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2" r:id="rId3"/>
    <p:sldId id="263" r:id="rId4"/>
    <p:sldId id="259" r:id="rId5"/>
    <p:sldId id="260" r:id="rId6"/>
    <p:sldId id="261" r:id="rId7"/>
    <p:sldId id="266" r:id="rId8"/>
    <p:sldId id="257" r:id="rId9"/>
    <p:sldId id="258" r:id="rId10"/>
    <p:sldId id="264" r:id="rId11"/>
    <p:sldId id="265" r:id="rId12"/>
    <p:sldId id="267" r:id="rId13"/>
    <p:sldId id="268" r:id="rId14"/>
    <p:sldId id="269" r:id="rId15"/>
    <p:sldId id="270" r:id="rId16"/>
    <p:sldId id="271" r:id="rId17"/>
    <p:sldId id="273" r:id="rId18"/>
    <p:sldId id="272" r:id="rId19"/>
    <p:sldId id="274" r:id="rId20"/>
    <p:sldId id="276" r:id="rId21"/>
    <p:sldId id="275" r:id="rId22"/>
    <p:sldId id="277" r:id="rId23"/>
    <p:sldId id="278" r:id="rId24"/>
    <p:sldId id="279" r:id="rId25"/>
    <p:sldId id="293" r:id="rId26"/>
    <p:sldId id="292" r:id="rId27"/>
    <p:sldId id="280" r:id="rId28"/>
    <p:sldId id="281" r:id="rId29"/>
    <p:sldId id="282" r:id="rId30"/>
    <p:sldId id="283" r:id="rId31"/>
    <p:sldId id="284" r:id="rId32"/>
    <p:sldId id="285" r:id="rId33"/>
    <p:sldId id="286" r:id="rId34"/>
    <p:sldId id="289" r:id="rId35"/>
    <p:sldId id="287" r:id="rId36"/>
    <p:sldId id="290" r:id="rId37"/>
    <p:sldId id="288" r:id="rId38"/>
    <p:sldId id="291"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185" autoAdjust="0"/>
  </p:normalViewPr>
  <p:slideViewPr>
    <p:cSldViewPr snapToGrid="0">
      <p:cViewPr varScale="1">
        <p:scale>
          <a:sx n="64" d="100"/>
          <a:sy n="64" d="100"/>
        </p:scale>
        <p:origin x="978" y="-8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995EB-88A5-493F-A6C5-07A3CA771838}" type="datetimeFigureOut">
              <a:rPr lang="en-US" smtClean="0"/>
              <a:t>11/25/16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71C9C-C639-4300-896E-56CAFF8E3F4F}" type="slidenum">
              <a:rPr lang="en-US" smtClean="0"/>
              <a:t>‹#›</a:t>
            </a:fld>
            <a:endParaRPr lang="en-US"/>
          </a:p>
        </p:txBody>
      </p:sp>
    </p:spTree>
    <p:extLst>
      <p:ext uri="{BB962C8B-B14F-4D97-AF65-F5344CB8AC3E}">
        <p14:creationId xmlns:p14="http://schemas.microsoft.com/office/powerpoint/2010/main" val="284342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Synchronisation is an everyday event, both in the real-world and the computer program. For example meeting a friend for a coffee requires synchronisation, in that both parties need to arrive within a given timeframe to make the event worthwhile (sometimes referred to as a rendezvous – however this tends to have more romantic implications). Alternatively, receiving a </a:t>
            </a:r>
            <a:r>
              <a:rPr lang="en-US" dirty="0" smtClean="0"/>
              <a:t>PO</a:t>
            </a:r>
            <a:r>
              <a:rPr lang="en-US" sz="1200" b="0" i="0" kern="1200" dirty="0" smtClean="0">
                <a:solidFill>
                  <a:schemeClr val="tx1"/>
                </a:solidFill>
                <a:effectLst/>
                <a:latin typeface="+mn-lt"/>
                <a:ea typeface="+mn-ea"/>
                <a:cs typeface="+mn-cs"/>
              </a:rPr>
              <a:t> via fax is a form of synchronisation. The company waiting on the PO will-not/cannot start working on the project until this event occurs. Finally, in an automated robot manufacturing system, the movement and work done by each robot must be synchronised with each other and in conjunction with the actual production line.</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the field of embedded systems’ software there are also many requirements for synchronisation with a program. In multi-tasking system using a RTOS examples are:</a:t>
            </a:r>
          </a:p>
          <a:p>
            <a:pPr fontAlgn="base"/>
            <a:r>
              <a:rPr lang="en-US" sz="1200" b="0" i="0" kern="1200" dirty="0" smtClean="0">
                <a:solidFill>
                  <a:schemeClr val="tx1"/>
                </a:solidFill>
                <a:effectLst/>
                <a:latin typeface="+mn-lt"/>
                <a:ea typeface="+mn-ea"/>
                <a:cs typeface="+mn-cs"/>
              </a:rPr>
              <a:t>Asynchronous device driver where we are dealing with slow devices. We don’t necessarily want tasks blocked waiting on the device.</a:t>
            </a:r>
          </a:p>
          <a:p>
            <a:pPr fontAlgn="base"/>
            <a:r>
              <a:rPr lang="en-US" sz="1200" b="0" i="0" kern="1200" dirty="0" smtClean="0">
                <a:solidFill>
                  <a:schemeClr val="tx1"/>
                </a:solidFill>
                <a:effectLst/>
                <a:latin typeface="+mn-lt"/>
                <a:ea typeface="+mn-ea"/>
                <a:cs typeface="+mn-cs"/>
              </a:rPr>
              <a:t>At system start-up, many RTOSs start tasks as active (ready to run). We may have an ordering dependency for execution (e.g. initialisation of global resources) where all tasks must wait for a given condition (the concept of a barrier which can be very important in multi-processor systems).</a:t>
            </a:r>
          </a:p>
          <a:p>
            <a:pPr fontAlgn="base"/>
            <a:r>
              <a:rPr lang="en-US" sz="1200" b="0" i="0" kern="1200" dirty="0" smtClean="0">
                <a:solidFill>
                  <a:schemeClr val="tx1"/>
                </a:solidFill>
                <a:effectLst/>
                <a:latin typeface="+mn-lt"/>
                <a:ea typeface="+mn-ea"/>
                <a:cs typeface="+mn-cs"/>
              </a:rPr>
              <a:t>Having a managed task abort notification, rather than deleting tasks (which can lead to resource issues). Similar in concept to the UNIX/Linux kill signal. Also used to manage task pools.</a:t>
            </a:r>
          </a:p>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7</a:t>
            </a:fld>
            <a:endParaRPr lang="en-US"/>
          </a:p>
        </p:txBody>
      </p:sp>
    </p:spTree>
    <p:extLst>
      <p:ext uri="{BB962C8B-B14F-4D97-AF65-F5344CB8AC3E}">
        <p14:creationId xmlns:p14="http://schemas.microsoft.com/office/powerpoint/2010/main" val="1648843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Synchronisation is an everyday event, both in the real-world and the computer program. For example meeting a friend for a coffee requires synchronisation, in that both parties need to arrive within a given timeframe to make the event worthwhile (sometimes referred to as a rendezvous – however this tends to have more romantic implications). Alternatively, receiving a </a:t>
            </a:r>
            <a:r>
              <a:rPr lang="en-US" dirty="0" smtClean="0"/>
              <a:t>PO</a:t>
            </a:r>
            <a:r>
              <a:rPr lang="en-US" sz="1200" b="0" i="0" kern="1200" dirty="0" smtClean="0">
                <a:solidFill>
                  <a:schemeClr val="tx1"/>
                </a:solidFill>
                <a:effectLst/>
                <a:latin typeface="+mn-lt"/>
                <a:ea typeface="+mn-ea"/>
                <a:cs typeface="+mn-cs"/>
              </a:rPr>
              <a:t> via fax is a form of synchronisation. The company waiting on the PO will-not/cannot start working on the project until this event occurs. Finally, in an automated robot manufacturing system, the movement and work done by each robot must be synchronised with each other and in conjunction with the actual production line.</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the field of embedded systems’ software there are also many requirements for synchronisation with a program. In multi-tasking system using a RTOS examples are:</a:t>
            </a:r>
          </a:p>
          <a:p>
            <a:pPr fontAlgn="base"/>
            <a:r>
              <a:rPr lang="en-US" sz="1200" b="0" i="0" kern="1200" dirty="0" smtClean="0">
                <a:solidFill>
                  <a:schemeClr val="tx1"/>
                </a:solidFill>
                <a:effectLst/>
                <a:latin typeface="+mn-lt"/>
                <a:ea typeface="+mn-ea"/>
                <a:cs typeface="+mn-cs"/>
              </a:rPr>
              <a:t>Asynchronous device driver where we are dealing with slow devices. We don’t necessarily want tasks blocked waiting on the device.</a:t>
            </a:r>
          </a:p>
          <a:p>
            <a:pPr fontAlgn="base"/>
            <a:r>
              <a:rPr lang="en-US" sz="1200" b="0" i="0" kern="1200" dirty="0" smtClean="0">
                <a:solidFill>
                  <a:schemeClr val="tx1"/>
                </a:solidFill>
                <a:effectLst/>
                <a:latin typeface="+mn-lt"/>
                <a:ea typeface="+mn-ea"/>
                <a:cs typeface="+mn-cs"/>
              </a:rPr>
              <a:t>At system start-up, many RTOSs start tasks as active (ready to run). We may have an ordering dependency for execution (e.g. initialisation of global resources) where all tasks must wait for a given condition (the concept of a barrier which can be very important in multi-processor systems).</a:t>
            </a:r>
          </a:p>
          <a:p>
            <a:pPr fontAlgn="base"/>
            <a:r>
              <a:rPr lang="en-US" sz="1200" b="0" i="0" kern="1200" dirty="0" smtClean="0">
                <a:solidFill>
                  <a:schemeClr val="tx1"/>
                </a:solidFill>
                <a:effectLst/>
                <a:latin typeface="+mn-lt"/>
                <a:ea typeface="+mn-ea"/>
                <a:cs typeface="+mn-cs"/>
              </a:rPr>
              <a:t>Having a managed task abort notification, rather than deleting tasks (which can lead to resource issues). Similar in concept to the UNIX/Linux kill signal. Also used to manage task pools.</a:t>
            </a:r>
          </a:p>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19</a:t>
            </a:fld>
            <a:endParaRPr lang="en-US"/>
          </a:p>
        </p:txBody>
      </p:sp>
    </p:spTree>
    <p:extLst>
      <p:ext uri="{BB962C8B-B14F-4D97-AF65-F5344CB8AC3E}">
        <p14:creationId xmlns:p14="http://schemas.microsoft.com/office/powerpoint/2010/main" val="3691643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Synchronisation is an everyday event, both in the real-world and the computer program. For example meeting a friend for a coffee requires synchronisation, in that both parties need to arrive within a given timeframe to make the event worthwhile (sometimes referred to as a rendezvous – however this tends to have more romantic implications). Alternatively, receiving a </a:t>
            </a:r>
            <a:r>
              <a:rPr lang="en-US" dirty="0" smtClean="0"/>
              <a:t>PO</a:t>
            </a:r>
            <a:r>
              <a:rPr lang="en-US" sz="1200" b="0" i="0" kern="1200" dirty="0" smtClean="0">
                <a:solidFill>
                  <a:schemeClr val="tx1"/>
                </a:solidFill>
                <a:effectLst/>
                <a:latin typeface="+mn-lt"/>
                <a:ea typeface="+mn-ea"/>
                <a:cs typeface="+mn-cs"/>
              </a:rPr>
              <a:t> via fax is a form of synchronisation. The company waiting on the PO will-not/cannot start working on the project until this event occurs. Finally, in an automated robot manufacturing system, the movement and work done by each robot must be synchronised with each other and in conjunction with the actual production line.</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the field of embedded systems’ software there are also many requirements for synchronisation with a program. In multi-tasking system using a RTOS examples are:</a:t>
            </a:r>
          </a:p>
          <a:p>
            <a:pPr fontAlgn="base"/>
            <a:r>
              <a:rPr lang="en-US" sz="1200" b="0" i="0" kern="1200" dirty="0" smtClean="0">
                <a:solidFill>
                  <a:schemeClr val="tx1"/>
                </a:solidFill>
                <a:effectLst/>
                <a:latin typeface="+mn-lt"/>
                <a:ea typeface="+mn-ea"/>
                <a:cs typeface="+mn-cs"/>
              </a:rPr>
              <a:t>Asynchronous device driver where we are dealing with slow devices. We don’t necessarily want tasks blocked waiting on the device.</a:t>
            </a:r>
          </a:p>
          <a:p>
            <a:pPr fontAlgn="base"/>
            <a:r>
              <a:rPr lang="en-US" sz="1200" b="0" i="0" kern="1200" dirty="0" smtClean="0">
                <a:solidFill>
                  <a:schemeClr val="tx1"/>
                </a:solidFill>
                <a:effectLst/>
                <a:latin typeface="+mn-lt"/>
                <a:ea typeface="+mn-ea"/>
                <a:cs typeface="+mn-cs"/>
              </a:rPr>
              <a:t>At system start-up, many RTOSs start tasks as active (ready to run). We may have an ordering dependency for execution (e.g. initialisation of global resources) where all tasks must wait for a given condition (the concept of a barrier which can be very important in multi-processor systems).</a:t>
            </a:r>
          </a:p>
          <a:p>
            <a:pPr fontAlgn="base"/>
            <a:r>
              <a:rPr lang="en-US" sz="1200" b="0" i="0" kern="1200" dirty="0" smtClean="0">
                <a:solidFill>
                  <a:schemeClr val="tx1"/>
                </a:solidFill>
                <a:effectLst/>
                <a:latin typeface="+mn-lt"/>
                <a:ea typeface="+mn-ea"/>
                <a:cs typeface="+mn-cs"/>
              </a:rPr>
              <a:t>Having a managed task abort notification, rather than deleting tasks (which can lead to resource issues). Similar in concept to the UNIX/Linux kill signal. Also used to manage task pools.</a:t>
            </a:r>
          </a:p>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21</a:t>
            </a:fld>
            <a:endParaRPr lang="en-US"/>
          </a:p>
        </p:txBody>
      </p:sp>
    </p:spTree>
    <p:extLst>
      <p:ext uri="{BB962C8B-B14F-4D97-AF65-F5344CB8AC3E}">
        <p14:creationId xmlns:p14="http://schemas.microsoft.com/office/powerpoint/2010/main" val="2574791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22</a:t>
            </a:fld>
            <a:endParaRPr lang="en-US"/>
          </a:p>
        </p:txBody>
      </p:sp>
    </p:spTree>
    <p:extLst>
      <p:ext uri="{BB962C8B-B14F-4D97-AF65-F5344CB8AC3E}">
        <p14:creationId xmlns:p14="http://schemas.microsoft.com/office/powerpoint/2010/main" val="3095158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24</a:t>
            </a:fld>
            <a:endParaRPr lang="en-US"/>
          </a:p>
        </p:txBody>
      </p:sp>
    </p:spTree>
    <p:extLst>
      <p:ext uri="{BB962C8B-B14F-4D97-AF65-F5344CB8AC3E}">
        <p14:creationId xmlns:p14="http://schemas.microsoft.com/office/powerpoint/2010/main" val="3235282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71C9C-C639-4300-896E-56CAFF8E3F4F}" type="slidenum">
              <a:rPr lang="en-US" smtClean="0"/>
              <a:t>25</a:t>
            </a:fld>
            <a:endParaRPr lang="en-US"/>
          </a:p>
        </p:txBody>
      </p:sp>
    </p:spTree>
    <p:extLst>
      <p:ext uri="{BB962C8B-B14F-4D97-AF65-F5344CB8AC3E}">
        <p14:creationId xmlns:p14="http://schemas.microsoft.com/office/powerpoint/2010/main" val="1717365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26</a:t>
            </a:fld>
            <a:endParaRPr lang="en-US"/>
          </a:p>
        </p:txBody>
      </p:sp>
    </p:spTree>
    <p:extLst>
      <p:ext uri="{BB962C8B-B14F-4D97-AF65-F5344CB8AC3E}">
        <p14:creationId xmlns:p14="http://schemas.microsoft.com/office/powerpoint/2010/main" val="1555611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71C9C-C639-4300-896E-56CAFF8E3F4F}" type="slidenum">
              <a:rPr lang="en-US" smtClean="0"/>
              <a:t>27</a:t>
            </a:fld>
            <a:endParaRPr lang="en-US"/>
          </a:p>
        </p:txBody>
      </p:sp>
    </p:spTree>
    <p:extLst>
      <p:ext uri="{BB962C8B-B14F-4D97-AF65-F5344CB8AC3E}">
        <p14:creationId xmlns:p14="http://schemas.microsoft.com/office/powerpoint/2010/main" val="2258202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71C9C-C639-4300-896E-56CAFF8E3F4F}" type="slidenum">
              <a:rPr lang="en-US" smtClean="0"/>
              <a:t>28</a:t>
            </a:fld>
            <a:endParaRPr lang="en-US"/>
          </a:p>
        </p:txBody>
      </p:sp>
    </p:spTree>
    <p:extLst>
      <p:ext uri="{BB962C8B-B14F-4D97-AF65-F5344CB8AC3E}">
        <p14:creationId xmlns:p14="http://schemas.microsoft.com/office/powerpoint/2010/main" val="1806052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29</a:t>
            </a:fld>
            <a:endParaRPr lang="en-US"/>
          </a:p>
        </p:txBody>
      </p:sp>
    </p:spTree>
    <p:extLst>
      <p:ext uri="{BB962C8B-B14F-4D97-AF65-F5344CB8AC3E}">
        <p14:creationId xmlns:p14="http://schemas.microsoft.com/office/powerpoint/2010/main" val="3156805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71C9C-C639-4300-896E-56CAFF8E3F4F}" type="slidenum">
              <a:rPr lang="en-US" smtClean="0"/>
              <a:t>30</a:t>
            </a:fld>
            <a:endParaRPr lang="en-US"/>
          </a:p>
        </p:txBody>
      </p:sp>
    </p:spTree>
    <p:extLst>
      <p:ext uri="{BB962C8B-B14F-4D97-AF65-F5344CB8AC3E}">
        <p14:creationId xmlns:p14="http://schemas.microsoft.com/office/powerpoint/2010/main" val="229481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Synchronisation is an everyday event, both in the real-world and the computer program. For example meeting a friend for a coffee requires synchronisation, in that both parties need to arrive within a given timeframe to make the event worthwhile (sometimes referred to as a rendezvous – however this tends to have more romantic implications). Alternatively, receiving a </a:t>
            </a:r>
            <a:r>
              <a:rPr lang="en-US" dirty="0" smtClean="0"/>
              <a:t>PO</a:t>
            </a:r>
            <a:r>
              <a:rPr lang="en-US" sz="1200" b="0" i="0" kern="1200" dirty="0" smtClean="0">
                <a:solidFill>
                  <a:schemeClr val="tx1"/>
                </a:solidFill>
                <a:effectLst/>
                <a:latin typeface="+mn-lt"/>
                <a:ea typeface="+mn-ea"/>
                <a:cs typeface="+mn-cs"/>
              </a:rPr>
              <a:t> via fax is a form of synchronisation. The company waiting on the PO will-not/cannot start working on the project until this event occurs. Finally, in an automated robot manufacturing system, the movement and work done by each robot must be synchronised with each other and in conjunction with the actual production line.</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the field of embedded systems’ software there are also many requirements for synchronisation with a program. In multi-tasking system using a RTOS examples are:</a:t>
            </a:r>
          </a:p>
          <a:p>
            <a:pPr fontAlgn="base"/>
            <a:r>
              <a:rPr lang="en-US" sz="1200" b="0" i="0" kern="1200" dirty="0" smtClean="0">
                <a:solidFill>
                  <a:schemeClr val="tx1"/>
                </a:solidFill>
                <a:effectLst/>
                <a:latin typeface="+mn-lt"/>
                <a:ea typeface="+mn-ea"/>
                <a:cs typeface="+mn-cs"/>
              </a:rPr>
              <a:t>Asynchronous device driver where we are dealing with slow devices. We don’t necessarily want tasks blocked waiting on the device.</a:t>
            </a:r>
          </a:p>
          <a:p>
            <a:pPr fontAlgn="base"/>
            <a:r>
              <a:rPr lang="en-US" sz="1200" b="0" i="0" kern="1200" dirty="0" smtClean="0">
                <a:solidFill>
                  <a:schemeClr val="tx1"/>
                </a:solidFill>
                <a:effectLst/>
                <a:latin typeface="+mn-lt"/>
                <a:ea typeface="+mn-ea"/>
                <a:cs typeface="+mn-cs"/>
              </a:rPr>
              <a:t>At system start-up, many RTOSs start tasks as active (ready to run). We may have an ordering dependency for execution (e.g. initialisation of global resources) where all tasks must wait for a given condition (the concept of a barrier which can be very important in multi-processor systems).</a:t>
            </a:r>
          </a:p>
          <a:p>
            <a:pPr fontAlgn="base"/>
            <a:r>
              <a:rPr lang="en-US" sz="1200" b="0" i="0" kern="1200" dirty="0" smtClean="0">
                <a:solidFill>
                  <a:schemeClr val="tx1"/>
                </a:solidFill>
                <a:effectLst/>
                <a:latin typeface="+mn-lt"/>
                <a:ea typeface="+mn-ea"/>
                <a:cs typeface="+mn-cs"/>
              </a:rPr>
              <a:t>Having a managed task abort notification, rather than deleting tasks (which can lead to resource issues). Similar in concept to the UNIX/Linux kill signal. Also used to manage task pools.</a:t>
            </a:r>
          </a:p>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9</a:t>
            </a:fld>
            <a:endParaRPr lang="en-US"/>
          </a:p>
        </p:txBody>
      </p:sp>
    </p:spTree>
    <p:extLst>
      <p:ext uri="{BB962C8B-B14F-4D97-AF65-F5344CB8AC3E}">
        <p14:creationId xmlns:p14="http://schemas.microsoft.com/office/powerpoint/2010/main" val="1871345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31</a:t>
            </a:fld>
            <a:endParaRPr lang="en-US"/>
          </a:p>
        </p:txBody>
      </p:sp>
    </p:spTree>
    <p:extLst>
      <p:ext uri="{BB962C8B-B14F-4D97-AF65-F5344CB8AC3E}">
        <p14:creationId xmlns:p14="http://schemas.microsoft.com/office/powerpoint/2010/main" val="3686290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32</a:t>
            </a:fld>
            <a:endParaRPr lang="en-US"/>
          </a:p>
        </p:txBody>
      </p:sp>
    </p:spTree>
    <p:extLst>
      <p:ext uri="{BB962C8B-B14F-4D97-AF65-F5344CB8AC3E}">
        <p14:creationId xmlns:p14="http://schemas.microsoft.com/office/powerpoint/2010/main" val="1400721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71C9C-C639-4300-896E-56CAFF8E3F4F}" type="slidenum">
              <a:rPr lang="en-US" smtClean="0"/>
              <a:t>33</a:t>
            </a:fld>
            <a:endParaRPr lang="en-US"/>
          </a:p>
        </p:txBody>
      </p:sp>
    </p:spTree>
    <p:extLst>
      <p:ext uri="{BB962C8B-B14F-4D97-AF65-F5344CB8AC3E}">
        <p14:creationId xmlns:p14="http://schemas.microsoft.com/office/powerpoint/2010/main" val="2811431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35</a:t>
            </a:fld>
            <a:endParaRPr lang="en-US"/>
          </a:p>
        </p:txBody>
      </p:sp>
    </p:spTree>
    <p:extLst>
      <p:ext uri="{BB962C8B-B14F-4D97-AF65-F5344CB8AC3E}">
        <p14:creationId xmlns:p14="http://schemas.microsoft.com/office/powerpoint/2010/main" val="2575628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37</a:t>
            </a:fld>
            <a:endParaRPr lang="en-US"/>
          </a:p>
        </p:txBody>
      </p:sp>
    </p:spTree>
    <p:extLst>
      <p:ext uri="{BB962C8B-B14F-4D97-AF65-F5344CB8AC3E}">
        <p14:creationId xmlns:p14="http://schemas.microsoft.com/office/powerpoint/2010/main" val="1357914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71C9C-C639-4300-896E-56CAFF8E3F4F}" type="slidenum">
              <a:rPr lang="en-US" smtClean="0"/>
              <a:t>38</a:t>
            </a:fld>
            <a:endParaRPr lang="en-US"/>
          </a:p>
        </p:txBody>
      </p:sp>
    </p:spTree>
    <p:extLst>
      <p:ext uri="{BB962C8B-B14F-4D97-AF65-F5344CB8AC3E}">
        <p14:creationId xmlns:p14="http://schemas.microsoft.com/office/powerpoint/2010/main" val="703575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Synchronisation is an everyday event, both in the real-world and the computer program. For example meeting a friend for a coffee requires synchronisation, in that both parties need to arrive within a given timeframe to make the event worthwhile (sometimes referred to as a rendezvous – however this tends to have more romantic implications). Alternatively, receiving a </a:t>
            </a:r>
            <a:r>
              <a:rPr lang="en-US" dirty="0" smtClean="0"/>
              <a:t>PO</a:t>
            </a:r>
            <a:r>
              <a:rPr lang="en-US" sz="1200" b="0" i="0" kern="1200" dirty="0" smtClean="0">
                <a:solidFill>
                  <a:schemeClr val="tx1"/>
                </a:solidFill>
                <a:effectLst/>
                <a:latin typeface="+mn-lt"/>
                <a:ea typeface="+mn-ea"/>
                <a:cs typeface="+mn-cs"/>
              </a:rPr>
              <a:t> via fax is a form of synchronisation. The company waiting on the PO will-not/cannot start working on the project until this event occurs. Finally, in an automated robot manufacturing system, the movement and work done by each robot must be synchronised with each other and in conjunction with the actual production line.</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the field of embedded systems’ software there are also many requirements for synchronisation with a program. In multi-tasking system using a RTOS examples are:</a:t>
            </a:r>
          </a:p>
          <a:p>
            <a:pPr fontAlgn="base"/>
            <a:r>
              <a:rPr lang="en-US" sz="1200" b="0" i="0" kern="1200" dirty="0" smtClean="0">
                <a:solidFill>
                  <a:schemeClr val="tx1"/>
                </a:solidFill>
                <a:effectLst/>
                <a:latin typeface="+mn-lt"/>
                <a:ea typeface="+mn-ea"/>
                <a:cs typeface="+mn-cs"/>
              </a:rPr>
              <a:t>Asynchronous device driver where we are dealing with slow devices. We don’t necessarily want tasks blocked waiting on the device.</a:t>
            </a:r>
          </a:p>
          <a:p>
            <a:pPr fontAlgn="base"/>
            <a:r>
              <a:rPr lang="en-US" sz="1200" b="0" i="0" kern="1200" dirty="0" smtClean="0">
                <a:solidFill>
                  <a:schemeClr val="tx1"/>
                </a:solidFill>
                <a:effectLst/>
                <a:latin typeface="+mn-lt"/>
                <a:ea typeface="+mn-ea"/>
                <a:cs typeface="+mn-cs"/>
              </a:rPr>
              <a:t>At system start-up, many RTOSs start tasks as active (ready to run). We may have an ordering dependency for execution (e.g. initialisation of global resources) where all tasks must wait for a given condition (the concept of a barrier which can be very important in multi-processor systems).</a:t>
            </a:r>
          </a:p>
          <a:p>
            <a:pPr fontAlgn="base"/>
            <a:r>
              <a:rPr lang="en-US" sz="1200" b="0" i="0" kern="1200" dirty="0" smtClean="0">
                <a:solidFill>
                  <a:schemeClr val="tx1"/>
                </a:solidFill>
                <a:effectLst/>
                <a:latin typeface="+mn-lt"/>
                <a:ea typeface="+mn-ea"/>
                <a:cs typeface="+mn-cs"/>
              </a:rPr>
              <a:t>Having a managed task abort notification, rather than deleting tasks (which can lead to resource issues). Similar in concept to the UNIX/Linux kill signal. Also used to manage task pools.</a:t>
            </a:r>
          </a:p>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39</a:t>
            </a:fld>
            <a:endParaRPr lang="en-US"/>
          </a:p>
        </p:txBody>
      </p:sp>
    </p:spTree>
    <p:extLst>
      <p:ext uri="{BB962C8B-B14F-4D97-AF65-F5344CB8AC3E}">
        <p14:creationId xmlns:p14="http://schemas.microsoft.com/office/powerpoint/2010/main" val="1266863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40</a:t>
            </a:fld>
            <a:endParaRPr lang="en-US"/>
          </a:p>
        </p:txBody>
      </p:sp>
    </p:spTree>
    <p:extLst>
      <p:ext uri="{BB962C8B-B14F-4D97-AF65-F5344CB8AC3E}">
        <p14:creationId xmlns:p14="http://schemas.microsoft.com/office/powerpoint/2010/main" val="896786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41</a:t>
            </a:fld>
            <a:endParaRPr lang="en-US"/>
          </a:p>
        </p:txBody>
      </p:sp>
    </p:spTree>
    <p:extLst>
      <p:ext uri="{BB962C8B-B14F-4D97-AF65-F5344CB8AC3E}">
        <p14:creationId xmlns:p14="http://schemas.microsoft.com/office/powerpoint/2010/main" val="2288330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42</a:t>
            </a:fld>
            <a:endParaRPr lang="en-US"/>
          </a:p>
        </p:txBody>
      </p:sp>
    </p:spTree>
    <p:extLst>
      <p:ext uri="{BB962C8B-B14F-4D97-AF65-F5344CB8AC3E}">
        <p14:creationId xmlns:p14="http://schemas.microsoft.com/office/powerpoint/2010/main" val="4050863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Synchronisation is an everyday event, both in the real-world and the computer program. For example meeting a friend for a coffee requires synchronisation, in that both parties need to arrive within a given timeframe to make the event worthwhile (sometimes referred to as a rendezvous – however this tends to have more romantic implications). Alternatively, receiving a </a:t>
            </a:r>
            <a:r>
              <a:rPr lang="en-US" dirty="0" smtClean="0"/>
              <a:t>PO</a:t>
            </a:r>
            <a:r>
              <a:rPr lang="en-US" sz="1200" b="0" i="0" kern="1200" dirty="0" smtClean="0">
                <a:solidFill>
                  <a:schemeClr val="tx1"/>
                </a:solidFill>
                <a:effectLst/>
                <a:latin typeface="+mn-lt"/>
                <a:ea typeface="+mn-ea"/>
                <a:cs typeface="+mn-cs"/>
              </a:rPr>
              <a:t> via fax is a form of synchronisation. The company waiting on the PO will-not/cannot start working on the project until this event occurs. Finally, in an automated robot manufacturing system, the movement and work done by each robot must be synchronised with each other and in conjunction with the actual production line.</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the field of embedded systems’ software there are also many requirements for synchronisation with a program. In multi-tasking system using a RTOS examples are:</a:t>
            </a:r>
          </a:p>
          <a:p>
            <a:pPr fontAlgn="base"/>
            <a:r>
              <a:rPr lang="en-US" sz="1200" b="0" i="0" kern="1200" dirty="0" smtClean="0">
                <a:solidFill>
                  <a:schemeClr val="tx1"/>
                </a:solidFill>
                <a:effectLst/>
                <a:latin typeface="+mn-lt"/>
                <a:ea typeface="+mn-ea"/>
                <a:cs typeface="+mn-cs"/>
              </a:rPr>
              <a:t>Asynchronous device driver where we are dealing with slow devices. We don’t necessarily want tasks blocked waiting on the device.</a:t>
            </a:r>
          </a:p>
          <a:p>
            <a:pPr fontAlgn="base"/>
            <a:r>
              <a:rPr lang="en-US" sz="1200" b="0" i="0" kern="1200" dirty="0" smtClean="0">
                <a:solidFill>
                  <a:schemeClr val="tx1"/>
                </a:solidFill>
                <a:effectLst/>
                <a:latin typeface="+mn-lt"/>
                <a:ea typeface="+mn-ea"/>
                <a:cs typeface="+mn-cs"/>
              </a:rPr>
              <a:t>At system start-up, many RTOSs start tasks as active (ready to run). We may have an ordering dependency for execution (e.g. initialisation of global resources) where all tasks must wait for a given condition (the concept of a barrier which can be very important in multi-processor systems).</a:t>
            </a:r>
          </a:p>
          <a:p>
            <a:pPr fontAlgn="base"/>
            <a:r>
              <a:rPr lang="en-US" sz="1200" b="0" i="0" kern="1200" dirty="0" smtClean="0">
                <a:solidFill>
                  <a:schemeClr val="tx1"/>
                </a:solidFill>
                <a:effectLst/>
                <a:latin typeface="+mn-lt"/>
                <a:ea typeface="+mn-ea"/>
                <a:cs typeface="+mn-cs"/>
              </a:rPr>
              <a:t>Having a managed task abort notification, rather than deleting tasks (which can lead to resource issues). Similar in concept to the UNIX/Linux kill signal. Also used to manage task pools.</a:t>
            </a:r>
          </a:p>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10</a:t>
            </a:fld>
            <a:endParaRPr lang="en-US"/>
          </a:p>
        </p:txBody>
      </p:sp>
    </p:spTree>
    <p:extLst>
      <p:ext uri="{BB962C8B-B14F-4D97-AF65-F5344CB8AC3E}">
        <p14:creationId xmlns:p14="http://schemas.microsoft.com/office/powerpoint/2010/main" val="4168124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43</a:t>
            </a:fld>
            <a:endParaRPr lang="en-US"/>
          </a:p>
        </p:txBody>
      </p:sp>
    </p:spTree>
    <p:extLst>
      <p:ext uri="{BB962C8B-B14F-4D97-AF65-F5344CB8AC3E}">
        <p14:creationId xmlns:p14="http://schemas.microsoft.com/office/powerpoint/2010/main" val="782717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44</a:t>
            </a:fld>
            <a:endParaRPr lang="en-US"/>
          </a:p>
        </p:txBody>
      </p:sp>
    </p:spTree>
    <p:extLst>
      <p:ext uri="{BB962C8B-B14F-4D97-AF65-F5344CB8AC3E}">
        <p14:creationId xmlns:p14="http://schemas.microsoft.com/office/powerpoint/2010/main" val="2971794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45</a:t>
            </a:fld>
            <a:endParaRPr lang="en-US"/>
          </a:p>
        </p:txBody>
      </p:sp>
    </p:spTree>
    <p:extLst>
      <p:ext uri="{BB962C8B-B14F-4D97-AF65-F5344CB8AC3E}">
        <p14:creationId xmlns:p14="http://schemas.microsoft.com/office/powerpoint/2010/main" val="1156940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46</a:t>
            </a:fld>
            <a:endParaRPr lang="en-US"/>
          </a:p>
        </p:txBody>
      </p:sp>
    </p:spTree>
    <p:extLst>
      <p:ext uri="{BB962C8B-B14F-4D97-AF65-F5344CB8AC3E}">
        <p14:creationId xmlns:p14="http://schemas.microsoft.com/office/powerpoint/2010/main" val="33319722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47</a:t>
            </a:fld>
            <a:endParaRPr lang="en-US"/>
          </a:p>
        </p:txBody>
      </p:sp>
    </p:spTree>
    <p:extLst>
      <p:ext uri="{BB962C8B-B14F-4D97-AF65-F5344CB8AC3E}">
        <p14:creationId xmlns:p14="http://schemas.microsoft.com/office/powerpoint/2010/main" val="2366397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48</a:t>
            </a:fld>
            <a:endParaRPr lang="en-US"/>
          </a:p>
        </p:txBody>
      </p:sp>
    </p:spTree>
    <p:extLst>
      <p:ext uri="{BB962C8B-B14F-4D97-AF65-F5344CB8AC3E}">
        <p14:creationId xmlns:p14="http://schemas.microsoft.com/office/powerpoint/2010/main" val="3668593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71C9C-C639-4300-896E-56CAFF8E3F4F}" type="slidenum">
              <a:rPr lang="en-US" smtClean="0"/>
              <a:t>49</a:t>
            </a:fld>
            <a:endParaRPr lang="en-US"/>
          </a:p>
        </p:txBody>
      </p:sp>
    </p:spTree>
    <p:extLst>
      <p:ext uri="{BB962C8B-B14F-4D97-AF65-F5344CB8AC3E}">
        <p14:creationId xmlns:p14="http://schemas.microsoft.com/office/powerpoint/2010/main" val="3160068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Synchronisation is an everyday event, both in the real-world and the computer program. For example meeting a friend for a coffee requires synchronisation, in that both parties need to arrive within a given timeframe to make the event worthwhile (sometimes referred to as a rendezvous – however this tends to have more romantic implications). Alternatively, receiving a </a:t>
            </a:r>
            <a:r>
              <a:rPr lang="en-US" dirty="0" smtClean="0"/>
              <a:t>PO</a:t>
            </a:r>
            <a:r>
              <a:rPr lang="en-US" sz="1200" b="0" i="0" kern="1200" dirty="0" smtClean="0">
                <a:solidFill>
                  <a:schemeClr val="tx1"/>
                </a:solidFill>
                <a:effectLst/>
                <a:latin typeface="+mn-lt"/>
                <a:ea typeface="+mn-ea"/>
                <a:cs typeface="+mn-cs"/>
              </a:rPr>
              <a:t> via fax is a form of synchronisation. The company waiting on the PO will-not/cannot start working on the project until this event occurs. Finally, in an automated robot manufacturing system, the movement and work done by each robot must be synchronised with each other and in conjunction with the actual production line.</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the field of embedded systems’ software there are also many requirements for synchronisation with a program. In multi-tasking system using a RTOS examples are:</a:t>
            </a:r>
          </a:p>
          <a:p>
            <a:pPr fontAlgn="base"/>
            <a:r>
              <a:rPr lang="en-US" sz="1200" b="0" i="0" kern="1200" dirty="0" smtClean="0">
                <a:solidFill>
                  <a:schemeClr val="tx1"/>
                </a:solidFill>
                <a:effectLst/>
                <a:latin typeface="+mn-lt"/>
                <a:ea typeface="+mn-ea"/>
                <a:cs typeface="+mn-cs"/>
              </a:rPr>
              <a:t>Asynchronous device driver where we are dealing with slow devices. We don’t necessarily want tasks blocked waiting on the device.</a:t>
            </a:r>
          </a:p>
          <a:p>
            <a:pPr fontAlgn="base"/>
            <a:r>
              <a:rPr lang="en-US" sz="1200" b="0" i="0" kern="1200" dirty="0" smtClean="0">
                <a:solidFill>
                  <a:schemeClr val="tx1"/>
                </a:solidFill>
                <a:effectLst/>
                <a:latin typeface="+mn-lt"/>
                <a:ea typeface="+mn-ea"/>
                <a:cs typeface="+mn-cs"/>
              </a:rPr>
              <a:t>At system start-up, many RTOSs start tasks as active (ready to run). We may have an ordering dependency for execution (e.g. initialisation of global resources) where all tasks must wait for a given condition (the concept of a barrier which can be very important in multi-processor systems).</a:t>
            </a:r>
          </a:p>
          <a:p>
            <a:pPr fontAlgn="base"/>
            <a:r>
              <a:rPr lang="en-US" sz="1200" b="0" i="0" kern="1200" dirty="0" smtClean="0">
                <a:solidFill>
                  <a:schemeClr val="tx1"/>
                </a:solidFill>
                <a:effectLst/>
                <a:latin typeface="+mn-lt"/>
                <a:ea typeface="+mn-ea"/>
                <a:cs typeface="+mn-cs"/>
              </a:rPr>
              <a:t>Having a managed task abort notification, rather than deleting tasks (which can lead to resource issues). Similar in concept to the UNIX/Linux kill signal. Also used to manage task pools.</a:t>
            </a:r>
          </a:p>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13</a:t>
            </a:fld>
            <a:endParaRPr lang="en-US"/>
          </a:p>
        </p:txBody>
      </p:sp>
    </p:spTree>
    <p:extLst>
      <p:ext uri="{BB962C8B-B14F-4D97-AF65-F5344CB8AC3E}">
        <p14:creationId xmlns:p14="http://schemas.microsoft.com/office/powerpoint/2010/main" val="263143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Synchronisation is an everyday event, both in the real-world and the computer program. For example meeting a friend for a coffee requires synchronisation, in that both parties need to arrive within a given timeframe to make the event worthwhile (sometimes referred to as a rendezvous – however this tends to have more romantic implications). Alternatively, receiving a </a:t>
            </a:r>
            <a:r>
              <a:rPr lang="en-US" dirty="0" smtClean="0"/>
              <a:t>PO</a:t>
            </a:r>
            <a:r>
              <a:rPr lang="en-US" sz="1200" b="0" i="0" kern="1200" dirty="0" smtClean="0">
                <a:solidFill>
                  <a:schemeClr val="tx1"/>
                </a:solidFill>
                <a:effectLst/>
                <a:latin typeface="+mn-lt"/>
                <a:ea typeface="+mn-ea"/>
                <a:cs typeface="+mn-cs"/>
              </a:rPr>
              <a:t> via fax is a form of synchronisation. The company waiting on the PO will-not/cannot start working on the project until this event occurs. Finally, in an automated robot manufacturing system, the movement and work done by each robot must be synchronised with each other and in conjunction with the actual production line.</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the field of embedded systems’ software there are also many requirements for synchronisation with a program. In multi-tasking system using a RTOS examples are:</a:t>
            </a:r>
          </a:p>
          <a:p>
            <a:pPr fontAlgn="base"/>
            <a:r>
              <a:rPr lang="en-US" sz="1200" b="0" i="0" kern="1200" dirty="0" smtClean="0">
                <a:solidFill>
                  <a:schemeClr val="tx1"/>
                </a:solidFill>
                <a:effectLst/>
                <a:latin typeface="+mn-lt"/>
                <a:ea typeface="+mn-ea"/>
                <a:cs typeface="+mn-cs"/>
              </a:rPr>
              <a:t>Asynchronous device driver where we are dealing with slow devices. We don’t necessarily want tasks blocked waiting on the device.</a:t>
            </a:r>
          </a:p>
          <a:p>
            <a:pPr fontAlgn="base"/>
            <a:r>
              <a:rPr lang="en-US" sz="1200" b="0" i="0" kern="1200" dirty="0" smtClean="0">
                <a:solidFill>
                  <a:schemeClr val="tx1"/>
                </a:solidFill>
                <a:effectLst/>
                <a:latin typeface="+mn-lt"/>
                <a:ea typeface="+mn-ea"/>
                <a:cs typeface="+mn-cs"/>
              </a:rPr>
              <a:t>At system start-up, many RTOSs start tasks as active (ready to run). We may have an ordering dependency for execution (e.g. initialisation of global resources) where all tasks must wait for a given condition (the concept of a barrier which can be very important in multi-processor systems).</a:t>
            </a:r>
          </a:p>
          <a:p>
            <a:pPr fontAlgn="base"/>
            <a:r>
              <a:rPr lang="en-US" sz="1200" b="0" i="0" kern="1200" dirty="0" smtClean="0">
                <a:solidFill>
                  <a:schemeClr val="tx1"/>
                </a:solidFill>
                <a:effectLst/>
                <a:latin typeface="+mn-lt"/>
                <a:ea typeface="+mn-ea"/>
                <a:cs typeface="+mn-cs"/>
              </a:rPr>
              <a:t>Having a managed task abort notification, rather than deleting tasks (which can lead to resource issues). Similar in concept to the UNIX/Linux kill signal. Also used to manage task pools.</a:t>
            </a:r>
          </a:p>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14</a:t>
            </a:fld>
            <a:endParaRPr lang="en-US"/>
          </a:p>
        </p:txBody>
      </p:sp>
    </p:spTree>
    <p:extLst>
      <p:ext uri="{BB962C8B-B14F-4D97-AF65-F5344CB8AC3E}">
        <p14:creationId xmlns:p14="http://schemas.microsoft.com/office/powerpoint/2010/main" val="350444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Synchronisation is an everyday event, both in the real-world and the computer program. For example meeting a friend for a coffee requires synchronisation, in that both parties need to arrive within a given timeframe to make the event worthwhile (sometimes referred to as a rendezvous – however this tends to have more romantic implications). Alternatively, receiving a </a:t>
            </a:r>
            <a:r>
              <a:rPr lang="en-US" dirty="0" smtClean="0"/>
              <a:t>PO</a:t>
            </a:r>
            <a:r>
              <a:rPr lang="en-US" sz="1200" b="0" i="0" kern="1200" dirty="0" smtClean="0">
                <a:solidFill>
                  <a:schemeClr val="tx1"/>
                </a:solidFill>
                <a:effectLst/>
                <a:latin typeface="+mn-lt"/>
                <a:ea typeface="+mn-ea"/>
                <a:cs typeface="+mn-cs"/>
              </a:rPr>
              <a:t> via fax is a form of synchronisation. The company waiting on the PO will-not/cannot start working on the project until this event occurs. Finally, in an automated robot manufacturing system, the movement and work done by each robot must be synchronised with each other and in conjunction with the actual production line.</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the field of embedded systems’ software there are also many requirements for synchronisation with a program. In multi-tasking system using a RTOS examples are:</a:t>
            </a:r>
          </a:p>
          <a:p>
            <a:pPr fontAlgn="base"/>
            <a:r>
              <a:rPr lang="en-US" sz="1200" b="0" i="0" kern="1200" dirty="0" smtClean="0">
                <a:solidFill>
                  <a:schemeClr val="tx1"/>
                </a:solidFill>
                <a:effectLst/>
                <a:latin typeface="+mn-lt"/>
                <a:ea typeface="+mn-ea"/>
                <a:cs typeface="+mn-cs"/>
              </a:rPr>
              <a:t>Asynchronous device driver where we are dealing with slow devices. We don’t necessarily want tasks blocked waiting on the device.</a:t>
            </a:r>
          </a:p>
          <a:p>
            <a:pPr fontAlgn="base"/>
            <a:r>
              <a:rPr lang="en-US" sz="1200" b="0" i="0" kern="1200" dirty="0" smtClean="0">
                <a:solidFill>
                  <a:schemeClr val="tx1"/>
                </a:solidFill>
                <a:effectLst/>
                <a:latin typeface="+mn-lt"/>
                <a:ea typeface="+mn-ea"/>
                <a:cs typeface="+mn-cs"/>
              </a:rPr>
              <a:t>At system start-up, many RTOSs start tasks as active (ready to run). We may have an ordering dependency for execution (e.g. initialisation of global resources) where all tasks must wait for a given condition (the concept of a barrier which can be very important in multi-processor systems).</a:t>
            </a:r>
          </a:p>
          <a:p>
            <a:pPr fontAlgn="base"/>
            <a:r>
              <a:rPr lang="en-US" sz="1200" b="0" i="0" kern="1200" dirty="0" smtClean="0">
                <a:solidFill>
                  <a:schemeClr val="tx1"/>
                </a:solidFill>
                <a:effectLst/>
                <a:latin typeface="+mn-lt"/>
                <a:ea typeface="+mn-ea"/>
                <a:cs typeface="+mn-cs"/>
              </a:rPr>
              <a:t>Having a managed task abort notification, rather than deleting tasks (which can lead to resource issues). Similar in concept to the UNIX/Linux kill signal. Also used to manage task pools.</a:t>
            </a:r>
          </a:p>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15</a:t>
            </a:fld>
            <a:endParaRPr lang="en-US"/>
          </a:p>
        </p:txBody>
      </p:sp>
    </p:spTree>
    <p:extLst>
      <p:ext uri="{BB962C8B-B14F-4D97-AF65-F5344CB8AC3E}">
        <p14:creationId xmlns:p14="http://schemas.microsoft.com/office/powerpoint/2010/main" val="2617296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Synchronisation is an everyday event, both in the real-world and the computer program. For example meeting a friend for a coffee requires synchronisation, in that both parties need to arrive within a given timeframe to make the event worthwhile (sometimes referred to as a rendezvous – however this tends to have more romantic implications). Alternatively, receiving a </a:t>
            </a:r>
            <a:r>
              <a:rPr lang="en-US" dirty="0" smtClean="0"/>
              <a:t>PO</a:t>
            </a:r>
            <a:r>
              <a:rPr lang="en-US" sz="1200" b="0" i="0" kern="1200" dirty="0" smtClean="0">
                <a:solidFill>
                  <a:schemeClr val="tx1"/>
                </a:solidFill>
                <a:effectLst/>
                <a:latin typeface="+mn-lt"/>
                <a:ea typeface="+mn-ea"/>
                <a:cs typeface="+mn-cs"/>
              </a:rPr>
              <a:t> via fax is a form of synchronisation. The company waiting on the PO will-not/cannot start working on the project until this event occurs. Finally, in an automated robot manufacturing system, the movement and work done by each robot must be synchronised with each other and in conjunction with the actual production line.</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the field of embedded systems’ software there are also many requirements for synchronisation with a program. In multi-tasking system using a RTOS examples are:</a:t>
            </a:r>
          </a:p>
          <a:p>
            <a:pPr fontAlgn="base"/>
            <a:r>
              <a:rPr lang="en-US" sz="1200" b="0" i="0" kern="1200" dirty="0" smtClean="0">
                <a:solidFill>
                  <a:schemeClr val="tx1"/>
                </a:solidFill>
                <a:effectLst/>
                <a:latin typeface="+mn-lt"/>
                <a:ea typeface="+mn-ea"/>
                <a:cs typeface="+mn-cs"/>
              </a:rPr>
              <a:t>Asynchronous device driver where we are dealing with slow devices. We don’t necessarily want tasks blocked waiting on the device.</a:t>
            </a:r>
          </a:p>
          <a:p>
            <a:pPr fontAlgn="base"/>
            <a:r>
              <a:rPr lang="en-US" sz="1200" b="0" i="0" kern="1200" dirty="0" smtClean="0">
                <a:solidFill>
                  <a:schemeClr val="tx1"/>
                </a:solidFill>
                <a:effectLst/>
                <a:latin typeface="+mn-lt"/>
                <a:ea typeface="+mn-ea"/>
                <a:cs typeface="+mn-cs"/>
              </a:rPr>
              <a:t>At system start-up, many RTOSs start tasks as active (ready to run). We may have an ordering dependency for execution (e.g. initialisation of global resources) where all tasks must wait for a given condition (the concept of a barrier which can be very important in multi-processor systems).</a:t>
            </a:r>
          </a:p>
          <a:p>
            <a:pPr fontAlgn="base"/>
            <a:r>
              <a:rPr lang="en-US" sz="1200" b="0" i="0" kern="1200" dirty="0" smtClean="0">
                <a:solidFill>
                  <a:schemeClr val="tx1"/>
                </a:solidFill>
                <a:effectLst/>
                <a:latin typeface="+mn-lt"/>
                <a:ea typeface="+mn-ea"/>
                <a:cs typeface="+mn-cs"/>
              </a:rPr>
              <a:t>Having a managed task abort notification, rather than deleting tasks (which can lead to resource issues). Similar in concept to the UNIX/Linux kill signal. Also used to manage task pools.</a:t>
            </a:r>
          </a:p>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16</a:t>
            </a:fld>
            <a:endParaRPr lang="en-US"/>
          </a:p>
        </p:txBody>
      </p:sp>
    </p:spTree>
    <p:extLst>
      <p:ext uri="{BB962C8B-B14F-4D97-AF65-F5344CB8AC3E}">
        <p14:creationId xmlns:p14="http://schemas.microsoft.com/office/powerpoint/2010/main" val="2935405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71C9C-C639-4300-896E-56CAFF8E3F4F}" type="slidenum">
              <a:rPr lang="en-US" smtClean="0"/>
              <a:t>17</a:t>
            </a:fld>
            <a:endParaRPr lang="en-US"/>
          </a:p>
        </p:txBody>
      </p:sp>
    </p:spTree>
    <p:extLst>
      <p:ext uri="{BB962C8B-B14F-4D97-AF65-F5344CB8AC3E}">
        <p14:creationId xmlns:p14="http://schemas.microsoft.com/office/powerpoint/2010/main" val="2863988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Synchronisation is an everyday event, both in the real-world and the computer program. For example meeting a friend for a coffee requires synchronisation, in that both parties need to arrive within a given timeframe to make the event worthwhile (sometimes referred to as a rendezvous – however this tends to have more romantic implications). Alternatively, receiving a </a:t>
            </a:r>
            <a:r>
              <a:rPr lang="en-US" dirty="0" smtClean="0"/>
              <a:t>PO</a:t>
            </a:r>
            <a:r>
              <a:rPr lang="en-US" sz="1200" b="0" i="0" kern="1200" dirty="0" smtClean="0">
                <a:solidFill>
                  <a:schemeClr val="tx1"/>
                </a:solidFill>
                <a:effectLst/>
                <a:latin typeface="+mn-lt"/>
                <a:ea typeface="+mn-ea"/>
                <a:cs typeface="+mn-cs"/>
              </a:rPr>
              <a:t> via fax is a form of synchronisation. The company waiting on the PO will-not/cannot start working on the project until this event occurs. Finally, in an automated robot manufacturing system, the movement and work done by each robot must be synchronised with each other and in conjunction with the actual production line.</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the field of embedded systems’ software there are also many requirements for synchronisation with a program. In multi-tasking system using a RTOS examples are:</a:t>
            </a:r>
          </a:p>
          <a:p>
            <a:pPr fontAlgn="base"/>
            <a:r>
              <a:rPr lang="en-US" sz="1200" b="0" i="0" kern="1200" dirty="0" smtClean="0">
                <a:solidFill>
                  <a:schemeClr val="tx1"/>
                </a:solidFill>
                <a:effectLst/>
                <a:latin typeface="+mn-lt"/>
                <a:ea typeface="+mn-ea"/>
                <a:cs typeface="+mn-cs"/>
              </a:rPr>
              <a:t>Asynchronous device driver where we are dealing with slow devices. We don’t necessarily want tasks blocked waiting on the device.</a:t>
            </a:r>
          </a:p>
          <a:p>
            <a:pPr fontAlgn="base"/>
            <a:r>
              <a:rPr lang="en-US" sz="1200" b="0" i="0" kern="1200" dirty="0" smtClean="0">
                <a:solidFill>
                  <a:schemeClr val="tx1"/>
                </a:solidFill>
                <a:effectLst/>
                <a:latin typeface="+mn-lt"/>
                <a:ea typeface="+mn-ea"/>
                <a:cs typeface="+mn-cs"/>
              </a:rPr>
              <a:t>At system start-up, many RTOSs start tasks as active (ready to run). We may have an ordering dependency for execution (e.g. initialisation of global resources) where all tasks must wait for a given condition (the concept of a barrier which can be very important in multi-processor systems).</a:t>
            </a:r>
          </a:p>
          <a:p>
            <a:pPr fontAlgn="base"/>
            <a:r>
              <a:rPr lang="en-US" sz="1200" b="0" i="0" kern="1200" dirty="0" smtClean="0">
                <a:solidFill>
                  <a:schemeClr val="tx1"/>
                </a:solidFill>
                <a:effectLst/>
                <a:latin typeface="+mn-lt"/>
                <a:ea typeface="+mn-ea"/>
                <a:cs typeface="+mn-cs"/>
              </a:rPr>
              <a:t>Having a managed task abort notification, rather than deleting tasks (which can lead to resource issues). Similar in concept to the UNIX/Linux kill signal. Also used to manage task pools.</a:t>
            </a:r>
          </a:p>
          <a:p>
            <a:endParaRPr lang="en-US" dirty="0"/>
          </a:p>
        </p:txBody>
      </p:sp>
      <p:sp>
        <p:nvSpPr>
          <p:cNvPr id="4" name="Slide Number Placeholder 3"/>
          <p:cNvSpPr>
            <a:spLocks noGrp="1"/>
          </p:cNvSpPr>
          <p:nvPr>
            <p:ph type="sldNum" sz="quarter" idx="10"/>
          </p:nvPr>
        </p:nvSpPr>
        <p:spPr/>
        <p:txBody>
          <a:bodyPr/>
          <a:lstStyle/>
          <a:p>
            <a:fld id="{4D771C9C-C639-4300-896E-56CAFF8E3F4F}" type="slidenum">
              <a:rPr lang="en-US" smtClean="0"/>
              <a:t>18</a:t>
            </a:fld>
            <a:endParaRPr lang="en-US"/>
          </a:p>
        </p:txBody>
      </p:sp>
    </p:spTree>
    <p:extLst>
      <p:ext uri="{BB962C8B-B14F-4D97-AF65-F5344CB8AC3E}">
        <p14:creationId xmlns:p14="http://schemas.microsoft.com/office/powerpoint/2010/main" val="304582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FC8D57-A4A4-474C-A035-001FDFE055B6}" type="datetime1">
              <a:rPr lang="en-US" smtClean="0"/>
              <a:t>11/25/16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D1486-5C6E-4CAA-8837-BB820259C2B0}" type="slidenum">
              <a:rPr lang="en-US" smtClean="0"/>
              <a:t>‹#›</a:t>
            </a:fld>
            <a:endParaRPr lang="en-US"/>
          </a:p>
        </p:txBody>
      </p:sp>
    </p:spTree>
    <p:extLst>
      <p:ext uri="{BB962C8B-B14F-4D97-AF65-F5344CB8AC3E}">
        <p14:creationId xmlns:p14="http://schemas.microsoft.com/office/powerpoint/2010/main" val="208119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2C0B2-C991-4E18-8B1A-7FC8472966E0}" type="datetime1">
              <a:rPr lang="en-US" smtClean="0"/>
              <a:t>11/25/16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D1486-5C6E-4CAA-8837-BB820259C2B0}" type="slidenum">
              <a:rPr lang="en-US" smtClean="0"/>
              <a:t>‹#›</a:t>
            </a:fld>
            <a:endParaRPr lang="en-US"/>
          </a:p>
        </p:txBody>
      </p:sp>
    </p:spTree>
    <p:extLst>
      <p:ext uri="{BB962C8B-B14F-4D97-AF65-F5344CB8AC3E}">
        <p14:creationId xmlns:p14="http://schemas.microsoft.com/office/powerpoint/2010/main" val="208969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80832F-E589-4106-B7B4-E0E979005C62}" type="datetime1">
              <a:rPr lang="en-US" smtClean="0"/>
              <a:t>11/25/16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D1486-5C6E-4CAA-8837-BB820259C2B0}" type="slidenum">
              <a:rPr lang="en-US" smtClean="0"/>
              <a:t>‹#›</a:t>
            </a:fld>
            <a:endParaRPr lang="en-US"/>
          </a:p>
        </p:txBody>
      </p:sp>
    </p:spTree>
    <p:extLst>
      <p:ext uri="{BB962C8B-B14F-4D97-AF65-F5344CB8AC3E}">
        <p14:creationId xmlns:p14="http://schemas.microsoft.com/office/powerpoint/2010/main" val="336690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D17CF-D96B-4BB2-A1B4-60D57C76C8A7}" type="datetime1">
              <a:rPr lang="en-US" smtClean="0"/>
              <a:t>11/25/16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D1486-5C6E-4CAA-8837-BB820259C2B0}" type="slidenum">
              <a:rPr lang="en-US" smtClean="0"/>
              <a:t>‹#›</a:t>
            </a:fld>
            <a:endParaRPr lang="en-US"/>
          </a:p>
        </p:txBody>
      </p:sp>
    </p:spTree>
    <p:extLst>
      <p:ext uri="{BB962C8B-B14F-4D97-AF65-F5344CB8AC3E}">
        <p14:creationId xmlns:p14="http://schemas.microsoft.com/office/powerpoint/2010/main" val="169738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BC6C56-BA4A-4234-B5AE-243D7CEC2620}" type="datetime1">
              <a:rPr lang="en-US" smtClean="0"/>
              <a:t>11/25/16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D1486-5C6E-4CAA-8837-BB820259C2B0}" type="slidenum">
              <a:rPr lang="en-US" smtClean="0"/>
              <a:t>‹#›</a:t>
            </a:fld>
            <a:endParaRPr lang="en-US"/>
          </a:p>
        </p:txBody>
      </p:sp>
    </p:spTree>
    <p:extLst>
      <p:ext uri="{BB962C8B-B14F-4D97-AF65-F5344CB8AC3E}">
        <p14:creationId xmlns:p14="http://schemas.microsoft.com/office/powerpoint/2010/main" val="255986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A7F999-C3D7-4244-9225-B52BB3992BF4}" type="datetime1">
              <a:rPr lang="en-US" smtClean="0"/>
              <a:t>11/25/16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D1486-5C6E-4CAA-8837-BB820259C2B0}" type="slidenum">
              <a:rPr lang="en-US" smtClean="0"/>
              <a:t>‹#›</a:t>
            </a:fld>
            <a:endParaRPr lang="en-US"/>
          </a:p>
        </p:txBody>
      </p:sp>
    </p:spTree>
    <p:extLst>
      <p:ext uri="{BB962C8B-B14F-4D97-AF65-F5344CB8AC3E}">
        <p14:creationId xmlns:p14="http://schemas.microsoft.com/office/powerpoint/2010/main" val="14161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7F2931-0379-4BA3-82F5-DEE0E675101D}" type="datetime1">
              <a:rPr lang="en-US" smtClean="0"/>
              <a:t>11/25/16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DD1486-5C6E-4CAA-8837-BB820259C2B0}" type="slidenum">
              <a:rPr lang="en-US" smtClean="0"/>
              <a:t>‹#›</a:t>
            </a:fld>
            <a:endParaRPr lang="en-US"/>
          </a:p>
        </p:txBody>
      </p:sp>
    </p:spTree>
    <p:extLst>
      <p:ext uri="{BB962C8B-B14F-4D97-AF65-F5344CB8AC3E}">
        <p14:creationId xmlns:p14="http://schemas.microsoft.com/office/powerpoint/2010/main" val="8917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A873CC-EB3B-42DD-B7BB-A1C1C3150D40}" type="datetime1">
              <a:rPr lang="en-US" smtClean="0"/>
              <a:t>11/25/16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DD1486-5C6E-4CAA-8837-BB820259C2B0}" type="slidenum">
              <a:rPr lang="en-US" smtClean="0"/>
              <a:t>‹#›</a:t>
            </a:fld>
            <a:endParaRPr lang="en-US"/>
          </a:p>
        </p:txBody>
      </p:sp>
    </p:spTree>
    <p:extLst>
      <p:ext uri="{BB962C8B-B14F-4D97-AF65-F5344CB8AC3E}">
        <p14:creationId xmlns:p14="http://schemas.microsoft.com/office/powerpoint/2010/main" val="374785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01089-CF0E-4CBD-B387-2DFC15FC7252}" type="datetime1">
              <a:rPr lang="en-US" smtClean="0"/>
              <a:t>11/25/16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DD1486-5C6E-4CAA-8837-BB820259C2B0}" type="slidenum">
              <a:rPr lang="en-US" smtClean="0"/>
              <a:t>‹#›</a:t>
            </a:fld>
            <a:endParaRPr lang="en-US"/>
          </a:p>
        </p:txBody>
      </p:sp>
    </p:spTree>
    <p:extLst>
      <p:ext uri="{BB962C8B-B14F-4D97-AF65-F5344CB8AC3E}">
        <p14:creationId xmlns:p14="http://schemas.microsoft.com/office/powerpoint/2010/main" val="175014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7762EB-46BE-4F43-A2E8-7C7B6F46A7C5}" type="datetime1">
              <a:rPr lang="en-US" smtClean="0"/>
              <a:t>11/25/16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D1486-5C6E-4CAA-8837-BB820259C2B0}" type="slidenum">
              <a:rPr lang="en-US" smtClean="0"/>
              <a:t>‹#›</a:t>
            </a:fld>
            <a:endParaRPr lang="en-US"/>
          </a:p>
        </p:txBody>
      </p:sp>
    </p:spTree>
    <p:extLst>
      <p:ext uri="{BB962C8B-B14F-4D97-AF65-F5344CB8AC3E}">
        <p14:creationId xmlns:p14="http://schemas.microsoft.com/office/powerpoint/2010/main" val="423007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5CF495-E260-4338-AB3A-ADB0580D06C2}" type="datetime1">
              <a:rPr lang="en-US" smtClean="0"/>
              <a:t>11/25/16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D1486-5C6E-4CAA-8837-BB820259C2B0}" type="slidenum">
              <a:rPr lang="en-US" smtClean="0"/>
              <a:t>‹#›</a:t>
            </a:fld>
            <a:endParaRPr lang="en-US"/>
          </a:p>
        </p:txBody>
      </p:sp>
    </p:spTree>
    <p:extLst>
      <p:ext uri="{BB962C8B-B14F-4D97-AF65-F5344CB8AC3E}">
        <p14:creationId xmlns:p14="http://schemas.microsoft.com/office/powerpoint/2010/main" val="161012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934358-2BF4-43C8-B148-29AE3A3B51F3}" type="datetime1">
              <a:rPr lang="en-US" smtClean="0"/>
              <a:t>11/25/16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D1486-5C6E-4CAA-8837-BB820259C2B0}" type="slidenum">
              <a:rPr lang="en-US" smtClean="0"/>
              <a:t>‹#›</a:t>
            </a:fld>
            <a:endParaRPr lang="en-US"/>
          </a:p>
        </p:txBody>
      </p:sp>
    </p:spTree>
    <p:extLst>
      <p:ext uri="{BB962C8B-B14F-4D97-AF65-F5344CB8AC3E}">
        <p14:creationId xmlns:p14="http://schemas.microsoft.com/office/powerpoint/2010/main" val="708483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4635500" y="2514600"/>
            <a:ext cx="7137400" cy="1206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smtClean="0">
                <a:latin typeface="Roboto" pitchFamily="2" charset="0"/>
                <a:ea typeface="Roboto" pitchFamily="2" charset="0"/>
              </a:rPr>
              <a:t>Đồng bộ hóa các tác vụ trên </a:t>
            </a:r>
          </a:p>
          <a:p>
            <a:pPr algn="r"/>
            <a:r>
              <a:rPr lang="en-US" sz="4000" dirty="0" smtClean="0">
                <a:latin typeface="Roboto" pitchFamily="2" charset="0"/>
                <a:ea typeface="Roboto" pitchFamily="2" charset="0"/>
              </a:rPr>
              <a:t>hệ điều hành thời gian thực</a:t>
            </a:r>
            <a:endParaRPr lang="en-US" sz="4000" dirty="0">
              <a:latin typeface="Roboto" pitchFamily="2" charset="0"/>
              <a:ea typeface="Roboto" pitchFamily="2" charset="0"/>
            </a:endParaRPr>
          </a:p>
        </p:txBody>
      </p:sp>
      <p:sp>
        <p:nvSpPr>
          <p:cNvPr id="6" name="Rectangle 5"/>
          <p:cNvSpPr/>
          <p:nvPr/>
        </p:nvSpPr>
        <p:spPr>
          <a:xfrm>
            <a:off x="8191500" y="4375150"/>
            <a:ext cx="3581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Noto Sans" panose="020B0502040504020204" pitchFamily="34" charset="0"/>
                <a:ea typeface="Roboto" pitchFamily="2" charset="0"/>
              </a:rPr>
              <a:t>Trương Tiến Phúc</a:t>
            </a:r>
          </a:p>
          <a:p>
            <a:pPr algn="r"/>
            <a:r>
              <a:rPr lang="en-US" dirty="0" smtClean="0">
                <a:latin typeface="Noto Sans" panose="020B0502040504020204" pitchFamily="34" charset="0"/>
                <a:ea typeface="Roboto" pitchFamily="2" charset="0"/>
              </a:rPr>
              <a:t>Dương Hồ Minh Tú</a:t>
            </a:r>
            <a:endParaRPr lang="en-US" dirty="0">
              <a:latin typeface="Noto Sans" panose="020B0502040504020204" pitchFamily="34" charset="0"/>
              <a:ea typeface="Roboto" pitchFamily="2"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3" y="4048125"/>
            <a:ext cx="4010886" cy="4010886"/>
          </a:xfrm>
          <a:prstGeom prst="rect">
            <a:avLst/>
          </a:prstGeom>
        </p:spPr>
      </p:pic>
      <p:cxnSp>
        <p:nvCxnSpPr>
          <p:cNvPr id="10" name="Straight Connector 9"/>
          <p:cNvCxnSpPr/>
          <p:nvPr/>
        </p:nvCxnSpPr>
        <p:spPr>
          <a:xfrm>
            <a:off x="5181600" y="4048125"/>
            <a:ext cx="65913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040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3" y="1450034"/>
            <a:ext cx="8795871"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pPr>
            <a:r>
              <a:rPr lang="en-US" i="1" dirty="0" smtClean="0">
                <a:solidFill>
                  <a:schemeClr val="bg1">
                    <a:lumMod val="50000"/>
                  </a:schemeClr>
                </a:solidFill>
                <a:latin typeface="Noto Serif" panose="020B0502040504020204" pitchFamily="34" charset="0"/>
                <a:ea typeface="Roboto" pitchFamily="2" charset="0"/>
              </a:rPr>
              <a:t>“So </a:t>
            </a:r>
            <a:r>
              <a:rPr lang="en-US" i="1" dirty="0">
                <a:solidFill>
                  <a:schemeClr val="bg1">
                    <a:lumMod val="50000"/>
                  </a:schemeClr>
                </a:solidFill>
                <a:latin typeface="Noto Serif" panose="020B0502040504020204" pitchFamily="34" charset="0"/>
                <a:ea typeface="Roboto" pitchFamily="2" charset="0"/>
              </a:rPr>
              <a:t>synchronisation is about making sure event happen at the same time (as in a common clock in communications systems) as opposed to asynchronous which means not happen at the same time. Unfortunately, as we shall see, most texts related to RTOS descriptions misuse/misunderstand this term</a:t>
            </a:r>
            <a:r>
              <a:rPr lang="en-US" i="1" dirty="0" smtClean="0">
                <a:solidFill>
                  <a:schemeClr val="bg1">
                    <a:lumMod val="50000"/>
                  </a:schemeClr>
                </a:solidFill>
                <a:latin typeface="Noto Serif" panose="020B0502040504020204" pitchFamily="34" charset="0"/>
                <a:ea typeface="Roboto" pitchFamily="2" charset="0"/>
              </a:rPr>
              <a:t>.</a:t>
            </a:r>
          </a:p>
          <a:p>
            <a:pPr fontAlgn="base">
              <a:lnSpc>
                <a:spcPct val="150000"/>
              </a:lnSpc>
            </a:pPr>
            <a:endParaRPr lang="en-US" i="1" dirty="0">
              <a:solidFill>
                <a:schemeClr val="bg1">
                  <a:lumMod val="50000"/>
                </a:schemeClr>
              </a:solidFill>
              <a:latin typeface="Noto Serif" panose="020B0502040504020204" pitchFamily="34" charset="0"/>
              <a:ea typeface="Roboto" pitchFamily="2" charset="0"/>
            </a:endParaRPr>
          </a:p>
          <a:p>
            <a:pPr fontAlgn="base">
              <a:lnSpc>
                <a:spcPct val="150000"/>
              </a:lnSpc>
            </a:pPr>
            <a:r>
              <a:rPr lang="en-US" i="1" dirty="0">
                <a:solidFill>
                  <a:schemeClr val="bg1">
                    <a:lumMod val="50000"/>
                  </a:schemeClr>
                </a:solidFill>
                <a:latin typeface="Noto Serif" panose="020B0502040504020204" pitchFamily="34" charset="0"/>
                <a:ea typeface="Roboto" pitchFamily="2" charset="0"/>
              </a:rPr>
              <a:t>It should be noted that synchronisation and mutual exclusion often get lumped together and confused. Mutual exclusion is about making sure thing don’t happen at the same time, whereas synchronisation is about making sure they </a:t>
            </a:r>
            <a:r>
              <a:rPr lang="en-US" i="1" dirty="0" smtClean="0">
                <a:solidFill>
                  <a:schemeClr val="bg1">
                    <a:lumMod val="50000"/>
                  </a:schemeClr>
                </a:solidFill>
                <a:latin typeface="Noto Serif" panose="020B0502040504020204" pitchFamily="34" charset="0"/>
                <a:ea typeface="Roboto" pitchFamily="2" charset="0"/>
              </a:rPr>
              <a:t>do”.</a:t>
            </a:r>
            <a:endParaRPr lang="en-US" i="1" dirty="0">
              <a:solidFill>
                <a:schemeClr val="bg1">
                  <a:lumMod val="50000"/>
                </a:schemeClr>
              </a:solidFill>
              <a:latin typeface="Noto Serif" panose="020B0502040504020204" pitchFamily="34"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368662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Đồng bộ hóa</a:t>
            </a:r>
            <a:endParaRPr lang="en-US" sz="2400" dirty="0">
              <a:solidFill>
                <a:srgbClr val="0070C0"/>
              </a:solidFill>
              <a:latin typeface="Roboto" pitchFamily="2" charset="0"/>
              <a:ea typeface="Roboto" pitchFamily="2" charset="0"/>
            </a:endParaRPr>
          </a:p>
        </p:txBody>
      </p:sp>
      <p:sp>
        <p:nvSpPr>
          <p:cNvPr id="16" name="Rectangle 15"/>
          <p:cNvSpPr/>
          <p:nvPr/>
        </p:nvSpPr>
        <p:spPr>
          <a:xfrm>
            <a:off x="0" y="6423285"/>
            <a:ext cx="4676931" cy="434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rgbClr val="0070C0"/>
                </a:solidFill>
                <a:latin typeface="Noto Serif" panose="020B0502040504020204" pitchFamily="34" charset="0"/>
              </a:rPr>
              <a:t>https://blog.feabhas.com/2009/10/task-synchronisation/</a:t>
            </a:r>
            <a:endParaRPr lang="en-US" sz="1050" dirty="0">
              <a:solidFill>
                <a:srgbClr val="0070C0"/>
              </a:solidFill>
              <a:latin typeface="Noto Serif" panose="020B0502040504020204" pitchFamily="34" charset="0"/>
            </a:endParaRPr>
          </a:p>
        </p:txBody>
      </p:sp>
    </p:spTree>
    <p:extLst>
      <p:ext uri="{BB962C8B-B14F-4D97-AF65-F5344CB8AC3E}">
        <p14:creationId xmlns:p14="http://schemas.microsoft.com/office/powerpoint/2010/main" val="3376775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9785" y="3382328"/>
            <a:ext cx="5202371" cy="5202371"/>
          </a:xfrm>
          <a:prstGeom prst="rect">
            <a:avLst/>
          </a:prstGeom>
        </p:spPr>
      </p:pic>
      <p:sp>
        <p:nvSpPr>
          <p:cNvPr id="7" name="Rectangle 6"/>
          <p:cNvSpPr/>
          <p:nvPr/>
        </p:nvSpPr>
        <p:spPr>
          <a:xfrm>
            <a:off x="928914" y="2467928"/>
            <a:ext cx="3686628"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0070C0"/>
                </a:solidFill>
                <a:latin typeface="Roboto" pitchFamily="2" charset="0"/>
                <a:ea typeface="Roboto" pitchFamily="2" charset="0"/>
              </a:rPr>
              <a:t>Một số khái niệm</a:t>
            </a:r>
            <a:endParaRPr lang="en-US" sz="32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1030740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9785" y="3382328"/>
            <a:ext cx="5202371" cy="5202371"/>
          </a:xfrm>
          <a:prstGeom prst="rect">
            <a:avLst/>
          </a:prstGeom>
        </p:spPr>
      </p:pic>
      <p:sp>
        <p:nvSpPr>
          <p:cNvPr id="7" name="Rectangle 6"/>
          <p:cNvSpPr/>
          <p:nvPr/>
        </p:nvSpPr>
        <p:spPr>
          <a:xfrm>
            <a:off x="928914" y="2467928"/>
            <a:ext cx="3686628"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0070C0"/>
                </a:solidFill>
                <a:latin typeface="Roboto" pitchFamily="2" charset="0"/>
                <a:ea typeface="Roboto" pitchFamily="2" charset="0"/>
              </a:rPr>
              <a:t>1. Critical Section</a:t>
            </a:r>
            <a:endParaRPr lang="en-US" sz="32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3305791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3" y="1450034"/>
            <a:ext cx="8795871" cy="2198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pPr>
            <a:r>
              <a:rPr lang="vi-VN" dirty="0">
                <a:solidFill>
                  <a:schemeClr val="tx1"/>
                </a:solidFill>
                <a:latin typeface="Roboto" pitchFamily="2" charset="0"/>
                <a:ea typeface="Roboto" pitchFamily="2" charset="0"/>
              </a:rPr>
              <a:t>Xét một hệ có </a:t>
            </a:r>
            <a:r>
              <a:rPr lang="vi-VN" i="1" dirty="0">
                <a:solidFill>
                  <a:schemeClr val="tx1"/>
                </a:solidFill>
                <a:latin typeface="Roboto" pitchFamily="2" charset="0"/>
                <a:ea typeface="Roboto" pitchFamily="2" charset="0"/>
              </a:rPr>
              <a:t>n </a:t>
            </a:r>
            <a:r>
              <a:rPr lang="vi-VN" dirty="0">
                <a:solidFill>
                  <a:schemeClr val="tx1"/>
                </a:solidFill>
                <a:latin typeface="Roboto" pitchFamily="2" charset="0"/>
                <a:ea typeface="Roboto" pitchFamily="2" charset="0"/>
              </a:rPr>
              <a:t>tiến trình </a:t>
            </a:r>
            <a:r>
              <a:rPr lang="vi-VN" i="1" dirty="0">
                <a:solidFill>
                  <a:schemeClr val="tx1"/>
                </a:solidFill>
                <a:latin typeface="Roboto" pitchFamily="2" charset="0"/>
                <a:ea typeface="Roboto" pitchFamily="2" charset="0"/>
              </a:rPr>
              <a:t>P</a:t>
            </a:r>
            <a:r>
              <a:rPr lang="vi-VN" dirty="0">
                <a:solidFill>
                  <a:schemeClr val="tx1"/>
                </a:solidFill>
                <a:latin typeface="Roboto" pitchFamily="2" charset="0"/>
                <a:ea typeface="Roboto" pitchFamily="2" charset="0"/>
              </a:rPr>
              <a:t>0, </a:t>
            </a:r>
            <a:r>
              <a:rPr lang="vi-VN" i="1" dirty="0">
                <a:solidFill>
                  <a:schemeClr val="tx1"/>
                </a:solidFill>
                <a:latin typeface="Roboto" pitchFamily="2" charset="0"/>
                <a:ea typeface="Roboto" pitchFamily="2" charset="0"/>
              </a:rPr>
              <a:t>P</a:t>
            </a:r>
            <a:r>
              <a:rPr lang="vi-VN" dirty="0">
                <a:solidFill>
                  <a:schemeClr val="tx1"/>
                </a:solidFill>
                <a:latin typeface="Roboto" pitchFamily="2" charset="0"/>
                <a:ea typeface="Roboto" pitchFamily="2" charset="0"/>
              </a:rPr>
              <a:t>1, ..., </a:t>
            </a:r>
            <a:r>
              <a:rPr lang="vi-VN" i="1" dirty="0">
                <a:solidFill>
                  <a:schemeClr val="tx1"/>
                </a:solidFill>
                <a:latin typeface="Roboto" pitchFamily="2" charset="0"/>
                <a:ea typeface="Roboto" pitchFamily="2" charset="0"/>
              </a:rPr>
              <a:t>Pn</a:t>
            </a:r>
            <a:r>
              <a:rPr lang="vi-VN" dirty="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mỗi</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tiến </a:t>
            </a:r>
            <a:r>
              <a:rPr lang="vi-VN" dirty="0">
                <a:solidFill>
                  <a:schemeClr val="tx1"/>
                </a:solidFill>
                <a:latin typeface="Roboto" pitchFamily="2" charset="0"/>
                <a:ea typeface="Roboto" pitchFamily="2" charset="0"/>
              </a:rPr>
              <a:t>trình có một đoạn mã lệnh gọi là </a:t>
            </a:r>
            <a:r>
              <a:rPr lang="en-US" dirty="0" smtClean="0">
                <a:solidFill>
                  <a:schemeClr val="tx1"/>
                </a:solidFill>
                <a:latin typeface="Roboto" pitchFamily="2" charset="0"/>
                <a:ea typeface="Roboto" pitchFamily="2" charset="0"/>
              </a:rPr>
              <a:t>‘critical section’</a:t>
            </a:r>
            <a:r>
              <a:rPr lang="vi-VN" dirty="0" smtClean="0">
                <a:solidFill>
                  <a:schemeClr val="tx1"/>
                </a:solidFill>
                <a:latin typeface="Roboto" pitchFamily="2" charset="0"/>
                <a:ea typeface="Roboto" pitchFamily="2" charset="0"/>
              </a:rPr>
              <a:t>, </a:t>
            </a:r>
            <a:r>
              <a:rPr lang="vi-VN" dirty="0">
                <a:solidFill>
                  <a:schemeClr val="tx1"/>
                </a:solidFill>
                <a:latin typeface="Roboto" pitchFamily="2" charset="0"/>
                <a:ea typeface="Roboto" pitchFamily="2" charset="0"/>
              </a:rPr>
              <a:t>ký hiệu là </a:t>
            </a:r>
            <a:r>
              <a:rPr lang="vi-VN" i="1" dirty="0">
                <a:solidFill>
                  <a:schemeClr val="tx1"/>
                </a:solidFill>
                <a:latin typeface="Roboto" pitchFamily="2" charset="0"/>
                <a:ea typeface="Roboto" pitchFamily="2" charset="0"/>
              </a:rPr>
              <a:t>CSi</a:t>
            </a:r>
            <a:r>
              <a:rPr lang="vi-VN" dirty="0">
                <a:solidFill>
                  <a:schemeClr val="tx1"/>
                </a:solidFill>
                <a:latin typeface="Roboto" pitchFamily="2" charset="0"/>
                <a:ea typeface="Roboto" pitchFamily="2" charset="0"/>
              </a:rPr>
              <a:t>, nếu như trong </a:t>
            </a:r>
            <a:r>
              <a:rPr lang="vi-VN" dirty="0" smtClean="0">
                <a:solidFill>
                  <a:schemeClr val="tx1"/>
                </a:solidFill>
                <a:latin typeface="Roboto" pitchFamily="2" charset="0"/>
                <a:ea typeface="Roboto" pitchFamily="2" charset="0"/>
              </a:rPr>
              <a:t>đoạn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mã </a:t>
            </a:r>
            <a:r>
              <a:rPr lang="vi-VN" dirty="0">
                <a:solidFill>
                  <a:schemeClr val="tx1"/>
                </a:solidFill>
                <a:latin typeface="Roboto" pitchFamily="2" charset="0"/>
                <a:ea typeface="Roboto" pitchFamily="2" charset="0"/>
              </a:rPr>
              <a:t>này, các tiến trình thao tác trên các </a:t>
            </a:r>
            <a:r>
              <a:rPr lang="vi-VN" dirty="0" smtClean="0">
                <a:solidFill>
                  <a:schemeClr val="tx1"/>
                </a:solidFill>
                <a:latin typeface="Roboto" pitchFamily="2" charset="0"/>
                <a:ea typeface="Roboto" pitchFamily="2" charset="0"/>
              </a:rPr>
              <a:t>biến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chung</a:t>
            </a:r>
            <a:r>
              <a:rPr lang="vi-VN" dirty="0">
                <a:solidFill>
                  <a:schemeClr val="tx1"/>
                </a:solidFill>
                <a:latin typeface="Roboto" pitchFamily="2" charset="0"/>
                <a:ea typeface="Roboto" pitchFamily="2" charset="0"/>
              </a:rPr>
              <a:t>, đọc ghi file... (tổng quát: thao tác </a:t>
            </a:r>
            <a:r>
              <a:rPr lang="vi-VN" dirty="0" smtClean="0">
                <a:solidFill>
                  <a:schemeClr val="tx1"/>
                </a:solidFill>
                <a:latin typeface="Roboto" pitchFamily="2" charset="0"/>
                <a:ea typeface="Roboto" pitchFamily="2" charset="0"/>
              </a:rPr>
              <a:t>trên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dữ </a:t>
            </a:r>
            <a:r>
              <a:rPr lang="vi-VN" dirty="0">
                <a:solidFill>
                  <a:schemeClr val="tx1"/>
                </a:solidFill>
                <a:latin typeface="Roboto" pitchFamily="2" charset="0"/>
                <a:ea typeface="Roboto" pitchFamily="2" charset="0"/>
              </a:rPr>
              <a:t>liệu chung)</a:t>
            </a:r>
            <a:r>
              <a:rPr lang="vi-VN" dirty="0" smtClean="0">
                <a:solidFill>
                  <a:schemeClr val="tx1"/>
                </a:solidFill>
                <a:latin typeface="Roboto" pitchFamily="2" charset="0"/>
                <a:ea typeface="Roboto" pitchFamily="2" charset="0"/>
              </a:rPr>
              <a:t> </a:t>
            </a:r>
            <a:br>
              <a:rPr lang="vi-VN" dirty="0" smtClean="0">
                <a:solidFill>
                  <a:schemeClr val="tx1"/>
                </a:solidFill>
                <a:latin typeface="Roboto" pitchFamily="2" charset="0"/>
                <a:ea typeface="Roboto" pitchFamily="2" charset="0"/>
              </a:rPr>
            </a:b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368662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Critical Section</a:t>
            </a:r>
            <a:endParaRPr lang="en-US" sz="2400" dirty="0">
              <a:solidFill>
                <a:srgbClr val="0070C0"/>
              </a:solidFill>
              <a:latin typeface="Roboto" pitchFamily="2" charset="0"/>
              <a:ea typeface="Roboto" pitchFamily="2" charset="0"/>
            </a:endParaRPr>
          </a:p>
        </p:txBody>
      </p:sp>
      <p:sp>
        <p:nvSpPr>
          <p:cNvPr id="2" name="Rounded Rectangle 1"/>
          <p:cNvSpPr/>
          <p:nvPr/>
        </p:nvSpPr>
        <p:spPr>
          <a:xfrm>
            <a:off x="839925" y="3752457"/>
            <a:ext cx="1394085" cy="4332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27813" y="4298907"/>
            <a:ext cx="2095745" cy="104250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27813" y="5454663"/>
            <a:ext cx="1394085" cy="43320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3517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3" y="1450034"/>
            <a:ext cx="8795871" cy="2198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50000"/>
              </a:lnSpc>
              <a:buFontTx/>
              <a:buChar char="-"/>
            </a:pPr>
            <a:r>
              <a:rPr lang="vi-VN" dirty="0" smtClean="0">
                <a:solidFill>
                  <a:schemeClr val="tx1"/>
                </a:solidFill>
                <a:latin typeface="Roboto" pitchFamily="2" charset="0"/>
                <a:ea typeface="Roboto" pitchFamily="2" charset="0"/>
              </a:rPr>
              <a:t>Đặc </a:t>
            </a:r>
            <a:r>
              <a:rPr lang="vi-VN" dirty="0">
                <a:solidFill>
                  <a:schemeClr val="tx1"/>
                </a:solidFill>
                <a:latin typeface="Roboto" pitchFamily="2" charset="0"/>
                <a:ea typeface="Roboto" pitchFamily="2" charset="0"/>
              </a:rPr>
              <a:t>điểm quan trọng mà hệ </a:t>
            </a:r>
            <a:r>
              <a:rPr lang="vi-VN" i="1" dirty="0">
                <a:solidFill>
                  <a:schemeClr val="tx1"/>
                </a:solidFill>
                <a:latin typeface="Roboto" pitchFamily="2" charset="0"/>
                <a:ea typeface="Roboto" pitchFamily="2" charset="0"/>
              </a:rPr>
              <a:t>n </a:t>
            </a:r>
            <a:r>
              <a:rPr lang="vi-VN" dirty="0">
                <a:solidFill>
                  <a:schemeClr val="tx1"/>
                </a:solidFill>
                <a:latin typeface="Roboto" pitchFamily="2" charset="0"/>
                <a:ea typeface="Roboto" pitchFamily="2" charset="0"/>
              </a:rPr>
              <a:t>tiến trình </a:t>
            </a:r>
            <a:r>
              <a:rPr lang="vi-VN" dirty="0" smtClean="0">
                <a:solidFill>
                  <a:schemeClr val="tx1"/>
                </a:solidFill>
                <a:latin typeface="Roboto" pitchFamily="2" charset="0"/>
                <a:ea typeface="Roboto" pitchFamily="2" charset="0"/>
              </a:rPr>
              <a:t>này</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cần </a:t>
            </a:r>
            <a:r>
              <a:rPr lang="vi-VN" dirty="0">
                <a:solidFill>
                  <a:schemeClr val="tx1"/>
                </a:solidFill>
                <a:latin typeface="Roboto" pitchFamily="2" charset="0"/>
                <a:ea typeface="Roboto" pitchFamily="2" charset="0"/>
              </a:rPr>
              <a:t>có là: Khi một tiến trình </a:t>
            </a:r>
            <a:r>
              <a:rPr lang="vi-VN" i="1" dirty="0">
                <a:solidFill>
                  <a:schemeClr val="tx1"/>
                </a:solidFill>
                <a:latin typeface="Roboto" pitchFamily="2" charset="0"/>
                <a:ea typeface="Roboto" pitchFamily="2" charset="0"/>
              </a:rPr>
              <a:t>Pi </a:t>
            </a:r>
            <a:r>
              <a:rPr lang="vi-VN" dirty="0">
                <a:solidFill>
                  <a:schemeClr val="tx1"/>
                </a:solidFill>
                <a:latin typeface="Roboto" pitchFamily="2" charset="0"/>
                <a:ea typeface="Roboto" pitchFamily="2" charset="0"/>
              </a:rPr>
              <a:t>thực hiện </a:t>
            </a:r>
            <a:r>
              <a:rPr lang="vi-VN" dirty="0" smtClean="0">
                <a:solidFill>
                  <a:schemeClr val="tx1"/>
                </a:solidFill>
                <a:latin typeface="Roboto" pitchFamily="2" charset="0"/>
                <a:ea typeface="Roboto" pitchFamily="2" charset="0"/>
              </a:rPr>
              <a:t>đoạn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mã </a:t>
            </a:r>
            <a:r>
              <a:rPr lang="vi-VN" i="1" dirty="0" smtClean="0">
                <a:solidFill>
                  <a:schemeClr val="tx1"/>
                </a:solidFill>
                <a:latin typeface="Roboto" pitchFamily="2" charset="0"/>
                <a:ea typeface="Roboto" pitchFamily="2" charset="0"/>
              </a:rPr>
              <a:t>CSi </a:t>
            </a:r>
            <a:r>
              <a:rPr lang="vi-VN" dirty="0">
                <a:solidFill>
                  <a:schemeClr val="tx1"/>
                </a:solidFill>
                <a:latin typeface="Roboto" pitchFamily="2" charset="0"/>
                <a:ea typeface="Roboto" pitchFamily="2" charset="0"/>
              </a:rPr>
              <a:t>thì không có tiến trình </a:t>
            </a:r>
            <a:r>
              <a:rPr lang="vi-VN" i="1" dirty="0">
                <a:solidFill>
                  <a:schemeClr val="tx1"/>
                </a:solidFill>
                <a:latin typeface="Roboto" pitchFamily="2" charset="0"/>
                <a:ea typeface="Roboto" pitchFamily="2" charset="0"/>
              </a:rPr>
              <a:t>Pj </a:t>
            </a:r>
            <a:r>
              <a:rPr lang="vi-VN" dirty="0">
                <a:solidFill>
                  <a:schemeClr val="tx1"/>
                </a:solidFill>
                <a:latin typeface="Roboto" pitchFamily="2" charset="0"/>
                <a:ea typeface="Roboto" pitchFamily="2" charset="0"/>
              </a:rPr>
              <a:t>nào </a:t>
            </a:r>
            <a:r>
              <a:rPr lang="vi-VN" dirty="0" smtClean="0">
                <a:solidFill>
                  <a:schemeClr val="tx1"/>
                </a:solidFill>
                <a:latin typeface="Roboto" pitchFamily="2" charset="0"/>
                <a:ea typeface="Roboto" pitchFamily="2" charset="0"/>
              </a:rPr>
              <a:t>khác</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được </a:t>
            </a:r>
            <a:r>
              <a:rPr lang="vi-VN" dirty="0">
                <a:solidFill>
                  <a:schemeClr val="tx1"/>
                </a:solidFill>
                <a:latin typeface="Roboto" pitchFamily="2" charset="0"/>
                <a:ea typeface="Roboto" pitchFamily="2" charset="0"/>
              </a:rPr>
              <a:t>phép thực hiện </a:t>
            </a:r>
            <a:r>
              <a:rPr lang="vi-VN" i="1" dirty="0" smtClean="0">
                <a:solidFill>
                  <a:schemeClr val="tx1"/>
                </a:solidFill>
                <a:latin typeface="Roboto" pitchFamily="2" charset="0"/>
                <a:ea typeface="Roboto" pitchFamily="2" charset="0"/>
              </a:rPr>
              <a:t>CSj</a:t>
            </a:r>
            <a:endParaRPr lang="en-US" i="1" dirty="0" smtClean="0">
              <a:solidFill>
                <a:schemeClr val="tx1"/>
              </a:solidFill>
              <a:latin typeface="Roboto" pitchFamily="2" charset="0"/>
              <a:ea typeface="Roboto" pitchFamily="2" charset="0"/>
            </a:endParaRPr>
          </a:p>
          <a:p>
            <a:pPr marL="285750" indent="-285750" fontAlgn="base">
              <a:lnSpc>
                <a:spcPct val="150000"/>
              </a:lnSpc>
              <a:buFontTx/>
              <a:buChar char="-"/>
            </a:pPr>
            <a:r>
              <a:rPr lang="vi-VN" dirty="0" smtClean="0">
                <a:solidFill>
                  <a:schemeClr val="tx1"/>
                </a:solidFill>
                <a:latin typeface="Roboto" pitchFamily="2" charset="0"/>
                <a:ea typeface="Roboto" pitchFamily="2" charset="0"/>
              </a:rPr>
              <a:t>Mỗi </a:t>
            </a:r>
            <a:r>
              <a:rPr lang="vi-VN" dirty="0">
                <a:solidFill>
                  <a:schemeClr val="tx1"/>
                </a:solidFill>
                <a:latin typeface="Roboto" pitchFamily="2" charset="0"/>
                <a:ea typeface="Roboto" pitchFamily="2" charset="0"/>
              </a:rPr>
              <a:t>tiến trình </a:t>
            </a:r>
            <a:r>
              <a:rPr lang="vi-VN" i="1" dirty="0" smtClean="0">
                <a:solidFill>
                  <a:schemeClr val="tx1"/>
                </a:solidFill>
                <a:latin typeface="Roboto" pitchFamily="2" charset="0"/>
                <a:ea typeface="Roboto" pitchFamily="2" charset="0"/>
              </a:rPr>
              <a:t>Pi </a:t>
            </a:r>
            <a:r>
              <a:rPr lang="vi-VN" dirty="0">
                <a:solidFill>
                  <a:schemeClr val="tx1"/>
                </a:solidFill>
                <a:latin typeface="Roboto" pitchFamily="2" charset="0"/>
                <a:ea typeface="Roboto" pitchFamily="2" charset="0"/>
              </a:rPr>
              <a:t>phải “xin phép” (</a:t>
            </a:r>
            <a:r>
              <a:rPr lang="vi-VN" dirty="0" smtClean="0">
                <a:solidFill>
                  <a:schemeClr val="tx1"/>
                </a:solidFill>
                <a:latin typeface="Roboto" pitchFamily="2" charset="0"/>
                <a:ea typeface="Roboto" pitchFamily="2" charset="0"/>
              </a:rPr>
              <a:t>entry</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section</a:t>
            </a:r>
            <a:r>
              <a:rPr lang="vi-VN" dirty="0">
                <a:solidFill>
                  <a:schemeClr val="tx1"/>
                </a:solidFill>
                <a:latin typeface="Roboto" pitchFamily="2" charset="0"/>
                <a:ea typeface="Roboto" pitchFamily="2" charset="0"/>
              </a:rPr>
              <a:t>) trước khi thực hiện </a:t>
            </a:r>
            <a:r>
              <a:rPr lang="vi-VN" i="1" dirty="0">
                <a:solidFill>
                  <a:schemeClr val="tx1"/>
                </a:solidFill>
                <a:latin typeface="Roboto" pitchFamily="2" charset="0"/>
                <a:ea typeface="Roboto" pitchFamily="2" charset="0"/>
              </a:rPr>
              <a:t>CSi </a:t>
            </a:r>
            <a:r>
              <a:rPr lang="vi-VN" dirty="0">
                <a:solidFill>
                  <a:schemeClr val="tx1"/>
                </a:solidFill>
                <a:latin typeface="Roboto" pitchFamily="2" charset="0"/>
                <a:ea typeface="Roboto" pitchFamily="2" charset="0"/>
              </a:rPr>
              <a:t>và thông </a:t>
            </a:r>
            <a:r>
              <a:rPr lang="vi-VN" dirty="0" smtClean="0">
                <a:solidFill>
                  <a:schemeClr val="tx1"/>
                </a:solidFill>
                <a:latin typeface="Roboto" pitchFamily="2" charset="0"/>
                <a:ea typeface="Roboto" pitchFamily="2" charset="0"/>
              </a:rPr>
              <a:t>báo</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a:t>
            </a:r>
            <a:r>
              <a:rPr lang="vi-VN" dirty="0">
                <a:solidFill>
                  <a:schemeClr val="tx1"/>
                </a:solidFill>
                <a:latin typeface="Roboto" pitchFamily="2" charset="0"/>
                <a:ea typeface="Roboto" pitchFamily="2" charset="0"/>
              </a:rPr>
              <a:t>exit section) cho các tiến trình khác sau </a:t>
            </a:r>
            <a:r>
              <a:rPr lang="vi-VN" dirty="0" smtClean="0">
                <a:solidFill>
                  <a:schemeClr val="tx1"/>
                </a:solidFill>
                <a:latin typeface="Roboto" pitchFamily="2" charset="0"/>
                <a:ea typeface="Roboto" pitchFamily="2" charset="0"/>
              </a:rPr>
              <a:t>khi</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thực </a:t>
            </a:r>
            <a:r>
              <a:rPr lang="vi-VN" dirty="0">
                <a:solidFill>
                  <a:schemeClr val="tx1"/>
                </a:solidFill>
                <a:latin typeface="Roboto" pitchFamily="2" charset="0"/>
                <a:ea typeface="Roboto" pitchFamily="2" charset="0"/>
              </a:rPr>
              <a:t>hiện xong </a:t>
            </a:r>
            <a:r>
              <a:rPr lang="vi-VN" i="1" dirty="0">
                <a:solidFill>
                  <a:schemeClr val="tx1"/>
                </a:solidFill>
                <a:latin typeface="Roboto" pitchFamily="2" charset="0"/>
                <a:ea typeface="Roboto" pitchFamily="2" charset="0"/>
              </a:rPr>
              <a:t>CSi</a:t>
            </a:r>
            <a:r>
              <a:rPr lang="vi-VN" dirty="0">
                <a:solidFill>
                  <a:schemeClr val="tx1"/>
                </a:solidFill>
                <a:latin typeface="Roboto" pitchFamily="2" charset="0"/>
                <a:ea typeface="Roboto" pitchFamily="2" charset="0"/>
              </a:rPr>
              <a:t>.</a:t>
            </a:r>
            <a:r>
              <a:rPr lang="vi-VN" dirty="0" smtClean="0">
                <a:solidFill>
                  <a:schemeClr val="tx1"/>
                </a:solidFill>
                <a:latin typeface="Roboto" pitchFamily="2" charset="0"/>
                <a:ea typeface="Roboto" pitchFamily="2" charset="0"/>
              </a:rPr>
              <a:t> </a:t>
            </a:r>
            <a:endParaRPr lang="en-US" dirty="0" smtClean="0">
              <a:solidFill>
                <a:schemeClr val="tx1"/>
              </a:solidFill>
              <a:latin typeface="Roboto" pitchFamily="2" charset="0"/>
              <a:ea typeface="Roboto" pitchFamily="2" charset="0"/>
            </a:endParaRPr>
          </a:p>
          <a:p>
            <a:pPr marL="285750" indent="-285750" fontAlgn="base">
              <a:lnSpc>
                <a:spcPct val="150000"/>
              </a:lnSpc>
              <a:buFontTx/>
              <a:buChar char="-"/>
            </a:pPr>
            <a:r>
              <a:rPr lang="en-US" dirty="0" smtClean="0">
                <a:solidFill>
                  <a:schemeClr val="tx1"/>
                </a:solidFill>
                <a:latin typeface="Roboto" pitchFamily="2" charset="0"/>
                <a:ea typeface="Roboto" pitchFamily="2" charset="0"/>
              </a:rPr>
              <a:t>Cấu trúc chung</a:t>
            </a: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368662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Critical Section</a:t>
            </a:r>
            <a:endParaRPr lang="en-US" sz="2400" dirty="0">
              <a:solidFill>
                <a:srgbClr val="0070C0"/>
              </a:solidFill>
              <a:latin typeface="Roboto" pitchFamily="2" charset="0"/>
              <a:ea typeface="Roboto" pitchFamily="2" charset="0"/>
            </a:endParaRPr>
          </a:p>
        </p:txBody>
      </p:sp>
      <p:sp>
        <p:nvSpPr>
          <p:cNvPr id="3" name="Rectangle 2"/>
          <p:cNvSpPr/>
          <p:nvPr/>
        </p:nvSpPr>
        <p:spPr>
          <a:xfrm>
            <a:off x="2710525" y="3882452"/>
            <a:ext cx="5018351" cy="1827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onsolas" panose="020B0609020204030204" pitchFamily="49" charset="0"/>
              </a:rPr>
              <a:t>do {</a:t>
            </a:r>
            <a:br>
              <a:rPr lang="en-US" sz="1600" dirty="0">
                <a:solidFill>
                  <a:schemeClr val="tx1"/>
                </a:solidFill>
                <a:latin typeface="Consolas" panose="020B0609020204030204" pitchFamily="49" charset="0"/>
              </a:rPr>
            </a:br>
            <a:r>
              <a:rPr lang="en-US" sz="1600" dirty="0" smtClean="0">
                <a:solidFill>
                  <a:schemeClr val="tx1"/>
                </a:solidFill>
                <a:latin typeface="Consolas" panose="020B0609020204030204" pitchFamily="49" charset="0"/>
              </a:rPr>
              <a:t>	</a:t>
            </a:r>
            <a:r>
              <a:rPr lang="en-US" sz="1600" i="1" dirty="0" smtClean="0">
                <a:solidFill>
                  <a:schemeClr val="tx1"/>
                </a:solidFill>
                <a:latin typeface="Consolas" panose="020B0609020204030204" pitchFamily="49" charset="0"/>
              </a:rPr>
              <a:t>ENTRYi</a:t>
            </a:r>
            <a:r>
              <a:rPr lang="en-US" sz="1600" dirty="0" smtClean="0">
                <a:solidFill>
                  <a:schemeClr val="tx1"/>
                </a:solidFill>
                <a:latin typeface="Consolas" panose="020B0609020204030204" pitchFamily="49" charset="0"/>
              </a:rPr>
              <a:t>; </a:t>
            </a:r>
            <a:r>
              <a:rPr lang="en-US" sz="1600" dirty="0">
                <a:solidFill>
                  <a:schemeClr val="tx1"/>
                </a:solidFill>
                <a:latin typeface="Consolas" panose="020B0609020204030204" pitchFamily="49" charset="0"/>
              </a:rPr>
              <a:t>// Entry section</a:t>
            </a:r>
            <a:br>
              <a:rPr lang="en-US" sz="1600" dirty="0">
                <a:solidFill>
                  <a:schemeClr val="tx1"/>
                </a:solidFill>
                <a:latin typeface="Consolas" panose="020B0609020204030204" pitchFamily="49" charset="0"/>
              </a:rPr>
            </a:br>
            <a:r>
              <a:rPr lang="en-US" sz="1600" dirty="0" smtClean="0">
                <a:solidFill>
                  <a:schemeClr val="tx1"/>
                </a:solidFill>
                <a:latin typeface="Consolas" panose="020B0609020204030204" pitchFamily="49" charset="0"/>
              </a:rPr>
              <a:t>	Thực </a:t>
            </a:r>
            <a:r>
              <a:rPr lang="en-US" sz="1600" dirty="0">
                <a:solidFill>
                  <a:schemeClr val="tx1"/>
                </a:solidFill>
                <a:latin typeface="Consolas" panose="020B0609020204030204" pitchFamily="49" charset="0"/>
              </a:rPr>
              <a:t>hiện </a:t>
            </a:r>
            <a:r>
              <a:rPr lang="en-US" sz="1600" i="1" dirty="0">
                <a:solidFill>
                  <a:schemeClr val="tx1"/>
                </a:solidFill>
                <a:latin typeface="Consolas" panose="020B0609020204030204" pitchFamily="49" charset="0"/>
              </a:rPr>
              <a:t>CSi</a:t>
            </a:r>
            <a:r>
              <a:rPr lang="en-US" sz="1600" dirty="0">
                <a:solidFill>
                  <a:schemeClr val="tx1"/>
                </a:solidFill>
                <a:latin typeface="Consolas" panose="020B0609020204030204" pitchFamily="49" charset="0"/>
              </a:rPr>
              <a:t>; // Critical section</a:t>
            </a:r>
            <a:br>
              <a:rPr lang="en-US" sz="1600" dirty="0">
                <a:solidFill>
                  <a:schemeClr val="tx1"/>
                </a:solidFill>
                <a:latin typeface="Consolas" panose="020B0609020204030204" pitchFamily="49" charset="0"/>
              </a:rPr>
            </a:br>
            <a:r>
              <a:rPr lang="en-US" sz="1600" dirty="0" smtClean="0">
                <a:solidFill>
                  <a:schemeClr val="tx1"/>
                </a:solidFill>
                <a:latin typeface="Consolas" panose="020B0609020204030204" pitchFamily="49" charset="0"/>
              </a:rPr>
              <a:t>	</a:t>
            </a:r>
            <a:r>
              <a:rPr lang="en-US" sz="1600" i="1" dirty="0" smtClean="0">
                <a:solidFill>
                  <a:schemeClr val="tx1"/>
                </a:solidFill>
                <a:latin typeface="Consolas" panose="020B0609020204030204" pitchFamily="49" charset="0"/>
              </a:rPr>
              <a:t>EXITi</a:t>
            </a:r>
            <a:r>
              <a:rPr lang="en-US" sz="1600" dirty="0">
                <a:solidFill>
                  <a:schemeClr val="tx1"/>
                </a:solidFill>
                <a:latin typeface="Consolas" panose="020B0609020204030204" pitchFamily="49" charset="0"/>
              </a:rPr>
              <a:t>; // Exit section</a:t>
            </a:r>
            <a:br>
              <a:rPr lang="en-US" sz="1600" dirty="0">
                <a:solidFill>
                  <a:schemeClr val="tx1"/>
                </a:solidFill>
                <a:latin typeface="Consolas" panose="020B0609020204030204" pitchFamily="49" charset="0"/>
              </a:rPr>
            </a:br>
            <a:r>
              <a:rPr lang="en-US" sz="1600" dirty="0" smtClean="0">
                <a:solidFill>
                  <a:schemeClr val="tx1"/>
                </a:solidFill>
                <a:latin typeface="Consolas" panose="020B0609020204030204" pitchFamily="49" charset="0"/>
              </a:rPr>
              <a:t>	</a:t>
            </a:r>
            <a:r>
              <a:rPr lang="en-US" sz="1600" i="1" dirty="0" smtClean="0">
                <a:solidFill>
                  <a:schemeClr val="tx1"/>
                </a:solidFill>
                <a:latin typeface="Consolas" panose="020B0609020204030204" pitchFamily="49" charset="0"/>
              </a:rPr>
              <a:t>REMAINi</a:t>
            </a:r>
            <a:r>
              <a:rPr lang="en-US" sz="1600" dirty="0">
                <a:solidFill>
                  <a:schemeClr val="tx1"/>
                </a:solidFill>
                <a:latin typeface="Consolas" panose="020B0609020204030204" pitchFamily="49" charset="0"/>
              </a:rPr>
              <a:t>; // Remainder section</a:t>
            </a:r>
            <a:r>
              <a:rPr lang="en-US" sz="1600" dirty="0" smtClean="0">
                <a:solidFill>
                  <a:schemeClr val="tx1"/>
                </a:solidFill>
                <a:latin typeface="Consolas" panose="020B0609020204030204" pitchFamily="49" charset="0"/>
              </a:rPr>
              <a:t> </a:t>
            </a:r>
            <a:r>
              <a:rPr lang="en-US" sz="1600" dirty="0">
                <a:solidFill>
                  <a:schemeClr val="tx1"/>
                </a:solidFill>
                <a:latin typeface="Consolas" panose="020B0609020204030204" pitchFamily="49" charset="0"/>
              </a:rPr>
              <a:t/>
            </a:r>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 while (TRUE);</a:t>
            </a:r>
            <a:r>
              <a:rPr lang="en-US" sz="1600" dirty="0" smtClean="0">
                <a:solidFill>
                  <a:schemeClr val="tx1"/>
                </a:solidFill>
                <a:latin typeface="Consolas" panose="020B0609020204030204" pitchFamily="49" charset="0"/>
              </a:rPr>
              <a:t> </a:t>
            </a:r>
            <a:br>
              <a:rPr lang="en-US" sz="1600" dirty="0" smtClean="0">
                <a:solidFill>
                  <a:schemeClr val="tx1"/>
                </a:solidFill>
                <a:latin typeface="Consolas" panose="020B0609020204030204" pitchFamily="49" charset="0"/>
              </a:rPr>
            </a:b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806816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8"/>
            <a:ext cx="9050705" cy="4830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pPr>
            <a:r>
              <a:rPr lang="vi-VN" dirty="0">
                <a:solidFill>
                  <a:schemeClr val="tx1"/>
                </a:solidFill>
                <a:latin typeface="Roboto" pitchFamily="2" charset="0"/>
                <a:ea typeface="Roboto" pitchFamily="2" charset="0"/>
              </a:rPr>
              <a:t>Giải pháp cho đoạn mã găng cần thỏa mãn </a:t>
            </a:r>
            <a:r>
              <a:rPr lang="vi-VN" dirty="0" smtClean="0">
                <a:solidFill>
                  <a:schemeClr val="tx1"/>
                </a:solidFill>
                <a:latin typeface="Roboto" pitchFamily="2" charset="0"/>
                <a:ea typeface="Roboto" pitchFamily="2" charset="0"/>
              </a:rPr>
              <a:t>3</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điều kiện:</a:t>
            </a:r>
            <a:endParaRPr lang="en-US" dirty="0" smtClean="0">
              <a:solidFill>
                <a:schemeClr val="tx1"/>
              </a:solidFill>
              <a:latin typeface="Roboto" pitchFamily="2" charset="0"/>
              <a:ea typeface="Roboto" pitchFamily="2" charset="0"/>
            </a:endParaRPr>
          </a:p>
          <a:p>
            <a:pPr marL="285750" indent="-285750" fontAlgn="base">
              <a:lnSpc>
                <a:spcPct val="150000"/>
              </a:lnSpc>
              <a:buFontTx/>
              <a:buChar char="-"/>
            </a:pPr>
            <a:r>
              <a:rPr lang="vi-VN" dirty="0" smtClean="0">
                <a:solidFill>
                  <a:schemeClr val="tx1"/>
                </a:solidFill>
                <a:latin typeface="Roboto" pitchFamily="2" charset="0"/>
                <a:ea typeface="Roboto" pitchFamily="2" charset="0"/>
              </a:rPr>
              <a:t>Loại </a:t>
            </a:r>
            <a:r>
              <a:rPr lang="vi-VN" dirty="0">
                <a:solidFill>
                  <a:schemeClr val="tx1"/>
                </a:solidFill>
                <a:latin typeface="Roboto" pitchFamily="2" charset="0"/>
                <a:ea typeface="Roboto" pitchFamily="2" charset="0"/>
              </a:rPr>
              <a:t>trừ lẫn nhau (mutual exclusion): Nếu </a:t>
            </a:r>
            <a:r>
              <a:rPr lang="vi-VN" i="1" dirty="0">
                <a:solidFill>
                  <a:schemeClr val="tx1"/>
                </a:solidFill>
                <a:latin typeface="Roboto" pitchFamily="2" charset="0"/>
                <a:ea typeface="Roboto" pitchFamily="2" charset="0"/>
              </a:rPr>
              <a:t>Pi </a:t>
            </a:r>
            <a:r>
              <a:rPr lang="vi-VN" dirty="0" smtClean="0">
                <a:solidFill>
                  <a:schemeClr val="tx1"/>
                </a:solidFill>
                <a:latin typeface="Roboto" pitchFamily="2" charset="0"/>
                <a:ea typeface="Roboto" pitchFamily="2" charset="0"/>
              </a:rPr>
              <a:t>đang</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thực </a:t>
            </a:r>
            <a:r>
              <a:rPr lang="vi-VN" dirty="0">
                <a:solidFill>
                  <a:schemeClr val="tx1"/>
                </a:solidFill>
                <a:latin typeface="Roboto" pitchFamily="2" charset="0"/>
                <a:ea typeface="Roboto" pitchFamily="2" charset="0"/>
              </a:rPr>
              <a:t>hiện </a:t>
            </a:r>
            <a:r>
              <a:rPr lang="vi-VN" i="1" dirty="0">
                <a:solidFill>
                  <a:schemeClr val="tx1"/>
                </a:solidFill>
                <a:latin typeface="Roboto" pitchFamily="2" charset="0"/>
                <a:ea typeface="Roboto" pitchFamily="2" charset="0"/>
              </a:rPr>
              <a:t>CSi </a:t>
            </a:r>
            <a:r>
              <a:rPr lang="vi-VN" dirty="0">
                <a:solidFill>
                  <a:schemeClr val="tx1"/>
                </a:solidFill>
                <a:latin typeface="Roboto" pitchFamily="2" charset="0"/>
                <a:ea typeface="Roboto" pitchFamily="2" charset="0"/>
              </a:rPr>
              <a:t>thì </a:t>
            </a:r>
            <a:r>
              <a:rPr lang="vi-VN" i="1" dirty="0">
                <a:solidFill>
                  <a:schemeClr val="tx1"/>
                </a:solidFill>
                <a:latin typeface="Roboto" pitchFamily="2" charset="0"/>
                <a:ea typeface="Roboto" pitchFamily="2" charset="0"/>
              </a:rPr>
              <a:t>Pj </a:t>
            </a:r>
            <a:r>
              <a:rPr lang="vi-VN" dirty="0">
                <a:solidFill>
                  <a:schemeClr val="tx1"/>
                </a:solidFill>
                <a:latin typeface="Roboto" pitchFamily="2" charset="0"/>
                <a:ea typeface="Roboto" pitchFamily="2" charset="0"/>
              </a:rPr>
              <a:t>không thể thực hiện </a:t>
            </a:r>
            <a:r>
              <a:rPr lang="vi-VN" i="1" dirty="0">
                <a:solidFill>
                  <a:schemeClr val="tx1"/>
                </a:solidFill>
                <a:latin typeface="Roboto" pitchFamily="2" charset="0"/>
                <a:ea typeface="Roboto" pitchFamily="2" charset="0"/>
              </a:rPr>
              <a:t>CSj </a:t>
            </a:r>
            <a:r>
              <a:rPr lang="vi-VN" dirty="0">
                <a:solidFill>
                  <a:schemeClr val="tx1"/>
                </a:solidFill>
                <a:latin typeface="Roboto" pitchFamily="2" charset="0"/>
                <a:ea typeface="Roboto" pitchFamily="2" charset="0"/>
              </a:rPr>
              <a:t>∀</a:t>
            </a:r>
            <a:r>
              <a:rPr lang="vi-VN" i="1" dirty="0">
                <a:solidFill>
                  <a:schemeClr val="tx1"/>
                </a:solidFill>
                <a:latin typeface="Roboto" pitchFamily="2" charset="0"/>
                <a:ea typeface="Roboto" pitchFamily="2" charset="0"/>
              </a:rPr>
              <a:t>j</a:t>
            </a:r>
            <a:r>
              <a:rPr lang="vi-VN" dirty="0">
                <a:solidFill>
                  <a:schemeClr val="tx1"/>
                </a:solidFill>
                <a:latin typeface="Roboto" pitchFamily="2" charset="0"/>
                <a:ea typeface="Roboto" pitchFamily="2" charset="0"/>
              </a:rPr>
              <a:t>≠</a:t>
            </a:r>
            <a:r>
              <a:rPr lang="vi-VN" i="1" dirty="0" smtClean="0">
                <a:solidFill>
                  <a:schemeClr val="tx1"/>
                </a:solidFill>
                <a:latin typeface="Roboto" pitchFamily="2" charset="0"/>
                <a:ea typeface="Roboto" pitchFamily="2" charset="0"/>
              </a:rPr>
              <a:t>i</a:t>
            </a:r>
            <a:r>
              <a:rPr lang="vi-VN" dirty="0" smtClean="0">
                <a:solidFill>
                  <a:schemeClr val="tx1"/>
                </a:solidFill>
                <a:latin typeface="Roboto" pitchFamily="2" charset="0"/>
                <a:ea typeface="Roboto" pitchFamily="2" charset="0"/>
              </a:rPr>
              <a:t>.</a:t>
            </a:r>
            <a:endParaRPr lang="en-US" dirty="0" smtClean="0">
              <a:solidFill>
                <a:schemeClr val="tx1"/>
              </a:solidFill>
              <a:latin typeface="Roboto" pitchFamily="2" charset="0"/>
              <a:ea typeface="Roboto" pitchFamily="2" charset="0"/>
            </a:endParaRPr>
          </a:p>
          <a:p>
            <a:pPr marL="285750" indent="-285750" fontAlgn="base">
              <a:lnSpc>
                <a:spcPct val="150000"/>
              </a:lnSpc>
              <a:buFontTx/>
              <a:buChar char="-"/>
            </a:pPr>
            <a:r>
              <a:rPr lang="vi-VN" dirty="0" smtClean="0">
                <a:solidFill>
                  <a:schemeClr val="tx1"/>
                </a:solidFill>
                <a:latin typeface="Roboto" pitchFamily="2" charset="0"/>
                <a:ea typeface="Roboto" pitchFamily="2" charset="0"/>
              </a:rPr>
              <a:t>Tiến </a:t>
            </a:r>
            <a:r>
              <a:rPr lang="vi-VN" dirty="0">
                <a:solidFill>
                  <a:schemeClr val="tx1"/>
                </a:solidFill>
                <a:latin typeface="Roboto" pitchFamily="2" charset="0"/>
                <a:ea typeface="Roboto" pitchFamily="2" charset="0"/>
              </a:rPr>
              <a:t>triển (progress): Nếu không có tiến trình </a:t>
            </a:r>
            <a:r>
              <a:rPr lang="vi-VN" i="1" dirty="0">
                <a:solidFill>
                  <a:schemeClr val="tx1"/>
                </a:solidFill>
                <a:latin typeface="Roboto" pitchFamily="2" charset="0"/>
                <a:ea typeface="Roboto" pitchFamily="2" charset="0"/>
              </a:rPr>
              <a:t>Pi </a:t>
            </a:r>
            <a:r>
              <a:rPr lang="vi-VN" dirty="0" smtClean="0">
                <a:solidFill>
                  <a:schemeClr val="tx1"/>
                </a:solidFill>
                <a:latin typeface="Roboto" pitchFamily="2" charset="0"/>
                <a:ea typeface="Roboto" pitchFamily="2" charset="0"/>
              </a:rPr>
              <a:t>nào</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thực </a:t>
            </a:r>
            <a:r>
              <a:rPr lang="vi-VN" dirty="0">
                <a:solidFill>
                  <a:schemeClr val="tx1"/>
                </a:solidFill>
                <a:latin typeface="Roboto" pitchFamily="2" charset="0"/>
                <a:ea typeface="Roboto" pitchFamily="2" charset="0"/>
              </a:rPr>
              <a:t>hiện </a:t>
            </a:r>
            <a:r>
              <a:rPr lang="vi-VN" i="1" dirty="0">
                <a:solidFill>
                  <a:schemeClr val="tx1"/>
                </a:solidFill>
                <a:latin typeface="Roboto" pitchFamily="2" charset="0"/>
                <a:ea typeface="Roboto" pitchFamily="2" charset="0"/>
              </a:rPr>
              <a:t>CSi </a:t>
            </a:r>
            <a:r>
              <a:rPr lang="vi-VN" dirty="0">
                <a:solidFill>
                  <a:schemeClr val="tx1"/>
                </a:solidFill>
                <a:latin typeface="Roboto" pitchFamily="2" charset="0"/>
                <a:ea typeface="Roboto" pitchFamily="2" charset="0"/>
              </a:rPr>
              <a:t>và có </a:t>
            </a:r>
            <a:r>
              <a:rPr lang="vi-VN" i="1" dirty="0">
                <a:solidFill>
                  <a:schemeClr val="tx1"/>
                </a:solidFill>
                <a:latin typeface="Roboto" pitchFamily="2" charset="0"/>
                <a:ea typeface="Roboto" pitchFamily="2" charset="0"/>
              </a:rPr>
              <a:t>m </a:t>
            </a:r>
            <a:r>
              <a:rPr lang="vi-VN" dirty="0">
                <a:solidFill>
                  <a:schemeClr val="tx1"/>
                </a:solidFill>
                <a:latin typeface="Roboto" pitchFamily="2" charset="0"/>
                <a:ea typeface="Roboto" pitchFamily="2" charset="0"/>
              </a:rPr>
              <a:t>tiến trình </a:t>
            </a:r>
            <a:r>
              <a:rPr lang="vi-VN" i="1" dirty="0">
                <a:solidFill>
                  <a:schemeClr val="tx1"/>
                </a:solidFill>
                <a:latin typeface="Roboto" pitchFamily="2" charset="0"/>
                <a:ea typeface="Roboto" pitchFamily="2" charset="0"/>
              </a:rPr>
              <a:t>Pj</a:t>
            </a:r>
            <a:r>
              <a:rPr lang="vi-VN" dirty="0">
                <a:solidFill>
                  <a:schemeClr val="tx1"/>
                </a:solidFill>
                <a:latin typeface="Roboto" pitchFamily="2" charset="0"/>
                <a:ea typeface="Roboto" pitchFamily="2" charset="0"/>
              </a:rPr>
              <a:t>1, </a:t>
            </a:r>
            <a:r>
              <a:rPr lang="vi-VN" i="1" dirty="0">
                <a:solidFill>
                  <a:schemeClr val="tx1"/>
                </a:solidFill>
                <a:latin typeface="Roboto" pitchFamily="2" charset="0"/>
                <a:ea typeface="Roboto" pitchFamily="2" charset="0"/>
              </a:rPr>
              <a:t>Pj</a:t>
            </a:r>
            <a:r>
              <a:rPr lang="vi-VN" dirty="0">
                <a:solidFill>
                  <a:schemeClr val="tx1"/>
                </a:solidFill>
                <a:latin typeface="Roboto" pitchFamily="2" charset="0"/>
                <a:ea typeface="Roboto" pitchFamily="2" charset="0"/>
              </a:rPr>
              <a:t>2, ..., </a:t>
            </a:r>
            <a:r>
              <a:rPr lang="vi-VN" i="1" dirty="0">
                <a:solidFill>
                  <a:schemeClr val="tx1"/>
                </a:solidFill>
                <a:latin typeface="Roboto" pitchFamily="2" charset="0"/>
                <a:ea typeface="Roboto" pitchFamily="2" charset="0"/>
              </a:rPr>
              <a:t>Pjm </a:t>
            </a:r>
            <a:r>
              <a:rPr lang="vi-VN" dirty="0" smtClean="0">
                <a:solidFill>
                  <a:schemeClr val="tx1"/>
                </a:solidFill>
                <a:latin typeface="Roboto" pitchFamily="2" charset="0"/>
                <a:ea typeface="Roboto" pitchFamily="2" charset="0"/>
              </a:rPr>
              <a:t>muốn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thực </a:t>
            </a:r>
            <a:r>
              <a:rPr lang="vi-VN" dirty="0">
                <a:solidFill>
                  <a:schemeClr val="tx1"/>
                </a:solidFill>
                <a:latin typeface="Roboto" pitchFamily="2" charset="0"/>
                <a:ea typeface="Roboto" pitchFamily="2" charset="0"/>
              </a:rPr>
              <a:t>hiện </a:t>
            </a:r>
            <a:r>
              <a:rPr lang="vi-VN" i="1" dirty="0">
                <a:solidFill>
                  <a:schemeClr val="tx1"/>
                </a:solidFill>
                <a:latin typeface="Roboto" pitchFamily="2" charset="0"/>
                <a:ea typeface="Roboto" pitchFamily="2" charset="0"/>
              </a:rPr>
              <a:t>CSj</a:t>
            </a:r>
            <a:r>
              <a:rPr lang="vi-VN" dirty="0">
                <a:solidFill>
                  <a:schemeClr val="tx1"/>
                </a:solidFill>
                <a:latin typeface="Roboto" pitchFamily="2" charset="0"/>
                <a:ea typeface="Roboto" pitchFamily="2" charset="0"/>
              </a:rPr>
              <a:t>1, </a:t>
            </a:r>
            <a:r>
              <a:rPr lang="vi-VN" i="1" dirty="0">
                <a:solidFill>
                  <a:schemeClr val="tx1"/>
                </a:solidFill>
                <a:latin typeface="Roboto" pitchFamily="2" charset="0"/>
                <a:ea typeface="Roboto" pitchFamily="2" charset="0"/>
              </a:rPr>
              <a:t>CSj</a:t>
            </a:r>
            <a:r>
              <a:rPr lang="vi-VN" dirty="0">
                <a:solidFill>
                  <a:schemeClr val="tx1"/>
                </a:solidFill>
                <a:latin typeface="Roboto" pitchFamily="2" charset="0"/>
                <a:ea typeface="Roboto" pitchFamily="2" charset="0"/>
              </a:rPr>
              <a:t>2, ..., </a:t>
            </a:r>
            <a:r>
              <a:rPr lang="vi-VN" i="1" dirty="0">
                <a:solidFill>
                  <a:schemeClr val="tx1"/>
                </a:solidFill>
                <a:latin typeface="Roboto" pitchFamily="2" charset="0"/>
                <a:ea typeface="Roboto" pitchFamily="2" charset="0"/>
              </a:rPr>
              <a:t>CSjm </a:t>
            </a:r>
            <a:r>
              <a:rPr lang="vi-VN" dirty="0">
                <a:solidFill>
                  <a:schemeClr val="tx1"/>
                </a:solidFill>
                <a:latin typeface="Roboto" pitchFamily="2" charset="0"/>
                <a:ea typeface="Roboto" pitchFamily="2" charset="0"/>
              </a:rPr>
              <a:t>thì chỉ có các tiến trình</a:t>
            </a:r>
            <a:br>
              <a:rPr lang="vi-VN" dirty="0">
                <a:solidFill>
                  <a:schemeClr val="tx1"/>
                </a:solidFill>
                <a:latin typeface="Roboto" pitchFamily="2" charset="0"/>
                <a:ea typeface="Roboto" pitchFamily="2" charset="0"/>
              </a:rPr>
            </a:br>
            <a:r>
              <a:rPr lang="vi-VN" dirty="0">
                <a:solidFill>
                  <a:schemeClr val="tx1"/>
                </a:solidFill>
                <a:latin typeface="Roboto" pitchFamily="2" charset="0"/>
                <a:ea typeface="Roboto" pitchFamily="2" charset="0"/>
              </a:rPr>
              <a:t>không thực hiện </a:t>
            </a:r>
            <a:r>
              <a:rPr lang="vi-VN" i="1" dirty="0">
                <a:solidFill>
                  <a:schemeClr val="tx1"/>
                </a:solidFill>
                <a:latin typeface="Roboto" pitchFamily="2" charset="0"/>
                <a:ea typeface="Roboto" pitchFamily="2" charset="0"/>
              </a:rPr>
              <a:t>REMAINjk </a:t>
            </a:r>
            <a:r>
              <a:rPr lang="vi-VN" dirty="0">
                <a:solidFill>
                  <a:schemeClr val="tx1"/>
                </a:solidFill>
                <a:latin typeface="Roboto" pitchFamily="2" charset="0"/>
                <a:ea typeface="Roboto" pitchFamily="2" charset="0"/>
              </a:rPr>
              <a:t>(</a:t>
            </a:r>
            <a:r>
              <a:rPr lang="vi-VN" i="1" dirty="0">
                <a:solidFill>
                  <a:schemeClr val="tx1"/>
                </a:solidFill>
                <a:latin typeface="Roboto" pitchFamily="2" charset="0"/>
                <a:ea typeface="Roboto" pitchFamily="2" charset="0"/>
              </a:rPr>
              <a:t>k</a:t>
            </a:r>
            <a:r>
              <a:rPr lang="vi-VN" dirty="0">
                <a:solidFill>
                  <a:schemeClr val="tx1"/>
                </a:solidFill>
                <a:latin typeface="Roboto" pitchFamily="2" charset="0"/>
                <a:ea typeface="Roboto" pitchFamily="2" charset="0"/>
              </a:rPr>
              <a:t>=1,...,</a:t>
            </a:r>
            <a:r>
              <a:rPr lang="vi-VN" i="1" dirty="0">
                <a:solidFill>
                  <a:schemeClr val="tx1"/>
                </a:solidFill>
                <a:latin typeface="Roboto" pitchFamily="2" charset="0"/>
                <a:ea typeface="Roboto" pitchFamily="2" charset="0"/>
              </a:rPr>
              <a:t>m</a:t>
            </a:r>
            <a:r>
              <a:rPr lang="vi-VN" dirty="0">
                <a:solidFill>
                  <a:schemeClr val="tx1"/>
                </a:solidFill>
                <a:latin typeface="Roboto" pitchFamily="2" charset="0"/>
                <a:ea typeface="Roboto" pitchFamily="2" charset="0"/>
              </a:rPr>
              <a:t>) mới được </a:t>
            </a:r>
            <a:r>
              <a:rPr lang="vi-VN" dirty="0" smtClean="0">
                <a:solidFill>
                  <a:schemeClr val="tx1"/>
                </a:solidFill>
                <a:latin typeface="Roboto" pitchFamily="2" charset="0"/>
                <a:ea typeface="Roboto" pitchFamily="2" charset="0"/>
              </a:rPr>
              <a:t>xem</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xét </a:t>
            </a:r>
            <a:r>
              <a:rPr lang="vi-VN" dirty="0">
                <a:solidFill>
                  <a:schemeClr val="tx1"/>
                </a:solidFill>
                <a:latin typeface="Roboto" pitchFamily="2" charset="0"/>
                <a:ea typeface="Roboto" pitchFamily="2" charset="0"/>
              </a:rPr>
              <a:t>thực hiện </a:t>
            </a:r>
            <a:r>
              <a:rPr lang="vi-VN" i="1" dirty="0" smtClean="0">
                <a:solidFill>
                  <a:schemeClr val="tx1"/>
                </a:solidFill>
                <a:latin typeface="Roboto" pitchFamily="2" charset="0"/>
                <a:ea typeface="Roboto" pitchFamily="2" charset="0"/>
              </a:rPr>
              <a:t>CSjk</a:t>
            </a:r>
            <a:r>
              <a:rPr lang="vi-VN" dirty="0" smtClean="0">
                <a:solidFill>
                  <a:schemeClr val="tx1"/>
                </a:solidFill>
                <a:latin typeface="Roboto" pitchFamily="2" charset="0"/>
                <a:ea typeface="Roboto" pitchFamily="2" charset="0"/>
              </a:rPr>
              <a:t>.</a:t>
            </a:r>
            <a:endParaRPr lang="en-US" dirty="0" smtClean="0">
              <a:solidFill>
                <a:schemeClr val="tx1"/>
              </a:solidFill>
              <a:latin typeface="Roboto" pitchFamily="2" charset="0"/>
              <a:ea typeface="Roboto" pitchFamily="2" charset="0"/>
            </a:endParaRPr>
          </a:p>
          <a:p>
            <a:pPr marL="285750" indent="-285750" fontAlgn="base">
              <a:lnSpc>
                <a:spcPct val="150000"/>
              </a:lnSpc>
              <a:buFontTx/>
              <a:buChar char="-"/>
            </a:pPr>
            <a:r>
              <a:rPr lang="vi-VN" dirty="0" smtClean="0">
                <a:solidFill>
                  <a:schemeClr val="tx1"/>
                </a:solidFill>
                <a:latin typeface="Roboto" pitchFamily="2" charset="0"/>
                <a:ea typeface="Roboto" pitchFamily="2" charset="0"/>
              </a:rPr>
              <a:t>Chờ </a:t>
            </a:r>
            <a:r>
              <a:rPr lang="vi-VN" dirty="0">
                <a:solidFill>
                  <a:schemeClr val="tx1"/>
                </a:solidFill>
                <a:latin typeface="Roboto" pitchFamily="2" charset="0"/>
                <a:ea typeface="Roboto" pitchFamily="2" charset="0"/>
              </a:rPr>
              <a:t>có giới hạn (bounded waiting): </a:t>
            </a:r>
            <a:r>
              <a:rPr lang="vi-VN" i="1" dirty="0">
                <a:solidFill>
                  <a:schemeClr val="tx1"/>
                </a:solidFill>
                <a:latin typeface="Roboto" pitchFamily="2" charset="0"/>
                <a:ea typeface="Roboto" pitchFamily="2" charset="0"/>
              </a:rPr>
              <a:t>sau khi </a:t>
            </a:r>
            <a:r>
              <a:rPr lang="vi-VN" dirty="0">
                <a:solidFill>
                  <a:schemeClr val="tx1"/>
                </a:solidFill>
                <a:latin typeface="Roboto" pitchFamily="2" charset="0"/>
                <a:ea typeface="Roboto" pitchFamily="2" charset="0"/>
              </a:rPr>
              <a:t>một </a:t>
            </a:r>
            <a:r>
              <a:rPr lang="vi-VN" dirty="0" smtClean="0">
                <a:solidFill>
                  <a:schemeClr val="tx1"/>
                </a:solidFill>
                <a:latin typeface="Roboto" pitchFamily="2" charset="0"/>
                <a:ea typeface="Roboto" pitchFamily="2" charset="0"/>
              </a:rPr>
              <a:t>tiến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trình </a:t>
            </a:r>
            <a:r>
              <a:rPr lang="vi-VN" i="1" dirty="0" smtClean="0">
                <a:solidFill>
                  <a:schemeClr val="tx1"/>
                </a:solidFill>
                <a:latin typeface="Roboto" pitchFamily="2" charset="0"/>
                <a:ea typeface="Roboto" pitchFamily="2" charset="0"/>
              </a:rPr>
              <a:t>Pi </a:t>
            </a:r>
            <a:r>
              <a:rPr lang="vi-VN" dirty="0">
                <a:solidFill>
                  <a:schemeClr val="tx1"/>
                </a:solidFill>
                <a:latin typeface="Roboto" pitchFamily="2" charset="0"/>
                <a:ea typeface="Roboto" pitchFamily="2" charset="0"/>
              </a:rPr>
              <a:t>có yêu cầu vào </a:t>
            </a:r>
            <a:r>
              <a:rPr lang="vi-VN" i="1" dirty="0">
                <a:solidFill>
                  <a:schemeClr val="tx1"/>
                </a:solidFill>
                <a:latin typeface="Roboto" pitchFamily="2" charset="0"/>
                <a:ea typeface="Roboto" pitchFamily="2" charset="0"/>
              </a:rPr>
              <a:t>CSi </a:t>
            </a:r>
            <a:r>
              <a:rPr lang="vi-VN" dirty="0">
                <a:solidFill>
                  <a:schemeClr val="tx1"/>
                </a:solidFill>
                <a:latin typeface="Roboto" pitchFamily="2" charset="0"/>
                <a:ea typeface="Roboto" pitchFamily="2" charset="0"/>
              </a:rPr>
              <a:t>và </a:t>
            </a:r>
            <a:r>
              <a:rPr lang="vi-VN" i="1" dirty="0">
                <a:solidFill>
                  <a:schemeClr val="tx1"/>
                </a:solidFill>
                <a:latin typeface="Roboto" pitchFamily="2" charset="0"/>
                <a:ea typeface="Roboto" pitchFamily="2" charset="0"/>
              </a:rPr>
              <a:t>trước khi </a:t>
            </a:r>
            <a:r>
              <a:rPr lang="vi-VN" dirty="0">
                <a:solidFill>
                  <a:schemeClr val="tx1"/>
                </a:solidFill>
                <a:latin typeface="Roboto" pitchFamily="2" charset="0"/>
                <a:ea typeface="Roboto" pitchFamily="2" charset="0"/>
              </a:rPr>
              <a:t>yêu cầu </a:t>
            </a:r>
            <a:r>
              <a:rPr lang="vi-VN" dirty="0" smtClean="0">
                <a:solidFill>
                  <a:schemeClr val="tx1"/>
                </a:solidFill>
                <a:latin typeface="Roboto" pitchFamily="2" charset="0"/>
                <a:ea typeface="Roboto" pitchFamily="2" charset="0"/>
              </a:rPr>
              <a:t>đó</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được </a:t>
            </a:r>
            <a:r>
              <a:rPr lang="vi-VN" dirty="0">
                <a:solidFill>
                  <a:schemeClr val="tx1"/>
                </a:solidFill>
                <a:latin typeface="Roboto" pitchFamily="2" charset="0"/>
                <a:ea typeface="Roboto" pitchFamily="2" charset="0"/>
              </a:rPr>
              <a:t>chấp nhận, số lần các tiến trình </a:t>
            </a:r>
            <a:r>
              <a:rPr lang="vi-VN" i="1" dirty="0">
                <a:solidFill>
                  <a:schemeClr val="tx1"/>
                </a:solidFill>
                <a:latin typeface="Roboto" pitchFamily="2" charset="0"/>
                <a:ea typeface="Roboto" pitchFamily="2" charset="0"/>
              </a:rPr>
              <a:t>Pj </a:t>
            </a:r>
            <a:r>
              <a:rPr lang="vi-VN" dirty="0">
                <a:solidFill>
                  <a:schemeClr val="tx1"/>
                </a:solidFill>
                <a:latin typeface="Roboto" pitchFamily="2" charset="0"/>
                <a:ea typeface="Roboto" pitchFamily="2" charset="0"/>
              </a:rPr>
              <a:t>(với </a:t>
            </a:r>
            <a:r>
              <a:rPr lang="vi-VN" i="1" dirty="0">
                <a:solidFill>
                  <a:schemeClr val="tx1"/>
                </a:solidFill>
                <a:latin typeface="Roboto" pitchFamily="2" charset="0"/>
                <a:ea typeface="Roboto" pitchFamily="2" charset="0"/>
              </a:rPr>
              <a:t>j</a:t>
            </a:r>
            <a:r>
              <a:rPr lang="vi-VN" dirty="0">
                <a:solidFill>
                  <a:schemeClr val="tx1"/>
                </a:solidFill>
                <a:latin typeface="Roboto" pitchFamily="2" charset="0"/>
                <a:ea typeface="Roboto" pitchFamily="2" charset="0"/>
              </a:rPr>
              <a:t>≠</a:t>
            </a:r>
            <a:r>
              <a:rPr lang="vi-VN" i="1" dirty="0">
                <a:solidFill>
                  <a:schemeClr val="tx1"/>
                </a:solidFill>
                <a:latin typeface="Roboto" pitchFamily="2" charset="0"/>
                <a:ea typeface="Roboto" pitchFamily="2" charset="0"/>
              </a:rPr>
              <a:t>i</a:t>
            </a:r>
            <a:r>
              <a:rPr lang="vi-VN" dirty="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được</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phép </a:t>
            </a:r>
            <a:r>
              <a:rPr lang="vi-VN" dirty="0">
                <a:solidFill>
                  <a:schemeClr val="tx1"/>
                </a:solidFill>
                <a:latin typeface="Roboto" pitchFamily="2" charset="0"/>
                <a:ea typeface="Roboto" pitchFamily="2" charset="0"/>
              </a:rPr>
              <a:t>thực hiện </a:t>
            </a:r>
            <a:r>
              <a:rPr lang="vi-VN" i="1" dirty="0">
                <a:solidFill>
                  <a:schemeClr val="tx1"/>
                </a:solidFill>
                <a:latin typeface="Roboto" pitchFamily="2" charset="0"/>
                <a:ea typeface="Roboto" pitchFamily="2" charset="0"/>
              </a:rPr>
              <a:t>CSj </a:t>
            </a:r>
            <a:r>
              <a:rPr lang="vi-VN" dirty="0">
                <a:solidFill>
                  <a:schemeClr val="tx1"/>
                </a:solidFill>
                <a:latin typeface="Roboto" pitchFamily="2" charset="0"/>
                <a:ea typeface="Roboto" pitchFamily="2" charset="0"/>
              </a:rPr>
              <a:t>phải bị giới hạn.</a:t>
            </a:r>
            <a:r>
              <a:rPr lang="vi-VN" dirty="0" smtClean="0">
                <a:solidFill>
                  <a:schemeClr val="tx1"/>
                </a:solidFill>
                <a:latin typeface="Roboto" pitchFamily="2" charset="0"/>
                <a:ea typeface="Roboto" pitchFamily="2" charset="0"/>
              </a:rPr>
              <a:t> </a:t>
            </a:r>
            <a:br>
              <a:rPr lang="vi-VN" dirty="0" smtClean="0">
                <a:solidFill>
                  <a:schemeClr val="tx1"/>
                </a:solidFill>
                <a:latin typeface="Roboto" pitchFamily="2" charset="0"/>
                <a:ea typeface="Roboto" pitchFamily="2" charset="0"/>
              </a:rPr>
            </a:b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368662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Critical Section</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3416646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8"/>
            <a:ext cx="9050705" cy="257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pP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Giả </a:t>
            </a:r>
            <a:r>
              <a:rPr lang="vi-VN" dirty="0">
                <a:solidFill>
                  <a:schemeClr val="tx1"/>
                </a:solidFill>
                <a:latin typeface="Roboto" pitchFamily="2" charset="0"/>
                <a:ea typeface="Roboto" pitchFamily="2" charset="0"/>
              </a:rPr>
              <a:t>sử có 2 tiến trình </a:t>
            </a:r>
            <a:r>
              <a:rPr lang="vi-VN" i="1" dirty="0" smtClean="0">
                <a:solidFill>
                  <a:schemeClr val="tx1"/>
                </a:solidFill>
                <a:latin typeface="Roboto" pitchFamily="2" charset="0"/>
                <a:ea typeface="Roboto" pitchFamily="2" charset="0"/>
              </a:rPr>
              <a:t>P</a:t>
            </a:r>
            <a:r>
              <a:rPr lang="vi-VN" dirty="0" smtClean="0">
                <a:solidFill>
                  <a:schemeClr val="tx1"/>
                </a:solidFill>
                <a:latin typeface="Roboto" pitchFamily="2" charset="0"/>
                <a:ea typeface="Roboto" pitchFamily="2" charset="0"/>
              </a:rPr>
              <a:t>0 </a:t>
            </a:r>
            <a:r>
              <a:rPr lang="vi-VN" dirty="0">
                <a:solidFill>
                  <a:schemeClr val="tx1"/>
                </a:solidFill>
                <a:latin typeface="Roboto" pitchFamily="2" charset="0"/>
                <a:ea typeface="Roboto" pitchFamily="2" charset="0"/>
              </a:rPr>
              <a:t>và </a:t>
            </a:r>
            <a:r>
              <a:rPr lang="vi-VN" i="1" dirty="0">
                <a:solidFill>
                  <a:schemeClr val="tx1"/>
                </a:solidFill>
                <a:latin typeface="Roboto" pitchFamily="2" charset="0"/>
                <a:ea typeface="Roboto" pitchFamily="2" charset="0"/>
              </a:rPr>
              <a:t>P</a:t>
            </a:r>
            <a:r>
              <a:rPr lang="vi-VN" dirty="0">
                <a:solidFill>
                  <a:schemeClr val="tx1"/>
                </a:solidFill>
                <a:latin typeface="Roboto" pitchFamily="2" charset="0"/>
                <a:ea typeface="Roboto" pitchFamily="2" charset="0"/>
              </a:rPr>
              <a:t>1 với hai </a:t>
            </a:r>
            <a:r>
              <a:rPr lang="vi-VN" dirty="0" smtClean="0">
                <a:solidFill>
                  <a:schemeClr val="tx1"/>
                </a:solidFill>
                <a:latin typeface="Roboto" pitchFamily="2" charset="0"/>
                <a:ea typeface="Roboto" pitchFamily="2" charset="0"/>
              </a:rPr>
              <a:t>đoạn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mã </a:t>
            </a:r>
            <a:r>
              <a:rPr lang="vi-VN" dirty="0">
                <a:solidFill>
                  <a:schemeClr val="tx1"/>
                </a:solidFill>
                <a:latin typeface="Roboto" pitchFamily="2" charset="0"/>
                <a:ea typeface="Roboto" pitchFamily="2" charset="0"/>
              </a:rPr>
              <a:t>găng tương ứng </a:t>
            </a:r>
            <a:r>
              <a:rPr lang="vi-VN" i="1" dirty="0">
                <a:solidFill>
                  <a:schemeClr val="tx1"/>
                </a:solidFill>
                <a:latin typeface="Roboto" pitchFamily="2" charset="0"/>
                <a:ea typeface="Roboto" pitchFamily="2" charset="0"/>
              </a:rPr>
              <a:t>CS</a:t>
            </a:r>
            <a:r>
              <a:rPr lang="vi-VN" dirty="0">
                <a:solidFill>
                  <a:schemeClr val="tx1"/>
                </a:solidFill>
                <a:latin typeface="Roboto" pitchFamily="2" charset="0"/>
                <a:ea typeface="Roboto" pitchFamily="2" charset="0"/>
              </a:rPr>
              <a:t>0 và </a:t>
            </a:r>
            <a:r>
              <a:rPr lang="vi-VN" i="1" dirty="0">
                <a:solidFill>
                  <a:schemeClr val="tx1"/>
                </a:solidFill>
                <a:latin typeface="Roboto" pitchFamily="2" charset="0"/>
                <a:ea typeface="Roboto" pitchFamily="2" charset="0"/>
              </a:rPr>
              <a:t>CS</a:t>
            </a:r>
            <a:r>
              <a:rPr lang="vi-VN" dirty="0">
                <a:solidFill>
                  <a:schemeClr val="tx1"/>
                </a:solidFill>
                <a:latin typeface="Roboto" pitchFamily="2" charset="0"/>
                <a:ea typeface="Roboto" pitchFamily="2" charset="0"/>
              </a:rPr>
              <a:t>1</a:t>
            </a:r>
            <a:br>
              <a:rPr lang="vi-VN" dirty="0">
                <a:solidFill>
                  <a:schemeClr val="tx1"/>
                </a:solidFill>
                <a:latin typeface="Roboto" pitchFamily="2" charset="0"/>
                <a:ea typeface="Roboto" pitchFamily="2" charset="0"/>
              </a:rPr>
            </a:b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Sử </a:t>
            </a:r>
            <a:r>
              <a:rPr lang="vi-VN" dirty="0">
                <a:solidFill>
                  <a:schemeClr val="tx1"/>
                </a:solidFill>
                <a:latin typeface="Roboto" pitchFamily="2" charset="0"/>
                <a:ea typeface="Roboto" pitchFamily="2" charset="0"/>
              </a:rPr>
              <a:t>dụng một biến nguyên </a:t>
            </a:r>
            <a:r>
              <a:rPr lang="vi-VN" i="1" dirty="0">
                <a:solidFill>
                  <a:schemeClr val="tx1"/>
                </a:solidFill>
                <a:latin typeface="Roboto" pitchFamily="2" charset="0"/>
                <a:ea typeface="Roboto" pitchFamily="2" charset="0"/>
              </a:rPr>
              <a:t>turn </a:t>
            </a:r>
            <a:r>
              <a:rPr lang="vi-VN" dirty="0">
                <a:solidFill>
                  <a:schemeClr val="tx1"/>
                </a:solidFill>
                <a:latin typeface="Roboto" pitchFamily="2" charset="0"/>
                <a:ea typeface="Roboto" pitchFamily="2" charset="0"/>
              </a:rPr>
              <a:t>với giá trị </a:t>
            </a:r>
            <a:r>
              <a:rPr lang="vi-VN" dirty="0" smtClean="0">
                <a:solidFill>
                  <a:schemeClr val="tx1"/>
                </a:solidFill>
                <a:latin typeface="Roboto" pitchFamily="2" charset="0"/>
                <a:ea typeface="Roboto" pitchFamily="2" charset="0"/>
              </a:rPr>
              <a:t>khởi</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tạo </a:t>
            </a:r>
            <a:r>
              <a:rPr lang="vi-VN" dirty="0">
                <a:solidFill>
                  <a:schemeClr val="tx1"/>
                </a:solidFill>
                <a:latin typeface="Roboto" pitchFamily="2" charset="0"/>
                <a:ea typeface="Roboto" pitchFamily="2" charset="0"/>
              </a:rPr>
              <a:t>0 hoặc 1 và mảng boolean </a:t>
            </a:r>
            <a:r>
              <a:rPr lang="vi-VN" i="1" dirty="0">
                <a:solidFill>
                  <a:schemeClr val="tx1"/>
                </a:solidFill>
                <a:latin typeface="Roboto" pitchFamily="2" charset="0"/>
                <a:ea typeface="Roboto" pitchFamily="2" charset="0"/>
              </a:rPr>
              <a:t>flag</a:t>
            </a:r>
            <a:r>
              <a:rPr lang="vi-VN" dirty="0">
                <a:solidFill>
                  <a:schemeClr val="tx1"/>
                </a:solidFill>
                <a:latin typeface="Roboto" pitchFamily="2" charset="0"/>
                <a:ea typeface="Roboto" pitchFamily="2" charset="0"/>
              </a:rPr>
              <a:t>[2]</a:t>
            </a:r>
            <a:br>
              <a:rPr lang="vi-VN" dirty="0">
                <a:solidFill>
                  <a:schemeClr val="tx1"/>
                </a:solidFill>
                <a:latin typeface="Roboto" pitchFamily="2" charset="0"/>
                <a:ea typeface="Roboto" pitchFamily="2" charset="0"/>
              </a:rPr>
            </a:br>
            <a:r>
              <a:rPr lang="en-US" dirty="0" smtClean="0">
                <a:solidFill>
                  <a:schemeClr val="tx1"/>
                </a:solidFill>
                <a:latin typeface="Roboto" pitchFamily="2" charset="0"/>
                <a:ea typeface="Roboto" pitchFamily="2" charset="0"/>
              </a:rPr>
              <a:t>- </a:t>
            </a:r>
            <a:r>
              <a:rPr lang="vi-VN" i="1" dirty="0" smtClean="0">
                <a:solidFill>
                  <a:schemeClr val="tx1"/>
                </a:solidFill>
                <a:latin typeface="Roboto" pitchFamily="2" charset="0"/>
                <a:ea typeface="Roboto" pitchFamily="2" charset="0"/>
              </a:rPr>
              <a:t>turn </a:t>
            </a:r>
            <a:r>
              <a:rPr lang="vi-VN" dirty="0">
                <a:solidFill>
                  <a:schemeClr val="tx1"/>
                </a:solidFill>
                <a:latin typeface="Roboto" pitchFamily="2" charset="0"/>
                <a:ea typeface="Roboto" pitchFamily="2" charset="0"/>
              </a:rPr>
              <a:t>có giá trị </a:t>
            </a:r>
            <a:r>
              <a:rPr lang="vi-VN" i="1" dirty="0">
                <a:solidFill>
                  <a:schemeClr val="tx1"/>
                </a:solidFill>
                <a:latin typeface="Roboto" pitchFamily="2" charset="0"/>
                <a:ea typeface="Roboto" pitchFamily="2" charset="0"/>
              </a:rPr>
              <a:t>i </a:t>
            </a:r>
            <a:r>
              <a:rPr lang="vi-VN" dirty="0">
                <a:solidFill>
                  <a:schemeClr val="tx1"/>
                </a:solidFill>
                <a:latin typeface="Roboto" pitchFamily="2" charset="0"/>
                <a:ea typeface="Roboto" pitchFamily="2" charset="0"/>
              </a:rPr>
              <a:t>có nghĩa là </a:t>
            </a:r>
            <a:r>
              <a:rPr lang="vi-VN" i="1" dirty="0">
                <a:solidFill>
                  <a:schemeClr val="tx1"/>
                </a:solidFill>
                <a:latin typeface="Roboto" pitchFamily="2" charset="0"/>
                <a:ea typeface="Roboto" pitchFamily="2" charset="0"/>
              </a:rPr>
              <a:t>Pi </a:t>
            </a:r>
            <a:r>
              <a:rPr lang="vi-VN" dirty="0">
                <a:solidFill>
                  <a:schemeClr val="tx1"/>
                </a:solidFill>
                <a:latin typeface="Roboto" pitchFamily="2" charset="0"/>
                <a:ea typeface="Roboto" pitchFamily="2" charset="0"/>
              </a:rPr>
              <a:t>được phép </a:t>
            </a:r>
            <a:r>
              <a:rPr lang="vi-VN" dirty="0" smtClean="0">
                <a:solidFill>
                  <a:schemeClr val="tx1"/>
                </a:solidFill>
                <a:latin typeface="Roboto" pitchFamily="2" charset="0"/>
                <a:ea typeface="Roboto" pitchFamily="2" charset="0"/>
              </a:rPr>
              <a:t>thực</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hiện </a:t>
            </a:r>
            <a:r>
              <a:rPr lang="vi-VN" i="1" dirty="0">
                <a:solidFill>
                  <a:schemeClr val="tx1"/>
                </a:solidFill>
                <a:latin typeface="Roboto" pitchFamily="2" charset="0"/>
                <a:ea typeface="Roboto" pitchFamily="2" charset="0"/>
              </a:rPr>
              <a:t>CSi </a:t>
            </a:r>
            <a:r>
              <a:rPr lang="vi-VN" dirty="0">
                <a:solidFill>
                  <a:schemeClr val="tx1"/>
                </a:solidFill>
                <a:latin typeface="Roboto" pitchFamily="2" charset="0"/>
                <a:ea typeface="Roboto" pitchFamily="2" charset="0"/>
              </a:rPr>
              <a:t>(</a:t>
            </a:r>
            <a:r>
              <a:rPr lang="vi-VN" i="1" dirty="0">
                <a:solidFill>
                  <a:schemeClr val="tx1"/>
                </a:solidFill>
                <a:latin typeface="Roboto" pitchFamily="2" charset="0"/>
                <a:ea typeface="Roboto" pitchFamily="2" charset="0"/>
              </a:rPr>
              <a:t>i</a:t>
            </a:r>
            <a:r>
              <a:rPr lang="vi-VN" dirty="0">
                <a:solidFill>
                  <a:schemeClr val="tx1"/>
                </a:solidFill>
                <a:latin typeface="Roboto" pitchFamily="2" charset="0"/>
                <a:ea typeface="Roboto" pitchFamily="2" charset="0"/>
              </a:rPr>
              <a:t>=0,1)</a:t>
            </a:r>
            <a:br>
              <a:rPr lang="vi-VN" dirty="0">
                <a:solidFill>
                  <a:schemeClr val="tx1"/>
                </a:solidFill>
                <a:latin typeface="Roboto" pitchFamily="2" charset="0"/>
                <a:ea typeface="Roboto" pitchFamily="2" charset="0"/>
              </a:rPr>
            </a:br>
            <a:r>
              <a:rPr lang="en-US" dirty="0" smtClean="0">
                <a:solidFill>
                  <a:schemeClr val="tx1"/>
                </a:solidFill>
                <a:latin typeface="Roboto" pitchFamily="2" charset="0"/>
                <a:ea typeface="Roboto" pitchFamily="2" charset="0"/>
              </a:rPr>
              <a:t>-</a:t>
            </a:r>
            <a:r>
              <a:rPr lang="vi-VN" dirty="0" smtClean="0">
                <a:solidFill>
                  <a:schemeClr val="tx1"/>
                </a:solidFill>
                <a:latin typeface="Roboto" pitchFamily="2" charset="0"/>
                <a:ea typeface="Roboto" pitchFamily="2" charset="0"/>
              </a:rPr>
              <a:t> </a:t>
            </a:r>
            <a:r>
              <a:rPr lang="vi-VN" dirty="0">
                <a:solidFill>
                  <a:schemeClr val="tx1"/>
                </a:solidFill>
                <a:latin typeface="Roboto" pitchFamily="2" charset="0"/>
                <a:ea typeface="Roboto" pitchFamily="2" charset="0"/>
              </a:rPr>
              <a:t>nếu flag[i] là TRUE thì tiến trình </a:t>
            </a:r>
            <a:r>
              <a:rPr lang="vi-VN" i="1" dirty="0">
                <a:solidFill>
                  <a:schemeClr val="tx1"/>
                </a:solidFill>
                <a:latin typeface="Roboto" pitchFamily="2" charset="0"/>
                <a:ea typeface="Roboto" pitchFamily="2" charset="0"/>
              </a:rPr>
              <a:t>Pi </a:t>
            </a:r>
            <a:r>
              <a:rPr lang="vi-VN" dirty="0">
                <a:solidFill>
                  <a:schemeClr val="tx1"/>
                </a:solidFill>
                <a:latin typeface="Roboto" pitchFamily="2" charset="0"/>
                <a:ea typeface="Roboto" pitchFamily="2" charset="0"/>
              </a:rPr>
              <a:t>đã </a:t>
            </a:r>
            <a:r>
              <a:rPr lang="vi-VN" dirty="0" smtClean="0">
                <a:solidFill>
                  <a:schemeClr val="tx1"/>
                </a:solidFill>
                <a:latin typeface="Roboto" pitchFamily="2" charset="0"/>
                <a:ea typeface="Roboto" pitchFamily="2" charset="0"/>
              </a:rPr>
              <a:t>sẵnsàng </a:t>
            </a:r>
            <a:r>
              <a:rPr lang="vi-VN" dirty="0">
                <a:solidFill>
                  <a:schemeClr val="tx1"/>
                </a:solidFill>
                <a:latin typeface="Roboto" pitchFamily="2" charset="0"/>
                <a:ea typeface="Roboto" pitchFamily="2" charset="0"/>
              </a:rPr>
              <a:t>để thực hiện </a:t>
            </a:r>
            <a:r>
              <a:rPr lang="vi-VN" i="1" dirty="0">
                <a:solidFill>
                  <a:schemeClr val="tx1"/>
                </a:solidFill>
                <a:latin typeface="Roboto" pitchFamily="2" charset="0"/>
                <a:ea typeface="Roboto" pitchFamily="2" charset="0"/>
              </a:rPr>
              <a:t>CS</a:t>
            </a:r>
            <a:r>
              <a:rPr lang="vi-VN" dirty="0" smtClean="0">
                <a:solidFill>
                  <a:schemeClr val="tx1"/>
                </a:solidFill>
                <a:latin typeface="Roboto" pitchFamily="2" charset="0"/>
                <a:ea typeface="Roboto" pitchFamily="2" charset="0"/>
              </a:rPr>
              <a:t> </a:t>
            </a: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368662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Peterson’s solution</a:t>
            </a:r>
            <a:endParaRPr lang="en-US" sz="2400" dirty="0">
              <a:solidFill>
                <a:srgbClr val="0070C0"/>
              </a:solidFill>
              <a:latin typeface="Roboto" pitchFamily="2" charset="0"/>
              <a:ea typeface="Roboto" pitchFamily="2" charset="0"/>
            </a:endParaRPr>
          </a:p>
        </p:txBody>
      </p:sp>
      <p:sp>
        <p:nvSpPr>
          <p:cNvPr id="2" name="Rectangle 1"/>
          <p:cNvSpPr/>
          <p:nvPr/>
        </p:nvSpPr>
        <p:spPr>
          <a:xfrm>
            <a:off x="1109271" y="3492708"/>
            <a:ext cx="4542021" cy="24733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onsolas" panose="020B0609020204030204" pitchFamily="49" charset="0"/>
              </a:rPr>
              <a:t>do {</a:t>
            </a:r>
            <a:br>
              <a:rPr lang="en-US" sz="1600" dirty="0">
                <a:solidFill>
                  <a:schemeClr val="tx1"/>
                </a:solidFill>
                <a:latin typeface="Consolas" panose="020B0609020204030204" pitchFamily="49" charset="0"/>
              </a:rPr>
            </a:br>
            <a:r>
              <a:rPr lang="en-US" sz="1600" dirty="0" smtClean="0">
                <a:solidFill>
                  <a:schemeClr val="tx1"/>
                </a:solidFill>
                <a:latin typeface="Consolas" panose="020B0609020204030204" pitchFamily="49" charset="0"/>
              </a:rPr>
              <a:t>	flag[i] = TRUE;</a:t>
            </a:r>
            <a:br>
              <a:rPr lang="en-US" sz="1600" dirty="0" smtClean="0">
                <a:solidFill>
                  <a:schemeClr val="tx1"/>
                </a:solidFill>
                <a:latin typeface="Consolas" panose="020B0609020204030204" pitchFamily="49" charset="0"/>
              </a:rPr>
            </a:br>
            <a:r>
              <a:rPr lang="en-US" sz="1600" dirty="0" smtClean="0">
                <a:solidFill>
                  <a:schemeClr val="tx1"/>
                </a:solidFill>
                <a:latin typeface="Consolas" panose="020B0609020204030204" pitchFamily="49" charset="0"/>
              </a:rPr>
              <a:t>	turn = j;</a:t>
            </a:r>
            <a:br>
              <a:rPr lang="en-US" sz="1600" dirty="0" smtClean="0">
                <a:solidFill>
                  <a:schemeClr val="tx1"/>
                </a:solidFill>
                <a:latin typeface="Consolas" panose="020B0609020204030204" pitchFamily="49" charset="0"/>
              </a:rPr>
            </a:br>
            <a:r>
              <a:rPr lang="en-US" sz="1600" dirty="0" smtClean="0">
                <a:solidFill>
                  <a:schemeClr val="tx1"/>
                </a:solidFill>
                <a:latin typeface="Consolas" panose="020B0609020204030204" pitchFamily="49" charset="0"/>
              </a:rPr>
              <a:t>	while (flag[j] &amp;&amp; turn ==j);</a:t>
            </a:r>
            <a:br>
              <a:rPr lang="en-US" sz="1600" dirty="0" smtClean="0">
                <a:solidFill>
                  <a:schemeClr val="tx1"/>
                </a:solidFill>
                <a:latin typeface="Consolas" panose="020B0609020204030204" pitchFamily="49" charset="0"/>
              </a:rPr>
            </a:br>
            <a:r>
              <a:rPr lang="en-US" sz="1600" dirty="0" smtClean="0">
                <a:solidFill>
                  <a:schemeClr val="tx1"/>
                </a:solidFill>
                <a:latin typeface="Consolas" panose="020B0609020204030204" pitchFamily="49" charset="0"/>
              </a:rPr>
              <a:t>	</a:t>
            </a:r>
            <a:r>
              <a:rPr lang="en-US" sz="1600" i="1" dirty="0" smtClean="0">
                <a:solidFill>
                  <a:schemeClr val="tx1"/>
                </a:solidFill>
                <a:latin typeface="Consolas" panose="020B0609020204030204" pitchFamily="49" charset="0"/>
              </a:rPr>
              <a:t>CSi</a:t>
            </a:r>
            <a:r>
              <a:rPr lang="en-US" sz="1600" dirty="0" smtClean="0">
                <a:solidFill>
                  <a:schemeClr val="tx1"/>
                </a:solidFill>
                <a:latin typeface="Consolas" panose="020B0609020204030204" pitchFamily="49" charset="0"/>
              </a:rPr>
              <a:t>;</a:t>
            </a:r>
            <a:br>
              <a:rPr lang="en-US" sz="1600" dirty="0" smtClean="0">
                <a:solidFill>
                  <a:schemeClr val="tx1"/>
                </a:solidFill>
                <a:latin typeface="Consolas" panose="020B0609020204030204" pitchFamily="49" charset="0"/>
              </a:rPr>
            </a:br>
            <a:r>
              <a:rPr lang="en-US" sz="1600" dirty="0" smtClean="0">
                <a:solidFill>
                  <a:schemeClr val="tx1"/>
                </a:solidFill>
                <a:latin typeface="Consolas" panose="020B0609020204030204" pitchFamily="49" charset="0"/>
              </a:rPr>
              <a:t>	flag[i] = FALSE;</a:t>
            </a:r>
            <a:br>
              <a:rPr lang="en-US" sz="1600" dirty="0" smtClean="0">
                <a:solidFill>
                  <a:schemeClr val="tx1"/>
                </a:solidFill>
                <a:latin typeface="Consolas" panose="020B0609020204030204" pitchFamily="49" charset="0"/>
              </a:rPr>
            </a:br>
            <a:r>
              <a:rPr lang="en-US" sz="1600" dirty="0" smtClean="0">
                <a:solidFill>
                  <a:schemeClr val="tx1"/>
                </a:solidFill>
                <a:latin typeface="Consolas" panose="020B0609020204030204" pitchFamily="49" charset="0"/>
              </a:rPr>
              <a:t>	</a:t>
            </a:r>
            <a:r>
              <a:rPr lang="en-US" sz="1600" i="1" dirty="0" smtClean="0">
                <a:solidFill>
                  <a:schemeClr val="tx1"/>
                </a:solidFill>
                <a:latin typeface="Consolas" panose="020B0609020204030204" pitchFamily="49" charset="0"/>
              </a:rPr>
              <a:t>REMAINi</a:t>
            </a:r>
            <a:r>
              <a:rPr lang="en-US" sz="1600" dirty="0" smtClean="0">
                <a:solidFill>
                  <a:schemeClr val="tx1"/>
                </a:solidFill>
                <a:latin typeface="Consolas" panose="020B0609020204030204" pitchFamily="49" charset="0"/>
              </a:rPr>
              <a:t>;</a:t>
            </a:r>
            <a:br>
              <a:rPr lang="en-US" sz="1600" dirty="0" smtClean="0">
                <a:solidFill>
                  <a:schemeClr val="tx1"/>
                </a:solidFill>
                <a:latin typeface="Consolas" panose="020B0609020204030204" pitchFamily="49" charset="0"/>
              </a:rPr>
            </a:br>
            <a:r>
              <a:rPr lang="en-US" sz="1600" dirty="0" smtClean="0">
                <a:solidFill>
                  <a:schemeClr val="tx1"/>
                </a:solidFill>
                <a:latin typeface="Consolas" panose="020B0609020204030204" pitchFamily="49" charset="0"/>
              </a:rPr>
              <a:t>} </a:t>
            </a:r>
            <a:r>
              <a:rPr lang="en-US" sz="1600" dirty="0">
                <a:solidFill>
                  <a:schemeClr val="tx1"/>
                </a:solidFill>
                <a:latin typeface="Consolas" panose="020B0609020204030204" pitchFamily="49" charset="0"/>
              </a:rPr>
              <a:t>while (1);</a:t>
            </a:r>
            <a:r>
              <a:rPr lang="en-US" sz="1600" dirty="0" smtClean="0">
                <a:solidFill>
                  <a:schemeClr val="tx1"/>
                </a:solidFill>
                <a:latin typeface="Consolas" panose="020B0609020204030204" pitchFamily="49" charset="0"/>
              </a:rPr>
              <a:t> </a:t>
            </a:r>
            <a:br>
              <a:rPr lang="en-US" sz="1600" dirty="0" smtClean="0">
                <a:solidFill>
                  <a:schemeClr val="tx1"/>
                </a:solidFill>
                <a:latin typeface="Consolas" panose="020B0609020204030204" pitchFamily="49" charset="0"/>
              </a:rPr>
            </a:br>
            <a:endParaRPr lang="en-US" sz="1600" dirty="0">
              <a:solidFill>
                <a:schemeClr val="tx1"/>
              </a:solidFill>
              <a:latin typeface="Consolas" panose="020B0609020204030204" pitchFamily="49" charset="0"/>
            </a:endParaRPr>
          </a:p>
        </p:txBody>
      </p:sp>
      <p:sp>
        <p:nvSpPr>
          <p:cNvPr id="3" name="Rectangle 2"/>
          <p:cNvSpPr/>
          <p:nvPr/>
        </p:nvSpPr>
        <p:spPr>
          <a:xfrm>
            <a:off x="5831175" y="4272196"/>
            <a:ext cx="404734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vi-VN" dirty="0">
                <a:solidFill>
                  <a:srgbClr val="FF0000"/>
                </a:solidFill>
                <a:latin typeface="Roboto" pitchFamily="2" charset="0"/>
                <a:ea typeface="Roboto" pitchFamily="2" charset="0"/>
              </a:rPr>
              <a:t>Phức tạp khi số lượng tiến trình tăng </a:t>
            </a:r>
            <a:r>
              <a:rPr lang="vi-VN" dirty="0" smtClean="0">
                <a:solidFill>
                  <a:srgbClr val="FF0000"/>
                </a:solidFill>
                <a:latin typeface="Roboto" pitchFamily="2" charset="0"/>
                <a:ea typeface="Roboto" pitchFamily="2" charset="0"/>
              </a:rPr>
              <a:t>lên</a:t>
            </a:r>
            <a:endParaRPr lang="en-US" dirty="0" smtClean="0">
              <a:solidFill>
                <a:srgbClr val="FF0000"/>
              </a:solidFill>
              <a:latin typeface="Roboto" pitchFamily="2" charset="0"/>
              <a:ea typeface="Roboto" pitchFamily="2" charset="0"/>
            </a:endParaRPr>
          </a:p>
          <a:p>
            <a:pPr marL="285750" indent="-285750">
              <a:buFont typeface="Arial" panose="020B0604020202020204" pitchFamily="34" charset="0"/>
              <a:buChar char="•"/>
            </a:pPr>
            <a:r>
              <a:rPr lang="vi-VN" dirty="0" smtClean="0">
                <a:solidFill>
                  <a:srgbClr val="FF0000"/>
                </a:solidFill>
                <a:latin typeface="Roboto" pitchFamily="2" charset="0"/>
                <a:ea typeface="Roboto" pitchFamily="2" charset="0"/>
              </a:rPr>
              <a:t>Khó </a:t>
            </a:r>
            <a:r>
              <a:rPr lang="vi-VN" dirty="0">
                <a:solidFill>
                  <a:srgbClr val="FF0000"/>
                </a:solidFill>
                <a:latin typeface="Roboto" pitchFamily="2" charset="0"/>
                <a:ea typeface="Roboto" pitchFamily="2" charset="0"/>
              </a:rPr>
              <a:t>kiểm soát</a:t>
            </a:r>
            <a:r>
              <a:rPr lang="vi-VN" dirty="0" smtClean="0">
                <a:solidFill>
                  <a:srgbClr val="FF0000"/>
                </a:solidFill>
                <a:latin typeface="Roboto" pitchFamily="2" charset="0"/>
                <a:ea typeface="Roboto" pitchFamily="2" charset="0"/>
              </a:rPr>
              <a:t> </a:t>
            </a:r>
            <a:endParaRPr lang="en-US" dirty="0">
              <a:solidFill>
                <a:srgbClr val="FF0000"/>
              </a:solidFill>
              <a:latin typeface="Roboto" pitchFamily="2" charset="0"/>
              <a:ea typeface="Roboto" pitchFamily="2" charset="0"/>
            </a:endParaRPr>
          </a:p>
        </p:txBody>
      </p:sp>
    </p:spTree>
    <p:extLst>
      <p:ext uri="{BB962C8B-B14F-4D97-AF65-F5344CB8AC3E}">
        <p14:creationId xmlns:p14="http://schemas.microsoft.com/office/powerpoint/2010/main" val="3247539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785" y="3382328"/>
            <a:ext cx="5202371" cy="5202371"/>
          </a:xfrm>
          <a:prstGeom prst="rect">
            <a:avLst/>
          </a:prstGeom>
        </p:spPr>
      </p:pic>
      <p:sp>
        <p:nvSpPr>
          <p:cNvPr id="7" name="Rectangle 6"/>
          <p:cNvSpPr/>
          <p:nvPr/>
        </p:nvSpPr>
        <p:spPr>
          <a:xfrm>
            <a:off x="928914" y="2467928"/>
            <a:ext cx="3686628"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0070C0"/>
                </a:solidFill>
                <a:latin typeface="Roboto" pitchFamily="2" charset="0"/>
                <a:ea typeface="Roboto" pitchFamily="2" charset="0"/>
              </a:rPr>
              <a:t>2</a:t>
            </a:r>
            <a:r>
              <a:rPr lang="en-US" sz="3200" dirty="0" smtClean="0">
                <a:solidFill>
                  <a:srgbClr val="0070C0"/>
                </a:solidFill>
                <a:latin typeface="Roboto" pitchFamily="2" charset="0"/>
                <a:ea typeface="Roboto" pitchFamily="2" charset="0"/>
              </a:rPr>
              <a:t>. Semaphore</a:t>
            </a:r>
            <a:endParaRPr lang="en-US" sz="32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950977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3031367" y="1879950"/>
            <a:ext cx="8795871" cy="2198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50000"/>
              </a:lnSpc>
              <a:buFont typeface="Arial" panose="020B0604020202020204" pitchFamily="34" charset="0"/>
              <a:buChar char="•"/>
            </a:pPr>
            <a:r>
              <a:rPr lang="vi-VN" dirty="0">
                <a:solidFill>
                  <a:schemeClr val="tx1"/>
                </a:solidFill>
                <a:latin typeface="Roboto" pitchFamily="2" charset="0"/>
                <a:ea typeface="Roboto" pitchFamily="2" charset="0"/>
              </a:rPr>
              <a:t>Edsger Wybe </a:t>
            </a:r>
            <a:r>
              <a:rPr lang="vi-VN" dirty="0" smtClean="0">
                <a:solidFill>
                  <a:schemeClr val="tx1"/>
                </a:solidFill>
                <a:latin typeface="Roboto" pitchFamily="2" charset="0"/>
                <a:ea typeface="Roboto" pitchFamily="2" charset="0"/>
              </a:rPr>
              <a:t>Dijkstra</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(người </a:t>
            </a:r>
            <a:r>
              <a:rPr lang="vi-VN" dirty="0">
                <a:solidFill>
                  <a:schemeClr val="tx1"/>
                </a:solidFill>
                <a:latin typeface="Roboto" pitchFamily="2" charset="0"/>
                <a:ea typeface="Roboto" pitchFamily="2" charset="0"/>
              </a:rPr>
              <a:t>Hà Lan) </a:t>
            </a:r>
            <a:r>
              <a:rPr lang="vi-VN" dirty="0" smtClean="0">
                <a:solidFill>
                  <a:schemeClr val="tx1"/>
                </a:solidFill>
                <a:latin typeface="Roboto" pitchFamily="2" charset="0"/>
                <a:ea typeface="Roboto" pitchFamily="2" charset="0"/>
              </a:rPr>
              <a:t>phát</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minh </a:t>
            </a:r>
            <a:r>
              <a:rPr lang="vi-VN" dirty="0">
                <a:solidFill>
                  <a:schemeClr val="tx1"/>
                </a:solidFill>
                <a:latin typeface="Roboto" pitchFamily="2" charset="0"/>
                <a:ea typeface="Roboto" pitchFamily="2" charset="0"/>
              </a:rPr>
              <a:t>ra khái </a:t>
            </a:r>
            <a:r>
              <a:rPr lang="vi-VN" dirty="0" smtClean="0">
                <a:solidFill>
                  <a:schemeClr val="tx1"/>
                </a:solidFill>
                <a:latin typeface="Roboto" pitchFamily="2" charset="0"/>
                <a:ea typeface="Roboto" pitchFamily="2" charset="0"/>
              </a:rPr>
              <a:t>niệm</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semaphore </a:t>
            </a:r>
            <a:r>
              <a:rPr lang="vi-VN" dirty="0">
                <a:solidFill>
                  <a:schemeClr val="tx1"/>
                </a:solidFill>
                <a:latin typeface="Roboto" pitchFamily="2" charset="0"/>
                <a:ea typeface="Roboto" pitchFamily="2" charset="0"/>
              </a:rPr>
              <a:t>trong </a:t>
            </a:r>
            <a:r>
              <a:rPr lang="vi-VN" dirty="0" smtClean="0">
                <a:solidFill>
                  <a:schemeClr val="tx1"/>
                </a:solidFill>
                <a:latin typeface="Roboto" pitchFamily="2" charset="0"/>
                <a:ea typeface="Roboto" pitchFamily="2" charset="0"/>
              </a:rPr>
              <a:t>khoa</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học </a:t>
            </a:r>
            <a:r>
              <a:rPr lang="vi-VN" dirty="0">
                <a:solidFill>
                  <a:schemeClr val="tx1"/>
                </a:solidFill>
                <a:latin typeface="Roboto" pitchFamily="2" charset="0"/>
                <a:ea typeface="Roboto" pitchFamily="2" charset="0"/>
              </a:rPr>
              <a:t>máy tính vào </a:t>
            </a:r>
            <a:r>
              <a:rPr lang="vi-VN" dirty="0" smtClean="0">
                <a:solidFill>
                  <a:schemeClr val="tx1"/>
                </a:solidFill>
                <a:latin typeface="Roboto" pitchFamily="2" charset="0"/>
                <a:ea typeface="Roboto" pitchFamily="2" charset="0"/>
              </a:rPr>
              <a:t>năm</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1972</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Semaphore </a:t>
            </a:r>
            <a:r>
              <a:rPr lang="vi-VN" dirty="0">
                <a:solidFill>
                  <a:schemeClr val="tx1"/>
                </a:solidFill>
                <a:latin typeface="Roboto" pitchFamily="2" charset="0"/>
                <a:ea typeface="Roboto" pitchFamily="2" charset="0"/>
              </a:rPr>
              <a:t>được </a:t>
            </a:r>
            <a:r>
              <a:rPr lang="vi-VN" dirty="0" smtClean="0">
                <a:solidFill>
                  <a:schemeClr val="tx1"/>
                </a:solidFill>
                <a:latin typeface="Roboto" pitchFamily="2" charset="0"/>
                <a:ea typeface="Roboto" pitchFamily="2" charset="0"/>
              </a:rPr>
              <a:t>sử</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dụng </a:t>
            </a:r>
            <a:r>
              <a:rPr lang="vi-VN" dirty="0">
                <a:solidFill>
                  <a:schemeClr val="tx1"/>
                </a:solidFill>
                <a:latin typeface="Roboto" pitchFamily="2" charset="0"/>
                <a:ea typeface="Roboto" pitchFamily="2" charset="0"/>
              </a:rPr>
              <a:t>lần đầu tiên </a:t>
            </a:r>
            <a:r>
              <a:rPr lang="vi-VN" dirty="0" smtClean="0">
                <a:solidFill>
                  <a:schemeClr val="tx1"/>
                </a:solidFill>
                <a:latin typeface="Roboto" pitchFamily="2" charset="0"/>
                <a:ea typeface="Roboto" pitchFamily="2" charset="0"/>
              </a:rPr>
              <a:t>trong</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cuốn </a:t>
            </a:r>
            <a:r>
              <a:rPr lang="vi-VN" dirty="0">
                <a:solidFill>
                  <a:schemeClr val="tx1"/>
                </a:solidFill>
                <a:latin typeface="Roboto" pitchFamily="2" charset="0"/>
                <a:ea typeface="Roboto" pitchFamily="2" charset="0"/>
              </a:rPr>
              <a:t>sách “</a:t>
            </a:r>
            <a:r>
              <a:rPr lang="vi-VN" dirty="0" smtClean="0">
                <a:solidFill>
                  <a:schemeClr val="tx1"/>
                </a:solidFill>
                <a:latin typeface="Roboto" pitchFamily="2" charset="0"/>
                <a:ea typeface="Roboto" pitchFamily="2" charset="0"/>
              </a:rPr>
              <a:t>The</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operating </a:t>
            </a:r>
            <a:r>
              <a:rPr lang="vi-VN" dirty="0">
                <a:solidFill>
                  <a:schemeClr val="tx1"/>
                </a:solidFill>
                <a:latin typeface="Roboto" pitchFamily="2" charset="0"/>
                <a:ea typeface="Roboto" pitchFamily="2" charset="0"/>
              </a:rPr>
              <a:t>system” </a:t>
            </a:r>
            <a:r>
              <a:rPr lang="vi-VN" dirty="0" smtClean="0">
                <a:solidFill>
                  <a:schemeClr val="tx1"/>
                </a:solidFill>
                <a:latin typeface="Roboto" pitchFamily="2" charset="0"/>
                <a:ea typeface="Roboto" pitchFamily="2" charset="0"/>
              </a:rPr>
              <a:t>của</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ông</a:t>
            </a:r>
            <a:r>
              <a:rPr lang="en-US" dirty="0" smtClean="0">
                <a:solidFill>
                  <a:schemeClr val="tx1"/>
                </a:solidFill>
                <a:latin typeface="Roboto" pitchFamily="2" charset="0"/>
                <a:ea typeface="Roboto" pitchFamily="2" charset="0"/>
              </a:rPr>
              <a:t>.</a:t>
            </a: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368662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Semaphore</a:t>
            </a:r>
            <a:endParaRPr lang="en-US" sz="2400" dirty="0">
              <a:solidFill>
                <a:srgbClr val="0070C0"/>
              </a:solidFill>
              <a:latin typeface="Roboto" pitchFamily="2" charset="0"/>
              <a:ea typeface="Roboto" pitchFamily="2" charset="0"/>
            </a:endParaRPr>
          </a:p>
        </p:txBody>
      </p:sp>
      <p:pic>
        <p:nvPicPr>
          <p:cNvPr id="1026" name="Picture 2" descr="https://upload.wikimedia.org/wikipedia/commons/d/d9/Edsger_Wybe_Dijkstra.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614" y="1474839"/>
            <a:ext cx="2057400"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2423" y="4382931"/>
            <a:ext cx="1633781" cy="430887"/>
          </a:xfrm>
          <a:prstGeom prst="rect">
            <a:avLst/>
          </a:prstGeom>
          <a:noFill/>
        </p:spPr>
        <p:txBody>
          <a:bodyPr wrap="none" rtlCol="0">
            <a:spAutoFit/>
          </a:bodyPr>
          <a:lstStyle/>
          <a:p>
            <a:pPr algn="ctr"/>
            <a:r>
              <a:rPr lang="en-US" sz="1100" dirty="0">
                <a:latin typeface="Noto Serif" panose="020B0502040504020204" pitchFamily="34" charset="0"/>
              </a:rPr>
              <a:t>Edsger Wybe Dijkstra</a:t>
            </a:r>
            <a:br>
              <a:rPr lang="en-US" sz="1100" dirty="0">
                <a:latin typeface="Noto Serif" panose="020B0502040504020204" pitchFamily="34" charset="0"/>
              </a:rPr>
            </a:br>
            <a:r>
              <a:rPr lang="en-US" sz="1100" dirty="0">
                <a:latin typeface="Noto Serif" panose="020B0502040504020204" pitchFamily="34" charset="0"/>
              </a:rPr>
              <a:t>(1930-2002)</a:t>
            </a:r>
            <a:r>
              <a:rPr lang="en-US" sz="1100" dirty="0" smtClean="0">
                <a:latin typeface="Noto Serif" panose="020B0502040504020204" pitchFamily="34" charset="0"/>
              </a:rPr>
              <a:t> </a:t>
            </a:r>
            <a:endParaRPr lang="en-US" sz="1100" dirty="0">
              <a:latin typeface="Noto Serif" panose="020B0502040504020204" pitchFamily="34" charset="0"/>
            </a:endParaRPr>
          </a:p>
        </p:txBody>
      </p:sp>
    </p:spTree>
    <p:extLst>
      <p:ext uri="{BB962C8B-B14F-4D97-AF65-F5344CB8AC3E}">
        <p14:creationId xmlns:p14="http://schemas.microsoft.com/office/powerpoint/2010/main" val="3126695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8"/>
            <a:ext cx="9050705" cy="4830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50000"/>
              </a:lnSpc>
              <a:buFont typeface="Arial" panose="020B0604020202020204" pitchFamily="34" charset="0"/>
              <a:buChar char="•"/>
            </a:pPr>
            <a:r>
              <a:rPr lang="vi-VN" dirty="0">
                <a:solidFill>
                  <a:schemeClr val="tx1"/>
                </a:solidFill>
                <a:latin typeface="Roboto" pitchFamily="2" charset="0"/>
                <a:ea typeface="Roboto" pitchFamily="2" charset="0"/>
              </a:rPr>
              <a:t>Semaphore là một biến nguyên, nếu không </a:t>
            </a:r>
            <a:r>
              <a:rPr lang="vi-VN" dirty="0" smtClean="0">
                <a:solidFill>
                  <a:schemeClr val="tx1"/>
                </a:solidFill>
                <a:latin typeface="Roboto" pitchFamily="2" charset="0"/>
                <a:ea typeface="Roboto" pitchFamily="2" charset="0"/>
              </a:rPr>
              <a:t>tính</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đến </a:t>
            </a:r>
            <a:r>
              <a:rPr lang="vi-VN" dirty="0">
                <a:solidFill>
                  <a:schemeClr val="tx1"/>
                </a:solidFill>
                <a:latin typeface="Roboto" pitchFamily="2" charset="0"/>
                <a:ea typeface="Roboto" pitchFamily="2" charset="0"/>
              </a:rPr>
              <a:t>toán tử khởi tạo, chỉ có thể truy cập </a:t>
            </a:r>
            <a:r>
              <a:rPr lang="vi-VN" dirty="0" smtClean="0">
                <a:solidFill>
                  <a:schemeClr val="tx1"/>
                </a:solidFill>
                <a:latin typeface="Roboto" pitchFamily="2" charset="0"/>
                <a:ea typeface="Roboto" pitchFamily="2" charset="0"/>
              </a:rPr>
              <a:t>thông</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qua </a:t>
            </a:r>
            <a:r>
              <a:rPr lang="vi-VN" dirty="0">
                <a:solidFill>
                  <a:schemeClr val="tx1"/>
                </a:solidFill>
                <a:latin typeface="Roboto" pitchFamily="2" charset="0"/>
                <a:ea typeface="Roboto" pitchFamily="2" charset="0"/>
              </a:rPr>
              <a:t>hai toán tử </a:t>
            </a:r>
            <a:r>
              <a:rPr lang="vi-VN" i="1" dirty="0">
                <a:solidFill>
                  <a:schemeClr val="tx1"/>
                </a:solidFill>
                <a:latin typeface="Roboto" pitchFamily="2" charset="0"/>
                <a:ea typeface="Roboto" pitchFamily="2" charset="0"/>
              </a:rPr>
              <a:t>nguyên tố </a:t>
            </a:r>
            <a:r>
              <a:rPr lang="vi-VN" dirty="0">
                <a:solidFill>
                  <a:schemeClr val="tx1"/>
                </a:solidFill>
                <a:latin typeface="Roboto" pitchFamily="2" charset="0"/>
                <a:ea typeface="Roboto" pitchFamily="2" charset="0"/>
              </a:rPr>
              <a:t>là wait (hoặc P) </a:t>
            </a:r>
            <a:r>
              <a:rPr lang="vi-VN" dirty="0" smtClean="0">
                <a:solidFill>
                  <a:schemeClr val="tx1"/>
                </a:solidFill>
                <a:latin typeface="Roboto" pitchFamily="2" charset="0"/>
                <a:ea typeface="Roboto" pitchFamily="2" charset="0"/>
              </a:rPr>
              <a:t>và</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signal </a:t>
            </a:r>
            <a:r>
              <a:rPr lang="vi-VN" dirty="0">
                <a:solidFill>
                  <a:schemeClr val="tx1"/>
                </a:solidFill>
                <a:latin typeface="Roboto" pitchFamily="2" charset="0"/>
                <a:ea typeface="Roboto" pitchFamily="2" charset="0"/>
              </a:rPr>
              <a:t>(hoặc V</a:t>
            </a:r>
            <a:r>
              <a:rPr lang="vi-VN" dirty="0" smtClean="0">
                <a:solidFill>
                  <a:schemeClr val="tx1"/>
                </a:solidFill>
                <a:latin typeface="Roboto" pitchFamily="2" charset="0"/>
                <a:ea typeface="Roboto" pitchFamily="2" charset="0"/>
              </a:rPr>
              <a:t>).</a:t>
            </a:r>
            <a:endParaRPr lang="en-US" dirty="0" smtClean="0">
              <a:solidFill>
                <a:schemeClr val="tx1"/>
              </a:solidFill>
              <a:latin typeface="Roboto" pitchFamily="2" charset="0"/>
              <a:ea typeface="Roboto" pitchFamily="2" charset="0"/>
            </a:endParaRPr>
          </a:p>
          <a:p>
            <a:pPr fontAlgn="base">
              <a:lnSpc>
                <a:spcPct val="150000"/>
              </a:lnSpc>
            </a:pP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P</a:t>
            </a:r>
            <a:r>
              <a:rPr lang="vi-VN" dirty="0">
                <a:solidFill>
                  <a:schemeClr val="tx1"/>
                </a:solidFill>
                <a:latin typeface="Roboto" pitchFamily="2" charset="0"/>
                <a:ea typeface="Roboto" pitchFamily="2" charset="0"/>
              </a:rPr>
              <a:t>: proberen – kiểm tra (tiếng Hà </a:t>
            </a:r>
            <a:r>
              <a:rPr lang="vi-VN" dirty="0" smtClean="0">
                <a:solidFill>
                  <a:schemeClr val="tx1"/>
                </a:solidFill>
                <a:latin typeface="Roboto" pitchFamily="2" charset="0"/>
                <a:ea typeface="Roboto" pitchFamily="2" charset="0"/>
              </a:rPr>
              <a:t>Lan)</a:t>
            </a:r>
            <a:endParaRPr lang="en-US" dirty="0" smtClean="0">
              <a:solidFill>
                <a:schemeClr val="tx1"/>
              </a:solidFill>
              <a:latin typeface="Roboto" pitchFamily="2" charset="0"/>
              <a:ea typeface="Roboto" pitchFamily="2" charset="0"/>
            </a:endParaRPr>
          </a:p>
          <a:p>
            <a:pPr fontAlgn="base">
              <a:lnSpc>
                <a:spcPct val="150000"/>
              </a:lnSpc>
            </a:pP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V</a:t>
            </a:r>
            <a:r>
              <a:rPr lang="vi-VN" dirty="0">
                <a:solidFill>
                  <a:schemeClr val="tx1"/>
                </a:solidFill>
                <a:latin typeface="Roboto" pitchFamily="2" charset="0"/>
                <a:ea typeface="Roboto" pitchFamily="2" charset="0"/>
              </a:rPr>
              <a:t>: verhogen – tăng lên (tiếng Hà </a:t>
            </a:r>
            <a:r>
              <a:rPr lang="vi-VN" dirty="0" smtClean="0">
                <a:solidFill>
                  <a:schemeClr val="tx1"/>
                </a:solidFill>
                <a:latin typeface="Roboto" pitchFamily="2" charset="0"/>
                <a:ea typeface="Roboto" pitchFamily="2" charset="0"/>
              </a:rPr>
              <a:t>Lan)</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Các </a:t>
            </a:r>
            <a:r>
              <a:rPr lang="vi-VN" dirty="0">
                <a:solidFill>
                  <a:schemeClr val="tx1"/>
                </a:solidFill>
                <a:latin typeface="Roboto" pitchFamily="2" charset="0"/>
                <a:ea typeface="Roboto" pitchFamily="2" charset="0"/>
              </a:rPr>
              <a:t>tiến trình có thể </a:t>
            </a:r>
            <a:r>
              <a:rPr lang="vi-VN" i="1" dirty="0">
                <a:solidFill>
                  <a:schemeClr val="tx1"/>
                </a:solidFill>
                <a:latin typeface="Roboto" pitchFamily="2" charset="0"/>
                <a:ea typeface="Roboto" pitchFamily="2" charset="0"/>
              </a:rPr>
              <a:t>sử dụng chung </a:t>
            </a:r>
            <a:r>
              <a:rPr lang="vi-VN" dirty="0" smtClean="0">
                <a:solidFill>
                  <a:schemeClr val="tx1"/>
                </a:solidFill>
                <a:latin typeface="Roboto" pitchFamily="2" charset="0"/>
                <a:ea typeface="Roboto" pitchFamily="2" charset="0"/>
              </a:rPr>
              <a:t>semaphore</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Các </a:t>
            </a:r>
            <a:r>
              <a:rPr lang="vi-VN" dirty="0">
                <a:solidFill>
                  <a:schemeClr val="tx1"/>
                </a:solidFill>
                <a:latin typeface="Roboto" pitchFamily="2" charset="0"/>
                <a:ea typeface="Roboto" pitchFamily="2" charset="0"/>
              </a:rPr>
              <a:t>toán tử là nguyên tố để đảm bảo không </a:t>
            </a:r>
            <a:r>
              <a:rPr lang="vi-VN" dirty="0" smtClean="0">
                <a:solidFill>
                  <a:schemeClr val="tx1"/>
                </a:solidFill>
                <a:latin typeface="Roboto" pitchFamily="2" charset="0"/>
                <a:ea typeface="Roboto" pitchFamily="2" charset="0"/>
              </a:rPr>
              <a:t>xả</a:t>
            </a:r>
            <a:r>
              <a:rPr lang="en-US" dirty="0" smtClean="0">
                <a:solidFill>
                  <a:schemeClr val="tx1"/>
                </a:solidFill>
                <a:latin typeface="Roboto" pitchFamily="2" charset="0"/>
                <a:ea typeface="Roboto" pitchFamily="2" charset="0"/>
              </a:rPr>
              <a:t>y </a:t>
            </a:r>
            <a:r>
              <a:rPr lang="vi-VN" dirty="0" smtClean="0">
                <a:solidFill>
                  <a:schemeClr val="tx1"/>
                </a:solidFill>
                <a:latin typeface="Roboto" pitchFamily="2" charset="0"/>
                <a:ea typeface="Roboto" pitchFamily="2" charset="0"/>
              </a:rPr>
              <a:t>ra </a:t>
            </a:r>
            <a:r>
              <a:rPr lang="vi-VN" dirty="0">
                <a:solidFill>
                  <a:schemeClr val="tx1"/>
                </a:solidFill>
                <a:latin typeface="Roboto" pitchFamily="2" charset="0"/>
                <a:ea typeface="Roboto" pitchFamily="2" charset="0"/>
              </a:rPr>
              <a:t>trường hợp như ví dụ đồng bộ hóa đã </a:t>
            </a:r>
            <a:r>
              <a:rPr lang="vi-VN" dirty="0" smtClean="0">
                <a:solidFill>
                  <a:schemeClr val="tx1"/>
                </a:solidFill>
                <a:latin typeface="Roboto" pitchFamily="2" charset="0"/>
                <a:ea typeface="Roboto" pitchFamily="2" charset="0"/>
              </a:rPr>
              <a:t>nêu</a:t>
            </a:r>
            <a:r>
              <a:rPr lang="en-US" dirty="0">
                <a:solidFill>
                  <a:schemeClr val="tx1"/>
                </a:solidFill>
                <a:latin typeface="Roboto" pitchFamily="2" charset="0"/>
                <a:ea typeface="Roboto" pitchFamily="2" charset="0"/>
              </a:rPr>
              <a:t>.</a:t>
            </a: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368662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Semaphore</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1615200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9785" y="3382328"/>
            <a:ext cx="5202371" cy="5202371"/>
          </a:xfrm>
          <a:prstGeom prst="rect">
            <a:avLst/>
          </a:prstGeom>
        </p:spPr>
      </p:pic>
      <p:sp>
        <p:nvSpPr>
          <p:cNvPr id="7" name="Rectangle 6"/>
          <p:cNvSpPr/>
          <p:nvPr/>
        </p:nvSpPr>
        <p:spPr>
          <a:xfrm>
            <a:off x="928914" y="2467928"/>
            <a:ext cx="3686628"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0070C0"/>
                </a:solidFill>
                <a:latin typeface="Roboto" pitchFamily="2" charset="0"/>
                <a:ea typeface="Roboto" pitchFamily="2" charset="0"/>
              </a:rPr>
              <a:t>Giới thiệu về đồng bộ tiến trình</a:t>
            </a:r>
            <a:endParaRPr lang="en-US" sz="32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391936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3" name="Rectangle 2"/>
          <p:cNvSpPr/>
          <p:nvPr/>
        </p:nvSpPr>
        <p:spPr>
          <a:xfrm>
            <a:off x="1106171" y="1395184"/>
            <a:ext cx="3860800" cy="3566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vi-VN" dirty="0" smtClean="0">
                <a:solidFill>
                  <a:schemeClr val="tx1"/>
                </a:solidFill>
                <a:latin typeface="Roboto" pitchFamily="2" charset="0"/>
                <a:ea typeface="Roboto" pitchFamily="2" charset="0"/>
              </a:rPr>
              <a:t>Xét </a:t>
            </a:r>
            <a:r>
              <a:rPr lang="vi-VN" dirty="0">
                <a:solidFill>
                  <a:schemeClr val="tx1"/>
                </a:solidFill>
                <a:latin typeface="Roboto" pitchFamily="2" charset="0"/>
                <a:ea typeface="Roboto" pitchFamily="2" charset="0"/>
              </a:rPr>
              <a:t>hai tiến trình </a:t>
            </a:r>
            <a:r>
              <a:rPr lang="vi-VN" i="1" dirty="0" smtClean="0">
                <a:solidFill>
                  <a:schemeClr val="tx1"/>
                </a:solidFill>
                <a:latin typeface="Roboto" pitchFamily="2" charset="0"/>
                <a:ea typeface="Roboto" pitchFamily="2" charset="0"/>
              </a:rPr>
              <a:t>P</a:t>
            </a:r>
            <a:r>
              <a:rPr lang="vi-VN" dirty="0" smtClean="0">
                <a:solidFill>
                  <a:schemeClr val="tx1"/>
                </a:solidFill>
                <a:latin typeface="Roboto" pitchFamily="2" charset="0"/>
                <a:ea typeface="Roboto" pitchFamily="2" charset="0"/>
              </a:rPr>
              <a:t>1 </a:t>
            </a:r>
            <a:r>
              <a:rPr lang="vi-VN" dirty="0">
                <a:solidFill>
                  <a:schemeClr val="tx1"/>
                </a:solidFill>
                <a:latin typeface="Roboto" pitchFamily="2" charset="0"/>
                <a:ea typeface="Roboto" pitchFamily="2" charset="0"/>
              </a:rPr>
              <a:t>và </a:t>
            </a:r>
            <a:r>
              <a:rPr lang="vi-VN" i="1" dirty="0">
                <a:solidFill>
                  <a:schemeClr val="tx1"/>
                </a:solidFill>
                <a:latin typeface="Roboto" pitchFamily="2" charset="0"/>
                <a:ea typeface="Roboto" pitchFamily="2" charset="0"/>
              </a:rPr>
              <a:t>P</a:t>
            </a:r>
            <a:r>
              <a:rPr lang="vi-VN" dirty="0">
                <a:solidFill>
                  <a:schemeClr val="tx1"/>
                </a:solidFill>
                <a:latin typeface="Roboto" pitchFamily="2" charset="0"/>
                <a:ea typeface="Roboto" pitchFamily="2" charset="0"/>
              </a:rPr>
              <a:t>2, </a:t>
            </a:r>
            <a:r>
              <a:rPr lang="vi-VN" i="1" dirty="0">
                <a:solidFill>
                  <a:schemeClr val="tx1"/>
                </a:solidFill>
                <a:latin typeface="Roboto" pitchFamily="2" charset="0"/>
                <a:ea typeface="Roboto" pitchFamily="2" charset="0"/>
              </a:rPr>
              <a:t>P</a:t>
            </a:r>
            <a:r>
              <a:rPr lang="vi-VN" dirty="0">
                <a:solidFill>
                  <a:schemeClr val="tx1"/>
                </a:solidFill>
                <a:latin typeface="Roboto" pitchFamily="2" charset="0"/>
                <a:ea typeface="Roboto" pitchFamily="2" charset="0"/>
              </a:rPr>
              <a:t>1 cần thực </a:t>
            </a:r>
            <a:r>
              <a:rPr lang="vi-VN" dirty="0" smtClean="0">
                <a:solidFill>
                  <a:schemeClr val="tx1"/>
                </a:solidFill>
                <a:latin typeface="Roboto" pitchFamily="2" charset="0"/>
                <a:ea typeface="Roboto" pitchFamily="2" charset="0"/>
              </a:rPr>
              <a:t>hiện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toán </a:t>
            </a:r>
            <a:r>
              <a:rPr lang="vi-VN" dirty="0">
                <a:solidFill>
                  <a:schemeClr val="tx1"/>
                </a:solidFill>
                <a:latin typeface="Roboto" pitchFamily="2" charset="0"/>
                <a:ea typeface="Roboto" pitchFamily="2" charset="0"/>
              </a:rPr>
              <a:t>tử </a:t>
            </a:r>
            <a:r>
              <a:rPr lang="vi-VN" i="1" dirty="0" smtClean="0">
                <a:solidFill>
                  <a:schemeClr val="tx1"/>
                </a:solidFill>
                <a:latin typeface="Roboto" pitchFamily="2" charset="0"/>
                <a:ea typeface="Roboto" pitchFamily="2" charset="0"/>
              </a:rPr>
              <a:t>O</a:t>
            </a:r>
            <a:r>
              <a:rPr lang="vi-VN" dirty="0" smtClean="0">
                <a:solidFill>
                  <a:schemeClr val="tx1"/>
                </a:solidFill>
                <a:latin typeface="Roboto" pitchFamily="2" charset="0"/>
                <a:ea typeface="Roboto" pitchFamily="2" charset="0"/>
              </a:rPr>
              <a:t>1</a:t>
            </a:r>
            <a:r>
              <a:rPr lang="vi-VN" dirty="0">
                <a:solidFill>
                  <a:schemeClr val="tx1"/>
                </a:solidFill>
                <a:latin typeface="Roboto" pitchFamily="2" charset="0"/>
                <a:ea typeface="Roboto" pitchFamily="2" charset="0"/>
              </a:rPr>
              <a:t>, </a:t>
            </a:r>
            <a:r>
              <a:rPr lang="vi-VN" i="1" dirty="0">
                <a:solidFill>
                  <a:schemeClr val="tx1"/>
                </a:solidFill>
                <a:latin typeface="Roboto" pitchFamily="2" charset="0"/>
                <a:ea typeface="Roboto" pitchFamily="2" charset="0"/>
              </a:rPr>
              <a:t>P</a:t>
            </a:r>
            <a:r>
              <a:rPr lang="vi-VN" dirty="0">
                <a:solidFill>
                  <a:schemeClr val="tx1"/>
                </a:solidFill>
                <a:latin typeface="Roboto" pitchFamily="2" charset="0"/>
                <a:ea typeface="Roboto" pitchFamily="2" charset="0"/>
              </a:rPr>
              <a:t>2 cần thực hiện </a:t>
            </a:r>
            <a:r>
              <a:rPr lang="vi-VN" i="1" dirty="0">
                <a:solidFill>
                  <a:schemeClr val="tx1"/>
                </a:solidFill>
                <a:latin typeface="Roboto" pitchFamily="2" charset="0"/>
                <a:ea typeface="Roboto" pitchFamily="2" charset="0"/>
              </a:rPr>
              <a:t>O</a:t>
            </a:r>
            <a:r>
              <a:rPr lang="vi-VN" dirty="0">
                <a:solidFill>
                  <a:schemeClr val="tx1"/>
                </a:solidFill>
                <a:latin typeface="Roboto" pitchFamily="2" charset="0"/>
                <a:ea typeface="Roboto" pitchFamily="2" charset="0"/>
              </a:rPr>
              <a:t>2 và </a:t>
            </a:r>
            <a:r>
              <a:rPr lang="vi-VN" i="1" dirty="0">
                <a:solidFill>
                  <a:schemeClr val="tx1"/>
                </a:solidFill>
                <a:latin typeface="Roboto" pitchFamily="2" charset="0"/>
                <a:ea typeface="Roboto" pitchFamily="2" charset="0"/>
              </a:rPr>
              <a:t>O</a:t>
            </a:r>
            <a:r>
              <a:rPr lang="vi-VN" dirty="0">
                <a:solidFill>
                  <a:schemeClr val="tx1"/>
                </a:solidFill>
                <a:latin typeface="Roboto" pitchFamily="2" charset="0"/>
                <a:ea typeface="Roboto" pitchFamily="2" charset="0"/>
              </a:rPr>
              <a:t>2 </a:t>
            </a:r>
            <a:r>
              <a:rPr lang="vi-VN" dirty="0" smtClean="0">
                <a:solidFill>
                  <a:schemeClr val="tx1"/>
                </a:solidFill>
                <a:latin typeface="Roboto" pitchFamily="2" charset="0"/>
                <a:ea typeface="Roboto" pitchFamily="2" charset="0"/>
              </a:rPr>
              <a:t>chỉ</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được </a:t>
            </a:r>
            <a:r>
              <a:rPr lang="vi-VN" dirty="0">
                <a:solidFill>
                  <a:schemeClr val="tx1"/>
                </a:solidFill>
                <a:latin typeface="Roboto" pitchFamily="2" charset="0"/>
                <a:ea typeface="Roboto" pitchFamily="2" charset="0"/>
              </a:rPr>
              <a:t>thực hiện sau khi </a:t>
            </a:r>
            <a:r>
              <a:rPr lang="vi-VN" i="1" dirty="0">
                <a:solidFill>
                  <a:schemeClr val="tx1"/>
                </a:solidFill>
                <a:latin typeface="Roboto" pitchFamily="2" charset="0"/>
                <a:ea typeface="Roboto" pitchFamily="2" charset="0"/>
              </a:rPr>
              <a:t>O</a:t>
            </a:r>
            <a:r>
              <a:rPr lang="vi-VN" dirty="0">
                <a:solidFill>
                  <a:schemeClr val="tx1"/>
                </a:solidFill>
                <a:latin typeface="Roboto" pitchFamily="2" charset="0"/>
                <a:ea typeface="Roboto" pitchFamily="2" charset="0"/>
              </a:rPr>
              <a:t>1 đã hoàn </a:t>
            </a:r>
            <a:r>
              <a:rPr lang="vi-VN" dirty="0" smtClean="0">
                <a:solidFill>
                  <a:schemeClr val="tx1"/>
                </a:solidFill>
                <a:latin typeface="Roboto" pitchFamily="2" charset="0"/>
                <a:ea typeface="Roboto" pitchFamily="2" charset="0"/>
              </a:rPr>
              <a:t>thành</a:t>
            </a:r>
            <a:endParaRPr lang="en-US" dirty="0">
              <a:solidFill>
                <a:schemeClr val="tx1"/>
              </a:solidFill>
              <a:latin typeface="Roboto" pitchFamily="2" charset="0"/>
              <a:ea typeface="Roboto" pitchFamily="2" charset="0"/>
            </a:endParaRPr>
          </a:p>
          <a:p>
            <a:pPr marL="285750" indent="-285750">
              <a:buFontTx/>
              <a:buChar char="-"/>
            </a:pPr>
            <a:endParaRPr lang="en-US" dirty="0" smtClean="0">
              <a:solidFill>
                <a:schemeClr val="tx1"/>
              </a:solidFill>
              <a:latin typeface="Roboto" pitchFamily="2" charset="0"/>
              <a:ea typeface="Roboto" pitchFamily="2" charset="0"/>
            </a:endParaRPr>
          </a:p>
          <a:p>
            <a:pPr marL="285750" indent="-285750">
              <a:buFontTx/>
              <a:buChar char="-"/>
            </a:pPr>
            <a:r>
              <a:rPr lang="vi-VN" dirty="0" smtClean="0">
                <a:solidFill>
                  <a:schemeClr val="tx1"/>
                </a:solidFill>
                <a:latin typeface="Roboto" pitchFamily="2" charset="0"/>
                <a:ea typeface="Roboto" pitchFamily="2" charset="0"/>
              </a:rPr>
              <a:t>Giải </a:t>
            </a:r>
            <a:r>
              <a:rPr lang="vi-VN" dirty="0">
                <a:solidFill>
                  <a:schemeClr val="tx1"/>
                </a:solidFill>
                <a:latin typeface="Roboto" pitchFamily="2" charset="0"/>
                <a:ea typeface="Roboto" pitchFamily="2" charset="0"/>
              </a:rPr>
              <a:t>pháp: Sử dụng semaphore </a:t>
            </a:r>
            <a:r>
              <a:rPr lang="vi-VN" i="1" dirty="0">
                <a:solidFill>
                  <a:schemeClr val="tx1"/>
                </a:solidFill>
                <a:latin typeface="Roboto" pitchFamily="2" charset="0"/>
                <a:ea typeface="Roboto" pitchFamily="2" charset="0"/>
              </a:rPr>
              <a:t>synch </a:t>
            </a:r>
            <a:r>
              <a:rPr lang="vi-VN" dirty="0">
                <a:solidFill>
                  <a:schemeClr val="tx1"/>
                </a:solidFill>
                <a:latin typeface="Roboto" pitchFamily="2" charset="0"/>
                <a:ea typeface="Roboto" pitchFamily="2" charset="0"/>
              </a:rPr>
              <a:t>= 0</a:t>
            </a:r>
            <a:r>
              <a:rPr lang="vi-VN" dirty="0" smtClean="0">
                <a:solidFill>
                  <a:schemeClr val="tx1"/>
                </a:solidFill>
                <a:latin typeface="Roboto" pitchFamily="2" charset="0"/>
                <a:ea typeface="Roboto" pitchFamily="2" charset="0"/>
              </a:rPr>
              <a:t> </a:t>
            </a:r>
            <a:br>
              <a:rPr lang="vi-VN" dirty="0" smtClean="0">
                <a:solidFill>
                  <a:schemeClr val="tx1"/>
                </a:solidFill>
                <a:latin typeface="Roboto" pitchFamily="2" charset="0"/>
                <a:ea typeface="Roboto" pitchFamily="2" charset="0"/>
              </a:rPr>
            </a:br>
            <a:endParaRPr lang="en-US" dirty="0">
              <a:solidFill>
                <a:schemeClr val="tx1"/>
              </a:solidFill>
              <a:latin typeface="Roboto" pitchFamily="2" charset="0"/>
              <a:ea typeface="Roboto" pitchFamily="2" charset="0"/>
            </a:endParaRPr>
          </a:p>
        </p:txBody>
      </p:sp>
      <p:sp>
        <p:nvSpPr>
          <p:cNvPr id="10" name="Rectangle 9"/>
          <p:cNvSpPr/>
          <p:nvPr/>
        </p:nvSpPr>
        <p:spPr>
          <a:xfrm>
            <a:off x="1106170" y="5442855"/>
            <a:ext cx="5178515"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Roboto" pitchFamily="2" charset="0"/>
                <a:ea typeface="Roboto" pitchFamily="2" charset="0"/>
              </a:rPr>
              <a:t>Sử dụng semaphore</a:t>
            </a:r>
            <a:endParaRPr lang="en-US" dirty="0">
              <a:solidFill>
                <a:schemeClr val="tx1"/>
              </a:solidFill>
              <a:latin typeface="Roboto" pitchFamily="2" charset="0"/>
              <a:ea typeface="Roboto" pitchFamily="2" charset="0"/>
            </a:endParaRPr>
          </a:p>
        </p:txBody>
      </p:sp>
      <p:cxnSp>
        <p:nvCxnSpPr>
          <p:cNvPr id="12" name="Straight Connector 11"/>
          <p:cNvCxnSpPr/>
          <p:nvPr/>
        </p:nvCxnSpPr>
        <p:spPr>
          <a:xfrm>
            <a:off x="6096000" y="1395183"/>
            <a:ext cx="0" cy="3566887"/>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3" name="Rectangle 12"/>
          <p:cNvSpPr/>
          <p:nvPr/>
        </p:nvSpPr>
        <p:spPr>
          <a:xfrm>
            <a:off x="827813" y="237264"/>
            <a:ext cx="4568645"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Semaphore</a:t>
            </a:r>
            <a:endParaRPr lang="en-US" sz="2400" dirty="0">
              <a:solidFill>
                <a:srgbClr val="0070C0"/>
              </a:solidFill>
              <a:latin typeface="Roboto" pitchFamily="2" charset="0"/>
              <a:ea typeface="Roboto" pitchFamily="2" charset="0"/>
            </a:endParaRPr>
          </a:p>
        </p:txBody>
      </p:sp>
      <p:pic>
        <p:nvPicPr>
          <p:cNvPr id="2" name="Picture 1"/>
          <p:cNvPicPr>
            <a:picLocks noChangeAspect="1"/>
          </p:cNvPicPr>
          <p:nvPr/>
        </p:nvPicPr>
        <p:blipFill>
          <a:blip r:embed="rId4"/>
          <a:stretch>
            <a:fillRect/>
          </a:stretch>
        </p:blipFill>
        <p:spPr>
          <a:xfrm>
            <a:off x="6976746" y="2464251"/>
            <a:ext cx="4086225" cy="1428750"/>
          </a:xfrm>
          <a:prstGeom prst="rect">
            <a:avLst/>
          </a:prstGeom>
        </p:spPr>
      </p:pic>
    </p:spTree>
    <p:extLst>
      <p:ext uri="{BB962C8B-B14F-4D97-AF65-F5344CB8AC3E}">
        <p14:creationId xmlns:p14="http://schemas.microsoft.com/office/powerpoint/2010/main" val="2667905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8"/>
            <a:ext cx="9050705" cy="4830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pPr>
            <a:r>
              <a:rPr lang="en-US" b="1" dirty="0" smtClean="0">
                <a:solidFill>
                  <a:schemeClr val="tx1"/>
                </a:solidFill>
                <a:latin typeface="Roboto" pitchFamily="2" charset="0"/>
                <a:ea typeface="Roboto" pitchFamily="2" charset="0"/>
              </a:rPr>
              <a:t>CÀI ĐẶT SEMAPHORE CỔ ĐIỂN</a:t>
            </a:r>
          </a:p>
          <a:p>
            <a:pPr fontAlgn="base">
              <a:lnSpc>
                <a:spcPct val="150000"/>
              </a:lnSpc>
            </a:pP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Định </a:t>
            </a:r>
            <a:r>
              <a:rPr lang="vi-VN" dirty="0">
                <a:solidFill>
                  <a:schemeClr val="tx1"/>
                </a:solidFill>
                <a:latin typeface="Roboto" pitchFamily="2" charset="0"/>
                <a:ea typeface="Roboto" pitchFamily="2" charset="0"/>
              </a:rPr>
              <a:t>nghĩa cổ điển của wait cho ta thấy </a:t>
            </a:r>
            <a:r>
              <a:rPr lang="vi-VN" dirty="0" smtClean="0">
                <a:solidFill>
                  <a:schemeClr val="tx1"/>
                </a:solidFill>
                <a:latin typeface="Roboto" pitchFamily="2" charset="0"/>
                <a:ea typeface="Roboto" pitchFamily="2" charset="0"/>
              </a:rPr>
              <a:t>toán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tử </a:t>
            </a:r>
            <a:r>
              <a:rPr lang="vi-VN" dirty="0">
                <a:solidFill>
                  <a:schemeClr val="tx1"/>
                </a:solidFill>
                <a:latin typeface="Roboto" pitchFamily="2" charset="0"/>
                <a:ea typeface="Roboto" pitchFamily="2" charset="0"/>
              </a:rPr>
              <a:t>này có </a:t>
            </a:r>
            <a:r>
              <a:rPr lang="vi-VN" i="1" dirty="0">
                <a:solidFill>
                  <a:schemeClr val="tx1"/>
                </a:solidFill>
                <a:latin typeface="Roboto" pitchFamily="2" charset="0"/>
                <a:ea typeface="Roboto" pitchFamily="2" charset="0"/>
              </a:rPr>
              <a:t>chờ bận </a:t>
            </a:r>
            <a:r>
              <a:rPr lang="vi-VN" dirty="0">
                <a:solidFill>
                  <a:schemeClr val="tx1"/>
                </a:solidFill>
                <a:latin typeface="Roboto" pitchFamily="2" charset="0"/>
                <a:ea typeface="Roboto" pitchFamily="2" charset="0"/>
              </a:rPr>
              <a:t>(busy waiting), tức là </a:t>
            </a:r>
            <a:r>
              <a:rPr lang="vi-VN" dirty="0" smtClean="0">
                <a:solidFill>
                  <a:schemeClr val="tx1"/>
                </a:solidFill>
                <a:latin typeface="Roboto" pitchFamily="2" charset="0"/>
                <a:ea typeface="Roboto" pitchFamily="2" charset="0"/>
              </a:rPr>
              <a:t>tiến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trình </a:t>
            </a:r>
            <a:r>
              <a:rPr lang="vi-VN" dirty="0">
                <a:solidFill>
                  <a:schemeClr val="tx1"/>
                </a:solidFill>
                <a:latin typeface="Roboto" pitchFamily="2" charset="0"/>
                <a:ea typeface="Roboto" pitchFamily="2" charset="0"/>
              </a:rPr>
              <a:t>phải chờ toán tử wait kết thúc </a:t>
            </a:r>
            <a:r>
              <a:rPr lang="vi-VN" dirty="0" smtClean="0">
                <a:solidFill>
                  <a:schemeClr val="tx1"/>
                </a:solidFill>
                <a:latin typeface="Roboto" pitchFamily="2" charset="0"/>
                <a:ea typeface="Roboto" pitchFamily="2" charset="0"/>
              </a:rPr>
              <a:t>nhưng</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CPU </a:t>
            </a:r>
            <a:r>
              <a:rPr lang="vi-VN" dirty="0">
                <a:solidFill>
                  <a:schemeClr val="tx1"/>
                </a:solidFill>
                <a:latin typeface="Roboto" pitchFamily="2" charset="0"/>
                <a:ea typeface="Roboto" pitchFamily="2" charset="0"/>
              </a:rPr>
              <a:t>vẫn phải làm việc: Lãng phí tài </a:t>
            </a:r>
            <a:r>
              <a:rPr lang="vi-VN" dirty="0" smtClean="0">
                <a:solidFill>
                  <a:schemeClr val="tx1"/>
                </a:solidFill>
                <a:latin typeface="Roboto" pitchFamily="2" charset="0"/>
                <a:ea typeface="Roboto" pitchFamily="2" charset="0"/>
              </a:rPr>
              <a:t>nguyên</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Liên </a:t>
            </a:r>
            <a:r>
              <a:rPr lang="vi-VN" dirty="0">
                <a:solidFill>
                  <a:schemeClr val="tx1"/>
                </a:solidFill>
                <a:latin typeface="Roboto" pitchFamily="2" charset="0"/>
                <a:ea typeface="Roboto" pitchFamily="2" charset="0"/>
              </a:rPr>
              <a:t>hệ cơ chế polling trong kiến trúc máy </a:t>
            </a:r>
            <a:r>
              <a:rPr lang="vi-VN" dirty="0" smtClean="0">
                <a:solidFill>
                  <a:schemeClr val="tx1"/>
                </a:solidFill>
                <a:latin typeface="Roboto" pitchFamily="2" charset="0"/>
                <a:ea typeface="Roboto" pitchFamily="2" charset="0"/>
              </a:rPr>
              <a:t>tính</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Cài </a:t>
            </a:r>
            <a:r>
              <a:rPr lang="vi-VN" dirty="0">
                <a:solidFill>
                  <a:schemeClr val="tx1"/>
                </a:solidFill>
                <a:latin typeface="Roboto" pitchFamily="2" charset="0"/>
                <a:ea typeface="Roboto" pitchFamily="2" charset="0"/>
              </a:rPr>
              <a:t>đặt semaphore theo định nghĩa cổ </a:t>
            </a:r>
            <a:r>
              <a:rPr lang="vi-VN" dirty="0" smtClean="0">
                <a:solidFill>
                  <a:schemeClr val="tx1"/>
                </a:solidFill>
                <a:latin typeface="Roboto" pitchFamily="2" charset="0"/>
                <a:ea typeface="Roboto" pitchFamily="2" charset="0"/>
              </a:rPr>
              <a:t>điển:</a:t>
            </a:r>
            <a:endParaRPr lang="en-US" dirty="0" smtClean="0">
              <a:solidFill>
                <a:schemeClr val="tx1"/>
              </a:solidFill>
              <a:latin typeface="Roboto" pitchFamily="2" charset="0"/>
              <a:ea typeface="Roboto" pitchFamily="2" charset="0"/>
            </a:endParaRPr>
          </a:p>
          <a:p>
            <a:pPr marL="742950" lvl="1" indent="-285750" fontAlgn="base">
              <a:lnSpc>
                <a:spcPct val="150000"/>
              </a:lnSpc>
              <a:buFont typeface="Courier New" panose="02070309020205020404" pitchFamily="49" charset="0"/>
              <a:buChar char="o"/>
            </a:pPr>
            <a:r>
              <a:rPr lang="vi-VN" dirty="0" smtClean="0">
                <a:solidFill>
                  <a:schemeClr val="tx1"/>
                </a:solidFill>
                <a:latin typeface="Roboto" pitchFamily="2" charset="0"/>
                <a:ea typeface="Roboto" pitchFamily="2" charset="0"/>
              </a:rPr>
              <a:t>Lãng </a:t>
            </a:r>
            <a:r>
              <a:rPr lang="vi-VN" dirty="0">
                <a:solidFill>
                  <a:schemeClr val="tx1"/>
                </a:solidFill>
                <a:latin typeface="Roboto" pitchFamily="2" charset="0"/>
                <a:ea typeface="Roboto" pitchFamily="2" charset="0"/>
              </a:rPr>
              <a:t>phí tài nguyên CPU với các máy tính 1 </a:t>
            </a:r>
            <a:r>
              <a:rPr lang="vi-VN" dirty="0" smtClean="0">
                <a:solidFill>
                  <a:schemeClr val="tx1"/>
                </a:solidFill>
                <a:latin typeface="Roboto" pitchFamily="2" charset="0"/>
                <a:ea typeface="Roboto" pitchFamily="2" charset="0"/>
              </a:rPr>
              <a:t>CPU</a:t>
            </a:r>
            <a:endParaRPr lang="en-US" dirty="0" smtClean="0">
              <a:solidFill>
                <a:schemeClr val="tx1"/>
              </a:solidFill>
              <a:latin typeface="Roboto" pitchFamily="2" charset="0"/>
              <a:ea typeface="Roboto" pitchFamily="2" charset="0"/>
            </a:endParaRPr>
          </a:p>
          <a:p>
            <a:pPr marL="742950" lvl="1" indent="-285750" fontAlgn="base">
              <a:lnSpc>
                <a:spcPct val="150000"/>
              </a:lnSpc>
              <a:buFont typeface="Courier New" panose="02070309020205020404" pitchFamily="49" charset="0"/>
              <a:buChar char="o"/>
            </a:pPr>
            <a:r>
              <a:rPr lang="vi-VN" dirty="0" smtClean="0">
                <a:solidFill>
                  <a:schemeClr val="tx1"/>
                </a:solidFill>
                <a:latin typeface="Roboto" pitchFamily="2" charset="0"/>
                <a:ea typeface="Roboto" pitchFamily="2" charset="0"/>
              </a:rPr>
              <a:t>Có </a:t>
            </a:r>
            <a:r>
              <a:rPr lang="vi-VN" dirty="0">
                <a:solidFill>
                  <a:schemeClr val="tx1"/>
                </a:solidFill>
                <a:latin typeface="Roboto" pitchFamily="2" charset="0"/>
                <a:ea typeface="Roboto" pitchFamily="2" charset="0"/>
              </a:rPr>
              <a:t>lợi nếu thời gian chờ wait ít hơn thời gian </a:t>
            </a:r>
            <a:r>
              <a:rPr lang="vi-VN" dirty="0" smtClean="0">
                <a:solidFill>
                  <a:schemeClr val="tx1"/>
                </a:solidFill>
                <a:latin typeface="Roboto" pitchFamily="2" charset="0"/>
                <a:ea typeface="Roboto" pitchFamily="2" charset="0"/>
              </a:rPr>
              <a:t>thực</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hiện </a:t>
            </a:r>
            <a:r>
              <a:rPr lang="vi-VN" dirty="0">
                <a:solidFill>
                  <a:schemeClr val="tx1"/>
                </a:solidFill>
                <a:latin typeface="Roboto" pitchFamily="2" charset="0"/>
                <a:ea typeface="Roboto" pitchFamily="2" charset="0"/>
              </a:rPr>
              <a:t>context </a:t>
            </a:r>
            <a:r>
              <a:rPr lang="vi-VN" dirty="0" smtClean="0">
                <a:solidFill>
                  <a:schemeClr val="tx1"/>
                </a:solidFill>
                <a:latin typeface="Roboto" pitchFamily="2" charset="0"/>
                <a:ea typeface="Roboto" pitchFamily="2" charset="0"/>
              </a:rPr>
              <a:t>switch</a:t>
            </a:r>
            <a:endParaRPr lang="en-US" dirty="0" smtClean="0">
              <a:solidFill>
                <a:schemeClr val="tx1"/>
              </a:solidFill>
              <a:latin typeface="Roboto" pitchFamily="2" charset="0"/>
              <a:ea typeface="Roboto" pitchFamily="2" charset="0"/>
            </a:endParaRPr>
          </a:p>
          <a:p>
            <a:pPr marL="742950" lvl="1" indent="-285750" fontAlgn="base">
              <a:lnSpc>
                <a:spcPct val="150000"/>
              </a:lnSpc>
              <a:buFont typeface="Courier New" panose="02070309020205020404" pitchFamily="49" charset="0"/>
              <a:buChar char="o"/>
            </a:pPr>
            <a:r>
              <a:rPr lang="vi-VN" dirty="0" smtClean="0">
                <a:solidFill>
                  <a:schemeClr val="tx1"/>
                </a:solidFill>
                <a:latin typeface="Roboto" pitchFamily="2" charset="0"/>
                <a:ea typeface="Roboto" pitchFamily="2" charset="0"/>
              </a:rPr>
              <a:t>Các </a:t>
            </a:r>
            <a:r>
              <a:rPr lang="vi-VN" dirty="0">
                <a:solidFill>
                  <a:schemeClr val="tx1"/>
                </a:solidFill>
                <a:latin typeface="Roboto" pitchFamily="2" charset="0"/>
                <a:ea typeface="Roboto" pitchFamily="2" charset="0"/>
              </a:rPr>
              <a:t>semaphore loại này gọi là </a:t>
            </a:r>
            <a:r>
              <a:rPr lang="vi-VN" i="1" dirty="0">
                <a:solidFill>
                  <a:schemeClr val="tx1"/>
                </a:solidFill>
                <a:latin typeface="Roboto" pitchFamily="2" charset="0"/>
                <a:ea typeface="Roboto" pitchFamily="2" charset="0"/>
              </a:rPr>
              <a:t>spinlock</a:t>
            </a:r>
            <a:r>
              <a:rPr lang="vi-VN" dirty="0" smtClean="0">
                <a:solidFill>
                  <a:schemeClr val="tx1"/>
                </a:solidFill>
                <a:latin typeface="Roboto" pitchFamily="2" charset="0"/>
                <a:ea typeface="Roboto" pitchFamily="2" charset="0"/>
              </a:rPr>
              <a:t> </a:t>
            </a: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368662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Semaphore</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2181301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8"/>
            <a:ext cx="9050705" cy="4830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pPr>
            <a:r>
              <a:rPr lang="en-US" b="1" dirty="0" smtClean="0">
                <a:solidFill>
                  <a:schemeClr val="tx1"/>
                </a:solidFill>
                <a:latin typeface="Roboto" pitchFamily="2" charset="0"/>
                <a:ea typeface="Roboto" pitchFamily="2" charset="0"/>
              </a:rPr>
              <a:t>CÀI ĐẶT SEMAPHORE THEO CẤU TRÚC</a:t>
            </a:r>
          </a:p>
          <a:p>
            <a:pPr fontAlgn="base">
              <a:lnSpc>
                <a:spcPct val="150000"/>
              </a:lnSpc>
            </a:pP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en-US" dirty="0">
                <a:solidFill>
                  <a:schemeClr val="tx1"/>
                </a:solidFill>
                <a:latin typeface="Roboto" pitchFamily="2" charset="0"/>
                <a:ea typeface="Roboto" pitchFamily="2" charset="0"/>
              </a:rPr>
              <a:t>Khắc phục chờ bận: Chuyển vòng lặp </a:t>
            </a:r>
            <a:r>
              <a:rPr lang="en-US" dirty="0" smtClean="0">
                <a:solidFill>
                  <a:schemeClr val="tx1"/>
                </a:solidFill>
                <a:latin typeface="Roboto" pitchFamily="2" charset="0"/>
                <a:ea typeface="Roboto" pitchFamily="2" charset="0"/>
              </a:rPr>
              <a:t>chờ thành </a:t>
            </a:r>
            <a:r>
              <a:rPr lang="en-US" dirty="0">
                <a:solidFill>
                  <a:schemeClr val="tx1"/>
                </a:solidFill>
                <a:latin typeface="Roboto" pitchFamily="2" charset="0"/>
                <a:ea typeface="Roboto" pitchFamily="2" charset="0"/>
              </a:rPr>
              <a:t>việc sử dụng toán tử block (tạm </a:t>
            </a:r>
            <a:r>
              <a:rPr lang="en-US" dirty="0" smtClean="0">
                <a:solidFill>
                  <a:schemeClr val="tx1"/>
                </a:solidFill>
                <a:latin typeface="Roboto" pitchFamily="2" charset="0"/>
                <a:ea typeface="Roboto" pitchFamily="2" charset="0"/>
              </a:rPr>
              <a:t>dừng).</a:t>
            </a:r>
          </a:p>
          <a:p>
            <a:pPr marL="285750" indent="-285750" fontAlgn="base">
              <a:lnSpc>
                <a:spcPct val="150000"/>
              </a:lnSpc>
              <a:buFont typeface="Arial" panose="020B0604020202020204" pitchFamily="34" charset="0"/>
              <a:buChar char="•"/>
            </a:pPr>
            <a:r>
              <a:rPr lang="en-US" dirty="0" smtClean="0">
                <a:solidFill>
                  <a:schemeClr val="tx1"/>
                </a:solidFill>
                <a:latin typeface="Roboto" pitchFamily="2" charset="0"/>
                <a:ea typeface="Roboto" pitchFamily="2" charset="0"/>
              </a:rPr>
              <a:t>Để </a:t>
            </a:r>
            <a:r>
              <a:rPr lang="en-US" dirty="0">
                <a:solidFill>
                  <a:schemeClr val="tx1"/>
                </a:solidFill>
                <a:latin typeface="Roboto" pitchFamily="2" charset="0"/>
                <a:ea typeface="Roboto" pitchFamily="2" charset="0"/>
              </a:rPr>
              <a:t>khôi phục thực hiện từ block, ta có toán </a:t>
            </a:r>
            <a:r>
              <a:rPr lang="en-US" dirty="0" smtClean="0">
                <a:solidFill>
                  <a:schemeClr val="tx1"/>
                </a:solidFill>
                <a:latin typeface="Roboto" pitchFamily="2" charset="0"/>
                <a:ea typeface="Roboto" pitchFamily="2" charset="0"/>
              </a:rPr>
              <a:t>tử wakeup</a:t>
            </a:r>
          </a:p>
          <a:p>
            <a:pPr marL="285750" indent="-285750" fontAlgn="base">
              <a:lnSpc>
                <a:spcPct val="150000"/>
              </a:lnSpc>
              <a:buFont typeface="Arial" panose="020B0604020202020204" pitchFamily="34" charset="0"/>
              <a:buChar char="•"/>
            </a:pPr>
            <a:r>
              <a:rPr lang="en-US" dirty="0" smtClean="0">
                <a:solidFill>
                  <a:schemeClr val="tx1"/>
                </a:solidFill>
                <a:latin typeface="Roboto" pitchFamily="2" charset="0"/>
                <a:ea typeface="Roboto" pitchFamily="2" charset="0"/>
              </a:rPr>
              <a:t>Khi </a:t>
            </a:r>
            <a:r>
              <a:rPr lang="en-US" dirty="0">
                <a:solidFill>
                  <a:schemeClr val="tx1"/>
                </a:solidFill>
                <a:latin typeface="Roboto" pitchFamily="2" charset="0"/>
                <a:ea typeface="Roboto" pitchFamily="2" charset="0"/>
              </a:rPr>
              <a:t>đó để cài đặt, ta có cấu trúc dữ liệu </a:t>
            </a:r>
            <a:r>
              <a:rPr lang="en-US" dirty="0" smtClean="0">
                <a:solidFill>
                  <a:schemeClr val="tx1"/>
                </a:solidFill>
                <a:latin typeface="Roboto" pitchFamily="2" charset="0"/>
                <a:ea typeface="Roboto" pitchFamily="2" charset="0"/>
              </a:rPr>
              <a:t>mới cho </a:t>
            </a:r>
            <a:r>
              <a:rPr lang="en-US" dirty="0">
                <a:solidFill>
                  <a:schemeClr val="tx1"/>
                </a:solidFill>
                <a:latin typeface="Roboto" pitchFamily="2" charset="0"/>
                <a:ea typeface="Roboto" pitchFamily="2" charset="0"/>
              </a:rPr>
              <a:t>semaphore</a:t>
            </a:r>
            <a:r>
              <a:rPr lang="en-US" dirty="0" smtClean="0">
                <a:solidFill>
                  <a:schemeClr val="tx1"/>
                </a:solidFill>
                <a:latin typeface="Roboto" pitchFamily="2" charset="0"/>
                <a:ea typeface="Roboto" pitchFamily="2" charset="0"/>
              </a:rPr>
              <a:t>:</a:t>
            </a:r>
          </a:p>
          <a:p>
            <a:pPr fontAlgn="base">
              <a:lnSpc>
                <a:spcPct val="150000"/>
              </a:lnSpc>
            </a:pPr>
            <a:r>
              <a:rPr lang="en-US" dirty="0">
                <a:solidFill>
                  <a:schemeClr val="tx1"/>
                </a:solidFill>
                <a:latin typeface="Roboto" pitchFamily="2" charset="0"/>
                <a:ea typeface="Roboto" pitchFamily="2" charset="0"/>
              </a:rPr>
              <a:t/>
            </a:r>
            <a:br>
              <a:rPr lang="en-US" dirty="0">
                <a:solidFill>
                  <a:schemeClr val="tx1"/>
                </a:solidFill>
                <a:latin typeface="Roboto" pitchFamily="2" charset="0"/>
                <a:ea typeface="Roboto" pitchFamily="2" charset="0"/>
              </a:rPr>
            </a:br>
            <a:r>
              <a:rPr lang="en-US" sz="1600" dirty="0" smtClean="0">
                <a:solidFill>
                  <a:schemeClr val="tx1"/>
                </a:solidFill>
                <a:latin typeface="Consolas" panose="020B0609020204030204" pitchFamily="49" charset="0"/>
                <a:ea typeface="Roboto" pitchFamily="2" charset="0"/>
              </a:rPr>
              <a:t>typedef struct {</a:t>
            </a:r>
            <a:br>
              <a:rPr lang="en-US" sz="1600" dirty="0" smtClean="0">
                <a:solidFill>
                  <a:schemeClr val="tx1"/>
                </a:solidFill>
                <a:latin typeface="Consolas" panose="020B0609020204030204" pitchFamily="49" charset="0"/>
                <a:ea typeface="Roboto" pitchFamily="2" charset="0"/>
              </a:rPr>
            </a:br>
            <a:r>
              <a:rPr lang="en-US" sz="1600" dirty="0" smtClean="0">
                <a:solidFill>
                  <a:schemeClr val="tx1"/>
                </a:solidFill>
                <a:latin typeface="Consolas" panose="020B0609020204030204" pitchFamily="49" charset="0"/>
                <a:ea typeface="Roboto" pitchFamily="2" charset="0"/>
              </a:rPr>
              <a:t>	int value; // Giá trị của semaphore</a:t>
            </a:r>
            <a:br>
              <a:rPr lang="en-US" sz="1600" dirty="0" smtClean="0">
                <a:solidFill>
                  <a:schemeClr val="tx1"/>
                </a:solidFill>
                <a:latin typeface="Consolas" panose="020B0609020204030204" pitchFamily="49" charset="0"/>
                <a:ea typeface="Roboto" pitchFamily="2" charset="0"/>
              </a:rPr>
            </a:br>
            <a:r>
              <a:rPr lang="en-US" sz="1600" dirty="0" smtClean="0">
                <a:solidFill>
                  <a:schemeClr val="tx1"/>
                </a:solidFill>
                <a:latin typeface="Consolas" panose="020B0609020204030204" pitchFamily="49" charset="0"/>
                <a:ea typeface="Roboto" pitchFamily="2" charset="0"/>
              </a:rPr>
              <a:t>	struct process *L; // Danh sách tiến trình chờ...</a:t>
            </a:r>
            <a:br>
              <a:rPr lang="en-US" sz="1600" dirty="0" smtClean="0">
                <a:solidFill>
                  <a:schemeClr val="tx1"/>
                </a:solidFill>
                <a:latin typeface="Consolas" panose="020B0609020204030204" pitchFamily="49" charset="0"/>
                <a:ea typeface="Roboto" pitchFamily="2" charset="0"/>
              </a:rPr>
            </a:br>
            <a:r>
              <a:rPr lang="en-US" sz="1600" dirty="0" smtClean="0">
                <a:solidFill>
                  <a:schemeClr val="tx1"/>
                </a:solidFill>
                <a:latin typeface="Consolas" panose="020B0609020204030204" pitchFamily="49" charset="0"/>
                <a:ea typeface="Roboto" pitchFamily="2" charset="0"/>
              </a:rPr>
              <a:t>} semaphore; </a:t>
            </a:r>
            <a:br>
              <a:rPr lang="en-US" sz="1600" dirty="0" smtClean="0">
                <a:solidFill>
                  <a:schemeClr val="tx1"/>
                </a:solidFill>
                <a:latin typeface="Consolas" panose="020B0609020204030204" pitchFamily="49" charset="0"/>
                <a:ea typeface="Roboto" pitchFamily="2" charset="0"/>
              </a:rPr>
            </a:br>
            <a:endParaRPr lang="en-US" sz="1600" i="1" dirty="0">
              <a:solidFill>
                <a:schemeClr val="tx1"/>
              </a:solidFill>
              <a:latin typeface="Consolas" panose="020B0609020204030204" pitchFamily="49"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368662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Semaphore</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4228976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3" name="Rectangle 2"/>
          <p:cNvSpPr/>
          <p:nvPr/>
        </p:nvSpPr>
        <p:spPr>
          <a:xfrm>
            <a:off x="1106171" y="1395184"/>
            <a:ext cx="3860800" cy="3566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Roboto" pitchFamily="2" charset="0"/>
                <a:ea typeface="Roboto" pitchFamily="2" charset="0"/>
              </a:rPr>
              <a:t>CÀI ĐẶT SEMAPHORE THEO CẤU TRÚC</a:t>
            </a:r>
          </a:p>
        </p:txBody>
      </p:sp>
      <p:cxnSp>
        <p:nvCxnSpPr>
          <p:cNvPr id="12" name="Straight Connector 11"/>
          <p:cNvCxnSpPr/>
          <p:nvPr/>
        </p:nvCxnSpPr>
        <p:spPr>
          <a:xfrm>
            <a:off x="6096000" y="1395183"/>
            <a:ext cx="0" cy="3566887"/>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3" name="Rectangle 12"/>
          <p:cNvSpPr/>
          <p:nvPr/>
        </p:nvSpPr>
        <p:spPr>
          <a:xfrm>
            <a:off x="827813" y="237264"/>
            <a:ext cx="4568645"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Semaphore</a:t>
            </a:r>
            <a:endParaRPr lang="en-US" sz="2400" dirty="0">
              <a:solidFill>
                <a:srgbClr val="0070C0"/>
              </a:solidFill>
              <a:latin typeface="Roboto" pitchFamily="2" charset="0"/>
              <a:ea typeface="Roboto" pitchFamily="2" charset="0"/>
            </a:endParaRPr>
          </a:p>
        </p:txBody>
      </p:sp>
      <p:pic>
        <p:nvPicPr>
          <p:cNvPr id="5" name="Picture 4"/>
          <p:cNvPicPr>
            <a:picLocks noChangeAspect="1"/>
          </p:cNvPicPr>
          <p:nvPr/>
        </p:nvPicPr>
        <p:blipFill>
          <a:blip r:embed="rId4"/>
          <a:stretch>
            <a:fillRect/>
          </a:stretch>
        </p:blipFill>
        <p:spPr>
          <a:xfrm>
            <a:off x="6857609" y="2054676"/>
            <a:ext cx="4352925" cy="2247900"/>
          </a:xfrm>
          <a:prstGeom prst="rect">
            <a:avLst/>
          </a:prstGeom>
        </p:spPr>
      </p:pic>
    </p:spTree>
    <p:extLst>
      <p:ext uri="{BB962C8B-B14F-4D97-AF65-F5344CB8AC3E}">
        <p14:creationId xmlns:p14="http://schemas.microsoft.com/office/powerpoint/2010/main" val="4086449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8"/>
            <a:ext cx="9050705" cy="4830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pPr>
            <a:r>
              <a:rPr lang="en-US" b="1" dirty="0" smtClean="0">
                <a:solidFill>
                  <a:schemeClr val="tx1"/>
                </a:solidFill>
                <a:latin typeface="Roboto" pitchFamily="2" charset="0"/>
                <a:ea typeface="Roboto" pitchFamily="2" charset="0"/>
              </a:rPr>
              <a:t>SEMAPHORE NHỊ PHÂN</a:t>
            </a:r>
          </a:p>
          <a:p>
            <a:pPr fontAlgn="base">
              <a:lnSpc>
                <a:spcPct val="150000"/>
              </a:lnSpc>
            </a:pP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a:solidFill>
                  <a:schemeClr val="tx1"/>
                </a:solidFill>
                <a:latin typeface="Roboto" pitchFamily="2" charset="0"/>
                <a:ea typeface="Roboto" pitchFamily="2" charset="0"/>
              </a:rPr>
              <a:t>Là semaphore chỉ nhận giá trị 0 hoặc </a:t>
            </a:r>
            <a:r>
              <a:rPr lang="vi-VN" dirty="0" smtClean="0">
                <a:solidFill>
                  <a:schemeClr val="tx1"/>
                </a:solidFill>
                <a:latin typeface="Roboto" pitchFamily="2" charset="0"/>
                <a:ea typeface="Roboto" pitchFamily="2" charset="0"/>
              </a:rPr>
              <a:t>1</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Cài </a:t>
            </a:r>
            <a:r>
              <a:rPr lang="vi-VN" dirty="0">
                <a:solidFill>
                  <a:schemeClr val="tx1"/>
                </a:solidFill>
                <a:latin typeface="Roboto" pitchFamily="2" charset="0"/>
                <a:ea typeface="Roboto" pitchFamily="2" charset="0"/>
              </a:rPr>
              <a:t>đặt semaphore nhị phân đơn giản hơn</a:t>
            </a:r>
            <a:br>
              <a:rPr lang="vi-VN" dirty="0">
                <a:solidFill>
                  <a:schemeClr val="tx1"/>
                </a:solidFill>
                <a:latin typeface="Roboto" pitchFamily="2" charset="0"/>
                <a:ea typeface="Roboto" pitchFamily="2" charset="0"/>
              </a:rPr>
            </a:br>
            <a:r>
              <a:rPr lang="vi-VN" dirty="0">
                <a:solidFill>
                  <a:schemeClr val="tx1"/>
                </a:solidFill>
                <a:latin typeface="Roboto" pitchFamily="2" charset="0"/>
                <a:ea typeface="Roboto" pitchFamily="2" charset="0"/>
              </a:rPr>
              <a:t>semaphore không nhị phân (thuật ngữ:</a:t>
            </a:r>
            <a:br>
              <a:rPr lang="vi-VN" dirty="0">
                <a:solidFill>
                  <a:schemeClr val="tx1"/>
                </a:solidFill>
                <a:latin typeface="Roboto" pitchFamily="2" charset="0"/>
                <a:ea typeface="Roboto" pitchFamily="2" charset="0"/>
              </a:rPr>
            </a:br>
            <a:r>
              <a:rPr lang="vi-VN" dirty="0">
                <a:solidFill>
                  <a:schemeClr val="tx1"/>
                </a:solidFill>
                <a:latin typeface="Roboto" pitchFamily="2" charset="0"/>
                <a:ea typeface="Roboto" pitchFamily="2" charset="0"/>
              </a:rPr>
              <a:t>counting semaphore)</a:t>
            </a:r>
            <a:r>
              <a:rPr lang="vi-VN" dirty="0" smtClean="0">
                <a:solidFill>
                  <a:schemeClr val="tx1"/>
                </a:solidFill>
                <a:latin typeface="Roboto" pitchFamily="2" charset="0"/>
                <a:ea typeface="Roboto" pitchFamily="2" charset="0"/>
              </a:rPr>
              <a:t> </a:t>
            </a:r>
            <a:br>
              <a:rPr lang="vi-VN" dirty="0" smtClean="0">
                <a:solidFill>
                  <a:schemeClr val="tx1"/>
                </a:solidFill>
                <a:latin typeface="Roboto" pitchFamily="2" charset="0"/>
                <a:ea typeface="Roboto" pitchFamily="2" charset="0"/>
              </a:rPr>
            </a:br>
            <a:r>
              <a:rPr lang="en-US" dirty="0" smtClean="0">
                <a:solidFill>
                  <a:schemeClr val="tx1"/>
                </a:solidFill>
                <a:latin typeface="Roboto" pitchFamily="2" charset="0"/>
                <a:ea typeface="Roboto" pitchFamily="2" charset="0"/>
              </a:rPr>
              <a:t/>
            </a:r>
            <a:br>
              <a:rPr lang="en-US" dirty="0" smtClean="0">
                <a:solidFill>
                  <a:schemeClr val="tx1"/>
                </a:solidFill>
                <a:latin typeface="Roboto" pitchFamily="2" charset="0"/>
                <a:ea typeface="Roboto" pitchFamily="2" charset="0"/>
              </a:rPr>
            </a:b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368662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Semaphore</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2630073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785" y="3382328"/>
            <a:ext cx="5202371" cy="5202371"/>
          </a:xfrm>
          <a:prstGeom prst="rect">
            <a:avLst/>
          </a:prstGeom>
        </p:spPr>
      </p:pic>
      <p:sp>
        <p:nvSpPr>
          <p:cNvPr id="7" name="Rectangle 6"/>
          <p:cNvSpPr/>
          <p:nvPr/>
        </p:nvSpPr>
        <p:spPr>
          <a:xfrm>
            <a:off x="928913" y="2467928"/>
            <a:ext cx="6791021"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0070C0"/>
                </a:solidFill>
                <a:latin typeface="Roboto" pitchFamily="2" charset="0"/>
                <a:ea typeface="Roboto" pitchFamily="2" charset="0"/>
              </a:rPr>
              <a:t>Hạn chế của Semaphore</a:t>
            </a:r>
            <a:endParaRPr lang="en-US" sz="32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1273257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7"/>
            <a:ext cx="9050705" cy="435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50000"/>
              </a:lnSpc>
              <a:buFont typeface="Arial" panose="020B0604020202020204" pitchFamily="34" charset="0"/>
              <a:buChar char="•"/>
            </a:pPr>
            <a:r>
              <a:rPr lang="vi-VN" dirty="0">
                <a:solidFill>
                  <a:schemeClr val="tx1"/>
                </a:solidFill>
                <a:latin typeface="Roboto" pitchFamily="2" charset="0"/>
                <a:ea typeface="Roboto" pitchFamily="2" charset="0"/>
              </a:rPr>
              <a:t>Mặc dù semaphore cho ta cơ chế đồng </a:t>
            </a:r>
            <a:r>
              <a:rPr lang="vi-VN" dirty="0" smtClean="0">
                <a:solidFill>
                  <a:schemeClr val="tx1"/>
                </a:solidFill>
                <a:latin typeface="Roboto" pitchFamily="2" charset="0"/>
                <a:ea typeface="Roboto" pitchFamily="2" charset="0"/>
              </a:rPr>
              <a:t>bộ</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hóa </a:t>
            </a:r>
            <a:r>
              <a:rPr lang="vi-VN" dirty="0">
                <a:solidFill>
                  <a:schemeClr val="tx1"/>
                </a:solidFill>
                <a:latin typeface="Roboto" pitchFamily="2" charset="0"/>
                <a:ea typeface="Roboto" pitchFamily="2" charset="0"/>
              </a:rPr>
              <a:t>tiện lợi song sử dụng semaphore </a:t>
            </a:r>
            <a:r>
              <a:rPr lang="vi-VN" dirty="0" smtClean="0">
                <a:solidFill>
                  <a:schemeClr val="tx1"/>
                </a:solidFill>
                <a:latin typeface="Roboto" pitchFamily="2" charset="0"/>
                <a:ea typeface="Roboto" pitchFamily="2" charset="0"/>
              </a:rPr>
              <a:t>không</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đúng </a:t>
            </a:r>
            <a:r>
              <a:rPr lang="vi-VN" dirty="0">
                <a:solidFill>
                  <a:schemeClr val="tx1"/>
                </a:solidFill>
                <a:latin typeface="Roboto" pitchFamily="2" charset="0"/>
                <a:ea typeface="Roboto" pitchFamily="2" charset="0"/>
              </a:rPr>
              <a:t>cách có thể dẫn đến bế tắc hoặc lỗi </a:t>
            </a:r>
            <a:r>
              <a:rPr lang="vi-VN" dirty="0" smtClean="0">
                <a:solidFill>
                  <a:schemeClr val="tx1"/>
                </a:solidFill>
                <a:latin typeface="Roboto" pitchFamily="2" charset="0"/>
                <a:ea typeface="Roboto" pitchFamily="2" charset="0"/>
              </a:rPr>
              <a:t>do</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trình </a:t>
            </a:r>
            <a:r>
              <a:rPr lang="vi-VN" dirty="0">
                <a:solidFill>
                  <a:schemeClr val="tx1"/>
                </a:solidFill>
                <a:latin typeface="Roboto" pitchFamily="2" charset="0"/>
                <a:ea typeface="Roboto" pitchFamily="2" charset="0"/>
              </a:rPr>
              <a:t>tự thực hiện của các tiến </a:t>
            </a:r>
            <a:r>
              <a:rPr lang="vi-VN" dirty="0" smtClean="0">
                <a:solidFill>
                  <a:schemeClr val="tx1"/>
                </a:solidFill>
                <a:latin typeface="Roboto" pitchFamily="2" charset="0"/>
                <a:ea typeface="Roboto" pitchFamily="2" charset="0"/>
              </a:rPr>
              <a:t>trình</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Trong </a:t>
            </a:r>
            <a:r>
              <a:rPr lang="vi-VN" dirty="0">
                <a:solidFill>
                  <a:schemeClr val="tx1"/>
                </a:solidFill>
                <a:latin typeface="Roboto" pitchFamily="2" charset="0"/>
                <a:ea typeface="Roboto" pitchFamily="2" charset="0"/>
              </a:rPr>
              <a:t>một số trường hợp: khó phát hiện </a:t>
            </a:r>
            <a:r>
              <a:rPr lang="vi-VN" dirty="0" smtClean="0">
                <a:solidFill>
                  <a:schemeClr val="tx1"/>
                </a:solidFill>
                <a:latin typeface="Roboto" pitchFamily="2" charset="0"/>
                <a:ea typeface="Roboto" pitchFamily="2" charset="0"/>
              </a:rPr>
              <a:t>bế</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tắc </a:t>
            </a:r>
            <a:r>
              <a:rPr lang="vi-VN" dirty="0">
                <a:solidFill>
                  <a:schemeClr val="tx1"/>
                </a:solidFill>
                <a:latin typeface="Roboto" pitchFamily="2" charset="0"/>
                <a:ea typeface="Roboto" pitchFamily="2" charset="0"/>
              </a:rPr>
              <a:t>hoặc lỗi do trình tự thực hiện khi </a:t>
            </a:r>
            <a:r>
              <a:rPr lang="vi-VN" dirty="0" smtClean="0">
                <a:solidFill>
                  <a:schemeClr val="tx1"/>
                </a:solidFill>
                <a:latin typeface="Roboto" pitchFamily="2" charset="0"/>
                <a:ea typeface="Roboto" pitchFamily="2" charset="0"/>
              </a:rPr>
              <a:t>sử</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dụng</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semaphore </a:t>
            </a:r>
            <a:r>
              <a:rPr lang="vi-VN" dirty="0">
                <a:solidFill>
                  <a:schemeClr val="tx1"/>
                </a:solidFill>
                <a:latin typeface="Roboto" pitchFamily="2" charset="0"/>
                <a:ea typeface="Roboto" pitchFamily="2" charset="0"/>
              </a:rPr>
              <a:t>không đúng </a:t>
            </a:r>
            <a:r>
              <a:rPr lang="vi-VN" dirty="0" smtClean="0">
                <a:solidFill>
                  <a:schemeClr val="tx1"/>
                </a:solidFill>
                <a:latin typeface="Roboto" pitchFamily="2" charset="0"/>
                <a:ea typeface="Roboto" pitchFamily="2" charset="0"/>
              </a:rPr>
              <a:t>cách</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Sử </a:t>
            </a:r>
            <a:r>
              <a:rPr lang="vi-VN" dirty="0">
                <a:solidFill>
                  <a:schemeClr val="tx1"/>
                </a:solidFill>
                <a:latin typeface="Roboto" pitchFamily="2" charset="0"/>
                <a:ea typeface="Roboto" pitchFamily="2" charset="0"/>
              </a:rPr>
              <a:t>dụng không đúng cách gây ra bởi </a:t>
            </a:r>
            <a:r>
              <a:rPr lang="vi-VN" i="1" dirty="0">
                <a:solidFill>
                  <a:schemeClr val="tx1"/>
                </a:solidFill>
                <a:latin typeface="Roboto" pitchFamily="2" charset="0"/>
                <a:ea typeface="Roboto" pitchFamily="2" charset="0"/>
              </a:rPr>
              <a:t>lỗi </a:t>
            </a:r>
            <a:r>
              <a:rPr lang="vi-VN" i="1" dirty="0" smtClean="0">
                <a:solidFill>
                  <a:schemeClr val="tx1"/>
                </a:solidFill>
                <a:latin typeface="Roboto" pitchFamily="2" charset="0"/>
                <a:ea typeface="Roboto" pitchFamily="2" charset="0"/>
              </a:rPr>
              <a:t>lập</a:t>
            </a:r>
            <a:r>
              <a:rPr lang="en-US" i="1" dirty="0" smtClean="0">
                <a:solidFill>
                  <a:schemeClr val="tx1"/>
                </a:solidFill>
                <a:latin typeface="Roboto" pitchFamily="2" charset="0"/>
                <a:ea typeface="Roboto" pitchFamily="2" charset="0"/>
              </a:rPr>
              <a:t> </a:t>
            </a:r>
            <a:r>
              <a:rPr lang="vi-VN" i="1" dirty="0" smtClean="0">
                <a:solidFill>
                  <a:schemeClr val="tx1"/>
                </a:solidFill>
                <a:latin typeface="Roboto" pitchFamily="2" charset="0"/>
                <a:ea typeface="Roboto" pitchFamily="2" charset="0"/>
              </a:rPr>
              <a:t>trình </a:t>
            </a:r>
            <a:r>
              <a:rPr lang="vi-VN" dirty="0">
                <a:solidFill>
                  <a:schemeClr val="tx1"/>
                </a:solidFill>
                <a:latin typeface="Roboto" pitchFamily="2" charset="0"/>
                <a:ea typeface="Roboto" pitchFamily="2" charset="0"/>
              </a:rPr>
              <a:t>hoặc do </a:t>
            </a:r>
            <a:r>
              <a:rPr lang="vi-VN" i="1" dirty="0">
                <a:solidFill>
                  <a:schemeClr val="tx1"/>
                </a:solidFill>
                <a:latin typeface="Roboto" pitchFamily="2" charset="0"/>
                <a:ea typeface="Roboto" pitchFamily="2" charset="0"/>
              </a:rPr>
              <a:t>người lập trình không cộng tác</a:t>
            </a:r>
            <a:r>
              <a:rPr lang="vi-VN" dirty="0" smtClean="0">
                <a:solidFill>
                  <a:schemeClr val="tx1"/>
                </a:solidFill>
                <a:latin typeface="Roboto" pitchFamily="2" charset="0"/>
                <a:ea typeface="Roboto" pitchFamily="2" charset="0"/>
              </a:rPr>
              <a:t> </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en-US" dirty="0" smtClean="0">
                <a:solidFill>
                  <a:schemeClr val="tx1"/>
                </a:solidFill>
                <a:latin typeface="Roboto" pitchFamily="2" charset="0"/>
                <a:ea typeface="Roboto" pitchFamily="2" charset="0"/>
              </a:rPr>
              <a:t>Có thể do: </a:t>
            </a:r>
            <a:r>
              <a:rPr lang="en-US" dirty="0">
                <a:solidFill>
                  <a:schemeClr val="tx1"/>
                </a:solidFill>
                <a:latin typeface="Roboto" pitchFamily="2" charset="0"/>
                <a:ea typeface="Roboto" pitchFamily="2" charset="0"/>
              </a:rPr>
              <a:t>Đoạn mã sai này gây </a:t>
            </a:r>
            <a:r>
              <a:rPr lang="en-US" dirty="0" smtClean="0">
                <a:solidFill>
                  <a:schemeClr val="tx1"/>
                </a:solidFill>
                <a:latin typeface="Roboto" pitchFamily="2" charset="0"/>
                <a:ea typeface="Roboto" pitchFamily="2" charset="0"/>
              </a:rPr>
              <a:t>ra vi </a:t>
            </a:r>
            <a:r>
              <a:rPr lang="en-US" dirty="0">
                <a:solidFill>
                  <a:schemeClr val="tx1"/>
                </a:solidFill>
                <a:latin typeface="Roboto" pitchFamily="2" charset="0"/>
                <a:ea typeface="Roboto" pitchFamily="2" charset="0"/>
              </a:rPr>
              <a:t>phạm điều kiện </a:t>
            </a:r>
            <a:r>
              <a:rPr lang="en-US" dirty="0" smtClean="0">
                <a:solidFill>
                  <a:schemeClr val="tx1"/>
                </a:solidFill>
                <a:latin typeface="Roboto" pitchFamily="2" charset="0"/>
                <a:ea typeface="Roboto" pitchFamily="2" charset="0"/>
              </a:rPr>
              <a:t>loại trữ </a:t>
            </a:r>
            <a:r>
              <a:rPr lang="en-US" dirty="0">
                <a:solidFill>
                  <a:schemeClr val="tx1"/>
                </a:solidFill>
                <a:latin typeface="Roboto" pitchFamily="2" charset="0"/>
                <a:ea typeface="Roboto" pitchFamily="2" charset="0"/>
              </a:rPr>
              <a:t>lẫn nhau</a:t>
            </a:r>
            <a:r>
              <a:rPr lang="en-US" dirty="0" smtClean="0">
                <a:solidFill>
                  <a:schemeClr val="tx1"/>
                </a:solidFill>
                <a:latin typeface="Roboto" pitchFamily="2" charset="0"/>
                <a:ea typeface="Roboto" pitchFamily="2" charset="0"/>
              </a:rPr>
              <a:t>   hoặc </a:t>
            </a:r>
            <a:r>
              <a:rPr lang="en-US" dirty="0">
                <a:solidFill>
                  <a:schemeClr val="tx1"/>
                </a:solidFill>
                <a:latin typeface="Roboto" pitchFamily="2" charset="0"/>
                <a:ea typeface="Roboto" pitchFamily="2" charset="0"/>
              </a:rPr>
              <a:t>Đoạn mã sai này gây </a:t>
            </a:r>
            <a:r>
              <a:rPr lang="en-US" dirty="0" smtClean="0">
                <a:solidFill>
                  <a:schemeClr val="tx1"/>
                </a:solidFill>
                <a:latin typeface="Roboto" pitchFamily="2" charset="0"/>
                <a:ea typeface="Roboto" pitchFamily="2" charset="0"/>
              </a:rPr>
              <a:t>ra bế tắc, </a:t>
            </a:r>
            <a:r>
              <a:rPr lang="en-US" dirty="0">
                <a:solidFill>
                  <a:schemeClr val="tx1"/>
                </a:solidFill>
                <a:latin typeface="Roboto" pitchFamily="2" charset="0"/>
                <a:ea typeface="Roboto" pitchFamily="2" charset="0"/>
              </a:rPr>
              <a:t>Hai tiến trình </a:t>
            </a:r>
            <a:r>
              <a:rPr lang="en-US" i="1" dirty="0" smtClean="0">
                <a:solidFill>
                  <a:schemeClr val="tx1"/>
                </a:solidFill>
                <a:latin typeface="Roboto" pitchFamily="2" charset="0"/>
                <a:ea typeface="Roboto" pitchFamily="2" charset="0"/>
              </a:rPr>
              <a:t>P</a:t>
            </a:r>
            <a:r>
              <a:rPr lang="en-US" dirty="0" smtClean="0">
                <a:solidFill>
                  <a:schemeClr val="tx1"/>
                </a:solidFill>
                <a:latin typeface="Roboto" pitchFamily="2" charset="0"/>
                <a:ea typeface="Roboto" pitchFamily="2" charset="0"/>
              </a:rPr>
              <a:t>1 </a:t>
            </a:r>
            <a:r>
              <a:rPr lang="en-US" dirty="0">
                <a:solidFill>
                  <a:schemeClr val="tx1"/>
                </a:solidFill>
                <a:latin typeface="Roboto" pitchFamily="2" charset="0"/>
                <a:ea typeface="Roboto" pitchFamily="2" charset="0"/>
              </a:rPr>
              <a:t>và </a:t>
            </a:r>
            <a:r>
              <a:rPr lang="en-US" i="1" dirty="0">
                <a:solidFill>
                  <a:schemeClr val="tx1"/>
                </a:solidFill>
                <a:latin typeface="Roboto" pitchFamily="2" charset="0"/>
                <a:ea typeface="Roboto" pitchFamily="2" charset="0"/>
              </a:rPr>
              <a:t>P</a:t>
            </a:r>
            <a:r>
              <a:rPr lang="en-US" dirty="0">
                <a:solidFill>
                  <a:schemeClr val="tx1"/>
                </a:solidFill>
                <a:latin typeface="Roboto" pitchFamily="2" charset="0"/>
                <a:ea typeface="Roboto" pitchFamily="2" charset="0"/>
              </a:rPr>
              <a:t>2 đồng thời thực hiện </a:t>
            </a:r>
            <a:r>
              <a:rPr lang="en-US" dirty="0" smtClean="0">
                <a:solidFill>
                  <a:schemeClr val="tx1"/>
                </a:solidFill>
                <a:latin typeface="Roboto" pitchFamily="2" charset="0"/>
                <a:ea typeface="Roboto" pitchFamily="2" charset="0"/>
              </a:rPr>
              <a:t>sẽ dẫn </a:t>
            </a:r>
            <a:r>
              <a:rPr lang="en-US" dirty="0">
                <a:solidFill>
                  <a:schemeClr val="tx1"/>
                </a:solidFill>
                <a:latin typeface="Roboto" pitchFamily="2" charset="0"/>
                <a:ea typeface="Roboto" pitchFamily="2" charset="0"/>
              </a:rPr>
              <a:t>tới bế tắc</a:t>
            </a:r>
            <a:r>
              <a:rPr lang="en-US" dirty="0" smtClean="0">
                <a:solidFill>
                  <a:schemeClr val="tx1"/>
                </a:solidFill>
                <a:latin typeface="Roboto" pitchFamily="2" charset="0"/>
                <a:ea typeface="Roboto" pitchFamily="2" charset="0"/>
              </a:rPr>
              <a:t> </a:t>
            </a:r>
            <a:br>
              <a:rPr lang="en-US" dirty="0" smtClean="0">
                <a:solidFill>
                  <a:schemeClr val="tx1"/>
                </a:solidFill>
                <a:latin typeface="Roboto" pitchFamily="2" charset="0"/>
                <a:ea typeface="Roboto" pitchFamily="2" charset="0"/>
              </a:rPr>
            </a:br>
            <a:r>
              <a:rPr lang="en-US" dirty="0" smtClean="0">
                <a:solidFill>
                  <a:schemeClr val="tx1"/>
                </a:solidFill>
                <a:latin typeface="Roboto" pitchFamily="2" charset="0"/>
                <a:ea typeface="Roboto" pitchFamily="2" charset="0"/>
              </a:rPr>
              <a:t/>
            </a:r>
            <a:br>
              <a:rPr lang="en-US" dirty="0" smtClean="0">
                <a:solidFill>
                  <a:schemeClr val="tx1"/>
                </a:solidFill>
                <a:latin typeface="Roboto" pitchFamily="2" charset="0"/>
                <a:ea typeface="Roboto" pitchFamily="2" charset="0"/>
              </a:rPr>
            </a:b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488343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Hạn chế của Semaphore</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36060791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785" y="3382328"/>
            <a:ext cx="5202371" cy="5202371"/>
          </a:xfrm>
          <a:prstGeom prst="rect">
            <a:avLst/>
          </a:prstGeom>
        </p:spPr>
      </p:pic>
      <p:sp>
        <p:nvSpPr>
          <p:cNvPr id="7" name="Rectangle 6"/>
          <p:cNvSpPr/>
          <p:nvPr/>
        </p:nvSpPr>
        <p:spPr>
          <a:xfrm>
            <a:off x="928913" y="2467928"/>
            <a:ext cx="3912909"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0070C0"/>
                </a:solidFill>
                <a:latin typeface="Roboto" pitchFamily="2" charset="0"/>
                <a:ea typeface="Roboto" pitchFamily="2" charset="0"/>
              </a:rPr>
              <a:t>Một số bài toán đồng bộ hóa cơ bản</a:t>
            </a:r>
            <a:endParaRPr lang="en-US" sz="32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12150290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785" y="3382328"/>
            <a:ext cx="5202371" cy="5202371"/>
          </a:xfrm>
          <a:prstGeom prst="rect">
            <a:avLst/>
          </a:prstGeom>
        </p:spPr>
      </p:pic>
      <p:sp>
        <p:nvSpPr>
          <p:cNvPr id="7" name="Rectangle 6"/>
          <p:cNvSpPr/>
          <p:nvPr/>
        </p:nvSpPr>
        <p:spPr>
          <a:xfrm>
            <a:off x="928913" y="2467928"/>
            <a:ext cx="6161435"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0070C0"/>
                </a:solidFill>
                <a:latin typeface="Roboto" pitchFamily="2" charset="0"/>
                <a:ea typeface="Roboto" pitchFamily="2" charset="0"/>
              </a:rPr>
              <a:t>1. </a:t>
            </a:r>
            <a:r>
              <a:rPr lang="en-US" sz="3200" dirty="0">
                <a:solidFill>
                  <a:srgbClr val="0070C0"/>
                </a:solidFill>
                <a:latin typeface="Roboto" pitchFamily="2" charset="0"/>
                <a:ea typeface="Roboto" pitchFamily="2" charset="0"/>
              </a:rPr>
              <a:t>Bài toán </a:t>
            </a:r>
            <a:r>
              <a:rPr lang="en-US" sz="3200" dirty="0" smtClean="0">
                <a:solidFill>
                  <a:srgbClr val="0070C0"/>
                </a:solidFill>
                <a:latin typeface="Roboto" pitchFamily="2" charset="0"/>
                <a:ea typeface="Roboto" pitchFamily="2" charset="0"/>
              </a:rPr>
              <a:t>vùng đệm </a:t>
            </a:r>
            <a:r>
              <a:rPr lang="en-US" sz="3200" dirty="0">
                <a:solidFill>
                  <a:srgbClr val="0070C0"/>
                </a:solidFill>
                <a:latin typeface="Roboto" pitchFamily="2" charset="0"/>
                <a:ea typeface="Roboto" pitchFamily="2" charset="0"/>
              </a:rPr>
              <a:t>có giới hạn</a:t>
            </a:r>
            <a:r>
              <a:rPr lang="en-US" sz="3200" dirty="0" smtClean="0">
                <a:solidFill>
                  <a:srgbClr val="0070C0"/>
                </a:solidFill>
                <a:latin typeface="Roboto" pitchFamily="2" charset="0"/>
                <a:ea typeface="Roboto" pitchFamily="2" charset="0"/>
              </a:rPr>
              <a:t> </a:t>
            </a:r>
            <a:endParaRPr lang="en-US" sz="32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1125918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8"/>
            <a:ext cx="9050705" cy="28435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50000"/>
              </a:lnSpc>
              <a:buFontTx/>
              <a:buChar char="-"/>
            </a:pPr>
            <a:r>
              <a:rPr lang="vi-VN" dirty="0" smtClean="0">
                <a:solidFill>
                  <a:schemeClr val="tx1"/>
                </a:solidFill>
                <a:latin typeface="Roboto" pitchFamily="2" charset="0"/>
                <a:ea typeface="Roboto" pitchFamily="2" charset="0"/>
              </a:rPr>
              <a:t>Đã </a:t>
            </a:r>
            <a:r>
              <a:rPr lang="vi-VN" dirty="0">
                <a:solidFill>
                  <a:schemeClr val="tx1"/>
                </a:solidFill>
                <a:latin typeface="Roboto" pitchFamily="2" charset="0"/>
                <a:ea typeface="Roboto" pitchFamily="2" charset="0"/>
              </a:rPr>
              <a:t>xét ở ví dụ đầu tiên (the </a:t>
            </a:r>
            <a:r>
              <a:rPr lang="vi-VN" dirty="0" smtClean="0">
                <a:solidFill>
                  <a:schemeClr val="tx1"/>
                </a:solidFill>
                <a:latin typeface="Roboto" pitchFamily="2" charset="0"/>
                <a:ea typeface="Roboto" pitchFamily="2" charset="0"/>
              </a:rPr>
              <a:t>bounded-buffer</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problem)</a:t>
            </a:r>
            <a:r>
              <a:rPr lang="en-US" dirty="0" smtClean="0">
                <a:solidFill>
                  <a:schemeClr val="tx1"/>
                </a:solidFill>
                <a:latin typeface="Roboto" pitchFamily="2" charset="0"/>
                <a:ea typeface="Roboto" pitchFamily="2" charset="0"/>
              </a:rPr>
              <a:t>.</a:t>
            </a:r>
          </a:p>
          <a:p>
            <a:pPr marL="285750" indent="-285750" fontAlgn="base">
              <a:lnSpc>
                <a:spcPct val="150000"/>
              </a:lnSpc>
              <a:buFontTx/>
              <a:buChar char="-"/>
            </a:pPr>
            <a:r>
              <a:rPr lang="vi-VN" dirty="0" smtClean="0">
                <a:solidFill>
                  <a:schemeClr val="tx1"/>
                </a:solidFill>
                <a:latin typeface="Roboto" pitchFamily="2" charset="0"/>
                <a:ea typeface="Roboto" pitchFamily="2" charset="0"/>
              </a:rPr>
              <a:t>Ta </a:t>
            </a:r>
            <a:r>
              <a:rPr lang="vi-VN" dirty="0">
                <a:solidFill>
                  <a:schemeClr val="tx1"/>
                </a:solidFill>
                <a:latin typeface="Roboto" pitchFamily="2" charset="0"/>
                <a:ea typeface="Roboto" pitchFamily="2" charset="0"/>
              </a:rPr>
              <a:t>sử dụng 3 semaphore tên là </a:t>
            </a:r>
            <a:r>
              <a:rPr lang="vi-VN" i="1" dirty="0">
                <a:solidFill>
                  <a:schemeClr val="tx1"/>
                </a:solidFill>
                <a:latin typeface="Roboto" pitchFamily="2" charset="0"/>
                <a:ea typeface="Roboto" pitchFamily="2" charset="0"/>
              </a:rPr>
              <a:t>full</a:t>
            </a:r>
            <a:r>
              <a:rPr lang="vi-VN" dirty="0">
                <a:solidFill>
                  <a:schemeClr val="tx1"/>
                </a:solidFill>
                <a:latin typeface="Roboto" pitchFamily="2" charset="0"/>
                <a:ea typeface="Roboto" pitchFamily="2" charset="0"/>
              </a:rPr>
              <a:t>, </a:t>
            </a:r>
            <a:r>
              <a:rPr lang="vi-VN" i="1" dirty="0">
                <a:solidFill>
                  <a:schemeClr val="tx1"/>
                </a:solidFill>
                <a:latin typeface="Roboto" pitchFamily="2" charset="0"/>
                <a:ea typeface="Roboto" pitchFamily="2" charset="0"/>
              </a:rPr>
              <a:t>empty </a:t>
            </a:r>
            <a:r>
              <a:rPr lang="vi-VN" dirty="0" smtClean="0">
                <a:solidFill>
                  <a:schemeClr val="tx1"/>
                </a:solidFill>
                <a:latin typeface="Roboto" pitchFamily="2" charset="0"/>
                <a:ea typeface="Roboto" pitchFamily="2" charset="0"/>
              </a:rPr>
              <a:t>và</a:t>
            </a:r>
            <a:r>
              <a:rPr lang="en-US" dirty="0" smtClean="0">
                <a:solidFill>
                  <a:schemeClr val="tx1"/>
                </a:solidFill>
                <a:latin typeface="Roboto" pitchFamily="2" charset="0"/>
                <a:ea typeface="Roboto" pitchFamily="2" charset="0"/>
              </a:rPr>
              <a:t> </a:t>
            </a:r>
            <a:r>
              <a:rPr lang="vi-VN" i="1" dirty="0" smtClean="0">
                <a:solidFill>
                  <a:schemeClr val="tx1"/>
                </a:solidFill>
                <a:latin typeface="Roboto" pitchFamily="2" charset="0"/>
                <a:ea typeface="Roboto" pitchFamily="2" charset="0"/>
              </a:rPr>
              <a:t>mutex </a:t>
            </a:r>
            <a:r>
              <a:rPr lang="vi-VN" dirty="0">
                <a:solidFill>
                  <a:schemeClr val="tx1"/>
                </a:solidFill>
                <a:latin typeface="Roboto" pitchFamily="2" charset="0"/>
                <a:ea typeface="Roboto" pitchFamily="2" charset="0"/>
              </a:rPr>
              <a:t>để giải quyết bài toán </a:t>
            </a:r>
            <a:r>
              <a:rPr lang="vi-VN" dirty="0" smtClean="0">
                <a:solidFill>
                  <a:schemeClr val="tx1"/>
                </a:solidFill>
                <a:latin typeface="Roboto" pitchFamily="2" charset="0"/>
                <a:ea typeface="Roboto" pitchFamily="2" charset="0"/>
              </a:rPr>
              <a:t>này</a:t>
            </a:r>
            <a:endParaRPr lang="en-US" dirty="0">
              <a:solidFill>
                <a:schemeClr val="tx1"/>
              </a:solidFill>
              <a:latin typeface="Roboto" pitchFamily="2" charset="0"/>
              <a:ea typeface="Roboto" pitchFamily="2" charset="0"/>
            </a:endParaRPr>
          </a:p>
          <a:p>
            <a:pPr marL="285750" indent="-285750" fontAlgn="base">
              <a:lnSpc>
                <a:spcPct val="150000"/>
              </a:lnSpc>
              <a:buFontTx/>
              <a:buChar char="-"/>
            </a:pPr>
            <a:r>
              <a:rPr lang="vi-VN" dirty="0" smtClean="0">
                <a:solidFill>
                  <a:schemeClr val="tx1"/>
                </a:solidFill>
                <a:latin typeface="Roboto" pitchFamily="2" charset="0"/>
                <a:ea typeface="Roboto" pitchFamily="2" charset="0"/>
              </a:rPr>
              <a:t>Khởi tạo:</a:t>
            </a:r>
            <a:endParaRPr lang="en-US" dirty="0" smtClean="0">
              <a:solidFill>
                <a:schemeClr val="tx1"/>
              </a:solidFill>
              <a:latin typeface="Roboto" pitchFamily="2" charset="0"/>
              <a:ea typeface="Roboto" pitchFamily="2" charset="0"/>
            </a:endParaRPr>
          </a:p>
          <a:p>
            <a:pPr fontAlgn="base">
              <a:lnSpc>
                <a:spcPct val="150000"/>
              </a:lnSpc>
            </a:pPr>
            <a:r>
              <a:rPr lang="en-US" i="1" dirty="0" smtClean="0">
                <a:solidFill>
                  <a:schemeClr val="tx1"/>
                </a:solidFill>
                <a:latin typeface="Roboto" pitchFamily="2" charset="0"/>
                <a:ea typeface="Roboto" pitchFamily="2" charset="0"/>
              </a:rPr>
              <a:t>	</a:t>
            </a:r>
            <a:r>
              <a:rPr lang="vi-VN" i="1" dirty="0" smtClean="0">
                <a:solidFill>
                  <a:schemeClr val="tx1"/>
                </a:solidFill>
                <a:latin typeface="Roboto" pitchFamily="2" charset="0"/>
                <a:ea typeface="Roboto" pitchFamily="2" charset="0"/>
              </a:rPr>
              <a:t>full</a:t>
            </a:r>
            <a:r>
              <a:rPr lang="vi-VN" dirty="0">
                <a:solidFill>
                  <a:schemeClr val="tx1"/>
                </a:solidFill>
                <a:latin typeface="Roboto" pitchFamily="2" charset="0"/>
                <a:ea typeface="Roboto" pitchFamily="2" charset="0"/>
              </a:rPr>
              <a:t>: Số lượng phần tử buffer đã có dữ liệu (</a:t>
            </a:r>
            <a:r>
              <a:rPr lang="vi-VN" dirty="0" smtClean="0">
                <a:solidFill>
                  <a:schemeClr val="tx1"/>
                </a:solidFill>
                <a:latin typeface="Roboto" pitchFamily="2" charset="0"/>
                <a:ea typeface="Roboto" pitchFamily="2" charset="0"/>
              </a:rPr>
              <a:t>0)</a:t>
            </a:r>
            <a:endParaRPr lang="en-US" dirty="0" smtClean="0">
              <a:solidFill>
                <a:schemeClr val="tx1"/>
              </a:solidFill>
              <a:latin typeface="Roboto" pitchFamily="2" charset="0"/>
              <a:ea typeface="Roboto" pitchFamily="2" charset="0"/>
            </a:endParaRPr>
          </a:p>
          <a:p>
            <a:pPr fontAlgn="base">
              <a:lnSpc>
                <a:spcPct val="150000"/>
              </a:lnSpc>
            </a:pPr>
            <a:r>
              <a:rPr lang="en-US" i="1" dirty="0" smtClean="0">
                <a:solidFill>
                  <a:schemeClr val="tx1"/>
                </a:solidFill>
                <a:latin typeface="Roboto" pitchFamily="2" charset="0"/>
                <a:ea typeface="Roboto" pitchFamily="2" charset="0"/>
              </a:rPr>
              <a:t>	</a:t>
            </a:r>
            <a:r>
              <a:rPr lang="vi-VN" i="1" dirty="0" smtClean="0">
                <a:solidFill>
                  <a:schemeClr val="tx1"/>
                </a:solidFill>
                <a:latin typeface="Roboto" pitchFamily="2" charset="0"/>
                <a:ea typeface="Roboto" pitchFamily="2" charset="0"/>
              </a:rPr>
              <a:t>empty</a:t>
            </a:r>
            <a:r>
              <a:rPr lang="vi-VN" dirty="0">
                <a:solidFill>
                  <a:schemeClr val="tx1"/>
                </a:solidFill>
                <a:latin typeface="Roboto" pitchFamily="2" charset="0"/>
                <a:ea typeface="Roboto" pitchFamily="2" charset="0"/>
              </a:rPr>
              <a:t>: Số lượng phần tử buffer chưa có dữ liệu (</a:t>
            </a:r>
            <a:r>
              <a:rPr lang="vi-VN" i="1" dirty="0" smtClean="0">
                <a:solidFill>
                  <a:schemeClr val="tx1"/>
                </a:solidFill>
                <a:latin typeface="Roboto" pitchFamily="2" charset="0"/>
                <a:ea typeface="Roboto" pitchFamily="2" charset="0"/>
              </a:rPr>
              <a:t>n</a:t>
            </a:r>
            <a:r>
              <a:rPr lang="vi-VN" dirty="0" smtClean="0">
                <a:solidFill>
                  <a:schemeClr val="tx1"/>
                </a:solidFill>
                <a:latin typeface="Roboto" pitchFamily="2" charset="0"/>
                <a:ea typeface="Roboto" pitchFamily="2" charset="0"/>
              </a:rPr>
              <a:t>)</a:t>
            </a:r>
            <a:endParaRPr lang="en-US" dirty="0" smtClean="0">
              <a:solidFill>
                <a:schemeClr val="tx1"/>
              </a:solidFill>
              <a:latin typeface="Roboto" pitchFamily="2" charset="0"/>
              <a:ea typeface="Roboto" pitchFamily="2" charset="0"/>
            </a:endParaRPr>
          </a:p>
          <a:p>
            <a:pPr fontAlgn="base">
              <a:lnSpc>
                <a:spcPct val="150000"/>
              </a:lnSpc>
            </a:pPr>
            <a:r>
              <a:rPr lang="en-US" i="1" dirty="0" smtClean="0">
                <a:solidFill>
                  <a:schemeClr val="tx1"/>
                </a:solidFill>
                <a:latin typeface="Roboto" pitchFamily="2" charset="0"/>
                <a:ea typeface="Roboto" pitchFamily="2" charset="0"/>
              </a:rPr>
              <a:t>	</a:t>
            </a:r>
            <a:r>
              <a:rPr lang="vi-VN" i="1" dirty="0" smtClean="0">
                <a:solidFill>
                  <a:schemeClr val="tx1"/>
                </a:solidFill>
                <a:latin typeface="Roboto" pitchFamily="2" charset="0"/>
                <a:ea typeface="Roboto" pitchFamily="2" charset="0"/>
              </a:rPr>
              <a:t>mutex</a:t>
            </a:r>
            <a:r>
              <a:rPr lang="vi-VN" dirty="0">
                <a:solidFill>
                  <a:schemeClr val="tx1"/>
                </a:solidFill>
                <a:latin typeface="Roboto" pitchFamily="2" charset="0"/>
                <a:ea typeface="Roboto" pitchFamily="2" charset="0"/>
              </a:rPr>
              <a:t>: 1 (Chưa có tiến trình nào thực hiện </a:t>
            </a:r>
            <a:r>
              <a:rPr lang="vi-VN" dirty="0" smtClean="0">
                <a:solidFill>
                  <a:schemeClr val="tx1"/>
                </a:solidFill>
                <a:latin typeface="Roboto" pitchFamily="2" charset="0"/>
                <a:ea typeface="Roboto" pitchFamily="2" charset="0"/>
              </a:rPr>
              <a:t>đoạnmã </a:t>
            </a:r>
            <a:r>
              <a:rPr lang="vi-VN" dirty="0">
                <a:solidFill>
                  <a:schemeClr val="tx1"/>
                </a:solidFill>
                <a:latin typeface="Roboto" pitchFamily="2" charset="0"/>
                <a:ea typeface="Roboto" pitchFamily="2" charset="0"/>
              </a:rPr>
              <a:t>găng)</a:t>
            </a:r>
            <a:r>
              <a:rPr lang="vi-VN" dirty="0" smtClean="0">
                <a:solidFill>
                  <a:schemeClr val="tx1"/>
                </a:solidFill>
                <a:latin typeface="Roboto" pitchFamily="2" charset="0"/>
                <a:ea typeface="Roboto" pitchFamily="2" charset="0"/>
              </a:rPr>
              <a:t> </a:t>
            </a: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4463714"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Bài toán vùng đệm có giới hạn</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238195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3" name="Rectangle 2"/>
          <p:cNvSpPr/>
          <p:nvPr/>
        </p:nvSpPr>
        <p:spPr>
          <a:xfrm>
            <a:off x="1106171" y="1973942"/>
            <a:ext cx="3860800" cy="24093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70C0"/>
                </a:solidFill>
                <a:latin typeface="Consolas" panose="020B0609020204030204" pitchFamily="49" charset="0"/>
              </a:rPr>
              <a:t>while (true) {</a:t>
            </a:r>
            <a:br>
              <a:rPr lang="en-US" dirty="0">
                <a:solidFill>
                  <a:srgbClr val="0070C0"/>
                </a:solidFill>
                <a:latin typeface="Consolas" panose="020B0609020204030204" pitchFamily="49" charset="0"/>
              </a:rPr>
            </a:br>
            <a:r>
              <a:rPr lang="en-US" dirty="0" smtClean="0">
                <a:solidFill>
                  <a:srgbClr val="0070C0"/>
                </a:solidFill>
                <a:latin typeface="Consolas" panose="020B0609020204030204" pitchFamily="49" charset="0"/>
              </a:rPr>
              <a:t>	while </a:t>
            </a:r>
            <a:r>
              <a:rPr lang="en-US" dirty="0">
                <a:solidFill>
                  <a:srgbClr val="0070C0"/>
                </a:solidFill>
                <a:latin typeface="Consolas" panose="020B0609020204030204" pitchFamily="49" charset="0"/>
              </a:rPr>
              <a:t>(counter==SIZE</a:t>
            </a:r>
            <a:r>
              <a:rPr lang="en-US" dirty="0" smtClean="0">
                <a:solidFill>
                  <a:srgbClr val="0070C0"/>
                </a:solidFill>
                <a:latin typeface="Consolas" panose="020B0609020204030204" pitchFamily="49" charset="0"/>
              </a:rPr>
              <a:t>);</a:t>
            </a:r>
            <a:r>
              <a:rPr lang="en-US" dirty="0">
                <a:solidFill>
                  <a:srgbClr val="0070C0"/>
                </a:solidFill>
                <a:latin typeface="Consolas" panose="020B0609020204030204" pitchFamily="49" charset="0"/>
              </a:rPr>
              <a:t/>
            </a:r>
            <a:br>
              <a:rPr lang="en-US" dirty="0">
                <a:solidFill>
                  <a:srgbClr val="0070C0"/>
                </a:solidFill>
                <a:latin typeface="Consolas" panose="020B0609020204030204" pitchFamily="49" charset="0"/>
              </a:rPr>
            </a:br>
            <a:r>
              <a:rPr lang="en-US" dirty="0" smtClean="0">
                <a:solidFill>
                  <a:srgbClr val="0070C0"/>
                </a:solidFill>
                <a:latin typeface="Consolas" panose="020B0609020204030204" pitchFamily="49" charset="0"/>
              </a:rPr>
              <a:t>	buf[in</a:t>
            </a:r>
            <a:r>
              <a:rPr lang="en-US" dirty="0">
                <a:solidFill>
                  <a:srgbClr val="0070C0"/>
                </a:solidFill>
                <a:latin typeface="Consolas" panose="020B0609020204030204" pitchFamily="49" charset="0"/>
              </a:rPr>
              <a:t>] = nextItem;</a:t>
            </a:r>
            <a:br>
              <a:rPr lang="en-US" dirty="0">
                <a:solidFill>
                  <a:srgbClr val="0070C0"/>
                </a:solidFill>
                <a:latin typeface="Consolas" panose="020B0609020204030204" pitchFamily="49" charset="0"/>
              </a:rPr>
            </a:br>
            <a:r>
              <a:rPr lang="en-US" dirty="0" smtClean="0">
                <a:solidFill>
                  <a:srgbClr val="0070C0"/>
                </a:solidFill>
                <a:latin typeface="Consolas" panose="020B0609020204030204" pitchFamily="49" charset="0"/>
              </a:rPr>
              <a:t>	in </a:t>
            </a:r>
            <a:r>
              <a:rPr lang="en-US" dirty="0">
                <a:solidFill>
                  <a:srgbClr val="0070C0"/>
                </a:solidFill>
                <a:latin typeface="Consolas" panose="020B0609020204030204" pitchFamily="49" charset="0"/>
              </a:rPr>
              <a:t>= (in+1) % SIZE;</a:t>
            </a:r>
            <a:br>
              <a:rPr lang="en-US" dirty="0">
                <a:solidFill>
                  <a:srgbClr val="0070C0"/>
                </a:solidFill>
                <a:latin typeface="Consolas" panose="020B0609020204030204" pitchFamily="49" charset="0"/>
              </a:rPr>
            </a:br>
            <a:r>
              <a:rPr lang="en-US" dirty="0" smtClean="0">
                <a:solidFill>
                  <a:srgbClr val="0070C0"/>
                </a:solidFill>
                <a:latin typeface="Consolas" panose="020B0609020204030204" pitchFamily="49" charset="0"/>
              </a:rPr>
              <a:t>	counter</a:t>
            </a:r>
            <a:r>
              <a:rPr lang="en-US" dirty="0">
                <a:solidFill>
                  <a:srgbClr val="0070C0"/>
                </a:solidFill>
                <a:latin typeface="Consolas" panose="020B0609020204030204" pitchFamily="49" charset="0"/>
              </a:rPr>
              <a:t>++;</a:t>
            </a:r>
            <a:br>
              <a:rPr lang="en-US" dirty="0">
                <a:solidFill>
                  <a:srgbClr val="0070C0"/>
                </a:solidFill>
                <a:latin typeface="Consolas" panose="020B0609020204030204" pitchFamily="49" charset="0"/>
              </a:rPr>
            </a:br>
            <a:r>
              <a:rPr lang="en-US" dirty="0">
                <a:solidFill>
                  <a:srgbClr val="0070C0"/>
                </a:solidFill>
                <a:latin typeface="Consolas" panose="020B0609020204030204" pitchFamily="49" charset="0"/>
              </a:rPr>
              <a:t>}</a:t>
            </a:r>
            <a:r>
              <a:rPr lang="en-US" dirty="0" smtClean="0">
                <a:solidFill>
                  <a:srgbClr val="0070C0"/>
                </a:solidFill>
                <a:latin typeface="Consolas" panose="020B0609020204030204" pitchFamily="49" charset="0"/>
              </a:rPr>
              <a:t> </a:t>
            </a:r>
            <a:endParaRPr lang="en-US" dirty="0">
              <a:solidFill>
                <a:srgbClr val="0070C0"/>
              </a:solidFill>
              <a:latin typeface="Consolas" panose="020B0609020204030204" pitchFamily="49" charset="0"/>
            </a:endParaRPr>
          </a:p>
        </p:txBody>
      </p:sp>
      <p:sp>
        <p:nvSpPr>
          <p:cNvPr id="5" name="Rectangle 4"/>
          <p:cNvSpPr/>
          <p:nvPr/>
        </p:nvSpPr>
        <p:spPr>
          <a:xfrm>
            <a:off x="7225030" y="1973942"/>
            <a:ext cx="3860800" cy="24093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while (true) {</a:t>
            </a:r>
            <a:br>
              <a:rPr lang="en-US" dirty="0">
                <a:solidFill>
                  <a:srgbClr val="FF0000"/>
                </a:solidFill>
                <a:latin typeface="Consolas" panose="020B0609020204030204" pitchFamily="49" charset="0"/>
              </a:rPr>
            </a:br>
            <a:r>
              <a:rPr lang="en-US" dirty="0" smtClean="0">
                <a:solidFill>
                  <a:srgbClr val="FF0000"/>
                </a:solidFill>
                <a:latin typeface="Consolas" panose="020B0609020204030204" pitchFamily="49" charset="0"/>
              </a:rPr>
              <a:t>	while </a:t>
            </a:r>
            <a:r>
              <a:rPr lang="en-US" dirty="0">
                <a:solidFill>
                  <a:srgbClr val="FF0000"/>
                </a:solidFill>
                <a:latin typeface="Consolas" panose="020B0609020204030204" pitchFamily="49" charset="0"/>
              </a:rPr>
              <a:t>(counter==0</a:t>
            </a:r>
            <a:r>
              <a:rPr lang="en-US" dirty="0" smtClean="0">
                <a:solidFill>
                  <a:srgbClr val="FF0000"/>
                </a:solidFill>
                <a:latin typeface="Consolas" panose="020B0609020204030204" pitchFamily="49" charset="0"/>
              </a:rPr>
              <a:t>);</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smtClean="0">
                <a:solidFill>
                  <a:srgbClr val="FF0000"/>
                </a:solidFill>
                <a:latin typeface="Consolas" panose="020B0609020204030204" pitchFamily="49" charset="0"/>
              </a:rPr>
              <a:t>	nextItem </a:t>
            </a:r>
            <a:r>
              <a:rPr lang="en-US" dirty="0">
                <a:solidFill>
                  <a:srgbClr val="FF0000"/>
                </a:solidFill>
                <a:latin typeface="Consolas" panose="020B0609020204030204" pitchFamily="49" charset="0"/>
              </a:rPr>
              <a:t>= buf[out];</a:t>
            </a:r>
            <a:br>
              <a:rPr lang="en-US" dirty="0">
                <a:solidFill>
                  <a:srgbClr val="FF0000"/>
                </a:solidFill>
                <a:latin typeface="Consolas" panose="020B0609020204030204" pitchFamily="49" charset="0"/>
              </a:rPr>
            </a:br>
            <a:r>
              <a:rPr lang="en-US" dirty="0" smtClean="0">
                <a:solidFill>
                  <a:srgbClr val="FF0000"/>
                </a:solidFill>
                <a:latin typeface="Consolas" panose="020B0609020204030204" pitchFamily="49" charset="0"/>
              </a:rPr>
              <a:t>	out </a:t>
            </a:r>
            <a:r>
              <a:rPr lang="en-US" dirty="0">
                <a:solidFill>
                  <a:srgbClr val="FF0000"/>
                </a:solidFill>
                <a:latin typeface="Consolas" panose="020B0609020204030204" pitchFamily="49" charset="0"/>
              </a:rPr>
              <a:t>= (out+1) % SIZE;</a:t>
            </a:r>
            <a:br>
              <a:rPr lang="en-US" dirty="0">
                <a:solidFill>
                  <a:srgbClr val="FF0000"/>
                </a:solidFill>
                <a:latin typeface="Consolas" panose="020B0609020204030204" pitchFamily="49" charset="0"/>
              </a:rPr>
            </a:br>
            <a:r>
              <a:rPr lang="en-US" dirty="0" smtClean="0">
                <a:solidFill>
                  <a:srgbClr val="FF0000"/>
                </a:solidFill>
                <a:latin typeface="Consolas" panose="020B0609020204030204" pitchFamily="49" charset="0"/>
              </a:rPr>
              <a:t>	counter-</a:t>
            </a:r>
            <a:r>
              <a:rPr lang="en-US" dirty="0">
                <a:solidFill>
                  <a:srgbClr val="FF0000"/>
                </a:solidFill>
                <a:latin typeface="Consolas" panose="020B0609020204030204" pitchFamily="49" charset="0"/>
              </a:rPr>
              <a:t>-;</a:t>
            </a:r>
            <a:br>
              <a:rPr lang="en-US" dirty="0">
                <a:solidFill>
                  <a:srgbClr val="FF0000"/>
                </a:solidFill>
                <a:latin typeface="Consolas" panose="020B0609020204030204" pitchFamily="49" charset="0"/>
              </a:rPr>
            </a:br>
            <a:r>
              <a:rPr lang="en-US" dirty="0" smtClean="0">
                <a:solidFill>
                  <a:srgbClr val="FF0000"/>
                </a:solidFill>
                <a:latin typeface="Consolas" panose="020B0609020204030204" pitchFamily="49" charset="0"/>
              </a:rPr>
              <a:t>}</a:t>
            </a:r>
            <a:endParaRPr lang="en-US" dirty="0">
              <a:solidFill>
                <a:srgbClr val="FF0000"/>
              </a:solidFill>
              <a:latin typeface="Consolas" panose="020B0609020204030204" pitchFamily="49" charset="0"/>
            </a:endParaRPr>
          </a:p>
        </p:txBody>
      </p:sp>
      <p:sp>
        <p:nvSpPr>
          <p:cNvPr id="8" name="Rectangle 7"/>
          <p:cNvSpPr/>
          <p:nvPr/>
        </p:nvSpPr>
        <p:spPr>
          <a:xfrm>
            <a:off x="1106171" y="1313542"/>
            <a:ext cx="914400" cy="4499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Roboto" pitchFamily="2" charset="0"/>
                <a:ea typeface="Roboto" pitchFamily="2" charset="0"/>
              </a:rPr>
              <a:t>WRITE</a:t>
            </a:r>
            <a:endParaRPr lang="en-US" b="1" dirty="0">
              <a:latin typeface="Roboto" pitchFamily="2" charset="0"/>
              <a:ea typeface="Roboto" pitchFamily="2" charset="0"/>
            </a:endParaRPr>
          </a:p>
        </p:txBody>
      </p:sp>
      <p:sp>
        <p:nvSpPr>
          <p:cNvPr id="9" name="Rectangle 8"/>
          <p:cNvSpPr/>
          <p:nvPr/>
        </p:nvSpPr>
        <p:spPr>
          <a:xfrm>
            <a:off x="7225030" y="1313542"/>
            <a:ext cx="914400" cy="44994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Roboto" pitchFamily="2" charset="0"/>
                <a:ea typeface="Roboto" pitchFamily="2" charset="0"/>
              </a:rPr>
              <a:t>READ</a:t>
            </a:r>
            <a:endParaRPr lang="en-US" b="1" dirty="0">
              <a:latin typeface="Roboto" pitchFamily="2" charset="0"/>
              <a:ea typeface="Roboto" pitchFamily="2" charset="0"/>
            </a:endParaRPr>
          </a:p>
        </p:txBody>
      </p:sp>
      <p:sp>
        <p:nvSpPr>
          <p:cNvPr id="10" name="Rectangle 9"/>
          <p:cNvSpPr/>
          <p:nvPr/>
        </p:nvSpPr>
        <p:spPr>
          <a:xfrm>
            <a:off x="1106171" y="5442855"/>
            <a:ext cx="3048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Roboto" pitchFamily="2" charset="0"/>
                <a:ea typeface="Roboto" pitchFamily="2" charset="0"/>
              </a:rPr>
              <a:t>buf: Buffer</a:t>
            </a:r>
            <a:br>
              <a:rPr lang="en-US" sz="1400" dirty="0">
                <a:solidFill>
                  <a:schemeClr val="tx1"/>
                </a:solidFill>
                <a:latin typeface="Roboto" pitchFamily="2" charset="0"/>
                <a:ea typeface="Roboto" pitchFamily="2" charset="0"/>
              </a:rPr>
            </a:br>
            <a:r>
              <a:rPr lang="en-US" sz="1400" dirty="0">
                <a:solidFill>
                  <a:schemeClr val="tx1"/>
                </a:solidFill>
                <a:latin typeface="Roboto" pitchFamily="2" charset="0"/>
                <a:ea typeface="Roboto" pitchFamily="2" charset="0"/>
              </a:rPr>
              <a:t>SIZE: cỡ của buffer</a:t>
            </a:r>
            <a:br>
              <a:rPr lang="en-US" sz="1400" dirty="0">
                <a:solidFill>
                  <a:schemeClr val="tx1"/>
                </a:solidFill>
                <a:latin typeface="Roboto" pitchFamily="2" charset="0"/>
                <a:ea typeface="Roboto" pitchFamily="2" charset="0"/>
              </a:rPr>
            </a:br>
            <a:r>
              <a:rPr lang="en-US" sz="1400" dirty="0">
                <a:solidFill>
                  <a:schemeClr val="tx1"/>
                </a:solidFill>
                <a:latin typeface="Roboto" pitchFamily="2" charset="0"/>
                <a:ea typeface="Roboto" pitchFamily="2" charset="0"/>
              </a:rPr>
              <a:t>counter: Biến </a:t>
            </a:r>
            <a:r>
              <a:rPr lang="en-US" sz="1400" dirty="0" smtClean="0">
                <a:solidFill>
                  <a:schemeClr val="tx1"/>
                </a:solidFill>
                <a:latin typeface="Roboto" pitchFamily="2" charset="0"/>
                <a:ea typeface="Roboto" pitchFamily="2" charset="0"/>
              </a:rPr>
              <a:t>chung</a:t>
            </a:r>
            <a:endParaRPr lang="en-US" sz="1400" dirty="0">
              <a:solidFill>
                <a:schemeClr val="tx1"/>
              </a:solidFill>
              <a:latin typeface="Roboto" pitchFamily="2" charset="0"/>
              <a:ea typeface="Roboto" pitchFamily="2" charset="0"/>
            </a:endParaRPr>
          </a:p>
        </p:txBody>
      </p:sp>
      <p:cxnSp>
        <p:nvCxnSpPr>
          <p:cNvPr id="12" name="Straight Connector 11"/>
          <p:cNvCxnSpPr/>
          <p:nvPr/>
        </p:nvCxnSpPr>
        <p:spPr>
          <a:xfrm>
            <a:off x="6096000" y="1395183"/>
            <a:ext cx="0" cy="3566887"/>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3" name="Rectangle 12"/>
          <p:cNvSpPr/>
          <p:nvPr/>
        </p:nvSpPr>
        <p:spPr>
          <a:xfrm>
            <a:off x="827813" y="237264"/>
            <a:ext cx="4568645"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Giới thiệu về đồng bộ tiến trình</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37797057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785" y="3382328"/>
            <a:ext cx="5202371" cy="5202371"/>
          </a:xfrm>
          <a:prstGeom prst="rect">
            <a:avLst/>
          </a:prstGeom>
        </p:spPr>
      </p:pic>
      <p:sp>
        <p:nvSpPr>
          <p:cNvPr id="7" name="Rectangle 6"/>
          <p:cNvSpPr/>
          <p:nvPr/>
        </p:nvSpPr>
        <p:spPr>
          <a:xfrm>
            <a:off x="928913" y="2467928"/>
            <a:ext cx="6161435"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0070C0"/>
                </a:solidFill>
                <a:latin typeface="Roboto" pitchFamily="2" charset="0"/>
                <a:ea typeface="Roboto" pitchFamily="2" charset="0"/>
              </a:rPr>
              <a:t>2</a:t>
            </a:r>
            <a:r>
              <a:rPr lang="en-US" sz="3200" dirty="0" smtClean="0">
                <a:solidFill>
                  <a:srgbClr val="0070C0"/>
                </a:solidFill>
                <a:latin typeface="Roboto" pitchFamily="2" charset="0"/>
                <a:ea typeface="Roboto" pitchFamily="2" charset="0"/>
              </a:rPr>
              <a:t>. </a:t>
            </a:r>
            <a:r>
              <a:rPr lang="en-US" sz="3200" dirty="0">
                <a:solidFill>
                  <a:srgbClr val="0070C0"/>
                </a:solidFill>
                <a:latin typeface="Roboto" pitchFamily="2" charset="0"/>
                <a:ea typeface="Roboto" pitchFamily="2" charset="0"/>
              </a:rPr>
              <a:t>Bài toán </a:t>
            </a:r>
            <a:r>
              <a:rPr lang="en-US" sz="3200" dirty="0" smtClean="0">
                <a:solidFill>
                  <a:srgbClr val="0070C0"/>
                </a:solidFill>
                <a:latin typeface="Roboto" pitchFamily="2" charset="0"/>
                <a:ea typeface="Roboto" pitchFamily="2" charset="0"/>
              </a:rPr>
              <a:t>tiến trình đọc - ghi</a:t>
            </a:r>
            <a:endParaRPr lang="en-US" sz="32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23767607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8"/>
            <a:ext cx="9050705" cy="512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50000"/>
              </a:lnSpc>
              <a:buFontTx/>
              <a:buChar char="-"/>
            </a:pPr>
            <a:r>
              <a:rPr lang="vi-VN" dirty="0">
                <a:solidFill>
                  <a:schemeClr val="tx1"/>
                </a:solidFill>
                <a:latin typeface="Roboto" pitchFamily="2" charset="0"/>
                <a:ea typeface="Roboto" pitchFamily="2" charset="0"/>
              </a:rPr>
              <a:t>Thuật ngữ: the reader-writer </a:t>
            </a:r>
            <a:r>
              <a:rPr lang="vi-VN" dirty="0" smtClean="0">
                <a:solidFill>
                  <a:schemeClr val="tx1"/>
                </a:solidFill>
                <a:latin typeface="Roboto" pitchFamily="2" charset="0"/>
                <a:ea typeface="Roboto" pitchFamily="2" charset="0"/>
              </a:rPr>
              <a:t>problem</a:t>
            </a:r>
            <a:endParaRPr lang="en-US" dirty="0" smtClean="0">
              <a:solidFill>
                <a:schemeClr val="tx1"/>
              </a:solidFill>
              <a:latin typeface="Roboto" pitchFamily="2" charset="0"/>
              <a:ea typeface="Roboto" pitchFamily="2" charset="0"/>
            </a:endParaRPr>
          </a:p>
          <a:p>
            <a:pPr marL="285750" indent="-285750" fontAlgn="base">
              <a:lnSpc>
                <a:spcPct val="150000"/>
              </a:lnSpc>
              <a:buFontTx/>
              <a:buChar char="-"/>
            </a:pPr>
            <a:r>
              <a:rPr lang="vi-VN" dirty="0" smtClean="0">
                <a:solidFill>
                  <a:schemeClr val="tx1"/>
                </a:solidFill>
                <a:latin typeface="Roboto" pitchFamily="2" charset="0"/>
                <a:ea typeface="Roboto" pitchFamily="2" charset="0"/>
              </a:rPr>
              <a:t>Tình </a:t>
            </a:r>
            <a:r>
              <a:rPr lang="vi-VN" dirty="0">
                <a:solidFill>
                  <a:schemeClr val="tx1"/>
                </a:solidFill>
                <a:latin typeface="Roboto" pitchFamily="2" charset="0"/>
                <a:ea typeface="Roboto" pitchFamily="2" charset="0"/>
              </a:rPr>
              <a:t>huống: Nhiều tiến trình cùng thao tác trên một </a:t>
            </a:r>
            <a:r>
              <a:rPr lang="vi-VN" dirty="0" smtClean="0">
                <a:solidFill>
                  <a:schemeClr val="tx1"/>
                </a:solidFill>
                <a:latin typeface="Roboto" pitchFamily="2" charset="0"/>
                <a:ea typeface="Roboto" pitchFamily="2" charset="0"/>
              </a:rPr>
              <a:t>cơ</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sở </a:t>
            </a:r>
            <a:r>
              <a:rPr lang="vi-VN" dirty="0">
                <a:solidFill>
                  <a:schemeClr val="tx1"/>
                </a:solidFill>
                <a:latin typeface="Roboto" pitchFamily="2" charset="0"/>
                <a:ea typeface="Roboto" pitchFamily="2" charset="0"/>
              </a:rPr>
              <a:t>dữ liệu trong </a:t>
            </a:r>
            <a:r>
              <a:rPr lang="vi-VN" dirty="0" smtClean="0">
                <a:solidFill>
                  <a:schemeClr val="tx1"/>
                </a:solidFill>
                <a:latin typeface="Roboto" pitchFamily="2" charset="0"/>
                <a:ea typeface="Roboto" pitchFamily="2" charset="0"/>
              </a:rPr>
              <a:t>đó</a:t>
            </a:r>
            <a:endParaRPr lang="en-US" dirty="0" smtClean="0">
              <a:solidFill>
                <a:schemeClr val="tx1"/>
              </a:solidFill>
              <a:latin typeface="Roboto" pitchFamily="2" charset="0"/>
              <a:ea typeface="Roboto" pitchFamily="2" charset="0"/>
            </a:endParaRPr>
          </a:p>
          <a:p>
            <a:pPr marL="742950" lvl="1" indent="-285750" fontAlgn="base">
              <a:lnSpc>
                <a:spcPct val="150000"/>
              </a:lnSpc>
              <a:buFontTx/>
              <a:buChar char="-"/>
            </a:pPr>
            <a:r>
              <a:rPr lang="vi-VN" dirty="0" smtClean="0">
                <a:solidFill>
                  <a:schemeClr val="tx1"/>
                </a:solidFill>
                <a:latin typeface="Roboto" pitchFamily="2" charset="0"/>
                <a:ea typeface="Roboto" pitchFamily="2" charset="0"/>
              </a:rPr>
              <a:t>Một </a:t>
            </a:r>
            <a:r>
              <a:rPr lang="vi-VN" dirty="0">
                <a:solidFill>
                  <a:schemeClr val="tx1"/>
                </a:solidFill>
                <a:latin typeface="Roboto" pitchFamily="2" charset="0"/>
                <a:ea typeface="Roboto" pitchFamily="2" charset="0"/>
              </a:rPr>
              <a:t>vài tiến trình chỉ đọc dữ liệu (ký hiệu: reader</a:t>
            </a:r>
            <a:r>
              <a:rPr lang="vi-VN" dirty="0" smtClean="0">
                <a:solidFill>
                  <a:schemeClr val="tx1"/>
                </a:solidFill>
                <a:latin typeface="Roboto" pitchFamily="2" charset="0"/>
                <a:ea typeface="Roboto" pitchFamily="2" charset="0"/>
              </a:rPr>
              <a:t>)</a:t>
            </a:r>
            <a:endParaRPr lang="en-US" dirty="0" smtClean="0">
              <a:solidFill>
                <a:schemeClr val="tx1"/>
              </a:solidFill>
              <a:latin typeface="Roboto" pitchFamily="2" charset="0"/>
              <a:ea typeface="Roboto" pitchFamily="2" charset="0"/>
            </a:endParaRPr>
          </a:p>
          <a:p>
            <a:pPr marL="742950" lvl="1" indent="-285750" fontAlgn="base">
              <a:lnSpc>
                <a:spcPct val="150000"/>
              </a:lnSpc>
              <a:buFontTx/>
              <a:buChar char="-"/>
            </a:pPr>
            <a:r>
              <a:rPr lang="vi-VN" dirty="0" smtClean="0">
                <a:solidFill>
                  <a:schemeClr val="tx1"/>
                </a:solidFill>
                <a:latin typeface="Roboto" pitchFamily="2" charset="0"/>
                <a:ea typeface="Roboto" pitchFamily="2" charset="0"/>
              </a:rPr>
              <a:t>Một </a:t>
            </a:r>
            <a:r>
              <a:rPr lang="vi-VN" dirty="0">
                <a:solidFill>
                  <a:schemeClr val="tx1"/>
                </a:solidFill>
                <a:latin typeface="Roboto" pitchFamily="2" charset="0"/>
                <a:ea typeface="Roboto" pitchFamily="2" charset="0"/>
              </a:rPr>
              <a:t>số tiến trình vừa đọc vừa ghi (ký hiệu: </a:t>
            </a:r>
            <a:r>
              <a:rPr lang="vi-VN" dirty="0" smtClean="0">
                <a:solidFill>
                  <a:schemeClr val="tx1"/>
                </a:solidFill>
                <a:latin typeface="Roboto" pitchFamily="2" charset="0"/>
                <a:ea typeface="Roboto" pitchFamily="2" charset="0"/>
              </a:rPr>
              <a:t>writer)</a:t>
            </a:r>
            <a:endParaRPr lang="en-US" dirty="0" smtClean="0">
              <a:solidFill>
                <a:schemeClr val="tx1"/>
              </a:solidFill>
              <a:latin typeface="Roboto" pitchFamily="2" charset="0"/>
              <a:ea typeface="Roboto" pitchFamily="2" charset="0"/>
            </a:endParaRPr>
          </a:p>
          <a:p>
            <a:pPr marL="285750" indent="-285750" fontAlgn="base">
              <a:lnSpc>
                <a:spcPct val="150000"/>
              </a:lnSpc>
              <a:buFontTx/>
              <a:buChar char="-"/>
            </a:pPr>
            <a:r>
              <a:rPr lang="vi-VN" dirty="0" smtClean="0">
                <a:solidFill>
                  <a:schemeClr val="tx1"/>
                </a:solidFill>
                <a:latin typeface="Roboto" pitchFamily="2" charset="0"/>
                <a:ea typeface="Roboto" pitchFamily="2" charset="0"/>
              </a:rPr>
              <a:t>Khi </a:t>
            </a:r>
            <a:r>
              <a:rPr lang="vi-VN" dirty="0">
                <a:solidFill>
                  <a:schemeClr val="tx1"/>
                </a:solidFill>
                <a:latin typeface="Roboto" pitchFamily="2" charset="0"/>
                <a:ea typeface="Roboto" pitchFamily="2" charset="0"/>
              </a:rPr>
              <a:t>có đọc/ghi đồng thời của nhiều tiến trình trên </a:t>
            </a:r>
            <a:r>
              <a:rPr lang="vi-VN" dirty="0" smtClean="0">
                <a:solidFill>
                  <a:schemeClr val="tx1"/>
                </a:solidFill>
                <a:latin typeface="Roboto" pitchFamily="2" charset="0"/>
                <a:ea typeface="Roboto" pitchFamily="2" charset="0"/>
              </a:rPr>
              <a:t>cùng</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một </a:t>
            </a:r>
            <a:r>
              <a:rPr lang="vi-VN" dirty="0">
                <a:solidFill>
                  <a:schemeClr val="tx1"/>
                </a:solidFill>
                <a:latin typeface="Roboto" pitchFamily="2" charset="0"/>
                <a:ea typeface="Roboto" pitchFamily="2" charset="0"/>
              </a:rPr>
              <a:t>cơ sở dữ liệu, có 2 bài </a:t>
            </a:r>
            <a:r>
              <a:rPr lang="vi-VN" dirty="0" smtClean="0">
                <a:solidFill>
                  <a:schemeClr val="tx1"/>
                </a:solidFill>
                <a:latin typeface="Roboto" pitchFamily="2" charset="0"/>
                <a:ea typeface="Roboto" pitchFamily="2" charset="0"/>
              </a:rPr>
              <a:t>toán:</a:t>
            </a:r>
            <a:endParaRPr lang="en-US" dirty="0" smtClean="0">
              <a:solidFill>
                <a:schemeClr val="tx1"/>
              </a:solidFill>
              <a:latin typeface="Roboto" pitchFamily="2" charset="0"/>
              <a:ea typeface="Roboto" pitchFamily="2" charset="0"/>
            </a:endParaRPr>
          </a:p>
          <a:p>
            <a:pPr marL="742950" lvl="1" indent="-285750" fontAlgn="base">
              <a:lnSpc>
                <a:spcPct val="150000"/>
              </a:lnSpc>
              <a:buFontTx/>
              <a:buChar char="-"/>
            </a:pPr>
            <a:r>
              <a:rPr lang="vi-VN" dirty="0" smtClean="0">
                <a:solidFill>
                  <a:schemeClr val="tx1"/>
                </a:solidFill>
                <a:latin typeface="Roboto" pitchFamily="2" charset="0"/>
                <a:ea typeface="Roboto" pitchFamily="2" charset="0"/>
              </a:rPr>
              <a:t>Bài </a:t>
            </a:r>
            <a:r>
              <a:rPr lang="vi-VN" dirty="0">
                <a:solidFill>
                  <a:schemeClr val="tx1"/>
                </a:solidFill>
                <a:latin typeface="Roboto" pitchFamily="2" charset="0"/>
                <a:ea typeface="Roboto" pitchFamily="2" charset="0"/>
              </a:rPr>
              <a:t>toán 1: reader không phải chờ, trừ khi writer đã được </a:t>
            </a:r>
            <a:r>
              <a:rPr lang="vi-VN" dirty="0" smtClean="0">
                <a:solidFill>
                  <a:schemeClr val="tx1"/>
                </a:solidFill>
                <a:latin typeface="Roboto" pitchFamily="2" charset="0"/>
                <a:ea typeface="Roboto" pitchFamily="2" charset="0"/>
              </a:rPr>
              <a:t>phép</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ghi </a:t>
            </a:r>
            <a:r>
              <a:rPr lang="vi-VN" dirty="0">
                <a:solidFill>
                  <a:schemeClr val="tx1"/>
                </a:solidFill>
                <a:latin typeface="Roboto" pitchFamily="2" charset="0"/>
                <a:ea typeface="Roboto" pitchFamily="2" charset="0"/>
              </a:rPr>
              <a:t>vào CSDL (hay các reader không loại trừ lẫn nhau khi </a:t>
            </a:r>
            <a:r>
              <a:rPr lang="vi-VN" dirty="0" smtClean="0">
                <a:solidFill>
                  <a:schemeClr val="tx1"/>
                </a:solidFill>
                <a:latin typeface="Roboto" pitchFamily="2" charset="0"/>
                <a:ea typeface="Roboto" pitchFamily="2" charset="0"/>
              </a:rPr>
              <a:t>đọc)</a:t>
            </a:r>
            <a:endParaRPr lang="en-US" dirty="0" smtClean="0">
              <a:solidFill>
                <a:schemeClr val="tx1"/>
              </a:solidFill>
              <a:latin typeface="Roboto" pitchFamily="2" charset="0"/>
              <a:ea typeface="Roboto" pitchFamily="2" charset="0"/>
            </a:endParaRPr>
          </a:p>
          <a:p>
            <a:pPr marL="742950" lvl="1" indent="-285750" fontAlgn="base">
              <a:lnSpc>
                <a:spcPct val="150000"/>
              </a:lnSpc>
              <a:buFontTx/>
              <a:buChar char="-"/>
            </a:pPr>
            <a:r>
              <a:rPr lang="vi-VN" dirty="0" smtClean="0">
                <a:solidFill>
                  <a:schemeClr val="tx1"/>
                </a:solidFill>
                <a:latin typeface="Roboto" pitchFamily="2" charset="0"/>
                <a:ea typeface="Roboto" pitchFamily="2" charset="0"/>
              </a:rPr>
              <a:t>Bài </a:t>
            </a:r>
            <a:r>
              <a:rPr lang="vi-VN" dirty="0">
                <a:solidFill>
                  <a:schemeClr val="tx1"/>
                </a:solidFill>
                <a:latin typeface="Roboto" pitchFamily="2" charset="0"/>
                <a:ea typeface="Roboto" pitchFamily="2" charset="0"/>
              </a:rPr>
              <a:t>toán 2: Khi writer đã sẵn sàng ghi, nó sẽ được ghi </a:t>
            </a:r>
            <a:r>
              <a:rPr lang="vi-VN" dirty="0" smtClean="0">
                <a:solidFill>
                  <a:schemeClr val="tx1"/>
                </a:solidFill>
                <a:latin typeface="Roboto" pitchFamily="2" charset="0"/>
                <a:ea typeface="Roboto" pitchFamily="2" charset="0"/>
              </a:rPr>
              <a:t>trong</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thời </a:t>
            </a:r>
            <a:r>
              <a:rPr lang="vi-VN" dirty="0">
                <a:solidFill>
                  <a:schemeClr val="tx1"/>
                </a:solidFill>
                <a:latin typeface="Roboto" pitchFamily="2" charset="0"/>
                <a:ea typeface="Roboto" pitchFamily="2" charset="0"/>
              </a:rPr>
              <a:t>gian sớm nhất (nói cách khác khi writer đã sẵn sàng</a:t>
            </a:r>
            <a:r>
              <a:rPr lang="vi-VN" dirty="0" smtClean="0">
                <a:solidFill>
                  <a:schemeClr val="tx1"/>
                </a:solidFill>
                <a:latin typeface="Roboto" pitchFamily="2" charset="0"/>
                <a:ea typeface="Roboto" pitchFamily="2" charset="0"/>
              </a:rPr>
              <a:t>,</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không </a:t>
            </a:r>
            <a:r>
              <a:rPr lang="vi-VN" dirty="0">
                <a:solidFill>
                  <a:schemeClr val="tx1"/>
                </a:solidFill>
                <a:latin typeface="Roboto" pitchFamily="2" charset="0"/>
                <a:ea typeface="Roboto" pitchFamily="2" charset="0"/>
              </a:rPr>
              <a:t>cho phép các reader đọc dữ liệu) 3</a:t>
            </a:r>
            <a:r>
              <a:rPr lang="vi-VN" dirty="0" smtClean="0">
                <a:solidFill>
                  <a:schemeClr val="tx1"/>
                </a:solidFill>
                <a:latin typeface="Roboto" pitchFamily="2" charset="0"/>
                <a:ea typeface="Roboto" pitchFamily="2" charset="0"/>
              </a:rPr>
              <a:t> </a:t>
            </a:r>
            <a:br>
              <a:rPr lang="vi-VN" dirty="0" smtClean="0">
                <a:solidFill>
                  <a:schemeClr val="tx1"/>
                </a:solidFill>
                <a:latin typeface="Roboto" pitchFamily="2" charset="0"/>
                <a:ea typeface="Roboto" pitchFamily="2" charset="0"/>
              </a:rPr>
            </a:b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4463714"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Bài toán tiến trình đọc - ghi</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3576597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8"/>
            <a:ext cx="9050705" cy="2228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50000"/>
              </a:lnSpc>
              <a:buFontTx/>
              <a:buChar char="-"/>
            </a:pPr>
            <a:r>
              <a:rPr lang="vi-VN" dirty="0">
                <a:solidFill>
                  <a:schemeClr val="tx1"/>
                </a:solidFill>
                <a:latin typeface="Roboto" pitchFamily="2" charset="0"/>
                <a:ea typeface="Roboto" pitchFamily="2" charset="0"/>
              </a:rPr>
              <a:t>Sử dụng các semaphore với giá trị khởi </a:t>
            </a:r>
            <a:r>
              <a:rPr lang="vi-VN" dirty="0" smtClean="0">
                <a:solidFill>
                  <a:schemeClr val="tx1"/>
                </a:solidFill>
                <a:latin typeface="Roboto" pitchFamily="2" charset="0"/>
                <a:ea typeface="Roboto" pitchFamily="2" charset="0"/>
              </a:rPr>
              <a:t>tạo:</a:t>
            </a:r>
            <a:r>
              <a:rPr lang="en-US" dirty="0" smtClean="0">
                <a:solidFill>
                  <a:schemeClr val="tx1"/>
                </a:solidFill>
                <a:latin typeface="Roboto" pitchFamily="2" charset="0"/>
                <a:ea typeface="Roboto" pitchFamily="2" charset="0"/>
              </a:rPr>
              <a:t> </a:t>
            </a:r>
            <a:r>
              <a:rPr lang="vi-VN" i="1" dirty="0" smtClean="0">
                <a:solidFill>
                  <a:schemeClr val="tx1"/>
                </a:solidFill>
                <a:latin typeface="Roboto" pitchFamily="2" charset="0"/>
                <a:ea typeface="Roboto" pitchFamily="2" charset="0"/>
              </a:rPr>
              <a:t>wrt </a:t>
            </a:r>
            <a:r>
              <a:rPr lang="vi-VN" dirty="0">
                <a:solidFill>
                  <a:schemeClr val="tx1"/>
                </a:solidFill>
                <a:latin typeface="Roboto" pitchFamily="2" charset="0"/>
                <a:ea typeface="Roboto" pitchFamily="2" charset="0"/>
              </a:rPr>
              <a:t>(1), </a:t>
            </a:r>
            <a:r>
              <a:rPr lang="vi-VN" i="1" dirty="0">
                <a:solidFill>
                  <a:schemeClr val="tx1"/>
                </a:solidFill>
                <a:latin typeface="Roboto" pitchFamily="2" charset="0"/>
                <a:ea typeface="Roboto" pitchFamily="2" charset="0"/>
              </a:rPr>
              <a:t>mutex </a:t>
            </a:r>
            <a:r>
              <a:rPr lang="vi-VN" dirty="0">
                <a:solidFill>
                  <a:schemeClr val="tx1"/>
                </a:solidFill>
                <a:latin typeface="Roboto" pitchFamily="2" charset="0"/>
                <a:ea typeface="Roboto" pitchFamily="2" charset="0"/>
              </a:rPr>
              <a:t>(</a:t>
            </a:r>
            <a:r>
              <a:rPr lang="vi-VN" dirty="0" smtClean="0">
                <a:solidFill>
                  <a:schemeClr val="tx1"/>
                </a:solidFill>
                <a:latin typeface="Roboto" pitchFamily="2" charset="0"/>
                <a:ea typeface="Roboto" pitchFamily="2" charset="0"/>
              </a:rPr>
              <a:t>1)</a:t>
            </a:r>
            <a:endParaRPr lang="en-US" dirty="0" smtClean="0">
              <a:solidFill>
                <a:schemeClr val="tx1"/>
              </a:solidFill>
              <a:latin typeface="Roboto" pitchFamily="2" charset="0"/>
              <a:ea typeface="Roboto" pitchFamily="2" charset="0"/>
            </a:endParaRPr>
          </a:p>
          <a:p>
            <a:pPr marL="285750" indent="-285750" fontAlgn="base">
              <a:lnSpc>
                <a:spcPct val="150000"/>
              </a:lnSpc>
              <a:buFontTx/>
              <a:buChar char="-"/>
            </a:pPr>
            <a:r>
              <a:rPr lang="vi-VN" dirty="0" smtClean="0">
                <a:solidFill>
                  <a:schemeClr val="tx1"/>
                </a:solidFill>
                <a:latin typeface="Roboto" pitchFamily="2" charset="0"/>
                <a:ea typeface="Roboto" pitchFamily="2" charset="0"/>
              </a:rPr>
              <a:t>Sử </a:t>
            </a:r>
            <a:r>
              <a:rPr lang="vi-VN" dirty="0">
                <a:solidFill>
                  <a:schemeClr val="tx1"/>
                </a:solidFill>
                <a:latin typeface="Roboto" pitchFamily="2" charset="0"/>
                <a:ea typeface="Roboto" pitchFamily="2" charset="0"/>
              </a:rPr>
              <a:t>dụng biến </a:t>
            </a:r>
            <a:r>
              <a:rPr lang="vi-VN" i="1" dirty="0">
                <a:solidFill>
                  <a:schemeClr val="tx1"/>
                </a:solidFill>
                <a:latin typeface="Roboto" pitchFamily="2" charset="0"/>
                <a:ea typeface="Roboto" pitchFamily="2" charset="0"/>
              </a:rPr>
              <a:t>rcount </a:t>
            </a:r>
            <a:r>
              <a:rPr lang="vi-VN" dirty="0">
                <a:solidFill>
                  <a:schemeClr val="tx1"/>
                </a:solidFill>
                <a:latin typeface="Roboto" pitchFamily="2" charset="0"/>
                <a:ea typeface="Roboto" pitchFamily="2" charset="0"/>
              </a:rPr>
              <a:t>(khởi tạo 0) để đếm </a:t>
            </a:r>
            <a:r>
              <a:rPr lang="vi-VN" dirty="0" smtClean="0">
                <a:solidFill>
                  <a:schemeClr val="tx1"/>
                </a:solidFill>
                <a:latin typeface="Roboto" pitchFamily="2" charset="0"/>
                <a:ea typeface="Roboto" pitchFamily="2" charset="0"/>
              </a:rPr>
              <a:t>số</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lượng </a:t>
            </a:r>
            <a:r>
              <a:rPr lang="vi-VN" dirty="0">
                <a:solidFill>
                  <a:schemeClr val="tx1"/>
                </a:solidFill>
                <a:latin typeface="Roboto" pitchFamily="2" charset="0"/>
                <a:ea typeface="Roboto" pitchFamily="2" charset="0"/>
              </a:rPr>
              <a:t>reader đang đọc dữ </a:t>
            </a:r>
            <a:r>
              <a:rPr lang="vi-VN" dirty="0" smtClean="0">
                <a:solidFill>
                  <a:schemeClr val="tx1"/>
                </a:solidFill>
                <a:latin typeface="Roboto" pitchFamily="2" charset="0"/>
                <a:ea typeface="Roboto" pitchFamily="2" charset="0"/>
              </a:rPr>
              <a:t>liệu</a:t>
            </a:r>
            <a:endParaRPr lang="en-US" dirty="0" smtClean="0">
              <a:solidFill>
                <a:schemeClr val="tx1"/>
              </a:solidFill>
              <a:latin typeface="Roboto" pitchFamily="2" charset="0"/>
              <a:ea typeface="Roboto" pitchFamily="2" charset="0"/>
            </a:endParaRPr>
          </a:p>
          <a:p>
            <a:pPr marL="285750" indent="-285750" fontAlgn="base">
              <a:lnSpc>
                <a:spcPct val="150000"/>
              </a:lnSpc>
              <a:buFontTx/>
              <a:buChar char="-"/>
            </a:pPr>
            <a:r>
              <a:rPr lang="vi-VN" i="1" dirty="0" smtClean="0">
                <a:solidFill>
                  <a:schemeClr val="tx1"/>
                </a:solidFill>
                <a:latin typeface="Roboto" pitchFamily="2" charset="0"/>
                <a:ea typeface="Roboto" pitchFamily="2" charset="0"/>
              </a:rPr>
              <a:t>wrt</a:t>
            </a:r>
            <a:r>
              <a:rPr lang="vi-VN" dirty="0">
                <a:solidFill>
                  <a:schemeClr val="tx1"/>
                </a:solidFill>
                <a:latin typeface="Roboto" pitchFamily="2" charset="0"/>
                <a:ea typeface="Roboto" pitchFamily="2" charset="0"/>
              </a:rPr>
              <a:t>: Đảm bảo loại trừ lẫn nhau khi writer </a:t>
            </a:r>
            <a:r>
              <a:rPr lang="vi-VN" dirty="0" smtClean="0">
                <a:solidFill>
                  <a:schemeClr val="tx1"/>
                </a:solidFill>
                <a:latin typeface="Roboto" pitchFamily="2" charset="0"/>
                <a:ea typeface="Roboto" pitchFamily="2" charset="0"/>
              </a:rPr>
              <a:t>ghi</a:t>
            </a:r>
            <a:endParaRPr lang="en-US" dirty="0" smtClean="0">
              <a:solidFill>
                <a:schemeClr val="tx1"/>
              </a:solidFill>
              <a:latin typeface="Roboto" pitchFamily="2" charset="0"/>
              <a:ea typeface="Roboto" pitchFamily="2" charset="0"/>
            </a:endParaRPr>
          </a:p>
          <a:p>
            <a:pPr marL="285750" indent="-285750" fontAlgn="base">
              <a:lnSpc>
                <a:spcPct val="150000"/>
              </a:lnSpc>
              <a:buFontTx/>
              <a:buChar char="-"/>
            </a:pPr>
            <a:r>
              <a:rPr lang="vi-VN" i="1" dirty="0" smtClean="0">
                <a:solidFill>
                  <a:schemeClr val="tx1"/>
                </a:solidFill>
                <a:latin typeface="Roboto" pitchFamily="2" charset="0"/>
                <a:ea typeface="Roboto" pitchFamily="2" charset="0"/>
              </a:rPr>
              <a:t>mutex</a:t>
            </a:r>
            <a:r>
              <a:rPr lang="vi-VN" dirty="0">
                <a:solidFill>
                  <a:schemeClr val="tx1"/>
                </a:solidFill>
                <a:latin typeface="Roboto" pitchFamily="2" charset="0"/>
                <a:ea typeface="Roboto" pitchFamily="2" charset="0"/>
              </a:rPr>
              <a:t>: Đảm bảo loại trữ lẫn nhau khi </a:t>
            </a:r>
            <a:r>
              <a:rPr lang="vi-VN" dirty="0" smtClean="0">
                <a:solidFill>
                  <a:schemeClr val="tx1"/>
                </a:solidFill>
                <a:latin typeface="Roboto" pitchFamily="2" charset="0"/>
                <a:ea typeface="Roboto" pitchFamily="2" charset="0"/>
              </a:rPr>
              <a:t>cập</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nhật </a:t>
            </a:r>
            <a:r>
              <a:rPr lang="vi-VN" dirty="0">
                <a:solidFill>
                  <a:schemeClr val="tx1"/>
                </a:solidFill>
                <a:latin typeface="Roboto" pitchFamily="2" charset="0"/>
                <a:ea typeface="Roboto" pitchFamily="2" charset="0"/>
              </a:rPr>
              <a:t>biến </a:t>
            </a:r>
            <a:r>
              <a:rPr lang="vi-VN" i="1" dirty="0">
                <a:solidFill>
                  <a:schemeClr val="tx1"/>
                </a:solidFill>
                <a:latin typeface="Roboto" pitchFamily="2" charset="0"/>
                <a:ea typeface="Roboto" pitchFamily="2" charset="0"/>
              </a:rPr>
              <a:t>rcount</a:t>
            </a:r>
            <a:r>
              <a:rPr lang="vi-VN" dirty="0" smtClean="0">
                <a:solidFill>
                  <a:schemeClr val="tx1"/>
                </a:solidFill>
                <a:latin typeface="Roboto" pitchFamily="2" charset="0"/>
                <a:ea typeface="Roboto" pitchFamily="2" charset="0"/>
              </a:rPr>
              <a:t> </a:t>
            </a: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4463714"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Bài toán tiến trình đọc - ghi</a:t>
            </a:r>
            <a:endParaRPr lang="en-US" sz="2400" dirty="0">
              <a:solidFill>
                <a:srgbClr val="0070C0"/>
              </a:solidFill>
              <a:latin typeface="Roboto" pitchFamily="2" charset="0"/>
              <a:ea typeface="Roboto" pitchFamily="2" charset="0"/>
            </a:endParaRPr>
          </a:p>
        </p:txBody>
      </p:sp>
      <p:pic>
        <p:nvPicPr>
          <p:cNvPr id="2" name="Picture 1"/>
          <p:cNvPicPr>
            <a:picLocks noChangeAspect="1"/>
          </p:cNvPicPr>
          <p:nvPr/>
        </p:nvPicPr>
        <p:blipFill>
          <a:blip r:embed="rId5"/>
          <a:stretch>
            <a:fillRect/>
          </a:stretch>
        </p:blipFill>
        <p:spPr>
          <a:xfrm>
            <a:off x="3387777" y="3231629"/>
            <a:ext cx="5057853" cy="2991326"/>
          </a:xfrm>
          <a:prstGeom prst="rect">
            <a:avLst/>
          </a:prstGeom>
        </p:spPr>
      </p:pic>
    </p:spTree>
    <p:extLst>
      <p:ext uri="{BB962C8B-B14F-4D97-AF65-F5344CB8AC3E}">
        <p14:creationId xmlns:p14="http://schemas.microsoft.com/office/powerpoint/2010/main" val="4063325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785" y="3382328"/>
            <a:ext cx="5202371" cy="5202371"/>
          </a:xfrm>
          <a:prstGeom prst="rect">
            <a:avLst/>
          </a:prstGeom>
        </p:spPr>
      </p:pic>
      <p:sp>
        <p:nvSpPr>
          <p:cNvPr id="7" name="Rectangle 6"/>
          <p:cNvSpPr/>
          <p:nvPr/>
        </p:nvSpPr>
        <p:spPr>
          <a:xfrm>
            <a:off x="928913" y="2467928"/>
            <a:ext cx="6791021"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0070C0"/>
                </a:solidFill>
                <a:latin typeface="Roboto" pitchFamily="2" charset="0"/>
                <a:ea typeface="Roboto" pitchFamily="2" charset="0"/>
              </a:rPr>
              <a:t>3. </a:t>
            </a:r>
            <a:r>
              <a:rPr lang="en-US" sz="3200" dirty="0">
                <a:solidFill>
                  <a:srgbClr val="0070C0"/>
                </a:solidFill>
                <a:latin typeface="Roboto" pitchFamily="2" charset="0"/>
                <a:ea typeface="Roboto" pitchFamily="2" charset="0"/>
              </a:rPr>
              <a:t>Bài toán </a:t>
            </a:r>
            <a:r>
              <a:rPr lang="en-US" sz="3200" dirty="0" smtClean="0">
                <a:solidFill>
                  <a:srgbClr val="0070C0"/>
                </a:solidFill>
                <a:latin typeface="Roboto" pitchFamily="2" charset="0"/>
                <a:ea typeface="Roboto" pitchFamily="2" charset="0"/>
              </a:rPr>
              <a:t>bữa tối của các triết gia</a:t>
            </a:r>
            <a:endParaRPr lang="en-US" sz="32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31859404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3" name="Rectangle 2"/>
          <p:cNvSpPr/>
          <p:nvPr/>
        </p:nvSpPr>
        <p:spPr>
          <a:xfrm>
            <a:off x="1106170" y="1395184"/>
            <a:ext cx="4425199" cy="44509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vi-VN" dirty="0">
                <a:solidFill>
                  <a:schemeClr val="tx1"/>
                </a:solidFill>
                <a:latin typeface="Roboto" pitchFamily="2" charset="0"/>
                <a:ea typeface="Roboto" pitchFamily="2" charset="0"/>
              </a:rPr>
              <a:t>Thuật ngữ: the diningphilosophers </a:t>
            </a:r>
            <a:r>
              <a:rPr lang="vi-VN" dirty="0" smtClean="0">
                <a:solidFill>
                  <a:schemeClr val="tx1"/>
                </a:solidFill>
                <a:latin typeface="Roboto" pitchFamily="2" charset="0"/>
                <a:ea typeface="Roboto" pitchFamily="2" charset="0"/>
              </a:rPr>
              <a:t>problem</a:t>
            </a:r>
            <a:endParaRPr lang="en-US" dirty="0" smtClean="0">
              <a:solidFill>
                <a:schemeClr val="tx1"/>
              </a:solidFill>
              <a:latin typeface="Roboto" pitchFamily="2" charset="0"/>
              <a:ea typeface="Roboto" pitchFamily="2" charset="0"/>
            </a:endParaRPr>
          </a:p>
          <a:p>
            <a:pPr marL="285750" indent="-285750">
              <a:lnSpc>
                <a:spcPct val="150000"/>
              </a:lnSpc>
              <a:buFontTx/>
              <a:buChar char="-"/>
            </a:pPr>
            <a:r>
              <a:rPr lang="vi-VN" dirty="0" smtClean="0">
                <a:solidFill>
                  <a:schemeClr val="tx1"/>
                </a:solidFill>
                <a:latin typeface="Roboto" pitchFamily="2" charset="0"/>
                <a:ea typeface="Roboto" pitchFamily="2" charset="0"/>
              </a:rPr>
              <a:t>Có </a:t>
            </a:r>
            <a:r>
              <a:rPr lang="vi-VN" dirty="0">
                <a:solidFill>
                  <a:schemeClr val="tx1"/>
                </a:solidFill>
                <a:latin typeface="Roboto" pitchFamily="2" charset="0"/>
                <a:ea typeface="Roboto" pitchFamily="2" charset="0"/>
              </a:rPr>
              <a:t>5 triết gia, 5 </a:t>
            </a:r>
            <a:r>
              <a:rPr lang="vi-VN" dirty="0" smtClean="0">
                <a:solidFill>
                  <a:schemeClr val="tx1"/>
                </a:solidFill>
                <a:latin typeface="Roboto" pitchFamily="2" charset="0"/>
                <a:ea typeface="Roboto" pitchFamily="2" charset="0"/>
              </a:rPr>
              <a:t>chiếc</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đũa</a:t>
            </a:r>
            <a:r>
              <a:rPr lang="vi-VN" dirty="0">
                <a:solidFill>
                  <a:schemeClr val="tx1"/>
                </a:solidFill>
                <a:latin typeface="Roboto" pitchFamily="2" charset="0"/>
                <a:ea typeface="Roboto" pitchFamily="2" charset="0"/>
              </a:rPr>
              <a:t>, 5 bát cơm và </a:t>
            </a:r>
            <a:r>
              <a:rPr lang="vi-VN" dirty="0" smtClean="0">
                <a:solidFill>
                  <a:schemeClr val="tx1"/>
                </a:solidFill>
                <a:latin typeface="Roboto" pitchFamily="2" charset="0"/>
                <a:ea typeface="Roboto" pitchFamily="2" charset="0"/>
              </a:rPr>
              <a:t>một</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âu </a:t>
            </a:r>
            <a:r>
              <a:rPr lang="vi-VN" dirty="0">
                <a:solidFill>
                  <a:schemeClr val="tx1"/>
                </a:solidFill>
                <a:latin typeface="Roboto" pitchFamily="2" charset="0"/>
                <a:ea typeface="Roboto" pitchFamily="2" charset="0"/>
              </a:rPr>
              <a:t>cơm bố trí như </a:t>
            </a:r>
            <a:r>
              <a:rPr lang="vi-VN" dirty="0" smtClean="0">
                <a:solidFill>
                  <a:schemeClr val="tx1"/>
                </a:solidFill>
                <a:latin typeface="Roboto" pitchFamily="2" charset="0"/>
                <a:ea typeface="Roboto" pitchFamily="2" charset="0"/>
              </a:rPr>
              <a:t>hình</a:t>
            </a:r>
            <a:r>
              <a:rPr lang="en-US" dirty="0" smtClean="0">
                <a:solidFill>
                  <a:schemeClr val="tx1"/>
                </a:solidFill>
                <a:latin typeface="Roboto" pitchFamily="2" charset="0"/>
                <a:ea typeface="Roboto" pitchFamily="2" charset="0"/>
              </a:rPr>
              <a:t>.</a:t>
            </a:r>
          </a:p>
          <a:p>
            <a:pPr marL="285750" indent="-285750">
              <a:lnSpc>
                <a:spcPct val="150000"/>
              </a:lnSpc>
              <a:buFontTx/>
              <a:buChar char="-"/>
            </a:pPr>
            <a:r>
              <a:rPr lang="vi-VN" dirty="0" smtClean="0">
                <a:solidFill>
                  <a:schemeClr val="tx1"/>
                </a:solidFill>
                <a:latin typeface="Roboto" pitchFamily="2" charset="0"/>
                <a:ea typeface="Roboto" pitchFamily="2" charset="0"/>
              </a:rPr>
              <a:t>Đây </a:t>
            </a:r>
            <a:r>
              <a:rPr lang="vi-VN" dirty="0">
                <a:solidFill>
                  <a:schemeClr val="tx1"/>
                </a:solidFill>
                <a:latin typeface="Roboto" pitchFamily="2" charset="0"/>
                <a:ea typeface="Roboto" pitchFamily="2" charset="0"/>
              </a:rPr>
              <a:t>là bài toán cổ </a:t>
            </a:r>
            <a:r>
              <a:rPr lang="vi-VN" dirty="0" smtClean="0">
                <a:solidFill>
                  <a:schemeClr val="tx1"/>
                </a:solidFill>
                <a:latin typeface="Roboto" pitchFamily="2" charset="0"/>
                <a:ea typeface="Roboto" pitchFamily="2" charset="0"/>
              </a:rPr>
              <a:t>điển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và </a:t>
            </a:r>
            <a:r>
              <a:rPr lang="vi-VN" dirty="0">
                <a:solidFill>
                  <a:schemeClr val="tx1"/>
                </a:solidFill>
                <a:latin typeface="Roboto" pitchFamily="2" charset="0"/>
                <a:ea typeface="Roboto" pitchFamily="2" charset="0"/>
              </a:rPr>
              <a:t>là ví dụ minh </a:t>
            </a:r>
            <a:r>
              <a:rPr lang="vi-VN" dirty="0" smtClean="0">
                <a:solidFill>
                  <a:schemeClr val="tx1"/>
                </a:solidFill>
                <a:latin typeface="Roboto" pitchFamily="2" charset="0"/>
                <a:ea typeface="Roboto" pitchFamily="2" charset="0"/>
              </a:rPr>
              <a:t>họa</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cho </a:t>
            </a:r>
            <a:r>
              <a:rPr lang="vi-VN" dirty="0">
                <a:solidFill>
                  <a:schemeClr val="tx1"/>
                </a:solidFill>
                <a:latin typeface="Roboto" pitchFamily="2" charset="0"/>
                <a:ea typeface="Roboto" pitchFamily="2" charset="0"/>
              </a:rPr>
              <a:t>một lớp nhiều </a:t>
            </a:r>
            <a:r>
              <a:rPr lang="vi-VN" dirty="0" smtClean="0">
                <a:solidFill>
                  <a:schemeClr val="tx1"/>
                </a:solidFill>
                <a:latin typeface="Roboto" pitchFamily="2" charset="0"/>
                <a:ea typeface="Roboto" pitchFamily="2" charset="0"/>
              </a:rPr>
              <a:t>bài</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toán </a:t>
            </a:r>
            <a:r>
              <a:rPr lang="vi-VN" dirty="0">
                <a:solidFill>
                  <a:schemeClr val="tx1"/>
                </a:solidFill>
                <a:latin typeface="Roboto" pitchFamily="2" charset="0"/>
                <a:ea typeface="Roboto" pitchFamily="2" charset="0"/>
              </a:rPr>
              <a:t>tương </a:t>
            </a:r>
            <a:r>
              <a:rPr lang="vi-VN" dirty="0" smtClean="0">
                <a:solidFill>
                  <a:schemeClr val="tx1"/>
                </a:solidFill>
                <a:latin typeface="Roboto" pitchFamily="2" charset="0"/>
                <a:ea typeface="Roboto" pitchFamily="2" charset="0"/>
              </a:rPr>
              <a:t>tranh</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(concurrency</a:t>
            </a:r>
            <a:r>
              <a:rPr lang="vi-VN" dirty="0">
                <a:solidFill>
                  <a:schemeClr val="tx1"/>
                </a:solidFill>
                <a:latin typeface="Roboto" pitchFamily="2" charset="0"/>
                <a:ea typeface="Roboto" pitchFamily="2" charset="0"/>
              </a:rPr>
              <a:t>): </a:t>
            </a:r>
            <a:r>
              <a:rPr lang="vi-VN" i="1" dirty="0" smtClean="0">
                <a:solidFill>
                  <a:schemeClr val="tx1"/>
                </a:solidFill>
                <a:latin typeface="Roboto" pitchFamily="2" charset="0"/>
                <a:ea typeface="Roboto" pitchFamily="2" charset="0"/>
              </a:rPr>
              <a:t>Nhiều</a:t>
            </a:r>
            <a:r>
              <a:rPr lang="en-US" i="1" dirty="0" smtClean="0">
                <a:solidFill>
                  <a:schemeClr val="tx1"/>
                </a:solidFill>
                <a:latin typeface="Roboto" pitchFamily="2" charset="0"/>
                <a:ea typeface="Roboto" pitchFamily="2" charset="0"/>
              </a:rPr>
              <a:t> </a:t>
            </a:r>
            <a:r>
              <a:rPr lang="vi-VN" i="1" dirty="0" smtClean="0">
                <a:solidFill>
                  <a:schemeClr val="tx1"/>
                </a:solidFill>
                <a:latin typeface="Roboto" pitchFamily="2" charset="0"/>
                <a:ea typeface="Roboto" pitchFamily="2" charset="0"/>
              </a:rPr>
              <a:t>tiến </a:t>
            </a:r>
            <a:r>
              <a:rPr lang="vi-VN" i="1" dirty="0">
                <a:solidFill>
                  <a:schemeClr val="tx1"/>
                </a:solidFill>
                <a:latin typeface="Roboto" pitchFamily="2" charset="0"/>
                <a:ea typeface="Roboto" pitchFamily="2" charset="0"/>
              </a:rPr>
              <a:t>trình khai </a:t>
            </a:r>
            <a:r>
              <a:rPr lang="vi-VN" i="1" dirty="0" smtClean="0">
                <a:solidFill>
                  <a:schemeClr val="tx1"/>
                </a:solidFill>
                <a:latin typeface="Roboto" pitchFamily="2" charset="0"/>
                <a:ea typeface="Roboto" pitchFamily="2" charset="0"/>
              </a:rPr>
              <a:t>thác</a:t>
            </a:r>
            <a:r>
              <a:rPr lang="en-US" i="1" dirty="0" smtClean="0">
                <a:solidFill>
                  <a:schemeClr val="tx1"/>
                </a:solidFill>
                <a:latin typeface="Roboto" pitchFamily="2" charset="0"/>
                <a:ea typeface="Roboto" pitchFamily="2" charset="0"/>
              </a:rPr>
              <a:t> </a:t>
            </a:r>
            <a:r>
              <a:rPr lang="vi-VN" i="1" dirty="0" smtClean="0">
                <a:solidFill>
                  <a:schemeClr val="tx1"/>
                </a:solidFill>
                <a:latin typeface="Roboto" pitchFamily="2" charset="0"/>
                <a:ea typeface="Roboto" pitchFamily="2" charset="0"/>
              </a:rPr>
              <a:t>nhiều </a:t>
            </a:r>
            <a:r>
              <a:rPr lang="vi-VN" i="1" dirty="0">
                <a:solidFill>
                  <a:schemeClr val="tx1"/>
                </a:solidFill>
                <a:latin typeface="Roboto" pitchFamily="2" charset="0"/>
                <a:ea typeface="Roboto" pitchFamily="2" charset="0"/>
              </a:rPr>
              <a:t>tài nguyên chung</a:t>
            </a:r>
            <a:r>
              <a:rPr lang="vi-VN" dirty="0" smtClean="0">
                <a:solidFill>
                  <a:schemeClr val="tx1"/>
                </a:solidFill>
                <a:latin typeface="Roboto" pitchFamily="2" charset="0"/>
                <a:ea typeface="Roboto" pitchFamily="2" charset="0"/>
              </a:rPr>
              <a:t> </a:t>
            </a:r>
            <a:br>
              <a:rPr lang="vi-VN" dirty="0" smtClean="0">
                <a:solidFill>
                  <a:schemeClr val="tx1"/>
                </a:solidFill>
                <a:latin typeface="Roboto" pitchFamily="2" charset="0"/>
                <a:ea typeface="Roboto" pitchFamily="2" charset="0"/>
              </a:rPr>
            </a:br>
            <a:endParaRPr lang="en-US" b="1" dirty="0" smtClean="0">
              <a:solidFill>
                <a:schemeClr val="tx1"/>
              </a:solidFill>
              <a:latin typeface="Roboto" pitchFamily="2" charset="0"/>
              <a:ea typeface="Roboto" pitchFamily="2" charset="0"/>
            </a:endParaRPr>
          </a:p>
        </p:txBody>
      </p:sp>
      <p:cxnSp>
        <p:nvCxnSpPr>
          <p:cNvPr id="12" name="Straight Connector 11"/>
          <p:cNvCxnSpPr/>
          <p:nvPr/>
        </p:nvCxnSpPr>
        <p:spPr>
          <a:xfrm>
            <a:off x="6096000" y="1395183"/>
            <a:ext cx="0" cy="3566887"/>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3" name="Rectangle 12"/>
          <p:cNvSpPr/>
          <p:nvPr/>
        </p:nvSpPr>
        <p:spPr>
          <a:xfrm>
            <a:off x="827813" y="237264"/>
            <a:ext cx="4568645"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Bài toán bữa tối của các triết gia</a:t>
            </a:r>
            <a:endParaRPr lang="en-US" sz="2400" dirty="0">
              <a:solidFill>
                <a:srgbClr val="0070C0"/>
              </a:solidFill>
              <a:latin typeface="Roboto" pitchFamily="2" charset="0"/>
              <a:ea typeface="Roboto" pitchFamily="2" charset="0"/>
            </a:endParaRPr>
          </a:p>
        </p:txBody>
      </p:sp>
      <p:pic>
        <p:nvPicPr>
          <p:cNvPr id="2" name="Picture 1"/>
          <p:cNvPicPr>
            <a:picLocks noChangeAspect="1"/>
          </p:cNvPicPr>
          <p:nvPr/>
        </p:nvPicPr>
        <p:blipFill>
          <a:blip r:embed="rId4"/>
          <a:stretch>
            <a:fillRect/>
          </a:stretch>
        </p:blipFill>
        <p:spPr>
          <a:xfrm>
            <a:off x="7359078" y="1708690"/>
            <a:ext cx="3569845" cy="2939872"/>
          </a:xfrm>
          <a:prstGeom prst="rect">
            <a:avLst/>
          </a:prstGeom>
        </p:spPr>
      </p:pic>
    </p:spTree>
    <p:extLst>
      <p:ext uri="{BB962C8B-B14F-4D97-AF65-F5344CB8AC3E}">
        <p14:creationId xmlns:p14="http://schemas.microsoft.com/office/powerpoint/2010/main" val="3994917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8"/>
            <a:ext cx="9050705" cy="3053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vi-VN" dirty="0" smtClean="0">
                <a:solidFill>
                  <a:schemeClr val="tx1"/>
                </a:solidFill>
                <a:latin typeface="Roboto" pitchFamily="2" charset="0"/>
                <a:ea typeface="Roboto" pitchFamily="2" charset="0"/>
              </a:rPr>
              <a:t>Các triết gia chỉ làm 2 việc: Ăn và suy nghĩ</a:t>
            </a:r>
            <a:r>
              <a:rPr lang="en-US" dirty="0" smtClean="0">
                <a:solidFill>
                  <a:schemeClr val="tx1"/>
                </a:solidFill>
                <a:latin typeface="Roboto" pitchFamily="2" charset="0"/>
                <a:ea typeface="Roboto" pitchFamily="2" charset="0"/>
              </a:rPr>
              <a:t> </a:t>
            </a:r>
          </a:p>
          <a:p>
            <a:pPr marL="285750" indent="-285750">
              <a:lnSpc>
                <a:spcPct val="150000"/>
              </a:lnSpc>
              <a:buFontTx/>
              <a:buChar char="-"/>
            </a:pPr>
            <a:r>
              <a:rPr lang="vi-VN" dirty="0" smtClean="0">
                <a:solidFill>
                  <a:schemeClr val="tx1"/>
                </a:solidFill>
                <a:latin typeface="Roboto" pitchFamily="2" charset="0"/>
                <a:ea typeface="Roboto" pitchFamily="2" charset="0"/>
              </a:rPr>
              <a:t>Suy nghĩ: Không ảnh hưởng đến các triết gia khác,</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đũa, bát và âu cơm</a:t>
            </a:r>
            <a:endParaRPr lang="en-US" dirty="0" smtClean="0">
              <a:solidFill>
                <a:schemeClr val="tx1"/>
              </a:solidFill>
              <a:latin typeface="Roboto" pitchFamily="2" charset="0"/>
              <a:ea typeface="Roboto" pitchFamily="2" charset="0"/>
            </a:endParaRPr>
          </a:p>
          <a:p>
            <a:pPr marL="285750" indent="-285750">
              <a:lnSpc>
                <a:spcPct val="150000"/>
              </a:lnSpc>
              <a:buFontTx/>
              <a:buChar char="-"/>
            </a:pPr>
            <a:r>
              <a:rPr lang="vi-VN" dirty="0" smtClean="0">
                <a:solidFill>
                  <a:schemeClr val="tx1"/>
                </a:solidFill>
                <a:latin typeface="Roboto" pitchFamily="2" charset="0"/>
                <a:ea typeface="Roboto" pitchFamily="2" charset="0"/>
              </a:rPr>
              <a:t>Để ăn: Mỗi triết gia phải có đủ 2 chiếc</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đũa gần nhất ở</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bên phải và bên trái mình; chỉ được lấy 1 chiếc đũa</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một lần và không được phép lấy đũa từ tay triết</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gia</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khác</a:t>
            </a:r>
            <a:endParaRPr lang="en-US" dirty="0" smtClean="0">
              <a:solidFill>
                <a:schemeClr val="tx1"/>
              </a:solidFill>
              <a:latin typeface="Roboto" pitchFamily="2" charset="0"/>
              <a:ea typeface="Roboto" pitchFamily="2" charset="0"/>
            </a:endParaRPr>
          </a:p>
          <a:p>
            <a:pPr marL="285750" indent="-285750">
              <a:lnSpc>
                <a:spcPct val="150000"/>
              </a:lnSpc>
              <a:buFontTx/>
              <a:buChar char="-"/>
            </a:pPr>
            <a:r>
              <a:rPr lang="vi-VN" dirty="0" smtClean="0">
                <a:solidFill>
                  <a:schemeClr val="tx1"/>
                </a:solidFill>
                <a:latin typeface="Roboto" pitchFamily="2" charset="0"/>
                <a:ea typeface="Roboto" pitchFamily="2" charset="0"/>
              </a:rPr>
              <a:t>Khi ăn xong: Triết gia bỏ cả hai chiếc</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đũa xuống bàn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và tiếp tục suy nghĩ </a:t>
            </a:r>
            <a:br>
              <a:rPr lang="vi-VN" dirty="0" smtClean="0">
                <a:solidFill>
                  <a:schemeClr val="tx1"/>
                </a:solidFill>
                <a:latin typeface="Roboto" pitchFamily="2" charset="0"/>
                <a:ea typeface="Roboto" pitchFamily="2" charset="0"/>
              </a:rPr>
            </a:br>
            <a:endParaRPr lang="en-US" b="1" dirty="0" smtClean="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488343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Bài toán bữa tối của các triết gia</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7983747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3" name="Rectangle 2"/>
          <p:cNvSpPr/>
          <p:nvPr/>
        </p:nvSpPr>
        <p:spPr>
          <a:xfrm>
            <a:off x="835401" y="919028"/>
            <a:ext cx="4425199" cy="44509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vi-VN" dirty="0">
                <a:solidFill>
                  <a:schemeClr val="tx1"/>
                </a:solidFill>
                <a:latin typeface="Roboto" pitchFamily="2" charset="0"/>
                <a:ea typeface="Roboto" pitchFamily="2" charset="0"/>
              </a:rPr>
              <a:t>Biểu diễn 5 chiếc đũa </a:t>
            </a:r>
            <a:r>
              <a:rPr lang="vi-VN" dirty="0" smtClean="0">
                <a:solidFill>
                  <a:schemeClr val="tx1"/>
                </a:solidFill>
                <a:latin typeface="Roboto" pitchFamily="2" charset="0"/>
                <a:ea typeface="Roboto" pitchFamily="2" charset="0"/>
              </a:rPr>
              <a:t>qua</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mảng semaphore:</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semaphore </a:t>
            </a:r>
            <a:r>
              <a:rPr lang="vi-VN" dirty="0">
                <a:solidFill>
                  <a:schemeClr val="tx1"/>
                </a:solidFill>
                <a:latin typeface="Roboto" pitchFamily="2" charset="0"/>
                <a:ea typeface="Roboto" pitchFamily="2" charset="0"/>
              </a:rPr>
              <a:t>chopstick[5];</a:t>
            </a:r>
            <a:br>
              <a:rPr lang="vi-VN" dirty="0">
                <a:solidFill>
                  <a:schemeClr val="tx1"/>
                </a:solidFill>
                <a:latin typeface="Roboto" pitchFamily="2" charset="0"/>
                <a:ea typeface="Roboto" pitchFamily="2" charset="0"/>
              </a:rPr>
            </a:br>
            <a:r>
              <a:rPr lang="vi-VN" dirty="0">
                <a:solidFill>
                  <a:schemeClr val="tx1"/>
                </a:solidFill>
                <a:latin typeface="Roboto" pitchFamily="2" charset="0"/>
                <a:ea typeface="Roboto" pitchFamily="2" charset="0"/>
              </a:rPr>
              <a:t>các semaphore được khởi </a:t>
            </a:r>
            <a:r>
              <a:rPr lang="vi-VN" dirty="0" smtClean="0">
                <a:solidFill>
                  <a:schemeClr val="tx1"/>
                </a:solidFill>
                <a:latin typeface="Roboto" pitchFamily="2" charset="0"/>
                <a:ea typeface="Roboto" pitchFamily="2" charset="0"/>
              </a:rPr>
              <a:t>tạo</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giá </a:t>
            </a:r>
            <a:r>
              <a:rPr lang="vi-VN" dirty="0">
                <a:solidFill>
                  <a:schemeClr val="tx1"/>
                </a:solidFill>
                <a:latin typeface="Roboto" pitchFamily="2" charset="0"/>
                <a:ea typeface="Roboto" pitchFamily="2" charset="0"/>
              </a:rPr>
              <a:t>trị </a:t>
            </a:r>
            <a:r>
              <a:rPr lang="vi-VN" dirty="0" smtClean="0">
                <a:solidFill>
                  <a:schemeClr val="tx1"/>
                </a:solidFill>
                <a:latin typeface="Roboto" pitchFamily="2" charset="0"/>
                <a:ea typeface="Roboto" pitchFamily="2" charset="0"/>
              </a:rPr>
              <a:t>1</a:t>
            </a:r>
            <a:endParaRPr lang="en-US" dirty="0" smtClean="0">
              <a:solidFill>
                <a:schemeClr val="tx1"/>
              </a:solidFill>
              <a:latin typeface="Roboto" pitchFamily="2" charset="0"/>
              <a:ea typeface="Roboto" pitchFamily="2" charset="0"/>
            </a:endParaRPr>
          </a:p>
          <a:p>
            <a:pPr marL="285750" indent="-285750">
              <a:lnSpc>
                <a:spcPct val="150000"/>
              </a:lnSpc>
              <a:buFontTx/>
              <a:buChar char="-"/>
            </a:pPr>
            <a:r>
              <a:rPr lang="vi-VN" dirty="0" smtClean="0">
                <a:solidFill>
                  <a:schemeClr val="tx1"/>
                </a:solidFill>
                <a:latin typeface="Roboto" pitchFamily="2" charset="0"/>
                <a:ea typeface="Roboto" pitchFamily="2" charset="0"/>
              </a:rPr>
              <a:t>Mã </a:t>
            </a:r>
            <a:r>
              <a:rPr lang="vi-VN" dirty="0">
                <a:solidFill>
                  <a:schemeClr val="tx1"/>
                </a:solidFill>
                <a:latin typeface="Roboto" pitchFamily="2" charset="0"/>
                <a:ea typeface="Roboto" pitchFamily="2" charset="0"/>
              </a:rPr>
              <a:t>lệnh của triết gia như </a:t>
            </a:r>
            <a:r>
              <a:rPr lang="vi-VN" dirty="0" smtClean="0">
                <a:solidFill>
                  <a:schemeClr val="tx1"/>
                </a:solidFill>
                <a:latin typeface="Roboto" pitchFamily="2" charset="0"/>
                <a:ea typeface="Roboto" pitchFamily="2" charset="0"/>
              </a:rPr>
              <a:t>hình</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bên</a:t>
            </a:r>
            <a:endParaRPr lang="en-US" dirty="0" smtClean="0">
              <a:solidFill>
                <a:schemeClr val="tx1"/>
              </a:solidFill>
              <a:latin typeface="Roboto" pitchFamily="2" charset="0"/>
              <a:ea typeface="Roboto" pitchFamily="2" charset="0"/>
            </a:endParaRPr>
          </a:p>
          <a:p>
            <a:pPr marL="285750" indent="-285750">
              <a:lnSpc>
                <a:spcPct val="150000"/>
              </a:lnSpc>
              <a:buFontTx/>
              <a:buChar char="-"/>
            </a:pPr>
            <a:r>
              <a:rPr lang="vi-VN" dirty="0" smtClean="0">
                <a:solidFill>
                  <a:schemeClr val="tx1"/>
                </a:solidFill>
                <a:latin typeface="Roboto" pitchFamily="2" charset="0"/>
                <a:ea typeface="Roboto" pitchFamily="2" charset="0"/>
              </a:rPr>
              <a:t>Mã </a:t>
            </a:r>
            <a:r>
              <a:rPr lang="vi-VN" dirty="0">
                <a:solidFill>
                  <a:schemeClr val="tx1"/>
                </a:solidFill>
                <a:latin typeface="Roboto" pitchFamily="2" charset="0"/>
                <a:ea typeface="Roboto" pitchFamily="2" charset="0"/>
              </a:rPr>
              <a:t>lệnh này có thể gây bế </a:t>
            </a:r>
            <a:r>
              <a:rPr lang="vi-VN" dirty="0" smtClean="0">
                <a:solidFill>
                  <a:schemeClr val="tx1"/>
                </a:solidFill>
                <a:latin typeface="Roboto" pitchFamily="2" charset="0"/>
                <a:ea typeface="Roboto" pitchFamily="2" charset="0"/>
              </a:rPr>
              <a:t>tắc</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(deadlock</a:t>
            </a:r>
            <a:r>
              <a:rPr lang="vi-VN" dirty="0">
                <a:solidFill>
                  <a:schemeClr val="tx1"/>
                </a:solidFill>
                <a:latin typeface="Roboto" pitchFamily="2" charset="0"/>
                <a:ea typeface="Roboto" pitchFamily="2" charset="0"/>
              </a:rPr>
              <a:t>) nếu cả 5 triết </a:t>
            </a:r>
            <a:r>
              <a:rPr lang="vi-VN" dirty="0" smtClean="0">
                <a:solidFill>
                  <a:schemeClr val="tx1"/>
                </a:solidFill>
                <a:latin typeface="Roboto" pitchFamily="2" charset="0"/>
                <a:ea typeface="Roboto" pitchFamily="2" charset="0"/>
              </a:rPr>
              <a:t>gia</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đều </a:t>
            </a:r>
            <a:r>
              <a:rPr lang="vi-VN" dirty="0">
                <a:solidFill>
                  <a:schemeClr val="tx1"/>
                </a:solidFill>
                <a:latin typeface="Roboto" pitchFamily="2" charset="0"/>
                <a:ea typeface="Roboto" pitchFamily="2" charset="0"/>
              </a:rPr>
              <a:t>lấy được 1 chiếc đũa </a:t>
            </a:r>
            <a:r>
              <a:rPr lang="vi-VN" dirty="0" smtClean="0">
                <a:solidFill>
                  <a:schemeClr val="tx1"/>
                </a:solidFill>
                <a:latin typeface="Roboto" pitchFamily="2" charset="0"/>
                <a:ea typeface="Roboto" pitchFamily="2" charset="0"/>
              </a:rPr>
              <a:t>và</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chờ </a:t>
            </a:r>
            <a:r>
              <a:rPr lang="vi-VN" dirty="0">
                <a:solidFill>
                  <a:schemeClr val="tx1"/>
                </a:solidFill>
                <a:latin typeface="Roboto" pitchFamily="2" charset="0"/>
                <a:ea typeface="Roboto" pitchFamily="2" charset="0"/>
              </a:rPr>
              <a:t>để lấy chiếc còn lại </a:t>
            </a:r>
            <a:r>
              <a:rPr lang="vi-VN" dirty="0" smtClean="0">
                <a:solidFill>
                  <a:schemeClr val="tx1"/>
                </a:solidFill>
                <a:latin typeface="Roboto" pitchFamily="2" charset="0"/>
                <a:ea typeface="Roboto" pitchFamily="2" charset="0"/>
              </a:rPr>
              <a:t>nhưng</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không </a:t>
            </a:r>
            <a:r>
              <a:rPr lang="vi-VN" dirty="0">
                <a:solidFill>
                  <a:schemeClr val="tx1"/>
                </a:solidFill>
                <a:latin typeface="Roboto" pitchFamily="2" charset="0"/>
                <a:ea typeface="Roboto" pitchFamily="2" charset="0"/>
              </a:rPr>
              <a:t>bao giờ lấy được!!</a:t>
            </a:r>
            <a:r>
              <a:rPr lang="vi-VN" dirty="0" smtClean="0">
                <a:solidFill>
                  <a:schemeClr val="tx1"/>
                </a:solidFill>
                <a:latin typeface="Roboto" pitchFamily="2" charset="0"/>
                <a:ea typeface="Roboto" pitchFamily="2" charset="0"/>
              </a:rPr>
              <a:t> </a:t>
            </a:r>
            <a:endParaRPr lang="en-US" b="1" dirty="0" smtClean="0">
              <a:solidFill>
                <a:schemeClr val="tx1"/>
              </a:solidFill>
              <a:latin typeface="Roboto" pitchFamily="2" charset="0"/>
              <a:ea typeface="Roboto" pitchFamily="2" charset="0"/>
            </a:endParaRPr>
          </a:p>
        </p:txBody>
      </p:sp>
      <p:cxnSp>
        <p:nvCxnSpPr>
          <p:cNvPr id="12" name="Straight Connector 11"/>
          <p:cNvCxnSpPr/>
          <p:nvPr/>
        </p:nvCxnSpPr>
        <p:spPr>
          <a:xfrm>
            <a:off x="6096000" y="1395183"/>
            <a:ext cx="0" cy="3566887"/>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3" name="Rectangle 12"/>
          <p:cNvSpPr/>
          <p:nvPr/>
        </p:nvSpPr>
        <p:spPr>
          <a:xfrm>
            <a:off x="827813" y="237264"/>
            <a:ext cx="4568645"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Bài toán bữa tối của các triết gia</a:t>
            </a:r>
            <a:endParaRPr lang="en-US" sz="2400" dirty="0">
              <a:solidFill>
                <a:srgbClr val="0070C0"/>
              </a:solidFill>
              <a:latin typeface="Roboto" pitchFamily="2" charset="0"/>
              <a:ea typeface="Roboto" pitchFamily="2" charset="0"/>
            </a:endParaRPr>
          </a:p>
        </p:txBody>
      </p:sp>
      <p:pic>
        <p:nvPicPr>
          <p:cNvPr id="5" name="Picture 4"/>
          <p:cNvPicPr>
            <a:picLocks noChangeAspect="1"/>
          </p:cNvPicPr>
          <p:nvPr/>
        </p:nvPicPr>
        <p:blipFill>
          <a:blip r:embed="rId4"/>
          <a:stretch>
            <a:fillRect/>
          </a:stretch>
        </p:blipFill>
        <p:spPr>
          <a:xfrm>
            <a:off x="7623650" y="1783991"/>
            <a:ext cx="3233777" cy="3290017"/>
          </a:xfrm>
          <a:prstGeom prst="rect">
            <a:avLst/>
          </a:prstGeom>
        </p:spPr>
      </p:pic>
    </p:spTree>
    <p:extLst>
      <p:ext uri="{BB962C8B-B14F-4D97-AF65-F5344CB8AC3E}">
        <p14:creationId xmlns:p14="http://schemas.microsoft.com/office/powerpoint/2010/main" val="36750765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7"/>
            <a:ext cx="9050705" cy="380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pPr>
            <a:r>
              <a:rPr lang="vi-VN" b="1" dirty="0" smtClean="0">
                <a:solidFill>
                  <a:schemeClr val="tx1"/>
                </a:solidFill>
                <a:latin typeface="Roboto" pitchFamily="2" charset="0"/>
                <a:ea typeface="Roboto" pitchFamily="2" charset="0"/>
              </a:rPr>
              <a:t>MỘT SỐ GIẢI PHÁP TRÁNH BẾ TẮC</a:t>
            </a:r>
            <a:endParaRPr lang="en-US" b="1" dirty="0" smtClean="0">
              <a:solidFill>
                <a:schemeClr val="tx1"/>
              </a:solidFill>
              <a:latin typeface="Roboto" pitchFamily="2" charset="0"/>
              <a:ea typeface="Roboto" pitchFamily="2" charset="0"/>
            </a:endParaRPr>
          </a:p>
          <a:p>
            <a:pPr marL="285750" indent="-285750" fontAlgn="base">
              <a:lnSpc>
                <a:spcPct val="150000"/>
              </a:lnSpc>
              <a:buFontTx/>
              <a:buChar char="-"/>
            </a:pPr>
            <a:r>
              <a:rPr lang="vi-VN" dirty="0" smtClean="0">
                <a:solidFill>
                  <a:schemeClr val="tx1"/>
                </a:solidFill>
                <a:latin typeface="Roboto" pitchFamily="2" charset="0"/>
                <a:ea typeface="Roboto" pitchFamily="2" charset="0"/>
              </a:rPr>
              <a:t>Chỉ </a:t>
            </a:r>
            <a:r>
              <a:rPr lang="vi-VN" dirty="0">
                <a:solidFill>
                  <a:schemeClr val="tx1"/>
                </a:solidFill>
                <a:latin typeface="Roboto" pitchFamily="2" charset="0"/>
                <a:ea typeface="Roboto" pitchFamily="2" charset="0"/>
              </a:rPr>
              <a:t>cho phép nhiều nhất 4 triết gia đồng </a:t>
            </a:r>
            <a:r>
              <a:rPr lang="vi-VN" dirty="0" smtClean="0">
                <a:solidFill>
                  <a:schemeClr val="tx1"/>
                </a:solidFill>
                <a:latin typeface="Roboto" pitchFamily="2" charset="0"/>
                <a:ea typeface="Roboto" pitchFamily="2" charset="0"/>
              </a:rPr>
              <a:t>thời</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lấy </a:t>
            </a:r>
            <a:r>
              <a:rPr lang="vi-VN" dirty="0">
                <a:solidFill>
                  <a:schemeClr val="tx1"/>
                </a:solidFill>
                <a:latin typeface="Roboto" pitchFamily="2" charset="0"/>
                <a:ea typeface="Roboto" pitchFamily="2" charset="0"/>
              </a:rPr>
              <a:t>đũa, dẫn đến có ít nhất 1 triết gia lấy</a:t>
            </a:r>
            <a:br>
              <a:rPr lang="vi-VN" dirty="0">
                <a:solidFill>
                  <a:schemeClr val="tx1"/>
                </a:solidFill>
                <a:latin typeface="Roboto" pitchFamily="2" charset="0"/>
                <a:ea typeface="Roboto" pitchFamily="2" charset="0"/>
              </a:rPr>
            </a:br>
            <a:r>
              <a:rPr lang="vi-VN" dirty="0">
                <a:solidFill>
                  <a:schemeClr val="tx1"/>
                </a:solidFill>
                <a:latin typeface="Roboto" pitchFamily="2" charset="0"/>
                <a:ea typeface="Roboto" pitchFamily="2" charset="0"/>
              </a:rPr>
              <a:t>được 2 chiếc </a:t>
            </a:r>
            <a:r>
              <a:rPr lang="vi-VN" dirty="0" smtClean="0">
                <a:solidFill>
                  <a:schemeClr val="tx1"/>
                </a:solidFill>
                <a:latin typeface="Roboto" pitchFamily="2" charset="0"/>
                <a:ea typeface="Roboto" pitchFamily="2" charset="0"/>
              </a:rPr>
              <a:t>đũa</a:t>
            </a:r>
            <a:endParaRPr lang="en-US" dirty="0" smtClean="0">
              <a:solidFill>
                <a:schemeClr val="tx1"/>
              </a:solidFill>
              <a:latin typeface="Roboto" pitchFamily="2" charset="0"/>
              <a:ea typeface="Roboto" pitchFamily="2" charset="0"/>
            </a:endParaRPr>
          </a:p>
          <a:p>
            <a:pPr marL="285750" indent="-285750" fontAlgn="base">
              <a:lnSpc>
                <a:spcPct val="150000"/>
              </a:lnSpc>
              <a:buFontTx/>
              <a:buChar char="-"/>
            </a:pPr>
            <a:r>
              <a:rPr lang="vi-VN" dirty="0" smtClean="0">
                <a:solidFill>
                  <a:schemeClr val="tx1"/>
                </a:solidFill>
                <a:latin typeface="Roboto" pitchFamily="2" charset="0"/>
                <a:ea typeface="Roboto" pitchFamily="2" charset="0"/>
              </a:rPr>
              <a:t>Chỉ </a:t>
            </a:r>
            <a:r>
              <a:rPr lang="vi-VN" dirty="0">
                <a:solidFill>
                  <a:schemeClr val="tx1"/>
                </a:solidFill>
                <a:latin typeface="Roboto" pitchFamily="2" charset="0"/>
                <a:ea typeface="Roboto" pitchFamily="2" charset="0"/>
              </a:rPr>
              <a:t>cho phép lấy đũa khi cả hai chiếc </a:t>
            </a:r>
            <a:r>
              <a:rPr lang="vi-VN" dirty="0" smtClean="0">
                <a:solidFill>
                  <a:schemeClr val="tx1"/>
                </a:solidFill>
                <a:latin typeface="Roboto" pitchFamily="2" charset="0"/>
                <a:ea typeface="Roboto" pitchFamily="2" charset="0"/>
              </a:rPr>
              <a:t>đũa</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bên </a:t>
            </a:r>
            <a:r>
              <a:rPr lang="vi-VN" dirty="0">
                <a:solidFill>
                  <a:schemeClr val="tx1"/>
                </a:solidFill>
                <a:latin typeface="Roboto" pitchFamily="2" charset="0"/>
                <a:ea typeface="Roboto" pitchFamily="2" charset="0"/>
              </a:rPr>
              <a:t>phải và bên trái đều nằm trên </a:t>
            </a:r>
            <a:r>
              <a:rPr lang="vi-VN" dirty="0" smtClean="0">
                <a:solidFill>
                  <a:schemeClr val="tx1"/>
                </a:solidFill>
                <a:latin typeface="Roboto" pitchFamily="2" charset="0"/>
                <a:ea typeface="Roboto" pitchFamily="2" charset="0"/>
              </a:rPr>
              <a:t>bàn</a:t>
            </a:r>
            <a:endParaRPr lang="en-US" dirty="0" smtClean="0">
              <a:solidFill>
                <a:schemeClr val="tx1"/>
              </a:solidFill>
              <a:latin typeface="Roboto" pitchFamily="2" charset="0"/>
              <a:ea typeface="Roboto" pitchFamily="2" charset="0"/>
            </a:endParaRPr>
          </a:p>
          <a:p>
            <a:pPr marL="285750" indent="-285750" fontAlgn="base">
              <a:lnSpc>
                <a:spcPct val="150000"/>
              </a:lnSpc>
              <a:buFontTx/>
              <a:buChar char="-"/>
            </a:pPr>
            <a:r>
              <a:rPr lang="vi-VN" dirty="0" smtClean="0">
                <a:solidFill>
                  <a:schemeClr val="tx1"/>
                </a:solidFill>
                <a:latin typeface="Roboto" pitchFamily="2" charset="0"/>
                <a:ea typeface="Roboto" pitchFamily="2" charset="0"/>
              </a:rPr>
              <a:t>Sử </a:t>
            </a:r>
            <a:r>
              <a:rPr lang="vi-VN" dirty="0">
                <a:solidFill>
                  <a:schemeClr val="tx1"/>
                </a:solidFill>
                <a:latin typeface="Roboto" pitchFamily="2" charset="0"/>
                <a:ea typeface="Roboto" pitchFamily="2" charset="0"/>
              </a:rPr>
              <a:t>dụng giải pháp bất đối xứng: Triết </a:t>
            </a:r>
            <a:r>
              <a:rPr lang="vi-VN" dirty="0" smtClean="0">
                <a:solidFill>
                  <a:schemeClr val="tx1"/>
                </a:solidFill>
                <a:latin typeface="Roboto" pitchFamily="2" charset="0"/>
                <a:ea typeface="Roboto" pitchFamily="2" charset="0"/>
              </a:rPr>
              <a:t>gia</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mang </a:t>
            </a:r>
            <a:r>
              <a:rPr lang="vi-VN" dirty="0">
                <a:solidFill>
                  <a:schemeClr val="tx1"/>
                </a:solidFill>
                <a:latin typeface="Roboto" pitchFamily="2" charset="0"/>
                <a:ea typeface="Roboto" pitchFamily="2" charset="0"/>
              </a:rPr>
              <a:t>số lẻ lấy chiếc đũa đầu tiên ở bên </a:t>
            </a:r>
            <a:r>
              <a:rPr lang="vi-VN" dirty="0" smtClean="0">
                <a:solidFill>
                  <a:schemeClr val="tx1"/>
                </a:solidFill>
                <a:latin typeface="Roboto" pitchFamily="2" charset="0"/>
                <a:ea typeface="Roboto" pitchFamily="2" charset="0"/>
              </a:rPr>
              <a:t>trái,</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sau </a:t>
            </a:r>
            <a:r>
              <a:rPr lang="vi-VN" dirty="0">
                <a:solidFill>
                  <a:schemeClr val="tx1"/>
                </a:solidFill>
                <a:latin typeface="Roboto" pitchFamily="2" charset="0"/>
                <a:ea typeface="Roboto" pitchFamily="2" charset="0"/>
              </a:rPr>
              <a:t>đó chiếc đũa ở bên phải; triết gia </a:t>
            </a:r>
            <a:r>
              <a:rPr lang="vi-VN" dirty="0" smtClean="0">
                <a:solidFill>
                  <a:schemeClr val="tx1"/>
                </a:solidFill>
                <a:latin typeface="Roboto" pitchFamily="2" charset="0"/>
                <a:ea typeface="Roboto" pitchFamily="2" charset="0"/>
              </a:rPr>
              <a:t>mang</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số </a:t>
            </a:r>
            <a:r>
              <a:rPr lang="vi-VN" dirty="0">
                <a:solidFill>
                  <a:schemeClr val="tx1"/>
                </a:solidFill>
                <a:latin typeface="Roboto" pitchFamily="2" charset="0"/>
                <a:ea typeface="Roboto" pitchFamily="2" charset="0"/>
              </a:rPr>
              <a:t>chẵn lấy chiếc đũa đầu tiên ở </a:t>
            </a:r>
            <a:r>
              <a:rPr lang="vi-VN" dirty="0" smtClean="0">
                <a:solidFill>
                  <a:schemeClr val="tx1"/>
                </a:solidFill>
                <a:latin typeface="Roboto" pitchFamily="2" charset="0"/>
                <a:ea typeface="Roboto" pitchFamily="2" charset="0"/>
              </a:rPr>
              <a:t>bên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phải,</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sau </a:t>
            </a:r>
            <a:r>
              <a:rPr lang="vi-VN" dirty="0">
                <a:solidFill>
                  <a:schemeClr val="tx1"/>
                </a:solidFill>
                <a:latin typeface="Roboto" pitchFamily="2" charset="0"/>
                <a:ea typeface="Roboto" pitchFamily="2" charset="0"/>
              </a:rPr>
              <a:t>đó lấy chiếc đũa bên trái</a:t>
            </a:r>
            <a:r>
              <a:rPr lang="vi-VN" dirty="0" smtClean="0">
                <a:solidFill>
                  <a:schemeClr val="tx1"/>
                </a:solidFill>
                <a:latin typeface="Roboto" pitchFamily="2" charset="0"/>
                <a:ea typeface="Roboto" pitchFamily="2" charset="0"/>
              </a:rPr>
              <a:t> </a:t>
            </a: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488343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Bài toán bữa tối của các triết gia</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13757233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785" y="3382328"/>
            <a:ext cx="5202371" cy="5202371"/>
          </a:xfrm>
          <a:prstGeom prst="rect">
            <a:avLst/>
          </a:prstGeom>
        </p:spPr>
      </p:pic>
      <p:sp>
        <p:nvSpPr>
          <p:cNvPr id="7" name="Rectangle 6"/>
          <p:cNvSpPr/>
          <p:nvPr/>
        </p:nvSpPr>
        <p:spPr>
          <a:xfrm>
            <a:off x="928913" y="2467928"/>
            <a:ext cx="6791021"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0070C0"/>
                </a:solidFill>
                <a:latin typeface="Roboto" pitchFamily="2" charset="0"/>
                <a:ea typeface="Roboto" pitchFamily="2" charset="0"/>
              </a:rPr>
              <a:t>Cơ chế monitor</a:t>
            </a:r>
            <a:endParaRPr lang="en-US" sz="32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11139926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3031367" y="1879950"/>
            <a:ext cx="8795871" cy="2198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50000"/>
              </a:lnSpc>
              <a:buFont typeface="Arial" panose="020B0604020202020204" pitchFamily="34" charset="0"/>
              <a:buChar char="•"/>
            </a:pPr>
            <a:r>
              <a:rPr lang="vi-VN" dirty="0">
                <a:solidFill>
                  <a:schemeClr val="tx1"/>
                </a:solidFill>
                <a:latin typeface="Roboto" pitchFamily="2" charset="0"/>
                <a:ea typeface="Roboto" pitchFamily="2" charset="0"/>
              </a:rPr>
              <a:t>Per Brinch </a:t>
            </a:r>
            <a:r>
              <a:rPr lang="vi-VN" dirty="0" smtClean="0">
                <a:solidFill>
                  <a:schemeClr val="tx1"/>
                </a:solidFill>
                <a:latin typeface="Roboto" pitchFamily="2" charset="0"/>
                <a:ea typeface="Roboto" pitchFamily="2" charset="0"/>
              </a:rPr>
              <a:t>Hansen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(người </a:t>
            </a:r>
            <a:r>
              <a:rPr lang="vi-VN" dirty="0">
                <a:solidFill>
                  <a:schemeClr val="tx1"/>
                </a:solidFill>
                <a:latin typeface="Roboto" pitchFamily="2" charset="0"/>
                <a:ea typeface="Roboto" pitchFamily="2" charset="0"/>
              </a:rPr>
              <a:t>Đan Mạch) </a:t>
            </a:r>
            <a:r>
              <a:rPr lang="vi-VN" dirty="0" smtClean="0">
                <a:solidFill>
                  <a:schemeClr val="tx1"/>
                </a:solidFill>
                <a:latin typeface="Roboto" pitchFamily="2" charset="0"/>
                <a:ea typeface="Roboto" pitchFamily="2" charset="0"/>
              </a:rPr>
              <a:t>là</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người </a:t>
            </a:r>
            <a:r>
              <a:rPr lang="vi-VN" dirty="0">
                <a:solidFill>
                  <a:schemeClr val="tx1"/>
                </a:solidFill>
                <a:latin typeface="Roboto" pitchFamily="2" charset="0"/>
                <a:ea typeface="Roboto" pitchFamily="2" charset="0"/>
              </a:rPr>
              <a:t>đầu tiên đưa </a:t>
            </a:r>
            <a:r>
              <a:rPr lang="vi-VN" dirty="0" smtClean="0">
                <a:solidFill>
                  <a:schemeClr val="tx1"/>
                </a:solidFill>
                <a:latin typeface="Roboto" pitchFamily="2" charset="0"/>
                <a:ea typeface="Roboto" pitchFamily="2" charset="0"/>
              </a:rPr>
              <a:t>ra</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khái </a:t>
            </a:r>
            <a:r>
              <a:rPr lang="vi-VN" dirty="0">
                <a:solidFill>
                  <a:schemeClr val="tx1"/>
                </a:solidFill>
                <a:latin typeface="Roboto" pitchFamily="2" charset="0"/>
                <a:ea typeface="Roboto" pitchFamily="2" charset="0"/>
              </a:rPr>
              <a:t>niệm và cài </a:t>
            </a:r>
            <a:r>
              <a:rPr lang="vi-VN" dirty="0" smtClean="0">
                <a:solidFill>
                  <a:schemeClr val="tx1"/>
                </a:solidFill>
                <a:latin typeface="Roboto" pitchFamily="2" charset="0"/>
                <a:ea typeface="Roboto" pitchFamily="2" charset="0"/>
              </a:rPr>
              <a:t>đặt</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monitor </a:t>
            </a:r>
            <a:r>
              <a:rPr lang="vi-VN" dirty="0">
                <a:solidFill>
                  <a:schemeClr val="tx1"/>
                </a:solidFill>
                <a:latin typeface="Roboto" pitchFamily="2" charset="0"/>
                <a:ea typeface="Roboto" pitchFamily="2" charset="0"/>
              </a:rPr>
              <a:t>năm </a:t>
            </a:r>
            <a:r>
              <a:rPr lang="vi-VN" dirty="0" smtClean="0">
                <a:solidFill>
                  <a:schemeClr val="tx1"/>
                </a:solidFill>
                <a:latin typeface="Roboto" pitchFamily="2" charset="0"/>
                <a:ea typeface="Roboto" pitchFamily="2" charset="0"/>
              </a:rPr>
              <a:t>1972</a:t>
            </a:r>
            <a:endParaRPr lang="en-US" dirty="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Monitor </a:t>
            </a:r>
            <a:r>
              <a:rPr lang="vi-VN" dirty="0">
                <a:solidFill>
                  <a:schemeClr val="tx1"/>
                </a:solidFill>
                <a:latin typeface="Roboto" pitchFamily="2" charset="0"/>
                <a:ea typeface="Roboto" pitchFamily="2" charset="0"/>
              </a:rPr>
              <a:t>được sử </a:t>
            </a:r>
            <a:r>
              <a:rPr lang="vi-VN" dirty="0" smtClean="0">
                <a:solidFill>
                  <a:schemeClr val="tx1"/>
                </a:solidFill>
                <a:latin typeface="Roboto" pitchFamily="2" charset="0"/>
                <a:ea typeface="Roboto" pitchFamily="2" charset="0"/>
              </a:rPr>
              <a:t>dụng</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lần </a:t>
            </a:r>
            <a:r>
              <a:rPr lang="vi-VN" dirty="0">
                <a:solidFill>
                  <a:schemeClr val="tx1"/>
                </a:solidFill>
                <a:latin typeface="Roboto" pitchFamily="2" charset="0"/>
                <a:ea typeface="Roboto" pitchFamily="2" charset="0"/>
              </a:rPr>
              <a:t>đầu tiên trong </a:t>
            </a:r>
            <a:r>
              <a:rPr lang="vi-VN" dirty="0" smtClean="0">
                <a:solidFill>
                  <a:schemeClr val="tx1"/>
                </a:solidFill>
                <a:latin typeface="Roboto" pitchFamily="2" charset="0"/>
                <a:ea typeface="Roboto" pitchFamily="2" charset="0"/>
              </a:rPr>
              <a:t>ngôn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ngữ </a:t>
            </a:r>
            <a:r>
              <a:rPr lang="vi-VN" dirty="0">
                <a:solidFill>
                  <a:schemeClr val="tx1"/>
                </a:solidFill>
                <a:latin typeface="Roboto" pitchFamily="2" charset="0"/>
                <a:ea typeface="Roboto" pitchFamily="2" charset="0"/>
              </a:rPr>
              <a:t>lập trình </a:t>
            </a:r>
            <a:r>
              <a:rPr lang="vi-VN" dirty="0" smtClean="0">
                <a:solidFill>
                  <a:schemeClr val="tx1"/>
                </a:solidFill>
                <a:latin typeface="Roboto" pitchFamily="2" charset="0"/>
                <a:ea typeface="Roboto" pitchFamily="2" charset="0"/>
              </a:rPr>
              <a:t>Concurrent</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Pascal </a:t>
            </a:r>
            <a:br>
              <a:rPr lang="vi-VN" dirty="0" smtClean="0">
                <a:solidFill>
                  <a:schemeClr val="tx1"/>
                </a:solidFill>
                <a:latin typeface="Roboto" pitchFamily="2" charset="0"/>
                <a:ea typeface="Roboto" pitchFamily="2" charset="0"/>
              </a:rPr>
            </a:b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368662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Cơ chế monitor</a:t>
            </a:r>
            <a:endParaRPr lang="en-US" sz="2400" dirty="0">
              <a:solidFill>
                <a:srgbClr val="0070C0"/>
              </a:solidFill>
              <a:latin typeface="Roboto" pitchFamily="2" charset="0"/>
              <a:ea typeface="Roboto" pitchFamily="2" charset="0"/>
            </a:endParaRPr>
          </a:p>
        </p:txBody>
      </p:sp>
      <p:sp>
        <p:nvSpPr>
          <p:cNvPr id="3" name="TextBox 2"/>
          <p:cNvSpPr txBox="1"/>
          <p:nvPr/>
        </p:nvSpPr>
        <p:spPr>
          <a:xfrm>
            <a:off x="500669" y="4382931"/>
            <a:ext cx="1797288" cy="523220"/>
          </a:xfrm>
          <a:prstGeom prst="rect">
            <a:avLst/>
          </a:prstGeom>
          <a:noFill/>
        </p:spPr>
        <p:txBody>
          <a:bodyPr wrap="none" rtlCol="0">
            <a:spAutoFit/>
          </a:bodyPr>
          <a:lstStyle/>
          <a:p>
            <a:pPr algn="ctr"/>
            <a:r>
              <a:rPr lang="en-US" sz="1400" dirty="0">
                <a:latin typeface="Noto Serif" panose="020B0502040504020204" pitchFamily="34" charset="0"/>
              </a:rPr>
              <a:t>Per Brinch Hansen</a:t>
            </a:r>
            <a:br>
              <a:rPr lang="en-US" sz="1400" dirty="0">
                <a:latin typeface="Noto Serif" panose="020B0502040504020204" pitchFamily="34" charset="0"/>
              </a:rPr>
            </a:br>
            <a:r>
              <a:rPr lang="en-US" sz="1400" dirty="0">
                <a:latin typeface="Noto Serif" panose="020B0502040504020204" pitchFamily="34" charset="0"/>
              </a:rPr>
              <a:t>(1938-2007)</a:t>
            </a:r>
            <a:r>
              <a:rPr lang="en-US" sz="1400" dirty="0" smtClean="0">
                <a:latin typeface="Noto Serif" panose="020B0502040504020204" pitchFamily="34" charset="0"/>
              </a:rPr>
              <a:t> </a:t>
            </a:r>
            <a:endParaRPr lang="en-US" sz="1400" dirty="0">
              <a:latin typeface="Noto Serif" panose="020B0502040504020204" pitchFamily="34" charset="0"/>
            </a:endParaRPr>
          </a:p>
        </p:txBody>
      </p:sp>
      <p:pic>
        <p:nvPicPr>
          <p:cNvPr id="2050" name="Picture 2" descr="https://upload.wikimedia.org/wikipedia/commons/8/83/Per_Brinch_Hansen_-_199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999" y="1669606"/>
            <a:ext cx="195262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059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3" name="Rectangle 2"/>
          <p:cNvSpPr/>
          <p:nvPr/>
        </p:nvSpPr>
        <p:spPr>
          <a:xfrm>
            <a:off x="1106171" y="1973942"/>
            <a:ext cx="3860800" cy="1828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70C0"/>
                </a:solidFill>
                <a:latin typeface="Consolas" panose="020B0609020204030204" pitchFamily="49" charset="0"/>
              </a:rPr>
              <a:t>register1 = counter;</a:t>
            </a:r>
            <a:br>
              <a:rPr lang="en-US" dirty="0">
                <a:solidFill>
                  <a:srgbClr val="0070C0"/>
                </a:solidFill>
                <a:latin typeface="Consolas" panose="020B0609020204030204" pitchFamily="49" charset="0"/>
              </a:rPr>
            </a:br>
            <a:r>
              <a:rPr lang="en-US" dirty="0">
                <a:solidFill>
                  <a:srgbClr val="0070C0"/>
                </a:solidFill>
                <a:latin typeface="Consolas" panose="020B0609020204030204" pitchFamily="49" charset="0"/>
              </a:rPr>
              <a:t>register1 = register1 + 1;</a:t>
            </a:r>
            <a:br>
              <a:rPr lang="en-US" dirty="0">
                <a:solidFill>
                  <a:srgbClr val="0070C0"/>
                </a:solidFill>
                <a:latin typeface="Consolas" panose="020B0609020204030204" pitchFamily="49" charset="0"/>
              </a:rPr>
            </a:br>
            <a:r>
              <a:rPr lang="en-US" dirty="0">
                <a:solidFill>
                  <a:srgbClr val="0070C0"/>
                </a:solidFill>
                <a:latin typeface="Consolas" panose="020B0609020204030204" pitchFamily="49" charset="0"/>
              </a:rPr>
              <a:t>counter = register1;</a:t>
            </a:r>
            <a:r>
              <a:rPr lang="en-US" dirty="0" smtClean="0">
                <a:solidFill>
                  <a:srgbClr val="0070C0"/>
                </a:solidFill>
                <a:latin typeface="Consolas" panose="020B0609020204030204" pitchFamily="49" charset="0"/>
              </a:rPr>
              <a:t> </a:t>
            </a:r>
            <a:endParaRPr lang="en-US" dirty="0">
              <a:solidFill>
                <a:srgbClr val="0070C0"/>
              </a:solidFill>
              <a:latin typeface="Consolas" panose="020B0609020204030204" pitchFamily="49" charset="0"/>
            </a:endParaRPr>
          </a:p>
        </p:txBody>
      </p:sp>
      <p:sp>
        <p:nvSpPr>
          <p:cNvPr id="5" name="Rectangle 4"/>
          <p:cNvSpPr/>
          <p:nvPr/>
        </p:nvSpPr>
        <p:spPr>
          <a:xfrm>
            <a:off x="7225030" y="1973942"/>
            <a:ext cx="3860800" cy="1828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register2 = counter;</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register2 = register2 - 1;</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counter = register2;</a:t>
            </a:r>
            <a:r>
              <a:rPr lang="en-US" dirty="0" smtClean="0">
                <a:solidFill>
                  <a:srgbClr val="FF0000"/>
                </a:solidFill>
                <a:latin typeface="Consolas" panose="020B0609020204030204" pitchFamily="49" charset="0"/>
              </a:rPr>
              <a:t> </a:t>
            </a:r>
            <a:endParaRPr lang="en-US" dirty="0">
              <a:solidFill>
                <a:srgbClr val="FF0000"/>
              </a:solidFill>
              <a:latin typeface="Consolas" panose="020B0609020204030204" pitchFamily="49" charset="0"/>
            </a:endParaRPr>
          </a:p>
        </p:txBody>
      </p:sp>
      <p:sp>
        <p:nvSpPr>
          <p:cNvPr id="8" name="Rectangle 7"/>
          <p:cNvSpPr/>
          <p:nvPr/>
        </p:nvSpPr>
        <p:spPr>
          <a:xfrm>
            <a:off x="1106171" y="1313542"/>
            <a:ext cx="914400" cy="4499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Roboto" pitchFamily="2" charset="0"/>
                <a:ea typeface="Roboto" pitchFamily="2" charset="0"/>
              </a:rPr>
              <a:t>WRITE</a:t>
            </a:r>
            <a:endParaRPr lang="en-US" b="1" dirty="0">
              <a:latin typeface="Roboto" pitchFamily="2" charset="0"/>
              <a:ea typeface="Roboto" pitchFamily="2" charset="0"/>
            </a:endParaRPr>
          </a:p>
        </p:txBody>
      </p:sp>
      <p:sp>
        <p:nvSpPr>
          <p:cNvPr id="9" name="Rectangle 8"/>
          <p:cNvSpPr/>
          <p:nvPr/>
        </p:nvSpPr>
        <p:spPr>
          <a:xfrm>
            <a:off x="7225030" y="1313542"/>
            <a:ext cx="914400" cy="44994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Roboto" pitchFamily="2" charset="0"/>
                <a:ea typeface="Roboto" pitchFamily="2" charset="0"/>
              </a:rPr>
              <a:t>READ</a:t>
            </a:r>
            <a:endParaRPr lang="en-US" b="1" dirty="0">
              <a:latin typeface="Roboto" pitchFamily="2" charset="0"/>
              <a:ea typeface="Roboto" pitchFamily="2" charset="0"/>
            </a:endParaRPr>
          </a:p>
        </p:txBody>
      </p:sp>
      <p:sp>
        <p:nvSpPr>
          <p:cNvPr id="10" name="Rectangle 9"/>
          <p:cNvSpPr/>
          <p:nvPr/>
        </p:nvSpPr>
        <p:spPr>
          <a:xfrm>
            <a:off x="1106170" y="5442855"/>
            <a:ext cx="5178515"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dirty="0">
                <a:solidFill>
                  <a:schemeClr val="tx1"/>
                </a:solidFill>
                <a:latin typeface="Roboto" pitchFamily="2" charset="0"/>
                <a:ea typeface="Roboto" pitchFamily="2" charset="0"/>
              </a:rPr>
              <a:t>P và Q có thể nhận được các giá trị khác nhau của</a:t>
            </a:r>
            <a:br>
              <a:rPr lang="vi-VN" sz="1400" dirty="0">
                <a:solidFill>
                  <a:schemeClr val="tx1"/>
                </a:solidFill>
                <a:latin typeface="Roboto" pitchFamily="2" charset="0"/>
                <a:ea typeface="Roboto" pitchFamily="2" charset="0"/>
              </a:rPr>
            </a:br>
            <a:r>
              <a:rPr lang="vi-VN" sz="1400" dirty="0">
                <a:solidFill>
                  <a:schemeClr val="tx1"/>
                </a:solidFill>
                <a:latin typeface="Roboto" pitchFamily="2" charset="0"/>
                <a:ea typeface="Roboto" pitchFamily="2" charset="0"/>
              </a:rPr>
              <a:t>counter tại cùng 1 thời điểm nếu như đoạn mã xanh</a:t>
            </a:r>
            <a:br>
              <a:rPr lang="vi-VN" sz="1400" dirty="0">
                <a:solidFill>
                  <a:schemeClr val="tx1"/>
                </a:solidFill>
                <a:latin typeface="Roboto" pitchFamily="2" charset="0"/>
                <a:ea typeface="Roboto" pitchFamily="2" charset="0"/>
              </a:rPr>
            </a:br>
            <a:r>
              <a:rPr lang="vi-VN" sz="1400" dirty="0">
                <a:solidFill>
                  <a:schemeClr val="tx1"/>
                </a:solidFill>
                <a:latin typeface="Roboto" pitchFamily="2" charset="0"/>
                <a:ea typeface="Roboto" pitchFamily="2" charset="0"/>
              </a:rPr>
              <a:t>và đỏ thực hiện xen kẽ nhau.</a:t>
            </a:r>
            <a:r>
              <a:rPr lang="vi-VN" sz="1400" dirty="0" smtClean="0">
                <a:solidFill>
                  <a:schemeClr val="tx1"/>
                </a:solidFill>
                <a:latin typeface="Roboto" pitchFamily="2" charset="0"/>
                <a:ea typeface="Roboto" pitchFamily="2" charset="0"/>
              </a:rPr>
              <a:t> </a:t>
            </a:r>
            <a:br>
              <a:rPr lang="vi-VN" sz="1400" dirty="0" smtClean="0">
                <a:solidFill>
                  <a:schemeClr val="tx1"/>
                </a:solidFill>
                <a:latin typeface="Roboto" pitchFamily="2" charset="0"/>
                <a:ea typeface="Roboto" pitchFamily="2" charset="0"/>
              </a:rPr>
            </a:br>
            <a:endParaRPr lang="en-US" sz="1400" dirty="0">
              <a:solidFill>
                <a:schemeClr val="tx1"/>
              </a:solidFill>
              <a:latin typeface="Roboto" pitchFamily="2" charset="0"/>
              <a:ea typeface="Roboto" pitchFamily="2" charset="0"/>
            </a:endParaRPr>
          </a:p>
        </p:txBody>
      </p:sp>
      <p:cxnSp>
        <p:nvCxnSpPr>
          <p:cNvPr id="12" name="Straight Connector 11"/>
          <p:cNvCxnSpPr/>
          <p:nvPr/>
        </p:nvCxnSpPr>
        <p:spPr>
          <a:xfrm>
            <a:off x="6096000" y="1395183"/>
            <a:ext cx="0" cy="3566887"/>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3" name="Rectangle 12"/>
          <p:cNvSpPr/>
          <p:nvPr/>
        </p:nvSpPr>
        <p:spPr>
          <a:xfrm>
            <a:off x="827813" y="237264"/>
            <a:ext cx="4568645"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Giới thiệu về đồng bộ tiến trình</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22379366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8"/>
            <a:ext cx="9050705" cy="2093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50000"/>
              </a:lnSpc>
              <a:buFont typeface="Arial" panose="020B0604020202020204" pitchFamily="34" charset="0"/>
              <a:buChar char="•"/>
            </a:pPr>
            <a:r>
              <a:rPr lang="vi-VN" dirty="0">
                <a:solidFill>
                  <a:schemeClr val="tx1"/>
                </a:solidFill>
                <a:latin typeface="Roboto" pitchFamily="2" charset="0"/>
                <a:ea typeface="Roboto" pitchFamily="2" charset="0"/>
              </a:rPr>
              <a:t>Là một </a:t>
            </a:r>
            <a:r>
              <a:rPr lang="vi-VN" dirty="0" smtClean="0">
                <a:solidFill>
                  <a:schemeClr val="tx1"/>
                </a:solidFill>
                <a:latin typeface="Roboto" pitchFamily="2" charset="0"/>
                <a:ea typeface="Roboto" pitchFamily="2" charset="0"/>
              </a:rPr>
              <a:t>loại</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construct </a:t>
            </a:r>
            <a:r>
              <a:rPr lang="vi-VN" dirty="0">
                <a:solidFill>
                  <a:schemeClr val="tx1"/>
                </a:solidFill>
                <a:latin typeface="Roboto" pitchFamily="2" charset="0"/>
                <a:ea typeface="Roboto" pitchFamily="2" charset="0"/>
              </a:rPr>
              <a:t>trong ngôn ngữ bậc cao dùng </a:t>
            </a:r>
            <a:r>
              <a:rPr lang="vi-VN" dirty="0" smtClean="0">
                <a:solidFill>
                  <a:schemeClr val="tx1"/>
                </a:solidFill>
                <a:latin typeface="Roboto" pitchFamily="2" charset="0"/>
                <a:ea typeface="Roboto" pitchFamily="2" charset="0"/>
              </a:rPr>
              <a:t>để</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phục </a:t>
            </a:r>
            <a:r>
              <a:rPr lang="vi-VN" dirty="0">
                <a:solidFill>
                  <a:schemeClr val="tx1"/>
                </a:solidFill>
                <a:latin typeface="Roboto" pitchFamily="2" charset="0"/>
                <a:ea typeface="Roboto" pitchFamily="2" charset="0"/>
              </a:rPr>
              <a:t>vụ các thao tác đồng bộ </a:t>
            </a:r>
            <a:r>
              <a:rPr lang="vi-VN" dirty="0" smtClean="0">
                <a:solidFill>
                  <a:schemeClr val="tx1"/>
                </a:solidFill>
                <a:latin typeface="Roboto" pitchFamily="2" charset="0"/>
                <a:ea typeface="Roboto" pitchFamily="2" charset="0"/>
              </a:rPr>
              <a:t>hóa</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Monitor </a:t>
            </a:r>
            <a:r>
              <a:rPr lang="vi-VN" dirty="0">
                <a:solidFill>
                  <a:schemeClr val="tx1"/>
                </a:solidFill>
                <a:latin typeface="Roboto" pitchFamily="2" charset="0"/>
                <a:ea typeface="Roboto" pitchFamily="2" charset="0"/>
              </a:rPr>
              <a:t>được nghiên cứu, phát triển để </a:t>
            </a:r>
            <a:r>
              <a:rPr lang="vi-VN" dirty="0" smtClean="0">
                <a:solidFill>
                  <a:schemeClr val="tx1"/>
                </a:solidFill>
                <a:latin typeface="Roboto" pitchFamily="2" charset="0"/>
                <a:ea typeface="Roboto" pitchFamily="2" charset="0"/>
              </a:rPr>
              <a:t>khắc</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phục </a:t>
            </a:r>
            <a:r>
              <a:rPr lang="vi-VN" dirty="0">
                <a:solidFill>
                  <a:schemeClr val="tx1"/>
                </a:solidFill>
                <a:latin typeface="Roboto" pitchFamily="2" charset="0"/>
                <a:ea typeface="Roboto" pitchFamily="2" charset="0"/>
              </a:rPr>
              <a:t>các hạn chế của semaphore như </a:t>
            </a:r>
            <a:r>
              <a:rPr lang="vi-VN" dirty="0" smtClean="0">
                <a:solidFill>
                  <a:schemeClr val="tx1"/>
                </a:solidFill>
                <a:latin typeface="Roboto" pitchFamily="2" charset="0"/>
                <a:ea typeface="Roboto" pitchFamily="2" charset="0"/>
              </a:rPr>
              <a:t>đã</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nêu </a:t>
            </a:r>
            <a:r>
              <a:rPr lang="vi-VN" dirty="0">
                <a:solidFill>
                  <a:schemeClr val="tx1"/>
                </a:solidFill>
                <a:latin typeface="Roboto" pitchFamily="2" charset="0"/>
                <a:ea typeface="Roboto" pitchFamily="2" charset="0"/>
              </a:rPr>
              <a:t>trên</a:t>
            </a:r>
            <a:r>
              <a:rPr lang="vi-VN" dirty="0" smtClean="0">
                <a:solidFill>
                  <a:schemeClr val="tx1"/>
                </a:solidFill>
                <a:latin typeface="Roboto" pitchFamily="2" charset="0"/>
                <a:ea typeface="Roboto" pitchFamily="2" charset="0"/>
              </a:rPr>
              <a:t> </a:t>
            </a: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488343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Cơ chế monitor</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31163408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8"/>
            <a:ext cx="9050705" cy="3428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50000"/>
              </a:lnSpc>
              <a:buFont typeface="Arial" panose="020B0604020202020204" pitchFamily="34" charset="0"/>
              <a:buChar char="•"/>
            </a:pPr>
            <a:r>
              <a:rPr lang="vi-VN" dirty="0">
                <a:solidFill>
                  <a:schemeClr val="tx1"/>
                </a:solidFill>
                <a:latin typeface="Roboto" pitchFamily="2" charset="0"/>
                <a:ea typeface="Roboto" pitchFamily="2" charset="0"/>
              </a:rPr>
              <a:t>Monitor là một cách tiếp cận để đồng bộ </a:t>
            </a:r>
            <a:r>
              <a:rPr lang="vi-VN" dirty="0" smtClean="0">
                <a:solidFill>
                  <a:schemeClr val="tx1"/>
                </a:solidFill>
                <a:latin typeface="Roboto" pitchFamily="2" charset="0"/>
                <a:ea typeface="Roboto" pitchFamily="2" charset="0"/>
              </a:rPr>
              <a:t>hóa</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các </a:t>
            </a:r>
            <a:r>
              <a:rPr lang="vi-VN" dirty="0">
                <a:solidFill>
                  <a:schemeClr val="tx1"/>
                </a:solidFill>
                <a:latin typeface="Roboto" pitchFamily="2" charset="0"/>
                <a:ea typeface="Roboto" pitchFamily="2" charset="0"/>
              </a:rPr>
              <a:t>tác vụ trên máy tính khi phải sử dụng </a:t>
            </a:r>
            <a:r>
              <a:rPr lang="vi-VN" dirty="0" smtClean="0">
                <a:solidFill>
                  <a:schemeClr val="tx1"/>
                </a:solidFill>
                <a:latin typeface="Roboto" pitchFamily="2" charset="0"/>
                <a:ea typeface="Roboto" pitchFamily="2" charset="0"/>
              </a:rPr>
              <a:t>các</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tài </a:t>
            </a:r>
            <a:r>
              <a:rPr lang="vi-VN" dirty="0">
                <a:solidFill>
                  <a:schemeClr val="tx1"/>
                </a:solidFill>
                <a:latin typeface="Roboto" pitchFamily="2" charset="0"/>
                <a:ea typeface="Roboto" pitchFamily="2" charset="0"/>
              </a:rPr>
              <a:t>nguyên chung. Monitor thường gồm </a:t>
            </a:r>
            <a:r>
              <a:rPr lang="vi-VN" dirty="0" smtClean="0">
                <a:solidFill>
                  <a:schemeClr val="tx1"/>
                </a:solidFill>
                <a:latin typeface="Roboto" pitchFamily="2" charset="0"/>
                <a:ea typeface="Roboto" pitchFamily="2" charset="0"/>
              </a:rPr>
              <a:t>có:</a:t>
            </a:r>
            <a:endParaRPr lang="en-US" dirty="0" smtClean="0">
              <a:solidFill>
                <a:schemeClr val="tx1"/>
              </a:solidFill>
              <a:latin typeface="Roboto" pitchFamily="2" charset="0"/>
              <a:ea typeface="Roboto" pitchFamily="2" charset="0"/>
            </a:endParaRPr>
          </a:p>
          <a:p>
            <a:pPr marL="742950" lvl="1"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Tập </a:t>
            </a:r>
            <a:r>
              <a:rPr lang="vi-VN" dirty="0">
                <a:solidFill>
                  <a:schemeClr val="tx1"/>
                </a:solidFill>
                <a:latin typeface="Roboto" pitchFamily="2" charset="0"/>
                <a:ea typeface="Roboto" pitchFamily="2" charset="0"/>
              </a:rPr>
              <a:t>các procedure thao tác trên tài nguyên </a:t>
            </a:r>
            <a:r>
              <a:rPr lang="vi-VN" dirty="0" smtClean="0">
                <a:solidFill>
                  <a:schemeClr val="tx1"/>
                </a:solidFill>
                <a:latin typeface="Roboto" pitchFamily="2" charset="0"/>
                <a:ea typeface="Roboto" pitchFamily="2" charset="0"/>
              </a:rPr>
              <a:t>chung</a:t>
            </a:r>
            <a:endParaRPr lang="en-US" dirty="0" smtClean="0">
              <a:solidFill>
                <a:schemeClr val="tx1"/>
              </a:solidFill>
              <a:latin typeface="Roboto" pitchFamily="2" charset="0"/>
              <a:ea typeface="Roboto" pitchFamily="2" charset="0"/>
            </a:endParaRPr>
          </a:p>
          <a:p>
            <a:pPr marL="742950" lvl="1"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Khóa </a:t>
            </a:r>
            <a:r>
              <a:rPr lang="vi-VN" dirty="0">
                <a:solidFill>
                  <a:schemeClr val="tx1"/>
                </a:solidFill>
                <a:latin typeface="Roboto" pitchFamily="2" charset="0"/>
                <a:ea typeface="Roboto" pitchFamily="2" charset="0"/>
              </a:rPr>
              <a:t>loại trừ lẫn </a:t>
            </a:r>
            <a:r>
              <a:rPr lang="vi-VN" dirty="0" smtClean="0">
                <a:solidFill>
                  <a:schemeClr val="tx1"/>
                </a:solidFill>
                <a:latin typeface="Roboto" pitchFamily="2" charset="0"/>
                <a:ea typeface="Roboto" pitchFamily="2" charset="0"/>
              </a:rPr>
              <a:t>nhau</a:t>
            </a:r>
            <a:endParaRPr lang="en-US" dirty="0" smtClean="0">
              <a:solidFill>
                <a:schemeClr val="tx1"/>
              </a:solidFill>
              <a:latin typeface="Roboto" pitchFamily="2" charset="0"/>
              <a:ea typeface="Roboto" pitchFamily="2" charset="0"/>
            </a:endParaRPr>
          </a:p>
          <a:p>
            <a:pPr marL="742950" lvl="1"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Các </a:t>
            </a:r>
            <a:r>
              <a:rPr lang="vi-VN" dirty="0">
                <a:solidFill>
                  <a:schemeClr val="tx1"/>
                </a:solidFill>
                <a:latin typeface="Roboto" pitchFamily="2" charset="0"/>
                <a:ea typeface="Roboto" pitchFamily="2" charset="0"/>
              </a:rPr>
              <a:t>biến tương ứng với các tài nguyên </a:t>
            </a:r>
            <a:r>
              <a:rPr lang="vi-VN" dirty="0" smtClean="0">
                <a:solidFill>
                  <a:schemeClr val="tx1"/>
                </a:solidFill>
                <a:latin typeface="Roboto" pitchFamily="2" charset="0"/>
                <a:ea typeface="Roboto" pitchFamily="2" charset="0"/>
              </a:rPr>
              <a:t>chung</a:t>
            </a:r>
            <a:endParaRPr lang="en-US" dirty="0" smtClean="0">
              <a:solidFill>
                <a:schemeClr val="tx1"/>
              </a:solidFill>
              <a:latin typeface="Roboto" pitchFamily="2" charset="0"/>
              <a:ea typeface="Roboto" pitchFamily="2" charset="0"/>
            </a:endParaRPr>
          </a:p>
          <a:p>
            <a:pPr marL="742950" lvl="1"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Một </a:t>
            </a:r>
            <a:r>
              <a:rPr lang="vi-VN" dirty="0">
                <a:solidFill>
                  <a:schemeClr val="tx1"/>
                </a:solidFill>
                <a:latin typeface="Roboto" pitchFamily="2" charset="0"/>
                <a:ea typeface="Roboto" pitchFamily="2" charset="0"/>
              </a:rPr>
              <a:t>số các giả định bất biến nhằm tránh các </a:t>
            </a:r>
            <a:r>
              <a:rPr lang="vi-VN" dirty="0" smtClean="0">
                <a:solidFill>
                  <a:schemeClr val="tx1"/>
                </a:solidFill>
                <a:latin typeface="Roboto" pitchFamily="2" charset="0"/>
                <a:ea typeface="Roboto" pitchFamily="2" charset="0"/>
              </a:rPr>
              <a:t>tình</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huống </a:t>
            </a:r>
            <a:r>
              <a:rPr lang="vi-VN" dirty="0">
                <a:solidFill>
                  <a:schemeClr val="tx1"/>
                </a:solidFill>
                <a:latin typeface="Roboto" pitchFamily="2" charset="0"/>
                <a:ea typeface="Roboto" pitchFamily="2" charset="0"/>
              </a:rPr>
              <a:t>tương </a:t>
            </a:r>
            <a:r>
              <a:rPr lang="vi-VN" dirty="0" smtClean="0">
                <a:solidFill>
                  <a:schemeClr val="tx1"/>
                </a:solidFill>
                <a:latin typeface="Roboto" pitchFamily="2" charset="0"/>
                <a:ea typeface="Roboto" pitchFamily="2" charset="0"/>
              </a:rPr>
              <a:t>tranh</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Trong </a:t>
            </a:r>
            <a:r>
              <a:rPr lang="vi-VN" dirty="0">
                <a:solidFill>
                  <a:schemeClr val="tx1"/>
                </a:solidFill>
                <a:latin typeface="Roboto" pitchFamily="2" charset="0"/>
                <a:ea typeface="Roboto" pitchFamily="2" charset="0"/>
              </a:rPr>
              <a:t>bài này: Nghiên cứu một loại cấu </a:t>
            </a:r>
            <a:r>
              <a:rPr lang="vi-VN" dirty="0" smtClean="0">
                <a:solidFill>
                  <a:schemeClr val="tx1"/>
                </a:solidFill>
                <a:latin typeface="Roboto" pitchFamily="2" charset="0"/>
                <a:ea typeface="Roboto" pitchFamily="2" charset="0"/>
              </a:rPr>
              <a:t>trúc</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monitor</a:t>
            </a:r>
            <a:r>
              <a:rPr lang="vi-VN" dirty="0">
                <a:solidFill>
                  <a:schemeClr val="tx1"/>
                </a:solidFill>
                <a:latin typeface="Roboto" pitchFamily="2" charset="0"/>
                <a:ea typeface="Roboto" pitchFamily="2" charset="0"/>
              </a:rPr>
              <a:t>: Kiểu monitor (monitor type)</a:t>
            </a:r>
            <a:r>
              <a:rPr lang="vi-VN" dirty="0" smtClean="0">
                <a:solidFill>
                  <a:schemeClr val="tx1"/>
                </a:solidFill>
                <a:latin typeface="Roboto" pitchFamily="2" charset="0"/>
                <a:ea typeface="Roboto" pitchFamily="2" charset="0"/>
              </a:rPr>
              <a:t> </a:t>
            </a: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488343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Cơ chế monitor</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7699843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5" y="919028"/>
            <a:ext cx="4658586" cy="4186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50000"/>
              </a:lnSpc>
              <a:buFont typeface="Arial" panose="020B0604020202020204" pitchFamily="34" charset="0"/>
              <a:buChar char="•"/>
            </a:pPr>
            <a:r>
              <a:rPr lang="vi-VN" dirty="0">
                <a:solidFill>
                  <a:schemeClr val="tx1"/>
                </a:solidFill>
                <a:latin typeface="Roboto" pitchFamily="2" charset="0"/>
                <a:ea typeface="Roboto" pitchFamily="2" charset="0"/>
              </a:rPr>
              <a:t>Một kiểu (type) hoặc kiểu trừu tượng (</a:t>
            </a:r>
            <a:r>
              <a:rPr lang="vi-VN" dirty="0" smtClean="0">
                <a:solidFill>
                  <a:schemeClr val="tx1"/>
                </a:solidFill>
                <a:latin typeface="Roboto" pitchFamily="2" charset="0"/>
                <a:ea typeface="Roboto" pitchFamily="2" charset="0"/>
              </a:rPr>
              <a:t>abstract</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type</a:t>
            </a:r>
            <a:r>
              <a:rPr lang="vi-VN" dirty="0">
                <a:solidFill>
                  <a:schemeClr val="tx1"/>
                </a:solidFill>
                <a:latin typeface="Roboto" pitchFamily="2" charset="0"/>
                <a:ea typeface="Roboto" pitchFamily="2" charset="0"/>
              </a:rPr>
              <a:t>) gồm có các dữ liệu </a:t>
            </a:r>
            <a:r>
              <a:rPr lang="vi-VN" i="1" dirty="0">
                <a:solidFill>
                  <a:schemeClr val="tx1"/>
                </a:solidFill>
                <a:latin typeface="Roboto" pitchFamily="2" charset="0"/>
                <a:ea typeface="Roboto" pitchFamily="2" charset="0"/>
              </a:rPr>
              <a:t>private </a:t>
            </a:r>
            <a:r>
              <a:rPr lang="vi-VN" dirty="0" smtClean="0">
                <a:solidFill>
                  <a:schemeClr val="tx1"/>
                </a:solidFill>
                <a:latin typeface="Roboto" pitchFamily="2" charset="0"/>
                <a:ea typeface="Roboto" pitchFamily="2" charset="0"/>
              </a:rPr>
              <a:t>và</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các phương</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thức </a:t>
            </a:r>
            <a:r>
              <a:rPr lang="vi-VN" i="1" dirty="0" smtClean="0">
                <a:solidFill>
                  <a:schemeClr val="tx1"/>
                </a:solidFill>
                <a:latin typeface="Roboto" pitchFamily="2" charset="0"/>
                <a:ea typeface="Roboto" pitchFamily="2" charset="0"/>
              </a:rPr>
              <a:t>public</a:t>
            </a:r>
            <a:endParaRPr lang="en-US" i="1"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Monitor </a:t>
            </a:r>
            <a:r>
              <a:rPr lang="vi-VN" dirty="0">
                <a:solidFill>
                  <a:schemeClr val="tx1"/>
                </a:solidFill>
                <a:latin typeface="Roboto" pitchFamily="2" charset="0"/>
                <a:ea typeface="Roboto" pitchFamily="2" charset="0"/>
              </a:rPr>
              <a:t>type được đặc trưng bởi tập các </a:t>
            </a:r>
            <a:r>
              <a:rPr lang="vi-VN" dirty="0" smtClean="0">
                <a:solidFill>
                  <a:schemeClr val="tx1"/>
                </a:solidFill>
                <a:latin typeface="Roboto" pitchFamily="2" charset="0"/>
                <a:ea typeface="Roboto" pitchFamily="2" charset="0"/>
              </a:rPr>
              <a:t>toán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tử </a:t>
            </a:r>
            <a:r>
              <a:rPr lang="vi-VN" dirty="0">
                <a:solidFill>
                  <a:schemeClr val="tx1"/>
                </a:solidFill>
                <a:latin typeface="Roboto" pitchFamily="2" charset="0"/>
                <a:ea typeface="Roboto" pitchFamily="2" charset="0"/>
              </a:rPr>
              <a:t>của người sử dụng định </a:t>
            </a:r>
            <a:r>
              <a:rPr lang="vi-VN" dirty="0" smtClean="0">
                <a:solidFill>
                  <a:schemeClr val="tx1"/>
                </a:solidFill>
                <a:latin typeface="Roboto" pitchFamily="2" charset="0"/>
                <a:ea typeface="Roboto" pitchFamily="2" charset="0"/>
              </a:rPr>
              <a:t>nghĩa</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Monitor </a:t>
            </a:r>
            <a:r>
              <a:rPr lang="vi-VN" dirty="0">
                <a:solidFill>
                  <a:schemeClr val="tx1"/>
                </a:solidFill>
                <a:latin typeface="Roboto" pitchFamily="2" charset="0"/>
                <a:ea typeface="Roboto" pitchFamily="2" charset="0"/>
              </a:rPr>
              <a:t>type có các biến xác định các </a:t>
            </a:r>
            <a:r>
              <a:rPr lang="vi-VN" dirty="0" smtClean="0">
                <a:solidFill>
                  <a:schemeClr val="tx1"/>
                </a:solidFill>
                <a:latin typeface="Roboto" pitchFamily="2" charset="0"/>
                <a:ea typeface="Roboto" pitchFamily="2" charset="0"/>
              </a:rPr>
              <a:t>trạng</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thái</a:t>
            </a:r>
            <a:r>
              <a:rPr lang="vi-VN" dirty="0">
                <a:solidFill>
                  <a:schemeClr val="tx1"/>
                </a:solidFill>
                <a:latin typeface="Roboto" pitchFamily="2" charset="0"/>
                <a:ea typeface="Roboto" pitchFamily="2" charset="0"/>
              </a:rPr>
              <a:t>; mã lệnh của các procedure thao tác </a:t>
            </a:r>
            <a:r>
              <a:rPr lang="vi-VN" dirty="0" smtClean="0">
                <a:solidFill>
                  <a:schemeClr val="tx1"/>
                </a:solidFill>
                <a:latin typeface="Roboto" pitchFamily="2" charset="0"/>
                <a:ea typeface="Roboto" pitchFamily="2" charset="0"/>
              </a:rPr>
              <a:t>trên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các </a:t>
            </a:r>
            <a:r>
              <a:rPr lang="vi-VN" dirty="0">
                <a:solidFill>
                  <a:schemeClr val="tx1"/>
                </a:solidFill>
                <a:latin typeface="Roboto" pitchFamily="2" charset="0"/>
                <a:ea typeface="Roboto" pitchFamily="2" charset="0"/>
              </a:rPr>
              <a:t>biến này</a:t>
            </a:r>
            <a:r>
              <a:rPr lang="vi-VN" dirty="0" smtClean="0">
                <a:solidFill>
                  <a:schemeClr val="tx1"/>
                </a:solidFill>
                <a:latin typeface="Roboto" pitchFamily="2" charset="0"/>
                <a:ea typeface="Roboto" pitchFamily="2" charset="0"/>
              </a:rPr>
              <a:t> </a:t>
            </a: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488343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Monitor type</a:t>
            </a:r>
            <a:endParaRPr lang="en-US" sz="2400" dirty="0">
              <a:solidFill>
                <a:srgbClr val="0070C0"/>
              </a:solidFill>
              <a:latin typeface="Roboto" pitchFamily="2" charset="0"/>
              <a:ea typeface="Roboto" pitchFamily="2" charset="0"/>
            </a:endParaRPr>
          </a:p>
        </p:txBody>
      </p:sp>
      <p:pic>
        <p:nvPicPr>
          <p:cNvPr id="2" name="Picture 1"/>
          <p:cNvPicPr>
            <a:picLocks noChangeAspect="1"/>
          </p:cNvPicPr>
          <p:nvPr/>
        </p:nvPicPr>
        <p:blipFill>
          <a:blip r:embed="rId5"/>
          <a:stretch>
            <a:fillRect/>
          </a:stretch>
        </p:blipFill>
        <p:spPr>
          <a:xfrm>
            <a:off x="7295373" y="1534861"/>
            <a:ext cx="3144027" cy="3287530"/>
          </a:xfrm>
          <a:prstGeom prst="rect">
            <a:avLst/>
          </a:prstGeom>
        </p:spPr>
      </p:pic>
      <p:cxnSp>
        <p:nvCxnSpPr>
          <p:cNvPr id="8" name="Straight Connector 7"/>
          <p:cNvCxnSpPr/>
          <p:nvPr/>
        </p:nvCxnSpPr>
        <p:spPr>
          <a:xfrm>
            <a:off x="6096000" y="1395183"/>
            <a:ext cx="0" cy="356688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9371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488343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Cơ chế monitor</a:t>
            </a:r>
            <a:endParaRPr lang="en-US" sz="2400" dirty="0">
              <a:solidFill>
                <a:srgbClr val="0070C0"/>
              </a:solidFill>
              <a:latin typeface="Roboto" pitchFamily="2" charset="0"/>
              <a:ea typeface="Roboto" pitchFamily="2" charset="0"/>
            </a:endParaRPr>
          </a:p>
        </p:txBody>
      </p:sp>
      <p:pic>
        <p:nvPicPr>
          <p:cNvPr id="2" name="Picture 1"/>
          <p:cNvPicPr>
            <a:picLocks noChangeAspect="1"/>
          </p:cNvPicPr>
          <p:nvPr/>
        </p:nvPicPr>
        <p:blipFill>
          <a:blip r:embed="rId5"/>
          <a:stretch>
            <a:fillRect/>
          </a:stretch>
        </p:blipFill>
        <p:spPr>
          <a:xfrm>
            <a:off x="3621530" y="1491162"/>
            <a:ext cx="4948940" cy="3875676"/>
          </a:xfrm>
          <a:prstGeom prst="rect">
            <a:avLst/>
          </a:prstGeom>
        </p:spPr>
      </p:pic>
    </p:spTree>
    <p:extLst>
      <p:ext uri="{BB962C8B-B14F-4D97-AF65-F5344CB8AC3E}">
        <p14:creationId xmlns:p14="http://schemas.microsoft.com/office/powerpoint/2010/main" val="30192939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8"/>
            <a:ext cx="9050705" cy="3428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pPr>
            <a:r>
              <a:rPr lang="vi-VN" b="1" dirty="0" smtClean="0">
                <a:solidFill>
                  <a:schemeClr val="tx1"/>
                </a:solidFill>
                <a:latin typeface="Roboto" pitchFamily="2" charset="0"/>
                <a:ea typeface="Roboto" pitchFamily="2" charset="0"/>
              </a:rPr>
              <a:t>CÁCH SỬ DỤNG MONITOR</a:t>
            </a:r>
            <a:endParaRPr lang="en-US" b="1"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Monitor </a:t>
            </a:r>
            <a:r>
              <a:rPr lang="vi-VN" dirty="0">
                <a:solidFill>
                  <a:schemeClr val="tx1"/>
                </a:solidFill>
                <a:latin typeface="Roboto" pitchFamily="2" charset="0"/>
                <a:ea typeface="Roboto" pitchFamily="2" charset="0"/>
              </a:rPr>
              <a:t>được cài đặt sao cho </a:t>
            </a:r>
            <a:r>
              <a:rPr lang="vi-VN" i="1" dirty="0">
                <a:solidFill>
                  <a:schemeClr val="tx1"/>
                </a:solidFill>
                <a:latin typeface="Roboto" pitchFamily="2" charset="0"/>
                <a:ea typeface="Roboto" pitchFamily="2" charset="0"/>
              </a:rPr>
              <a:t>chỉ có một </a:t>
            </a:r>
            <a:r>
              <a:rPr lang="vi-VN" i="1" dirty="0" smtClean="0">
                <a:solidFill>
                  <a:schemeClr val="tx1"/>
                </a:solidFill>
                <a:latin typeface="Roboto" pitchFamily="2" charset="0"/>
                <a:ea typeface="Roboto" pitchFamily="2" charset="0"/>
              </a:rPr>
              <a:t>tiến</a:t>
            </a:r>
            <a:r>
              <a:rPr lang="en-US" i="1" dirty="0" smtClean="0">
                <a:solidFill>
                  <a:schemeClr val="tx1"/>
                </a:solidFill>
                <a:latin typeface="Roboto" pitchFamily="2" charset="0"/>
                <a:ea typeface="Roboto" pitchFamily="2" charset="0"/>
              </a:rPr>
              <a:t> </a:t>
            </a:r>
            <a:r>
              <a:rPr lang="vi-VN" i="1" dirty="0" smtClean="0">
                <a:solidFill>
                  <a:schemeClr val="tx1"/>
                </a:solidFill>
                <a:latin typeface="Roboto" pitchFamily="2" charset="0"/>
                <a:ea typeface="Roboto" pitchFamily="2" charset="0"/>
              </a:rPr>
              <a:t>trình </a:t>
            </a:r>
            <a:r>
              <a:rPr lang="vi-VN" i="1" dirty="0">
                <a:solidFill>
                  <a:schemeClr val="tx1"/>
                </a:solidFill>
                <a:latin typeface="Roboto" pitchFamily="2" charset="0"/>
                <a:ea typeface="Roboto" pitchFamily="2" charset="0"/>
              </a:rPr>
              <a:t>được hoạt động trong monitor </a:t>
            </a:r>
            <a:r>
              <a:rPr lang="en-US" i="1" dirty="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a:t>
            </a:r>
            <a:r>
              <a:rPr lang="vi-VN" i="1" dirty="0">
                <a:solidFill>
                  <a:schemeClr val="tx1"/>
                </a:solidFill>
                <a:latin typeface="Roboto" pitchFamily="2" charset="0"/>
                <a:ea typeface="Roboto" pitchFamily="2" charset="0"/>
              </a:rPr>
              <a:t>loại </a:t>
            </a:r>
            <a:r>
              <a:rPr lang="vi-VN" i="1" dirty="0" smtClean="0">
                <a:solidFill>
                  <a:schemeClr val="tx1"/>
                </a:solidFill>
                <a:latin typeface="Roboto" pitchFamily="2" charset="0"/>
                <a:ea typeface="Roboto" pitchFamily="2" charset="0"/>
              </a:rPr>
              <a:t>trừ</a:t>
            </a:r>
            <a:r>
              <a:rPr lang="en-US" i="1" dirty="0" smtClean="0">
                <a:solidFill>
                  <a:schemeClr val="tx1"/>
                </a:solidFill>
                <a:latin typeface="Roboto" pitchFamily="2" charset="0"/>
                <a:ea typeface="Roboto" pitchFamily="2" charset="0"/>
              </a:rPr>
              <a:t> </a:t>
            </a:r>
            <a:r>
              <a:rPr lang="vi-VN" i="1" dirty="0" smtClean="0">
                <a:solidFill>
                  <a:schemeClr val="tx1"/>
                </a:solidFill>
                <a:latin typeface="Roboto" pitchFamily="2" charset="0"/>
                <a:ea typeface="Roboto" pitchFamily="2" charset="0"/>
              </a:rPr>
              <a:t>lẫn </a:t>
            </a:r>
            <a:r>
              <a:rPr lang="vi-VN" i="1" dirty="0">
                <a:solidFill>
                  <a:schemeClr val="tx1"/>
                </a:solidFill>
                <a:latin typeface="Roboto" pitchFamily="2" charset="0"/>
                <a:ea typeface="Roboto" pitchFamily="2" charset="0"/>
              </a:rPr>
              <a:t>nhau</a:t>
            </a:r>
            <a:r>
              <a:rPr lang="vi-VN" dirty="0">
                <a:solidFill>
                  <a:schemeClr val="tx1"/>
                </a:solidFill>
                <a:latin typeface="Roboto" pitchFamily="2" charset="0"/>
                <a:ea typeface="Roboto" pitchFamily="2" charset="0"/>
              </a:rPr>
              <a:t>). Người lập trình không cần viết </a:t>
            </a:r>
            <a:r>
              <a:rPr lang="vi-VN" dirty="0" smtClean="0">
                <a:solidFill>
                  <a:schemeClr val="tx1"/>
                </a:solidFill>
                <a:latin typeface="Roboto" pitchFamily="2" charset="0"/>
                <a:ea typeface="Roboto" pitchFamily="2" charset="0"/>
              </a:rPr>
              <a:t>mã</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lệnh </a:t>
            </a:r>
            <a:r>
              <a:rPr lang="vi-VN" dirty="0">
                <a:solidFill>
                  <a:schemeClr val="tx1"/>
                </a:solidFill>
                <a:latin typeface="Roboto" pitchFamily="2" charset="0"/>
                <a:ea typeface="Roboto" pitchFamily="2" charset="0"/>
              </a:rPr>
              <a:t>để đảm bảo điều </a:t>
            </a:r>
            <a:r>
              <a:rPr lang="vi-VN" dirty="0" smtClean="0">
                <a:solidFill>
                  <a:schemeClr val="tx1"/>
                </a:solidFill>
                <a:latin typeface="Roboto" pitchFamily="2" charset="0"/>
                <a:ea typeface="Roboto" pitchFamily="2" charset="0"/>
              </a:rPr>
              <a:t>này</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Monitor </a:t>
            </a:r>
            <a:r>
              <a:rPr lang="vi-VN" dirty="0">
                <a:solidFill>
                  <a:schemeClr val="tx1"/>
                </a:solidFill>
                <a:latin typeface="Roboto" pitchFamily="2" charset="0"/>
                <a:ea typeface="Roboto" pitchFamily="2" charset="0"/>
              </a:rPr>
              <a:t>như định nghĩa trên chưa đủ </a:t>
            </a:r>
            <a:r>
              <a:rPr lang="vi-VN" dirty="0" smtClean="0">
                <a:solidFill>
                  <a:schemeClr val="tx1"/>
                </a:solidFill>
                <a:latin typeface="Roboto" pitchFamily="2" charset="0"/>
                <a:ea typeface="Roboto" pitchFamily="2" charset="0"/>
              </a:rPr>
              <a:t>mạnh</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để </a:t>
            </a:r>
            <a:r>
              <a:rPr lang="vi-VN" dirty="0">
                <a:solidFill>
                  <a:schemeClr val="tx1"/>
                </a:solidFill>
                <a:latin typeface="Roboto" pitchFamily="2" charset="0"/>
                <a:ea typeface="Roboto" pitchFamily="2" charset="0"/>
              </a:rPr>
              <a:t>xử lý mọi trường hợp đồng bộ </a:t>
            </a:r>
            <a:r>
              <a:rPr lang="vi-VN" dirty="0" smtClean="0">
                <a:solidFill>
                  <a:schemeClr val="tx1"/>
                </a:solidFill>
                <a:latin typeface="Roboto" pitchFamily="2" charset="0"/>
                <a:ea typeface="Roboto" pitchFamily="2" charset="0"/>
              </a:rPr>
              <a:t>hóa.</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Cần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thêm </a:t>
            </a:r>
            <a:r>
              <a:rPr lang="vi-VN" dirty="0">
                <a:solidFill>
                  <a:schemeClr val="tx1"/>
                </a:solidFill>
                <a:latin typeface="Roboto" pitchFamily="2" charset="0"/>
                <a:ea typeface="Roboto" pitchFamily="2" charset="0"/>
              </a:rPr>
              <a:t>một số cơ chế “tailor-made” về đồng </a:t>
            </a:r>
            <a:r>
              <a:rPr lang="vi-VN" dirty="0" smtClean="0">
                <a:solidFill>
                  <a:schemeClr val="tx1"/>
                </a:solidFill>
                <a:latin typeface="Roboto" pitchFamily="2" charset="0"/>
                <a:ea typeface="Roboto" pitchFamily="2" charset="0"/>
              </a:rPr>
              <a:t>bộ</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hóa</a:t>
            </a:r>
            <a:r>
              <a:rPr lang="en-US" dirty="0" smtClean="0">
                <a:solidFill>
                  <a:schemeClr val="tx1"/>
                </a:solidFill>
                <a:latin typeface="Roboto" pitchFamily="2" charset="0"/>
                <a:ea typeface="Roboto" pitchFamily="2" charset="0"/>
              </a:rPr>
              <a:t> </a:t>
            </a:r>
            <a:endParaRPr lang="en-US" dirty="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Các </a:t>
            </a:r>
            <a:r>
              <a:rPr lang="vi-VN" dirty="0">
                <a:solidFill>
                  <a:schemeClr val="tx1"/>
                </a:solidFill>
                <a:latin typeface="Roboto" pitchFamily="2" charset="0"/>
                <a:ea typeface="Roboto" pitchFamily="2" charset="0"/>
              </a:rPr>
              <a:t>trường hợp đồng bộ hóa “tailor-made</a:t>
            </a:r>
            <a:r>
              <a:rPr lang="vi-VN" dirty="0" smtClean="0">
                <a:solidFill>
                  <a:schemeClr val="tx1"/>
                </a:solidFill>
                <a:latin typeface="Roboto" pitchFamily="2" charset="0"/>
                <a:ea typeface="Roboto" pitchFamily="2" charset="0"/>
              </a:rPr>
              <a:t>”:</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sử </a:t>
            </a:r>
            <a:r>
              <a:rPr lang="vi-VN" dirty="0">
                <a:solidFill>
                  <a:schemeClr val="tx1"/>
                </a:solidFill>
                <a:latin typeface="Roboto" pitchFamily="2" charset="0"/>
                <a:ea typeface="Roboto" pitchFamily="2" charset="0"/>
              </a:rPr>
              <a:t>dụng kiểu </a:t>
            </a:r>
            <a:r>
              <a:rPr lang="vi-VN" i="1" dirty="0">
                <a:solidFill>
                  <a:schemeClr val="tx1"/>
                </a:solidFill>
                <a:latin typeface="Roboto" pitchFamily="2" charset="0"/>
                <a:ea typeface="Roboto" pitchFamily="2" charset="0"/>
              </a:rPr>
              <a:t>condition</a:t>
            </a:r>
            <a:r>
              <a:rPr lang="vi-VN" dirty="0">
                <a:solidFill>
                  <a:schemeClr val="tx1"/>
                </a:solidFill>
                <a:latin typeface="Roboto" pitchFamily="2" charset="0"/>
                <a:ea typeface="Roboto" pitchFamily="2" charset="0"/>
              </a:rPr>
              <a:t>.</a:t>
            </a:r>
            <a:r>
              <a:rPr lang="vi-VN" dirty="0" smtClean="0">
                <a:solidFill>
                  <a:schemeClr val="tx1"/>
                </a:solidFill>
                <a:latin typeface="Roboto" pitchFamily="2" charset="0"/>
                <a:ea typeface="Roboto" pitchFamily="2" charset="0"/>
              </a:rPr>
              <a:t> </a:t>
            </a:r>
            <a:br>
              <a:rPr lang="vi-VN" dirty="0" smtClean="0">
                <a:solidFill>
                  <a:schemeClr val="tx1"/>
                </a:solidFill>
                <a:latin typeface="Roboto" pitchFamily="2" charset="0"/>
                <a:ea typeface="Roboto" pitchFamily="2" charset="0"/>
              </a:rPr>
            </a:b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488343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Cơ chế monitor</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26704689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5" y="919028"/>
            <a:ext cx="4658586" cy="4927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pPr>
            <a:r>
              <a:rPr lang="vi-VN" b="1" dirty="0" smtClean="0">
                <a:solidFill>
                  <a:schemeClr val="tx1"/>
                </a:solidFill>
                <a:latin typeface="Roboto" pitchFamily="2" charset="0"/>
                <a:ea typeface="Roboto" pitchFamily="2" charset="0"/>
              </a:rPr>
              <a:t>KIỂU CONDITION</a:t>
            </a:r>
            <a:endParaRPr lang="en-US" b="1"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Khai báo:</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condition </a:t>
            </a:r>
            <a:r>
              <a:rPr lang="vi-VN" dirty="0">
                <a:solidFill>
                  <a:schemeClr val="tx1"/>
                </a:solidFill>
                <a:latin typeface="Roboto" pitchFamily="2" charset="0"/>
                <a:ea typeface="Roboto" pitchFamily="2" charset="0"/>
              </a:rPr>
              <a:t>x, y; // x, y là các </a:t>
            </a:r>
            <a:r>
              <a:rPr lang="vi-VN" dirty="0" smtClean="0">
                <a:solidFill>
                  <a:schemeClr val="tx1"/>
                </a:solidFill>
                <a:latin typeface="Roboto" pitchFamily="2" charset="0"/>
                <a:ea typeface="Roboto" pitchFamily="2" charset="0"/>
              </a:rPr>
              <a:t>biến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kiểu condition</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Sử </a:t>
            </a:r>
            <a:r>
              <a:rPr lang="vi-VN" dirty="0">
                <a:solidFill>
                  <a:schemeClr val="tx1"/>
                </a:solidFill>
                <a:latin typeface="Roboto" pitchFamily="2" charset="0"/>
                <a:ea typeface="Roboto" pitchFamily="2" charset="0"/>
              </a:rPr>
              <a:t>dụng kiểu condition: Chỉ có 2 toán </a:t>
            </a:r>
            <a:r>
              <a:rPr lang="vi-VN" dirty="0" smtClean="0">
                <a:solidFill>
                  <a:schemeClr val="tx1"/>
                </a:solidFill>
                <a:latin typeface="Roboto" pitchFamily="2" charset="0"/>
                <a:ea typeface="Roboto" pitchFamily="2" charset="0"/>
              </a:rPr>
              <a:t>tử</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là</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wait </a:t>
            </a:r>
            <a:r>
              <a:rPr lang="vi-VN" dirty="0">
                <a:solidFill>
                  <a:schemeClr val="tx1"/>
                </a:solidFill>
                <a:latin typeface="Roboto" pitchFamily="2" charset="0"/>
                <a:ea typeface="Roboto" pitchFamily="2" charset="0"/>
              </a:rPr>
              <a:t>và </a:t>
            </a:r>
            <a:r>
              <a:rPr lang="vi-VN" dirty="0" smtClean="0">
                <a:solidFill>
                  <a:schemeClr val="tx1"/>
                </a:solidFill>
                <a:latin typeface="Roboto" pitchFamily="2" charset="0"/>
                <a:ea typeface="Roboto" pitchFamily="2" charset="0"/>
              </a:rPr>
              <a:t>signal</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x.wait</a:t>
            </a:r>
            <a:r>
              <a:rPr lang="vi-VN" dirty="0">
                <a:solidFill>
                  <a:schemeClr val="tx1"/>
                </a:solidFill>
                <a:latin typeface="Roboto" pitchFamily="2" charset="0"/>
                <a:ea typeface="Roboto" pitchFamily="2" charset="0"/>
              </a:rPr>
              <a:t>(): tiến trình gọi đến x.wait() </a:t>
            </a:r>
            <a:r>
              <a:rPr lang="vi-VN" dirty="0" smtClean="0">
                <a:solidFill>
                  <a:schemeClr val="tx1"/>
                </a:solidFill>
                <a:latin typeface="Roboto" pitchFamily="2" charset="0"/>
                <a:ea typeface="Roboto" pitchFamily="2" charset="0"/>
              </a:rPr>
              <a:t>sẽ</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được chuyển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sang </a:t>
            </a:r>
            <a:r>
              <a:rPr lang="vi-VN" dirty="0">
                <a:solidFill>
                  <a:schemeClr val="tx1"/>
                </a:solidFill>
                <a:latin typeface="Roboto" pitchFamily="2" charset="0"/>
                <a:ea typeface="Roboto" pitchFamily="2" charset="0"/>
              </a:rPr>
              <a:t>trạng thái chờ (wait hoặc </a:t>
            </a:r>
            <a:r>
              <a:rPr lang="vi-VN" dirty="0" smtClean="0">
                <a:solidFill>
                  <a:schemeClr val="tx1"/>
                </a:solidFill>
                <a:latin typeface="Roboto" pitchFamily="2" charset="0"/>
                <a:ea typeface="Roboto" pitchFamily="2" charset="0"/>
              </a:rPr>
              <a:t>suspend)</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x.signal</a:t>
            </a:r>
            <a:r>
              <a:rPr lang="vi-VN" dirty="0">
                <a:solidFill>
                  <a:schemeClr val="tx1"/>
                </a:solidFill>
                <a:latin typeface="Roboto" pitchFamily="2" charset="0"/>
                <a:ea typeface="Roboto" pitchFamily="2" charset="0"/>
              </a:rPr>
              <a:t>(): tiến trình gọi đến x.signal() </a:t>
            </a:r>
            <a:r>
              <a:rPr lang="vi-VN" dirty="0" smtClean="0">
                <a:solidFill>
                  <a:schemeClr val="tx1"/>
                </a:solidFill>
                <a:latin typeface="Roboto" pitchFamily="2" charset="0"/>
                <a:ea typeface="Roboto" pitchFamily="2" charset="0"/>
              </a:rPr>
              <a:t>sẽ</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khôi</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phục </a:t>
            </a:r>
            <a:r>
              <a:rPr lang="vi-VN" dirty="0">
                <a:solidFill>
                  <a:schemeClr val="tx1"/>
                </a:solidFill>
                <a:latin typeface="Roboto" pitchFamily="2" charset="0"/>
                <a:ea typeface="Roboto" pitchFamily="2" charset="0"/>
              </a:rPr>
              <a:t>việc thực hiện (wakeup) </a:t>
            </a:r>
            <a:r>
              <a:rPr lang="vi-VN" dirty="0" smtClean="0">
                <a:solidFill>
                  <a:schemeClr val="tx1"/>
                </a:solidFill>
                <a:latin typeface="Roboto" pitchFamily="2" charset="0"/>
                <a:ea typeface="Roboto" pitchFamily="2" charset="0"/>
              </a:rPr>
              <a:t>một</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tiến </a:t>
            </a:r>
            <a:r>
              <a:rPr lang="vi-VN" dirty="0">
                <a:solidFill>
                  <a:schemeClr val="tx1"/>
                </a:solidFill>
                <a:latin typeface="Roboto" pitchFamily="2" charset="0"/>
                <a:ea typeface="Roboto" pitchFamily="2" charset="0"/>
              </a:rPr>
              <a:t>trình đã </a:t>
            </a:r>
            <a:r>
              <a:rPr lang="vi-VN" dirty="0" smtClean="0">
                <a:solidFill>
                  <a:schemeClr val="tx1"/>
                </a:solidFill>
                <a:latin typeface="Roboto" pitchFamily="2" charset="0"/>
                <a:ea typeface="Roboto" pitchFamily="2" charset="0"/>
              </a:rPr>
              <a:t>gọi</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đến </a:t>
            </a:r>
            <a:r>
              <a:rPr lang="vi-VN" dirty="0">
                <a:solidFill>
                  <a:schemeClr val="tx1"/>
                </a:solidFill>
                <a:latin typeface="Roboto" pitchFamily="2" charset="0"/>
                <a:ea typeface="Roboto" pitchFamily="2" charset="0"/>
              </a:rPr>
              <a:t>x.wait()</a:t>
            </a:r>
            <a:r>
              <a:rPr lang="vi-VN" dirty="0" smtClean="0">
                <a:solidFill>
                  <a:schemeClr val="tx1"/>
                </a:solidFill>
                <a:latin typeface="Roboto" pitchFamily="2" charset="0"/>
                <a:ea typeface="Roboto" pitchFamily="2" charset="0"/>
              </a:rPr>
              <a:t> </a:t>
            </a:r>
            <a:br>
              <a:rPr lang="vi-VN" dirty="0" smtClean="0">
                <a:solidFill>
                  <a:schemeClr val="tx1"/>
                </a:solidFill>
                <a:latin typeface="Roboto" pitchFamily="2" charset="0"/>
                <a:ea typeface="Roboto" pitchFamily="2" charset="0"/>
              </a:rPr>
            </a:b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488343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Monitor type</a:t>
            </a:r>
            <a:endParaRPr lang="en-US" sz="2400" dirty="0">
              <a:solidFill>
                <a:srgbClr val="0070C0"/>
              </a:solidFill>
              <a:latin typeface="Roboto" pitchFamily="2" charset="0"/>
              <a:ea typeface="Roboto" pitchFamily="2" charset="0"/>
            </a:endParaRPr>
          </a:p>
        </p:txBody>
      </p:sp>
      <p:cxnSp>
        <p:nvCxnSpPr>
          <p:cNvPr id="8" name="Straight Connector 7"/>
          <p:cNvCxnSpPr/>
          <p:nvPr/>
        </p:nvCxnSpPr>
        <p:spPr>
          <a:xfrm>
            <a:off x="6096000" y="1395183"/>
            <a:ext cx="0" cy="3566887"/>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stretch>
            <a:fillRect/>
          </a:stretch>
        </p:blipFill>
        <p:spPr>
          <a:xfrm>
            <a:off x="6832373" y="1981200"/>
            <a:ext cx="4320778" cy="2895600"/>
          </a:xfrm>
          <a:prstGeom prst="rect">
            <a:avLst/>
          </a:prstGeom>
        </p:spPr>
      </p:pic>
    </p:spTree>
    <p:extLst>
      <p:ext uri="{BB962C8B-B14F-4D97-AF65-F5344CB8AC3E}">
        <p14:creationId xmlns:p14="http://schemas.microsoft.com/office/powerpoint/2010/main" val="22638904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8"/>
            <a:ext cx="9050705" cy="3428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pPr>
            <a:r>
              <a:rPr lang="vi-VN" b="1" dirty="0" smtClean="0">
                <a:solidFill>
                  <a:schemeClr val="tx1"/>
                </a:solidFill>
                <a:latin typeface="Roboto" pitchFamily="2" charset="0"/>
                <a:ea typeface="Roboto" pitchFamily="2" charset="0"/>
              </a:rPr>
              <a:t>CÁCH SỬ DỤNG MONITOR</a:t>
            </a:r>
            <a:endParaRPr lang="en-US" b="1"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Monitor </a:t>
            </a:r>
            <a:r>
              <a:rPr lang="vi-VN" dirty="0">
                <a:solidFill>
                  <a:schemeClr val="tx1"/>
                </a:solidFill>
                <a:latin typeface="Roboto" pitchFamily="2" charset="0"/>
                <a:ea typeface="Roboto" pitchFamily="2" charset="0"/>
              </a:rPr>
              <a:t>được cài đặt sao cho </a:t>
            </a:r>
            <a:r>
              <a:rPr lang="vi-VN" i="1" dirty="0">
                <a:solidFill>
                  <a:schemeClr val="tx1"/>
                </a:solidFill>
                <a:latin typeface="Roboto" pitchFamily="2" charset="0"/>
                <a:ea typeface="Roboto" pitchFamily="2" charset="0"/>
              </a:rPr>
              <a:t>chỉ có một </a:t>
            </a:r>
            <a:r>
              <a:rPr lang="vi-VN" i="1" dirty="0" smtClean="0">
                <a:solidFill>
                  <a:schemeClr val="tx1"/>
                </a:solidFill>
                <a:latin typeface="Roboto" pitchFamily="2" charset="0"/>
                <a:ea typeface="Roboto" pitchFamily="2" charset="0"/>
              </a:rPr>
              <a:t>tiến</a:t>
            </a:r>
            <a:r>
              <a:rPr lang="en-US" i="1" dirty="0" smtClean="0">
                <a:solidFill>
                  <a:schemeClr val="tx1"/>
                </a:solidFill>
                <a:latin typeface="Roboto" pitchFamily="2" charset="0"/>
                <a:ea typeface="Roboto" pitchFamily="2" charset="0"/>
              </a:rPr>
              <a:t> </a:t>
            </a:r>
            <a:r>
              <a:rPr lang="vi-VN" i="1" dirty="0" smtClean="0">
                <a:solidFill>
                  <a:schemeClr val="tx1"/>
                </a:solidFill>
                <a:latin typeface="Roboto" pitchFamily="2" charset="0"/>
                <a:ea typeface="Roboto" pitchFamily="2" charset="0"/>
              </a:rPr>
              <a:t>trình </a:t>
            </a:r>
            <a:r>
              <a:rPr lang="vi-VN" i="1" dirty="0">
                <a:solidFill>
                  <a:schemeClr val="tx1"/>
                </a:solidFill>
                <a:latin typeface="Roboto" pitchFamily="2" charset="0"/>
                <a:ea typeface="Roboto" pitchFamily="2" charset="0"/>
              </a:rPr>
              <a:t>được hoạt động trong monitor </a:t>
            </a:r>
            <a:r>
              <a:rPr lang="en-US" i="1" dirty="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a:t>
            </a:r>
            <a:r>
              <a:rPr lang="vi-VN" i="1" dirty="0">
                <a:solidFill>
                  <a:schemeClr val="tx1"/>
                </a:solidFill>
                <a:latin typeface="Roboto" pitchFamily="2" charset="0"/>
                <a:ea typeface="Roboto" pitchFamily="2" charset="0"/>
              </a:rPr>
              <a:t>loại </a:t>
            </a:r>
            <a:r>
              <a:rPr lang="vi-VN" i="1" dirty="0" smtClean="0">
                <a:solidFill>
                  <a:schemeClr val="tx1"/>
                </a:solidFill>
                <a:latin typeface="Roboto" pitchFamily="2" charset="0"/>
                <a:ea typeface="Roboto" pitchFamily="2" charset="0"/>
              </a:rPr>
              <a:t>trừ</a:t>
            </a:r>
            <a:r>
              <a:rPr lang="en-US" i="1" dirty="0" smtClean="0">
                <a:solidFill>
                  <a:schemeClr val="tx1"/>
                </a:solidFill>
                <a:latin typeface="Roboto" pitchFamily="2" charset="0"/>
                <a:ea typeface="Roboto" pitchFamily="2" charset="0"/>
              </a:rPr>
              <a:t> </a:t>
            </a:r>
            <a:r>
              <a:rPr lang="vi-VN" i="1" dirty="0" smtClean="0">
                <a:solidFill>
                  <a:schemeClr val="tx1"/>
                </a:solidFill>
                <a:latin typeface="Roboto" pitchFamily="2" charset="0"/>
                <a:ea typeface="Roboto" pitchFamily="2" charset="0"/>
              </a:rPr>
              <a:t>lẫn </a:t>
            </a:r>
            <a:r>
              <a:rPr lang="vi-VN" i="1" dirty="0">
                <a:solidFill>
                  <a:schemeClr val="tx1"/>
                </a:solidFill>
                <a:latin typeface="Roboto" pitchFamily="2" charset="0"/>
                <a:ea typeface="Roboto" pitchFamily="2" charset="0"/>
              </a:rPr>
              <a:t>nhau</a:t>
            </a:r>
            <a:r>
              <a:rPr lang="vi-VN" dirty="0">
                <a:solidFill>
                  <a:schemeClr val="tx1"/>
                </a:solidFill>
                <a:latin typeface="Roboto" pitchFamily="2" charset="0"/>
                <a:ea typeface="Roboto" pitchFamily="2" charset="0"/>
              </a:rPr>
              <a:t>). Người lập trình không cần viết </a:t>
            </a:r>
            <a:r>
              <a:rPr lang="vi-VN" dirty="0" smtClean="0">
                <a:solidFill>
                  <a:schemeClr val="tx1"/>
                </a:solidFill>
                <a:latin typeface="Roboto" pitchFamily="2" charset="0"/>
                <a:ea typeface="Roboto" pitchFamily="2" charset="0"/>
              </a:rPr>
              <a:t>mã</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lệnh </a:t>
            </a:r>
            <a:r>
              <a:rPr lang="vi-VN" dirty="0">
                <a:solidFill>
                  <a:schemeClr val="tx1"/>
                </a:solidFill>
                <a:latin typeface="Roboto" pitchFamily="2" charset="0"/>
                <a:ea typeface="Roboto" pitchFamily="2" charset="0"/>
              </a:rPr>
              <a:t>để đảm bảo điều </a:t>
            </a:r>
            <a:r>
              <a:rPr lang="vi-VN" dirty="0" smtClean="0">
                <a:solidFill>
                  <a:schemeClr val="tx1"/>
                </a:solidFill>
                <a:latin typeface="Roboto" pitchFamily="2" charset="0"/>
                <a:ea typeface="Roboto" pitchFamily="2" charset="0"/>
              </a:rPr>
              <a:t>này</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Monitor </a:t>
            </a:r>
            <a:r>
              <a:rPr lang="vi-VN" dirty="0">
                <a:solidFill>
                  <a:schemeClr val="tx1"/>
                </a:solidFill>
                <a:latin typeface="Roboto" pitchFamily="2" charset="0"/>
                <a:ea typeface="Roboto" pitchFamily="2" charset="0"/>
              </a:rPr>
              <a:t>như định nghĩa trên chưa đủ </a:t>
            </a:r>
            <a:r>
              <a:rPr lang="vi-VN" dirty="0" smtClean="0">
                <a:solidFill>
                  <a:schemeClr val="tx1"/>
                </a:solidFill>
                <a:latin typeface="Roboto" pitchFamily="2" charset="0"/>
                <a:ea typeface="Roboto" pitchFamily="2" charset="0"/>
              </a:rPr>
              <a:t>mạnh</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để </a:t>
            </a:r>
            <a:r>
              <a:rPr lang="vi-VN" dirty="0">
                <a:solidFill>
                  <a:schemeClr val="tx1"/>
                </a:solidFill>
                <a:latin typeface="Roboto" pitchFamily="2" charset="0"/>
                <a:ea typeface="Roboto" pitchFamily="2" charset="0"/>
              </a:rPr>
              <a:t>xử lý mọi trường hợp đồng bộ </a:t>
            </a:r>
            <a:r>
              <a:rPr lang="vi-VN" dirty="0" smtClean="0">
                <a:solidFill>
                  <a:schemeClr val="tx1"/>
                </a:solidFill>
                <a:latin typeface="Roboto" pitchFamily="2" charset="0"/>
                <a:ea typeface="Roboto" pitchFamily="2" charset="0"/>
              </a:rPr>
              <a:t>hóa.</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Cần</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thêm </a:t>
            </a:r>
            <a:r>
              <a:rPr lang="vi-VN" dirty="0">
                <a:solidFill>
                  <a:schemeClr val="tx1"/>
                </a:solidFill>
                <a:latin typeface="Roboto" pitchFamily="2" charset="0"/>
                <a:ea typeface="Roboto" pitchFamily="2" charset="0"/>
              </a:rPr>
              <a:t>một số cơ chế “tailor-made” về đồng </a:t>
            </a:r>
            <a:r>
              <a:rPr lang="vi-VN" dirty="0" smtClean="0">
                <a:solidFill>
                  <a:schemeClr val="tx1"/>
                </a:solidFill>
                <a:latin typeface="Roboto" pitchFamily="2" charset="0"/>
                <a:ea typeface="Roboto" pitchFamily="2" charset="0"/>
              </a:rPr>
              <a:t>bộ</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hóa</a:t>
            </a:r>
            <a:r>
              <a:rPr lang="en-US" dirty="0" smtClean="0">
                <a:solidFill>
                  <a:schemeClr val="tx1"/>
                </a:solidFill>
                <a:latin typeface="Roboto" pitchFamily="2" charset="0"/>
                <a:ea typeface="Roboto" pitchFamily="2" charset="0"/>
              </a:rPr>
              <a:t> </a:t>
            </a:r>
            <a:endParaRPr lang="en-US" dirty="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Các </a:t>
            </a:r>
            <a:r>
              <a:rPr lang="vi-VN" dirty="0">
                <a:solidFill>
                  <a:schemeClr val="tx1"/>
                </a:solidFill>
                <a:latin typeface="Roboto" pitchFamily="2" charset="0"/>
                <a:ea typeface="Roboto" pitchFamily="2" charset="0"/>
              </a:rPr>
              <a:t>trường hợp đồng bộ hóa “tailor-made</a:t>
            </a:r>
            <a:r>
              <a:rPr lang="vi-VN" dirty="0" smtClean="0">
                <a:solidFill>
                  <a:schemeClr val="tx1"/>
                </a:solidFill>
                <a:latin typeface="Roboto" pitchFamily="2" charset="0"/>
                <a:ea typeface="Roboto" pitchFamily="2" charset="0"/>
              </a:rPr>
              <a:t>”:</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sử </a:t>
            </a:r>
            <a:r>
              <a:rPr lang="vi-VN" dirty="0">
                <a:solidFill>
                  <a:schemeClr val="tx1"/>
                </a:solidFill>
                <a:latin typeface="Roboto" pitchFamily="2" charset="0"/>
                <a:ea typeface="Roboto" pitchFamily="2" charset="0"/>
              </a:rPr>
              <a:t>dụng kiểu </a:t>
            </a:r>
            <a:r>
              <a:rPr lang="vi-VN" i="1" dirty="0">
                <a:solidFill>
                  <a:schemeClr val="tx1"/>
                </a:solidFill>
                <a:latin typeface="Roboto" pitchFamily="2" charset="0"/>
                <a:ea typeface="Roboto" pitchFamily="2" charset="0"/>
              </a:rPr>
              <a:t>condition</a:t>
            </a:r>
            <a:r>
              <a:rPr lang="vi-VN" dirty="0">
                <a:solidFill>
                  <a:schemeClr val="tx1"/>
                </a:solidFill>
                <a:latin typeface="Roboto" pitchFamily="2" charset="0"/>
                <a:ea typeface="Roboto" pitchFamily="2" charset="0"/>
              </a:rPr>
              <a:t>.</a:t>
            </a:r>
            <a:r>
              <a:rPr lang="vi-VN" dirty="0" smtClean="0">
                <a:solidFill>
                  <a:schemeClr val="tx1"/>
                </a:solidFill>
                <a:latin typeface="Roboto" pitchFamily="2" charset="0"/>
                <a:ea typeface="Roboto" pitchFamily="2" charset="0"/>
              </a:rPr>
              <a:t> </a:t>
            </a:r>
            <a:br>
              <a:rPr lang="vi-VN" dirty="0" smtClean="0">
                <a:solidFill>
                  <a:schemeClr val="tx1"/>
                </a:solidFill>
                <a:latin typeface="Roboto" pitchFamily="2" charset="0"/>
                <a:ea typeface="Roboto" pitchFamily="2" charset="0"/>
              </a:rPr>
            </a:b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488343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Cơ chế monitor</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31821579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19028"/>
            <a:ext cx="9050705" cy="3428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pPr>
            <a:r>
              <a:rPr lang="en-US" b="1" dirty="0" smtClean="0">
                <a:solidFill>
                  <a:schemeClr val="tx1"/>
                </a:solidFill>
                <a:latin typeface="Roboto" pitchFamily="2" charset="0"/>
                <a:ea typeface="Roboto" pitchFamily="2" charset="0"/>
              </a:rPr>
              <a:t>ĐẶC ĐIỂM CỦA X.SIGNAL()</a:t>
            </a:r>
          </a:p>
          <a:p>
            <a:pPr marL="285750" indent="-285750" fontAlgn="base">
              <a:lnSpc>
                <a:spcPct val="150000"/>
              </a:lnSpc>
              <a:buFont typeface="Arial" panose="020B0604020202020204" pitchFamily="34" charset="0"/>
              <a:buChar char="•"/>
            </a:pPr>
            <a:r>
              <a:rPr lang="en-US" dirty="0" smtClean="0">
                <a:solidFill>
                  <a:schemeClr val="tx1"/>
                </a:solidFill>
                <a:latin typeface="Roboto" pitchFamily="2" charset="0"/>
                <a:ea typeface="Roboto" pitchFamily="2" charset="0"/>
              </a:rPr>
              <a:t>x.signal</a:t>
            </a:r>
            <a:r>
              <a:rPr lang="en-US" dirty="0">
                <a:solidFill>
                  <a:schemeClr val="tx1"/>
                </a:solidFill>
                <a:latin typeface="Roboto" pitchFamily="2" charset="0"/>
                <a:ea typeface="Roboto" pitchFamily="2" charset="0"/>
              </a:rPr>
              <a:t>() chỉ đánh thức duy nhất một </a:t>
            </a:r>
            <a:r>
              <a:rPr lang="en-US" dirty="0" smtClean="0">
                <a:solidFill>
                  <a:schemeClr val="tx1"/>
                </a:solidFill>
                <a:latin typeface="Roboto" pitchFamily="2" charset="0"/>
                <a:ea typeface="Roboto" pitchFamily="2" charset="0"/>
              </a:rPr>
              <a:t>tiến trình </a:t>
            </a:r>
            <a:r>
              <a:rPr lang="en-US" dirty="0">
                <a:solidFill>
                  <a:schemeClr val="tx1"/>
                </a:solidFill>
                <a:latin typeface="Roboto" pitchFamily="2" charset="0"/>
                <a:ea typeface="Roboto" pitchFamily="2" charset="0"/>
              </a:rPr>
              <a:t>đang </a:t>
            </a:r>
            <a:r>
              <a:rPr lang="en-US" dirty="0" smtClean="0">
                <a:solidFill>
                  <a:schemeClr val="tx1"/>
                </a:solidFill>
                <a:latin typeface="Roboto" pitchFamily="2" charset="0"/>
                <a:ea typeface="Roboto" pitchFamily="2" charset="0"/>
              </a:rPr>
              <a:t>chờ</a:t>
            </a:r>
          </a:p>
          <a:p>
            <a:pPr marL="285750" indent="-285750" fontAlgn="base">
              <a:lnSpc>
                <a:spcPct val="150000"/>
              </a:lnSpc>
              <a:buFont typeface="Arial" panose="020B0604020202020204" pitchFamily="34" charset="0"/>
              <a:buChar char="•"/>
            </a:pPr>
            <a:r>
              <a:rPr lang="en-US" dirty="0" smtClean="0">
                <a:solidFill>
                  <a:schemeClr val="tx1"/>
                </a:solidFill>
                <a:latin typeface="Roboto" pitchFamily="2" charset="0"/>
                <a:ea typeface="Roboto" pitchFamily="2" charset="0"/>
              </a:rPr>
              <a:t>Nếu </a:t>
            </a:r>
            <a:r>
              <a:rPr lang="en-US" dirty="0">
                <a:solidFill>
                  <a:schemeClr val="tx1"/>
                </a:solidFill>
                <a:latin typeface="Roboto" pitchFamily="2" charset="0"/>
                <a:ea typeface="Roboto" pitchFamily="2" charset="0"/>
              </a:rPr>
              <a:t>không có tiến trình chờ, x.signal() </a:t>
            </a:r>
            <a:r>
              <a:rPr lang="en-US" dirty="0" smtClean="0">
                <a:solidFill>
                  <a:schemeClr val="tx1"/>
                </a:solidFill>
                <a:latin typeface="Roboto" pitchFamily="2" charset="0"/>
                <a:ea typeface="Roboto" pitchFamily="2" charset="0"/>
              </a:rPr>
              <a:t>không có </a:t>
            </a:r>
            <a:r>
              <a:rPr lang="en-US" dirty="0">
                <a:solidFill>
                  <a:schemeClr val="tx1"/>
                </a:solidFill>
                <a:latin typeface="Roboto" pitchFamily="2" charset="0"/>
                <a:ea typeface="Roboto" pitchFamily="2" charset="0"/>
              </a:rPr>
              <a:t>tác dụng </a:t>
            </a:r>
            <a:r>
              <a:rPr lang="en-US" dirty="0" smtClean="0">
                <a:solidFill>
                  <a:schemeClr val="tx1"/>
                </a:solidFill>
                <a:latin typeface="Roboto" pitchFamily="2" charset="0"/>
                <a:ea typeface="Roboto" pitchFamily="2" charset="0"/>
              </a:rPr>
              <a:t>gì</a:t>
            </a:r>
          </a:p>
          <a:p>
            <a:pPr marL="285750" indent="-285750" fontAlgn="base">
              <a:lnSpc>
                <a:spcPct val="150000"/>
              </a:lnSpc>
              <a:buFont typeface="Arial" panose="020B0604020202020204" pitchFamily="34" charset="0"/>
              <a:buChar char="•"/>
            </a:pPr>
            <a:r>
              <a:rPr lang="en-US" dirty="0" smtClean="0">
                <a:solidFill>
                  <a:schemeClr val="tx1"/>
                </a:solidFill>
                <a:latin typeface="Roboto" pitchFamily="2" charset="0"/>
                <a:ea typeface="Roboto" pitchFamily="2" charset="0"/>
              </a:rPr>
              <a:t>x.signal</a:t>
            </a:r>
            <a:r>
              <a:rPr lang="en-US" dirty="0">
                <a:solidFill>
                  <a:schemeClr val="tx1"/>
                </a:solidFill>
                <a:latin typeface="Roboto" pitchFamily="2" charset="0"/>
                <a:ea typeface="Roboto" pitchFamily="2" charset="0"/>
              </a:rPr>
              <a:t>() khác với signal trong semaphore </a:t>
            </a:r>
            <a:r>
              <a:rPr lang="en-US" dirty="0" smtClean="0">
                <a:solidFill>
                  <a:schemeClr val="tx1"/>
                </a:solidFill>
                <a:latin typeface="Roboto" pitchFamily="2" charset="0"/>
                <a:ea typeface="Roboto" pitchFamily="2" charset="0"/>
              </a:rPr>
              <a:t>cổ điển</a:t>
            </a:r>
            <a:r>
              <a:rPr lang="en-US" dirty="0">
                <a:solidFill>
                  <a:schemeClr val="tx1"/>
                </a:solidFill>
                <a:latin typeface="Roboto" pitchFamily="2" charset="0"/>
                <a:ea typeface="Roboto" pitchFamily="2" charset="0"/>
              </a:rPr>
              <a:t>: signal cổ điển luôn làm thay đổi </a:t>
            </a:r>
            <a:r>
              <a:rPr lang="en-US" dirty="0" smtClean="0">
                <a:solidFill>
                  <a:schemeClr val="tx1"/>
                </a:solidFill>
                <a:latin typeface="Roboto" pitchFamily="2" charset="0"/>
                <a:ea typeface="Roboto" pitchFamily="2" charset="0"/>
              </a:rPr>
              <a:t>trạng thái </a:t>
            </a:r>
            <a:r>
              <a:rPr lang="en-US" dirty="0">
                <a:solidFill>
                  <a:schemeClr val="tx1"/>
                </a:solidFill>
                <a:latin typeface="Roboto" pitchFamily="2" charset="0"/>
                <a:ea typeface="Roboto" pitchFamily="2" charset="0"/>
              </a:rPr>
              <a:t>(giá trị) của semaphore</a:t>
            </a:r>
            <a:r>
              <a:rPr lang="en-US" dirty="0" smtClean="0">
                <a:solidFill>
                  <a:schemeClr val="tx1"/>
                </a:solidFill>
                <a:latin typeface="Roboto" pitchFamily="2" charset="0"/>
                <a:ea typeface="Roboto" pitchFamily="2" charset="0"/>
              </a:rPr>
              <a:t> </a:t>
            </a:r>
            <a:br>
              <a:rPr lang="en-US" dirty="0" smtClean="0">
                <a:solidFill>
                  <a:schemeClr val="tx1"/>
                </a:solidFill>
                <a:latin typeface="Roboto" pitchFamily="2" charset="0"/>
                <a:ea typeface="Roboto" pitchFamily="2" charset="0"/>
              </a:rPr>
            </a:b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488343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Cơ chế monitor</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33684456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4" y="925378"/>
            <a:ext cx="9050705" cy="4180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pPr>
            <a:r>
              <a:rPr lang="vi-VN" b="1" dirty="0" smtClean="0">
                <a:solidFill>
                  <a:schemeClr val="tx1"/>
                </a:solidFill>
                <a:latin typeface="Roboto" pitchFamily="2" charset="0"/>
                <a:ea typeface="Roboto" pitchFamily="2" charset="0"/>
              </a:rPr>
              <a:t>SIGNAL WAIT/CONTINUE</a:t>
            </a:r>
            <a:endParaRPr lang="en-US" b="1"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Giả </a:t>
            </a:r>
            <a:r>
              <a:rPr lang="vi-VN" dirty="0">
                <a:solidFill>
                  <a:schemeClr val="tx1"/>
                </a:solidFill>
                <a:latin typeface="Roboto" pitchFamily="2" charset="0"/>
                <a:ea typeface="Roboto" pitchFamily="2" charset="0"/>
              </a:rPr>
              <a:t>sử có hai tiến trình P và </a:t>
            </a:r>
            <a:r>
              <a:rPr lang="vi-VN" dirty="0" smtClean="0">
                <a:solidFill>
                  <a:schemeClr val="tx1"/>
                </a:solidFill>
                <a:latin typeface="Roboto" pitchFamily="2" charset="0"/>
                <a:ea typeface="Roboto" pitchFamily="2" charset="0"/>
              </a:rPr>
              <a:t>Q:</a:t>
            </a:r>
            <a:endParaRPr lang="en-US" dirty="0" smtClean="0">
              <a:solidFill>
                <a:schemeClr val="tx1"/>
              </a:solidFill>
              <a:latin typeface="Roboto" pitchFamily="2" charset="0"/>
              <a:ea typeface="Roboto" pitchFamily="2" charset="0"/>
            </a:endParaRPr>
          </a:p>
          <a:p>
            <a:pPr marL="742950" lvl="1" indent="-285750" fontAlgn="base">
              <a:lnSpc>
                <a:spcPct val="150000"/>
              </a:lnSpc>
              <a:buFont typeface="Arial" panose="020B0604020202020204" pitchFamily="34" charset="0"/>
              <a:buChar char="•"/>
            </a:pPr>
            <a:r>
              <a:rPr lang="vi-VN" i="1" dirty="0" smtClean="0">
                <a:solidFill>
                  <a:schemeClr val="tx1"/>
                </a:solidFill>
                <a:latin typeface="Roboto" pitchFamily="2" charset="0"/>
                <a:ea typeface="Roboto" pitchFamily="2" charset="0"/>
              </a:rPr>
              <a:t>Q </a:t>
            </a:r>
            <a:r>
              <a:rPr lang="vi-VN" dirty="0">
                <a:solidFill>
                  <a:schemeClr val="tx1"/>
                </a:solidFill>
                <a:latin typeface="Roboto" pitchFamily="2" charset="0"/>
                <a:ea typeface="Roboto" pitchFamily="2" charset="0"/>
              </a:rPr>
              <a:t>gọi đến x.wait(), sau đó </a:t>
            </a:r>
            <a:r>
              <a:rPr lang="vi-VN" i="1" dirty="0">
                <a:solidFill>
                  <a:schemeClr val="tx1"/>
                </a:solidFill>
                <a:latin typeface="Roboto" pitchFamily="2" charset="0"/>
                <a:ea typeface="Roboto" pitchFamily="2" charset="0"/>
              </a:rPr>
              <a:t>P </a:t>
            </a:r>
            <a:r>
              <a:rPr lang="vi-VN" dirty="0">
                <a:solidFill>
                  <a:schemeClr val="tx1"/>
                </a:solidFill>
                <a:latin typeface="Roboto" pitchFamily="2" charset="0"/>
                <a:ea typeface="Roboto" pitchFamily="2" charset="0"/>
              </a:rPr>
              <a:t>gọi đến x.signal</a:t>
            </a:r>
            <a:r>
              <a:rPr lang="vi-VN" dirty="0" smtClean="0">
                <a:solidFill>
                  <a:schemeClr val="tx1"/>
                </a:solidFill>
                <a:latin typeface="Roboto" pitchFamily="2" charset="0"/>
                <a:ea typeface="Roboto" pitchFamily="2" charset="0"/>
              </a:rPr>
              <a:t>()</a:t>
            </a:r>
            <a:endParaRPr lang="en-US" dirty="0" smtClean="0">
              <a:solidFill>
                <a:schemeClr val="tx1"/>
              </a:solidFill>
              <a:latin typeface="Roboto" pitchFamily="2" charset="0"/>
              <a:ea typeface="Roboto" pitchFamily="2" charset="0"/>
            </a:endParaRPr>
          </a:p>
          <a:p>
            <a:pPr marL="742950" lvl="1" indent="-285750" fontAlgn="base">
              <a:lnSpc>
                <a:spcPct val="150000"/>
              </a:lnSpc>
              <a:buFont typeface="Arial" panose="020B0604020202020204" pitchFamily="34" charset="0"/>
              <a:buChar char="•"/>
            </a:pPr>
            <a:r>
              <a:rPr lang="vi-VN" i="1" dirty="0" smtClean="0">
                <a:solidFill>
                  <a:schemeClr val="tx1"/>
                </a:solidFill>
                <a:latin typeface="Roboto" pitchFamily="2" charset="0"/>
                <a:ea typeface="Roboto" pitchFamily="2" charset="0"/>
              </a:rPr>
              <a:t>Q </a:t>
            </a:r>
            <a:r>
              <a:rPr lang="vi-VN" dirty="0">
                <a:solidFill>
                  <a:schemeClr val="tx1"/>
                </a:solidFill>
                <a:latin typeface="Roboto" pitchFamily="2" charset="0"/>
                <a:ea typeface="Roboto" pitchFamily="2" charset="0"/>
              </a:rPr>
              <a:t>được phép tiếp tục thực hiện (</a:t>
            </a:r>
            <a:r>
              <a:rPr lang="vi-VN" dirty="0" smtClean="0">
                <a:solidFill>
                  <a:schemeClr val="tx1"/>
                </a:solidFill>
                <a:latin typeface="Roboto" pitchFamily="2" charset="0"/>
                <a:ea typeface="Roboto" pitchFamily="2" charset="0"/>
              </a:rPr>
              <a:t>wakeup)</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Khi </a:t>
            </a:r>
            <a:r>
              <a:rPr lang="vi-VN" dirty="0">
                <a:solidFill>
                  <a:schemeClr val="tx1"/>
                </a:solidFill>
                <a:latin typeface="Roboto" pitchFamily="2" charset="0"/>
                <a:ea typeface="Roboto" pitchFamily="2" charset="0"/>
              </a:rPr>
              <a:t>đó </a:t>
            </a:r>
            <a:r>
              <a:rPr lang="vi-VN" i="1" dirty="0">
                <a:solidFill>
                  <a:schemeClr val="tx1"/>
                </a:solidFill>
                <a:latin typeface="Roboto" pitchFamily="2" charset="0"/>
                <a:ea typeface="Roboto" pitchFamily="2" charset="0"/>
              </a:rPr>
              <a:t>P </a:t>
            </a:r>
            <a:r>
              <a:rPr lang="vi-VN" dirty="0">
                <a:solidFill>
                  <a:schemeClr val="tx1"/>
                </a:solidFill>
                <a:latin typeface="Roboto" pitchFamily="2" charset="0"/>
                <a:ea typeface="Roboto" pitchFamily="2" charset="0"/>
              </a:rPr>
              <a:t>phải vào trạng thái wait vì nếu </a:t>
            </a:r>
            <a:r>
              <a:rPr lang="vi-VN" dirty="0" smtClean="0">
                <a:solidFill>
                  <a:schemeClr val="tx1"/>
                </a:solidFill>
                <a:latin typeface="Roboto" pitchFamily="2" charset="0"/>
                <a:ea typeface="Roboto" pitchFamily="2" charset="0"/>
              </a:rPr>
              <a:t>ngược</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lại </a:t>
            </a:r>
            <a:r>
              <a:rPr lang="vi-VN" dirty="0">
                <a:solidFill>
                  <a:schemeClr val="tx1"/>
                </a:solidFill>
                <a:latin typeface="Roboto" pitchFamily="2" charset="0"/>
                <a:ea typeface="Roboto" pitchFamily="2" charset="0"/>
              </a:rPr>
              <a:t>thì </a:t>
            </a:r>
            <a:r>
              <a:rPr lang="vi-VN" i="1" dirty="0">
                <a:solidFill>
                  <a:schemeClr val="tx1"/>
                </a:solidFill>
                <a:latin typeface="Roboto" pitchFamily="2" charset="0"/>
                <a:ea typeface="Roboto" pitchFamily="2" charset="0"/>
              </a:rPr>
              <a:t>P </a:t>
            </a:r>
            <a:r>
              <a:rPr lang="vi-VN" dirty="0">
                <a:solidFill>
                  <a:schemeClr val="tx1"/>
                </a:solidFill>
                <a:latin typeface="Roboto" pitchFamily="2" charset="0"/>
                <a:ea typeface="Roboto" pitchFamily="2" charset="0"/>
              </a:rPr>
              <a:t>và </a:t>
            </a:r>
            <a:r>
              <a:rPr lang="vi-VN" i="1" dirty="0">
                <a:solidFill>
                  <a:schemeClr val="tx1"/>
                </a:solidFill>
                <a:latin typeface="Roboto" pitchFamily="2" charset="0"/>
                <a:ea typeface="Roboto" pitchFamily="2" charset="0"/>
              </a:rPr>
              <a:t>Q </a:t>
            </a:r>
            <a:r>
              <a:rPr lang="vi-VN" dirty="0">
                <a:solidFill>
                  <a:schemeClr val="tx1"/>
                </a:solidFill>
                <a:latin typeface="Roboto" pitchFamily="2" charset="0"/>
                <a:ea typeface="Roboto" pitchFamily="2" charset="0"/>
              </a:rPr>
              <a:t>cùng thực hiện trong </a:t>
            </a:r>
            <a:r>
              <a:rPr lang="vi-VN" dirty="0" smtClean="0">
                <a:solidFill>
                  <a:schemeClr val="tx1"/>
                </a:solidFill>
                <a:latin typeface="Roboto" pitchFamily="2" charset="0"/>
                <a:ea typeface="Roboto" pitchFamily="2" charset="0"/>
              </a:rPr>
              <a:t>monitor</a:t>
            </a:r>
            <a:endParaRPr lang="en-US" dirty="0" smtClean="0">
              <a:solidFill>
                <a:schemeClr val="tx1"/>
              </a:solidFill>
              <a:latin typeface="Roboto" pitchFamily="2" charset="0"/>
              <a:ea typeface="Roboto" pitchFamily="2" charset="0"/>
            </a:endParaRPr>
          </a:p>
          <a:p>
            <a:pPr marL="285750"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Khả </a:t>
            </a:r>
            <a:r>
              <a:rPr lang="vi-VN" dirty="0">
                <a:solidFill>
                  <a:schemeClr val="tx1"/>
                </a:solidFill>
                <a:latin typeface="Roboto" pitchFamily="2" charset="0"/>
                <a:ea typeface="Roboto" pitchFamily="2" charset="0"/>
              </a:rPr>
              <a:t>năng xảy </a:t>
            </a:r>
            <a:r>
              <a:rPr lang="vi-VN" dirty="0" smtClean="0">
                <a:solidFill>
                  <a:schemeClr val="tx1"/>
                </a:solidFill>
                <a:latin typeface="Roboto" pitchFamily="2" charset="0"/>
                <a:ea typeface="Roboto" pitchFamily="2" charset="0"/>
              </a:rPr>
              <a:t>ra:</a:t>
            </a:r>
            <a:endParaRPr lang="en-US" dirty="0" smtClean="0">
              <a:solidFill>
                <a:schemeClr val="tx1"/>
              </a:solidFill>
              <a:latin typeface="Roboto" pitchFamily="2" charset="0"/>
              <a:ea typeface="Roboto" pitchFamily="2" charset="0"/>
            </a:endParaRPr>
          </a:p>
          <a:p>
            <a:pPr marL="742950" lvl="1"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Signal-and-wait</a:t>
            </a:r>
            <a:r>
              <a:rPr lang="vi-VN" dirty="0">
                <a:solidFill>
                  <a:schemeClr val="tx1"/>
                </a:solidFill>
                <a:latin typeface="Roboto" pitchFamily="2" charset="0"/>
                <a:ea typeface="Roboto" pitchFamily="2" charset="0"/>
              </a:rPr>
              <a:t>: </a:t>
            </a:r>
            <a:r>
              <a:rPr lang="vi-VN" i="1" dirty="0">
                <a:solidFill>
                  <a:schemeClr val="tx1"/>
                </a:solidFill>
                <a:latin typeface="Roboto" pitchFamily="2" charset="0"/>
                <a:ea typeface="Roboto" pitchFamily="2" charset="0"/>
              </a:rPr>
              <a:t>P </a:t>
            </a:r>
            <a:r>
              <a:rPr lang="vi-VN" dirty="0">
                <a:solidFill>
                  <a:schemeClr val="tx1"/>
                </a:solidFill>
                <a:latin typeface="Roboto" pitchFamily="2" charset="0"/>
                <a:ea typeface="Roboto" pitchFamily="2" charset="0"/>
              </a:rPr>
              <a:t>chờ đến khi </a:t>
            </a:r>
            <a:r>
              <a:rPr lang="vi-VN" i="1" dirty="0">
                <a:solidFill>
                  <a:schemeClr val="tx1"/>
                </a:solidFill>
                <a:latin typeface="Roboto" pitchFamily="2" charset="0"/>
                <a:ea typeface="Roboto" pitchFamily="2" charset="0"/>
              </a:rPr>
              <a:t>Q </a:t>
            </a:r>
            <a:r>
              <a:rPr lang="vi-VN" dirty="0">
                <a:solidFill>
                  <a:schemeClr val="tx1"/>
                </a:solidFill>
                <a:latin typeface="Roboto" pitchFamily="2" charset="0"/>
                <a:ea typeface="Roboto" pitchFamily="2" charset="0"/>
              </a:rPr>
              <a:t>rời monitor </a:t>
            </a:r>
            <a:r>
              <a:rPr lang="vi-VN" dirty="0" smtClean="0">
                <a:solidFill>
                  <a:schemeClr val="tx1"/>
                </a:solidFill>
                <a:latin typeface="Roboto" pitchFamily="2" charset="0"/>
                <a:ea typeface="Roboto" pitchFamily="2" charset="0"/>
              </a:rPr>
              <a:t>hoặc</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chờ </a:t>
            </a:r>
            <a:r>
              <a:rPr lang="vi-VN" dirty="0">
                <a:solidFill>
                  <a:schemeClr val="tx1"/>
                </a:solidFill>
                <a:latin typeface="Roboto" pitchFamily="2" charset="0"/>
                <a:ea typeface="Roboto" pitchFamily="2" charset="0"/>
              </a:rPr>
              <a:t>một điều kiện khác </a:t>
            </a:r>
            <a:r>
              <a:rPr lang="vi-VN" dirty="0" smtClean="0">
                <a:solidFill>
                  <a:schemeClr val="tx1"/>
                </a:solidFill>
                <a:latin typeface="Roboto" pitchFamily="2" charset="0"/>
                <a:ea typeface="Roboto" pitchFamily="2" charset="0"/>
              </a:rPr>
              <a:t>(*)</a:t>
            </a:r>
            <a:endParaRPr lang="en-US" dirty="0" smtClean="0">
              <a:solidFill>
                <a:schemeClr val="tx1"/>
              </a:solidFill>
              <a:latin typeface="Roboto" pitchFamily="2" charset="0"/>
              <a:ea typeface="Roboto" pitchFamily="2" charset="0"/>
            </a:endParaRPr>
          </a:p>
          <a:p>
            <a:pPr marL="742950" lvl="1" indent="-285750" fontAlgn="base">
              <a:lnSpc>
                <a:spcPct val="150000"/>
              </a:lnSpc>
              <a:buFont typeface="Arial" panose="020B0604020202020204" pitchFamily="34" charset="0"/>
              <a:buChar char="•"/>
            </a:pPr>
            <a:r>
              <a:rPr lang="vi-VN" dirty="0" smtClean="0">
                <a:solidFill>
                  <a:schemeClr val="tx1"/>
                </a:solidFill>
                <a:latin typeface="Roboto" pitchFamily="2" charset="0"/>
                <a:ea typeface="Roboto" pitchFamily="2" charset="0"/>
              </a:rPr>
              <a:t>Signal-and-continue</a:t>
            </a:r>
            <a:r>
              <a:rPr lang="vi-VN" dirty="0">
                <a:solidFill>
                  <a:schemeClr val="tx1"/>
                </a:solidFill>
                <a:latin typeface="Roboto" pitchFamily="2" charset="0"/>
                <a:ea typeface="Roboto" pitchFamily="2" charset="0"/>
              </a:rPr>
              <a:t>: </a:t>
            </a:r>
            <a:r>
              <a:rPr lang="vi-VN" i="1" dirty="0">
                <a:solidFill>
                  <a:schemeClr val="tx1"/>
                </a:solidFill>
                <a:latin typeface="Roboto" pitchFamily="2" charset="0"/>
                <a:ea typeface="Roboto" pitchFamily="2" charset="0"/>
              </a:rPr>
              <a:t>Q </a:t>
            </a:r>
            <a:r>
              <a:rPr lang="vi-VN" dirty="0">
                <a:solidFill>
                  <a:schemeClr val="tx1"/>
                </a:solidFill>
                <a:latin typeface="Roboto" pitchFamily="2" charset="0"/>
                <a:ea typeface="Roboto" pitchFamily="2" charset="0"/>
              </a:rPr>
              <a:t>chờ đến khi </a:t>
            </a:r>
            <a:r>
              <a:rPr lang="vi-VN" i="1" dirty="0">
                <a:solidFill>
                  <a:schemeClr val="tx1"/>
                </a:solidFill>
                <a:latin typeface="Roboto" pitchFamily="2" charset="0"/>
                <a:ea typeface="Roboto" pitchFamily="2" charset="0"/>
              </a:rPr>
              <a:t>P </a:t>
            </a:r>
            <a:r>
              <a:rPr lang="vi-VN" dirty="0">
                <a:solidFill>
                  <a:schemeClr val="tx1"/>
                </a:solidFill>
                <a:latin typeface="Roboto" pitchFamily="2" charset="0"/>
                <a:ea typeface="Roboto" pitchFamily="2" charset="0"/>
              </a:rPr>
              <a:t>rời </a:t>
            </a:r>
            <a:r>
              <a:rPr lang="vi-VN" dirty="0" smtClean="0">
                <a:solidFill>
                  <a:schemeClr val="tx1"/>
                </a:solidFill>
                <a:latin typeface="Roboto" pitchFamily="2" charset="0"/>
                <a:ea typeface="Roboto" pitchFamily="2" charset="0"/>
              </a:rPr>
              <a:t>monitor</a:t>
            </a:r>
            <a:r>
              <a:rPr lang="en-US" dirty="0" smtClean="0">
                <a:solidFill>
                  <a:schemeClr val="tx1"/>
                </a:solidFill>
                <a:latin typeface="Roboto" pitchFamily="2" charset="0"/>
                <a:ea typeface="Roboto" pitchFamily="2" charset="0"/>
              </a:rPr>
              <a:t> </a:t>
            </a:r>
            <a:r>
              <a:rPr lang="vi-VN" dirty="0" smtClean="0">
                <a:solidFill>
                  <a:schemeClr val="tx1"/>
                </a:solidFill>
                <a:latin typeface="Roboto" pitchFamily="2" charset="0"/>
                <a:ea typeface="Roboto" pitchFamily="2" charset="0"/>
              </a:rPr>
              <a:t>hoặc </a:t>
            </a:r>
            <a:r>
              <a:rPr lang="vi-VN" dirty="0">
                <a:solidFill>
                  <a:schemeClr val="tx1"/>
                </a:solidFill>
                <a:latin typeface="Roboto" pitchFamily="2" charset="0"/>
                <a:ea typeface="Roboto" pitchFamily="2" charset="0"/>
              </a:rPr>
              <a:t>chờ một điều kiện khác</a:t>
            </a:r>
            <a:r>
              <a:rPr lang="vi-VN" dirty="0" smtClean="0">
                <a:solidFill>
                  <a:schemeClr val="tx1"/>
                </a:solidFill>
                <a:latin typeface="Roboto" pitchFamily="2" charset="0"/>
                <a:ea typeface="Roboto" pitchFamily="2" charset="0"/>
              </a:rPr>
              <a:t> </a:t>
            </a:r>
            <a:br>
              <a:rPr lang="vi-VN" dirty="0" smtClean="0">
                <a:solidFill>
                  <a:schemeClr val="tx1"/>
                </a:solidFill>
                <a:latin typeface="Roboto" pitchFamily="2" charset="0"/>
                <a:ea typeface="Roboto" pitchFamily="2" charset="0"/>
              </a:rPr>
            </a:br>
            <a:endParaRPr lang="en-US" i="1" dirty="0">
              <a:solidFill>
                <a:schemeClr val="tx1"/>
              </a:solidFill>
              <a:latin typeface="Roboto" pitchFamily="2" charset="0"/>
              <a:ea typeface="Roboto" pitchFamily="2"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488343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Cơ chế monitor</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32178193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00490" y="2467928"/>
            <a:ext cx="6791021"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70C0"/>
                </a:solidFill>
                <a:latin typeface="Roboto" pitchFamily="2" charset="0"/>
                <a:ea typeface="Roboto" pitchFamily="2" charset="0"/>
              </a:rPr>
              <a:t>DEMO</a:t>
            </a:r>
            <a:endParaRPr lang="en-US" sz="3200" dirty="0">
              <a:solidFill>
                <a:srgbClr val="0070C0"/>
              </a:solidFill>
              <a:latin typeface="Roboto" pitchFamily="2" charset="0"/>
              <a:ea typeface="Roboto" pitchFamily="2"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4814" y="4035707"/>
            <a:ext cx="5202371" cy="5202371"/>
          </a:xfrm>
          <a:prstGeom prst="rect">
            <a:avLst/>
          </a:prstGeom>
        </p:spPr>
      </p:pic>
    </p:spTree>
    <p:extLst>
      <p:ext uri="{BB962C8B-B14F-4D97-AF65-F5344CB8AC3E}">
        <p14:creationId xmlns:p14="http://schemas.microsoft.com/office/powerpoint/2010/main" val="97675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3" name="Rectangle 2"/>
          <p:cNvSpPr/>
          <p:nvPr/>
        </p:nvSpPr>
        <p:spPr>
          <a:xfrm>
            <a:off x="1106170" y="1973942"/>
            <a:ext cx="5466079" cy="296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70C0"/>
                </a:solidFill>
                <a:latin typeface="Consolas" panose="020B0609020204030204" pitchFamily="49" charset="0"/>
              </a:rPr>
              <a:t>register1 = counter; // register1=5</a:t>
            </a:r>
            <a:br>
              <a:rPr lang="en-US" dirty="0">
                <a:solidFill>
                  <a:srgbClr val="0070C0"/>
                </a:solidFill>
                <a:latin typeface="Consolas" panose="020B0609020204030204" pitchFamily="49" charset="0"/>
              </a:rPr>
            </a:br>
            <a:r>
              <a:rPr lang="en-US" dirty="0">
                <a:solidFill>
                  <a:srgbClr val="0070C0"/>
                </a:solidFill>
                <a:latin typeface="Consolas" panose="020B0609020204030204" pitchFamily="49" charset="0"/>
              </a:rPr>
              <a:t>register1 = register1 + 1; // register1=6</a:t>
            </a:r>
            <a:r>
              <a:rPr lang="en-US" dirty="0">
                <a:solidFill>
                  <a:schemeClr val="tx1"/>
                </a:solidFill>
                <a:latin typeface="Consolas" panose="020B0609020204030204" pitchFamily="49" charset="0"/>
              </a:rPr>
              <a:t/>
            </a:r>
            <a:br>
              <a:rPr lang="en-US" dirty="0">
                <a:solidFill>
                  <a:schemeClr val="tx1"/>
                </a:solidFill>
                <a:latin typeface="Consolas" panose="020B0609020204030204" pitchFamily="49" charset="0"/>
              </a:rPr>
            </a:br>
            <a:r>
              <a:rPr lang="en-US" dirty="0">
                <a:solidFill>
                  <a:srgbClr val="FF0000"/>
                </a:solidFill>
                <a:latin typeface="Consolas" panose="020B0609020204030204" pitchFamily="49" charset="0"/>
              </a:rPr>
              <a:t>register2 = counter; // register2=5</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register2 = register2 - 1; // register2=4</a:t>
            </a:r>
            <a:r>
              <a:rPr lang="en-US" dirty="0">
                <a:solidFill>
                  <a:schemeClr val="tx1"/>
                </a:solidFill>
                <a:latin typeface="Consolas" panose="020B0609020204030204" pitchFamily="49" charset="0"/>
              </a:rPr>
              <a:t/>
            </a:r>
            <a:br>
              <a:rPr lang="en-US" dirty="0">
                <a:solidFill>
                  <a:schemeClr val="tx1"/>
                </a:solidFill>
                <a:latin typeface="Consolas" panose="020B0609020204030204" pitchFamily="49" charset="0"/>
              </a:rPr>
            </a:br>
            <a:r>
              <a:rPr lang="en-US" dirty="0">
                <a:solidFill>
                  <a:srgbClr val="0070C0"/>
                </a:solidFill>
                <a:latin typeface="Consolas" panose="020B0609020204030204" pitchFamily="49" charset="0"/>
              </a:rPr>
              <a:t>counter = register1; // counter=6 !!</a:t>
            </a:r>
            <a:r>
              <a:rPr lang="en-US" dirty="0">
                <a:solidFill>
                  <a:srgbClr val="FF0000"/>
                </a:solidFill>
                <a:latin typeface="Consolas" panose="020B0609020204030204" pitchFamily="49" charset="0"/>
              </a:rP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counter = register2; // counter=4 !!</a:t>
            </a:r>
            <a:r>
              <a:rPr lang="en-US" dirty="0" smtClean="0">
                <a:solidFill>
                  <a:srgbClr val="FF0000"/>
                </a:solidFill>
                <a:latin typeface="Consolas" panose="020B0609020204030204" pitchFamily="49" charset="0"/>
              </a:rPr>
              <a:t> </a:t>
            </a:r>
            <a:endParaRPr lang="en-US" dirty="0">
              <a:solidFill>
                <a:srgbClr val="FF0000"/>
              </a:solidFill>
              <a:latin typeface="Consolas" panose="020B0609020204030204" pitchFamily="49" charset="0"/>
            </a:endParaRPr>
          </a:p>
        </p:txBody>
      </p:sp>
      <p:sp>
        <p:nvSpPr>
          <p:cNvPr id="8" name="Rectangle 7"/>
          <p:cNvSpPr/>
          <p:nvPr/>
        </p:nvSpPr>
        <p:spPr>
          <a:xfrm>
            <a:off x="1106171" y="1299027"/>
            <a:ext cx="914400" cy="4499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Roboto" pitchFamily="2" charset="0"/>
                <a:ea typeface="Roboto" pitchFamily="2" charset="0"/>
              </a:rPr>
              <a:t>WRITE</a:t>
            </a:r>
            <a:endParaRPr lang="en-US" b="1" dirty="0">
              <a:latin typeface="Roboto" pitchFamily="2" charset="0"/>
              <a:ea typeface="Roboto" pitchFamily="2" charset="0"/>
            </a:endParaRPr>
          </a:p>
        </p:txBody>
      </p:sp>
      <p:sp>
        <p:nvSpPr>
          <p:cNvPr id="9" name="Rectangle 8"/>
          <p:cNvSpPr/>
          <p:nvPr/>
        </p:nvSpPr>
        <p:spPr>
          <a:xfrm>
            <a:off x="2020571" y="1299027"/>
            <a:ext cx="914400" cy="44994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Roboto" pitchFamily="2" charset="0"/>
                <a:ea typeface="Roboto" pitchFamily="2" charset="0"/>
              </a:rPr>
              <a:t>READ</a:t>
            </a:r>
            <a:endParaRPr lang="en-US" b="1" dirty="0">
              <a:latin typeface="Roboto" pitchFamily="2" charset="0"/>
              <a:ea typeface="Roboto" pitchFamily="2" charset="0"/>
            </a:endParaRPr>
          </a:p>
        </p:txBody>
      </p:sp>
      <p:sp>
        <p:nvSpPr>
          <p:cNvPr id="10" name="Rectangle 9"/>
          <p:cNvSpPr/>
          <p:nvPr/>
        </p:nvSpPr>
        <p:spPr>
          <a:xfrm>
            <a:off x="1106170" y="5154205"/>
            <a:ext cx="5178515"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Roboto" pitchFamily="2" charset="0"/>
                <a:ea typeface="Roboto" pitchFamily="2" charset="0"/>
              </a:rPr>
              <a:t>Giả sử P và Q thực hiện song song với nhau</a:t>
            </a:r>
            <a:br>
              <a:rPr lang="en-US" sz="1400" dirty="0">
                <a:solidFill>
                  <a:schemeClr val="tx1"/>
                </a:solidFill>
                <a:latin typeface="Roboto" pitchFamily="2" charset="0"/>
                <a:ea typeface="Roboto" pitchFamily="2" charset="0"/>
              </a:rPr>
            </a:br>
            <a:r>
              <a:rPr lang="en-US" sz="1400" dirty="0">
                <a:solidFill>
                  <a:schemeClr val="tx1"/>
                </a:solidFill>
                <a:latin typeface="Roboto" pitchFamily="2" charset="0"/>
                <a:ea typeface="Roboto" pitchFamily="2" charset="0"/>
              </a:rPr>
              <a:t>và giá trị của counter là 5:</a:t>
            </a:r>
            <a:r>
              <a:rPr lang="en-US" sz="1400" dirty="0" smtClean="0">
                <a:solidFill>
                  <a:schemeClr val="tx1"/>
                </a:solidFill>
                <a:latin typeface="Roboto" pitchFamily="2" charset="0"/>
                <a:ea typeface="Roboto" pitchFamily="2" charset="0"/>
              </a:rPr>
              <a:t> </a:t>
            </a:r>
            <a:endParaRPr lang="en-US" sz="1400" dirty="0">
              <a:solidFill>
                <a:schemeClr val="tx1"/>
              </a:solidFill>
              <a:latin typeface="Roboto" pitchFamily="2" charset="0"/>
              <a:ea typeface="Roboto" pitchFamily="2" charset="0"/>
            </a:endParaRPr>
          </a:p>
        </p:txBody>
      </p:sp>
      <p:sp>
        <p:nvSpPr>
          <p:cNvPr id="2" name="Rectangle 1"/>
          <p:cNvSpPr/>
          <p:nvPr/>
        </p:nvSpPr>
        <p:spPr>
          <a:xfrm>
            <a:off x="8534399" y="2581275"/>
            <a:ext cx="1695450" cy="1695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FF0000"/>
                </a:solidFill>
                <a:latin typeface="Roboto" pitchFamily="2" charset="0"/>
                <a:ea typeface="Roboto" pitchFamily="2" charset="0"/>
              </a:rPr>
              <a:t>BUG!!!</a:t>
            </a:r>
            <a:endParaRPr lang="en-US" sz="4000" b="1" dirty="0">
              <a:solidFill>
                <a:srgbClr val="FF0000"/>
              </a:solidFill>
              <a:latin typeface="Roboto" pitchFamily="2" charset="0"/>
              <a:ea typeface="Roboto"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3" name="Rectangle 12"/>
          <p:cNvSpPr/>
          <p:nvPr/>
        </p:nvSpPr>
        <p:spPr>
          <a:xfrm>
            <a:off x="827813" y="237264"/>
            <a:ext cx="4568645"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Giới thiệu về đồng bộ tiến trình</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2203641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3" name="Rectangle 2"/>
          <p:cNvSpPr/>
          <p:nvPr/>
        </p:nvSpPr>
        <p:spPr>
          <a:xfrm>
            <a:off x="1106170" y="1973942"/>
            <a:ext cx="5466079" cy="296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egister1 = counter; // register1=5</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register1 = register1 + 1; // register1=6</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counter = register1; // counter=6</a:t>
            </a:r>
            <a:br>
              <a:rPr lang="en-US" dirty="0">
                <a:solidFill>
                  <a:srgbClr val="FF0000"/>
                </a:solidFill>
                <a:latin typeface="Consolas" panose="020B0609020204030204" pitchFamily="49" charset="0"/>
              </a:rPr>
            </a:br>
            <a:r>
              <a:rPr lang="en-US" dirty="0">
                <a:solidFill>
                  <a:srgbClr val="0070C0"/>
                </a:solidFill>
                <a:latin typeface="Consolas" panose="020B0609020204030204" pitchFamily="49" charset="0"/>
              </a:rPr>
              <a:t>register2 = counter; // register2=6</a:t>
            </a:r>
            <a:br>
              <a:rPr lang="en-US" dirty="0">
                <a:solidFill>
                  <a:srgbClr val="0070C0"/>
                </a:solidFill>
                <a:latin typeface="Consolas" panose="020B0609020204030204" pitchFamily="49" charset="0"/>
              </a:rPr>
            </a:br>
            <a:r>
              <a:rPr lang="en-US" dirty="0">
                <a:solidFill>
                  <a:srgbClr val="0070C0"/>
                </a:solidFill>
                <a:latin typeface="Consolas" panose="020B0609020204030204" pitchFamily="49" charset="0"/>
              </a:rPr>
              <a:t>register2 = register2 - 1; // register2=5</a:t>
            </a:r>
            <a:br>
              <a:rPr lang="en-US" dirty="0">
                <a:solidFill>
                  <a:srgbClr val="0070C0"/>
                </a:solidFill>
                <a:latin typeface="Consolas" panose="020B0609020204030204" pitchFamily="49" charset="0"/>
              </a:rPr>
            </a:br>
            <a:r>
              <a:rPr lang="en-US" dirty="0">
                <a:solidFill>
                  <a:srgbClr val="0070C0"/>
                </a:solidFill>
                <a:latin typeface="Consolas" panose="020B0609020204030204" pitchFamily="49" charset="0"/>
              </a:rPr>
              <a:t>counter = register2; // counter=5</a:t>
            </a:r>
            <a:r>
              <a:rPr lang="en-US" dirty="0" smtClean="0">
                <a:solidFill>
                  <a:srgbClr val="0070C0"/>
                </a:solidFill>
                <a:latin typeface="Consolas" panose="020B0609020204030204" pitchFamily="49" charset="0"/>
              </a:rPr>
              <a:t> </a:t>
            </a:r>
            <a:endParaRPr lang="en-US" dirty="0">
              <a:solidFill>
                <a:srgbClr val="0070C0"/>
              </a:solidFill>
              <a:latin typeface="Consolas" panose="020B0609020204030204" pitchFamily="49" charset="0"/>
            </a:endParaRPr>
          </a:p>
        </p:txBody>
      </p:sp>
      <p:sp>
        <p:nvSpPr>
          <p:cNvPr id="8" name="Rectangle 7"/>
          <p:cNvSpPr/>
          <p:nvPr/>
        </p:nvSpPr>
        <p:spPr>
          <a:xfrm>
            <a:off x="1106171" y="1299027"/>
            <a:ext cx="914400" cy="4499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Roboto" pitchFamily="2" charset="0"/>
                <a:ea typeface="Roboto" pitchFamily="2" charset="0"/>
              </a:rPr>
              <a:t>WRITE</a:t>
            </a:r>
            <a:endParaRPr lang="en-US" b="1" dirty="0">
              <a:latin typeface="Roboto" pitchFamily="2" charset="0"/>
              <a:ea typeface="Roboto" pitchFamily="2" charset="0"/>
            </a:endParaRPr>
          </a:p>
        </p:txBody>
      </p:sp>
      <p:sp>
        <p:nvSpPr>
          <p:cNvPr id="9" name="Rectangle 8"/>
          <p:cNvSpPr/>
          <p:nvPr/>
        </p:nvSpPr>
        <p:spPr>
          <a:xfrm>
            <a:off x="2020571" y="1299027"/>
            <a:ext cx="914400" cy="44994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Roboto" pitchFamily="2" charset="0"/>
                <a:ea typeface="Roboto" pitchFamily="2" charset="0"/>
              </a:rPr>
              <a:t>READ</a:t>
            </a:r>
            <a:endParaRPr lang="en-US" b="1" dirty="0">
              <a:latin typeface="Roboto" pitchFamily="2" charset="0"/>
              <a:ea typeface="Roboto" pitchFamily="2" charset="0"/>
            </a:endParaRPr>
          </a:p>
        </p:txBody>
      </p:sp>
      <p:sp>
        <p:nvSpPr>
          <p:cNvPr id="10" name="Rectangle 9"/>
          <p:cNvSpPr/>
          <p:nvPr/>
        </p:nvSpPr>
        <p:spPr>
          <a:xfrm>
            <a:off x="1106170" y="5154205"/>
            <a:ext cx="5178515"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Roboto" pitchFamily="2" charset="0"/>
                <a:ea typeface="Roboto" pitchFamily="2" charset="0"/>
              </a:rPr>
              <a:t>Fix: Không cho </a:t>
            </a:r>
            <a:r>
              <a:rPr lang="en-US" sz="1400" dirty="0">
                <a:solidFill>
                  <a:schemeClr val="tx1"/>
                </a:solidFill>
                <a:latin typeface="Roboto" pitchFamily="2" charset="0"/>
                <a:ea typeface="Roboto" pitchFamily="2" charset="0"/>
              </a:rPr>
              <a:t>phép </a:t>
            </a:r>
            <a:r>
              <a:rPr lang="en-US" sz="1400" i="1" dirty="0">
                <a:solidFill>
                  <a:schemeClr val="tx1"/>
                </a:solidFill>
                <a:latin typeface="Roboto" pitchFamily="2" charset="0"/>
                <a:ea typeface="Roboto" pitchFamily="2" charset="0"/>
              </a:rPr>
              <a:t>P </a:t>
            </a:r>
            <a:r>
              <a:rPr lang="en-US" sz="1400" dirty="0">
                <a:solidFill>
                  <a:schemeClr val="tx1"/>
                </a:solidFill>
                <a:latin typeface="Roboto" pitchFamily="2" charset="0"/>
                <a:ea typeface="Roboto" pitchFamily="2" charset="0"/>
              </a:rPr>
              <a:t>và </a:t>
            </a:r>
            <a:r>
              <a:rPr lang="en-US" sz="1400" i="1" dirty="0">
                <a:solidFill>
                  <a:schemeClr val="tx1"/>
                </a:solidFill>
                <a:latin typeface="Roboto" pitchFamily="2" charset="0"/>
                <a:ea typeface="Roboto" pitchFamily="2" charset="0"/>
              </a:rPr>
              <a:t>Q </a:t>
            </a:r>
            <a:r>
              <a:rPr lang="en-US" sz="1400" b="1" dirty="0">
                <a:solidFill>
                  <a:schemeClr val="tx1"/>
                </a:solidFill>
                <a:latin typeface="Roboto" pitchFamily="2" charset="0"/>
                <a:ea typeface="Roboto" pitchFamily="2" charset="0"/>
              </a:rPr>
              <a:t>đồng thời thao tác trên</a:t>
            </a:r>
            <a:br>
              <a:rPr lang="en-US" sz="1400" b="1" dirty="0">
                <a:solidFill>
                  <a:schemeClr val="tx1"/>
                </a:solidFill>
                <a:latin typeface="Roboto" pitchFamily="2" charset="0"/>
                <a:ea typeface="Roboto" pitchFamily="2" charset="0"/>
              </a:rPr>
            </a:br>
            <a:r>
              <a:rPr lang="en-US" sz="1400" b="1" dirty="0">
                <a:solidFill>
                  <a:schemeClr val="tx1"/>
                </a:solidFill>
                <a:latin typeface="Roboto" pitchFamily="2" charset="0"/>
                <a:ea typeface="Roboto" pitchFamily="2" charset="0"/>
              </a:rPr>
              <a:t>biến chung counter</a:t>
            </a:r>
            <a:r>
              <a:rPr lang="en-US" sz="1400" dirty="0">
                <a:solidFill>
                  <a:schemeClr val="tx1"/>
                </a:solidFill>
                <a:latin typeface="Roboto" pitchFamily="2" charset="0"/>
                <a:ea typeface="Roboto" pitchFamily="2" charset="0"/>
              </a:rPr>
              <a:t>. </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2" name="Rectangle 11"/>
          <p:cNvSpPr/>
          <p:nvPr/>
        </p:nvSpPr>
        <p:spPr>
          <a:xfrm>
            <a:off x="827813" y="237264"/>
            <a:ext cx="4568645"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Giới thiệu về đồng bộ tiến trình</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1936629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3" y="1450034"/>
            <a:ext cx="8795871"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Tx/>
              <a:buChar char="-"/>
            </a:pPr>
            <a:r>
              <a:rPr lang="vi-VN" dirty="0" smtClean="0">
                <a:solidFill>
                  <a:schemeClr val="tx1"/>
                </a:solidFill>
              </a:rPr>
              <a:t>Tình </a:t>
            </a:r>
            <a:r>
              <a:rPr lang="vi-VN" dirty="0">
                <a:solidFill>
                  <a:schemeClr val="tx1"/>
                </a:solidFill>
              </a:rPr>
              <a:t>huống xuất hiện khi nhiều tiến trình </a:t>
            </a:r>
            <a:r>
              <a:rPr lang="vi-VN" dirty="0" smtClean="0">
                <a:solidFill>
                  <a:schemeClr val="tx1"/>
                </a:solidFill>
              </a:rPr>
              <a:t>cùng</a:t>
            </a:r>
            <a:r>
              <a:rPr lang="en-US" dirty="0" smtClean="0">
                <a:solidFill>
                  <a:schemeClr val="tx1"/>
                </a:solidFill>
              </a:rPr>
              <a:t> </a:t>
            </a:r>
            <a:r>
              <a:rPr lang="vi-VN" dirty="0" smtClean="0">
                <a:solidFill>
                  <a:schemeClr val="tx1"/>
                </a:solidFill>
              </a:rPr>
              <a:t>thao </a:t>
            </a:r>
            <a:r>
              <a:rPr lang="vi-VN" dirty="0">
                <a:solidFill>
                  <a:schemeClr val="tx1"/>
                </a:solidFill>
              </a:rPr>
              <a:t>tác trên dữ liệu chung và kết quả </a:t>
            </a:r>
            <a:r>
              <a:rPr lang="vi-VN" dirty="0" smtClean="0">
                <a:solidFill>
                  <a:schemeClr val="tx1"/>
                </a:solidFill>
              </a:rPr>
              <a:t>các</a:t>
            </a:r>
            <a:r>
              <a:rPr lang="en-US" dirty="0" smtClean="0">
                <a:solidFill>
                  <a:schemeClr val="tx1"/>
                </a:solidFill>
              </a:rPr>
              <a:t> </a:t>
            </a:r>
            <a:r>
              <a:rPr lang="vi-VN" dirty="0" smtClean="0">
                <a:solidFill>
                  <a:schemeClr val="tx1"/>
                </a:solidFill>
              </a:rPr>
              <a:t>thao </a:t>
            </a:r>
            <a:r>
              <a:rPr lang="vi-VN" dirty="0">
                <a:solidFill>
                  <a:schemeClr val="tx1"/>
                </a:solidFill>
              </a:rPr>
              <a:t>tác đó phụ thuộc vào thứ tự thực </a:t>
            </a:r>
            <a:r>
              <a:rPr lang="vi-VN" dirty="0" smtClean="0">
                <a:solidFill>
                  <a:schemeClr val="tx1"/>
                </a:solidFill>
              </a:rPr>
              <a:t>hiện</a:t>
            </a:r>
            <a:r>
              <a:rPr lang="en-US" dirty="0" smtClean="0">
                <a:solidFill>
                  <a:schemeClr val="tx1"/>
                </a:solidFill>
              </a:rPr>
              <a:t> </a:t>
            </a:r>
            <a:r>
              <a:rPr lang="vi-VN" dirty="0" smtClean="0">
                <a:solidFill>
                  <a:schemeClr val="tx1"/>
                </a:solidFill>
              </a:rPr>
              <a:t>của </a:t>
            </a:r>
            <a:r>
              <a:rPr lang="vi-VN" dirty="0">
                <a:solidFill>
                  <a:schemeClr val="tx1"/>
                </a:solidFill>
              </a:rPr>
              <a:t>các tiến trình trên dữ liệu chung gọi là </a:t>
            </a:r>
            <a:r>
              <a:rPr lang="vi-VN" i="1" dirty="0" smtClean="0">
                <a:solidFill>
                  <a:schemeClr val="tx1"/>
                </a:solidFill>
              </a:rPr>
              <a:t>tình</a:t>
            </a:r>
            <a:r>
              <a:rPr lang="en-US" i="1" dirty="0" smtClean="0">
                <a:solidFill>
                  <a:schemeClr val="tx1"/>
                </a:solidFill>
              </a:rPr>
              <a:t> </a:t>
            </a:r>
            <a:r>
              <a:rPr lang="vi-VN" i="1" dirty="0" smtClean="0">
                <a:solidFill>
                  <a:schemeClr val="tx1"/>
                </a:solidFill>
              </a:rPr>
              <a:t>huống </a:t>
            </a:r>
            <a:r>
              <a:rPr lang="vi-VN" i="1" dirty="0">
                <a:solidFill>
                  <a:schemeClr val="tx1"/>
                </a:solidFill>
              </a:rPr>
              <a:t>tương </a:t>
            </a:r>
            <a:r>
              <a:rPr lang="vi-VN" i="1" dirty="0" smtClean="0">
                <a:solidFill>
                  <a:schemeClr val="tx1"/>
                </a:solidFill>
              </a:rPr>
              <a:t>tranh</a:t>
            </a:r>
            <a:r>
              <a:rPr lang="en-US" i="1" dirty="0" smtClean="0">
                <a:solidFill>
                  <a:schemeClr val="tx1"/>
                </a:solidFill>
              </a:rPr>
              <a:t>.</a:t>
            </a:r>
          </a:p>
          <a:p>
            <a:pPr marL="285750" indent="-285750" fontAlgn="base">
              <a:buFontTx/>
              <a:buChar char="-"/>
            </a:pPr>
            <a:r>
              <a:rPr lang="vi-VN" dirty="0" smtClean="0">
                <a:solidFill>
                  <a:schemeClr val="tx1"/>
                </a:solidFill>
              </a:rPr>
              <a:t>Để </a:t>
            </a:r>
            <a:r>
              <a:rPr lang="vi-VN" dirty="0">
                <a:solidFill>
                  <a:schemeClr val="tx1"/>
                </a:solidFill>
              </a:rPr>
              <a:t>tránh các tình huống tương tranh, các </a:t>
            </a:r>
            <a:r>
              <a:rPr lang="vi-VN" dirty="0" smtClean="0">
                <a:solidFill>
                  <a:schemeClr val="tx1"/>
                </a:solidFill>
              </a:rPr>
              <a:t>tiến</a:t>
            </a:r>
            <a:r>
              <a:rPr lang="en-US" dirty="0" smtClean="0">
                <a:solidFill>
                  <a:schemeClr val="tx1"/>
                </a:solidFill>
              </a:rPr>
              <a:t> </a:t>
            </a:r>
            <a:r>
              <a:rPr lang="vi-VN" dirty="0" smtClean="0">
                <a:solidFill>
                  <a:schemeClr val="tx1"/>
                </a:solidFill>
              </a:rPr>
              <a:t>trình </a:t>
            </a:r>
            <a:r>
              <a:rPr lang="vi-VN" dirty="0">
                <a:solidFill>
                  <a:schemeClr val="tx1"/>
                </a:solidFill>
              </a:rPr>
              <a:t>cần được </a:t>
            </a:r>
            <a:r>
              <a:rPr lang="vi-VN" i="1" dirty="0">
                <a:solidFill>
                  <a:schemeClr val="tx1"/>
                </a:solidFill>
              </a:rPr>
              <a:t>đồng bộ </a:t>
            </a:r>
            <a:r>
              <a:rPr lang="vi-VN" dirty="0">
                <a:solidFill>
                  <a:schemeClr val="tx1"/>
                </a:solidFill>
              </a:rPr>
              <a:t>theo một </a:t>
            </a:r>
            <a:r>
              <a:rPr lang="vi-VN" dirty="0" smtClean="0">
                <a:solidFill>
                  <a:schemeClr val="tx1"/>
                </a:solidFill>
              </a:rPr>
              <a:t>phương</a:t>
            </a:r>
            <a:r>
              <a:rPr lang="en-US" dirty="0" smtClean="0">
                <a:solidFill>
                  <a:schemeClr val="tx1"/>
                </a:solidFill>
              </a:rPr>
              <a:t> </a:t>
            </a:r>
            <a:r>
              <a:rPr lang="vi-VN" dirty="0" smtClean="0">
                <a:solidFill>
                  <a:schemeClr val="tx1"/>
                </a:solidFill>
              </a:rPr>
              <a:t>thức </a:t>
            </a:r>
            <a:r>
              <a:rPr lang="vi-VN" dirty="0">
                <a:solidFill>
                  <a:schemeClr val="tx1"/>
                </a:solidFill>
              </a:rPr>
              <a:t>nào đó ⇒ Vấn đề nghiên cứu: Đồng </a:t>
            </a:r>
            <a:r>
              <a:rPr lang="vi-VN" dirty="0" smtClean="0">
                <a:solidFill>
                  <a:schemeClr val="tx1"/>
                </a:solidFill>
              </a:rPr>
              <a:t>bộ</a:t>
            </a:r>
            <a:r>
              <a:rPr lang="en-US" dirty="0" smtClean="0">
                <a:solidFill>
                  <a:schemeClr val="tx1"/>
                </a:solidFill>
              </a:rPr>
              <a:t> </a:t>
            </a:r>
            <a:r>
              <a:rPr lang="vi-VN" dirty="0" smtClean="0">
                <a:solidFill>
                  <a:schemeClr val="tx1"/>
                </a:solidFill>
              </a:rPr>
              <a:t>hóa </a:t>
            </a:r>
            <a:r>
              <a:rPr lang="vi-VN" dirty="0">
                <a:solidFill>
                  <a:schemeClr val="tx1"/>
                </a:solidFill>
              </a:rPr>
              <a:t>các tiến trình</a:t>
            </a:r>
            <a:r>
              <a:rPr lang="vi-VN" dirty="0" smtClean="0">
                <a:solidFill>
                  <a:schemeClr val="tx1"/>
                </a:solidFill>
              </a:rPr>
              <a:t> </a:t>
            </a:r>
            <a:br>
              <a:rPr lang="vi-VN" dirty="0" smtClean="0">
                <a:solidFill>
                  <a:schemeClr val="tx1"/>
                </a:solidFill>
              </a:rPr>
            </a:br>
            <a:endParaRPr lang="en-US" i="1" dirty="0">
              <a:solidFill>
                <a:schemeClr val="tx1"/>
              </a:solidFill>
              <a:latin typeface="Noto Serif" panose="020B0502040504020204" pitchFamily="34" charset="0"/>
              <a:ea typeface="Roboto" pitchFamily="2" charset="0"/>
            </a:endParaRPr>
          </a:p>
        </p:txBody>
      </p:sp>
      <p:sp>
        <p:nvSpPr>
          <p:cNvPr id="16" name="Rectangle 15"/>
          <p:cNvSpPr/>
          <p:nvPr/>
        </p:nvSpPr>
        <p:spPr>
          <a:xfrm>
            <a:off x="0" y="6423285"/>
            <a:ext cx="4676931" cy="434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rgbClr val="0070C0"/>
                </a:solidFill>
                <a:latin typeface="Noto Serif" panose="020B0502040504020204" pitchFamily="34" charset="0"/>
              </a:rPr>
              <a:t>https://blog.feabhas.com/2009/10/task-synchronisation/</a:t>
            </a:r>
            <a:endParaRPr lang="en-US" sz="1050" dirty="0">
              <a:solidFill>
                <a:srgbClr val="0070C0"/>
              </a:solidFill>
              <a:latin typeface="Noto Serif" panose="020B05020405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9" name="Rectangle 8"/>
          <p:cNvSpPr/>
          <p:nvPr/>
        </p:nvSpPr>
        <p:spPr>
          <a:xfrm>
            <a:off x="827813" y="237264"/>
            <a:ext cx="4568645"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Giới thiệu về đồng bộ tiến trình</a:t>
            </a:r>
            <a:endParaRPr lang="en-US" sz="24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1022805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9785" y="3382328"/>
            <a:ext cx="5202371" cy="5202371"/>
          </a:xfrm>
          <a:prstGeom prst="rect">
            <a:avLst/>
          </a:prstGeom>
        </p:spPr>
      </p:pic>
      <p:sp>
        <p:nvSpPr>
          <p:cNvPr id="7" name="Rectangle 6"/>
          <p:cNvSpPr/>
          <p:nvPr/>
        </p:nvSpPr>
        <p:spPr>
          <a:xfrm>
            <a:off x="928914" y="2467928"/>
            <a:ext cx="3686628" cy="914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0070C0"/>
                </a:solidFill>
                <a:latin typeface="Roboto" pitchFamily="2" charset="0"/>
                <a:ea typeface="Roboto" pitchFamily="2" charset="0"/>
              </a:rPr>
              <a:t>Đồng bộ hóa</a:t>
            </a:r>
            <a:endParaRPr lang="en-US" sz="3200" dirty="0">
              <a:solidFill>
                <a:srgbClr val="0070C0"/>
              </a:solidFill>
              <a:latin typeface="Roboto" pitchFamily="2" charset="0"/>
              <a:ea typeface="Roboto" pitchFamily="2" charset="0"/>
            </a:endParaRPr>
          </a:p>
        </p:txBody>
      </p:sp>
    </p:spTree>
    <p:extLst>
      <p:ext uri="{BB962C8B-B14F-4D97-AF65-F5344CB8AC3E}">
        <p14:creationId xmlns:p14="http://schemas.microsoft.com/office/powerpoint/2010/main" val="2298677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400" y="5105400"/>
            <a:ext cx="1752600" cy="1752600"/>
          </a:xfrm>
          <a:prstGeom prst="rect">
            <a:avLst/>
          </a:prstGeom>
        </p:spPr>
      </p:pic>
      <p:sp>
        <p:nvSpPr>
          <p:cNvPr id="13" name="Rectangle 12"/>
          <p:cNvSpPr/>
          <p:nvPr/>
        </p:nvSpPr>
        <p:spPr>
          <a:xfrm>
            <a:off x="827813" y="1450034"/>
            <a:ext cx="8795871"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Roboto" pitchFamily="2" charset="0"/>
                <a:ea typeface="Roboto" pitchFamily="2" charset="0"/>
              </a:rPr>
              <a:t>Xuất hiện trong đời sống hằng ngày không chỉ trong các chương trình máy tính…</a:t>
            </a:r>
          </a:p>
          <a:p>
            <a:endParaRPr lang="en-US" dirty="0">
              <a:solidFill>
                <a:schemeClr val="tx1"/>
              </a:solidFill>
              <a:latin typeface="Roboto" pitchFamily="2" charset="0"/>
              <a:ea typeface="Roboto" pitchFamily="2" charset="0"/>
            </a:endParaRPr>
          </a:p>
          <a:p>
            <a:endParaRPr lang="en-US" dirty="0" smtClean="0">
              <a:solidFill>
                <a:schemeClr val="tx1"/>
              </a:solidFill>
              <a:latin typeface="Roboto" pitchFamily="2" charset="0"/>
              <a:ea typeface="Roboto" pitchFamily="2" charset="0"/>
            </a:endParaRPr>
          </a:p>
          <a:p>
            <a:pPr marL="285750" indent="-285750">
              <a:buFontTx/>
              <a:buChar char="-"/>
            </a:pPr>
            <a:r>
              <a:rPr lang="en-US" dirty="0" smtClean="0">
                <a:solidFill>
                  <a:schemeClr val="tx1"/>
                </a:solidFill>
                <a:latin typeface="Roboto" pitchFamily="2" charset="0"/>
                <a:ea typeface="Roboto" pitchFamily="2" charset="0"/>
              </a:rPr>
              <a:t>Đối với các phần mềm trên hệ điều hành nhúng, cần có rất nhiều yêu cầu để thực hiện đồng bộ đối với một chương trình. Ví dụ như đối với một hệ thống đã nhiệm chạy trên RTOS:</a:t>
            </a:r>
          </a:p>
          <a:p>
            <a:pPr marL="742950" lvl="1" indent="-285750">
              <a:buFont typeface="Arial" panose="020B0604020202020204" pitchFamily="34" charset="0"/>
              <a:buChar char="•"/>
            </a:pPr>
            <a:r>
              <a:rPr lang="en-US" dirty="0">
                <a:solidFill>
                  <a:schemeClr val="tx1"/>
                </a:solidFill>
                <a:latin typeface="Roboto" pitchFamily="2" charset="0"/>
                <a:ea typeface="Roboto" pitchFamily="2" charset="0"/>
              </a:rPr>
              <a:t>Asynchronous device </a:t>
            </a:r>
            <a:r>
              <a:rPr lang="en-US" dirty="0" smtClean="0">
                <a:solidFill>
                  <a:schemeClr val="tx1"/>
                </a:solidFill>
                <a:latin typeface="Roboto" pitchFamily="2" charset="0"/>
                <a:ea typeface="Roboto" pitchFamily="2" charset="0"/>
              </a:rPr>
              <a:t>drive</a:t>
            </a:r>
          </a:p>
          <a:p>
            <a:pPr marL="742950" lvl="1" indent="-285750">
              <a:buFont typeface="Arial" panose="020B0604020202020204" pitchFamily="34" charset="0"/>
              <a:buChar char="•"/>
            </a:pPr>
            <a:r>
              <a:rPr lang="en-US" dirty="0" smtClean="0">
                <a:solidFill>
                  <a:schemeClr val="tx1"/>
                </a:solidFill>
                <a:latin typeface="Roboto" pitchFamily="2" charset="0"/>
                <a:ea typeface="Roboto" pitchFamily="2" charset="0"/>
              </a:rPr>
              <a:t>Quy định trình tự</a:t>
            </a:r>
          </a:p>
          <a:p>
            <a:pPr marL="742950" lvl="1" indent="-285750">
              <a:buFont typeface="Arial" panose="020B0604020202020204" pitchFamily="34" charset="0"/>
              <a:buChar char="•"/>
            </a:pPr>
            <a:r>
              <a:rPr lang="en-US" dirty="0" smtClean="0">
                <a:solidFill>
                  <a:schemeClr val="tx1"/>
                </a:solidFill>
                <a:latin typeface="Roboto" pitchFamily="2" charset="0"/>
                <a:ea typeface="Roboto" pitchFamily="2" charset="0"/>
              </a:rPr>
              <a:t>Tasks management </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614" y="230914"/>
            <a:ext cx="457200" cy="457200"/>
          </a:xfrm>
          <a:prstGeom prst="rect">
            <a:avLst/>
          </a:prstGeom>
        </p:spPr>
      </p:pic>
      <p:sp>
        <p:nvSpPr>
          <p:cNvPr id="15" name="Rectangle 14"/>
          <p:cNvSpPr/>
          <p:nvPr/>
        </p:nvSpPr>
        <p:spPr>
          <a:xfrm>
            <a:off x="827814" y="237264"/>
            <a:ext cx="3686628" cy="44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70C0"/>
                </a:solidFill>
                <a:latin typeface="Roboto" pitchFamily="2" charset="0"/>
                <a:ea typeface="Roboto" pitchFamily="2" charset="0"/>
              </a:rPr>
              <a:t>Đồng bộ hóa</a:t>
            </a:r>
            <a:endParaRPr lang="en-US" sz="2400" dirty="0">
              <a:solidFill>
                <a:srgbClr val="0070C0"/>
              </a:solidFill>
              <a:latin typeface="Roboto" pitchFamily="2" charset="0"/>
              <a:ea typeface="Roboto" pitchFamily="2" charset="0"/>
            </a:endParaRPr>
          </a:p>
        </p:txBody>
      </p:sp>
      <p:sp>
        <p:nvSpPr>
          <p:cNvPr id="16" name="Rectangle 15"/>
          <p:cNvSpPr/>
          <p:nvPr/>
        </p:nvSpPr>
        <p:spPr>
          <a:xfrm>
            <a:off x="0" y="6423285"/>
            <a:ext cx="4676931" cy="434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rgbClr val="0070C0"/>
                </a:solidFill>
                <a:latin typeface="Noto Serif" panose="020B0502040504020204" pitchFamily="34" charset="0"/>
              </a:rPr>
              <a:t>https://blog.feabhas.com/2009/10/task-synchronisation/</a:t>
            </a:r>
            <a:endParaRPr lang="en-US" sz="1050" dirty="0">
              <a:solidFill>
                <a:srgbClr val="0070C0"/>
              </a:solidFill>
              <a:latin typeface="Noto Serif" panose="020B0502040504020204" pitchFamily="34" charset="0"/>
            </a:endParaRPr>
          </a:p>
        </p:txBody>
      </p:sp>
    </p:spTree>
    <p:extLst>
      <p:ext uri="{BB962C8B-B14F-4D97-AF65-F5344CB8AC3E}">
        <p14:creationId xmlns:p14="http://schemas.microsoft.com/office/powerpoint/2010/main" val="2786567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3015</Words>
  <Application>Microsoft Office PowerPoint</Application>
  <PresentationFormat>Widescreen</PresentationFormat>
  <Paragraphs>308</Paragraphs>
  <Slides>49</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Calibri Light</vt:lpstr>
      <vt:lpstr>Consolas</vt:lpstr>
      <vt:lpstr>Courier New</vt:lpstr>
      <vt:lpstr>Noto Sans</vt:lpstr>
      <vt:lpstr>Noto Serif</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Phuc Truong Tien</dc:creator>
  <cp:lastModifiedBy>Phuc Truong Tien</cp:lastModifiedBy>
  <cp:revision>163</cp:revision>
  <dcterms:created xsi:type="dcterms:W3CDTF">2016-11-24T14:32:33Z</dcterms:created>
  <dcterms:modified xsi:type="dcterms:W3CDTF">2016-11-24T21:31:54Z</dcterms:modified>
</cp:coreProperties>
</file>