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0.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2.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730" r:id="rId2"/>
    <p:sldMasterId id="2147483742" r:id="rId3"/>
    <p:sldMasterId id="2147483754" r:id="rId4"/>
    <p:sldMasterId id="2147483766" r:id="rId5"/>
    <p:sldMasterId id="2147483778" r:id="rId6"/>
    <p:sldMasterId id="2147483781" r:id="rId7"/>
    <p:sldMasterId id="2147483796" r:id="rId8"/>
    <p:sldMasterId id="2147483808" r:id="rId9"/>
    <p:sldMasterId id="2147483820" r:id="rId10"/>
    <p:sldMasterId id="2147483832" r:id="rId11"/>
    <p:sldMasterId id="2147483844" r:id="rId12"/>
    <p:sldMasterId id="2147483856" r:id="rId13"/>
    <p:sldMasterId id="2147483868" r:id="rId14"/>
  </p:sldMasterIdLst>
  <p:notesMasterIdLst>
    <p:notesMasterId r:id="rId70"/>
  </p:notesMasterIdLst>
  <p:sldIdLst>
    <p:sldId id="256" r:id="rId15"/>
    <p:sldId id="257" r:id="rId16"/>
    <p:sldId id="275" r:id="rId17"/>
    <p:sldId id="277" r:id="rId18"/>
    <p:sldId id="278" r:id="rId19"/>
    <p:sldId id="331" r:id="rId20"/>
    <p:sldId id="332" r:id="rId21"/>
    <p:sldId id="319" r:id="rId22"/>
    <p:sldId id="320" r:id="rId23"/>
    <p:sldId id="321" r:id="rId24"/>
    <p:sldId id="322" r:id="rId25"/>
    <p:sldId id="389" r:id="rId26"/>
    <p:sldId id="279" r:id="rId27"/>
    <p:sldId id="280" r:id="rId28"/>
    <p:sldId id="323" r:id="rId29"/>
    <p:sldId id="324" r:id="rId30"/>
    <p:sldId id="325" r:id="rId31"/>
    <p:sldId id="326" r:id="rId32"/>
    <p:sldId id="327" r:id="rId33"/>
    <p:sldId id="328" r:id="rId34"/>
    <p:sldId id="309" r:id="rId35"/>
    <p:sldId id="333"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87" r:id="rId56"/>
    <p:sldId id="388" r:id="rId57"/>
    <p:sldId id="354" r:id="rId58"/>
    <p:sldId id="355" r:id="rId59"/>
    <p:sldId id="356" r:id="rId60"/>
    <p:sldId id="288" r:id="rId61"/>
    <p:sldId id="289" r:id="rId62"/>
    <p:sldId id="290" r:id="rId63"/>
    <p:sldId id="292" r:id="rId64"/>
    <p:sldId id="293" r:id="rId65"/>
    <p:sldId id="295" r:id="rId66"/>
    <p:sldId id="329" r:id="rId67"/>
    <p:sldId id="330" r:id="rId68"/>
    <p:sldId id="390"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16" autoAdjust="0"/>
    <p:restoredTop sz="81162" autoAdjust="0"/>
  </p:normalViewPr>
  <p:slideViewPr>
    <p:cSldViewPr>
      <p:cViewPr>
        <p:scale>
          <a:sx n="100" d="100"/>
          <a:sy n="100" d="100"/>
        </p:scale>
        <p:origin x="1482" y="-708"/>
      </p:cViewPr>
      <p:guideLst>
        <p:guide orient="horz" pos="2160"/>
        <p:guide pos="2880"/>
      </p:guideLst>
    </p:cSldViewPr>
  </p:slideViewPr>
  <p:notesTextViewPr>
    <p:cViewPr>
      <p:scale>
        <a:sx n="100" d="100"/>
        <a:sy n="100" d="100"/>
      </p:scale>
      <p:origin x="0" y="-822"/>
    </p:cViewPr>
  </p:notesTextViewPr>
  <p:sorterViewPr>
    <p:cViewPr>
      <p:scale>
        <a:sx n="66" d="100"/>
        <a:sy n="66" d="100"/>
      </p:scale>
      <p:origin x="0" y="1368"/>
    </p:cViewPr>
  </p:sorterViewPr>
  <p:notesViewPr>
    <p:cSldViewPr>
      <p:cViewPr varScale="1">
        <p:scale>
          <a:sx n="57" d="100"/>
          <a:sy n="57" d="100"/>
        </p:scale>
        <p:origin x="-136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 Type="http://schemas.openxmlformats.org/officeDocument/2006/relationships/slideMaster" Target="slideMasters/slideMaster7.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985EE75-F77D-455A-97DA-457CB229D2BE}" type="slidenum">
              <a:rPr lang="en-US"/>
              <a:pPr>
                <a:defRPr/>
              </a:pPr>
              <a:t>‹#›</a:t>
            </a:fld>
            <a:endParaRPr lang="en-US"/>
          </a:p>
        </p:txBody>
      </p:sp>
    </p:spTree>
    <p:extLst>
      <p:ext uri="{BB962C8B-B14F-4D97-AF65-F5344CB8AC3E}">
        <p14:creationId xmlns:p14="http://schemas.microsoft.com/office/powerpoint/2010/main" val="3311749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5F6A266-1017-4673-B6DA-F567DF792967}" type="slidenum">
              <a:rPr lang="en-US"/>
              <a:pPr/>
              <a:t>1</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662703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85EE75-F77D-455A-97DA-457CB229D2BE}" type="slidenum">
              <a:rPr lang="en-US" smtClean="0"/>
              <a:pPr>
                <a:defRPr/>
              </a:pPr>
              <a:t>11</a:t>
            </a:fld>
            <a:endParaRPr lang="en-US"/>
          </a:p>
        </p:txBody>
      </p:sp>
    </p:spTree>
    <p:extLst>
      <p:ext uri="{BB962C8B-B14F-4D97-AF65-F5344CB8AC3E}">
        <p14:creationId xmlns:p14="http://schemas.microsoft.com/office/powerpoint/2010/main" val="3277543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TÌm</a:t>
            </a:r>
            <a:r>
              <a:rPr lang="en-US" baseline="0" dirty="0" smtClean="0"/>
              <a:t> </a:t>
            </a:r>
            <a:r>
              <a:rPr lang="en-US" baseline="0" dirty="0" err="1" smtClean="0"/>
              <a:t>số</a:t>
            </a:r>
            <a:r>
              <a:rPr lang="en-US" baseline="0" dirty="0" smtClean="0"/>
              <a:t> </a:t>
            </a:r>
            <a:r>
              <a:rPr lang="en-US" baseline="0" dirty="0" err="1" smtClean="0"/>
              <a:t>lớn</a:t>
            </a:r>
            <a:r>
              <a:rPr lang="en-US" baseline="0" dirty="0" smtClean="0"/>
              <a:t> </a:t>
            </a:r>
            <a:r>
              <a:rPr lang="en-US" baseline="0" dirty="0" err="1" smtClean="0"/>
              <a:t>nhất</a:t>
            </a:r>
            <a:endParaRPr lang="en-US" baseline="0" dirty="0" smtClean="0"/>
          </a:p>
          <a:p>
            <a:endParaRPr lang="en-US" baseline="0" dirty="0" smtClean="0"/>
          </a:p>
          <a:p>
            <a:r>
              <a:rPr lang="en-US" baseline="0" dirty="0" smtClean="0"/>
              <a:t>BEGIN MAINPROGRAM</a:t>
            </a:r>
          </a:p>
          <a:p>
            <a:r>
              <a:rPr lang="en-US" baseline="0" dirty="0" smtClean="0"/>
              <a:t>-Integer A,B,C</a:t>
            </a:r>
          </a:p>
          <a:p>
            <a:r>
              <a:rPr lang="en-US" baseline="0" dirty="0" smtClean="0"/>
              <a:t>-Input A,B,C</a:t>
            </a:r>
          </a:p>
          <a:p>
            <a:r>
              <a:rPr lang="en-US" baseline="0" dirty="0" smtClean="0"/>
              <a:t>-Integer max</a:t>
            </a:r>
          </a:p>
          <a:p>
            <a:r>
              <a:rPr lang="en-US" baseline="0" dirty="0" smtClean="0"/>
              <a:t>-</a:t>
            </a:r>
            <a:r>
              <a:rPr lang="en-US" baseline="0" dirty="0" err="1" smtClean="0"/>
              <a:t>max:A</a:t>
            </a:r>
            <a:endParaRPr lang="en-US" baseline="0" dirty="0" smtClean="0"/>
          </a:p>
          <a:p>
            <a:r>
              <a:rPr lang="en-US" baseline="0" dirty="0" smtClean="0"/>
              <a:t>-if A &gt; B </a:t>
            </a:r>
          </a:p>
          <a:p>
            <a:r>
              <a:rPr lang="en-US" baseline="0" dirty="0" err="1" smtClean="0"/>
              <a:t>Max:A</a:t>
            </a:r>
            <a:endParaRPr lang="en-US" baseline="0" dirty="0" smtClean="0"/>
          </a:p>
          <a:p>
            <a:r>
              <a:rPr lang="en-US" baseline="0" dirty="0" smtClean="0"/>
              <a:t>Else max :B</a:t>
            </a:r>
          </a:p>
          <a:p>
            <a:r>
              <a:rPr lang="en-US" baseline="0" dirty="0" smtClean="0"/>
              <a:t>IF max&gt;C </a:t>
            </a:r>
          </a:p>
          <a:p>
            <a:r>
              <a:rPr lang="en-US" baseline="0" dirty="0" smtClean="0"/>
              <a:t>Return max</a:t>
            </a:r>
          </a:p>
          <a:p>
            <a:r>
              <a:rPr lang="en-US" baseline="0" dirty="0" smtClean="0"/>
              <a:t>Else </a:t>
            </a:r>
            <a:r>
              <a:rPr lang="en-US" baseline="0" dirty="0" err="1" smtClean="0"/>
              <a:t>max:C</a:t>
            </a:r>
            <a:endParaRPr lang="en-US" baseline="0" dirty="0" smtClean="0"/>
          </a:p>
          <a:p>
            <a:r>
              <a:rPr lang="en-US" baseline="0" dirty="0" smtClean="0"/>
              <a:t>-OUTPUT Max</a:t>
            </a:r>
          </a:p>
          <a:p>
            <a:r>
              <a:rPr lang="en-US" baseline="0" smtClean="0"/>
              <a:t>END MAINPROGRAM</a:t>
            </a:r>
            <a:endParaRPr lang="en-US"/>
          </a:p>
        </p:txBody>
      </p:sp>
      <p:sp>
        <p:nvSpPr>
          <p:cNvPr id="4" name="Slide Number Placeholder 3"/>
          <p:cNvSpPr>
            <a:spLocks noGrp="1"/>
          </p:cNvSpPr>
          <p:nvPr>
            <p:ph type="sldNum" sz="quarter" idx="10"/>
          </p:nvPr>
        </p:nvSpPr>
        <p:spPr/>
        <p:txBody>
          <a:bodyPr/>
          <a:lstStyle/>
          <a:p>
            <a:pPr>
              <a:defRPr/>
            </a:pPr>
            <a:fld id="{4985EE75-F77D-455A-97DA-457CB229D2BE}" type="slidenum">
              <a:rPr lang="en-US" smtClean="0"/>
              <a:pPr>
                <a:defRPr/>
              </a:pPr>
              <a:t>12</a:t>
            </a:fld>
            <a:endParaRPr lang="en-US"/>
          </a:p>
        </p:txBody>
      </p:sp>
    </p:spTree>
    <p:extLst>
      <p:ext uri="{BB962C8B-B14F-4D97-AF65-F5344CB8AC3E}">
        <p14:creationId xmlns:p14="http://schemas.microsoft.com/office/powerpoint/2010/main" val="2499743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8BAB47F-B831-4D89-B575-DDBAC7BF3C2A}" type="slidenum">
              <a:rPr lang="en-US"/>
              <a:pPr/>
              <a:t>13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239974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E8CEC59-775C-4D5B-B80A-CF3B44E4B88C}" type="slidenum">
              <a:rPr lang="en-US"/>
              <a:pPr/>
              <a:t>14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990196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9402DEC-1FE4-445F-9852-0AAE20DC868A}" type="slidenum">
              <a:rPr lang="en-US"/>
              <a:pPr/>
              <a:t>21</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57125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D3231BC-6FC4-4EE7-BE49-BFF9CF0FC5EC}" type="slidenum">
              <a:rPr lang="en-US"/>
              <a:pPr/>
              <a:t>47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1973743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EBEF43C-6889-4A03-BA6A-E4B91308AF8C}" type="slidenum">
              <a:rPr lang="en-US"/>
              <a:pPr/>
              <a:t>48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6810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A7E3C64-92E3-4ACD-BC7B-1715AABAE68D}" type="slidenum">
              <a:rPr lang="en-US"/>
              <a:pPr/>
              <a:t>49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185757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EFC550B-C258-4B85-AADB-8F86D46F7DF4}" type="slidenum">
              <a:rPr lang="en-US"/>
              <a:pPr/>
              <a:t>50</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3244827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B1D21D0-222A-4E0B-AF84-C9763F4AAE78}" type="slidenum">
              <a:rPr lang="en-US"/>
              <a:pPr/>
              <a:t>51</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1730613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2742B0C-6117-4B15-A5DC-ADC12899BBF5}" type="slidenum">
              <a:rPr lang="en-US"/>
              <a:pPr/>
              <a:t>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69976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6656724-37E4-4A71-B284-87E738662624}" type="slidenum">
              <a:rPr lang="en-US"/>
              <a:pPr/>
              <a:t>52</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359433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82737F3-21E9-4DB5-9F08-5EDE1021D5DE}" type="slidenum">
              <a:rPr lang="en-US"/>
              <a:pPr/>
              <a:t>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49831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9F52114-8D82-4042-99C7-40EC86EF5813}" type="slidenum">
              <a:rPr lang="en-US"/>
              <a:pPr/>
              <a:t>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p:spPr>
        <p:txBody>
          <a:bodyPr/>
          <a:lstStyle/>
          <a:p>
            <a:pPr eaLnBrk="1" hangingPunct="1"/>
            <a:endParaRPr lang="vi-VN" smtClean="0"/>
          </a:p>
        </p:txBody>
      </p:sp>
    </p:spTree>
    <p:extLst>
      <p:ext uri="{BB962C8B-B14F-4D97-AF65-F5344CB8AC3E}">
        <p14:creationId xmlns:p14="http://schemas.microsoft.com/office/powerpoint/2010/main" val="268958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12473E9D-3DE2-4FBE-A3B1-673B561D5724}" type="slidenum">
              <a:rPr lang="en-US"/>
              <a:pPr/>
              <a:t>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a:ln/>
        </p:spPr>
        <p:txBody>
          <a:bodyPr/>
          <a:lstStyle/>
          <a:p>
            <a:r>
              <a:rPr lang="en-US" sz="1200" kern="1200" dirty="0" smtClean="0">
                <a:solidFill>
                  <a:schemeClr val="tx1"/>
                </a:solidFill>
                <a:latin typeface="Arial" charset="0"/>
                <a:ea typeface="+mn-ea"/>
                <a:cs typeface="Arial" charset="0"/>
              </a:rPr>
              <a:t> 1. A computer can receive information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Read (information from a file)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Get (information from the keyboard)</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2. A computer can put out information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Write (information to a file)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Display (information to the screen)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3. A computer can perform arithmetic</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Use actual mathematical symbols or the words for the symbols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Add number to total</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Total = total + number</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 -, *,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Calculate, Compute also used</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4. A computer can assign a value to a piece of data</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3 cases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give data an initial value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Initialize, Set</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assign a value as a result of some processing</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 x = 5 + y</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To keep a piece of information for later use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Save, Store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5. A computer can compare two piece of information and select one of two alternative actions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IF condition THEN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ELSE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Alternative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ENDIF</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6. A computer can repeat a group of actions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WHILE condition (is true)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ENDWHILE</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FOR a number of times</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Some action</a:t>
            </a:r>
            <a:endParaRPr lang="vi-VN" sz="1200" kern="1200" dirty="0" smtClean="0">
              <a:solidFill>
                <a:schemeClr val="tx1"/>
              </a:solidFill>
              <a:latin typeface="Arial" charset="0"/>
              <a:ea typeface="+mn-ea"/>
              <a:cs typeface="Arial" charset="0"/>
            </a:endParaRPr>
          </a:p>
          <a:p>
            <a:r>
              <a:rPr lang="en-US" sz="1200" kern="1200" dirty="0" smtClean="0">
                <a:solidFill>
                  <a:schemeClr val="tx1"/>
                </a:solidFill>
                <a:latin typeface="Arial" charset="0"/>
                <a:ea typeface="+mn-ea"/>
                <a:cs typeface="Arial" charset="0"/>
              </a:rPr>
              <a:t>           ENDFOR</a:t>
            </a:r>
            <a:endParaRPr lang="vi-VN" dirty="0" smtClean="0"/>
          </a:p>
        </p:txBody>
      </p:sp>
    </p:spTree>
    <p:extLst>
      <p:ext uri="{BB962C8B-B14F-4D97-AF65-F5344CB8AC3E}">
        <p14:creationId xmlns:p14="http://schemas.microsoft.com/office/powerpoint/2010/main" val="47937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Tên</a:t>
            </a:r>
            <a:r>
              <a:rPr lang="en-US" baseline="0" dirty="0" smtClean="0"/>
              <a:t> </a:t>
            </a:r>
            <a:r>
              <a:rPr lang="en-US" baseline="0" dirty="0" err="1" smtClean="0"/>
              <a:t>chương</a:t>
            </a:r>
            <a:r>
              <a:rPr lang="en-US" baseline="0" dirty="0" smtClean="0"/>
              <a:t> </a:t>
            </a:r>
            <a:r>
              <a:rPr lang="en-US" baseline="0" dirty="0" err="1" smtClean="0"/>
              <a:t>tình</a:t>
            </a:r>
            <a:r>
              <a:rPr lang="en-US" baseline="0" dirty="0" smtClean="0"/>
              <a:t> con </a:t>
            </a:r>
            <a:r>
              <a:rPr lang="en-US" baseline="0" dirty="0" err="1" smtClean="0"/>
              <a:t>phải</a:t>
            </a:r>
            <a:r>
              <a:rPr lang="en-US" baseline="0" dirty="0" smtClean="0"/>
              <a:t> </a:t>
            </a:r>
            <a:r>
              <a:rPr lang="en-US" baseline="0" dirty="0" err="1" smtClean="0"/>
              <a:t>có</a:t>
            </a:r>
            <a:r>
              <a:rPr lang="en-US" baseline="0" dirty="0" smtClean="0"/>
              <a:t> </a:t>
            </a:r>
            <a:r>
              <a:rPr lang="en-US" baseline="0" dirty="0" err="1" smtClean="0"/>
              <a:t>gach</a:t>
            </a:r>
            <a:r>
              <a:rPr lang="en-US" baseline="0" dirty="0" smtClean="0"/>
              <a:t> </a:t>
            </a:r>
            <a:r>
              <a:rPr lang="en-US" baseline="0" dirty="0" err="1" smtClean="0"/>
              <a:t>chân</a:t>
            </a:r>
            <a:r>
              <a:rPr lang="en-US" baseline="0" dirty="0" smtClean="0"/>
              <a:t> ở </a:t>
            </a:r>
            <a:r>
              <a:rPr lang="en-US" baseline="0" dirty="0" err="1" smtClean="0"/>
              <a:t>đầu</a:t>
            </a:r>
            <a:endParaRPr lang="en-US" baseline="0" dirty="0" smtClean="0"/>
          </a:p>
          <a:p>
            <a:r>
              <a:rPr lang="en-US" dirty="0" err="1" smtClean="0"/>
              <a:t>Các</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a:t>
            </a:r>
            <a:r>
              <a:rPr lang="en-US" baseline="0" dirty="0" err="1" smtClean="0"/>
              <a:t>phải</a:t>
            </a:r>
            <a:r>
              <a:rPr lang="en-US" baseline="0" dirty="0" smtClean="0"/>
              <a:t> </a:t>
            </a:r>
            <a:r>
              <a:rPr lang="en-US" baseline="0" dirty="0" err="1" smtClean="0"/>
              <a:t>viết</a:t>
            </a:r>
            <a:r>
              <a:rPr lang="en-US" baseline="0" dirty="0" smtClean="0"/>
              <a:t> </a:t>
            </a:r>
            <a:r>
              <a:rPr lang="en-US" baseline="0" dirty="0" err="1" smtClean="0"/>
              <a:t>hoa</a:t>
            </a:r>
            <a:endParaRPr lang="en-US" dirty="0"/>
          </a:p>
        </p:txBody>
      </p:sp>
      <p:sp>
        <p:nvSpPr>
          <p:cNvPr id="4" name="Slide Number Placeholder 3"/>
          <p:cNvSpPr>
            <a:spLocks noGrp="1"/>
          </p:cNvSpPr>
          <p:nvPr>
            <p:ph type="sldNum" sz="quarter" idx="10"/>
          </p:nvPr>
        </p:nvSpPr>
        <p:spPr/>
        <p:txBody>
          <a:bodyPr/>
          <a:lstStyle/>
          <a:p>
            <a:pPr>
              <a:defRPr/>
            </a:pPr>
            <a:fld id="{4985EE75-F77D-455A-97DA-457CB229D2BE}" type="slidenum">
              <a:rPr lang="en-US" smtClean="0"/>
              <a:pPr>
                <a:defRPr/>
              </a:pPr>
              <a:t>7</a:t>
            </a:fld>
            <a:endParaRPr lang="en-US"/>
          </a:p>
        </p:txBody>
      </p:sp>
    </p:spTree>
    <p:extLst>
      <p:ext uri="{BB962C8B-B14F-4D97-AF65-F5344CB8AC3E}">
        <p14:creationId xmlns:p14="http://schemas.microsoft.com/office/powerpoint/2010/main" val="1621074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Quy</a:t>
            </a:r>
            <a:r>
              <a:rPr lang="en-US" dirty="0" smtClean="0"/>
              <a:t> </a:t>
            </a:r>
            <a:r>
              <a:rPr lang="en-US" dirty="0" err="1" smtClean="0"/>
              <a:t>tắc</a:t>
            </a:r>
            <a:r>
              <a:rPr lang="en-US" baseline="0" dirty="0" smtClean="0"/>
              <a:t> </a:t>
            </a:r>
            <a:r>
              <a:rPr lang="en-US" baseline="0" dirty="0" err="1" smtClean="0"/>
              <a:t>xd</a:t>
            </a:r>
            <a:r>
              <a:rPr lang="en-US" baseline="0" dirty="0" smtClean="0"/>
              <a:t> </a:t>
            </a:r>
            <a:r>
              <a:rPr lang="en-US" baseline="0" dirty="0" err="1" smtClean="0"/>
              <a:t>giả</a:t>
            </a:r>
            <a:r>
              <a:rPr lang="en-US" baseline="0" dirty="0" smtClean="0"/>
              <a:t> </a:t>
            </a:r>
            <a:r>
              <a:rPr lang="en-US" baseline="0" dirty="0" err="1" smtClean="0"/>
              <a:t>mã</a:t>
            </a:r>
            <a:endParaRPr lang="en-US" baseline="0" dirty="0" smtClean="0"/>
          </a:p>
          <a:p>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4985EE75-F77D-455A-97DA-457CB229D2BE}" type="slidenum">
              <a:rPr lang="en-US" smtClean="0"/>
              <a:pPr>
                <a:defRPr/>
              </a:pPr>
              <a:t>8</a:t>
            </a:fld>
            <a:endParaRPr lang="en-US"/>
          </a:p>
        </p:txBody>
      </p:sp>
    </p:spTree>
    <p:extLst>
      <p:ext uri="{BB962C8B-B14F-4D97-AF65-F5344CB8AC3E}">
        <p14:creationId xmlns:p14="http://schemas.microsoft.com/office/powerpoint/2010/main" val="919234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Hình</a:t>
            </a:r>
            <a:r>
              <a:rPr lang="en-US" baseline="0" dirty="0" smtClean="0"/>
              <a:t> </a:t>
            </a:r>
            <a:r>
              <a:rPr lang="en-US" baseline="0" dirty="0" err="1" smtClean="0"/>
              <a:t>chữ</a:t>
            </a:r>
            <a:r>
              <a:rPr lang="en-US" baseline="0" dirty="0" smtClean="0"/>
              <a:t> </a:t>
            </a:r>
            <a:r>
              <a:rPr lang="en-US" baseline="0" dirty="0" err="1" smtClean="0"/>
              <a:t>nhật</a:t>
            </a:r>
            <a:r>
              <a:rPr lang="en-US" baseline="0" dirty="0" smtClean="0"/>
              <a:t> </a:t>
            </a:r>
            <a:r>
              <a:rPr lang="en-US" baseline="0" dirty="0" err="1" smtClean="0"/>
              <a:t>bo</a:t>
            </a:r>
            <a:r>
              <a:rPr lang="en-US" baseline="0" dirty="0" smtClean="0"/>
              <a:t> </a:t>
            </a:r>
            <a:r>
              <a:rPr lang="en-US" baseline="0" dirty="0" err="1" smtClean="0"/>
              <a:t>tròn</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các</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1 </a:t>
            </a:r>
            <a:r>
              <a:rPr lang="en-US" baseline="0" dirty="0" err="1" smtClean="0"/>
              <a:t>cách</a:t>
            </a:r>
            <a:r>
              <a:rPr lang="en-US" baseline="0" dirty="0" smtClean="0"/>
              <a:t> </a:t>
            </a:r>
            <a:r>
              <a:rPr lang="en-US" baseline="0" dirty="0" err="1" smtClean="0"/>
              <a:t>tự</a:t>
            </a:r>
            <a:r>
              <a:rPr lang="en-US" baseline="0" dirty="0" smtClean="0"/>
              <a:t> </a:t>
            </a:r>
            <a:r>
              <a:rPr lang="en-US" baseline="0" dirty="0" err="1" smtClean="0"/>
              <a:t>động</a:t>
            </a:r>
            <a:endParaRPr lang="en-US" baseline="0" dirty="0" smtClean="0"/>
          </a:p>
          <a:p>
            <a:r>
              <a:rPr lang="en-US" baseline="0" dirty="0" err="1" smtClean="0"/>
              <a:t>hình</a:t>
            </a:r>
            <a:r>
              <a:rPr lang="en-US" baseline="0" dirty="0" smtClean="0"/>
              <a:t> </a:t>
            </a:r>
            <a:r>
              <a:rPr lang="en-US" baseline="0" dirty="0" err="1" smtClean="0"/>
              <a:t>chữ</a:t>
            </a:r>
            <a:r>
              <a:rPr lang="en-US" baseline="0" dirty="0" smtClean="0"/>
              <a:t> </a:t>
            </a:r>
            <a:r>
              <a:rPr lang="en-US" baseline="0" dirty="0" err="1" smtClean="0"/>
              <a:t>nhật</a:t>
            </a:r>
            <a:r>
              <a:rPr lang="en-US" baseline="0" dirty="0" smtClean="0"/>
              <a:t> :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các</a:t>
            </a:r>
            <a:r>
              <a:rPr lang="en-US" baseline="0" dirty="0" smtClean="0"/>
              <a:t> </a:t>
            </a:r>
            <a:r>
              <a:rPr lang="en-US" baseline="0" dirty="0" err="1" smtClean="0"/>
              <a:t>bước</a:t>
            </a:r>
            <a:r>
              <a:rPr lang="en-US" baseline="0" dirty="0" smtClean="0"/>
              <a:t> </a:t>
            </a:r>
            <a:r>
              <a:rPr lang="en-US" baseline="0" dirty="0" err="1" smtClean="0"/>
              <a:t>của</a:t>
            </a:r>
            <a:r>
              <a:rPr lang="en-US" baseline="0" dirty="0" smtClean="0"/>
              <a:t> </a:t>
            </a:r>
            <a:r>
              <a:rPr lang="en-US" baseline="0" dirty="0" err="1" smtClean="0"/>
              <a:t>thuật</a:t>
            </a:r>
            <a:r>
              <a:rPr lang="en-US" baseline="0" dirty="0" smtClean="0"/>
              <a:t> </a:t>
            </a:r>
            <a:r>
              <a:rPr lang="en-US" baseline="0" dirty="0" err="1" smtClean="0"/>
              <a:t>toán</a:t>
            </a:r>
            <a:endParaRPr lang="en-US" baseline="0" dirty="0" smtClean="0"/>
          </a:p>
          <a:p>
            <a:r>
              <a:rPr lang="en-US" baseline="0" dirty="0" err="1" smtClean="0"/>
              <a:t>Hình</a:t>
            </a:r>
            <a:r>
              <a:rPr lang="en-US" baseline="0" dirty="0" smtClean="0"/>
              <a:t> </a:t>
            </a:r>
            <a:r>
              <a:rPr lang="en-US" baseline="0" dirty="0" err="1" smtClean="0"/>
              <a:t>thoi</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rẽ</a:t>
            </a:r>
            <a:r>
              <a:rPr lang="en-US" baseline="0" dirty="0" smtClean="0"/>
              <a:t> </a:t>
            </a:r>
            <a:r>
              <a:rPr lang="en-US" baseline="0" dirty="0" err="1" smtClean="0"/>
              <a:t>nhahs</a:t>
            </a:r>
            <a:endParaRPr lang="en-US" baseline="0" dirty="0" smtClean="0"/>
          </a:p>
          <a:p>
            <a:r>
              <a:rPr lang="en-US" baseline="0" dirty="0" err="1" smtClean="0"/>
              <a:t>Hình</a:t>
            </a:r>
            <a:r>
              <a:rPr lang="en-US" baseline="0" dirty="0" smtClean="0"/>
              <a:t> </a:t>
            </a:r>
            <a:r>
              <a:rPr lang="en-US" baseline="0" dirty="0" err="1" smtClean="0"/>
              <a:t>tròn</a:t>
            </a:r>
            <a:r>
              <a:rPr lang="en-US" baseline="0" dirty="0" smtClean="0"/>
              <a:t>: </a:t>
            </a:r>
            <a:r>
              <a:rPr lang="en-US" baseline="0" dirty="0" err="1" smtClean="0"/>
              <a:t>liên</a:t>
            </a:r>
            <a:r>
              <a:rPr lang="en-US" baseline="0" dirty="0" smtClean="0"/>
              <a:t> </a:t>
            </a:r>
            <a:r>
              <a:rPr lang="en-US" baseline="0" dirty="0" err="1" smtClean="0"/>
              <a:t>hệ</a:t>
            </a:r>
            <a:r>
              <a:rPr lang="en-US" baseline="0" dirty="0" smtClean="0"/>
              <a:t> </a:t>
            </a:r>
            <a:r>
              <a:rPr lang="en-US" baseline="0" dirty="0" err="1" smtClean="0"/>
              <a:t>các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lí</a:t>
            </a:r>
            <a:r>
              <a:rPr lang="en-US" baseline="0" dirty="0" smtClean="0"/>
              <a:t> </a:t>
            </a:r>
            <a:r>
              <a:rPr lang="en-US" baseline="0" dirty="0" err="1" smtClean="0"/>
              <a:t>khác</a:t>
            </a:r>
            <a:r>
              <a:rPr lang="en-US" baseline="0" dirty="0" smtClean="0"/>
              <a:t> </a:t>
            </a:r>
            <a:r>
              <a:rPr lang="en-US" baseline="0" dirty="0" err="1" smtClean="0"/>
              <a:t>mà</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ở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thuật</a:t>
            </a:r>
            <a:r>
              <a:rPr lang="en-US" baseline="0" dirty="0" smtClean="0"/>
              <a:t> </a:t>
            </a:r>
            <a:r>
              <a:rPr lang="en-US" baseline="0" dirty="0" err="1" smtClean="0"/>
              <a:t>toán</a:t>
            </a:r>
            <a:endParaRPr lang="en-US" dirty="0"/>
          </a:p>
        </p:txBody>
      </p:sp>
      <p:sp>
        <p:nvSpPr>
          <p:cNvPr id="4" name="Slide Number Placeholder 3"/>
          <p:cNvSpPr>
            <a:spLocks noGrp="1"/>
          </p:cNvSpPr>
          <p:nvPr>
            <p:ph type="sldNum" sz="quarter" idx="10"/>
          </p:nvPr>
        </p:nvSpPr>
        <p:spPr/>
        <p:txBody>
          <a:bodyPr/>
          <a:lstStyle/>
          <a:p>
            <a:pPr>
              <a:defRPr/>
            </a:pPr>
            <a:fld id="{4985EE75-F77D-455A-97DA-457CB229D2BE}" type="slidenum">
              <a:rPr lang="en-US" smtClean="0"/>
              <a:pPr>
                <a:defRPr/>
              </a:pPr>
              <a:t>9</a:t>
            </a:fld>
            <a:endParaRPr lang="en-US"/>
          </a:p>
        </p:txBody>
      </p:sp>
    </p:spTree>
    <p:extLst>
      <p:ext uri="{BB962C8B-B14F-4D97-AF65-F5344CB8AC3E}">
        <p14:creationId xmlns:p14="http://schemas.microsoft.com/office/powerpoint/2010/main" val="3904762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baseline="0" dirty="0" smtClean="0"/>
              <a:t> </a:t>
            </a:r>
            <a:r>
              <a:rPr lang="en-US" baseline="0" dirty="0" err="1" smtClean="0"/>
              <a:t>thể</a:t>
            </a:r>
            <a:r>
              <a:rPr lang="en-US" baseline="0" dirty="0" smtClean="0"/>
              <a:t> </a:t>
            </a:r>
            <a:r>
              <a:rPr lang="en-US" baseline="0" dirty="0" err="1" smtClean="0"/>
              <a:t>vẽ</a:t>
            </a:r>
            <a:r>
              <a:rPr lang="en-US" baseline="0" dirty="0" smtClean="0"/>
              <a:t> </a:t>
            </a:r>
            <a:r>
              <a:rPr lang="en-US" baseline="0" dirty="0" err="1" smtClean="0"/>
              <a:t>riêng</a:t>
            </a:r>
            <a:r>
              <a:rPr lang="en-US" baseline="0" dirty="0" smtClean="0"/>
              <a:t> </a:t>
            </a:r>
            <a:r>
              <a:rPr lang="en-US" baseline="0" dirty="0" err="1" smtClean="0"/>
              <a:t>các</a:t>
            </a:r>
            <a:r>
              <a:rPr lang="en-US" baseline="0" dirty="0" smtClean="0"/>
              <a:t> </a:t>
            </a:r>
            <a:r>
              <a:rPr lang="en-US" baseline="0" dirty="0" err="1" smtClean="0"/>
              <a:t>kiểu</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khác</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985EE75-F77D-455A-97DA-457CB229D2BE}" type="slidenum">
              <a:rPr lang="en-US" smtClean="0"/>
              <a:pPr>
                <a:defRPr/>
              </a:pPr>
              <a:t>10</a:t>
            </a:fld>
            <a:endParaRPr lang="en-US"/>
          </a:p>
        </p:txBody>
      </p:sp>
    </p:spTree>
    <p:extLst>
      <p:ext uri="{BB962C8B-B14F-4D97-AF65-F5344CB8AC3E}">
        <p14:creationId xmlns:p14="http://schemas.microsoft.com/office/powerpoint/2010/main" val="4118441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054" name="Chart" r:id="rId4" imgW="6600749" imgH="4400702" progId="MSGraph.Chart.8">
                  <p:embed followColorScheme="full"/>
                </p:oleObj>
              </mc:Choice>
              <mc:Fallback>
                <p:oleObj name="Chart" r:id="rId4" imgW="6600749" imgH="4400702" progId="MSGraph.Chart.8">
                  <p:embed followColorScheme="full"/>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image" Target="../media/image4.emf"/><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0.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1.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vmlDrawing" Target="../drawings/vmlDrawing1.v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2.xml"/><Relationship Id="rId2" Type="http://schemas.openxmlformats.org/officeDocument/2006/relationships/slideLayout" Target="../slideLayouts/slideLayout120.xml"/><Relationship Id="rId16" Type="http://schemas.openxmlformats.org/officeDocument/2006/relationships/image" Target="../media/image10.emf"/><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oleObject" Target="../embeddings/oleObject1.bin"/><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7.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3.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4.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image" Target="../media/image9.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8.png"/><Relationship Id="rId2" Type="http://schemas.openxmlformats.org/officeDocument/2006/relationships/slideLayout" Target="../slideLayouts/slideLayout62.xml"/><Relationship Id="rId16" Type="http://schemas.openxmlformats.org/officeDocument/2006/relationships/image" Target="../media/image5.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7.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8.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9.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030" name="CorelDRAW" r:id="rId15" imgW="6773760" imgH="6706440" progId="">
                  <p:embed/>
                </p:oleObj>
              </mc:Choice>
              <mc:Fallback>
                <p:oleObj name="CorelDRAW" r:id="rId15" imgW="6773760" imgH="67064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6.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1371600"/>
            <a:ext cx="7772400" cy="1470025"/>
          </a:xfrm>
        </p:spPr>
        <p:txBody>
          <a:bodyPr>
            <a:normAutofit/>
          </a:bodyPr>
          <a:lstStyle/>
          <a:p>
            <a:pPr eaLnBrk="1" hangingPunct="1"/>
            <a:r>
              <a:rPr lang="en-GB" sz="4400" dirty="0" smtClean="0"/>
              <a:t>Code Design</a:t>
            </a:r>
            <a:endParaRPr lang="en-US" sz="4400" dirty="0" smtClean="0"/>
          </a:p>
        </p:txBody>
      </p:sp>
      <p:sp>
        <p:nvSpPr>
          <p:cNvPr id="4" name="Subtitle 2"/>
          <p:cNvSpPr>
            <a:spLocks noGrp="1"/>
          </p:cNvSpPr>
          <p:nvPr>
            <p:ph type="subTitle" idx="1"/>
          </p:nvPr>
        </p:nvSpPr>
        <p:spPr>
          <a:xfrm>
            <a:off x="2209800" y="4127500"/>
            <a:ext cx="6400800" cy="673100"/>
          </a:xfrm>
        </p:spPr>
        <p:txBody>
          <a:bodyPr/>
          <a:lstStyle/>
          <a:p>
            <a:pPr algn="r">
              <a:defRPr/>
            </a:pPr>
            <a:r>
              <a:rPr lang="en-US" dirty="0" smtClean="0"/>
              <a:t>Instructor &lt;&lt; &gt;&gt;</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772400" cy="914400"/>
          </a:xfrm>
        </p:spPr>
        <p:txBody>
          <a:bodyPr>
            <a:noAutofit/>
          </a:bodyPr>
          <a:lstStyle/>
          <a:p>
            <a:pPr>
              <a:defRPr/>
            </a:pPr>
            <a:r>
              <a:rPr lang="en-GB" dirty="0"/>
              <a:t>Algorithmic Problem Solving </a:t>
            </a:r>
            <a:r>
              <a:rPr lang="en-GB" dirty="0" smtClean="0"/>
              <a:t/>
            </a:r>
            <a:br>
              <a:rPr lang="en-GB" dirty="0" smtClean="0"/>
            </a:br>
            <a:r>
              <a:rPr lang="en-GB" sz="2400" dirty="0"/>
              <a:t> Flowchart - </a:t>
            </a:r>
            <a:r>
              <a:rPr lang="en-US" sz="2400" dirty="0" smtClean="0"/>
              <a:t>Guides for drawing flowcharts</a:t>
            </a:r>
            <a:endParaRPr lang="en-US" sz="2400" dirty="0"/>
          </a:p>
        </p:txBody>
      </p:sp>
      <p:sp>
        <p:nvSpPr>
          <p:cNvPr id="18435" name="Content Placeholder 2"/>
          <p:cNvSpPr>
            <a:spLocks noGrp="1"/>
          </p:cNvSpPr>
          <p:nvPr>
            <p:ph idx="1"/>
          </p:nvPr>
        </p:nvSpPr>
        <p:spPr>
          <a:xfrm>
            <a:off x="533400" y="1295400"/>
            <a:ext cx="3200400" cy="5105400"/>
          </a:xfrm>
        </p:spPr>
        <p:txBody>
          <a:bodyPr>
            <a:normAutofit/>
          </a:bodyPr>
          <a:lstStyle/>
          <a:p>
            <a:pPr marL="92075" indent="11113">
              <a:buNone/>
            </a:pPr>
            <a:r>
              <a:rPr lang="en-US" sz="2400" dirty="0" smtClean="0"/>
              <a:t>Flowcharts are usually drawn using some standard symbols; however, some special symbols can also be developed when required.</a:t>
            </a:r>
          </a:p>
        </p:txBody>
      </p:sp>
      <p:sp>
        <p:nvSpPr>
          <p:cNvPr id="18437" name="Rectangle 3"/>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en-US">
              <a:latin typeface="Corbel" pitchFamily="34" charset="0"/>
            </a:endParaRPr>
          </a:p>
        </p:txBody>
      </p:sp>
      <p:pic>
        <p:nvPicPr>
          <p:cNvPr id="8" name="Picture 3" descr="http://www.edrawsoft.com/images/shapes/BasicFlow_Shapes.png"/>
          <p:cNvPicPr>
            <a:picLocks noChangeAspect="1" noChangeArrowheads="1"/>
          </p:cNvPicPr>
          <p:nvPr/>
        </p:nvPicPr>
        <p:blipFill>
          <a:blip r:embed="rId3" cstate="print"/>
          <a:srcRect/>
          <a:stretch>
            <a:fillRect/>
          </a:stretch>
        </p:blipFill>
        <p:spPr bwMode="auto">
          <a:xfrm>
            <a:off x="3962400" y="1143000"/>
            <a:ext cx="3986735" cy="51054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391400" cy="914400"/>
          </a:xfrm>
        </p:spPr>
        <p:txBody>
          <a:bodyPr>
            <a:noAutofit/>
          </a:bodyPr>
          <a:lstStyle/>
          <a:p>
            <a:r>
              <a:rPr lang="en-GB" dirty="0" smtClean="0"/>
              <a:t>Algorithmic Problem Solving </a:t>
            </a:r>
            <a:br>
              <a:rPr lang="en-GB" dirty="0" smtClean="0"/>
            </a:br>
            <a:r>
              <a:rPr lang="en-GB" sz="2400" dirty="0" smtClean="0"/>
              <a:t> Flowchart - </a:t>
            </a:r>
            <a:r>
              <a:rPr lang="en-US" sz="2400" dirty="0" smtClean="0"/>
              <a:t>Sample</a:t>
            </a:r>
            <a:endParaRPr lang="vi-VN" sz="2400" dirty="0"/>
          </a:p>
        </p:txBody>
      </p:sp>
      <p:sp>
        <p:nvSpPr>
          <p:cNvPr id="5" name="Content Placeholder 5"/>
          <p:cNvSpPr txBox="1">
            <a:spLocks/>
          </p:cNvSpPr>
          <p:nvPr/>
        </p:nvSpPr>
        <p:spPr>
          <a:xfrm>
            <a:off x="465138" y="1770063"/>
            <a:ext cx="4038600" cy="4525962"/>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Pseudocode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Start Program</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Prompt for assignment</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Set a counter</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Loop through grades</a:t>
            </a:r>
          </a:p>
          <a:p>
            <a:pPr marL="1600200" marR="0" lvl="3"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Get student grade</a:t>
            </a:r>
          </a:p>
          <a:p>
            <a:pPr marL="1600200" marR="0" lvl="3"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Increment counter</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End loop</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Calculate Average</a:t>
            </a:r>
          </a:p>
          <a:p>
            <a:pPr marL="1143000" marR="0" lvl="2" indent="-22860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Print Average</a:t>
            </a:r>
          </a:p>
          <a:p>
            <a:pPr marL="742950" marR="0" lvl="1" indent="-285750" algn="l" defTabSz="914400" rtl="0" eaLnBrk="1" fontAlgn="auto" latinLnBrk="0" hangingPunct="1">
              <a:lnSpc>
                <a:spcPct val="100000"/>
              </a:lnSpc>
              <a:spcBef>
                <a:spcPct val="20000"/>
              </a:spcBef>
              <a:spcAft>
                <a:spcPts val="0"/>
              </a:spcAft>
              <a:buClrTx/>
              <a:buSzTx/>
              <a:buFont typeface="Corbe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End Program</a:t>
            </a:r>
          </a:p>
        </p:txBody>
      </p:sp>
      <p:grpSp>
        <p:nvGrpSpPr>
          <p:cNvPr id="41" name="Group 40"/>
          <p:cNvGrpSpPr/>
          <p:nvPr/>
        </p:nvGrpSpPr>
        <p:grpSpPr>
          <a:xfrm>
            <a:off x="3429000" y="1143000"/>
            <a:ext cx="5464174" cy="5105400"/>
            <a:chOff x="2843213" y="214313"/>
            <a:chExt cx="6049962" cy="6500812"/>
          </a:xfrm>
        </p:grpSpPr>
        <p:grpSp>
          <p:nvGrpSpPr>
            <p:cNvPr id="39" name="Group 38"/>
            <p:cNvGrpSpPr/>
            <p:nvPr/>
          </p:nvGrpSpPr>
          <p:grpSpPr>
            <a:xfrm>
              <a:off x="2843213" y="214313"/>
              <a:ext cx="6049962" cy="6500812"/>
              <a:chOff x="2843213" y="214313"/>
              <a:chExt cx="6049962" cy="6500812"/>
            </a:xfrm>
          </p:grpSpPr>
          <p:grpSp>
            <p:nvGrpSpPr>
              <p:cNvPr id="38" name="Group 37"/>
              <p:cNvGrpSpPr/>
              <p:nvPr/>
            </p:nvGrpSpPr>
            <p:grpSpPr>
              <a:xfrm>
                <a:off x="2927582" y="214313"/>
                <a:ext cx="5930668" cy="6500812"/>
                <a:chOff x="2927582" y="214313"/>
                <a:chExt cx="5930668" cy="6500812"/>
              </a:xfrm>
            </p:grpSpPr>
            <p:cxnSp>
              <p:nvCxnSpPr>
                <p:cNvPr id="27" name="Straight Connector 26"/>
                <p:cNvCxnSpPr/>
                <p:nvPr/>
              </p:nvCxnSpPr>
              <p:spPr>
                <a:xfrm flipV="1">
                  <a:off x="2927582" y="602421"/>
                  <a:ext cx="4049714" cy="13583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602534" y="1196977"/>
                  <a:ext cx="3272928" cy="1054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1"/>
                </p:cNvCxnSpPr>
                <p:nvPr/>
              </p:nvCxnSpPr>
              <p:spPr>
                <a:xfrm flipV="1">
                  <a:off x="3433796" y="2000250"/>
                  <a:ext cx="3495643" cy="8337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3771272" y="214313"/>
                  <a:ext cx="5086978" cy="6500812"/>
                  <a:chOff x="3771272" y="214313"/>
                  <a:chExt cx="5086978" cy="6500812"/>
                </a:xfrm>
              </p:grpSpPr>
              <p:grpSp>
                <p:nvGrpSpPr>
                  <p:cNvPr id="6" name="Group 23"/>
                  <p:cNvGrpSpPr>
                    <a:grpSpLocks/>
                  </p:cNvGrpSpPr>
                  <p:nvPr/>
                </p:nvGrpSpPr>
                <p:grpSpPr bwMode="auto">
                  <a:xfrm>
                    <a:off x="4786313" y="214313"/>
                    <a:ext cx="4071937" cy="6500812"/>
                    <a:chOff x="4786313" y="214313"/>
                    <a:chExt cx="4071937" cy="6500812"/>
                  </a:xfrm>
                </p:grpSpPr>
                <p:sp>
                  <p:nvSpPr>
                    <p:cNvPr id="7" name="Flowchart: Terminator 6"/>
                    <p:cNvSpPr/>
                    <p:nvPr/>
                  </p:nvSpPr>
                  <p:spPr>
                    <a:xfrm>
                      <a:off x="7108825" y="214313"/>
                      <a:ext cx="1071563" cy="357187"/>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start</a:t>
                      </a:r>
                    </a:p>
                  </p:txBody>
                </p:sp>
                <p:sp>
                  <p:nvSpPr>
                    <p:cNvPr id="8" name="Flowchart: Terminator 7"/>
                    <p:cNvSpPr/>
                    <p:nvPr/>
                  </p:nvSpPr>
                  <p:spPr>
                    <a:xfrm>
                      <a:off x="7108825" y="6357938"/>
                      <a:ext cx="1071563" cy="357187"/>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end</a:t>
                      </a:r>
                    </a:p>
                  </p:txBody>
                </p:sp>
                <p:sp>
                  <p:nvSpPr>
                    <p:cNvPr id="9" name="Flowchart: Data 8"/>
                    <p:cNvSpPr/>
                    <p:nvPr/>
                  </p:nvSpPr>
                  <p:spPr>
                    <a:xfrm>
                      <a:off x="6823075" y="857250"/>
                      <a:ext cx="1643063" cy="571500"/>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Assignment name?</a:t>
                      </a:r>
                    </a:p>
                  </p:txBody>
                </p:sp>
                <p:cxnSp>
                  <p:nvCxnSpPr>
                    <p:cNvPr id="10" name="Straight Arrow Connector 9"/>
                    <p:cNvCxnSpPr/>
                    <p:nvPr/>
                  </p:nvCxnSpPr>
                  <p:spPr>
                    <a:xfrm rot="5400000">
                      <a:off x="7465219" y="713581"/>
                      <a:ext cx="2857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lowchart: Process 10"/>
                    <p:cNvSpPr/>
                    <p:nvPr/>
                  </p:nvSpPr>
                  <p:spPr>
                    <a:xfrm>
                      <a:off x="6929438" y="1714500"/>
                      <a:ext cx="1428750" cy="5715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Set counter = 1</a:t>
                      </a:r>
                    </a:p>
                  </p:txBody>
                </p:sp>
                <p:cxnSp>
                  <p:nvCxnSpPr>
                    <p:cNvPr id="12" name="Straight Arrow Connector 11"/>
                    <p:cNvCxnSpPr/>
                    <p:nvPr/>
                  </p:nvCxnSpPr>
                  <p:spPr>
                    <a:xfrm rot="5400000">
                      <a:off x="7465219" y="1570831"/>
                      <a:ext cx="2857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6572250" y="2643188"/>
                      <a:ext cx="2143125" cy="1000125"/>
                    </a:xfrm>
                    <a:prstGeom prst="flowChartDecis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Counter&gt;10?</a:t>
                      </a:r>
                    </a:p>
                  </p:txBody>
                </p:sp>
                <p:sp>
                  <p:nvSpPr>
                    <p:cNvPr id="14" name="Flowchart: Process 13"/>
                    <p:cNvSpPr/>
                    <p:nvPr/>
                  </p:nvSpPr>
                  <p:spPr>
                    <a:xfrm>
                      <a:off x="6929438" y="4857750"/>
                      <a:ext cx="1428750" cy="5715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Calculate Average</a:t>
                      </a:r>
                    </a:p>
                  </p:txBody>
                </p:sp>
                <p:sp>
                  <p:nvSpPr>
                    <p:cNvPr id="15" name="Flowchart: Data 14"/>
                    <p:cNvSpPr/>
                    <p:nvPr/>
                  </p:nvSpPr>
                  <p:spPr>
                    <a:xfrm>
                      <a:off x="6823075" y="5643563"/>
                      <a:ext cx="1643063" cy="571500"/>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Print Average</a:t>
                      </a:r>
                    </a:p>
                  </p:txBody>
                </p:sp>
                <p:cxnSp>
                  <p:nvCxnSpPr>
                    <p:cNvPr id="16" name="Shape 24"/>
                    <p:cNvCxnSpPr>
                      <a:stCxn id="13" idx="3"/>
                      <a:endCxn id="14" idx="3"/>
                    </p:cNvCxnSpPr>
                    <p:nvPr/>
                  </p:nvCxnSpPr>
                  <p:spPr>
                    <a:xfrm flipH="1">
                      <a:off x="8358188" y="3143250"/>
                      <a:ext cx="357187" cy="2000250"/>
                    </a:xfrm>
                    <a:prstGeom prst="bentConnector3">
                      <a:avLst>
                        <a:gd name="adj1" fmla="val -64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Process 16"/>
                    <p:cNvSpPr/>
                    <p:nvPr/>
                  </p:nvSpPr>
                  <p:spPr>
                    <a:xfrm>
                      <a:off x="4894263" y="4286250"/>
                      <a:ext cx="1428750" cy="571500"/>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1" dirty="0">
                          <a:solidFill>
                            <a:schemeClr val="bg1"/>
                          </a:solidFill>
                        </a:rPr>
                        <a:t>Increment Counter</a:t>
                      </a:r>
                    </a:p>
                  </p:txBody>
                </p:sp>
                <p:sp>
                  <p:nvSpPr>
                    <p:cNvPr id="18" name="Flowchart: Data 17"/>
                    <p:cNvSpPr/>
                    <p:nvPr/>
                  </p:nvSpPr>
                  <p:spPr>
                    <a:xfrm>
                      <a:off x="4786313" y="3286125"/>
                      <a:ext cx="1643062" cy="571500"/>
                    </a:xfrm>
                    <a:prstGeom prst="flowChartInputOutp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solidFill>
                            <a:schemeClr val="bg1"/>
                          </a:solidFill>
                        </a:rPr>
                        <a:t>Student Grade?</a:t>
                      </a:r>
                    </a:p>
                  </p:txBody>
                </p:sp>
                <p:cxnSp>
                  <p:nvCxnSpPr>
                    <p:cNvPr id="19" name="Straight Arrow Connector 18"/>
                    <p:cNvCxnSpPr>
                      <a:stCxn id="17" idx="0"/>
                      <a:endCxn id="18" idx="4"/>
                    </p:cNvCxnSpPr>
                    <p:nvPr/>
                  </p:nvCxnSpPr>
                  <p:spPr>
                    <a:xfrm rot="5400000" flipH="1" flipV="1">
                      <a:off x="5393531" y="407273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a:stCxn id="18" idx="1"/>
                      <a:endCxn id="13" idx="1"/>
                    </p:cNvCxnSpPr>
                    <p:nvPr/>
                  </p:nvCxnSpPr>
                  <p:spPr>
                    <a:xfrm rot="5400000" flipH="1" flipV="1">
                      <a:off x="6019006" y="2732882"/>
                      <a:ext cx="142875" cy="9636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3" idx="0"/>
                    </p:cNvCxnSpPr>
                    <p:nvPr/>
                  </p:nvCxnSpPr>
                  <p:spPr>
                    <a:xfrm rot="5400000">
                      <a:off x="7501732" y="2499519"/>
                      <a:ext cx="28575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35"/>
                    <p:cNvSpPr txBox="1">
                      <a:spLocks noChangeArrowheads="1"/>
                    </p:cNvSpPr>
                    <p:nvPr/>
                  </p:nvSpPr>
                  <p:spPr bwMode="auto">
                    <a:xfrm>
                      <a:off x="8158462" y="3500438"/>
                      <a:ext cx="699788" cy="352709"/>
                    </a:xfrm>
                    <a:prstGeom prst="rect">
                      <a:avLst/>
                    </a:prstGeom>
                    <a:noFill/>
                    <a:ln w="9525">
                      <a:noFill/>
                      <a:miter lim="800000"/>
                      <a:headEnd/>
                      <a:tailEnd/>
                    </a:ln>
                  </p:spPr>
                  <p:txBody>
                    <a:bodyPr wrap="square">
                      <a:spAutoFit/>
                    </a:bodyPr>
                    <a:lstStyle/>
                    <a:p>
                      <a:pPr algn="r"/>
                      <a:r>
                        <a:rPr lang="en-US" sz="1200" dirty="0">
                          <a:latin typeface="Corbel" pitchFamily="34" charset="0"/>
                        </a:rPr>
                        <a:t>Yes</a:t>
                      </a:r>
                    </a:p>
                  </p:txBody>
                </p:sp>
                <p:sp>
                  <p:nvSpPr>
                    <p:cNvPr id="23" name="TextBox 36"/>
                    <p:cNvSpPr txBox="1">
                      <a:spLocks noChangeArrowheads="1"/>
                    </p:cNvSpPr>
                    <p:nvPr/>
                  </p:nvSpPr>
                  <p:spPr bwMode="auto">
                    <a:xfrm>
                      <a:off x="7072313" y="3795713"/>
                      <a:ext cx="428625" cy="276225"/>
                    </a:xfrm>
                    <a:prstGeom prst="rect">
                      <a:avLst/>
                    </a:prstGeom>
                    <a:noFill/>
                    <a:ln w="9525">
                      <a:noFill/>
                      <a:miter lim="800000"/>
                      <a:headEnd/>
                      <a:tailEnd/>
                    </a:ln>
                  </p:spPr>
                  <p:txBody>
                    <a:bodyPr>
                      <a:spAutoFit/>
                    </a:bodyPr>
                    <a:lstStyle/>
                    <a:p>
                      <a:r>
                        <a:rPr lang="en-US" sz="1200">
                          <a:latin typeface="Corbel" pitchFamily="34" charset="0"/>
                        </a:rPr>
                        <a:t>No</a:t>
                      </a:r>
                    </a:p>
                  </p:txBody>
                </p:sp>
                <p:cxnSp>
                  <p:nvCxnSpPr>
                    <p:cNvPr id="24" name="Straight Arrow Connector 23"/>
                    <p:cNvCxnSpPr>
                      <a:stCxn id="14" idx="2"/>
                      <a:endCxn id="15" idx="1"/>
                    </p:cNvCxnSpPr>
                    <p:nvPr/>
                  </p:nvCxnSpPr>
                  <p:spPr>
                    <a:xfrm rot="5400000">
                      <a:off x="7537451" y="5537200"/>
                      <a:ext cx="214312"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4"/>
                      <a:endCxn id="8" idx="0"/>
                    </p:cNvCxnSpPr>
                    <p:nvPr/>
                  </p:nvCxnSpPr>
                  <p:spPr>
                    <a:xfrm rot="5400000">
                      <a:off x="7573169" y="6287294"/>
                      <a:ext cx="1428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13" idx="2"/>
                      <a:endCxn id="17" idx="3"/>
                    </p:cNvCxnSpPr>
                    <p:nvPr/>
                  </p:nvCxnSpPr>
                  <p:spPr>
                    <a:xfrm rot="5400000">
                      <a:off x="6519069" y="3447257"/>
                      <a:ext cx="928687" cy="1320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flipV="1">
                    <a:off x="3771272" y="2708275"/>
                    <a:ext cx="3680453" cy="6109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1" name="Straight Connector 30"/>
              <p:cNvCxnSpPr>
                <a:endCxn id="18" idx="2"/>
              </p:cNvCxnSpPr>
              <p:nvPr/>
            </p:nvCxnSpPr>
            <p:spPr>
              <a:xfrm flipV="1">
                <a:off x="3686903" y="3571875"/>
                <a:ext cx="1263716" cy="232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3708400" y="4292600"/>
                <a:ext cx="11509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843213" y="4652963"/>
                <a:ext cx="60499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endCxn id="14" idx="1"/>
            </p:cNvCxnSpPr>
            <p:nvPr/>
          </p:nvCxnSpPr>
          <p:spPr>
            <a:xfrm flipV="1">
              <a:off x="3518165" y="5143500"/>
              <a:ext cx="3411274" cy="191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2927582" y="5647828"/>
              <a:ext cx="4020906" cy="805360"/>
              <a:chOff x="2927582" y="5647828"/>
              <a:chExt cx="4020906" cy="805360"/>
            </a:xfrm>
          </p:grpSpPr>
          <p:cxnSp>
            <p:nvCxnSpPr>
              <p:cNvPr id="35" name="Straight Connector 34"/>
              <p:cNvCxnSpPr/>
              <p:nvPr/>
            </p:nvCxnSpPr>
            <p:spPr>
              <a:xfrm>
                <a:off x="2927582" y="5647828"/>
                <a:ext cx="4020905" cy="2290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27583" y="6229990"/>
                <a:ext cx="4020905" cy="2231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45720"/>
            <a:ext cx="7772400" cy="914400"/>
          </a:xfrm>
        </p:spPr>
        <p:txBody>
          <a:bodyPr>
            <a:noAutofit/>
          </a:bodyPr>
          <a:lstStyle/>
          <a:p>
            <a:pPr>
              <a:defRPr/>
            </a:pPr>
            <a:r>
              <a:rPr lang="en-GB" sz="3200" dirty="0"/>
              <a:t>Algorithmic Problem Solving </a:t>
            </a:r>
            <a:r>
              <a:rPr lang="en-GB" sz="3200" dirty="0" smtClean="0"/>
              <a:t/>
            </a:r>
            <a:br>
              <a:rPr lang="en-GB" sz="3200" dirty="0" smtClean="0"/>
            </a:br>
            <a:r>
              <a:rPr lang="en-GB" sz="2400" dirty="0" smtClean="0"/>
              <a:t>Flow Chart - Practice Time...</a:t>
            </a:r>
            <a:endParaRPr lang="en-US" sz="3600" dirty="0"/>
          </a:p>
        </p:txBody>
      </p:sp>
      <p:sp>
        <p:nvSpPr>
          <p:cNvPr id="3" name="Content Placeholder 2"/>
          <p:cNvSpPr>
            <a:spLocks noGrp="1"/>
          </p:cNvSpPr>
          <p:nvPr>
            <p:ph idx="1"/>
          </p:nvPr>
        </p:nvSpPr>
        <p:spPr/>
        <p:txBody>
          <a:bodyPr/>
          <a:lstStyle/>
          <a:p>
            <a:r>
              <a:rPr lang="en-US" dirty="0" smtClean="0"/>
              <a:t>Practice 1</a:t>
            </a:r>
          </a:p>
          <a:p>
            <a:pPr marL="365125" indent="0">
              <a:buNone/>
            </a:pPr>
            <a:r>
              <a:rPr lang="en-US" dirty="0" smtClean="0"/>
              <a:t>Draw a flowchart to find the largest of three numbers A,B, and C</a:t>
            </a:r>
          </a:p>
          <a:p>
            <a:r>
              <a:rPr lang="en-US" dirty="0" smtClean="0"/>
              <a:t>Practice 2</a:t>
            </a:r>
          </a:p>
          <a:p>
            <a:pPr marL="365125" indent="0">
              <a:buNone/>
            </a:pPr>
            <a:r>
              <a:rPr lang="en-US" dirty="0" smtClean="0"/>
              <a:t>Draw a flowchart to find the sum of first 50 natural numbers</a:t>
            </a:r>
          </a:p>
          <a:p>
            <a:endParaRPr lang="vi-V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43000" y="76200"/>
            <a:ext cx="7543800" cy="914400"/>
          </a:xfrm>
        </p:spPr>
        <p:txBody>
          <a:bodyPr>
            <a:normAutofit/>
          </a:bodyPr>
          <a:lstStyle/>
          <a:p>
            <a:r>
              <a:rPr lang="en-GB" dirty="0" smtClean="0"/>
              <a:t>Algorithmic Problem Solving</a:t>
            </a:r>
            <a:br>
              <a:rPr lang="en-GB" dirty="0" smtClean="0"/>
            </a:br>
            <a:r>
              <a:rPr lang="en-US" sz="2400" dirty="0" smtClean="0"/>
              <a:t>Naming Conventions 1/2</a:t>
            </a:r>
          </a:p>
        </p:txBody>
      </p:sp>
      <p:sp>
        <p:nvSpPr>
          <p:cNvPr id="25604" name="Rectangle 3"/>
          <p:cNvSpPr>
            <a:spLocks noGrp="1" noChangeArrowheads="1"/>
          </p:cNvSpPr>
          <p:nvPr>
            <p:ph idx="1"/>
          </p:nvPr>
        </p:nvSpPr>
        <p:spPr>
          <a:xfrm>
            <a:off x="457200" y="1493837"/>
            <a:ext cx="8229600" cy="4830763"/>
          </a:xfrm>
        </p:spPr>
        <p:txBody>
          <a:bodyPr/>
          <a:lstStyle/>
          <a:p>
            <a:pPr eaLnBrk="1" hangingPunct="1"/>
            <a:r>
              <a:rPr lang="en-US" dirty="0" smtClean="0"/>
              <a:t>When designing an algorithm, a programmer must introduce some unique names which represents variables or objects in the problem.</a:t>
            </a:r>
          </a:p>
          <a:p>
            <a:pPr eaLnBrk="1" hangingPunct="1"/>
            <a:r>
              <a:rPr lang="en-US" dirty="0" smtClean="0"/>
              <a:t>Names should be meaningful.</a:t>
            </a:r>
          </a:p>
          <a:p>
            <a:pPr eaLnBrk="1" hangingPunct="1"/>
            <a:r>
              <a:rPr lang="en-US" dirty="0" smtClean="0"/>
              <a:t>Names should be transparent to adequately describe variables (Number1, number2,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143000" y="76200"/>
            <a:ext cx="7543800" cy="914400"/>
          </a:xfrm>
        </p:spPr>
        <p:txBody>
          <a:bodyPr>
            <a:normAutofit/>
          </a:bodyPr>
          <a:lstStyle/>
          <a:p>
            <a:r>
              <a:rPr lang="en-GB" dirty="0" smtClean="0"/>
              <a:t>Algorithmic Problem Solving</a:t>
            </a:r>
            <a:br>
              <a:rPr lang="en-GB" dirty="0" smtClean="0"/>
            </a:br>
            <a:r>
              <a:rPr lang="en-US" sz="2400" dirty="0" smtClean="0"/>
              <a:t> Naming Convention 2/2</a:t>
            </a:r>
          </a:p>
        </p:txBody>
      </p:sp>
      <p:sp>
        <p:nvSpPr>
          <p:cNvPr id="26628" name="Rectangle 3"/>
          <p:cNvSpPr>
            <a:spLocks noGrp="1" noChangeArrowheads="1"/>
          </p:cNvSpPr>
          <p:nvPr>
            <p:ph idx="1"/>
          </p:nvPr>
        </p:nvSpPr>
        <p:spPr>
          <a:xfrm>
            <a:off x="457200" y="1493837"/>
            <a:ext cx="8229600" cy="4830763"/>
          </a:xfrm>
        </p:spPr>
        <p:txBody>
          <a:bodyPr/>
          <a:lstStyle/>
          <a:p>
            <a:pPr eaLnBrk="1" hangingPunct="1"/>
            <a:r>
              <a:rPr lang="en-US" dirty="0" smtClean="0"/>
              <a:t>Underscore is used when using more than one word (</a:t>
            </a:r>
            <a:r>
              <a:rPr lang="en-US" dirty="0" err="1" smtClean="0"/>
              <a:t>sales_tax</a:t>
            </a:r>
            <a:r>
              <a:rPr lang="en-US" dirty="0" smtClean="0"/>
              <a:t> or </a:t>
            </a:r>
            <a:r>
              <a:rPr lang="en-US" dirty="0" err="1" smtClean="0"/>
              <a:t>word_count</a:t>
            </a:r>
            <a:r>
              <a:rPr lang="en-US" dirty="0" smtClean="0"/>
              <a:t>).</a:t>
            </a:r>
          </a:p>
          <a:p>
            <a:pPr eaLnBrk="1" hangingPunct="1"/>
            <a:r>
              <a:rPr lang="en-US" dirty="0" smtClean="0"/>
              <a:t>Most programming language does not tolerate a space in a variable as space would signal the end of a variable name.</a:t>
            </a:r>
          </a:p>
          <a:p>
            <a:pPr eaLnBrk="1" hangingPunct="1"/>
            <a:r>
              <a:rPr lang="en-US" dirty="0" smtClean="0"/>
              <a:t>Another method is to use capital letters as a word separator (</a:t>
            </a:r>
            <a:r>
              <a:rPr lang="en-US" dirty="0" err="1" smtClean="0"/>
              <a:t>salesTax</a:t>
            </a:r>
            <a:r>
              <a:rPr lang="en-US" dirty="0" smtClean="0"/>
              <a:t> or </a:t>
            </a:r>
            <a:r>
              <a:rPr lang="en-US" dirty="0" err="1" smtClean="0"/>
              <a:t>wordCount</a:t>
            </a:r>
            <a:r>
              <a:rPr lang="en-US" dirty="0" smtClean="0"/>
              <a:t>).</a:t>
            </a:r>
          </a:p>
          <a:p>
            <a:pPr eaLnBrk="1" hangingPunct="1"/>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20000" cy="914400"/>
          </a:xfrm>
        </p:spPr>
        <p:txBody>
          <a:bodyPr>
            <a:normAutofit/>
          </a:bodyPr>
          <a:lstStyle/>
          <a:p>
            <a:r>
              <a:rPr lang="en-GB" dirty="0" smtClean="0"/>
              <a:t>Algorithmic Problem Solving</a:t>
            </a:r>
            <a:br>
              <a:rPr lang="en-GB" dirty="0" smtClean="0"/>
            </a:br>
            <a:r>
              <a:rPr lang="en-US" sz="2400" dirty="0" smtClean="0"/>
              <a:t> Variables: Using &amp; Naming 1/2</a:t>
            </a:r>
            <a:endParaRPr lang="vi-VN" sz="1800" dirty="0"/>
          </a:p>
        </p:txBody>
      </p:sp>
      <p:sp>
        <p:nvSpPr>
          <p:cNvPr id="3" name="Content Placeholder 2"/>
          <p:cNvSpPr>
            <a:spLocks noGrp="1"/>
          </p:cNvSpPr>
          <p:nvPr>
            <p:ph idx="1"/>
          </p:nvPr>
        </p:nvSpPr>
        <p:spPr/>
        <p:txBody>
          <a:bodyPr>
            <a:normAutofit/>
          </a:bodyPr>
          <a:lstStyle/>
          <a:p>
            <a:r>
              <a:rPr lang="en-US" b="1" dirty="0" smtClean="0"/>
              <a:t>Variable</a:t>
            </a:r>
            <a:r>
              <a:rPr lang="en-US" dirty="0" smtClean="0"/>
              <a:t>:  a memory location whose contents can vary; also called an </a:t>
            </a:r>
            <a:r>
              <a:rPr lang="en-US" b="1" dirty="0" smtClean="0"/>
              <a:t>identifier</a:t>
            </a:r>
          </a:p>
          <a:p>
            <a:r>
              <a:rPr lang="en-US" dirty="0" smtClean="0"/>
              <a:t>Each programming language has it own rules for naming identifiers, including:</a:t>
            </a:r>
          </a:p>
          <a:p>
            <a:pPr lvl="1"/>
            <a:r>
              <a:rPr lang="en-US" dirty="0" smtClean="0"/>
              <a:t>Legal characters</a:t>
            </a:r>
          </a:p>
          <a:p>
            <a:pPr lvl="1"/>
            <a:r>
              <a:rPr lang="en-US" dirty="0" smtClean="0"/>
              <a:t>Maximum length</a:t>
            </a:r>
          </a:p>
          <a:p>
            <a:pPr lvl="1"/>
            <a:r>
              <a:rPr lang="en-US" dirty="0" smtClean="0"/>
              <a:t>Use of upper or lower case</a:t>
            </a:r>
          </a:p>
          <a:p>
            <a:r>
              <a:rPr lang="en-US" dirty="0" smtClean="0"/>
              <a:t>Variable name must be a single word, but can be formed from several words</a:t>
            </a:r>
          </a:p>
          <a:p>
            <a:pPr lvl="1"/>
            <a:r>
              <a:rPr lang="en-US" dirty="0" smtClean="0"/>
              <a:t>rate, </a:t>
            </a:r>
            <a:r>
              <a:rPr lang="en-US" dirty="0" err="1" smtClean="0"/>
              <a:t>interestRate</a:t>
            </a:r>
            <a:r>
              <a:rPr lang="en-US" dirty="0" smtClean="0"/>
              <a:t>, </a:t>
            </a:r>
            <a:r>
              <a:rPr lang="en-US" dirty="0" err="1" smtClean="0"/>
              <a:t>interest_rate</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96200" cy="914400"/>
          </a:xfrm>
        </p:spPr>
        <p:txBody>
          <a:bodyPr>
            <a:normAutofit/>
          </a:bodyPr>
          <a:lstStyle/>
          <a:p>
            <a:r>
              <a:rPr lang="en-GB" dirty="0" smtClean="0"/>
              <a:t>Algorithmic Problem Solving</a:t>
            </a:r>
            <a:br>
              <a:rPr lang="en-GB" dirty="0" smtClean="0"/>
            </a:br>
            <a:r>
              <a:rPr lang="en-US" sz="2400" dirty="0" smtClean="0"/>
              <a:t> Variables: Using &amp; Naming 2/2</a:t>
            </a:r>
            <a:endParaRPr lang="vi-VN" sz="1800" dirty="0"/>
          </a:p>
        </p:txBody>
      </p:sp>
      <p:sp>
        <p:nvSpPr>
          <p:cNvPr id="3" name="Content Placeholder 2"/>
          <p:cNvSpPr>
            <a:spLocks noGrp="1"/>
          </p:cNvSpPr>
          <p:nvPr>
            <p:ph idx="1"/>
          </p:nvPr>
        </p:nvSpPr>
        <p:spPr>
          <a:xfrm>
            <a:off x="457200" y="1219201"/>
            <a:ext cx="8229600" cy="1142999"/>
          </a:xfrm>
        </p:spPr>
        <p:txBody>
          <a:bodyPr/>
          <a:lstStyle/>
          <a:p>
            <a:r>
              <a:rPr lang="en-US" dirty="0" smtClean="0"/>
              <a:t>Choose meaningful names for variables</a:t>
            </a:r>
          </a:p>
          <a:p>
            <a:pPr lvl="1"/>
            <a:r>
              <a:rPr lang="en-US" dirty="0" smtClean="0"/>
              <a:t>Improves the readability &amp; maintainability of code</a:t>
            </a:r>
            <a:endParaRPr lang="vi-VN" dirty="0"/>
          </a:p>
        </p:txBody>
      </p:sp>
      <p:pic>
        <p:nvPicPr>
          <p:cNvPr id="5" name="Picture 4"/>
          <p:cNvPicPr>
            <a:picLocks noChangeAspect="1" noChangeArrowheads="1"/>
          </p:cNvPicPr>
          <p:nvPr/>
        </p:nvPicPr>
        <p:blipFill>
          <a:blip r:embed="rId2" cstate="print"/>
          <a:srcRect/>
          <a:stretch>
            <a:fillRect/>
          </a:stretch>
        </p:blipFill>
        <p:spPr bwMode="auto">
          <a:xfrm>
            <a:off x="685800" y="2285999"/>
            <a:ext cx="7924800" cy="3617912"/>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620000" cy="990600"/>
          </a:xfrm>
        </p:spPr>
        <p:txBody>
          <a:bodyPr>
            <a:normAutofit/>
          </a:bodyPr>
          <a:lstStyle/>
          <a:p>
            <a:r>
              <a:rPr lang="en-GB" dirty="0" smtClean="0"/>
              <a:t>Algorithmic Problem Solving</a:t>
            </a:r>
            <a:br>
              <a:rPr lang="en-GB" dirty="0" smtClean="0"/>
            </a:br>
            <a:r>
              <a:rPr lang="en-US" sz="2400" dirty="0" smtClean="0"/>
              <a:t> Variables: Assigning Values to Variables</a:t>
            </a:r>
            <a:endParaRPr lang="vi-VN" sz="1800" dirty="0"/>
          </a:p>
        </p:txBody>
      </p:sp>
      <p:sp>
        <p:nvSpPr>
          <p:cNvPr id="3" name="Content Placeholder 2"/>
          <p:cNvSpPr>
            <a:spLocks noGrp="1"/>
          </p:cNvSpPr>
          <p:nvPr>
            <p:ph idx="1"/>
          </p:nvPr>
        </p:nvSpPr>
        <p:spPr/>
        <p:txBody>
          <a:bodyPr>
            <a:normAutofit/>
          </a:bodyPr>
          <a:lstStyle/>
          <a:p>
            <a:pPr>
              <a:lnSpc>
                <a:spcPct val="90000"/>
              </a:lnSpc>
            </a:pPr>
            <a:r>
              <a:rPr lang="en-US" b="1" dirty="0" smtClean="0"/>
              <a:t>Assignment statement</a:t>
            </a:r>
            <a:r>
              <a:rPr lang="en-US" dirty="0" smtClean="0"/>
              <a:t>:  </a:t>
            </a:r>
          </a:p>
          <a:p>
            <a:pPr lvl="1">
              <a:lnSpc>
                <a:spcPct val="90000"/>
              </a:lnSpc>
            </a:pPr>
            <a:r>
              <a:rPr lang="en-US" dirty="0" smtClean="0"/>
              <a:t>Assigns a value to a variable</a:t>
            </a:r>
          </a:p>
          <a:p>
            <a:pPr lvl="1">
              <a:lnSpc>
                <a:spcPct val="90000"/>
              </a:lnSpc>
            </a:pPr>
            <a:r>
              <a:rPr lang="en-US" dirty="0" smtClean="0"/>
              <a:t>Variable must appear on the left side, value on the right side of the assignment operator</a:t>
            </a:r>
          </a:p>
          <a:p>
            <a:pPr lvl="1">
              <a:lnSpc>
                <a:spcPct val="90000"/>
              </a:lnSpc>
            </a:pPr>
            <a:r>
              <a:rPr lang="en-US" dirty="0" smtClean="0"/>
              <a:t>Right side may be an expression that will be evaluated before storing the value in the variable</a:t>
            </a:r>
          </a:p>
          <a:p>
            <a:pPr>
              <a:lnSpc>
                <a:spcPct val="90000"/>
              </a:lnSpc>
            </a:pPr>
            <a:r>
              <a:rPr lang="en-US" b="1" dirty="0" smtClean="0"/>
              <a:t>Assignment operator</a:t>
            </a:r>
            <a:r>
              <a:rPr lang="en-US" dirty="0" smtClean="0"/>
              <a:t>:  the equal sign (=) in most languages</a:t>
            </a:r>
          </a:p>
          <a:p>
            <a:pPr>
              <a:lnSpc>
                <a:spcPct val="90000"/>
              </a:lnSpc>
            </a:pPr>
            <a:r>
              <a:rPr lang="en-US" b="1" dirty="0" smtClean="0"/>
              <a:t>Variable</a:t>
            </a:r>
            <a:r>
              <a:rPr lang="en-US" dirty="0" smtClean="0"/>
              <a:t>: </a:t>
            </a:r>
          </a:p>
          <a:p>
            <a:pPr lvl="1">
              <a:lnSpc>
                <a:spcPct val="90000"/>
              </a:lnSpc>
            </a:pPr>
            <a:r>
              <a:rPr lang="en-US" dirty="0" smtClean="0"/>
              <a:t>Memory location: has an address and a value</a:t>
            </a:r>
          </a:p>
          <a:p>
            <a:pPr lvl="1">
              <a:lnSpc>
                <a:spcPct val="90000"/>
              </a:lnSpc>
            </a:pPr>
            <a:r>
              <a:rPr lang="en-US" dirty="0" smtClean="0"/>
              <a:t>Value (contents) is used for various operations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96200" cy="914400"/>
          </a:xfrm>
        </p:spPr>
        <p:txBody>
          <a:bodyPr>
            <a:normAutofit/>
          </a:bodyPr>
          <a:lstStyle/>
          <a:p>
            <a:r>
              <a:rPr lang="en-GB" dirty="0" smtClean="0"/>
              <a:t>Algorithmic Problem Solving</a:t>
            </a:r>
            <a:br>
              <a:rPr lang="en-GB" dirty="0" smtClean="0"/>
            </a:br>
            <a:r>
              <a:rPr lang="en-US" sz="2400" dirty="0" smtClean="0"/>
              <a:t>Variables: Data Types 1/3</a:t>
            </a:r>
            <a:endParaRPr lang="vi-VN" sz="1800" dirty="0"/>
          </a:p>
        </p:txBody>
      </p:sp>
      <p:sp>
        <p:nvSpPr>
          <p:cNvPr id="3" name="Content Placeholder 2"/>
          <p:cNvSpPr>
            <a:spLocks noGrp="1"/>
          </p:cNvSpPr>
          <p:nvPr>
            <p:ph idx="1"/>
          </p:nvPr>
        </p:nvSpPr>
        <p:spPr/>
        <p:txBody>
          <a:bodyPr>
            <a:normAutofit/>
          </a:bodyPr>
          <a:lstStyle/>
          <a:p>
            <a:r>
              <a:rPr lang="en-US" dirty="0" smtClean="0"/>
              <a:t>Two basic data types:</a:t>
            </a:r>
          </a:p>
          <a:p>
            <a:pPr lvl="1"/>
            <a:r>
              <a:rPr lang="en-US" dirty="0" smtClean="0"/>
              <a:t>Text</a:t>
            </a:r>
          </a:p>
          <a:p>
            <a:pPr lvl="1"/>
            <a:r>
              <a:rPr lang="en-US" dirty="0" smtClean="0"/>
              <a:t>Numeric</a:t>
            </a:r>
          </a:p>
          <a:p>
            <a:r>
              <a:rPr lang="en-US" b="1" dirty="0" smtClean="0"/>
              <a:t>Numeric data</a:t>
            </a:r>
            <a:r>
              <a:rPr lang="en-US" dirty="0" smtClean="0"/>
              <a:t> stored by numeric variables</a:t>
            </a:r>
          </a:p>
          <a:p>
            <a:r>
              <a:rPr lang="en-US" b="1" dirty="0" smtClean="0"/>
              <a:t>Text data</a:t>
            </a:r>
            <a:r>
              <a:rPr lang="en-US" dirty="0" smtClean="0"/>
              <a:t> stored by string, text, or character variables</a:t>
            </a:r>
          </a:p>
          <a:p>
            <a:r>
              <a:rPr lang="en-US" b="1" dirty="0" smtClean="0"/>
              <a:t>Constants</a:t>
            </a:r>
            <a:r>
              <a:rPr lang="en-US" dirty="0" smtClean="0"/>
              <a:t>: </a:t>
            </a:r>
          </a:p>
          <a:p>
            <a:pPr lvl="1"/>
            <a:r>
              <a:rPr lang="en-US" dirty="0" smtClean="0"/>
              <a:t>Values that do not change while the program is running</a:t>
            </a:r>
          </a:p>
          <a:p>
            <a:pPr lvl="1"/>
            <a:r>
              <a:rPr lang="en-US" dirty="0" smtClean="0"/>
              <a:t>Have identifiers, and can be used like variables for calculations, but cannot be assigned new values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20000" cy="914400"/>
          </a:xfrm>
        </p:spPr>
        <p:txBody>
          <a:bodyPr>
            <a:normAutofit/>
          </a:bodyPr>
          <a:lstStyle/>
          <a:p>
            <a:r>
              <a:rPr lang="en-GB" dirty="0" smtClean="0"/>
              <a:t>Algorithmic Problem Solving</a:t>
            </a:r>
            <a:br>
              <a:rPr lang="en-GB" dirty="0" smtClean="0"/>
            </a:br>
            <a:r>
              <a:rPr lang="en-US" sz="2400" dirty="0" smtClean="0"/>
              <a:t> Variables: Data Types 2/3</a:t>
            </a:r>
            <a:endParaRPr lang="vi-VN" sz="1800" dirty="0"/>
          </a:p>
        </p:txBody>
      </p:sp>
      <p:sp>
        <p:nvSpPr>
          <p:cNvPr id="3" name="Content Placeholder 2"/>
          <p:cNvSpPr>
            <a:spLocks noGrp="1"/>
          </p:cNvSpPr>
          <p:nvPr>
            <p:ph idx="1"/>
          </p:nvPr>
        </p:nvSpPr>
        <p:spPr>
          <a:xfrm>
            <a:off x="457200" y="1417637"/>
            <a:ext cx="8229600" cy="4830763"/>
          </a:xfrm>
        </p:spPr>
        <p:txBody>
          <a:bodyPr/>
          <a:lstStyle/>
          <a:p>
            <a:pPr>
              <a:lnSpc>
                <a:spcPct val="90000"/>
              </a:lnSpc>
            </a:pPr>
            <a:r>
              <a:rPr lang="en-US" dirty="0" smtClean="0"/>
              <a:t>Some programming languages implement several numeric data types, such as:</a:t>
            </a:r>
          </a:p>
          <a:p>
            <a:pPr lvl="1">
              <a:lnSpc>
                <a:spcPct val="90000"/>
              </a:lnSpc>
            </a:pPr>
            <a:r>
              <a:rPr lang="en-US" b="1" dirty="0" smtClean="0"/>
              <a:t>Integer</a:t>
            </a:r>
            <a:r>
              <a:rPr lang="en-US" dirty="0" smtClean="0"/>
              <a:t>:  whole numbers only</a:t>
            </a:r>
          </a:p>
          <a:p>
            <a:pPr lvl="1">
              <a:lnSpc>
                <a:spcPct val="90000"/>
              </a:lnSpc>
            </a:pPr>
            <a:r>
              <a:rPr lang="en-US" b="1" dirty="0" smtClean="0"/>
              <a:t>Floating-point</a:t>
            </a:r>
            <a:r>
              <a:rPr lang="en-US" dirty="0" smtClean="0"/>
              <a:t>: fractional numeric values with decimal points</a:t>
            </a:r>
          </a:p>
          <a:p>
            <a:pPr>
              <a:lnSpc>
                <a:spcPct val="90000"/>
              </a:lnSpc>
            </a:pPr>
            <a:r>
              <a:rPr lang="en-US" dirty="0" smtClean="0"/>
              <a:t>Character or string data is represented as characters enclosed in quotation marks</a:t>
            </a:r>
          </a:p>
          <a:p>
            <a:pPr lvl="1">
              <a:lnSpc>
                <a:spcPct val="90000"/>
              </a:lnSpc>
            </a:pPr>
            <a:r>
              <a:rPr lang="en-US" dirty="0" smtClean="0"/>
              <a:t>“x”, “color”</a:t>
            </a:r>
          </a:p>
          <a:p>
            <a:pPr>
              <a:lnSpc>
                <a:spcPct val="90000"/>
              </a:lnSpc>
            </a:pPr>
            <a:r>
              <a:rPr lang="en-US" dirty="0" smtClean="0"/>
              <a:t>Data types must be used appropriately</a:t>
            </a:r>
          </a:p>
          <a:p>
            <a:pPr>
              <a:buNone/>
            </a:pPr>
            <a:endParaRPr lang="vi-V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GB" dirty="0" smtClean="0"/>
              <a:t>Agenda</a:t>
            </a:r>
            <a:endParaRPr lang="en-US" dirty="0" smtClean="0"/>
          </a:p>
        </p:txBody>
      </p:sp>
      <p:sp>
        <p:nvSpPr>
          <p:cNvPr id="4100" name="Rectangle 3"/>
          <p:cNvSpPr>
            <a:spLocks noGrp="1" noChangeArrowheads="1"/>
          </p:cNvSpPr>
          <p:nvPr>
            <p:ph idx="1"/>
          </p:nvPr>
        </p:nvSpPr>
        <p:spPr>
          <a:xfrm>
            <a:off x="457200" y="1570037"/>
            <a:ext cx="8229600" cy="4830763"/>
          </a:xfrm>
        </p:spPr>
        <p:txBody>
          <a:bodyPr>
            <a:normAutofit/>
          </a:bodyPr>
          <a:lstStyle/>
          <a:p>
            <a:pPr eaLnBrk="1" hangingPunct="1">
              <a:lnSpc>
                <a:spcPct val="90000"/>
              </a:lnSpc>
            </a:pPr>
            <a:r>
              <a:rPr lang="en-GB" dirty="0" smtClean="0"/>
              <a:t>Algorithmic Problem Solving</a:t>
            </a:r>
          </a:p>
          <a:p>
            <a:pPr lvl="1">
              <a:lnSpc>
                <a:spcPct val="90000"/>
              </a:lnSpc>
            </a:pPr>
            <a:r>
              <a:rPr lang="en-US" sz="2500" dirty="0" smtClean="0"/>
              <a:t>What is an Algorithm?</a:t>
            </a:r>
          </a:p>
          <a:p>
            <a:pPr lvl="1">
              <a:lnSpc>
                <a:spcPct val="90000"/>
              </a:lnSpc>
            </a:pPr>
            <a:r>
              <a:rPr lang="en-US" sz="2500" dirty="0" smtClean="0"/>
              <a:t>Pseudo Code</a:t>
            </a:r>
          </a:p>
          <a:p>
            <a:pPr lvl="1">
              <a:lnSpc>
                <a:spcPct val="90000"/>
              </a:lnSpc>
            </a:pPr>
            <a:r>
              <a:rPr lang="en-US" sz="2500" dirty="0" smtClean="0">
                <a:solidFill>
                  <a:srgbClr val="FF0000"/>
                </a:solidFill>
              </a:rPr>
              <a:t>Flowchart</a:t>
            </a:r>
          </a:p>
          <a:p>
            <a:pPr lvl="1">
              <a:lnSpc>
                <a:spcPct val="90000"/>
              </a:lnSpc>
            </a:pPr>
            <a:r>
              <a:rPr lang="en-US" sz="2500" dirty="0" smtClean="0">
                <a:solidFill>
                  <a:srgbClr val="FF0000"/>
                </a:solidFill>
              </a:rPr>
              <a:t>Naming Convention</a:t>
            </a:r>
          </a:p>
          <a:p>
            <a:pPr lvl="1">
              <a:lnSpc>
                <a:spcPct val="90000"/>
              </a:lnSpc>
            </a:pPr>
            <a:r>
              <a:rPr lang="en-US" sz="2500" dirty="0" smtClean="0"/>
              <a:t>Variables</a:t>
            </a:r>
          </a:p>
          <a:p>
            <a:pPr lvl="1">
              <a:lnSpc>
                <a:spcPct val="90000"/>
              </a:lnSpc>
            </a:pPr>
            <a:r>
              <a:rPr lang="en-US" sz="2500" dirty="0" smtClean="0"/>
              <a:t>The Structure Theorem</a:t>
            </a:r>
            <a:endParaRPr lang="en-GB" sz="2500" dirty="0" smtClean="0"/>
          </a:p>
          <a:p>
            <a:pPr eaLnBrk="1" hangingPunct="1">
              <a:lnSpc>
                <a:spcPct val="90000"/>
              </a:lnSpc>
            </a:pPr>
            <a:r>
              <a:rPr lang="en-GB" dirty="0" smtClean="0"/>
              <a:t>Communication between modules</a:t>
            </a:r>
          </a:p>
          <a:p>
            <a:pPr eaLnBrk="1" hangingPunct="1">
              <a:lnSpc>
                <a:spcPct val="90000"/>
              </a:lnSpc>
            </a:pPr>
            <a:endParaRPr lang="en-GB"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96200" cy="914400"/>
          </a:xfrm>
        </p:spPr>
        <p:txBody>
          <a:bodyPr>
            <a:normAutofit/>
          </a:bodyPr>
          <a:lstStyle/>
          <a:p>
            <a:r>
              <a:rPr lang="en-GB" dirty="0" smtClean="0"/>
              <a:t>Algorithmic Problem Solving</a:t>
            </a:r>
            <a:br>
              <a:rPr lang="en-GB" dirty="0" smtClean="0"/>
            </a:br>
            <a:r>
              <a:rPr lang="en-US" sz="2400" dirty="0" smtClean="0"/>
              <a:t> Variables: Data Types 3/3</a:t>
            </a:r>
            <a:endParaRPr lang="vi-VN" sz="1800" dirty="0"/>
          </a:p>
        </p:txBody>
      </p:sp>
      <p:pic>
        <p:nvPicPr>
          <p:cNvPr id="5" name="Picture 5"/>
          <p:cNvPicPr>
            <a:picLocks noChangeAspect="1" noChangeArrowheads="1"/>
          </p:cNvPicPr>
          <p:nvPr/>
        </p:nvPicPr>
        <p:blipFill>
          <a:blip r:embed="rId2" cstate="print"/>
          <a:srcRect/>
          <a:stretch>
            <a:fillRect/>
          </a:stretch>
        </p:blipFill>
        <p:spPr bwMode="auto">
          <a:xfrm>
            <a:off x="875054" y="1143000"/>
            <a:ext cx="7583145" cy="51111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33400" y="228600"/>
            <a:ext cx="8229600" cy="685800"/>
          </a:xfrm>
        </p:spPr>
        <p:txBody>
          <a:bodyPr>
            <a:normAutofit fontScale="90000"/>
          </a:bodyPr>
          <a:lstStyle/>
          <a:p>
            <a:r>
              <a:rPr lang="en-GB" sz="3000" dirty="0" smtClean="0"/>
              <a:t>Algorithmic Problem Solving</a:t>
            </a:r>
            <a:br>
              <a:rPr lang="en-GB" sz="3000" dirty="0" smtClean="0"/>
            </a:br>
            <a:r>
              <a:rPr lang="en-GB" dirty="0" smtClean="0"/>
              <a:t>The Structure Theorem – Overview 1/6</a:t>
            </a:r>
            <a:endParaRPr lang="en-US" dirty="0" smtClean="0"/>
          </a:p>
        </p:txBody>
      </p:sp>
      <p:sp>
        <p:nvSpPr>
          <p:cNvPr id="5" name="Content Placeholder 2"/>
          <p:cNvSpPr>
            <a:spLocks noGrp="1"/>
          </p:cNvSpPr>
          <p:nvPr>
            <p:ph idx="1"/>
          </p:nvPr>
        </p:nvSpPr>
        <p:spPr>
          <a:xfrm>
            <a:off x="4800600" y="1295400"/>
            <a:ext cx="4114800" cy="4525963"/>
          </a:xfrm>
        </p:spPr>
        <p:txBody>
          <a:bodyPr>
            <a:normAutofit/>
          </a:bodyPr>
          <a:lstStyle/>
          <a:p>
            <a:pPr eaLnBrk="1" hangingPunct="1">
              <a:buNone/>
            </a:pPr>
            <a:r>
              <a:rPr lang="en-US" sz="2400" b="1" dirty="0" smtClean="0"/>
              <a:t>Three basic rules</a:t>
            </a:r>
          </a:p>
          <a:p>
            <a:pPr eaLnBrk="1" hangingPunct="1">
              <a:buNone/>
            </a:pPr>
            <a:r>
              <a:rPr lang="en-US" sz="2000" b="1" dirty="0" smtClean="0"/>
              <a:t>1) Sequence</a:t>
            </a:r>
          </a:p>
          <a:p>
            <a:pPr lvl="1" eaLnBrk="1" hangingPunct="1"/>
            <a:r>
              <a:rPr lang="en-US" sz="1800" dirty="0" smtClean="0"/>
              <a:t>Get up from bed</a:t>
            </a:r>
          </a:p>
          <a:p>
            <a:pPr lvl="1" eaLnBrk="1" hangingPunct="1"/>
            <a:r>
              <a:rPr lang="en-US" sz="1800" dirty="0" smtClean="0"/>
              <a:t>Dress up</a:t>
            </a:r>
          </a:p>
          <a:p>
            <a:pPr lvl="1" eaLnBrk="1" hangingPunct="1"/>
            <a:r>
              <a:rPr lang="en-US" sz="1800" dirty="0" smtClean="0"/>
              <a:t>Go to the shower</a:t>
            </a:r>
          </a:p>
          <a:p>
            <a:pPr lvl="1" eaLnBrk="1" hangingPunct="1"/>
            <a:r>
              <a:rPr lang="en-US" sz="1800" dirty="0" smtClean="0"/>
              <a:t>Go to work</a:t>
            </a:r>
          </a:p>
          <a:p>
            <a:pPr eaLnBrk="1" hangingPunct="1">
              <a:buNone/>
            </a:pPr>
            <a:r>
              <a:rPr lang="en-US" sz="2000" b="1" dirty="0" smtClean="0"/>
              <a:t>2) Selection</a:t>
            </a:r>
          </a:p>
          <a:p>
            <a:pPr lvl="1" eaLnBrk="1" hangingPunct="1"/>
            <a:r>
              <a:rPr lang="en-US" sz="1800" dirty="0" smtClean="0"/>
              <a:t>If car is broken, go to work by bus. Otherwise go to work by car</a:t>
            </a:r>
          </a:p>
          <a:p>
            <a:pPr eaLnBrk="1" hangingPunct="1">
              <a:buNone/>
            </a:pPr>
            <a:r>
              <a:rPr lang="en-US" sz="2000" b="1" dirty="0" smtClean="0"/>
              <a:t>3) Repetition</a:t>
            </a:r>
          </a:p>
          <a:p>
            <a:pPr lvl="1" eaLnBrk="1" hangingPunct="1"/>
            <a:r>
              <a:rPr lang="en-US" sz="1800" dirty="0" smtClean="0"/>
              <a:t>Drink until the bottle is empty</a:t>
            </a:r>
          </a:p>
        </p:txBody>
      </p:sp>
      <p:pic>
        <p:nvPicPr>
          <p:cNvPr id="27652" name="Picture 4"/>
          <p:cNvPicPr>
            <a:picLocks noChangeAspect="1" noChangeArrowheads="1"/>
          </p:cNvPicPr>
          <p:nvPr/>
        </p:nvPicPr>
        <p:blipFill>
          <a:blip r:embed="rId3" cstate="print"/>
          <a:srcRect l="20625" t="23000" r="50000" b="12000"/>
          <a:stretch>
            <a:fillRect/>
          </a:stretch>
        </p:blipFill>
        <p:spPr bwMode="auto">
          <a:xfrm>
            <a:off x="685800" y="1219200"/>
            <a:ext cx="40767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543800" cy="914400"/>
          </a:xfrm>
        </p:spPr>
        <p:txBody>
          <a:bodyPr>
            <a:normAutofit/>
          </a:bodyPr>
          <a:lstStyle/>
          <a:p>
            <a:r>
              <a:rPr lang="en-GB" dirty="0" smtClean="0"/>
              <a:t>Algorithmic Problem Solving</a:t>
            </a:r>
            <a:br>
              <a:rPr lang="en-GB" dirty="0" smtClean="0"/>
            </a:br>
            <a:r>
              <a:rPr lang="en-GB" sz="2400" dirty="0" smtClean="0"/>
              <a:t>The Structure Theorem – Overview 2/6</a:t>
            </a:r>
            <a:endParaRPr lang="vi-VN" sz="2400" dirty="0"/>
          </a:p>
        </p:txBody>
      </p:sp>
      <p:sp>
        <p:nvSpPr>
          <p:cNvPr id="3" name="Content Placeholder 2"/>
          <p:cNvSpPr>
            <a:spLocks noGrp="1"/>
          </p:cNvSpPr>
          <p:nvPr>
            <p:ph idx="1"/>
          </p:nvPr>
        </p:nvSpPr>
        <p:spPr>
          <a:xfrm>
            <a:off x="457200" y="1143000"/>
            <a:ext cx="8229600" cy="4830763"/>
          </a:xfrm>
        </p:spPr>
        <p:txBody>
          <a:bodyPr>
            <a:noAutofit/>
          </a:bodyPr>
          <a:lstStyle/>
          <a:p>
            <a:r>
              <a:rPr lang="en-AU" sz="1800" dirty="0" smtClean="0"/>
              <a:t>It is considered </a:t>
            </a:r>
            <a:r>
              <a:rPr lang="en-AU" sz="1800" b="1" dirty="0" smtClean="0"/>
              <a:t>good practice </a:t>
            </a:r>
            <a:r>
              <a:rPr lang="en-AU" sz="1800" dirty="0" smtClean="0"/>
              <a:t>for a single flowchart </a:t>
            </a:r>
          </a:p>
          <a:p>
            <a:pPr lvl="1"/>
            <a:r>
              <a:rPr lang="en-AU" sz="1800" b="1" dirty="0" smtClean="0"/>
              <a:t>never</a:t>
            </a:r>
            <a:r>
              <a:rPr lang="en-AU" sz="1800" dirty="0" smtClean="0"/>
              <a:t> to </a:t>
            </a:r>
            <a:r>
              <a:rPr lang="en-AU" sz="1800" b="1" dirty="0" smtClean="0"/>
              <a:t>exceed</a:t>
            </a:r>
            <a:r>
              <a:rPr lang="en-AU" sz="1800" dirty="0" smtClean="0"/>
              <a:t> the bounds of </a:t>
            </a:r>
            <a:r>
              <a:rPr lang="en-AU" sz="1800" b="1" dirty="0" smtClean="0"/>
              <a:t>one page</a:t>
            </a:r>
            <a:r>
              <a:rPr lang="en-AU" sz="1800" dirty="0" smtClean="0"/>
              <a:t>. </a:t>
            </a:r>
          </a:p>
          <a:p>
            <a:r>
              <a:rPr lang="en-AU" sz="1800" dirty="0" smtClean="0"/>
              <a:t>If a flowchart does not fit on one page, </a:t>
            </a:r>
          </a:p>
          <a:p>
            <a:pPr lvl="1"/>
            <a:r>
              <a:rPr lang="en-AU" sz="1800" dirty="0" smtClean="0"/>
              <a:t>this is one instance in which the </a:t>
            </a:r>
            <a:r>
              <a:rPr lang="en-AU" sz="1800" b="1" dirty="0" smtClean="0"/>
              <a:t>better solution </a:t>
            </a:r>
            <a:r>
              <a:rPr lang="en-AU" sz="1800" dirty="0" smtClean="0"/>
              <a:t>is to use </a:t>
            </a:r>
            <a:r>
              <a:rPr lang="en-AU" sz="1800" b="1" dirty="0" smtClean="0"/>
              <a:t>refinement</a:t>
            </a:r>
            <a:r>
              <a:rPr lang="en-AU" sz="1800" dirty="0" smtClean="0"/>
              <a:t> </a:t>
            </a:r>
          </a:p>
          <a:p>
            <a:pPr lvl="1"/>
            <a:r>
              <a:rPr lang="en-AU" sz="1800" dirty="0" smtClean="0"/>
              <a:t>which results in the </a:t>
            </a:r>
            <a:r>
              <a:rPr lang="en-AU" sz="1800" b="1" dirty="0" smtClean="0"/>
              <a:t>creation of subprograms</a:t>
            </a:r>
            <a:r>
              <a:rPr lang="en-AU" sz="1800" dirty="0" smtClean="0"/>
              <a:t>.</a:t>
            </a:r>
          </a:p>
          <a:p>
            <a:r>
              <a:rPr lang="en-AU" sz="1800" b="1" dirty="0" smtClean="0"/>
              <a:t>Subprograms</a:t>
            </a:r>
            <a:r>
              <a:rPr lang="en-AU" sz="1800" dirty="0" smtClean="0"/>
              <a:t> on separate pages are </a:t>
            </a:r>
            <a:r>
              <a:rPr lang="en-AU" sz="1800" b="1" dirty="0" smtClean="0"/>
              <a:t>more desirable than </a:t>
            </a:r>
            <a:r>
              <a:rPr lang="en-AU" sz="1800" dirty="0" smtClean="0"/>
              <a:t>using a </a:t>
            </a:r>
            <a:r>
              <a:rPr lang="en-AU" sz="1800" b="1" dirty="0" smtClean="0"/>
              <a:t>connector</a:t>
            </a:r>
            <a:r>
              <a:rPr lang="en-AU" sz="1800" dirty="0" smtClean="0"/>
              <a:t> to join flowcharts over more than one page. </a:t>
            </a:r>
          </a:p>
          <a:p>
            <a:r>
              <a:rPr lang="en-AU" sz="1800" dirty="0" smtClean="0"/>
              <a:t>A flowchart expressing the solution to an involved problem may have:</a:t>
            </a:r>
          </a:p>
          <a:p>
            <a:pPr marL="800100" lvl="1" indent="-342900">
              <a:buFont typeface="+mj-lt"/>
              <a:buAutoNum type="arabicPeriod"/>
            </a:pPr>
            <a:r>
              <a:rPr lang="en-AU" sz="1800" dirty="0" smtClean="0"/>
              <a:t>the </a:t>
            </a:r>
            <a:r>
              <a:rPr lang="en-AU" sz="1800" b="1" dirty="0" smtClean="0"/>
              <a:t>main program </a:t>
            </a:r>
            <a:r>
              <a:rPr lang="en-AU" sz="1800" dirty="0" smtClean="0"/>
              <a:t>flowchart on </a:t>
            </a:r>
            <a:r>
              <a:rPr lang="en-AU" sz="1800" b="1" dirty="0" smtClean="0"/>
              <a:t>one page </a:t>
            </a:r>
          </a:p>
          <a:p>
            <a:pPr marL="800100" lvl="1" indent="-342900">
              <a:buFont typeface="+mj-lt"/>
              <a:buAutoNum type="arabicPeriod"/>
            </a:pPr>
            <a:r>
              <a:rPr lang="en-AU" sz="1800" dirty="0" smtClean="0"/>
              <a:t>with </a:t>
            </a:r>
            <a:r>
              <a:rPr lang="en-AU" sz="1800" b="1" dirty="0" smtClean="0"/>
              <a:t>subprograms</a:t>
            </a:r>
            <a:r>
              <a:rPr lang="en-AU" sz="1800" dirty="0" smtClean="0"/>
              <a:t> continuing the problem solution </a:t>
            </a:r>
            <a:r>
              <a:rPr lang="en-AU" sz="1800" b="1" dirty="0" smtClean="0"/>
              <a:t>on subsequent pages</a:t>
            </a:r>
            <a:r>
              <a:rPr lang="en-AU" sz="1800" dirty="0" smtClean="0"/>
              <a:t>. </a:t>
            </a:r>
          </a:p>
          <a:p>
            <a:r>
              <a:rPr lang="en-AU" sz="1800" i="1" dirty="0" smtClean="0"/>
              <a:t>Regardless of page size</a:t>
            </a:r>
            <a:r>
              <a:rPr lang="en-AU" sz="1800" dirty="0" smtClean="0"/>
              <a:t>, it is also important to start any </a:t>
            </a:r>
            <a:r>
              <a:rPr lang="en-AU" sz="1800" b="1" dirty="0" smtClean="0"/>
              <a:t>complex algorithm </a:t>
            </a:r>
            <a:r>
              <a:rPr lang="en-AU" sz="1800" dirty="0" smtClean="0"/>
              <a:t>with:</a:t>
            </a:r>
          </a:p>
          <a:p>
            <a:pPr marL="800100" lvl="1" indent="-342900">
              <a:buFont typeface="+mj-lt"/>
              <a:buAutoNum type="arabicPeriod"/>
            </a:pPr>
            <a:r>
              <a:rPr lang="en-AU" sz="1800" dirty="0" smtClean="0"/>
              <a:t> a </a:t>
            </a:r>
            <a:r>
              <a:rPr lang="en-AU" sz="1800" b="1" dirty="0" smtClean="0"/>
              <a:t>clear, uncluttered main line. </a:t>
            </a:r>
          </a:p>
          <a:p>
            <a:pPr marL="800100" lvl="1" indent="-342900">
              <a:buFont typeface="+mj-lt"/>
              <a:buAutoNum type="arabicPeriod"/>
            </a:pPr>
            <a:r>
              <a:rPr lang="en-AU" sz="1800" dirty="0" smtClean="0"/>
              <a:t>This should reference the </a:t>
            </a:r>
            <a:r>
              <a:rPr lang="en-AU" sz="1800" b="1" dirty="0" smtClean="0"/>
              <a:t>required subroutines</a:t>
            </a:r>
          </a:p>
          <a:p>
            <a:pPr marL="800100" lvl="1" indent="-342900">
              <a:buFont typeface="+mj-lt"/>
              <a:buAutoNum type="arabicPeriod"/>
            </a:pPr>
            <a:r>
              <a:rPr lang="en-AU" sz="1800" dirty="0" smtClean="0"/>
              <a:t>whose </a:t>
            </a:r>
            <a:r>
              <a:rPr lang="en-AU" sz="1800" b="1" dirty="0" smtClean="0"/>
              <a:t>detail</a:t>
            </a:r>
            <a:r>
              <a:rPr lang="en-AU" sz="1800" dirty="0" smtClean="0"/>
              <a:t> is shown </a:t>
            </a:r>
            <a:r>
              <a:rPr lang="en-AU" sz="1800" b="1" dirty="0" smtClean="0"/>
              <a:t>in separate flowcharts</a:t>
            </a:r>
            <a:r>
              <a:rPr lang="en-AU" sz="1800" dirty="0" smtClean="0"/>
              <a:t>.</a:t>
            </a:r>
            <a:endParaRPr lang="vi-VN"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96200" cy="914400"/>
          </a:xfrm>
        </p:spPr>
        <p:txBody>
          <a:bodyPr/>
          <a:lstStyle/>
          <a:p>
            <a:r>
              <a:rPr lang="en-GB" dirty="0" smtClean="0"/>
              <a:t>Algorithmic Problem Solving</a:t>
            </a:r>
            <a:br>
              <a:rPr lang="en-GB" dirty="0" smtClean="0"/>
            </a:br>
            <a:r>
              <a:rPr lang="en-GB" sz="2400" dirty="0" smtClean="0"/>
              <a:t>The Structure Theorem – Overview 3/6</a:t>
            </a:r>
            <a:endParaRPr lang="en-AU" sz="1100" i="1" dirty="0"/>
          </a:p>
        </p:txBody>
      </p:sp>
      <p:sp>
        <p:nvSpPr>
          <p:cNvPr id="5" name="Rectangle 4"/>
          <p:cNvSpPr/>
          <p:nvPr/>
        </p:nvSpPr>
        <p:spPr>
          <a:xfrm>
            <a:off x="500034" y="1334869"/>
            <a:ext cx="8215370" cy="646331"/>
          </a:xfrm>
          <a:prstGeom prst="rect">
            <a:avLst/>
          </a:prstGeom>
        </p:spPr>
        <p:txBody>
          <a:bodyPr wrap="square">
            <a:spAutoFit/>
          </a:bodyPr>
          <a:lstStyle/>
          <a:p>
            <a:r>
              <a:rPr lang="en-AU" b="1" dirty="0" smtClean="0"/>
              <a:t>Each of the five acceptable structures can be built from the basic elements as shown below.</a:t>
            </a:r>
            <a:endParaRPr lang="en-AU" b="1" dirty="0"/>
          </a:p>
        </p:txBody>
      </p:sp>
      <p:pic>
        <p:nvPicPr>
          <p:cNvPr id="35842" name="Picture 2"/>
          <p:cNvPicPr>
            <a:picLocks noChangeAspect="1" noChangeArrowheads="1"/>
          </p:cNvPicPr>
          <p:nvPr/>
        </p:nvPicPr>
        <p:blipFill>
          <a:blip r:embed="rId2" cstate="print"/>
          <a:srcRect/>
          <a:stretch>
            <a:fillRect/>
          </a:stretch>
        </p:blipFill>
        <p:spPr bwMode="auto">
          <a:xfrm>
            <a:off x="857225" y="2348570"/>
            <a:ext cx="7721426" cy="3671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315200" cy="914400"/>
          </a:xfrm>
        </p:spPr>
        <p:txBody>
          <a:bodyPr>
            <a:normAutofit/>
          </a:bodyPr>
          <a:lstStyle/>
          <a:p>
            <a:r>
              <a:rPr lang="en-GB" dirty="0" smtClean="0"/>
              <a:t>Algorithmic Problem Solving</a:t>
            </a:r>
            <a:r>
              <a:rPr lang="en-GB" sz="2400" dirty="0" smtClean="0"/>
              <a:t/>
            </a:r>
            <a:br>
              <a:rPr lang="en-GB" sz="2400" dirty="0" smtClean="0"/>
            </a:br>
            <a:r>
              <a:rPr lang="en-GB" sz="2400" dirty="0" smtClean="0"/>
              <a:t>The Structure Theorem – Overview 4/6</a:t>
            </a:r>
            <a:endParaRPr lang="en-AU" sz="1400" i="1" dirty="0"/>
          </a:p>
        </p:txBody>
      </p:sp>
      <p:sp>
        <p:nvSpPr>
          <p:cNvPr id="5" name="Rectangle 4"/>
          <p:cNvSpPr/>
          <p:nvPr/>
        </p:nvSpPr>
        <p:spPr>
          <a:xfrm>
            <a:off x="500034" y="1219200"/>
            <a:ext cx="8215370" cy="646331"/>
          </a:xfrm>
          <a:prstGeom prst="rect">
            <a:avLst/>
          </a:prstGeom>
        </p:spPr>
        <p:txBody>
          <a:bodyPr wrap="square">
            <a:spAutoFit/>
          </a:bodyPr>
          <a:lstStyle/>
          <a:p>
            <a:r>
              <a:rPr lang="en-AU" b="1" dirty="0" smtClean="0"/>
              <a:t>Each of the five acceptable structures can be built from the basic elements as shown below.</a:t>
            </a:r>
            <a:endParaRPr lang="en-AU" b="1" dirty="0"/>
          </a:p>
        </p:txBody>
      </p:sp>
      <p:pic>
        <p:nvPicPr>
          <p:cNvPr id="36866" name="Picture 2"/>
          <p:cNvPicPr>
            <a:picLocks noChangeAspect="1" noChangeArrowheads="1"/>
          </p:cNvPicPr>
          <p:nvPr/>
        </p:nvPicPr>
        <p:blipFill>
          <a:blip r:embed="rId2" cstate="print"/>
          <a:srcRect/>
          <a:stretch>
            <a:fillRect/>
          </a:stretch>
        </p:blipFill>
        <p:spPr bwMode="auto">
          <a:xfrm>
            <a:off x="1428728" y="1933580"/>
            <a:ext cx="6215106" cy="43612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67600" cy="914400"/>
          </a:xfrm>
        </p:spPr>
        <p:txBody>
          <a:bodyPr>
            <a:normAutofit/>
          </a:bodyPr>
          <a:lstStyle/>
          <a:p>
            <a:r>
              <a:rPr lang="en-GB" dirty="0" smtClean="0"/>
              <a:t>Algorithmic Problem Solving</a:t>
            </a:r>
            <a:r>
              <a:rPr lang="en-GB" sz="2400" dirty="0" smtClean="0"/>
              <a:t/>
            </a:r>
            <a:br>
              <a:rPr lang="en-GB" sz="2400" dirty="0" smtClean="0"/>
            </a:br>
            <a:r>
              <a:rPr lang="en-GB" sz="2400" dirty="0" smtClean="0"/>
              <a:t>The Structure Theorem – Overview 5/6</a:t>
            </a:r>
            <a:endParaRPr lang="en-AU" sz="1400" i="1" dirty="0"/>
          </a:p>
        </p:txBody>
      </p:sp>
      <p:sp>
        <p:nvSpPr>
          <p:cNvPr id="5" name="Rectangle 4"/>
          <p:cNvSpPr/>
          <p:nvPr/>
        </p:nvSpPr>
        <p:spPr>
          <a:xfrm>
            <a:off x="500034" y="1183651"/>
            <a:ext cx="8215370" cy="646331"/>
          </a:xfrm>
          <a:prstGeom prst="rect">
            <a:avLst/>
          </a:prstGeom>
        </p:spPr>
        <p:txBody>
          <a:bodyPr wrap="square">
            <a:spAutoFit/>
          </a:bodyPr>
          <a:lstStyle/>
          <a:p>
            <a:r>
              <a:rPr lang="en-AU" b="1" dirty="0" smtClean="0"/>
              <a:t>Each of the five acceptable structures can be built from the basic elements as shown below.</a:t>
            </a:r>
            <a:endParaRPr lang="en-AU" b="1" dirty="0"/>
          </a:p>
        </p:txBody>
      </p:sp>
      <p:pic>
        <p:nvPicPr>
          <p:cNvPr id="37890" name="Picture 2"/>
          <p:cNvPicPr>
            <a:picLocks noChangeAspect="1" noChangeArrowheads="1"/>
          </p:cNvPicPr>
          <p:nvPr/>
        </p:nvPicPr>
        <p:blipFill>
          <a:blip r:embed="rId2" cstate="print"/>
          <a:srcRect/>
          <a:stretch>
            <a:fillRect/>
          </a:stretch>
        </p:blipFill>
        <p:spPr bwMode="auto">
          <a:xfrm>
            <a:off x="1500166" y="1950445"/>
            <a:ext cx="6072230" cy="43741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391400" cy="914400"/>
          </a:xfrm>
        </p:spPr>
        <p:txBody>
          <a:bodyPr>
            <a:normAutofit/>
          </a:bodyPr>
          <a:lstStyle/>
          <a:p>
            <a:r>
              <a:rPr lang="en-GB" dirty="0" smtClean="0"/>
              <a:t>Algorithmic Problem Solving</a:t>
            </a:r>
            <a:br>
              <a:rPr lang="en-GB" dirty="0" smtClean="0"/>
            </a:br>
            <a:r>
              <a:rPr lang="en-GB" sz="2400" dirty="0" smtClean="0"/>
              <a:t>The Structure Theorem – Overview 6/6</a:t>
            </a:r>
            <a:endParaRPr lang="en-AU" sz="1400" i="1" dirty="0"/>
          </a:p>
        </p:txBody>
      </p:sp>
      <p:sp>
        <p:nvSpPr>
          <p:cNvPr id="5" name="Rectangle 4"/>
          <p:cNvSpPr/>
          <p:nvPr/>
        </p:nvSpPr>
        <p:spPr>
          <a:xfrm>
            <a:off x="500034" y="1545372"/>
            <a:ext cx="8215370" cy="4093428"/>
          </a:xfrm>
          <a:prstGeom prst="rect">
            <a:avLst/>
          </a:prstGeom>
        </p:spPr>
        <p:txBody>
          <a:bodyPr wrap="square">
            <a:spAutoFit/>
          </a:bodyPr>
          <a:lstStyle/>
          <a:p>
            <a:r>
              <a:rPr lang="en-AU" sz="2000" b="1" dirty="0" smtClean="0"/>
              <a:t>Each of the five acceptable structures can be built from the basic elements as shown previously.</a:t>
            </a:r>
          </a:p>
          <a:p>
            <a:endParaRPr lang="en-AU" sz="2000" b="1" dirty="0" smtClean="0"/>
          </a:p>
          <a:p>
            <a:r>
              <a:rPr lang="en-AU" sz="2000" dirty="0" smtClean="0"/>
              <a:t>In all cases note there is:</a:t>
            </a:r>
          </a:p>
          <a:p>
            <a:pPr marL="1714500" lvl="3" indent="-342900">
              <a:buFont typeface="+mj-lt"/>
              <a:buAutoNum type="arabicPeriod"/>
            </a:pPr>
            <a:r>
              <a:rPr lang="en-AU" sz="2000" b="1" dirty="0" smtClean="0"/>
              <a:t>only one entry point </a:t>
            </a:r>
            <a:r>
              <a:rPr lang="en-AU" sz="2000" dirty="0" smtClean="0"/>
              <a:t>to the structure </a:t>
            </a:r>
          </a:p>
          <a:p>
            <a:pPr marL="1714500" lvl="3" indent="-342900">
              <a:buFont typeface="+mj-lt"/>
              <a:buAutoNum type="arabicPeriod"/>
            </a:pPr>
            <a:r>
              <a:rPr lang="en-AU" sz="2000" dirty="0" smtClean="0"/>
              <a:t>and </a:t>
            </a:r>
            <a:r>
              <a:rPr lang="en-AU" sz="2000" b="1" dirty="0" smtClean="0"/>
              <a:t>one exit point</a:t>
            </a:r>
            <a:r>
              <a:rPr lang="en-AU" sz="2000" dirty="0" smtClean="0"/>
              <a:t> as indicated by the dashed boxes.</a:t>
            </a:r>
          </a:p>
          <a:p>
            <a:r>
              <a:rPr lang="en-AU" sz="2000" dirty="0" smtClean="0"/>
              <a:t> </a:t>
            </a:r>
          </a:p>
          <a:p>
            <a:r>
              <a:rPr lang="en-AU" sz="2000" dirty="0" smtClean="0"/>
              <a:t>Since each structure can be thought of as a </a:t>
            </a:r>
            <a:r>
              <a:rPr lang="en-AU" sz="2000" i="1" dirty="0" smtClean="0"/>
              <a:t>process </a:t>
            </a:r>
          </a:p>
          <a:p>
            <a:pPr lvl="1"/>
            <a:r>
              <a:rPr lang="en-AU" sz="2000" i="1" dirty="0" smtClean="0"/>
              <a:t>(as shown </a:t>
            </a:r>
            <a:r>
              <a:rPr lang="en-AU" sz="2000" dirty="0" smtClean="0"/>
              <a:t>by the dashed boxes containing the structure), </a:t>
            </a:r>
          </a:p>
          <a:p>
            <a:pPr lvl="1"/>
            <a:endParaRPr lang="en-AU" sz="2000" dirty="0" smtClean="0"/>
          </a:p>
          <a:p>
            <a:r>
              <a:rPr lang="en-AU" sz="2000" dirty="0" smtClean="0"/>
              <a:t>more complex algorithms can be constructed by</a:t>
            </a:r>
          </a:p>
          <a:p>
            <a:pPr lvl="1"/>
            <a:r>
              <a:rPr lang="en-AU" sz="2000" b="1" dirty="0" smtClean="0"/>
              <a:t>replacing</a:t>
            </a:r>
            <a:r>
              <a:rPr lang="en-AU" sz="2000" dirty="0" smtClean="0"/>
              <a:t> </a:t>
            </a:r>
            <a:r>
              <a:rPr lang="en-AU" sz="2000" i="1" dirty="0" smtClean="0"/>
              <a:t>any single process </a:t>
            </a:r>
            <a:r>
              <a:rPr lang="en-AU" sz="2000" b="1" dirty="0" smtClean="0"/>
              <a:t>by</a:t>
            </a:r>
          </a:p>
          <a:p>
            <a:pPr lvl="1"/>
            <a:r>
              <a:rPr lang="en-AU" sz="2000" dirty="0" smtClean="0"/>
              <a:t> one or </a:t>
            </a:r>
            <a:r>
              <a:rPr lang="en-AU" sz="2000" b="1" i="1" dirty="0" smtClean="0"/>
              <a:t>other</a:t>
            </a:r>
            <a:r>
              <a:rPr lang="en-AU" sz="2000" dirty="0" smtClean="0"/>
              <a:t> of the </a:t>
            </a:r>
            <a:r>
              <a:rPr lang="en-AU" sz="2000" b="1" i="1" dirty="0" smtClean="0"/>
              <a:t>structures</a:t>
            </a:r>
            <a:r>
              <a:rPr lang="en-AU" sz="2000" dirty="0" smtClean="0"/>
              <a:t>.</a:t>
            </a:r>
            <a:endParaRPr lang="en-AU" sz="2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772400" cy="838200"/>
          </a:xfrm>
        </p:spPr>
        <p:txBody>
          <a:bodyPr>
            <a:normAutofit fontScale="90000"/>
          </a:bodyPr>
          <a:lstStyle/>
          <a:p>
            <a:r>
              <a:rPr lang="en-GB" dirty="0" smtClean="0"/>
              <a:t>Algorithmic Problem Solving</a:t>
            </a:r>
            <a:br>
              <a:rPr lang="en-GB" dirty="0" smtClean="0"/>
            </a:br>
            <a:r>
              <a:rPr lang="en-US" sz="2400" dirty="0" smtClean="0"/>
              <a:t>The Structure Theorem - Sequence</a:t>
            </a:r>
            <a:endParaRPr lang="en-AU" sz="1400" i="1" dirty="0"/>
          </a:p>
        </p:txBody>
      </p:sp>
      <p:sp>
        <p:nvSpPr>
          <p:cNvPr id="8" name="Rectangle 7"/>
          <p:cNvSpPr/>
          <p:nvPr/>
        </p:nvSpPr>
        <p:spPr>
          <a:xfrm>
            <a:off x="199964" y="1143000"/>
            <a:ext cx="8715436" cy="1077218"/>
          </a:xfrm>
          <a:prstGeom prst="rect">
            <a:avLst/>
          </a:prstGeom>
        </p:spPr>
        <p:txBody>
          <a:bodyPr wrap="square">
            <a:spAutoFit/>
          </a:bodyPr>
          <a:lstStyle/>
          <a:p>
            <a:pPr algn="ctr"/>
            <a:r>
              <a:rPr lang="en-AU" sz="1600" dirty="0" smtClean="0"/>
              <a:t>In a computer program or an algorithm, </a:t>
            </a:r>
          </a:p>
          <a:p>
            <a:pPr algn="ctr"/>
            <a:r>
              <a:rPr lang="en-AU" sz="1600" b="1" dirty="0" smtClean="0"/>
              <a:t>sequence involves simple steps </a:t>
            </a:r>
            <a:r>
              <a:rPr lang="en-AU" sz="1600" dirty="0" smtClean="0"/>
              <a:t>which are </a:t>
            </a:r>
          </a:p>
          <a:p>
            <a:pPr algn="ctr"/>
            <a:r>
              <a:rPr lang="en-AU" sz="1600" dirty="0" smtClean="0"/>
              <a:t>to be </a:t>
            </a:r>
            <a:r>
              <a:rPr lang="en-AU" sz="1600" b="1" dirty="0" smtClean="0"/>
              <a:t>executed one after the other</a:t>
            </a:r>
            <a:r>
              <a:rPr lang="en-AU" sz="1600" dirty="0" smtClean="0"/>
              <a:t>. </a:t>
            </a:r>
          </a:p>
          <a:p>
            <a:pPr algn="ctr"/>
            <a:r>
              <a:rPr lang="en-AU" sz="1600" dirty="0" smtClean="0"/>
              <a:t>The steps are executed in the same order in which they are written.</a:t>
            </a:r>
          </a:p>
        </p:txBody>
      </p:sp>
      <p:sp>
        <p:nvSpPr>
          <p:cNvPr id="9" name="Rectangle 8"/>
          <p:cNvSpPr/>
          <p:nvPr/>
        </p:nvSpPr>
        <p:spPr>
          <a:xfrm>
            <a:off x="1057220" y="2209800"/>
            <a:ext cx="2714644" cy="2062103"/>
          </a:xfrm>
          <a:prstGeom prst="rect">
            <a:avLst/>
          </a:prstGeom>
          <a:solidFill>
            <a:schemeClr val="tx1">
              <a:lumMod val="20000"/>
              <a:lumOff val="80000"/>
            </a:schemeClr>
          </a:solidFill>
        </p:spPr>
        <p:txBody>
          <a:bodyPr wrap="square">
            <a:spAutoFit/>
          </a:bodyPr>
          <a:lstStyle/>
          <a:p>
            <a:r>
              <a:rPr lang="en-AU" sz="1600" dirty="0" smtClean="0"/>
              <a:t>In </a:t>
            </a:r>
            <a:r>
              <a:rPr lang="en-AU" sz="1600" b="1" dirty="0" smtClean="0"/>
              <a:t>pseudocode</a:t>
            </a:r>
            <a:r>
              <a:rPr lang="en-AU" sz="1600" dirty="0" smtClean="0"/>
              <a:t>, </a:t>
            </a:r>
          </a:p>
          <a:p>
            <a:r>
              <a:rPr lang="en-AU" sz="1600" dirty="0" smtClean="0"/>
              <a:t>sequence is expressed as:</a:t>
            </a:r>
          </a:p>
          <a:p>
            <a:endParaRPr lang="en-AU" sz="1600" dirty="0" smtClean="0"/>
          </a:p>
          <a:p>
            <a:r>
              <a:rPr lang="en-AU" sz="1600" dirty="0" smtClean="0"/>
              <a:t>process 1</a:t>
            </a:r>
          </a:p>
          <a:p>
            <a:r>
              <a:rPr lang="en-AU" sz="1600" dirty="0" smtClean="0"/>
              <a:t>process 2</a:t>
            </a:r>
          </a:p>
          <a:p>
            <a:r>
              <a:rPr lang="en-AU" sz="1600" dirty="0" smtClean="0"/>
              <a:t>…</a:t>
            </a:r>
          </a:p>
          <a:p>
            <a:r>
              <a:rPr lang="en-AU" sz="1600" dirty="0" smtClean="0"/>
              <a:t>…</a:t>
            </a:r>
          </a:p>
          <a:p>
            <a:r>
              <a:rPr lang="en-AU" sz="1600" dirty="0" smtClean="0"/>
              <a:t>process n</a:t>
            </a:r>
            <a:endParaRPr lang="en-AU" sz="1600" dirty="0"/>
          </a:p>
        </p:txBody>
      </p:sp>
      <p:sp>
        <p:nvSpPr>
          <p:cNvPr id="10" name="Rectangle 9"/>
          <p:cNvSpPr/>
          <p:nvPr/>
        </p:nvSpPr>
        <p:spPr>
          <a:xfrm>
            <a:off x="3914740" y="2209800"/>
            <a:ext cx="4572000" cy="4093428"/>
          </a:xfrm>
          <a:prstGeom prst="rect">
            <a:avLst/>
          </a:prstGeom>
          <a:solidFill>
            <a:schemeClr val="accent2">
              <a:lumMod val="20000"/>
              <a:lumOff val="80000"/>
            </a:schemeClr>
          </a:solidFill>
        </p:spPr>
        <p:txBody>
          <a:bodyPr wrap="square">
            <a:spAutoFit/>
          </a:bodyPr>
          <a:lstStyle/>
          <a:p>
            <a:r>
              <a:rPr lang="en-AU" sz="1600" dirty="0" smtClean="0"/>
              <a:t>In a </a:t>
            </a:r>
            <a:r>
              <a:rPr lang="en-AU" sz="1600" b="1" dirty="0" smtClean="0"/>
              <a:t>flowchart</a:t>
            </a:r>
            <a:r>
              <a:rPr lang="en-AU" sz="1600" dirty="0" smtClean="0"/>
              <a:t>, </a:t>
            </a:r>
          </a:p>
          <a:p>
            <a:r>
              <a:rPr lang="en-AU" sz="1600" dirty="0" smtClean="0"/>
              <a:t>sequence is expressed as:</a:t>
            </a:r>
          </a:p>
          <a:p>
            <a:r>
              <a:rPr lang="en-AU" sz="1200" dirty="0" smtClean="0"/>
              <a:t>(The arrowheads are optional if the flow is top-to-bottom.)</a:t>
            </a:r>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a:p>
        </p:txBody>
      </p:sp>
      <p:pic>
        <p:nvPicPr>
          <p:cNvPr id="38914" name="Picture 2"/>
          <p:cNvPicPr>
            <a:picLocks noChangeAspect="1" noChangeArrowheads="1"/>
          </p:cNvPicPr>
          <p:nvPr/>
        </p:nvPicPr>
        <p:blipFill>
          <a:blip r:embed="rId2" cstate="print"/>
          <a:srcRect/>
          <a:stretch>
            <a:fillRect/>
          </a:stretch>
        </p:blipFill>
        <p:spPr bwMode="auto">
          <a:xfrm>
            <a:off x="5569561" y="3124200"/>
            <a:ext cx="1131261" cy="30813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772400" cy="914400"/>
          </a:xfrm>
        </p:spPr>
        <p:txBody>
          <a:bodyPr>
            <a:normAutofit/>
          </a:bodyPr>
          <a:lstStyle/>
          <a:p>
            <a:r>
              <a:rPr lang="en-GB" dirty="0" smtClean="0"/>
              <a:t>Algorithmic Problem Solving</a:t>
            </a:r>
            <a:r>
              <a:rPr lang="en-GB" sz="2400" dirty="0" smtClean="0"/>
              <a:t/>
            </a:r>
            <a:br>
              <a:rPr lang="en-GB" sz="2400" dirty="0" smtClean="0"/>
            </a:br>
            <a:r>
              <a:rPr lang="en-US" sz="2400" dirty="0" smtClean="0"/>
              <a:t>The Structure Theorem – Sequence Example</a:t>
            </a:r>
            <a:endParaRPr lang="en-AU" sz="1400" i="1" dirty="0"/>
          </a:p>
        </p:txBody>
      </p:sp>
      <p:sp>
        <p:nvSpPr>
          <p:cNvPr id="8" name="Rectangle 7"/>
          <p:cNvSpPr/>
          <p:nvPr/>
        </p:nvSpPr>
        <p:spPr>
          <a:xfrm>
            <a:off x="285720" y="1150203"/>
            <a:ext cx="8715436" cy="830997"/>
          </a:xfrm>
          <a:prstGeom prst="rect">
            <a:avLst/>
          </a:prstGeom>
        </p:spPr>
        <p:txBody>
          <a:bodyPr wrap="square">
            <a:spAutoFit/>
          </a:bodyPr>
          <a:lstStyle/>
          <a:p>
            <a:r>
              <a:rPr lang="en-AU" sz="1600" b="1" dirty="0" smtClean="0"/>
              <a:t>An Example Using Sequence</a:t>
            </a:r>
          </a:p>
          <a:p>
            <a:endParaRPr lang="en-AU" sz="1600" b="1" dirty="0" smtClean="0"/>
          </a:p>
          <a:p>
            <a:r>
              <a:rPr lang="en-AU" sz="1600" b="1" dirty="0" smtClean="0"/>
              <a:t>Problem: </a:t>
            </a:r>
            <a:r>
              <a:rPr lang="en-AU" sz="1600" dirty="0" smtClean="0"/>
              <a:t>Write a set of instructions that describe how to make a pot of tea.</a:t>
            </a:r>
          </a:p>
        </p:txBody>
      </p:sp>
      <p:sp>
        <p:nvSpPr>
          <p:cNvPr id="9" name="Rectangle 8"/>
          <p:cNvSpPr/>
          <p:nvPr/>
        </p:nvSpPr>
        <p:spPr>
          <a:xfrm>
            <a:off x="642910" y="2075795"/>
            <a:ext cx="3214710" cy="2308324"/>
          </a:xfrm>
          <a:prstGeom prst="rect">
            <a:avLst/>
          </a:prstGeom>
          <a:solidFill>
            <a:schemeClr val="tx1">
              <a:lumMod val="20000"/>
              <a:lumOff val="80000"/>
            </a:schemeClr>
          </a:solidFill>
        </p:spPr>
        <p:txBody>
          <a:bodyPr wrap="square">
            <a:spAutoFit/>
          </a:bodyPr>
          <a:lstStyle/>
          <a:p>
            <a:r>
              <a:rPr lang="en-AU" sz="1600" b="1" dirty="0" smtClean="0"/>
              <a:t>Pseudocode</a:t>
            </a:r>
          </a:p>
          <a:p>
            <a:endParaRPr lang="en-AU" sz="1600" dirty="0" smtClean="0"/>
          </a:p>
          <a:p>
            <a:r>
              <a:rPr lang="en-AU" sz="1600" dirty="0" smtClean="0"/>
              <a:t>BEGIN</a:t>
            </a:r>
          </a:p>
          <a:p>
            <a:pPr lvl="1"/>
            <a:r>
              <a:rPr lang="en-AU" sz="1600" dirty="0" smtClean="0"/>
              <a:t>fill a kettle with water</a:t>
            </a:r>
          </a:p>
          <a:p>
            <a:pPr lvl="1"/>
            <a:r>
              <a:rPr lang="en-AU" sz="1600" dirty="0" smtClean="0"/>
              <a:t>boil the water in the kettle</a:t>
            </a:r>
          </a:p>
          <a:p>
            <a:pPr lvl="1"/>
            <a:r>
              <a:rPr lang="en-AU" sz="1600" dirty="0" smtClean="0"/>
              <a:t>put the tea leaves in the pot</a:t>
            </a:r>
          </a:p>
          <a:p>
            <a:pPr lvl="1"/>
            <a:r>
              <a:rPr lang="en-AU" sz="1600" dirty="0" smtClean="0"/>
              <a:t>pour boiling water in the pot</a:t>
            </a:r>
          </a:p>
          <a:p>
            <a:r>
              <a:rPr lang="en-AU" sz="1600" dirty="0" smtClean="0"/>
              <a:t>END</a:t>
            </a:r>
          </a:p>
          <a:p>
            <a:endParaRPr lang="en-AU" sz="1600" dirty="0"/>
          </a:p>
        </p:txBody>
      </p:sp>
      <p:sp>
        <p:nvSpPr>
          <p:cNvPr id="10" name="Rectangle 9"/>
          <p:cNvSpPr/>
          <p:nvPr/>
        </p:nvSpPr>
        <p:spPr>
          <a:xfrm>
            <a:off x="4343400" y="1923395"/>
            <a:ext cx="4229096" cy="4401205"/>
          </a:xfrm>
          <a:prstGeom prst="rect">
            <a:avLst/>
          </a:prstGeom>
          <a:solidFill>
            <a:schemeClr val="accent2">
              <a:lumMod val="20000"/>
              <a:lumOff val="80000"/>
            </a:schemeClr>
          </a:solidFill>
        </p:spPr>
        <p:txBody>
          <a:bodyPr wrap="square">
            <a:spAutoFit/>
          </a:bodyPr>
          <a:lstStyle/>
          <a:p>
            <a:r>
              <a:rPr lang="en-AU" sz="1600" b="1" dirty="0" smtClean="0"/>
              <a:t>Flowchart</a:t>
            </a:r>
          </a:p>
          <a:p>
            <a:endParaRPr lang="en-AU" sz="1600" b="1" dirty="0" smtClean="0"/>
          </a:p>
          <a:p>
            <a:endParaRPr lang="en-AU" sz="1600" dirty="0" smtClean="0"/>
          </a:p>
          <a:p>
            <a:r>
              <a:rPr lang="en-AU" sz="1600" dirty="0" smtClean="0"/>
              <a:t> </a:t>
            </a:r>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smtClean="0"/>
          </a:p>
          <a:p>
            <a:endParaRPr lang="en-AU" sz="1200" dirty="0"/>
          </a:p>
        </p:txBody>
      </p:sp>
      <p:pic>
        <p:nvPicPr>
          <p:cNvPr id="39938" name="Picture 2"/>
          <p:cNvPicPr>
            <a:picLocks noChangeAspect="1" noChangeArrowheads="1"/>
          </p:cNvPicPr>
          <p:nvPr/>
        </p:nvPicPr>
        <p:blipFill>
          <a:blip r:embed="rId2" cstate="print"/>
          <a:srcRect/>
          <a:stretch>
            <a:fillRect/>
          </a:stretch>
        </p:blipFill>
        <p:spPr bwMode="auto">
          <a:xfrm>
            <a:off x="5572131" y="2159191"/>
            <a:ext cx="1589953" cy="40892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848600" cy="914400"/>
          </a:xfrm>
        </p:spPr>
        <p:txBody>
          <a:bodyPr/>
          <a:lstStyle/>
          <a:p>
            <a:r>
              <a:rPr lang="en-GB" dirty="0" smtClean="0"/>
              <a:t>Algorithmic Problem Solving</a:t>
            </a:r>
            <a:br>
              <a:rPr lang="en-GB" dirty="0" smtClean="0"/>
            </a:br>
            <a:r>
              <a:rPr lang="en-US" sz="2400" dirty="0" smtClean="0"/>
              <a:t>The Structure Theorem - Selection</a:t>
            </a:r>
            <a:endParaRPr lang="en-AU" sz="1600" i="1" dirty="0"/>
          </a:p>
        </p:txBody>
      </p:sp>
      <p:sp>
        <p:nvSpPr>
          <p:cNvPr id="8" name="Rectangle 7"/>
          <p:cNvSpPr/>
          <p:nvPr/>
        </p:nvSpPr>
        <p:spPr>
          <a:xfrm>
            <a:off x="285720" y="1066800"/>
            <a:ext cx="8715436" cy="2062103"/>
          </a:xfrm>
          <a:prstGeom prst="rect">
            <a:avLst/>
          </a:prstGeom>
        </p:spPr>
        <p:txBody>
          <a:bodyPr wrap="square">
            <a:spAutoFit/>
          </a:bodyPr>
          <a:lstStyle/>
          <a:p>
            <a:pPr algn="ctr"/>
            <a:r>
              <a:rPr lang="en-AU" sz="1600" b="1" dirty="0" smtClean="0"/>
              <a:t>Selection </a:t>
            </a:r>
            <a:r>
              <a:rPr lang="en-AU" sz="1600" dirty="0" smtClean="0"/>
              <a:t>is used in a computer program or algorithm </a:t>
            </a:r>
          </a:p>
          <a:p>
            <a:pPr algn="ctr"/>
            <a:r>
              <a:rPr lang="en-AU" sz="1600" dirty="0" smtClean="0"/>
              <a:t>to </a:t>
            </a:r>
            <a:r>
              <a:rPr lang="en-AU" sz="1600" b="1" dirty="0" smtClean="0"/>
              <a:t>determine which </a:t>
            </a:r>
            <a:r>
              <a:rPr lang="en-AU" sz="1600" dirty="0" smtClean="0"/>
              <a:t>particular step or set of </a:t>
            </a:r>
            <a:r>
              <a:rPr lang="en-AU" sz="1600" b="1" dirty="0" smtClean="0"/>
              <a:t>step</a:t>
            </a:r>
            <a:r>
              <a:rPr lang="en-AU" sz="1600" dirty="0" smtClean="0"/>
              <a:t>s</a:t>
            </a:r>
            <a:r>
              <a:rPr lang="en-AU" sz="1600" b="1" dirty="0" smtClean="0"/>
              <a:t> is to be executed</a:t>
            </a:r>
            <a:r>
              <a:rPr lang="en-AU" sz="1600" dirty="0" smtClean="0"/>
              <a:t>. </a:t>
            </a:r>
          </a:p>
          <a:p>
            <a:endParaRPr lang="en-AU" sz="800" dirty="0" smtClean="0"/>
          </a:p>
          <a:p>
            <a:r>
              <a:rPr lang="en-AU" sz="1600" dirty="0" smtClean="0"/>
              <a:t>A selection statement can be used to choose a specific path dependent on a condition.  </a:t>
            </a:r>
          </a:p>
          <a:p>
            <a:r>
              <a:rPr lang="en-AU" sz="1600" dirty="0" smtClean="0"/>
              <a:t>There are two types of selection: </a:t>
            </a:r>
          </a:p>
          <a:p>
            <a:pPr marL="1714500" lvl="3" indent="-342900">
              <a:buFont typeface="+mj-lt"/>
              <a:buAutoNum type="arabicPeriod"/>
            </a:pPr>
            <a:r>
              <a:rPr lang="en-AU" sz="1600" b="1" dirty="0" smtClean="0"/>
              <a:t>binary</a:t>
            </a:r>
            <a:r>
              <a:rPr lang="en-AU" sz="1600" dirty="0" smtClean="0"/>
              <a:t> (</a:t>
            </a:r>
            <a:r>
              <a:rPr lang="en-AU" sz="1600" i="1" dirty="0" smtClean="0"/>
              <a:t>two-way branching</a:t>
            </a:r>
            <a:r>
              <a:rPr lang="en-AU" sz="1600" dirty="0" smtClean="0"/>
              <a:t>) selection and </a:t>
            </a:r>
          </a:p>
          <a:p>
            <a:pPr marL="1714500" lvl="3" indent="-342900">
              <a:buFont typeface="+mj-lt"/>
              <a:buAutoNum type="arabicPeriod"/>
            </a:pPr>
            <a:r>
              <a:rPr lang="en-AU" sz="1600" b="1" dirty="0" smtClean="0"/>
              <a:t>multi-way</a:t>
            </a:r>
            <a:r>
              <a:rPr lang="en-AU" sz="1600" dirty="0" smtClean="0"/>
              <a:t> (</a:t>
            </a:r>
            <a:r>
              <a:rPr lang="en-AU" sz="1600" i="1" dirty="0" smtClean="0"/>
              <a:t>many way branching</a:t>
            </a:r>
            <a:r>
              <a:rPr lang="en-AU" sz="1600" dirty="0" smtClean="0"/>
              <a:t>) selection. </a:t>
            </a:r>
          </a:p>
          <a:p>
            <a:pPr marL="342900" indent="-342900"/>
            <a:endParaRPr lang="en-AU" sz="800" dirty="0" smtClean="0"/>
          </a:p>
          <a:p>
            <a:pPr marL="342900" indent="-342900" algn="ctr"/>
            <a:r>
              <a:rPr lang="en-AU" sz="1600" dirty="0" smtClean="0"/>
              <a:t>Following is a description of each.</a:t>
            </a:r>
          </a:p>
        </p:txBody>
      </p:sp>
      <p:sp>
        <p:nvSpPr>
          <p:cNvPr id="11" name="Rectangle 10"/>
          <p:cNvSpPr/>
          <p:nvPr/>
        </p:nvSpPr>
        <p:spPr>
          <a:xfrm>
            <a:off x="61906" y="3124200"/>
            <a:ext cx="5500694" cy="3139321"/>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Binary Selection</a:t>
            </a:r>
          </a:p>
          <a:p>
            <a:r>
              <a:rPr lang="en-AU" sz="1400" dirty="0" smtClean="0"/>
              <a:t>As the name implies, binary selection allows the </a:t>
            </a:r>
            <a:r>
              <a:rPr lang="en-AU" sz="1400" b="1" dirty="0" smtClean="0"/>
              <a:t>choice</a:t>
            </a:r>
          </a:p>
          <a:p>
            <a:pPr lvl="1"/>
            <a:r>
              <a:rPr lang="en-AU" sz="1400" b="1" dirty="0" smtClean="0"/>
              <a:t>between two possible paths.</a:t>
            </a:r>
            <a:r>
              <a:rPr lang="en-AU" sz="1400" dirty="0" smtClean="0"/>
              <a:t> </a:t>
            </a:r>
          </a:p>
          <a:p>
            <a:endParaRPr lang="en-AU" sz="1400" dirty="0" smtClean="0"/>
          </a:p>
          <a:p>
            <a:r>
              <a:rPr lang="en-AU" sz="1400" b="1" dirty="0" smtClean="0"/>
              <a:t>If the condition is met</a:t>
            </a:r>
            <a:r>
              <a:rPr lang="en-AU" sz="1400" dirty="0" smtClean="0"/>
              <a:t> then </a:t>
            </a:r>
            <a:r>
              <a:rPr lang="en-AU" sz="1400" i="1" dirty="0" smtClean="0"/>
              <a:t>one path is taken</a:t>
            </a:r>
            <a:r>
              <a:rPr lang="en-AU" sz="1400" dirty="0" smtClean="0"/>
              <a:t>, </a:t>
            </a:r>
          </a:p>
          <a:p>
            <a:pPr lvl="1"/>
            <a:r>
              <a:rPr lang="en-AU" sz="1400" b="1" dirty="0" smtClean="0"/>
              <a:t>otherwise</a:t>
            </a:r>
            <a:r>
              <a:rPr lang="en-AU" sz="1400" dirty="0" smtClean="0"/>
              <a:t> the </a:t>
            </a:r>
            <a:r>
              <a:rPr lang="en-AU" sz="1400" i="1" dirty="0" smtClean="0"/>
              <a:t>second possible path is followed</a:t>
            </a:r>
            <a:r>
              <a:rPr lang="en-AU" sz="1400" dirty="0" smtClean="0"/>
              <a:t>. </a:t>
            </a:r>
          </a:p>
          <a:p>
            <a:endParaRPr lang="en-AU" sz="1400" dirty="0" smtClean="0"/>
          </a:p>
          <a:p>
            <a:pPr marL="342900" indent="-342900">
              <a:buFont typeface="Arial" pitchFamily="34" charset="0"/>
              <a:buChar char="•"/>
            </a:pPr>
            <a:r>
              <a:rPr lang="en-AU" sz="1400" dirty="0" smtClean="0"/>
              <a:t>In the examples that follow, the first case described requires a </a:t>
            </a:r>
            <a:r>
              <a:rPr lang="en-AU" sz="1400" b="1" dirty="0" smtClean="0"/>
              <a:t>process </a:t>
            </a:r>
            <a:r>
              <a:rPr lang="en-AU" sz="1400" dirty="0" smtClean="0"/>
              <a:t>to be completed </a:t>
            </a:r>
            <a:r>
              <a:rPr lang="en-AU" sz="1400" b="1" dirty="0" smtClean="0"/>
              <a:t>only if </a:t>
            </a:r>
            <a:r>
              <a:rPr lang="en-AU" sz="1400" dirty="0" smtClean="0"/>
              <a:t>the condition is </a:t>
            </a:r>
            <a:r>
              <a:rPr lang="en-AU" sz="1400" b="1" dirty="0" smtClean="0"/>
              <a:t>true</a:t>
            </a:r>
            <a:r>
              <a:rPr lang="en-AU" sz="1400" dirty="0" smtClean="0"/>
              <a:t>. </a:t>
            </a:r>
          </a:p>
          <a:p>
            <a:pPr marL="342900" indent="-342900">
              <a:buFont typeface="Arial" pitchFamily="34" charset="0"/>
              <a:buChar char="•"/>
            </a:pPr>
            <a:r>
              <a:rPr lang="en-AU" sz="1400" dirty="0" smtClean="0"/>
              <a:t>The process is </a:t>
            </a:r>
            <a:r>
              <a:rPr lang="en-AU" sz="1400" b="1" dirty="0" smtClean="0"/>
              <a:t>ignored if </a:t>
            </a:r>
            <a:r>
              <a:rPr lang="en-AU" sz="1400" dirty="0" smtClean="0"/>
              <a:t>the condition is </a:t>
            </a:r>
            <a:r>
              <a:rPr lang="en-AU" sz="1400" b="1" dirty="0" smtClean="0"/>
              <a:t>false</a:t>
            </a:r>
            <a:r>
              <a:rPr lang="en-AU" sz="1400" dirty="0" smtClean="0"/>
              <a:t>. </a:t>
            </a:r>
          </a:p>
          <a:p>
            <a:endParaRPr lang="en-AU" sz="1400" dirty="0" smtClean="0"/>
          </a:p>
          <a:p>
            <a:r>
              <a:rPr lang="en-AU" sz="1400" dirty="0" smtClean="0"/>
              <a:t>In other words there is </a:t>
            </a:r>
            <a:r>
              <a:rPr lang="en-AU" sz="1400" b="1" dirty="0" smtClean="0"/>
              <a:t>only one path </a:t>
            </a:r>
            <a:r>
              <a:rPr lang="en-AU" sz="1400" dirty="0" smtClean="0"/>
              <a:t>that </a:t>
            </a:r>
            <a:r>
              <a:rPr lang="en-AU" sz="1400" b="1" dirty="0" smtClean="0"/>
              <a:t>requires processing </a:t>
            </a:r>
            <a:r>
              <a:rPr lang="en-AU" sz="1400" dirty="0" smtClean="0"/>
              <a:t>to be done, so the processing free path is left out rather than included saying ‘do nothing’.</a:t>
            </a:r>
            <a:endParaRPr lang="en-AU" sz="1400" dirty="0"/>
          </a:p>
        </p:txBody>
      </p:sp>
      <p:sp>
        <p:nvSpPr>
          <p:cNvPr id="12" name="Rectangle 11"/>
          <p:cNvSpPr/>
          <p:nvPr/>
        </p:nvSpPr>
        <p:spPr>
          <a:xfrm>
            <a:off x="5791200" y="3124200"/>
            <a:ext cx="3276600" cy="2893100"/>
          </a:xfrm>
          <a:prstGeom prst="rect">
            <a:avLst/>
          </a:prstGeom>
          <a:solidFill>
            <a:schemeClr val="accent2">
              <a:lumMod val="20000"/>
              <a:lumOff val="80000"/>
            </a:schemeClr>
          </a:solidFill>
        </p:spPr>
        <p:txBody>
          <a:bodyPr wrap="square">
            <a:spAutoFit/>
          </a:bodyPr>
          <a:lstStyle/>
          <a:p>
            <a:r>
              <a:rPr lang="en-AU" sz="1400" b="1" dirty="0" smtClean="0"/>
              <a:t>Multi-way Selection</a:t>
            </a:r>
          </a:p>
          <a:p>
            <a:endParaRPr lang="en-AU" sz="1400" dirty="0" smtClean="0"/>
          </a:p>
          <a:p>
            <a:r>
              <a:rPr lang="en-AU" sz="1400" dirty="0" smtClean="0"/>
              <a:t>Multi-way selection allows for any</a:t>
            </a:r>
            <a:r>
              <a:rPr lang="en-AU" sz="1400" b="1" dirty="0" smtClean="0"/>
              <a:t> number of possible choices,</a:t>
            </a:r>
            <a:r>
              <a:rPr lang="en-AU" sz="1400" dirty="0" smtClean="0"/>
              <a:t> or cases. </a:t>
            </a:r>
          </a:p>
          <a:p>
            <a:endParaRPr lang="en-AU" sz="1400" dirty="0" smtClean="0"/>
          </a:p>
          <a:p>
            <a:r>
              <a:rPr lang="en-AU" sz="1400" dirty="0" smtClean="0"/>
              <a:t>The path taken is determined by the </a:t>
            </a:r>
            <a:r>
              <a:rPr lang="en-AU" sz="1400" b="1" dirty="0" smtClean="0"/>
              <a:t>selection of the choice </a:t>
            </a:r>
            <a:r>
              <a:rPr lang="en-AU" sz="1400" dirty="0" smtClean="0"/>
              <a:t>which is true. </a:t>
            </a:r>
          </a:p>
          <a:p>
            <a:endParaRPr lang="en-AU" sz="1400" dirty="0" smtClean="0"/>
          </a:p>
          <a:p>
            <a:r>
              <a:rPr lang="en-AU" sz="1400" dirty="0" smtClean="0"/>
              <a:t>Multi-way selection is often referred to as a </a:t>
            </a:r>
            <a:r>
              <a:rPr lang="en-AU" sz="1400" b="1" dirty="0" smtClean="0"/>
              <a:t>case structure</a:t>
            </a:r>
            <a:r>
              <a:rPr lang="en-AU" sz="1400" dirty="0" smtClean="0"/>
              <a:t>.</a:t>
            </a:r>
          </a:p>
          <a:p>
            <a:endParaRPr lang="en-AU" sz="1400" dirty="0" smtClean="0"/>
          </a:p>
          <a:p>
            <a:endParaRPr lang="en-AU"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066800" y="76200"/>
            <a:ext cx="7620000" cy="914400"/>
          </a:xfrm>
        </p:spPr>
        <p:txBody>
          <a:bodyPr>
            <a:normAutofit/>
          </a:bodyPr>
          <a:lstStyle/>
          <a:p>
            <a:r>
              <a:rPr lang="en-GB" dirty="0" smtClean="0"/>
              <a:t>Algorithmic Problem Solving</a:t>
            </a:r>
            <a:br>
              <a:rPr lang="en-GB" dirty="0" smtClean="0"/>
            </a:br>
            <a:r>
              <a:rPr lang="en-US" dirty="0" smtClean="0"/>
              <a:t> </a:t>
            </a:r>
            <a:r>
              <a:rPr lang="en-US" sz="2400" dirty="0" smtClean="0"/>
              <a:t>What is an algorithm?</a:t>
            </a:r>
          </a:p>
        </p:txBody>
      </p:sp>
      <p:sp>
        <p:nvSpPr>
          <p:cNvPr id="21508" name="Rectangle 3"/>
          <p:cNvSpPr>
            <a:spLocks noGrp="1" noChangeArrowheads="1"/>
          </p:cNvSpPr>
          <p:nvPr>
            <p:ph idx="1"/>
          </p:nvPr>
        </p:nvSpPr>
        <p:spPr/>
        <p:txBody>
          <a:bodyPr>
            <a:normAutofit/>
          </a:bodyPr>
          <a:lstStyle/>
          <a:p>
            <a:r>
              <a:rPr lang="en-US" dirty="0" smtClean="0"/>
              <a:t>Lists the steps involved in accomplishing a task (like a recipe)</a:t>
            </a:r>
          </a:p>
          <a:p>
            <a:r>
              <a:rPr lang="en-US" dirty="0" smtClean="0"/>
              <a:t>Defined in programming terms as ‘a set of detailed and ordered instructions developed to describe the processes necessary to produce the desired output from a given input’</a:t>
            </a:r>
          </a:p>
          <a:p>
            <a:r>
              <a:rPr lang="en-US" dirty="0" smtClean="0"/>
              <a:t>An algorithm must:</a:t>
            </a:r>
          </a:p>
          <a:p>
            <a:pPr lvl="1"/>
            <a:r>
              <a:rPr lang="en-US" dirty="0" smtClean="0"/>
              <a:t>Be lucid, precise and unambiguous</a:t>
            </a:r>
          </a:p>
          <a:p>
            <a:pPr lvl="1"/>
            <a:r>
              <a:rPr lang="en-US" dirty="0" smtClean="0"/>
              <a:t>Give the correct solution in all cases</a:t>
            </a:r>
          </a:p>
          <a:p>
            <a:pPr lvl="1"/>
            <a:r>
              <a:rPr lang="en-US" dirty="0" smtClean="0"/>
              <a:t>Eventually end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001000" cy="8382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Binary Selection 1/3</a:t>
            </a:r>
            <a:endParaRPr lang="en-AU" sz="1100" i="1" dirty="0"/>
          </a:p>
        </p:txBody>
      </p:sp>
      <p:sp>
        <p:nvSpPr>
          <p:cNvPr id="8" name="Rectangle 7"/>
          <p:cNvSpPr/>
          <p:nvPr/>
        </p:nvSpPr>
        <p:spPr>
          <a:xfrm>
            <a:off x="285720" y="1244025"/>
            <a:ext cx="8715436" cy="584775"/>
          </a:xfrm>
          <a:prstGeom prst="rect">
            <a:avLst/>
          </a:prstGeom>
        </p:spPr>
        <p:txBody>
          <a:bodyPr wrap="square">
            <a:spAutoFit/>
          </a:bodyPr>
          <a:lstStyle/>
          <a:p>
            <a:pPr algn="ctr"/>
            <a:r>
              <a:rPr lang="en-AU" sz="1600" b="1" dirty="0" smtClean="0"/>
              <a:t>Selection </a:t>
            </a:r>
            <a:r>
              <a:rPr lang="en-AU" sz="1600" dirty="0" smtClean="0"/>
              <a:t>is used in a computer program or algorithm </a:t>
            </a:r>
          </a:p>
          <a:p>
            <a:pPr algn="ctr"/>
            <a:r>
              <a:rPr lang="en-AU" sz="1600" dirty="0" smtClean="0"/>
              <a:t>to </a:t>
            </a:r>
            <a:r>
              <a:rPr lang="en-AU" sz="1600" b="1" dirty="0" smtClean="0"/>
              <a:t>determine which </a:t>
            </a:r>
            <a:r>
              <a:rPr lang="en-AU" sz="1600" dirty="0" smtClean="0"/>
              <a:t>particular step or set of </a:t>
            </a:r>
            <a:r>
              <a:rPr lang="en-AU" sz="1600" b="1" dirty="0" smtClean="0"/>
              <a:t>step</a:t>
            </a:r>
            <a:r>
              <a:rPr lang="en-AU" sz="1600" dirty="0" smtClean="0"/>
              <a:t>s</a:t>
            </a:r>
            <a:r>
              <a:rPr lang="en-AU" sz="1600" b="1" dirty="0" smtClean="0"/>
              <a:t> is to be executed</a:t>
            </a:r>
            <a:r>
              <a:rPr lang="en-AU" sz="1600" dirty="0" smtClean="0"/>
              <a:t>. </a:t>
            </a:r>
          </a:p>
        </p:txBody>
      </p:sp>
      <p:sp>
        <p:nvSpPr>
          <p:cNvPr id="11" name="Rectangle 10"/>
          <p:cNvSpPr/>
          <p:nvPr/>
        </p:nvSpPr>
        <p:spPr>
          <a:xfrm>
            <a:off x="714348" y="2116873"/>
            <a:ext cx="3071834" cy="4031873"/>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Binary Selection</a:t>
            </a:r>
          </a:p>
          <a:p>
            <a:endParaRPr lang="en-AU" sz="1600" b="1" dirty="0" smtClean="0"/>
          </a:p>
          <a:p>
            <a:r>
              <a:rPr lang="en-AU" sz="1400" dirty="0" smtClean="0"/>
              <a:t>In </a:t>
            </a:r>
            <a:r>
              <a:rPr lang="en-AU" sz="1400" b="1" dirty="0" smtClean="0"/>
              <a:t>pseudocode</a:t>
            </a:r>
            <a:r>
              <a:rPr lang="en-AU" sz="1400" dirty="0" smtClean="0"/>
              <a:t>, binary selection is expressed in the following ways:</a:t>
            </a:r>
          </a:p>
          <a:p>
            <a:pPr lvl="1"/>
            <a:endParaRPr lang="en-AU" sz="1400" dirty="0" smtClean="0"/>
          </a:p>
          <a:p>
            <a:pPr lvl="1"/>
            <a:endParaRPr lang="en-AU" sz="1400" dirty="0" smtClean="0"/>
          </a:p>
          <a:p>
            <a:pPr marL="342900" indent="-342900">
              <a:buFont typeface="+mj-lt"/>
              <a:buAutoNum type="arabicPeriod"/>
            </a:pPr>
            <a:r>
              <a:rPr lang="en-AU" sz="1400" dirty="0" smtClean="0"/>
              <a:t>   IF condition THEN</a:t>
            </a:r>
          </a:p>
          <a:p>
            <a:pPr lvl="2"/>
            <a:r>
              <a:rPr lang="en-AU" sz="1400" dirty="0" smtClean="0"/>
              <a:t>process 1</a:t>
            </a:r>
          </a:p>
          <a:p>
            <a:pPr lvl="1"/>
            <a:r>
              <a:rPr lang="en-AU" sz="1400" dirty="0" smtClean="0"/>
              <a:t>ENDIF</a:t>
            </a:r>
          </a:p>
          <a:p>
            <a:pPr lvl="1"/>
            <a:endParaRPr lang="en-AU" sz="1400" dirty="0" smtClean="0"/>
          </a:p>
          <a:p>
            <a:pPr lvl="1"/>
            <a:endParaRPr lang="en-AU" sz="1400" dirty="0" smtClean="0"/>
          </a:p>
          <a:p>
            <a:pPr lvl="1"/>
            <a:endParaRPr lang="en-AU" sz="1400" dirty="0" smtClean="0"/>
          </a:p>
          <a:p>
            <a:pPr marL="342900" indent="-342900">
              <a:buFont typeface="+mj-lt"/>
              <a:buAutoNum type="arabicPeriod"/>
            </a:pPr>
            <a:r>
              <a:rPr lang="en-AU" sz="1400" dirty="0" smtClean="0"/>
              <a:t>IF condition THEN</a:t>
            </a:r>
          </a:p>
          <a:p>
            <a:pPr lvl="2"/>
            <a:r>
              <a:rPr lang="en-AU" sz="1400" dirty="0" smtClean="0"/>
              <a:t>process 1</a:t>
            </a:r>
          </a:p>
          <a:p>
            <a:pPr lvl="1"/>
            <a:r>
              <a:rPr lang="en-AU" sz="1400" dirty="0" smtClean="0"/>
              <a:t>ELSE</a:t>
            </a:r>
          </a:p>
          <a:p>
            <a:pPr lvl="2"/>
            <a:r>
              <a:rPr lang="en-AU" sz="1400" dirty="0" smtClean="0"/>
              <a:t>process 2</a:t>
            </a:r>
          </a:p>
          <a:p>
            <a:pPr lvl="1"/>
            <a:r>
              <a:rPr lang="en-AU" sz="1400" dirty="0" smtClean="0"/>
              <a:t>ENDIF</a:t>
            </a:r>
          </a:p>
          <a:p>
            <a:pPr lvl="1"/>
            <a:endParaRPr lang="en-AU" sz="1400" dirty="0"/>
          </a:p>
        </p:txBody>
      </p:sp>
      <p:sp>
        <p:nvSpPr>
          <p:cNvPr id="12" name="Rectangle 11"/>
          <p:cNvSpPr/>
          <p:nvPr/>
        </p:nvSpPr>
        <p:spPr>
          <a:xfrm>
            <a:off x="4357686" y="2188311"/>
            <a:ext cx="4643470" cy="3970318"/>
          </a:xfrm>
          <a:prstGeom prst="rect">
            <a:avLst/>
          </a:prstGeom>
          <a:solidFill>
            <a:schemeClr val="accent2">
              <a:lumMod val="20000"/>
              <a:lumOff val="80000"/>
            </a:schemeClr>
          </a:solidFill>
        </p:spPr>
        <p:txBody>
          <a:bodyPr wrap="square">
            <a:spAutoFit/>
          </a:bodyPr>
          <a:lstStyle/>
          <a:p>
            <a:r>
              <a:rPr lang="en-AU" sz="1400" b="1" dirty="0" smtClean="0"/>
              <a:t>Binary Selection</a:t>
            </a:r>
          </a:p>
          <a:p>
            <a:endParaRPr lang="en-AU" sz="1400" b="1" dirty="0" smtClean="0"/>
          </a:p>
          <a:p>
            <a:r>
              <a:rPr lang="en-AU" sz="1400" dirty="0" smtClean="0"/>
              <a:t>In </a:t>
            </a:r>
            <a:r>
              <a:rPr lang="en-AU" sz="1400" b="1" dirty="0" smtClean="0"/>
              <a:t>flowcharts</a:t>
            </a:r>
            <a:r>
              <a:rPr lang="en-AU" sz="1400" dirty="0" smtClean="0"/>
              <a:t>, binary selection is expressed in the following ways:</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0962" name="Picture 2"/>
          <p:cNvPicPr>
            <a:picLocks noChangeAspect="1" noChangeArrowheads="1"/>
          </p:cNvPicPr>
          <p:nvPr/>
        </p:nvPicPr>
        <p:blipFill>
          <a:blip r:embed="rId2" cstate="print"/>
          <a:srcRect/>
          <a:stretch>
            <a:fillRect/>
          </a:stretch>
        </p:blipFill>
        <p:spPr bwMode="auto">
          <a:xfrm>
            <a:off x="4819126" y="3126553"/>
            <a:ext cx="4015309" cy="28479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001000" cy="9144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Binary Selection 2/3</a:t>
            </a:r>
            <a:endParaRPr lang="en-AU" sz="1100" i="1" dirty="0"/>
          </a:p>
        </p:txBody>
      </p:sp>
      <p:sp>
        <p:nvSpPr>
          <p:cNvPr id="8" name="Rectangle 7"/>
          <p:cNvSpPr/>
          <p:nvPr/>
        </p:nvSpPr>
        <p:spPr>
          <a:xfrm>
            <a:off x="285720" y="1143000"/>
            <a:ext cx="8715436" cy="584775"/>
          </a:xfrm>
          <a:prstGeom prst="rect">
            <a:avLst/>
          </a:prstGeom>
        </p:spPr>
        <p:txBody>
          <a:bodyPr wrap="square">
            <a:spAutoFit/>
          </a:bodyPr>
          <a:lstStyle/>
          <a:p>
            <a:pPr algn="ctr"/>
            <a:r>
              <a:rPr lang="en-AU" sz="1600" b="1" dirty="0" smtClean="0"/>
              <a:t>Selection </a:t>
            </a:r>
            <a:r>
              <a:rPr lang="en-AU" sz="1600" dirty="0" smtClean="0"/>
              <a:t>is used in a computer program or algorithm </a:t>
            </a:r>
          </a:p>
          <a:p>
            <a:pPr algn="ctr"/>
            <a:r>
              <a:rPr lang="en-AU" sz="1600" dirty="0" smtClean="0"/>
              <a:t>to </a:t>
            </a:r>
            <a:r>
              <a:rPr lang="en-AU" sz="1600" b="1" dirty="0" smtClean="0"/>
              <a:t>determine which </a:t>
            </a:r>
            <a:r>
              <a:rPr lang="en-AU" sz="1600" dirty="0" smtClean="0"/>
              <a:t>particular step or set of </a:t>
            </a:r>
            <a:r>
              <a:rPr lang="en-AU" sz="1600" b="1" dirty="0" smtClean="0"/>
              <a:t>step</a:t>
            </a:r>
            <a:r>
              <a:rPr lang="en-AU" sz="1600" dirty="0" smtClean="0"/>
              <a:t>s</a:t>
            </a:r>
            <a:r>
              <a:rPr lang="en-AU" sz="1600" b="1" dirty="0" smtClean="0"/>
              <a:t> is to be executed</a:t>
            </a:r>
            <a:r>
              <a:rPr lang="en-AU" sz="1600" dirty="0" smtClean="0"/>
              <a:t>. </a:t>
            </a:r>
          </a:p>
        </p:txBody>
      </p:sp>
      <p:sp>
        <p:nvSpPr>
          <p:cNvPr id="11" name="Rectangle 10"/>
          <p:cNvSpPr/>
          <p:nvPr/>
        </p:nvSpPr>
        <p:spPr>
          <a:xfrm>
            <a:off x="714348" y="1816843"/>
            <a:ext cx="3071834" cy="4247317"/>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Binary Selection</a:t>
            </a:r>
          </a:p>
          <a:p>
            <a:endParaRPr lang="en-AU" sz="1600" b="1" dirty="0" smtClean="0"/>
          </a:p>
          <a:p>
            <a:r>
              <a:rPr lang="en-AU" sz="1400" dirty="0" smtClean="0"/>
              <a:t>In </a:t>
            </a:r>
            <a:r>
              <a:rPr lang="en-AU" sz="1400" b="1" dirty="0" smtClean="0"/>
              <a:t>pseudocode</a:t>
            </a:r>
            <a:r>
              <a:rPr lang="en-AU" sz="1400" dirty="0" smtClean="0"/>
              <a:t>, binary selection is expressed in the following ways:</a:t>
            </a:r>
          </a:p>
          <a:p>
            <a:pPr lvl="1"/>
            <a:endParaRPr lang="en-AU" sz="1400" dirty="0" smtClean="0"/>
          </a:p>
          <a:p>
            <a:pPr lvl="1"/>
            <a:endParaRPr lang="en-AU" sz="1400" dirty="0" smtClean="0"/>
          </a:p>
          <a:p>
            <a:pPr marL="342900" indent="-342900">
              <a:buFont typeface="+mj-lt"/>
              <a:buAutoNum type="arabicPeriod"/>
            </a:pPr>
            <a:r>
              <a:rPr lang="en-AU" sz="1400" dirty="0" smtClean="0"/>
              <a:t>  IF condition THEN</a:t>
            </a:r>
          </a:p>
          <a:p>
            <a:pPr lvl="2"/>
            <a:r>
              <a:rPr lang="en-AU" sz="1400" dirty="0" smtClean="0"/>
              <a:t>process 1</a:t>
            </a:r>
          </a:p>
          <a:p>
            <a:pPr lvl="1"/>
            <a:r>
              <a:rPr lang="en-AU" sz="1400" dirty="0" smtClean="0"/>
              <a:t>ENDIF</a:t>
            </a:r>
          </a:p>
          <a:p>
            <a:pPr lvl="1"/>
            <a:endParaRPr lang="en-AU" sz="1400" dirty="0" smtClean="0"/>
          </a:p>
          <a:p>
            <a:pPr lvl="1"/>
            <a:endParaRPr lang="en-AU" sz="1400" dirty="0" smtClean="0"/>
          </a:p>
          <a:p>
            <a:pPr lvl="1"/>
            <a:endParaRPr lang="en-AU" sz="1400" dirty="0" smtClean="0"/>
          </a:p>
          <a:p>
            <a:pPr marL="342900" indent="-342900">
              <a:buFont typeface="+mj-lt"/>
              <a:buAutoNum type="arabicPeriod"/>
            </a:pPr>
            <a:r>
              <a:rPr lang="en-AU" sz="1400" dirty="0" smtClean="0"/>
              <a:t>  IF condition THEN</a:t>
            </a:r>
          </a:p>
          <a:p>
            <a:pPr lvl="2"/>
            <a:r>
              <a:rPr lang="en-AU" sz="1400" dirty="0" smtClean="0"/>
              <a:t>process 1</a:t>
            </a:r>
          </a:p>
          <a:p>
            <a:pPr lvl="1"/>
            <a:r>
              <a:rPr lang="en-AU" sz="1400" dirty="0" smtClean="0"/>
              <a:t>ELSE</a:t>
            </a:r>
          </a:p>
          <a:p>
            <a:pPr lvl="2"/>
            <a:r>
              <a:rPr lang="en-AU" sz="1400" dirty="0" smtClean="0"/>
              <a:t>process 2</a:t>
            </a:r>
          </a:p>
          <a:p>
            <a:pPr lvl="1"/>
            <a:r>
              <a:rPr lang="en-AU" sz="1400" dirty="0" smtClean="0"/>
              <a:t>ENDIF</a:t>
            </a:r>
          </a:p>
          <a:p>
            <a:pPr lvl="1"/>
            <a:endParaRPr lang="en-AU" sz="1400" dirty="0" smtClean="0"/>
          </a:p>
          <a:p>
            <a:pPr lvl="1"/>
            <a:endParaRPr lang="en-AU" sz="1400" dirty="0"/>
          </a:p>
        </p:txBody>
      </p:sp>
      <p:sp>
        <p:nvSpPr>
          <p:cNvPr id="12" name="Rectangle 11"/>
          <p:cNvSpPr/>
          <p:nvPr/>
        </p:nvSpPr>
        <p:spPr>
          <a:xfrm>
            <a:off x="4357686" y="1888281"/>
            <a:ext cx="4643470" cy="4185761"/>
          </a:xfrm>
          <a:prstGeom prst="rect">
            <a:avLst/>
          </a:prstGeom>
          <a:solidFill>
            <a:schemeClr val="accent2">
              <a:lumMod val="20000"/>
              <a:lumOff val="80000"/>
            </a:schemeClr>
          </a:solidFill>
        </p:spPr>
        <p:txBody>
          <a:bodyPr wrap="square">
            <a:spAutoFit/>
          </a:bodyPr>
          <a:lstStyle/>
          <a:p>
            <a:r>
              <a:rPr lang="en-AU" sz="1400" b="1" dirty="0" smtClean="0"/>
              <a:t>Binary Selection</a:t>
            </a:r>
          </a:p>
          <a:p>
            <a:endParaRPr lang="en-AU" sz="1400" b="1" dirty="0" smtClean="0"/>
          </a:p>
          <a:p>
            <a:r>
              <a:rPr lang="en-AU" sz="1400" dirty="0" smtClean="0"/>
              <a:t>In </a:t>
            </a:r>
            <a:r>
              <a:rPr lang="en-AU" sz="1400" b="1" dirty="0" smtClean="0"/>
              <a:t>flowcharts</a:t>
            </a:r>
            <a:r>
              <a:rPr lang="en-AU" sz="1400" dirty="0" smtClean="0"/>
              <a:t>, binary selection is expressed in the following ways:</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1986" name="Picture 2"/>
          <p:cNvPicPr>
            <a:picLocks noChangeAspect="1" noChangeArrowheads="1"/>
          </p:cNvPicPr>
          <p:nvPr/>
        </p:nvPicPr>
        <p:blipFill>
          <a:blip r:embed="rId2" cstate="print"/>
          <a:srcRect/>
          <a:stretch>
            <a:fillRect/>
          </a:stretch>
        </p:blipFill>
        <p:spPr bwMode="auto">
          <a:xfrm>
            <a:off x="4572000" y="2959851"/>
            <a:ext cx="4242430" cy="28336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001000" cy="10668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Binary Selection 3/3</a:t>
            </a:r>
            <a:endParaRPr lang="en-AU" sz="1100" i="1" dirty="0"/>
          </a:p>
        </p:txBody>
      </p:sp>
      <p:sp>
        <p:nvSpPr>
          <p:cNvPr id="8" name="Rectangle 7"/>
          <p:cNvSpPr/>
          <p:nvPr/>
        </p:nvSpPr>
        <p:spPr>
          <a:xfrm>
            <a:off x="285720" y="1143000"/>
            <a:ext cx="8715436" cy="1815882"/>
          </a:xfrm>
          <a:prstGeom prst="rect">
            <a:avLst/>
          </a:prstGeom>
        </p:spPr>
        <p:txBody>
          <a:bodyPr wrap="square">
            <a:spAutoFit/>
          </a:bodyPr>
          <a:lstStyle/>
          <a:p>
            <a:r>
              <a:rPr lang="en-AU" sz="1600" b="1" dirty="0" smtClean="0"/>
              <a:t>Note: </a:t>
            </a:r>
            <a:r>
              <a:rPr lang="en-AU" sz="1600" dirty="0" smtClean="0"/>
              <a:t>In a flowchart it is most important to indicate </a:t>
            </a:r>
          </a:p>
          <a:p>
            <a:pPr marL="800100" lvl="1" indent="-342900">
              <a:buFont typeface="+mj-lt"/>
              <a:buAutoNum type="arabicPeriod"/>
            </a:pPr>
            <a:r>
              <a:rPr lang="en-AU" sz="1600" b="1" dirty="0" smtClean="0"/>
              <a:t>which path </a:t>
            </a:r>
            <a:r>
              <a:rPr lang="en-AU" sz="1600" dirty="0" smtClean="0"/>
              <a:t>is to be followed when the </a:t>
            </a:r>
            <a:r>
              <a:rPr lang="en-AU" sz="1600" b="1" dirty="0" smtClean="0"/>
              <a:t>condition is true</a:t>
            </a:r>
            <a:r>
              <a:rPr lang="en-AU" sz="1600" dirty="0" smtClean="0"/>
              <a:t>, and </a:t>
            </a:r>
          </a:p>
          <a:p>
            <a:pPr marL="800100" lvl="1" indent="-342900">
              <a:buFont typeface="+mj-lt"/>
              <a:buAutoNum type="arabicPeriod"/>
            </a:pPr>
            <a:r>
              <a:rPr lang="en-AU" sz="1600" b="1" dirty="0" smtClean="0"/>
              <a:t>which path </a:t>
            </a:r>
            <a:r>
              <a:rPr lang="en-AU" sz="1600" dirty="0" smtClean="0"/>
              <a:t>to follow when the </a:t>
            </a:r>
            <a:r>
              <a:rPr lang="en-AU" sz="1600" b="1" dirty="0" smtClean="0"/>
              <a:t>condition is false. </a:t>
            </a:r>
          </a:p>
          <a:p>
            <a:r>
              <a:rPr lang="en-AU" sz="1600" dirty="0" smtClean="0"/>
              <a:t>Without these indications the flowchart is open to more than one interpretation.</a:t>
            </a:r>
          </a:p>
          <a:p>
            <a:endParaRPr lang="en-AU" sz="1600" dirty="0" smtClean="0"/>
          </a:p>
          <a:p>
            <a:r>
              <a:rPr lang="en-AU" sz="1600" b="1" dirty="0" smtClean="0"/>
              <a:t>Note: </a:t>
            </a:r>
            <a:r>
              <a:rPr lang="en-AU" sz="1600" dirty="0" smtClean="0"/>
              <a:t>There are two acceptable ways to represent a decision in all of the structures.</a:t>
            </a:r>
          </a:p>
          <a:p>
            <a:r>
              <a:rPr lang="en-AU" sz="1400" i="1" dirty="0" smtClean="0"/>
              <a:t>Either method is acceptable. For consistency, the method 1 is used throughout this document.</a:t>
            </a:r>
          </a:p>
        </p:txBody>
      </p:sp>
      <p:sp>
        <p:nvSpPr>
          <p:cNvPr id="10" name="Rectangle 9"/>
          <p:cNvSpPr/>
          <p:nvPr/>
        </p:nvSpPr>
        <p:spPr>
          <a:xfrm>
            <a:off x="285720" y="2955191"/>
            <a:ext cx="3676680" cy="3293209"/>
          </a:xfrm>
          <a:prstGeom prst="rect">
            <a:avLst/>
          </a:prstGeom>
          <a:solidFill>
            <a:schemeClr val="tx1">
              <a:lumMod val="20000"/>
              <a:lumOff val="80000"/>
            </a:schemeClr>
          </a:solidFill>
        </p:spPr>
        <p:txBody>
          <a:bodyPr wrap="square">
            <a:spAutoFit/>
          </a:bodyPr>
          <a:lstStyle/>
          <a:p>
            <a:pPr marL="342900" indent="-342900">
              <a:buFont typeface="+mj-lt"/>
              <a:buAutoNum type="arabicPeriod"/>
            </a:pPr>
            <a:r>
              <a:rPr lang="en-AU" sz="1600" dirty="0" smtClean="0"/>
              <a:t>The </a:t>
            </a:r>
            <a:r>
              <a:rPr lang="en-AU" sz="1600" b="1" dirty="0" smtClean="0"/>
              <a:t>condition </a:t>
            </a:r>
            <a:r>
              <a:rPr lang="en-AU" sz="1600" dirty="0" smtClean="0"/>
              <a:t>is expressed as a </a:t>
            </a:r>
            <a:r>
              <a:rPr lang="en-AU" sz="1600" b="1" dirty="0" smtClean="0"/>
              <a:t>statement</a:t>
            </a:r>
            <a:r>
              <a:rPr lang="en-AU" sz="1600" dirty="0" smtClean="0"/>
              <a:t> and the two possible outcomes are indicated by</a:t>
            </a:r>
          </a:p>
          <a:p>
            <a:pPr marL="1714500" lvl="3" indent="-342900">
              <a:buFont typeface="Arial" pitchFamily="34" charset="0"/>
              <a:buChar char="•"/>
            </a:pPr>
            <a:r>
              <a:rPr lang="en-AU" sz="1600" dirty="0" smtClean="0"/>
              <a:t>True</a:t>
            </a:r>
          </a:p>
          <a:p>
            <a:pPr marL="1714500" lvl="3" indent="-342900">
              <a:buFont typeface="Arial" pitchFamily="34" charset="0"/>
              <a:buChar char="•"/>
            </a:pPr>
            <a:r>
              <a:rPr lang="en-AU" sz="1600" dirty="0" smtClean="0"/>
              <a:t>False</a:t>
            </a:r>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342900" indent="-342900">
              <a:buAutoNum type="arabicPeriod"/>
            </a:pPr>
            <a:endParaRPr lang="en-AU" sz="1600" dirty="0" smtClean="0"/>
          </a:p>
          <a:p>
            <a:pPr marL="342900" indent="-342900">
              <a:buAutoNum type="arabicPeriod"/>
            </a:pPr>
            <a:endParaRPr lang="en-AU" sz="1600" dirty="0" smtClean="0"/>
          </a:p>
          <a:p>
            <a:pPr marL="342900" indent="-342900"/>
            <a:endParaRPr lang="en-AU" sz="1600" dirty="0"/>
          </a:p>
        </p:txBody>
      </p:sp>
      <p:pic>
        <p:nvPicPr>
          <p:cNvPr id="43010" name="Picture 2"/>
          <p:cNvPicPr>
            <a:picLocks noChangeAspect="1" noChangeArrowheads="1"/>
          </p:cNvPicPr>
          <p:nvPr/>
        </p:nvPicPr>
        <p:blipFill>
          <a:blip r:embed="rId2" cstate="print"/>
          <a:srcRect/>
          <a:stretch>
            <a:fillRect/>
          </a:stretch>
        </p:blipFill>
        <p:spPr bwMode="auto">
          <a:xfrm>
            <a:off x="740768" y="4572000"/>
            <a:ext cx="2764432" cy="1569200"/>
          </a:xfrm>
          <a:prstGeom prst="rect">
            <a:avLst/>
          </a:prstGeom>
          <a:noFill/>
          <a:ln w="9525">
            <a:noFill/>
            <a:miter lim="800000"/>
            <a:headEnd/>
            <a:tailEnd/>
          </a:ln>
        </p:spPr>
      </p:pic>
      <p:sp>
        <p:nvSpPr>
          <p:cNvPr id="13" name="Rectangle 12"/>
          <p:cNvSpPr/>
          <p:nvPr/>
        </p:nvSpPr>
        <p:spPr>
          <a:xfrm>
            <a:off x="5105400" y="2955191"/>
            <a:ext cx="3895756" cy="3293209"/>
          </a:xfrm>
          <a:prstGeom prst="rect">
            <a:avLst/>
          </a:prstGeom>
          <a:solidFill>
            <a:schemeClr val="accent2">
              <a:lumMod val="20000"/>
              <a:lumOff val="80000"/>
            </a:schemeClr>
          </a:solidFill>
        </p:spPr>
        <p:txBody>
          <a:bodyPr wrap="square">
            <a:spAutoFit/>
          </a:bodyPr>
          <a:lstStyle/>
          <a:p>
            <a:pPr lvl="1"/>
            <a:r>
              <a:rPr lang="en-AU" sz="1600" dirty="0" smtClean="0"/>
              <a:t>2.  The </a:t>
            </a:r>
            <a:r>
              <a:rPr lang="en-AU" sz="1600" b="1" dirty="0" smtClean="0"/>
              <a:t>condition </a:t>
            </a:r>
            <a:r>
              <a:rPr lang="en-AU" sz="1600" dirty="0" smtClean="0"/>
              <a:t>is expressed as a </a:t>
            </a:r>
            <a:r>
              <a:rPr lang="en-AU" sz="1600" b="1" dirty="0" smtClean="0"/>
              <a:t>question </a:t>
            </a:r>
            <a:r>
              <a:rPr lang="en-AU" sz="1600" dirty="0" smtClean="0"/>
              <a:t>and the two possible outcomes are indicated by </a:t>
            </a:r>
          </a:p>
          <a:p>
            <a:pPr marL="1714500" lvl="3" indent="-342900">
              <a:buFont typeface="Arial" pitchFamily="34" charset="0"/>
              <a:buChar char="•"/>
            </a:pPr>
            <a:r>
              <a:rPr lang="en-AU" sz="1600" dirty="0" smtClean="0"/>
              <a:t>Yes</a:t>
            </a:r>
          </a:p>
          <a:p>
            <a:pPr marL="1714500" lvl="3" indent="-342900">
              <a:buFont typeface="Arial" pitchFamily="34" charset="0"/>
              <a:buChar char="•"/>
            </a:pPr>
            <a:r>
              <a:rPr lang="en-AU" sz="1600" dirty="0" smtClean="0"/>
              <a:t>No</a:t>
            </a:r>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buFont typeface="Arial" pitchFamily="34" charset="0"/>
              <a:buChar char="•"/>
            </a:pPr>
            <a:endParaRPr lang="en-AU" sz="1600" dirty="0" smtClean="0"/>
          </a:p>
          <a:p>
            <a:pPr marL="1257300" lvl="2" indent="-342900"/>
            <a:endParaRPr lang="en-AU" sz="1600" dirty="0" smtClean="0"/>
          </a:p>
        </p:txBody>
      </p:sp>
      <p:pic>
        <p:nvPicPr>
          <p:cNvPr id="43011" name="Picture 3"/>
          <p:cNvPicPr>
            <a:picLocks noChangeAspect="1" noChangeArrowheads="1"/>
          </p:cNvPicPr>
          <p:nvPr/>
        </p:nvPicPr>
        <p:blipFill>
          <a:blip r:embed="rId3" cstate="print"/>
          <a:srcRect/>
          <a:stretch>
            <a:fillRect/>
          </a:stretch>
        </p:blipFill>
        <p:spPr bwMode="auto">
          <a:xfrm>
            <a:off x="5736918" y="4419600"/>
            <a:ext cx="2721281"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001000" cy="914400"/>
          </a:xfrm>
        </p:spPr>
        <p:txBody>
          <a:bodyPr>
            <a:noAutofit/>
          </a:bodyPr>
          <a:lstStyle/>
          <a:p>
            <a:r>
              <a:rPr lang="en-GB" dirty="0" smtClean="0"/>
              <a:t>Algorithmic Problem Solving</a:t>
            </a:r>
            <a:r>
              <a:rPr lang="en-GB" sz="2400" dirty="0" smtClean="0"/>
              <a:t/>
            </a:r>
            <a:br>
              <a:rPr lang="en-GB" sz="2400" dirty="0" smtClean="0"/>
            </a:br>
            <a:r>
              <a:rPr lang="en-US" sz="2000" dirty="0" smtClean="0"/>
              <a:t>The Structure Theorem – Binary Selection Examples 1/2</a:t>
            </a:r>
            <a:endParaRPr lang="en-AU" sz="1100" i="1" dirty="0"/>
          </a:p>
        </p:txBody>
      </p:sp>
      <p:sp>
        <p:nvSpPr>
          <p:cNvPr id="8" name="Rectangle 7"/>
          <p:cNvSpPr/>
          <p:nvPr/>
        </p:nvSpPr>
        <p:spPr>
          <a:xfrm>
            <a:off x="285720" y="1219200"/>
            <a:ext cx="8715436" cy="1323439"/>
          </a:xfrm>
          <a:prstGeom prst="rect">
            <a:avLst/>
          </a:prstGeom>
        </p:spPr>
        <p:txBody>
          <a:bodyPr wrap="square">
            <a:spAutoFit/>
          </a:bodyPr>
          <a:lstStyle/>
          <a:p>
            <a:pPr algn="ctr"/>
            <a:r>
              <a:rPr lang="en-AU" sz="1600" b="1" dirty="0" smtClean="0"/>
              <a:t>Selection </a:t>
            </a:r>
            <a:r>
              <a:rPr lang="en-AU" sz="1600" dirty="0" smtClean="0"/>
              <a:t>is used in a computer program or algorithm </a:t>
            </a:r>
          </a:p>
          <a:p>
            <a:pPr algn="ctr"/>
            <a:r>
              <a:rPr lang="en-AU" sz="1600" dirty="0" smtClean="0"/>
              <a:t>to </a:t>
            </a:r>
            <a:r>
              <a:rPr lang="en-AU" sz="1600" b="1" dirty="0" smtClean="0"/>
              <a:t>determine which </a:t>
            </a:r>
            <a:r>
              <a:rPr lang="en-AU" sz="1600" dirty="0" smtClean="0"/>
              <a:t>particular step or set of </a:t>
            </a:r>
            <a:r>
              <a:rPr lang="en-AU" sz="1600" b="1" dirty="0" smtClean="0"/>
              <a:t>step</a:t>
            </a:r>
            <a:r>
              <a:rPr lang="en-AU" sz="1600" dirty="0" smtClean="0"/>
              <a:t>s</a:t>
            </a:r>
            <a:r>
              <a:rPr lang="en-AU" sz="1600" b="1" dirty="0" smtClean="0"/>
              <a:t> is to be executed</a:t>
            </a:r>
            <a:r>
              <a:rPr lang="en-AU" sz="1600" dirty="0" smtClean="0"/>
              <a:t>.</a:t>
            </a:r>
          </a:p>
          <a:p>
            <a:pPr algn="ctr"/>
            <a:endParaRPr lang="en-AU" sz="1600" dirty="0" smtClean="0"/>
          </a:p>
          <a:p>
            <a:r>
              <a:rPr lang="en-AU" sz="1600" b="1" dirty="0" smtClean="0"/>
              <a:t>Examples Using Binary Selection</a:t>
            </a:r>
          </a:p>
          <a:p>
            <a:r>
              <a:rPr lang="en-AU" sz="1600" b="1" dirty="0" smtClean="0"/>
              <a:t>Problem 1: </a:t>
            </a:r>
            <a:r>
              <a:rPr lang="en-AU" sz="1600" dirty="0" smtClean="0"/>
              <a:t>Write a set of instructions to describe when to answer the phone. </a:t>
            </a:r>
          </a:p>
        </p:txBody>
      </p:sp>
      <p:sp>
        <p:nvSpPr>
          <p:cNvPr id="11" name="Rectangle 10"/>
          <p:cNvSpPr/>
          <p:nvPr/>
        </p:nvSpPr>
        <p:spPr>
          <a:xfrm>
            <a:off x="714348" y="2662690"/>
            <a:ext cx="3071834" cy="1631216"/>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Binary Selection</a:t>
            </a:r>
          </a:p>
          <a:p>
            <a:r>
              <a:rPr lang="en-AU" sz="1400" b="1" dirty="0" smtClean="0"/>
              <a:t>Pseudocode</a:t>
            </a:r>
          </a:p>
          <a:p>
            <a:endParaRPr lang="en-AU" sz="1400" b="1" dirty="0" smtClean="0"/>
          </a:p>
          <a:p>
            <a:r>
              <a:rPr lang="en-AU" sz="1400" dirty="0" smtClean="0"/>
              <a:t>IF the telephone is ringing THEN</a:t>
            </a:r>
          </a:p>
          <a:p>
            <a:pPr lvl="1"/>
            <a:r>
              <a:rPr lang="en-AU" sz="1400" dirty="0" smtClean="0"/>
              <a:t>answer the telephone</a:t>
            </a:r>
          </a:p>
          <a:p>
            <a:r>
              <a:rPr lang="en-AU" sz="1400" dirty="0" smtClean="0"/>
              <a:t>ENDIF</a:t>
            </a:r>
          </a:p>
          <a:p>
            <a:pPr lvl="1"/>
            <a:endParaRPr lang="en-AU" sz="1400" dirty="0"/>
          </a:p>
        </p:txBody>
      </p:sp>
      <p:sp>
        <p:nvSpPr>
          <p:cNvPr id="12" name="Rectangle 11"/>
          <p:cNvSpPr/>
          <p:nvPr/>
        </p:nvSpPr>
        <p:spPr>
          <a:xfrm>
            <a:off x="4357686" y="2655043"/>
            <a:ext cx="4643470" cy="3539430"/>
          </a:xfrm>
          <a:prstGeom prst="rect">
            <a:avLst/>
          </a:prstGeom>
          <a:solidFill>
            <a:schemeClr val="accent2">
              <a:lumMod val="20000"/>
              <a:lumOff val="80000"/>
            </a:schemeClr>
          </a:solidFill>
        </p:spPr>
        <p:txBody>
          <a:bodyPr wrap="square">
            <a:spAutoFit/>
          </a:bodyPr>
          <a:lstStyle/>
          <a:p>
            <a:r>
              <a:rPr lang="en-AU" sz="1400" b="1" dirty="0" smtClean="0"/>
              <a:t>Binary Selection</a:t>
            </a:r>
          </a:p>
          <a:p>
            <a:r>
              <a:rPr lang="en-AU" sz="1400" b="1" dirty="0" smtClean="0"/>
              <a:t>Flowchart</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5058" name="Picture 2"/>
          <p:cNvPicPr>
            <a:picLocks noChangeAspect="1" noChangeArrowheads="1"/>
          </p:cNvPicPr>
          <p:nvPr/>
        </p:nvPicPr>
        <p:blipFill>
          <a:blip r:embed="rId2" cstate="print"/>
          <a:srcRect/>
          <a:stretch>
            <a:fillRect/>
          </a:stretch>
        </p:blipFill>
        <p:spPr bwMode="auto">
          <a:xfrm>
            <a:off x="5072066" y="3123793"/>
            <a:ext cx="3357586" cy="28582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001000" cy="914400"/>
          </a:xfrm>
        </p:spPr>
        <p:txBody>
          <a:bodyPr>
            <a:noAutofit/>
          </a:bodyPr>
          <a:lstStyle/>
          <a:p>
            <a:r>
              <a:rPr lang="en-GB" dirty="0" smtClean="0"/>
              <a:t>Algorithmic Problem Solving</a:t>
            </a:r>
            <a:r>
              <a:rPr lang="en-GB" sz="2400" dirty="0" smtClean="0"/>
              <a:t/>
            </a:r>
            <a:br>
              <a:rPr lang="en-GB" sz="2400" dirty="0" smtClean="0"/>
            </a:br>
            <a:r>
              <a:rPr lang="en-US" sz="2000" dirty="0" smtClean="0"/>
              <a:t>The Structure Theorem – Binary Selection Examples 2/2</a:t>
            </a:r>
            <a:endParaRPr lang="en-AU" sz="1100" i="1" dirty="0"/>
          </a:p>
        </p:txBody>
      </p:sp>
      <p:sp>
        <p:nvSpPr>
          <p:cNvPr id="8" name="Rectangle 7"/>
          <p:cNvSpPr/>
          <p:nvPr/>
        </p:nvSpPr>
        <p:spPr>
          <a:xfrm>
            <a:off x="285720" y="1143000"/>
            <a:ext cx="8715436" cy="1323439"/>
          </a:xfrm>
          <a:prstGeom prst="rect">
            <a:avLst/>
          </a:prstGeom>
        </p:spPr>
        <p:txBody>
          <a:bodyPr wrap="square">
            <a:spAutoFit/>
          </a:bodyPr>
          <a:lstStyle/>
          <a:p>
            <a:pPr algn="ctr"/>
            <a:r>
              <a:rPr lang="en-AU" sz="1600" b="1" dirty="0" smtClean="0"/>
              <a:t>Selection </a:t>
            </a:r>
            <a:r>
              <a:rPr lang="en-AU" sz="1600" dirty="0" smtClean="0"/>
              <a:t>is used in a computer program or algorithm </a:t>
            </a:r>
          </a:p>
          <a:p>
            <a:pPr algn="ctr"/>
            <a:r>
              <a:rPr lang="en-AU" sz="1600" dirty="0" smtClean="0"/>
              <a:t>to </a:t>
            </a:r>
            <a:r>
              <a:rPr lang="en-AU" sz="1600" b="1" dirty="0" smtClean="0"/>
              <a:t>determine which </a:t>
            </a:r>
            <a:r>
              <a:rPr lang="en-AU" sz="1600" dirty="0" smtClean="0"/>
              <a:t>particular step or set of </a:t>
            </a:r>
            <a:r>
              <a:rPr lang="en-AU" sz="1600" b="1" dirty="0" smtClean="0"/>
              <a:t>step</a:t>
            </a:r>
            <a:r>
              <a:rPr lang="en-AU" sz="1600" dirty="0" smtClean="0"/>
              <a:t>s</a:t>
            </a:r>
            <a:r>
              <a:rPr lang="en-AU" sz="1600" b="1" dirty="0" smtClean="0"/>
              <a:t> is to be executed</a:t>
            </a:r>
            <a:r>
              <a:rPr lang="en-AU" sz="1600" dirty="0" smtClean="0"/>
              <a:t>.</a:t>
            </a:r>
          </a:p>
          <a:p>
            <a:pPr algn="ctr"/>
            <a:endParaRPr lang="en-AU" sz="1600" dirty="0" smtClean="0"/>
          </a:p>
          <a:p>
            <a:r>
              <a:rPr lang="en-AU" sz="1600" b="1" dirty="0" smtClean="0"/>
              <a:t>Examples Using Binary Selection</a:t>
            </a:r>
          </a:p>
          <a:p>
            <a:r>
              <a:rPr lang="en-AU" sz="1600" b="1" dirty="0" smtClean="0"/>
              <a:t>Problem 2: </a:t>
            </a:r>
            <a:r>
              <a:rPr lang="en-AU" sz="1600" dirty="0" smtClean="0"/>
              <a:t>Write a set of instructions to follow when approaching a set of traffic control lights.</a:t>
            </a:r>
          </a:p>
        </p:txBody>
      </p:sp>
      <p:sp>
        <p:nvSpPr>
          <p:cNvPr id="11" name="Rectangle 10"/>
          <p:cNvSpPr/>
          <p:nvPr/>
        </p:nvSpPr>
        <p:spPr>
          <a:xfrm>
            <a:off x="714348" y="2870216"/>
            <a:ext cx="3214710" cy="2062103"/>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Binary Selection</a:t>
            </a:r>
          </a:p>
          <a:p>
            <a:r>
              <a:rPr lang="en-AU" sz="1400" b="1" dirty="0" smtClean="0"/>
              <a:t>Pseudocode</a:t>
            </a:r>
          </a:p>
          <a:p>
            <a:endParaRPr lang="en-AU" sz="1400" b="1" dirty="0" smtClean="0"/>
          </a:p>
          <a:p>
            <a:r>
              <a:rPr lang="en-AU" sz="1400" dirty="0" smtClean="0"/>
              <a:t>IF the signal is green THEN</a:t>
            </a:r>
          </a:p>
          <a:p>
            <a:pPr lvl="1"/>
            <a:r>
              <a:rPr lang="en-AU" sz="1400" dirty="0" smtClean="0"/>
              <a:t>proceed through the intersection</a:t>
            </a:r>
          </a:p>
          <a:p>
            <a:r>
              <a:rPr lang="en-AU" sz="1400" dirty="0" smtClean="0"/>
              <a:t>ELSE</a:t>
            </a:r>
          </a:p>
          <a:p>
            <a:pPr lvl="1"/>
            <a:r>
              <a:rPr lang="en-AU" sz="1400" dirty="0" smtClean="0"/>
              <a:t>stop the vehicle</a:t>
            </a:r>
          </a:p>
          <a:p>
            <a:r>
              <a:rPr lang="en-AU" sz="1400" dirty="0" smtClean="0"/>
              <a:t>ENDIF</a:t>
            </a:r>
          </a:p>
          <a:p>
            <a:pPr lvl="1"/>
            <a:endParaRPr lang="en-AU" sz="1400" dirty="0"/>
          </a:p>
        </p:txBody>
      </p:sp>
      <p:sp>
        <p:nvSpPr>
          <p:cNvPr id="12" name="Rectangle 11"/>
          <p:cNvSpPr/>
          <p:nvPr/>
        </p:nvSpPr>
        <p:spPr>
          <a:xfrm>
            <a:off x="4357686" y="2667000"/>
            <a:ext cx="4643470" cy="3539430"/>
          </a:xfrm>
          <a:prstGeom prst="rect">
            <a:avLst/>
          </a:prstGeom>
          <a:solidFill>
            <a:schemeClr val="accent2">
              <a:lumMod val="20000"/>
              <a:lumOff val="80000"/>
            </a:schemeClr>
          </a:solidFill>
        </p:spPr>
        <p:txBody>
          <a:bodyPr wrap="square">
            <a:spAutoFit/>
          </a:bodyPr>
          <a:lstStyle/>
          <a:p>
            <a:r>
              <a:rPr lang="en-AU" sz="1400" b="1" dirty="0" smtClean="0"/>
              <a:t>Binary Selection</a:t>
            </a:r>
          </a:p>
          <a:p>
            <a:r>
              <a:rPr lang="en-AU" sz="1400" b="1" dirty="0" smtClean="0"/>
              <a:t>Flowchart</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6082" name="Picture 2"/>
          <p:cNvPicPr>
            <a:picLocks noChangeAspect="1" noChangeArrowheads="1"/>
          </p:cNvPicPr>
          <p:nvPr/>
        </p:nvPicPr>
        <p:blipFill>
          <a:blip r:embed="rId2" cstate="print"/>
          <a:srcRect/>
          <a:stretch>
            <a:fillRect/>
          </a:stretch>
        </p:blipFill>
        <p:spPr bwMode="auto">
          <a:xfrm>
            <a:off x="4951872" y="3200400"/>
            <a:ext cx="3887328" cy="29241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001000" cy="9144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Multi-way Selection</a:t>
            </a:r>
            <a:endParaRPr lang="en-AU" sz="1100" i="1" dirty="0"/>
          </a:p>
        </p:txBody>
      </p:sp>
      <p:sp>
        <p:nvSpPr>
          <p:cNvPr id="8" name="Rectangle 7"/>
          <p:cNvSpPr/>
          <p:nvPr/>
        </p:nvSpPr>
        <p:spPr>
          <a:xfrm>
            <a:off x="285720" y="1219200"/>
            <a:ext cx="8715436" cy="584775"/>
          </a:xfrm>
          <a:prstGeom prst="rect">
            <a:avLst/>
          </a:prstGeom>
        </p:spPr>
        <p:txBody>
          <a:bodyPr wrap="square">
            <a:spAutoFit/>
          </a:bodyPr>
          <a:lstStyle/>
          <a:p>
            <a:pPr algn="ctr"/>
            <a:r>
              <a:rPr lang="en-AU" sz="1600" b="1" dirty="0" smtClean="0"/>
              <a:t>Selection </a:t>
            </a:r>
            <a:r>
              <a:rPr lang="en-AU" sz="1600" dirty="0" smtClean="0"/>
              <a:t>is used in a computer program or algorithm </a:t>
            </a:r>
          </a:p>
          <a:p>
            <a:pPr algn="ctr"/>
            <a:r>
              <a:rPr lang="en-AU" sz="1600" dirty="0" smtClean="0"/>
              <a:t>to </a:t>
            </a:r>
            <a:r>
              <a:rPr lang="en-AU" sz="1600" b="1" dirty="0" smtClean="0"/>
              <a:t>determine which </a:t>
            </a:r>
            <a:r>
              <a:rPr lang="en-AU" sz="1600" dirty="0" smtClean="0"/>
              <a:t>particular step or set of </a:t>
            </a:r>
            <a:r>
              <a:rPr lang="en-AU" sz="1600" b="1" dirty="0" smtClean="0"/>
              <a:t>step</a:t>
            </a:r>
            <a:r>
              <a:rPr lang="en-AU" sz="1600" dirty="0" smtClean="0"/>
              <a:t>s</a:t>
            </a:r>
            <a:r>
              <a:rPr lang="en-AU" sz="1600" b="1" dirty="0" smtClean="0"/>
              <a:t> is to be executed</a:t>
            </a:r>
            <a:r>
              <a:rPr lang="en-AU" sz="1600" dirty="0" smtClean="0"/>
              <a:t>. </a:t>
            </a:r>
          </a:p>
        </p:txBody>
      </p:sp>
      <p:sp>
        <p:nvSpPr>
          <p:cNvPr id="11" name="Rectangle 10"/>
          <p:cNvSpPr/>
          <p:nvPr/>
        </p:nvSpPr>
        <p:spPr>
          <a:xfrm>
            <a:off x="714348" y="1861840"/>
            <a:ext cx="3357586" cy="4462760"/>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Multi-way Selection</a:t>
            </a:r>
          </a:p>
          <a:p>
            <a:endParaRPr lang="en-AU" sz="1600" b="1" dirty="0" smtClean="0"/>
          </a:p>
          <a:p>
            <a:r>
              <a:rPr lang="en-AU" sz="1400" dirty="0" smtClean="0"/>
              <a:t>In</a:t>
            </a:r>
            <a:r>
              <a:rPr lang="en-AU" sz="1400" b="1" dirty="0" smtClean="0"/>
              <a:t> pseudocode</a:t>
            </a:r>
            <a:r>
              <a:rPr lang="en-AU" sz="1400" dirty="0" smtClean="0"/>
              <a:t>, multiple selection is expressed as:</a:t>
            </a:r>
          </a:p>
          <a:p>
            <a:endParaRPr lang="en-AU" sz="1400" dirty="0" smtClean="0"/>
          </a:p>
          <a:p>
            <a:r>
              <a:rPr lang="en-AU" sz="1400" dirty="0" smtClean="0"/>
              <a:t>CASEWHERE expression evaluates to</a:t>
            </a:r>
          </a:p>
          <a:p>
            <a:pPr lvl="1"/>
            <a:r>
              <a:rPr lang="en-AU" sz="1400" dirty="0" smtClean="0"/>
              <a:t>choice a      :      process a</a:t>
            </a:r>
          </a:p>
          <a:p>
            <a:pPr lvl="1"/>
            <a:r>
              <a:rPr lang="en-AU" sz="1400" dirty="0" smtClean="0"/>
              <a:t>choice b      :      process b</a:t>
            </a:r>
          </a:p>
          <a:p>
            <a:pPr lvl="1"/>
            <a:r>
              <a:rPr lang="en-AU" sz="1400" dirty="0" smtClean="0"/>
              <a:t>      . 		     .</a:t>
            </a:r>
          </a:p>
          <a:p>
            <a:pPr lvl="1"/>
            <a:r>
              <a:rPr lang="en-AU" sz="1400" dirty="0" smtClean="0"/>
              <a:t>      . 		     .</a:t>
            </a:r>
          </a:p>
          <a:p>
            <a:pPr lvl="1"/>
            <a:r>
              <a:rPr lang="en-AU" sz="1400" dirty="0" smtClean="0"/>
              <a:t>      . 		     .</a:t>
            </a:r>
          </a:p>
          <a:p>
            <a:r>
              <a:rPr lang="en-AU" sz="1400" dirty="0" smtClean="0"/>
              <a:t>    OTHERWISE  :      default process</a:t>
            </a:r>
          </a:p>
          <a:p>
            <a:r>
              <a:rPr lang="en-AU" sz="1400" dirty="0" smtClean="0"/>
              <a:t>ENDCASE</a:t>
            </a:r>
          </a:p>
          <a:p>
            <a:endParaRPr lang="en-AU" sz="1400" dirty="0" smtClean="0"/>
          </a:p>
          <a:p>
            <a:r>
              <a:rPr lang="en-AU" sz="1400" b="1" dirty="0" smtClean="0"/>
              <a:t>Note: </a:t>
            </a:r>
            <a:r>
              <a:rPr lang="en-AU" sz="1400" dirty="0" smtClean="0"/>
              <a:t>As the flowchart version of the multi-way selection indicates, </a:t>
            </a:r>
            <a:r>
              <a:rPr lang="en-AU" sz="1400" b="1" dirty="0" smtClean="0"/>
              <a:t>only one </a:t>
            </a:r>
            <a:r>
              <a:rPr lang="en-AU" sz="1400" dirty="0" smtClean="0"/>
              <a:t>process on each pass is executed as a result of the implementation of the </a:t>
            </a:r>
            <a:br>
              <a:rPr lang="en-AU" sz="1400" dirty="0" smtClean="0"/>
            </a:br>
            <a:r>
              <a:rPr lang="en-AU" sz="1400" dirty="0" smtClean="0"/>
              <a:t>multi-way selection.</a:t>
            </a:r>
          </a:p>
          <a:p>
            <a:endParaRPr lang="en-AU" sz="1400" dirty="0"/>
          </a:p>
        </p:txBody>
      </p:sp>
      <p:sp>
        <p:nvSpPr>
          <p:cNvPr id="12" name="Rectangle 11"/>
          <p:cNvSpPr/>
          <p:nvPr/>
        </p:nvSpPr>
        <p:spPr>
          <a:xfrm>
            <a:off x="4286248" y="1851957"/>
            <a:ext cx="4714908" cy="4472643"/>
          </a:xfrm>
          <a:prstGeom prst="rect">
            <a:avLst/>
          </a:prstGeom>
          <a:solidFill>
            <a:schemeClr val="accent2">
              <a:lumMod val="20000"/>
              <a:lumOff val="80000"/>
            </a:schemeClr>
          </a:solidFill>
        </p:spPr>
        <p:txBody>
          <a:bodyPr wrap="square">
            <a:spAutoFit/>
          </a:bodyPr>
          <a:lstStyle/>
          <a:p>
            <a:r>
              <a:rPr lang="en-AU" sz="1400" b="1" dirty="0" smtClean="0"/>
              <a:t>Multi-way Selection</a:t>
            </a:r>
          </a:p>
          <a:p>
            <a:endParaRPr lang="en-AU" sz="1400" b="1" dirty="0" smtClean="0"/>
          </a:p>
          <a:p>
            <a:r>
              <a:rPr lang="en-AU" sz="1400" dirty="0" smtClean="0"/>
              <a:t>In </a:t>
            </a:r>
            <a:r>
              <a:rPr lang="en-AU" sz="1400" b="1" dirty="0" smtClean="0"/>
              <a:t>flowcharts</a:t>
            </a:r>
            <a:r>
              <a:rPr lang="en-AU" sz="1400" dirty="0" smtClean="0"/>
              <a:t>, multi-way selection is expressed as:</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4034" name="Picture 2"/>
          <p:cNvPicPr>
            <a:picLocks noChangeAspect="1" noChangeArrowheads="1"/>
          </p:cNvPicPr>
          <p:nvPr/>
        </p:nvPicPr>
        <p:blipFill>
          <a:blip r:embed="rId2" cstate="print"/>
          <a:srcRect/>
          <a:stretch>
            <a:fillRect/>
          </a:stretch>
        </p:blipFill>
        <p:spPr bwMode="auto">
          <a:xfrm>
            <a:off x="4429124" y="2855102"/>
            <a:ext cx="4437782" cy="32527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GB" dirty="0" smtClean="0"/>
              <a:t>Algorithmic Problem Solving</a:t>
            </a:r>
            <a:r>
              <a:rPr lang="en-GB" sz="2400" dirty="0" smtClean="0"/>
              <a:t/>
            </a:r>
            <a:br>
              <a:rPr lang="en-GB" sz="2400" dirty="0" smtClean="0"/>
            </a:br>
            <a:r>
              <a:rPr lang="en-US" sz="2000" dirty="0" smtClean="0"/>
              <a:t>The Structure Theorem – Multi-way Selection Examples</a:t>
            </a:r>
            <a:endParaRPr lang="en-AU" sz="1100" i="1" dirty="0"/>
          </a:p>
        </p:txBody>
      </p:sp>
      <p:sp>
        <p:nvSpPr>
          <p:cNvPr id="8" name="Rectangle 7"/>
          <p:cNvSpPr/>
          <p:nvPr/>
        </p:nvSpPr>
        <p:spPr>
          <a:xfrm>
            <a:off x="285720" y="1219200"/>
            <a:ext cx="8715436" cy="1569660"/>
          </a:xfrm>
          <a:prstGeom prst="rect">
            <a:avLst/>
          </a:prstGeom>
        </p:spPr>
        <p:txBody>
          <a:bodyPr wrap="square">
            <a:spAutoFit/>
          </a:bodyPr>
          <a:lstStyle/>
          <a:p>
            <a:pPr algn="ctr"/>
            <a:r>
              <a:rPr lang="en-AU" sz="1600" b="1" dirty="0" smtClean="0"/>
              <a:t>Selection </a:t>
            </a:r>
            <a:r>
              <a:rPr lang="en-AU" sz="1600" dirty="0" smtClean="0"/>
              <a:t>is used in a computer program or algorithm </a:t>
            </a:r>
          </a:p>
          <a:p>
            <a:pPr algn="ctr"/>
            <a:r>
              <a:rPr lang="en-AU" sz="1600" dirty="0" smtClean="0"/>
              <a:t>to </a:t>
            </a:r>
            <a:r>
              <a:rPr lang="en-AU" sz="1600" b="1" dirty="0" smtClean="0"/>
              <a:t>determine which </a:t>
            </a:r>
            <a:r>
              <a:rPr lang="en-AU" sz="1600" dirty="0" smtClean="0"/>
              <a:t>particular step or set of </a:t>
            </a:r>
            <a:r>
              <a:rPr lang="en-AU" sz="1600" b="1" dirty="0" smtClean="0"/>
              <a:t>step</a:t>
            </a:r>
            <a:r>
              <a:rPr lang="en-AU" sz="1600" dirty="0" smtClean="0"/>
              <a:t>s</a:t>
            </a:r>
            <a:r>
              <a:rPr lang="en-AU" sz="1600" b="1" dirty="0" smtClean="0"/>
              <a:t> is to be executed</a:t>
            </a:r>
            <a:r>
              <a:rPr lang="en-AU" sz="1600" dirty="0" smtClean="0"/>
              <a:t>.</a:t>
            </a:r>
          </a:p>
          <a:p>
            <a:pPr algn="ctr"/>
            <a:endParaRPr lang="en-AU" sz="1600" dirty="0" smtClean="0"/>
          </a:p>
          <a:p>
            <a:r>
              <a:rPr lang="en-AU" sz="1600" b="1" dirty="0" smtClean="0"/>
              <a:t>Example Using Multi-way Selection</a:t>
            </a:r>
          </a:p>
          <a:p>
            <a:r>
              <a:rPr lang="en-AU" sz="1600" b="1" dirty="0" smtClean="0"/>
              <a:t>Problem: </a:t>
            </a:r>
            <a:r>
              <a:rPr lang="en-AU" sz="1600" dirty="0" smtClean="0"/>
              <a:t>Write a set of instructions that describes how to:</a:t>
            </a:r>
          </a:p>
          <a:p>
            <a:pPr lvl="2"/>
            <a:r>
              <a:rPr lang="en-AU" sz="1600" dirty="0" smtClean="0"/>
              <a:t>respond to all possible signals at a set of traffic control lights.</a:t>
            </a:r>
          </a:p>
        </p:txBody>
      </p:sp>
      <p:sp>
        <p:nvSpPr>
          <p:cNvPr id="11" name="Rectangle 10"/>
          <p:cNvSpPr/>
          <p:nvPr/>
        </p:nvSpPr>
        <p:spPr>
          <a:xfrm>
            <a:off x="142844" y="2946416"/>
            <a:ext cx="4286280" cy="2062103"/>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Multi-way Selection</a:t>
            </a:r>
          </a:p>
          <a:p>
            <a:r>
              <a:rPr lang="en-AU" sz="1400" b="1" dirty="0" smtClean="0"/>
              <a:t>Pseudocode</a:t>
            </a:r>
          </a:p>
          <a:p>
            <a:endParaRPr lang="en-AU" sz="1400" b="1" dirty="0" smtClean="0"/>
          </a:p>
          <a:p>
            <a:r>
              <a:rPr lang="en-AU" sz="1400" dirty="0" smtClean="0"/>
              <a:t>CASEWHERE signal is</a:t>
            </a:r>
          </a:p>
          <a:p>
            <a:pPr lvl="1"/>
            <a:r>
              <a:rPr lang="en-AU" sz="1400" dirty="0" smtClean="0"/>
              <a:t>red              : stop the vehicle</a:t>
            </a:r>
          </a:p>
          <a:p>
            <a:pPr lvl="1"/>
            <a:r>
              <a:rPr lang="en-AU" sz="1400" dirty="0" smtClean="0"/>
              <a:t>amber         : stop the vehicle</a:t>
            </a:r>
          </a:p>
          <a:p>
            <a:pPr lvl="1"/>
            <a:r>
              <a:rPr lang="en-AU" sz="1400" dirty="0" smtClean="0"/>
              <a:t>green          : proceed through the intersection</a:t>
            </a:r>
          </a:p>
          <a:p>
            <a:r>
              <a:rPr lang="en-AU" sz="1400" dirty="0" smtClean="0"/>
              <a:t>     OTHERWISE  : proceed with caution</a:t>
            </a:r>
          </a:p>
          <a:p>
            <a:r>
              <a:rPr lang="en-AU" sz="1400" dirty="0" smtClean="0"/>
              <a:t>ENDCASE</a:t>
            </a:r>
            <a:endParaRPr lang="en-AU" sz="1400" dirty="0"/>
          </a:p>
        </p:txBody>
      </p:sp>
      <p:sp>
        <p:nvSpPr>
          <p:cNvPr id="12" name="Rectangle 11"/>
          <p:cNvSpPr/>
          <p:nvPr/>
        </p:nvSpPr>
        <p:spPr>
          <a:xfrm>
            <a:off x="4357686" y="2743200"/>
            <a:ext cx="4643470" cy="3539430"/>
          </a:xfrm>
          <a:prstGeom prst="rect">
            <a:avLst/>
          </a:prstGeom>
          <a:solidFill>
            <a:schemeClr val="accent2">
              <a:lumMod val="20000"/>
              <a:lumOff val="80000"/>
            </a:schemeClr>
          </a:solidFill>
        </p:spPr>
        <p:txBody>
          <a:bodyPr wrap="square">
            <a:spAutoFit/>
          </a:bodyPr>
          <a:lstStyle/>
          <a:p>
            <a:r>
              <a:rPr lang="en-AU" sz="1400" b="1" dirty="0" smtClean="0"/>
              <a:t>Multi-way Selection</a:t>
            </a:r>
          </a:p>
          <a:p>
            <a:r>
              <a:rPr lang="en-AU" sz="1400" b="1" dirty="0" smtClean="0"/>
              <a:t>Flowchart</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pic>
        <p:nvPicPr>
          <p:cNvPr id="47106" name="Picture 2"/>
          <p:cNvPicPr>
            <a:picLocks noChangeAspect="1" noChangeArrowheads="1"/>
          </p:cNvPicPr>
          <p:nvPr/>
        </p:nvPicPr>
        <p:blipFill>
          <a:blip r:embed="rId2" cstate="print"/>
          <a:srcRect/>
          <a:stretch>
            <a:fillRect/>
          </a:stretch>
        </p:blipFill>
        <p:spPr bwMode="auto">
          <a:xfrm>
            <a:off x="4429124" y="3276600"/>
            <a:ext cx="4498543"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848600" cy="914400"/>
          </a:xfrm>
        </p:spPr>
        <p:txBody>
          <a:bodyPr>
            <a:normAutofit/>
          </a:bodyPr>
          <a:lstStyle/>
          <a:p>
            <a:r>
              <a:rPr lang="en-GB" dirty="0" smtClean="0"/>
              <a:t>Algorithmic Problem Solving</a:t>
            </a:r>
            <a:r>
              <a:rPr lang="en-GB" sz="2400" dirty="0" smtClean="0"/>
              <a:t/>
            </a:r>
            <a:br>
              <a:rPr lang="en-GB" sz="2400" dirty="0" smtClean="0"/>
            </a:br>
            <a:r>
              <a:rPr lang="en-US" sz="2400" dirty="0" smtClean="0"/>
              <a:t>The Structure Theorem – Repetition 1/3</a:t>
            </a:r>
            <a:endParaRPr lang="en-AU" sz="1100" i="1" dirty="0"/>
          </a:p>
        </p:txBody>
      </p:sp>
      <p:sp>
        <p:nvSpPr>
          <p:cNvPr id="9" name="Rectangle 8"/>
          <p:cNvSpPr/>
          <p:nvPr/>
        </p:nvSpPr>
        <p:spPr>
          <a:xfrm>
            <a:off x="357158" y="1343085"/>
            <a:ext cx="8429684" cy="4524315"/>
          </a:xfrm>
          <a:prstGeom prst="rect">
            <a:avLst/>
          </a:prstGeom>
        </p:spPr>
        <p:txBody>
          <a:bodyPr wrap="square">
            <a:spAutoFit/>
          </a:bodyPr>
          <a:lstStyle/>
          <a:p>
            <a:pPr algn="ctr"/>
            <a:r>
              <a:rPr lang="en-AU" b="1" dirty="0" smtClean="0"/>
              <a:t>Repetition</a:t>
            </a:r>
            <a:r>
              <a:rPr lang="en-AU" dirty="0" smtClean="0"/>
              <a:t> allows for a </a:t>
            </a:r>
            <a:r>
              <a:rPr lang="en-AU" b="1" dirty="0" smtClean="0"/>
              <a:t>portion of </a:t>
            </a:r>
            <a:r>
              <a:rPr lang="en-AU" dirty="0" smtClean="0"/>
              <a:t>an </a:t>
            </a:r>
            <a:r>
              <a:rPr lang="en-AU" b="1" dirty="0" smtClean="0"/>
              <a:t>algorithm</a:t>
            </a:r>
            <a:r>
              <a:rPr lang="en-AU" dirty="0" smtClean="0"/>
              <a:t> or computer program</a:t>
            </a:r>
          </a:p>
          <a:p>
            <a:pPr algn="ctr"/>
            <a:r>
              <a:rPr lang="en-AU" dirty="0" smtClean="0"/>
              <a:t>to be done </a:t>
            </a:r>
            <a:r>
              <a:rPr lang="en-AU" b="1" dirty="0" smtClean="0"/>
              <a:t>any number of times </a:t>
            </a:r>
          </a:p>
          <a:p>
            <a:pPr algn="ctr"/>
            <a:r>
              <a:rPr lang="en-AU" dirty="0" smtClean="0"/>
              <a:t>dependent on some </a:t>
            </a:r>
            <a:r>
              <a:rPr lang="en-AU" b="1" dirty="0" smtClean="0"/>
              <a:t>condition being met</a:t>
            </a:r>
            <a:r>
              <a:rPr lang="en-AU" dirty="0" smtClean="0"/>
              <a:t>. </a:t>
            </a:r>
          </a:p>
          <a:p>
            <a:pPr algn="ctr"/>
            <a:r>
              <a:rPr lang="en-AU" dirty="0" smtClean="0"/>
              <a:t>An occurrence of repetition is usually known as </a:t>
            </a:r>
            <a:r>
              <a:rPr lang="en-AU" b="1" dirty="0" smtClean="0"/>
              <a:t>a loop</a:t>
            </a:r>
            <a:r>
              <a:rPr lang="en-AU" dirty="0" smtClean="0"/>
              <a:t>.</a:t>
            </a:r>
          </a:p>
          <a:p>
            <a:endParaRPr lang="en-AU" dirty="0" smtClean="0"/>
          </a:p>
          <a:p>
            <a:endParaRPr lang="en-AU" dirty="0" smtClean="0"/>
          </a:p>
          <a:p>
            <a:pPr algn="ctr"/>
            <a:r>
              <a:rPr lang="en-AU" dirty="0" smtClean="0"/>
              <a:t>An </a:t>
            </a:r>
            <a:r>
              <a:rPr lang="en-AU" b="1" dirty="0" smtClean="0"/>
              <a:t>essential feature </a:t>
            </a:r>
            <a:r>
              <a:rPr lang="en-AU" dirty="0" smtClean="0"/>
              <a:t>of repetition is that </a:t>
            </a:r>
          </a:p>
          <a:p>
            <a:pPr algn="ctr"/>
            <a:r>
              <a:rPr lang="en-AU" dirty="0" smtClean="0"/>
              <a:t>each loop has a </a:t>
            </a:r>
            <a:r>
              <a:rPr lang="en-AU" b="1" dirty="0" smtClean="0"/>
              <a:t>termination condition </a:t>
            </a:r>
          </a:p>
          <a:p>
            <a:pPr algn="ctr"/>
            <a:r>
              <a:rPr lang="en-AU" dirty="0" smtClean="0"/>
              <a:t>to </a:t>
            </a:r>
            <a:r>
              <a:rPr lang="en-AU" b="1" dirty="0" smtClean="0"/>
              <a:t>stop</a:t>
            </a:r>
            <a:r>
              <a:rPr lang="en-AU" dirty="0" smtClean="0"/>
              <a:t> the repetition, </a:t>
            </a:r>
          </a:p>
          <a:p>
            <a:pPr algn="ctr"/>
            <a:r>
              <a:rPr lang="en-AU" dirty="0" smtClean="0"/>
              <a:t>or the obvious outcome is that </a:t>
            </a:r>
          </a:p>
          <a:p>
            <a:pPr algn="ctr"/>
            <a:r>
              <a:rPr lang="en-AU" dirty="0" smtClean="0"/>
              <a:t>the </a:t>
            </a:r>
            <a:r>
              <a:rPr lang="en-AU" i="1" dirty="0" smtClean="0"/>
              <a:t>loop never completes </a:t>
            </a:r>
            <a:r>
              <a:rPr lang="en-AU" dirty="0" smtClean="0"/>
              <a:t>execution (</a:t>
            </a:r>
            <a:r>
              <a:rPr lang="en-AU" i="1" dirty="0" smtClean="0"/>
              <a:t>an infinite loop</a:t>
            </a:r>
            <a:r>
              <a:rPr lang="en-AU" dirty="0" smtClean="0"/>
              <a:t>). </a:t>
            </a:r>
          </a:p>
          <a:p>
            <a:endParaRPr lang="en-AU" dirty="0" smtClean="0"/>
          </a:p>
          <a:p>
            <a:endParaRPr lang="en-AU" dirty="0" smtClean="0"/>
          </a:p>
          <a:p>
            <a:pPr algn="ctr"/>
            <a:r>
              <a:rPr lang="en-AU" dirty="0" smtClean="0"/>
              <a:t>The </a:t>
            </a:r>
            <a:r>
              <a:rPr lang="en-AU" b="1" dirty="0" smtClean="0"/>
              <a:t>termination condition </a:t>
            </a:r>
            <a:r>
              <a:rPr lang="en-AU" dirty="0" smtClean="0"/>
              <a:t>can be checked or </a:t>
            </a:r>
            <a:r>
              <a:rPr lang="en-AU" b="1" dirty="0" smtClean="0"/>
              <a:t>tested</a:t>
            </a:r>
            <a:r>
              <a:rPr lang="en-AU" dirty="0" smtClean="0"/>
              <a:t> </a:t>
            </a:r>
          </a:p>
          <a:p>
            <a:pPr marL="1714500" lvl="3" indent="-342900">
              <a:buFont typeface="+mj-lt"/>
              <a:buAutoNum type="arabicPeriod"/>
            </a:pPr>
            <a:r>
              <a:rPr lang="en-AU" dirty="0" smtClean="0"/>
              <a:t>at the </a:t>
            </a:r>
            <a:r>
              <a:rPr lang="en-AU" b="1" dirty="0" smtClean="0"/>
              <a:t>beginning</a:t>
            </a:r>
            <a:r>
              <a:rPr lang="en-AU" dirty="0" smtClean="0"/>
              <a:t> and is known as a </a:t>
            </a:r>
            <a:r>
              <a:rPr lang="en-AU" b="1" dirty="0" smtClean="0"/>
              <a:t>pre-test</a:t>
            </a:r>
            <a:r>
              <a:rPr lang="en-AU" dirty="0" smtClean="0"/>
              <a:t> loop </a:t>
            </a:r>
            <a:r>
              <a:rPr lang="en-AU" i="1" dirty="0" smtClean="0"/>
              <a:t>or</a:t>
            </a:r>
          </a:p>
          <a:p>
            <a:pPr marL="1714500" lvl="3" indent="-342900">
              <a:buFont typeface="+mj-lt"/>
              <a:buAutoNum type="arabicPeriod"/>
            </a:pPr>
            <a:r>
              <a:rPr lang="en-AU" dirty="0" smtClean="0"/>
              <a:t>at the </a:t>
            </a:r>
            <a:r>
              <a:rPr lang="en-AU" b="1" dirty="0" smtClean="0"/>
              <a:t>end </a:t>
            </a:r>
            <a:r>
              <a:rPr lang="en-AU" dirty="0" smtClean="0"/>
              <a:t>of the loop and is known as a </a:t>
            </a:r>
            <a:r>
              <a:rPr lang="en-AU" b="1" dirty="0" smtClean="0"/>
              <a:t>post-test</a:t>
            </a:r>
            <a:r>
              <a:rPr lang="en-AU" dirty="0" smtClean="0"/>
              <a:t> loop. </a:t>
            </a:r>
            <a:endParaRPr lang="en-A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GB" dirty="0" smtClean="0"/>
              <a:t>Algorithmic Problem Solving</a:t>
            </a:r>
            <a:r>
              <a:rPr lang="en-GB" sz="2000" dirty="0" smtClean="0"/>
              <a:t/>
            </a:r>
            <a:br>
              <a:rPr lang="en-GB" sz="2000" dirty="0" smtClean="0"/>
            </a:br>
            <a:r>
              <a:rPr lang="en-US" sz="2400" dirty="0" smtClean="0"/>
              <a:t>The Structure Theorem – Repetition 2/3</a:t>
            </a:r>
            <a:endParaRPr lang="en-AU" sz="1100" i="1" dirty="0"/>
          </a:p>
        </p:txBody>
      </p:sp>
      <p:sp>
        <p:nvSpPr>
          <p:cNvPr id="9" name="Rectangle 8"/>
          <p:cNvSpPr/>
          <p:nvPr/>
        </p:nvSpPr>
        <p:spPr>
          <a:xfrm>
            <a:off x="357158" y="1143000"/>
            <a:ext cx="8572560" cy="2308324"/>
          </a:xfrm>
          <a:prstGeom prst="rect">
            <a:avLst/>
          </a:prstGeom>
        </p:spPr>
        <p:txBody>
          <a:bodyPr wrap="square">
            <a:spAutoFit/>
          </a:bodyPr>
          <a:lstStyle/>
          <a:p>
            <a:pPr algn="ctr"/>
            <a:r>
              <a:rPr lang="en-AU" sz="1400" b="1" dirty="0" smtClean="0"/>
              <a:t>Repetition</a:t>
            </a:r>
            <a:r>
              <a:rPr lang="en-AU" sz="1400" dirty="0" smtClean="0"/>
              <a:t> allows for a </a:t>
            </a:r>
            <a:r>
              <a:rPr lang="en-AU" sz="1400" b="1" dirty="0" smtClean="0"/>
              <a:t>portion of </a:t>
            </a:r>
            <a:r>
              <a:rPr lang="en-AU" sz="1400" dirty="0" smtClean="0"/>
              <a:t>an </a:t>
            </a:r>
            <a:r>
              <a:rPr lang="en-AU" sz="1400" b="1" dirty="0" smtClean="0"/>
              <a:t>algorithm</a:t>
            </a:r>
            <a:r>
              <a:rPr lang="en-AU" sz="1400" dirty="0" smtClean="0"/>
              <a:t> or computer program</a:t>
            </a:r>
          </a:p>
          <a:p>
            <a:pPr algn="ctr"/>
            <a:r>
              <a:rPr lang="en-AU" sz="1400" dirty="0" smtClean="0"/>
              <a:t>to be done </a:t>
            </a:r>
            <a:r>
              <a:rPr lang="en-AU" sz="1400" b="1" dirty="0" smtClean="0"/>
              <a:t>any number of times </a:t>
            </a:r>
          </a:p>
          <a:p>
            <a:pPr algn="ctr"/>
            <a:r>
              <a:rPr lang="en-AU" sz="1400" dirty="0" smtClean="0"/>
              <a:t>dependent on some </a:t>
            </a:r>
            <a:r>
              <a:rPr lang="en-AU" sz="1400" b="1" dirty="0" smtClean="0"/>
              <a:t>condition being met</a:t>
            </a:r>
            <a:r>
              <a:rPr lang="en-AU" sz="1400" dirty="0" smtClean="0"/>
              <a:t>. </a:t>
            </a:r>
          </a:p>
          <a:p>
            <a:pPr algn="ctr"/>
            <a:r>
              <a:rPr lang="en-AU" sz="1400" dirty="0" smtClean="0"/>
              <a:t>An occurrence of repetition is usually known as </a:t>
            </a:r>
            <a:r>
              <a:rPr lang="en-AU" sz="1400" b="1" dirty="0" smtClean="0"/>
              <a:t>a loop</a:t>
            </a:r>
            <a:r>
              <a:rPr lang="en-AU" sz="1400" dirty="0" smtClean="0"/>
              <a:t>.</a:t>
            </a:r>
          </a:p>
          <a:p>
            <a:endParaRPr lang="en-AU" dirty="0" smtClean="0"/>
          </a:p>
          <a:p>
            <a:r>
              <a:rPr lang="en-AU" sz="1400" b="1" dirty="0" smtClean="0"/>
              <a:t>Repetition: Pre-Test</a:t>
            </a:r>
          </a:p>
          <a:p>
            <a:pPr algn="ctr"/>
            <a:r>
              <a:rPr lang="en-AU" sz="1400" dirty="0" smtClean="0"/>
              <a:t>A pre-tested loop is so named because the </a:t>
            </a:r>
            <a:r>
              <a:rPr lang="en-AU" sz="1400" b="1" dirty="0" smtClean="0"/>
              <a:t>condition</a:t>
            </a:r>
            <a:r>
              <a:rPr lang="en-AU" sz="1400" dirty="0" smtClean="0"/>
              <a:t> has to be met at</a:t>
            </a:r>
            <a:r>
              <a:rPr lang="en-AU" sz="1400" b="1" dirty="0" smtClean="0"/>
              <a:t> </a:t>
            </a:r>
            <a:br>
              <a:rPr lang="en-AU" sz="1400" b="1" dirty="0" smtClean="0"/>
            </a:br>
            <a:r>
              <a:rPr lang="en-AU" sz="1400" dirty="0" smtClean="0"/>
              <a:t>the </a:t>
            </a:r>
            <a:r>
              <a:rPr lang="en-AU" sz="1400" b="1" dirty="0" smtClean="0"/>
              <a:t>very beginning of the loop</a:t>
            </a:r>
            <a:r>
              <a:rPr lang="en-AU" sz="1400" dirty="0" smtClean="0"/>
              <a:t> or the body of the loop is not executed. </a:t>
            </a:r>
          </a:p>
          <a:p>
            <a:r>
              <a:rPr lang="en-AU" sz="1400" dirty="0" smtClean="0"/>
              <a:t>This construct is often called a </a:t>
            </a:r>
            <a:r>
              <a:rPr lang="en-AU" sz="1400" i="1" dirty="0" smtClean="0"/>
              <a:t>guarded loop. </a:t>
            </a:r>
          </a:p>
          <a:p>
            <a:r>
              <a:rPr lang="en-AU" sz="1400" dirty="0" smtClean="0"/>
              <a:t>The</a:t>
            </a:r>
            <a:r>
              <a:rPr lang="en-AU" sz="1400" i="1" dirty="0" smtClean="0"/>
              <a:t> </a:t>
            </a:r>
            <a:r>
              <a:rPr lang="en-AU" sz="1400" dirty="0" smtClean="0"/>
              <a:t>body of the loop is executed repeatedly while the termination condition is true.</a:t>
            </a:r>
            <a:endParaRPr lang="en-AU" sz="1400" dirty="0"/>
          </a:p>
        </p:txBody>
      </p:sp>
      <p:sp>
        <p:nvSpPr>
          <p:cNvPr id="5" name="Rectangle 4"/>
          <p:cNvSpPr/>
          <p:nvPr/>
        </p:nvSpPr>
        <p:spPr>
          <a:xfrm>
            <a:off x="428596" y="3571892"/>
            <a:ext cx="3357586" cy="1846659"/>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Repetition</a:t>
            </a:r>
          </a:p>
          <a:p>
            <a:endParaRPr lang="en-AU" sz="1400" dirty="0" smtClean="0"/>
          </a:p>
          <a:p>
            <a:r>
              <a:rPr lang="en-AU" sz="1400" dirty="0" smtClean="0"/>
              <a:t>In</a:t>
            </a:r>
            <a:r>
              <a:rPr lang="en-AU" sz="1400" b="1" dirty="0" smtClean="0"/>
              <a:t> pseudocode</a:t>
            </a:r>
            <a:r>
              <a:rPr lang="en-AU" sz="1400" dirty="0" smtClean="0"/>
              <a:t>, pre-test repetition is expressed as:</a:t>
            </a:r>
          </a:p>
          <a:p>
            <a:endParaRPr lang="en-AU" sz="1400" dirty="0" smtClean="0"/>
          </a:p>
          <a:p>
            <a:r>
              <a:rPr lang="en-AU" sz="1400" dirty="0" smtClean="0"/>
              <a:t>WHILE condition is true</a:t>
            </a:r>
          </a:p>
          <a:p>
            <a:pPr lvl="1"/>
            <a:r>
              <a:rPr lang="en-AU" sz="1400" dirty="0" smtClean="0"/>
              <a:t>process(</a:t>
            </a:r>
            <a:r>
              <a:rPr lang="en-AU" sz="1400" dirty="0" err="1" smtClean="0"/>
              <a:t>es</a:t>
            </a:r>
            <a:r>
              <a:rPr lang="en-AU" sz="1400" dirty="0" smtClean="0"/>
              <a:t>)</a:t>
            </a:r>
          </a:p>
          <a:p>
            <a:r>
              <a:rPr lang="en-AU" sz="1400" dirty="0" smtClean="0"/>
              <a:t>ENDWHILE</a:t>
            </a:r>
            <a:endParaRPr lang="en-AU" sz="1400" dirty="0"/>
          </a:p>
        </p:txBody>
      </p:sp>
      <p:sp>
        <p:nvSpPr>
          <p:cNvPr id="7" name="Rectangle 6"/>
          <p:cNvSpPr/>
          <p:nvPr/>
        </p:nvSpPr>
        <p:spPr>
          <a:xfrm>
            <a:off x="4286248" y="3400723"/>
            <a:ext cx="4714908" cy="2923877"/>
          </a:xfrm>
          <a:prstGeom prst="rect">
            <a:avLst/>
          </a:prstGeom>
          <a:solidFill>
            <a:schemeClr val="accent2">
              <a:lumMod val="20000"/>
              <a:lumOff val="80000"/>
            </a:schemeClr>
          </a:solidFill>
        </p:spPr>
        <p:txBody>
          <a:bodyPr wrap="square">
            <a:spAutoFit/>
          </a:bodyPr>
          <a:lstStyle/>
          <a:p>
            <a:r>
              <a:rPr lang="en-AU" sz="1400" b="1" dirty="0" smtClean="0"/>
              <a:t>Repetition</a:t>
            </a:r>
          </a:p>
          <a:p>
            <a:endParaRPr lang="en-AU" sz="1400" b="1" dirty="0" smtClean="0"/>
          </a:p>
          <a:p>
            <a:r>
              <a:rPr lang="en-AU" sz="1400" dirty="0" smtClean="0"/>
              <a:t>In </a:t>
            </a:r>
            <a:r>
              <a:rPr lang="en-AU" sz="1400" b="1" dirty="0" smtClean="0"/>
              <a:t>flowcharting</a:t>
            </a:r>
            <a:r>
              <a:rPr lang="en-AU" sz="1400" dirty="0" smtClean="0"/>
              <a:t> </a:t>
            </a:r>
          </a:p>
          <a:p>
            <a:r>
              <a:rPr lang="en-AU" sz="1400" dirty="0" smtClean="0"/>
              <a:t>pre-test repetition </a:t>
            </a:r>
          </a:p>
          <a:p>
            <a:r>
              <a:rPr lang="en-AU" sz="1400" dirty="0" smtClean="0"/>
              <a:t>is expressed as:</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48130" name="Picture 2"/>
          <p:cNvPicPr>
            <a:picLocks noChangeAspect="1" noChangeArrowheads="1"/>
          </p:cNvPicPr>
          <p:nvPr/>
        </p:nvPicPr>
        <p:blipFill>
          <a:blip r:embed="rId2" cstate="print"/>
          <a:srcRect/>
          <a:stretch>
            <a:fillRect/>
          </a:stretch>
        </p:blipFill>
        <p:spPr bwMode="auto">
          <a:xfrm>
            <a:off x="6429388" y="3505200"/>
            <a:ext cx="1500198" cy="270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990600"/>
          </a:xfrm>
        </p:spPr>
        <p:txBody>
          <a:bodyPr>
            <a:normAutofit/>
          </a:bodyPr>
          <a:lstStyle/>
          <a:p>
            <a:r>
              <a:rPr lang="en-GB" dirty="0" smtClean="0"/>
              <a:t>Algorithmic Problem Solving</a:t>
            </a:r>
            <a:r>
              <a:rPr lang="en-GB" sz="2400" dirty="0" smtClean="0"/>
              <a:t/>
            </a:r>
            <a:br>
              <a:rPr lang="en-GB" sz="2400" dirty="0" smtClean="0"/>
            </a:br>
            <a:r>
              <a:rPr lang="en-US" sz="2400" dirty="0" smtClean="0"/>
              <a:t>The Structure Theorem – Repetition 3/3</a:t>
            </a:r>
            <a:endParaRPr lang="en-AU" sz="1100" i="1" dirty="0"/>
          </a:p>
        </p:txBody>
      </p:sp>
      <p:sp>
        <p:nvSpPr>
          <p:cNvPr id="9" name="Rectangle 8"/>
          <p:cNvSpPr/>
          <p:nvPr/>
        </p:nvSpPr>
        <p:spPr>
          <a:xfrm>
            <a:off x="357158" y="1066800"/>
            <a:ext cx="8572560" cy="2954655"/>
          </a:xfrm>
          <a:prstGeom prst="rect">
            <a:avLst/>
          </a:prstGeom>
        </p:spPr>
        <p:txBody>
          <a:bodyPr wrap="square">
            <a:spAutoFit/>
          </a:bodyPr>
          <a:lstStyle/>
          <a:p>
            <a:pPr algn="ctr"/>
            <a:r>
              <a:rPr lang="en-AU" sz="1400" b="1" dirty="0" smtClean="0"/>
              <a:t>Repetition</a:t>
            </a:r>
            <a:r>
              <a:rPr lang="en-AU" sz="1400" dirty="0" smtClean="0"/>
              <a:t> allows for a </a:t>
            </a:r>
            <a:r>
              <a:rPr lang="en-AU" sz="1400" b="1" dirty="0" smtClean="0"/>
              <a:t>portion of </a:t>
            </a:r>
            <a:r>
              <a:rPr lang="en-AU" sz="1400" dirty="0" smtClean="0"/>
              <a:t>an </a:t>
            </a:r>
            <a:r>
              <a:rPr lang="en-AU" sz="1400" b="1" dirty="0" smtClean="0"/>
              <a:t>algorithm</a:t>
            </a:r>
            <a:r>
              <a:rPr lang="en-AU" sz="1400" dirty="0" smtClean="0"/>
              <a:t> or computer program</a:t>
            </a:r>
          </a:p>
          <a:p>
            <a:pPr algn="ctr"/>
            <a:r>
              <a:rPr lang="en-AU" sz="1400" dirty="0" smtClean="0"/>
              <a:t>to be done </a:t>
            </a:r>
            <a:r>
              <a:rPr lang="en-AU" sz="1400" b="1" dirty="0" smtClean="0"/>
              <a:t>any number of times </a:t>
            </a:r>
          </a:p>
          <a:p>
            <a:pPr algn="ctr"/>
            <a:r>
              <a:rPr lang="en-AU" sz="1400" dirty="0" smtClean="0"/>
              <a:t>dependent on some </a:t>
            </a:r>
            <a:r>
              <a:rPr lang="en-AU" sz="1400" b="1" dirty="0" smtClean="0"/>
              <a:t>condition being met</a:t>
            </a:r>
            <a:r>
              <a:rPr lang="en-AU" sz="1400" dirty="0" smtClean="0"/>
              <a:t>. </a:t>
            </a:r>
          </a:p>
          <a:p>
            <a:pPr algn="ctr"/>
            <a:r>
              <a:rPr lang="en-AU" sz="1400" dirty="0" smtClean="0"/>
              <a:t>An occurrence of repetition is usually known as </a:t>
            </a:r>
            <a:r>
              <a:rPr lang="en-AU" sz="1400" b="1" dirty="0" smtClean="0"/>
              <a:t>a loop</a:t>
            </a:r>
            <a:r>
              <a:rPr lang="en-AU" sz="1400" dirty="0" smtClean="0"/>
              <a:t>.</a:t>
            </a:r>
          </a:p>
          <a:p>
            <a:endParaRPr lang="en-AU" dirty="0" smtClean="0"/>
          </a:p>
          <a:p>
            <a:r>
              <a:rPr lang="en-AU" sz="1400" b="1" dirty="0" smtClean="0"/>
              <a:t>Repetition: Post-Test</a:t>
            </a:r>
          </a:p>
          <a:p>
            <a:pPr marL="342900" indent="-342900">
              <a:buFont typeface="Arial" pitchFamily="34" charset="0"/>
              <a:buChar char="•"/>
            </a:pPr>
            <a:r>
              <a:rPr lang="en-AU" sz="1400" dirty="0" smtClean="0"/>
              <a:t>A post-tested loop </a:t>
            </a:r>
            <a:r>
              <a:rPr lang="en-AU" sz="1400" b="1" dirty="0" smtClean="0"/>
              <a:t>executes the body </a:t>
            </a:r>
            <a:r>
              <a:rPr lang="en-AU" sz="1400" dirty="0" smtClean="0"/>
              <a:t>of the loop </a:t>
            </a:r>
            <a:r>
              <a:rPr lang="en-AU" sz="1400" b="1" dirty="0" smtClean="0"/>
              <a:t>before testing </a:t>
            </a:r>
            <a:r>
              <a:rPr lang="en-AU" sz="1400" dirty="0" smtClean="0"/>
              <a:t>the </a:t>
            </a:r>
            <a:r>
              <a:rPr lang="en-AU" sz="1400" b="1" dirty="0" smtClean="0"/>
              <a:t>termination condition</a:t>
            </a:r>
            <a:r>
              <a:rPr lang="en-AU" sz="1400" dirty="0" smtClean="0"/>
              <a:t>. </a:t>
            </a:r>
          </a:p>
          <a:p>
            <a:pPr marL="342900" indent="-342900">
              <a:buFont typeface="Arial" pitchFamily="34" charset="0"/>
              <a:buChar char="•"/>
            </a:pPr>
            <a:r>
              <a:rPr lang="en-AU" sz="1400" dirty="0" smtClean="0"/>
              <a:t>This construct is often referred to as an </a:t>
            </a:r>
            <a:r>
              <a:rPr lang="en-AU" sz="1400" i="1" dirty="0" smtClean="0"/>
              <a:t>unguarded loop. </a:t>
            </a:r>
          </a:p>
          <a:p>
            <a:pPr marL="342900" indent="-342900">
              <a:buFont typeface="Arial" pitchFamily="34" charset="0"/>
              <a:buChar char="•"/>
            </a:pPr>
            <a:r>
              <a:rPr lang="en-AU" sz="1400" dirty="0" smtClean="0"/>
              <a:t>The body of the loop is repeatedly executed until the termination condition is true.</a:t>
            </a:r>
          </a:p>
          <a:p>
            <a:r>
              <a:rPr lang="en-AU" sz="1400" dirty="0" smtClean="0"/>
              <a:t>An </a:t>
            </a:r>
            <a:r>
              <a:rPr lang="en-AU" sz="1400" b="1" dirty="0" smtClean="0"/>
              <a:t>important difference </a:t>
            </a:r>
            <a:r>
              <a:rPr lang="en-AU" sz="1400" dirty="0" smtClean="0"/>
              <a:t>between a pre-test and post-test loop is that the </a:t>
            </a:r>
            <a:r>
              <a:rPr lang="en-AU" sz="1400" b="1" dirty="0" smtClean="0"/>
              <a:t>statements of a post-test loop </a:t>
            </a:r>
            <a:r>
              <a:rPr lang="en-AU" sz="1400" dirty="0" smtClean="0"/>
              <a:t>are </a:t>
            </a:r>
            <a:r>
              <a:rPr lang="en-AU" sz="1400" b="1" dirty="0" smtClean="0"/>
              <a:t>executed at least once </a:t>
            </a:r>
            <a:r>
              <a:rPr lang="en-AU" sz="1400" dirty="0" smtClean="0"/>
              <a:t>even if the condition is originally true, whereas the </a:t>
            </a:r>
            <a:r>
              <a:rPr lang="en-AU" sz="1400" b="1" dirty="0" smtClean="0"/>
              <a:t>body of the pre-test loop </a:t>
            </a:r>
            <a:r>
              <a:rPr lang="en-AU" sz="1400" i="1" dirty="0" smtClean="0"/>
              <a:t>may never be executed </a:t>
            </a:r>
            <a:r>
              <a:rPr lang="en-AU" sz="1400" dirty="0" smtClean="0"/>
              <a:t>if the </a:t>
            </a:r>
            <a:r>
              <a:rPr lang="en-AU" sz="1400" i="1" dirty="0" smtClean="0"/>
              <a:t>termination condition is originally true</a:t>
            </a:r>
            <a:r>
              <a:rPr lang="en-AU" sz="1400" dirty="0" smtClean="0"/>
              <a:t>. </a:t>
            </a:r>
          </a:p>
          <a:p>
            <a:r>
              <a:rPr lang="en-AU" sz="1400" dirty="0" smtClean="0"/>
              <a:t>A close look at the representations of the two loop types makes this point apparent.</a:t>
            </a:r>
            <a:endParaRPr lang="en-AU" sz="1400" dirty="0"/>
          </a:p>
        </p:txBody>
      </p:sp>
      <p:sp>
        <p:nvSpPr>
          <p:cNvPr id="5" name="Rectangle 4"/>
          <p:cNvSpPr/>
          <p:nvPr/>
        </p:nvSpPr>
        <p:spPr>
          <a:xfrm>
            <a:off x="428596" y="4067196"/>
            <a:ext cx="3357586" cy="1908215"/>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Repetition</a:t>
            </a:r>
          </a:p>
          <a:p>
            <a:endParaRPr lang="en-AU" sz="1400" dirty="0" smtClean="0"/>
          </a:p>
          <a:p>
            <a:r>
              <a:rPr lang="en-AU" sz="1400" dirty="0" smtClean="0"/>
              <a:t>In</a:t>
            </a:r>
            <a:r>
              <a:rPr lang="en-AU" sz="1400" b="1" dirty="0" smtClean="0"/>
              <a:t> pseudocode</a:t>
            </a:r>
            <a:r>
              <a:rPr lang="en-AU" sz="1400" dirty="0" smtClean="0"/>
              <a:t>, post-test repetition is expressed as:</a:t>
            </a:r>
          </a:p>
          <a:p>
            <a:endParaRPr lang="en-AU" sz="1400" dirty="0" smtClean="0"/>
          </a:p>
          <a:p>
            <a:r>
              <a:rPr lang="en-AU" sz="1400" dirty="0" smtClean="0"/>
              <a:t>REPEAT</a:t>
            </a:r>
          </a:p>
          <a:p>
            <a:pPr lvl="1"/>
            <a:r>
              <a:rPr lang="en-AU" sz="1400" dirty="0" smtClean="0"/>
              <a:t>process</a:t>
            </a:r>
          </a:p>
          <a:p>
            <a:r>
              <a:rPr lang="en-AU" sz="1400" dirty="0" smtClean="0"/>
              <a:t>UNTIL condition is true</a:t>
            </a:r>
            <a:endParaRPr lang="en-AU" sz="1400" dirty="0"/>
          </a:p>
        </p:txBody>
      </p:sp>
      <p:sp>
        <p:nvSpPr>
          <p:cNvPr id="7" name="Rectangle 6"/>
          <p:cNvSpPr/>
          <p:nvPr/>
        </p:nvSpPr>
        <p:spPr>
          <a:xfrm>
            <a:off x="4367210" y="4001631"/>
            <a:ext cx="3481390" cy="2246769"/>
          </a:xfrm>
          <a:prstGeom prst="rect">
            <a:avLst/>
          </a:prstGeom>
          <a:solidFill>
            <a:schemeClr val="accent2">
              <a:lumMod val="20000"/>
              <a:lumOff val="80000"/>
            </a:schemeClr>
          </a:solidFill>
        </p:spPr>
        <p:txBody>
          <a:bodyPr wrap="square">
            <a:spAutoFit/>
          </a:bodyPr>
          <a:lstStyle/>
          <a:p>
            <a:r>
              <a:rPr lang="en-AU" sz="1400" b="1" dirty="0" smtClean="0"/>
              <a:t>Repetition</a:t>
            </a:r>
          </a:p>
          <a:p>
            <a:endParaRPr lang="en-AU" sz="1400" b="1" dirty="0" smtClean="0"/>
          </a:p>
          <a:p>
            <a:r>
              <a:rPr lang="en-AU" sz="1400" dirty="0" smtClean="0"/>
              <a:t>In a </a:t>
            </a:r>
            <a:r>
              <a:rPr lang="en-AU" sz="1400" b="1" dirty="0" smtClean="0"/>
              <a:t>flowchart</a:t>
            </a:r>
            <a:endParaRPr lang="en-AU" sz="1400" dirty="0" smtClean="0"/>
          </a:p>
          <a:p>
            <a:r>
              <a:rPr lang="en-AU" sz="1400" dirty="0" smtClean="0"/>
              <a:t>post-test repetition </a:t>
            </a:r>
          </a:p>
          <a:p>
            <a:r>
              <a:rPr lang="en-AU" sz="1400" dirty="0" smtClean="0"/>
              <a:t>is expressed as:</a:t>
            </a:r>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49154" name="Picture 2"/>
          <p:cNvPicPr>
            <a:picLocks noChangeAspect="1" noChangeArrowheads="1"/>
          </p:cNvPicPr>
          <p:nvPr/>
        </p:nvPicPr>
        <p:blipFill>
          <a:blip r:embed="rId2" cstate="print"/>
          <a:srcRect/>
          <a:stretch>
            <a:fillRect/>
          </a:stretch>
        </p:blipFill>
        <p:spPr bwMode="auto">
          <a:xfrm>
            <a:off x="6143636" y="4069080"/>
            <a:ext cx="1211457"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066800" y="76200"/>
            <a:ext cx="7696200" cy="914400"/>
          </a:xfrm>
        </p:spPr>
        <p:txBody>
          <a:bodyPr>
            <a:normAutofit/>
          </a:bodyPr>
          <a:lstStyle/>
          <a:p>
            <a:r>
              <a:rPr lang="en-GB" dirty="0" smtClean="0"/>
              <a:t>Algorithmic Problem Solving</a:t>
            </a:r>
            <a:br>
              <a:rPr lang="en-GB" dirty="0" smtClean="0"/>
            </a:br>
            <a:r>
              <a:rPr lang="en-GB" sz="2400" dirty="0" smtClean="0"/>
              <a:t>Pseudo Code: </a:t>
            </a:r>
            <a:r>
              <a:rPr lang="en-US" sz="2400" dirty="0" smtClean="0"/>
              <a:t>What is Pseudo Code?</a:t>
            </a:r>
          </a:p>
        </p:txBody>
      </p:sp>
      <p:sp>
        <p:nvSpPr>
          <p:cNvPr id="23556" name="Rectangle 3"/>
          <p:cNvSpPr>
            <a:spLocks noGrp="1" noChangeArrowheads="1"/>
          </p:cNvSpPr>
          <p:nvPr>
            <p:ph idx="1"/>
          </p:nvPr>
        </p:nvSpPr>
        <p:spPr>
          <a:xfrm>
            <a:off x="457200" y="1417637"/>
            <a:ext cx="8305800" cy="4906963"/>
          </a:xfrm>
        </p:spPr>
        <p:txBody>
          <a:bodyPr>
            <a:normAutofit fontScale="92500" lnSpcReduction="20000"/>
          </a:bodyPr>
          <a:lstStyle/>
          <a:p>
            <a:r>
              <a:rPr lang="en-US" dirty="0" smtClean="0"/>
              <a:t>Detailed and readable description (in structured English) of what a computer program or algorithm must do  (states </a:t>
            </a:r>
            <a:r>
              <a:rPr lang="en-US" dirty="0"/>
              <a:t>the steps to the problem </a:t>
            </a:r>
            <a:r>
              <a:rPr lang="en-US" dirty="0" smtClean="0"/>
              <a:t>solution)</a:t>
            </a:r>
            <a:endParaRPr lang="en-US" dirty="0"/>
          </a:p>
          <a:p>
            <a:pPr marL="969264" lvl="1" indent="-514350">
              <a:lnSpc>
                <a:spcPct val="120000"/>
              </a:lnSpc>
              <a:spcBef>
                <a:spcPts val="0"/>
              </a:spcBef>
              <a:defRPr/>
            </a:pPr>
            <a:r>
              <a:rPr lang="en-US" sz="2500" dirty="0"/>
              <a:t>Statements are written in simple English</a:t>
            </a:r>
          </a:p>
          <a:p>
            <a:pPr marL="969264" lvl="1" indent="-514350">
              <a:lnSpc>
                <a:spcPct val="120000"/>
              </a:lnSpc>
              <a:spcBef>
                <a:spcPts val="0"/>
              </a:spcBef>
              <a:defRPr/>
            </a:pPr>
            <a:r>
              <a:rPr lang="en-US" sz="2500" dirty="0"/>
              <a:t>Each instruction/step is written on a separate line</a:t>
            </a:r>
          </a:p>
          <a:p>
            <a:pPr marL="969264" lvl="1" indent="-514350">
              <a:lnSpc>
                <a:spcPct val="120000"/>
              </a:lnSpc>
              <a:spcBef>
                <a:spcPts val="0"/>
              </a:spcBef>
              <a:defRPr/>
            </a:pPr>
            <a:r>
              <a:rPr lang="en-US" sz="2500" dirty="0"/>
              <a:t>Keywords </a:t>
            </a:r>
            <a:r>
              <a:rPr lang="en-US" sz="2500" dirty="0" smtClean="0"/>
              <a:t>and </a:t>
            </a:r>
            <a:r>
              <a:rPr lang="en-US" sz="2500" dirty="0"/>
              <a:t>indentation are used to signify particular control structures</a:t>
            </a:r>
          </a:p>
          <a:p>
            <a:pPr marL="969264" lvl="1" indent="-514350">
              <a:lnSpc>
                <a:spcPct val="120000"/>
              </a:lnSpc>
              <a:spcBef>
                <a:spcPts val="0"/>
              </a:spcBef>
              <a:defRPr/>
            </a:pPr>
            <a:r>
              <a:rPr lang="en-US" sz="2500" dirty="0"/>
              <a:t>Each set of instructions is written from top to bottom, with only one entry and one exit</a:t>
            </a:r>
          </a:p>
          <a:p>
            <a:r>
              <a:rPr lang="en-US" dirty="0" smtClean="0"/>
              <a:t>Used as a detailed step in the process of developing a program.  It allows designers or lead programmers to express the design in great detail and provides programmers a  detailed template for the next step of writing code in a specific programming language</a:t>
            </a:r>
          </a:p>
          <a:p>
            <a:endParaRPr lang="en-US" dirty="0" smtClean="0"/>
          </a:p>
          <a:p>
            <a:pPr lvl="1"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GB" dirty="0" smtClean="0"/>
              <a:t>Algorithmic Problem Solving</a:t>
            </a:r>
            <a:r>
              <a:rPr lang="en-GB" sz="2400" dirty="0" smtClean="0"/>
              <a:t/>
            </a:r>
            <a:br>
              <a:rPr lang="en-GB" sz="2400" dirty="0" smtClean="0"/>
            </a:br>
            <a:r>
              <a:rPr lang="en-US" sz="2400" dirty="0" smtClean="0"/>
              <a:t>The Structure Theorem – Repetition Examples 1/2</a:t>
            </a:r>
            <a:endParaRPr lang="en-AU" sz="2400" i="1" dirty="0"/>
          </a:p>
        </p:txBody>
      </p:sp>
      <p:sp>
        <p:nvSpPr>
          <p:cNvPr id="9" name="Rectangle 8"/>
          <p:cNvSpPr/>
          <p:nvPr/>
        </p:nvSpPr>
        <p:spPr>
          <a:xfrm>
            <a:off x="357158" y="1158895"/>
            <a:ext cx="8572560" cy="1508105"/>
          </a:xfrm>
          <a:prstGeom prst="rect">
            <a:avLst/>
          </a:prstGeom>
        </p:spPr>
        <p:txBody>
          <a:bodyPr wrap="square">
            <a:spAutoFit/>
          </a:bodyPr>
          <a:lstStyle/>
          <a:p>
            <a:pPr algn="ctr"/>
            <a:r>
              <a:rPr lang="en-AU" sz="1400" b="1" dirty="0" smtClean="0"/>
              <a:t>Repetition</a:t>
            </a:r>
            <a:r>
              <a:rPr lang="en-AU" sz="1400" dirty="0" smtClean="0"/>
              <a:t> allows for a </a:t>
            </a:r>
            <a:r>
              <a:rPr lang="en-AU" sz="1400" b="1" dirty="0" smtClean="0"/>
              <a:t>portion of </a:t>
            </a:r>
            <a:r>
              <a:rPr lang="en-AU" sz="1400" dirty="0" smtClean="0"/>
              <a:t>an </a:t>
            </a:r>
            <a:r>
              <a:rPr lang="en-AU" sz="1400" b="1" dirty="0" smtClean="0"/>
              <a:t>algorithm</a:t>
            </a:r>
            <a:r>
              <a:rPr lang="en-AU" sz="1400" dirty="0" smtClean="0"/>
              <a:t> or computer program</a:t>
            </a:r>
          </a:p>
          <a:p>
            <a:pPr algn="ctr"/>
            <a:r>
              <a:rPr lang="en-AU" sz="1400" dirty="0" smtClean="0"/>
              <a:t>to be done </a:t>
            </a:r>
            <a:r>
              <a:rPr lang="en-AU" sz="1400" b="1" dirty="0" smtClean="0"/>
              <a:t>any number of times </a:t>
            </a:r>
          </a:p>
          <a:p>
            <a:pPr algn="ctr"/>
            <a:r>
              <a:rPr lang="en-AU" sz="1400" dirty="0" smtClean="0"/>
              <a:t>dependent on some </a:t>
            </a:r>
            <a:r>
              <a:rPr lang="en-AU" sz="1400" b="1" dirty="0" smtClean="0"/>
              <a:t>condition being met</a:t>
            </a:r>
            <a:r>
              <a:rPr lang="en-AU" sz="1400" dirty="0" smtClean="0"/>
              <a:t>. </a:t>
            </a:r>
          </a:p>
          <a:p>
            <a:pPr algn="ctr"/>
            <a:r>
              <a:rPr lang="en-AU" sz="1400" dirty="0" smtClean="0"/>
              <a:t>An occurrence of repetition is usually known as </a:t>
            </a:r>
            <a:r>
              <a:rPr lang="en-AU" sz="1400" b="1" dirty="0" smtClean="0"/>
              <a:t>a loop</a:t>
            </a:r>
            <a:r>
              <a:rPr lang="en-AU" sz="1400" dirty="0" smtClean="0"/>
              <a:t>.</a:t>
            </a:r>
          </a:p>
          <a:p>
            <a:endParaRPr lang="en-AU" sz="800" dirty="0" smtClean="0"/>
          </a:p>
          <a:p>
            <a:r>
              <a:rPr lang="en-AU" sz="1400" b="1" dirty="0" smtClean="0"/>
              <a:t>An Example Using Pre-Test Repetition</a:t>
            </a:r>
          </a:p>
          <a:p>
            <a:r>
              <a:rPr lang="en-AU" sz="1400" b="1" dirty="0" smtClean="0"/>
              <a:t>Problem: </a:t>
            </a:r>
            <a:r>
              <a:rPr lang="en-AU" sz="1400" dirty="0" smtClean="0"/>
              <a:t>Determine a safety procedure for travelling in a carriage on a moving train.</a:t>
            </a:r>
            <a:endParaRPr lang="en-AU" sz="1400" dirty="0"/>
          </a:p>
        </p:txBody>
      </p:sp>
      <p:sp>
        <p:nvSpPr>
          <p:cNvPr id="5" name="Rectangle 4"/>
          <p:cNvSpPr/>
          <p:nvPr/>
        </p:nvSpPr>
        <p:spPr>
          <a:xfrm>
            <a:off x="500034" y="2794300"/>
            <a:ext cx="3357586" cy="1415772"/>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Pre-test Repetition</a:t>
            </a:r>
          </a:p>
          <a:p>
            <a:r>
              <a:rPr lang="en-AU" sz="1400" b="1" dirty="0" smtClean="0"/>
              <a:t>Pseudocode</a:t>
            </a:r>
            <a:endParaRPr lang="en-AU" sz="1400" dirty="0" smtClean="0"/>
          </a:p>
          <a:p>
            <a:endParaRPr lang="en-AU" sz="1400" dirty="0" smtClean="0"/>
          </a:p>
          <a:p>
            <a:r>
              <a:rPr lang="en-AU" sz="1400" dirty="0" smtClean="0"/>
              <a:t>WHILE the train is moving</a:t>
            </a:r>
          </a:p>
          <a:p>
            <a:pPr lvl="1"/>
            <a:r>
              <a:rPr lang="en-AU" sz="1400" dirty="0" smtClean="0"/>
              <a:t>keep wholly within the carriage</a:t>
            </a:r>
          </a:p>
          <a:p>
            <a:r>
              <a:rPr lang="en-AU" sz="1400" dirty="0" smtClean="0"/>
              <a:t>ENDWHILE</a:t>
            </a:r>
            <a:endParaRPr lang="en-AU" sz="1400" dirty="0"/>
          </a:p>
        </p:txBody>
      </p:sp>
      <p:sp>
        <p:nvSpPr>
          <p:cNvPr id="7" name="Rectangle 6"/>
          <p:cNvSpPr/>
          <p:nvPr/>
        </p:nvSpPr>
        <p:spPr>
          <a:xfrm>
            <a:off x="4214810" y="2781312"/>
            <a:ext cx="4319590" cy="3323987"/>
          </a:xfrm>
          <a:prstGeom prst="rect">
            <a:avLst/>
          </a:prstGeom>
          <a:solidFill>
            <a:schemeClr val="accent2">
              <a:lumMod val="20000"/>
              <a:lumOff val="80000"/>
            </a:schemeClr>
          </a:solidFill>
        </p:spPr>
        <p:txBody>
          <a:bodyPr wrap="square">
            <a:spAutoFit/>
          </a:bodyPr>
          <a:lstStyle/>
          <a:p>
            <a:r>
              <a:rPr lang="en-AU" sz="1400" b="1" dirty="0" smtClean="0"/>
              <a:t>Pre-test Repetition</a:t>
            </a:r>
          </a:p>
          <a:p>
            <a:r>
              <a:rPr lang="en-AU" sz="1400" b="1" dirty="0" smtClean="0"/>
              <a:t>Flowchart</a:t>
            </a:r>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50178" name="Picture 2"/>
          <p:cNvPicPr>
            <a:picLocks noChangeAspect="1" noChangeArrowheads="1"/>
          </p:cNvPicPr>
          <p:nvPr/>
        </p:nvPicPr>
        <p:blipFill>
          <a:blip r:embed="rId2" cstate="print"/>
          <a:srcRect/>
          <a:stretch>
            <a:fillRect/>
          </a:stretch>
        </p:blipFill>
        <p:spPr bwMode="auto">
          <a:xfrm>
            <a:off x="6105528" y="2849880"/>
            <a:ext cx="2124072" cy="31784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066800"/>
          </a:xfrm>
        </p:spPr>
        <p:txBody>
          <a:bodyPr>
            <a:noAutofit/>
          </a:bodyPr>
          <a:lstStyle/>
          <a:p>
            <a:r>
              <a:rPr lang="en-GB" dirty="0" smtClean="0"/>
              <a:t>Algorithmic Problem Solving</a:t>
            </a:r>
            <a:r>
              <a:rPr lang="en-GB" sz="2400" dirty="0" smtClean="0"/>
              <a:t/>
            </a:r>
            <a:br>
              <a:rPr lang="en-GB" sz="2400" dirty="0" smtClean="0"/>
            </a:br>
            <a:r>
              <a:rPr lang="en-US" sz="2400" dirty="0" smtClean="0"/>
              <a:t>The Structure Theorem – Repetition Examples 2/2</a:t>
            </a:r>
            <a:endParaRPr lang="en-AU" sz="1100" i="1" dirty="0"/>
          </a:p>
        </p:txBody>
      </p:sp>
      <p:sp>
        <p:nvSpPr>
          <p:cNvPr id="9" name="Rectangle 8"/>
          <p:cNvSpPr/>
          <p:nvPr/>
        </p:nvSpPr>
        <p:spPr>
          <a:xfrm>
            <a:off x="357158" y="1158895"/>
            <a:ext cx="8572560" cy="1508105"/>
          </a:xfrm>
          <a:prstGeom prst="rect">
            <a:avLst/>
          </a:prstGeom>
        </p:spPr>
        <p:txBody>
          <a:bodyPr wrap="square">
            <a:spAutoFit/>
          </a:bodyPr>
          <a:lstStyle/>
          <a:p>
            <a:pPr algn="ctr"/>
            <a:r>
              <a:rPr lang="en-AU" sz="1400" b="1" dirty="0" smtClean="0"/>
              <a:t>Repetition</a:t>
            </a:r>
            <a:r>
              <a:rPr lang="en-AU" sz="1400" dirty="0" smtClean="0"/>
              <a:t> allows for a </a:t>
            </a:r>
            <a:r>
              <a:rPr lang="en-AU" sz="1400" b="1" dirty="0" smtClean="0"/>
              <a:t>portion of </a:t>
            </a:r>
            <a:r>
              <a:rPr lang="en-AU" sz="1400" dirty="0" smtClean="0"/>
              <a:t>an </a:t>
            </a:r>
            <a:r>
              <a:rPr lang="en-AU" sz="1400" b="1" dirty="0" smtClean="0"/>
              <a:t>algorithm</a:t>
            </a:r>
            <a:r>
              <a:rPr lang="en-AU" sz="1400" dirty="0" smtClean="0"/>
              <a:t> or computer program</a:t>
            </a:r>
          </a:p>
          <a:p>
            <a:pPr algn="ctr"/>
            <a:r>
              <a:rPr lang="en-AU" sz="1400" dirty="0" smtClean="0"/>
              <a:t>to be done </a:t>
            </a:r>
            <a:r>
              <a:rPr lang="en-AU" sz="1400" b="1" dirty="0" smtClean="0"/>
              <a:t>any number of times </a:t>
            </a:r>
          </a:p>
          <a:p>
            <a:pPr algn="ctr"/>
            <a:r>
              <a:rPr lang="en-AU" sz="1400" dirty="0" smtClean="0"/>
              <a:t>dependent on some </a:t>
            </a:r>
            <a:r>
              <a:rPr lang="en-AU" sz="1400" b="1" dirty="0" smtClean="0"/>
              <a:t>condition being met</a:t>
            </a:r>
            <a:r>
              <a:rPr lang="en-AU" sz="1400" dirty="0" smtClean="0"/>
              <a:t>. </a:t>
            </a:r>
          </a:p>
          <a:p>
            <a:pPr algn="ctr"/>
            <a:r>
              <a:rPr lang="en-AU" sz="1400" dirty="0" smtClean="0"/>
              <a:t>An occurrence of repetition is usually known as </a:t>
            </a:r>
            <a:r>
              <a:rPr lang="en-AU" sz="1400" b="1" dirty="0" smtClean="0"/>
              <a:t>a loop</a:t>
            </a:r>
            <a:r>
              <a:rPr lang="en-AU" sz="1400" dirty="0" smtClean="0"/>
              <a:t>.</a:t>
            </a:r>
          </a:p>
          <a:p>
            <a:endParaRPr lang="en-AU" sz="800" dirty="0" smtClean="0"/>
          </a:p>
          <a:p>
            <a:r>
              <a:rPr lang="en-AU" sz="1400" b="1" dirty="0" smtClean="0"/>
              <a:t>An Example Using Post-Test Repetition</a:t>
            </a:r>
          </a:p>
          <a:p>
            <a:r>
              <a:rPr lang="en-AU" sz="1400" b="1" dirty="0" smtClean="0"/>
              <a:t>Problem: </a:t>
            </a:r>
            <a:r>
              <a:rPr lang="en-AU" sz="1400" dirty="0" smtClean="0"/>
              <a:t>Determine a procedure to beat egg whites until fluffy.</a:t>
            </a:r>
            <a:endParaRPr lang="en-AU" sz="1400" dirty="0"/>
          </a:p>
        </p:txBody>
      </p:sp>
      <p:sp>
        <p:nvSpPr>
          <p:cNvPr id="5" name="Rectangle 4"/>
          <p:cNvSpPr/>
          <p:nvPr/>
        </p:nvSpPr>
        <p:spPr>
          <a:xfrm>
            <a:off x="500034" y="2794300"/>
            <a:ext cx="3357586" cy="1415772"/>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Post-test Repetition</a:t>
            </a:r>
          </a:p>
          <a:p>
            <a:r>
              <a:rPr lang="en-AU" sz="1400" b="1" dirty="0" smtClean="0"/>
              <a:t>Pseudocode</a:t>
            </a:r>
            <a:endParaRPr lang="en-AU" sz="1400" dirty="0" smtClean="0"/>
          </a:p>
          <a:p>
            <a:endParaRPr lang="en-AU" sz="1400" dirty="0" smtClean="0"/>
          </a:p>
          <a:p>
            <a:r>
              <a:rPr lang="en-AU" sz="1400" dirty="0" smtClean="0"/>
              <a:t>REPEAT</a:t>
            </a:r>
          </a:p>
          <a:p>
            <a:pPr lvl="1"/>
            <a:r>
              <a:rPr lang="en-AU" sz="1400" dirty="0" smtClean="0"/>
              <a:t>beat the egg whites</a:t>
            </a:r>
          </a:p>
          <a:p>
            <a:r>
              <a:rPr lang="en-AU" sz="1400" dirty="0" smtClean="0"/>
              <a:t>UNTIL fluffy</a:t>
            </a:r>
            <a:endParaRPr lang="en-AU" sz="1400" dirty="0"/>
          </a:p>
        </p:txBody>
      </p:sp>
      <p:sp>
        <p:nvSpPr>
          <p:cNvPr id="7" name="Rectangle 6"/>
          <p:cNvSpPr/>
          <p:nvPr/>
        </p:nvSpPr>
        <p:spPr>
          <a:xfrm>
            <a:off x="4214810" y="2781312"/>
            <a:ext cx="4714908" cy="3323987"/>
          </a:xfrm>
          <a:prstGeom prst="rect">
            <a:avLst/>
          </a:prstGeom>
          <a:solidFill>
            <a:schemeClr val="accent2">
              <a:lumMod val="20000"/>
              <a:lumOff val="80000"/>
            </a:schemeClr>
          </a:solidFill>
        </p:spPr>
        <p:txBody>
          <a:bodyPr wrap="square">
            <a:spAutoFit/>
          </a:bodyPr>
          <a:lstStyle/>
          <a:p>
            <a:r>
              <a:rPr lang="en-AU" sz="1400" b="1" dirty="0" smtClean="0"/>
              <a:t>Post-test Repetition</a:t>
            </a:r>
          </a:p>
          <a:p>
            <a:r>
              <a:rPr lang="en-AU" sz="1400" b="1" dirty="0" smtClean="0"/>
              <a:t>Flowchart</a:t>
            </a:r>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51202" name="Picture 2"/>
          <p:cNvPicPr>
            <a:picLocks noChangeAspect="1" noChangeArrowheads="1"/>
          </p:cNvPicPr>
          <p:nvPr/>
        </p:nvPicPr>
        <p:blipFill>
          <a:blip r:embed="rId2" cstate="print"/>
          <a:srcRect/>
          <a:stretch>
            <a:fillRect/>
          </a:stretch>
        </p:blipFill>
        <p:spPr bwMode="auto">
          <a:xfrm>
            <a:off x="6242762" y="2804160"/>
            <a:ext cx="2067811" cy="32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GB" dirty="0" smtClean="0"/>
              <a:t>Algorithmic Problem Solving</a:t>
            </a:r>
            <a:br>
              <a:rPr lang="en-GB" dirty="0" smtClean="0"/>
            </a:br>
            <a:r>
              <a:rPr lang="en-US" sz="2400" dirty="0" smtClean="0"/>
              <a:t>Pseudo codes - Practice Time…</a:t>
            </a:r>
            <a:endParaRPr lang="vi-VN" sz="2400" dirty="0"/>
          </a:p>
        </p:txBody>
      </p:sp>
      <p:sp>
        <p:nvSpPr>
          <p:cNvPr id="3" name="Content Placeholder 2"/>
          <p:cNvSpPr txBox="1">
            <a:spLocks/>
          </p:cNvSpPr>
          <p:nvPr/>
        </p:nvSpPr>
        <p:spPr>
          <a:xfrm>
            <a:off x="304800" y="1524000"/>
            <a:ext cx="8458200" cy="4114800"/>
          </a:xfrm>
          <a:prstGeom prst="rect">
            <a:avLst/>
          </a:prstGeom>
        </p:spPr>
        <p:txBody>
          <a:bodyPr>
            <a:normAutofit/>
          </a:bodyPr>
          <a:lstStyle/>
          <a:p>
            <a:pPr marL="342900" indent="-342900">
              <a:spcBef>
                <a:spcPct val="20000"/>
              </a:spcBef>
              <a:buClr>
                <a:schemeClr val="tx1"/>
              </a:buClr>
              <a:buSzPct val="62000"/>
              <a:buFont typeface="Monotype Sorts" pitchFamily="2" charset="2"/>
              <a:buChar char="o"/>
            </a:pPr>
            <a:r>
              <a:rPr kumimoji="0" lang="en-US" sz="2400" i="0" u="none" strike="noStrike" kern="0" cap="none" spc="0" normalizeH="0" baseline="0" noProof="0" dirty="0" smtClean="0">
                <a:ln>
                  <a:noFill/>
                </a:ln>
                <a:effectLst/>
                <a:uLnTx/>
                <a:uFillTx/>
                <a:latin typeface="+mj-lt"/>
                <a:cs typeface="+mn-cs"/>
              </a:rPr>
              <a:t>Practice 3 - </a:t>
            </a:r>
            <a:r>
              <a:rPr lang="en-US" sz="2400" kern="0" dirty="0" smtClean="0">
                <a:latin typeface="+mj-lt"/>
              </a:rPr>
              <a:t>Write an algorithm with pseudo codes</a:t>
            </a:r>
            <a:endParaRPr kumimoji="0" lang="en-US" sz="2400" i="0" u="none" strike="noStrike" kern="0" cap="none" spc="0" normalizeH="0" baseline="0" noProof="0" dirty="0" smtClean="0">
              <a:ln>
                <a:noFill/>
              </a:ln>
              <a:effectLst/>
              <a:uLnTx/>
              <a:uFillTx/>
              <a:latin typeface="+mj-lt"/>
              <a:cs typeface="+mn-cs"/>
            </a:endParaRPr>
          </a:p>
          <a:p>
            <a:pPr marL="342900" indent="22225" algn="just">
              <a:spcBef>
                <a:spcPct val="20000"/>
              </a:spcBef>
              <a:buClr>
                <a:schemeClr val="tx1"/>
              </a:buClr>
              <a:buSzPct val="62000"/>
            </a:pPr>
            <a:r>
              <a:rPr lang="en-US" sz="2000" kern="0" dirty="0" smtClean="0">
                <a:latin typeface="+mj-lt"/>
              </a:rPr>
              <a:t>Request the user to input two numbers. If the sum of those numbers are greater than 12, program outputs "Big numbers you gave". Otherwise the program outputs "Small numbers you gave"</a:t>
            </a:r>
          </a:p>
          <a:p>
            <a:pPr marL="342900" indent="-342900">
              <a:spcBef>
                <a:spcPct val="20000"/>
              </a:spcBef>
              <a:buClr>
                <a:schemeClr val="tx1"/>
              </a:buClr>
              <a:buSzPct val="62000"/>
              <a:buFont typeface="Monotype Sorts" pitchFamily="2" charset="2"/>
              <a:buChar char="o"/>
            </a:pPr>
            <a:r>
              <a:rPr lang="en-US" sz="2400" kern="0" dirty="0" smtClean="0">
                <a:latin typeface="+mj-lt"/>
                <a:cs typeface="+mn-cs"/>
              </a:rPr>
              <a:t>Practice 4 – </a:t>
            </a:r>
            <a:r>
              <a:rPr lang="en-US" sz="2400" kern="0" dirty="0" smtClean="0">
                <a:latin typeface="+mj-lt"/>
              </a:rPr>
              <a:t>Write an algorithm with pseudo codes</a:t>
            </a:r>
            <a:endParaRPr kumimoji="0" lang="en-US" sz="2400" i="0" u="none" strike="noStrike" kern="0" cap="none" spc="0" normalizeH="0" noProof="0" dirty="0" smtClean="0">
              <a:ln>
                <a:noFill/>
              </a:ln>
              <a:effectLst/>
              <a:uLnTx/>
              <a:uFillTx/>
              <a:latin typeface="+mj-lt"/>
              <a:cs typeface="+mn-cs"/>
            </a:endParaRPr>
          </a:p>
          <a:p>
            <a:pPr marL="371475" lvl="1" indent="7938">
              <a:spcBef>
                <a:spcPct val="20000"/>
              </a:spcBef>
              <a:buClr>
                <a:schemeClr val="tx1"/>
              </a:buClr>
              <a:buSzPct val="62000"/>
            </a:pPr>
            <a:r>
              <a:rPr lang="en-US" sz="2000" kern="0" dirty="0" smtClean="0">
                <a:latin typeface="+mj-lt"/>
              </a:rPr>
              <a:t>Computing Weekly Wages; </a:t>
            </a:r>
          </a:p>
          <a:p>
            <a:pPr marL="371475" lvl="1" indent="7938">
              <a:spcBef>
                <a:spcPct val="20000"/>
              </a:spcBef>
              <a:buClr>
                <a:schemeClr val="tx1"/>
              </a:buClr>
              <a:buSzPct val="62000"/>
            </a:pPr>
            <a:r>
              <a:rPr lang="en-US" sz="2000" kern="0" dirty="0" smtClean="0">
                <a:latin typeface="+mj-lt"/>
              </a:rPr>
              <a:t>Gross pay depends on the pay rate and the number of hours worked per week. However, if you work more than 40 hours, you get paid time-and-a-half for all hours worked over 40. Pseudo-code the task of computing gross pay given pay rate and hours worked.</a:t>
            </a:r>
            <a:endParaRPr kumimoji="0" lang="en-US" sz="2000" i="0" u="none" strike="noStrike" kern="0" cap="none" spc="0" normalizeH="0" baseline="0" noProof="0" dirty="0" smtClean="0">
              <a:ln>
                <a:noFill/>
              </a:ln>
              <a:effectLst/>
              <a:uLnTx/>
              <a:uFillTx/>
              <a:latin typeface="+mj-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57200" y="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r>
              <a:rPr kumimoji="0" lang="en-GB" sz="2800" b="1" i="0" u="none" strike="noStrike" kern="0" cap="none" spc="0" normalizeH="0" baseline="0" noProof="0" dirty="0" smtClean="0">
                <a:ln>
                  <a:noFill/>
                </a:ln>
                <a:effectLst>
                  <a:outerShdw blurRad="38100" dist="38100" dir="2700000" algn="tl">
                    <a:srgbClr val="C0C0C0"/>
                  </a:outerShdw>
                </a:effectLst>
                <a:uLnTx/>
                <a:uFillTx/>
                <a:latin typeface="+mj-lt"/>
                <a:ea typeface="+mj-ea"/>
                <a:cs typeface="+mj-cs"/>
              </a:rPr>
              <a:t>Algorithmic Problem Solving</a:t>
            </a:r>
            <a:br>
              <a:rPr kumimoji="0" lang="en-GB" sz="2800" b="1" i="0" u="none" strike="noStrike" kern="0" cap="none" spc="0" normalizeH="0" baseline="0" noProof="0" dirty="0" smtClean="0">
                <a:ln>
                  <a:noFill/>
                </a:ln>
                <a:effectLst>
                  <a:outerShdw blurRad="38100" dist="38100" dir="2700000" algn="tl">
                    <a:srgbClr val="C0C0C0"/>
                  </a:outerShdw>
                </a:effectLst>
                <a:uLnTx/>
                <a:uFillTx/>
                <a:latin typeface="+mj-lt"/>
                <a:ea typeface="+mj-ea"/>
                <a:cs typeface="+mj-cs"/>
              </a:rPr>
            </a:br>
            <a:r>
              <a:rPr lang="en-US" sz="2400" b="1" kern="0" dirty="0" smtClean="0">
                <a:effectLst>
                  <a:outerShdw blurRad="38100" dist="38100" dir="2700000" algn="tl">
                    <a:srgbClr val="C0C0C0"/>
                  </a:outerShdw>
                </a:effectLst>
                <a:latin typeface="Tahoma"/>
                <a:ea typeface="+mj-ea"/>
                <a:cs typeface="+mj-cs"/>
              </a:rPr>
              <a:t> Pseudo codes - Practice Time…</a:t>
            </a:r>
            <a:endParaRPr kumimoji="0" lang="vi-VN" sz="2400" b="1" i="0" u="none" strike="noStrike" kern="0" cap="none" spc="0" normalizeH="0" baseline="0" noProof="0" dirty="0">
              <a:ln>
                <a:noFill/>
              </a:ln>
              <a:effectLst>
                <a:outerShdw blurRad="38100" dist="38100" dir="2700000" algn="tl">
                  <a:srgbClr val="C0C0C0"/>
                </a:outerShdw>
              </a:effectLst>
              <a:uLnTx/>
              <a:uFillTx/>
              <a:latin typeface="+mj-lt"/>
              <a:ea typeface="+mj-ea"/>
              <a:cs typeface="+mj-cs"/>
            </a:endParaRPr>
          </a:p>
        </p:txBody>
      </p:sp>
      <p:sp>
        <p:nvSpPr>
          <p:cNvPr id="4" name="Content Placeholder 2"/>
          <p:cNvSpPr txBox="1">
            <a:spLocks/>
          </p:cNvSpPr>
          <p:nvPr/>
        </p:nvSpPr>
        <p:spPr>
          <a:xfrm>
            <a:off x="304800" y="1371600"/>
            <a:ext cx="8458200" cy="4953000"/>
          </a:xfrm>
          <a:prstGeom prst="rect">
            <a:avLst/>
          </a:prstGeom>
        </p:spPr>
        <p:txBody>
          <a:bodyPr>
            <a:normAutofit/>
          </a:bodyPr>
          <a:lstStyle/>
          <a:p>
            <a:pPr marL="342900" indent="-342900">
              <a:spcBef>
                <a:spcPct val="20000"/>
              </a:spcBef>
              <a:buClr>
                <a:schemeClr val="tx1"/>
              </a:buClr>
              <a:buSzPct val="62000"/>
              <a:buFont typeface="Monotype Sorts" pitchFamily="2" charset="2"/>
              <a:buChar char="o"/>
            </a:pPr>
            <a:r>
              <a:rPr kumimoji="0" lang="en-US" sz="2800" i="0" u="none" strike="noStrike" kern="0" cap="none" spc="0" normalizeH="0" baseline="0" noProof="0" dirty="0" smtClean="0">
                <a:ln>
                  <a:noFill/>
                </a:ln>
                <a:effectLst/>
                <a:uLnTx/>
                <a:uFillTx/>
                <a:latin typeface="+mj-lt"/>
                <a:cs typeface="+mn-cs"/>
              </a:rPr>
              <a:t>Practice 5</a:t>
            </a:r>
          </a:p>
          <a:p>
            <a:pPr marL="800100" lvl="1" indent="-342900">
              <a:spcBef>
                <a:spcPct val="20000"/>
              </a:spcBef>
              <a:buClr>
                <a:schemeClr val="tx1"/>
              </a:buClr>
              <a:buSzPct val="62000"/>
              <a:buFont typeface="Wingdings" pitchFamily="2" charset="2"/>
              <a:buChar char="§"/>
            </a:pPr>
            <a:r>
              <a:rPr lang="en-US" sz="2400" kern="0" dirty="0" smtClean="0">
                <a:latin typeface="+mj-lt"/>
              </a:rPr>
              <a:t>Pseudo-code the task of computing the final price of an item after figuring in sales tax. </a:t>
            </a:r>
          </a:p>
          <a:p>
            <a:pPr marL="800100" lvl="1" indent="-342900">
              <a:spcBef>
                <a:spcPct val="20000"/>
              </a:spcBef>
              <a:buClr>
                <a:schemeClr val="tx1"/>
              </a:buClr>
              <a:buSzPct val="62000"/>
              <a:buFont typeface="Wingdings" pitchFamily="2" charset="2"/>
              <a:buChar char="§"/>
            </a:pPr>
            <a:r>
              <a:rPr lang="en-US" sz="2400" kern="0" dirty="0" smtClean="0">
                <a:latin typeface="+mj-lt"/>
              </a:rPr>
              <a:t>Note the three types of instructions: input (get), process/calculate (=) and output (display)</a:t>
            </a:r>
          </a:p>
          <a:p>
            <a:pPr marL="800100" lvl="1" indent="-342900">
              <a:spcBef>
                <a:spcPct val="20000"/>
              </a:spcBef>
              <a:buClr>
                <a:schemeClr val="tx1"/>
              </a:buClr>
              <a:buSzPct val="62000"/>
              <a:buFont typeface="Wingdings" pitchFamily="2" charset="2"/>
              <a:buChar char="§"/>
            </a:pPr>
            <a:r>
              <a:rPr lang="en-US" sz="2400" kern="0" dirty="0" smtClean="0">
                <a:latin typeface="+mj-lt"/>
              </a:rPr>
              <a:t>Note that the operations are numbered and each operation is unambiguous and effectively computable. We also extract and list all variables used in our pseudo-code. This will be useful when translating pseudo-code into a programming language</a:t>
            </a:r>
          </a:p>
          <a:p>
            <a:pPr marL="800100" lvl="1" indent="-342900">
              <a:spcBef>
                <a:spcPct val="20000"/>
              </a:spcBef>
              <a:buClr>
                <a:schemeClr val="tx1"/>
              </a:buClr>
              <a:buSzPct val="62000"/>
              <a:buFont typeface="Monotype Sorts" pitchFamily="2" charset="2"/>
              <a:buChar char="o"/>
            </a:pPr>
            <a:endParaRPr kumimoji="0" lang="en-US" sz="1200" i="0" u="none" strike="noStrike" kern="0" cap="none" spc="0" normalizeH="0" baseline="0" noProof="0" dirty="0" smtClean="0">
              <a:ln>
                <a:noFill/>
              </a:ln>
              <a:solidFill>
                <a:srgbClr val="000080"/>
              </a:solidFill>
              <a:effectLst/>
              <a:uLnTx/>
              <a:uFillTx/>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GB" dirty="0" smtClean="0"/>
              <a:t>Algorithmic Problem Solving</a:t>
            </a:r>
            <a:r>
              <a:rPr lang="en-GB" sz="2000" dirty="0" smtClean="0"/>
              <a:t/>
            </a:r>
            <a:br>
              <a:rPr lang="en-GB" sz="2000" dirty="0" smtClean="0"/>
            </a:br>
            <a:r>
              <a:rPr lang="en-GB" sz="2400" dirty="0" smtClean="0"/>
              <a:t> The Structure Theorem – </a:t>
            </a:r>
            <a:r>
              <a:rPr lang="en-AU" sz="2400" dirty="0" smtClean="0"/>
              <a:t>Subprograms 1/3</a:t>
            </a:r>
            <a:endParaRPr lang="en-AU" sz="1100" i="1" dirty="0"/>
          </a:p>
        </p:txBody>
      </p:sp>
      <p:sp>
        <p:nvSpPr>
          <p:cNvPr id="8" name="Rectangle 7"/>
          <p:cNvSpPr/>
          <p:nvPr/>
        </p:nvSpPr>
        <p:spPr>
          <a:xfrm>
            <a:off x="285688" y="1143000"/>
            <a:ext cx="8858312" cy="5262979"/>
          </a:xfrm>
          <a:prstGeom prst="rect">
            <a:avLst/>
          </a:prstGeom>
        </p:spPr>
        <p:txBody>
          <a:bodyPr wrap="square">
            <a:spAutoFit/>
          </a:bodyPr>
          <a:lstStyle/>
          <a:p>
            <a:pPr algn="ctr"/>
            <a:r>
              <a:rPr lang="en-AU" sz="1400" b="1" dirty="0" smtClean="0"/>
              <a:t>Subprograms</a:t>
            </a:r>
            <a:r>
              <a:rPr lang="en-AU" sz="1400" dirty="0" smtClean="0"/>
              <a:t>, as the name implies, are </a:t>
            </a:r>
            <a:r>
              <a:rPr lang="en-AU" sz="1400" b="1" dirty="0" smtClean="0"/>
              <a:t>complete part-programs </a:t>
            </a:r>
          </a:p>
          <a:p>
            <a:pPr algn="ctr"/>
            <a:r>
              <a:rPr lang="en-AU" sz="1400" dirty="0" smtClean="0"/>
              <a:t>that are used from </a:t>
            </a:r>
            <a:r>
              <a:rPr lang="en-AU" sz="1400" b="1" dirty="0" smtClean="0"/>
              <a:t>within the main program </a:t>
            </a:r>
            <a:r>
              <a:rPr lang="en-AU" sz="1400" dirty="0" smtClean="0"/>
              <a:t>section. </a:t>
            </a:r>
          </a:p>
          <a:p>
            <a:pPr algn="ctr"/>
            <a:endParaRPr lang="en-AU" sz="1400" dirty="0" smtClean="0"/>
          </a:p>
          <a:p>
            <a:pPr marL="342900" indent="-342900">
              <a:buFont typeface="Arial" pitchFamily="34" charset="0"/>
              <a:buChar char="•"/>
            </a:pPr>
            <a:r>
              <a:rPr lang="en-AU" sz="1400" dirty="0" smtClean="0"/>
              <a:t>They allow the process of </a:t>
            </a:r>
            <a:r>
              <a:rPr lang="en-AU" sz="1400" b="1" dirty="0" smtClean="0"/>
              <a:t>refinement</a:t>
            </a:r>
            <a:r>
              <a:rPr lang="en-AU" sz="1400" dirty="0" smtClean="0"/>
              <a:t> to be used to develop solutions to problems that are easy to follow. </a:t>
            </a:r>
          </a:p>
          <a:p>
            <a:pPr marL="342900" indent="-342900">
              <a:buFont typeface="Arial" pitchFamily="34" charset="0"/>
              <a:buChar char="•"/>
            </a:pPr>
            <a:r>
              <a:rPr lang="en-AU" sz="1400" dirty="0" smtClean="0"/>
              <a:t>Sections of the solution are developed and presented in </a:t>
            </a:r>
            <a:r>
              <a:rPr lang="en-AU" sz="1400" b="1" dirty="0" smtClean="0"/>
              <a:t>understandable chunks</a:t>
            </a:r>
            <a:r>
              <a:rPr lang="en-AU" sz="1400" dirty="0" smtClean="0"/>
              <a:t>, and because of this, </a:t>
            </a:r>
          </a:p>
          <a:p>
            <a:pPr marL="342900" indent="-342900">
              <a:buFont typeface="Arial" pitchFamily="34" charset="0"/>
              <a:buChar char="•"/>
            </a:pPr>
            <a:r>
              <a:rPr lang="en-AU" sz="1400" dirty="0" smtClean="0"/>
              <a:t>subprograms are particularly useful when using the </a:t>
            </a:r>
            <a:r>
              <a:rPr lang="en-AU" sz="1400" b="1" dirty="0" smtClean="0"/>
              <a:t>top-down</a:t>
            </a:r>
            <a:r>
              <a:rPr lang="en-AU" sz="1400" dirty="0" smtClean="0"/>
              <a:t> method of solution development.</a:t>
            </a:r>
          </a:p>
          <a:p>
            <a:endParaRPr lang="en-AU" sz="1400" dirty="0" smtClean="0"/>
          </a:p>
          <a:p>
            <a:r>
              <a:rPr lang="en-AU" sz="1400" dirty="0" smtClean="0"/>
              <a:t>When using subprograms it is important that </a:t>
            </a:r>
          </a:p>
          <a:p>
            <a:pPr marL="342900" indent="-342900">
              <a:buFont typeface="+mj-lt"/>
              <a:buAutoNum type="arabicPeriod"/>
            </a:pPr>
            <a:r>
              <a:rPr lang="en-AU" sz="1400" dirty="0" smtClean="0"/>
              <a:t>the solution expression indicates </a:t>
            </a:r>
            <a:r>
              <a:rPr lang="en-AU" sz="1400" b="1" dirty="0" smtClean="0"/>
              <a:t>where the main program branches to a subprogram</a:t>
            </a:r>
            <a:r>
              <a:rPr lang="en-AU" sz="1400" dirty="0" smtClean="0"/>
              <a:t>. </a:t>
            </a:r>
          </a:p>
          <a:p>
            <a:pPr marL="342900" indent="-342900">
              <a:buFont typeface="+mj-lt"/>
              <a:buAutoNum type="arabicPeriod"/>
            </a:pPr>
            <a:r>
              <a:rPr lang="en-AU" sz="1400" dirty="0" smtClean="0"/>
              <a:t>It is equally important to indicate exactly </a:t>
            </a:r>
            <a:r>
              <a:rPr lang="en-AU" sz="1400" b="1" dirty="0" smtClean="0"/>
              <a:t>where the subprogram begins</a:t>
            </a:r>
            <a:r>
              <a:rPr lang="en-AU" sz="1400" dirty="0" smtClean="0"/>
              <a:t>. </a:t>
            </a:r>
          </a:p>
          <a:p>
            <a:pPr marL="342900" indent="-342900">
              <a:buFont typeface="+mj-lt"/>
              <a:buAutoNum type="arabicPeriod"/>
            </a:pPr>
            <a:endParaRPr lang="en-AU" sz="1400" dirty="0" smtClean="0"/>
          </a:p>
          <a:p>
            <a:pPr marL="342900" indent="-342900"/>
            <a:r>
              <a:rPr lang="en-AU" sz="1400" dirty="0" smtClean="0"/>
              <a:t>In </a:t>
            </a:r>
            <a:r>
              <a:rPr lang="en-AU" sz="1400" b="1" dirty="0" smtClean="0"/>
              <a:t>pseudocode, </a:t>
            </a:r>
          </a:p>
          <a:p>
            <a:pPr marL="342900" indent="-342900"/>
            <a:r>
              <a:rPr lang="en-AU" sz="1400" dirty="0" smtClean="0"/>
              <a:t>the </a:t>
            </a:r>
            <a:r>
              <a:rPr lang="en-AU" sz="1400" b="1" dirty="0" smtClean="0"/>
              <a:t>statement in the main program </a:t>
            </a:r>
            <a:r>
              <a:rPr lang="en-AU" sz="1400" dirty="0" smtClean="0"/>
              <a:t>that is expanded in a subprogram is </a:t>
            </a:r>
            <a:r>
              <a:rPr lang="en-AU" sz="1400" b="1" dirty="0" smtClean="0"/>
              <a:t>underlined </a:t>
            </a:r>
            <a:r>
              <a:rPr lang="en-AU" sz="1400" dirty="0" smtClean="0"/>
              <a:t>to indicate that </a:t>
            </a:r>
            <a:r>
              <a:rPr lang="en-AU" sz="1400" i="1" dirty="0" smtClean="0"/>
              <a:t>further explanation follows</a:t>
            </a:r>
            <a:r>
              <a:rPr lang="en-AU" sz="1400" dirty="0" smtClean="0"/>
              <a:t>. </a:t>
            </a:r>
          </a:p>
          <a:p>
            <a:pPr marL="342900" indent="-342900"/>
            <a:r>
              <a:rPr lang="en-AU" sz="1400" dirty="0" smtClean="0"/>
              <a:t>The expanded subprogram section should be identified by</a:t>
            </a:r>
          </a:p>
          <a:p>
            <a:pPr marL="342900" indent="-342900">
              <a:buFont typeface="+mj-lt"/>
              <a:buAutoNum type="arabicPeriod"/>
            </a:pPr>
            <a:r>
              <a:rPr lang="en-AU" sz="1400" dirty="0" smtClean="0"/>
              <a:t>using the keywords BEGIN SUBPROGRAM </a:t>
            </a:r>
          </a:p>
          <a:p>
            <a:pPr marL="800100" lvl="1" indent="-342900">
              <a:buFont typeface="Arial" pitchFamily="34" charset="0"/>
              <a:buChar char="•"/>
            </a:pPr>
            <a:r>
              <a:rPr lang="en-AU" sz="1400" dirty="0" smtClean="0"/>
              <a:t>followed by the underlined title used in the main program. </a:t>
            </a:r>
          </a:p>
          <a:p>
            <a:pPr marL="342900" indent="-342900">
              <a:buFont typeface="+mj-lt"/>
              <a:buAutoNum type="arabicPeriod"/>
            </a:pPr>
            <a:r>
              <a:rPr lang="en-AU" sz="1400" dirty="0" smtClean="0"/>
              <a:t>The end of the subprogram is marked by the keywords END SUBPROGRAM </a:t>
            </a:r>
          </a:p>
          <a:p>
            <a:pPr marL="800100" lvl="1" indent="-342900">
              <a:buFont typeface="Arial" pitchFamily="34" charset="0"/>
              <a:buChar char="•"/>
            </a:pPr>
            <a:r>
              <a:rPr lang="en-AU" sz="1400" dirty="0" smtClean="0"/>
              <a:t>and the underlined title used in the main program. </a:t>
            </a:r>
          </a:p>
          <a:p>
            <a:endParaRPr lang="en-AU" sz="1400" dirty="0" smtClean="0"/>
          </a:p>
          <a:p>
            <a:r>
              <a:rPr lang="en-AU" sz="1400" dirty="0" smtClean="0"/>
              <a:t>When using </a:t>
            </a:r>
            <a:r>
              <a:rPr lang="en-AU" sz="1400" b="1" dirty="0" smtClean="0"/>
              <a:t>flowcharts</a:t>
            </a:r>
            <a:r>
              <a:rPr lang="en-AU" sz="1400" dirty="0" smtClean="0"/>
              <a:t>, </a:t>
            </a:r>
          </a:p>
          <a:p>
            <a:r>
              <a:rPr lang="en-AU" sz="1400" dirty="0" smtClean="0"/>
              <a:t>a subprogram is shown by </a:t>
            </a:r>
            <a:r>
              <a:rPr lang="en-AU" sz="1400" b="1" dirty="0" smtClean="0"/>
              <a:t>an additional vertical line </a:t>
            </a:r>
            <a:r>
              <a:rPr lang="en-AU" sz="1400" dirty="0" smtClean="0"/>
              <a:t>on </a:t>
            </a:r>
            <a:r>
              <a:rPr lang="en-AU" sz="1400" b="1" dirty="0" smtClean="0"/>
              <a:t>each side of the process box</a:t>
            </a:r>
            <a:r>
              <a:rPr lang="en-AU" sz="1400" dirty="0" smtClean="0"/>
              <a:t>. </a:t>
            </a:r>
          </a:p>
          <a:p>
            <a:r>
              <a:rPr lang="en-AU" sz="1400" dirty="0" smtClean="0"/>
              <a:t>This indicates that the subprogram is </a:t>
            </a:r>
            <a:r>
              <a:rPr lang="en-AU" sz="1400" b="1" dirty="0" smtClean="0"/>
              <a:t>expanded elsewhere</a:t>
            </a:r>
            <a:r>
              <a:rPr lang="en-AU" sz="1400" dirty="0" smtClean="0"/>
              <a:t>. </a:t>
            </a:r>
          </a:p>
          <a:p>
            <a:r>
              <a:rPr lang="en-AU" sz="1400" dirty="0" smtClean="0"/>
              <a:t>The </a:t>
            </a:r>
            <a:r>
              <a:rPr lang="en-AU" sz="1400" b="1" dirty="0" smtClean="0"/>
              <a:t>start </a:t>
            </a:r>
            <a:r>
              <a:rPr lang="en-AU" sz="1400" dirty="0" smtClean="0"/>
              <a:t>and </a:t>
            </a:r>
            <a:r>
              <a:rPr lang="en-AU" sz="1400" b="1" dirty="0" smtClean="0"/>
              <a:t>end</a:t>
            </a:r>
            <a:r>
              <a:rPr lang="en-AU" sz="1400" dirty="0" smtClean="0"/>
              <a:t> of the subprogram flowchart </a:t>
            </a:r>
            <a:r>
              <a:rPr lang="en-AU" sz="1400" b="1" dirty="0" smtClean="0"/>
              <a:t>uses </a:t>
            </a:r>
            <a:r>
              <a:rPr lang="en-AU" sz="1400" dirty="0" smtClean="0"/>
              <a:t>the </a:t>
            </a:r>
            <a:r>
              <a:rPr lang="en-AU" sz="1400" b="1" dirty="0" smtClean="0"/>
              <a:t>name </a:t>
            </a:r>
            <a:r>
              <a:rPr lang="en-AU" sz="1400" dirty="0" smtClean="0"/>
              <a:t>of the </a:t>
            </a:r>
            <a:r>
              <a:rPr lang="en-AU" sz="1400" b="1" dirty="0" smtClean="0"/>
              <a:t>subprogram </a:t>
            </a:r>
            <a:r>
              <a:rPr lang="en-AU" sz="1400" dirty="0" smtClean="0"/>
              <a:t>in the </a:t>
            </a:r>
            <a:r>
              <a:rPr lang="en-AU" sz="1400" b="1" dirty="0" smtClean="0"/>
              <a:t>termination boxes</a:t>
            </a:r>
            <a:r>
              <a:rPr lang="en-AU" sz="1400" dirty="0" smtClean="0"/>
              <a:t>.</a:t>
            </a:r>
            <a:endParaRPr lang="en-AU" sz="1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848600" cy="914400"/>
          </a:xfrm>
        </p:spPr>
        <p:txBody>
          <a:bodyPr>
            <a:noAutofit/>
          </a:bodyPr>
          <a:lstStyle/>
          <a:p>
            <a:r>
              <a:rPr lang="en-GB" dirty="0" smtClean="0"/>
              <a:t>Algorithmic Problem Solving</a:t>
            </a:r>
            <a:r>
              <a:rPr lang="en-GB" sz="2000" dirty="0" smtClean="0"/>
              <a:t/>
            </a:r>
            <a:br>
              <a:rPr lang="en-GB" sz="2000" dirty="0" smtClean="0"/>
            </a:br>
            <a:r>
              <a:rPr lang="en-GB" sz="2400" dirty="0" smtClean="0"/>
              <a:t> The Structure Theorem – </a:t>
            </a:r>
            <a:r>
              <a:rPr lang="en-AU" sz="2400" dirty="0" smtClean="0"/>
              <a:t>Subprograms 2/3</a:t>
            </a:r>
            <a:endParaRPr lang="en-AU" sz="1600" i="1" dirty="0"/>
          </a:p>
        </p:txBody>
      </p:sp>
      <p:sp>
        <p:nvSpPr>
          <p:cNvPr id="8" name="Rectangle 7"/>
          <p:cNvSpPr/>
          <p:nvPr/>
        </p:nvSpPr>
        <p:spPr>
          <a:xfrm>
            <a:off x="142844" y="1229380"/>
            <a:ext cx="8858312" cy="523220"/>
          </a:xfrm>
          <a:prstGeom prst="rect">
            <a:avLst/>
          </a:prstGeom>
        </p:spPr>
        <p:txBody>
          <a:bodyPr wrap="square">
            <a:spAutoFit/>
          </a:bodyPr>
          <a:lstStyle/>
          <a:p>
            <a:pPr algn="ctr"/>
            <a:r>
              <a:rPr lang="en-AU" sz="1400" b="1" dirty="0" smtClean="0"/>
              <a:t>Subprograms</a:t>
            </a:r>
            <a:r>
              <a:rPr lang="en-AU" sz="1400" dirty="0" smtClean="0"/>
              <a:t>, as the name implies, are </a:t>
            </a:r>
            <a:r>
              <a:rPr lang="en-AU" sz="1400" b="1" dirty="0" smtClean="0"/>
              <a:t>complete part-programs </a:t>
            </a:r>
          </a:p>
          <a:p>
            <a:pPr algn="ctr"/>
            <a:r>
              <a:rPr lang="en-AU" sz="1400" dirty="0" smtClean="0"/>
              <a:t>that are used from </a:t>
            </a:r>
            <a:r>
              <a:rPr lang="en-AU" sz="1400" b="1" dirty="0" smtClean="0"/>
              <a:t>within the main program </a:t>
            </a:r>
            <a:r>
              <a:rPr lang="en-AU" sz="1400" dirty="0" smtClean="0"/>
              <a:t>section. </a:t>
            </a:r>
          </a:p>
        </p:txBody>
      </p:sp>
      <p:sp>
        <p:nvSpPr>
          <p:cNvPr id="5" name="Rectangle 4"/>
          <p:cNvSpPr/>
          <p:nvPr/>
        </p:nvSpPr>
        <p:spPr>
          <a:xfrm>
            <a:off x="528614" y="1828800"/>
            <a:ext cx="3357586" cy="4431983"/>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600" b="1" dirty="0" smtClean="0"/>
              <a:t>Subprograms</a:t>
            </a:r>
          </a:p>
          <a:p>
            <a:r>
              <a:rPr lang="en-AU" sz="1400" b="1" dirty="0" smtClean="0"/>
              <a:t>Pseudocode</a:t>
            </a:r>
            <a:endParaRPr lang="en-AU" sz="1400" dirty="0" smtClean="0"/>
          </a:p>
          <a:p>
            <a:endParaRPr lang="en-AU" sz="1400" dirty="0" smtClean="0"/>
          </a:p>
          <a:p>
            <a:r>
              <a:rPr lang="en-AU" sz="1400" dirty="0" smtClean="0"/>
              <a:t>BEGIN MAINPROGRAM</a:t>
            </a:r>
          </a:p>
          <a:p>
            <a:pPr lvl="1"/>
            <a:r>
              <a:rPr lang="en-AU" sz="1400" dirty="0" smtClean="0"/>
              <a:t>process l</a:t>
            </a:r>
          </a:p>
          <a:p>
            <a:pPr lvl="1"/>
            <a:r>
              <a:rPr lang="en-AU" sz="1400" dirty="0" smtClean="0"/>
              <a:t>process 2</a:t>
            </a:r>
          </a:p>
          <a:p>
            <a:pPr lvl="1"/>
            <a:r>
              <a:rPr lang="en-AU" sz="1400" dirty="0" smtClean="0"/>
              <a:t>process 3</a:t>
            </a:r>
          </a:p>
          <a:p>
            <a:pPr lvl="1"/>
            <a:r>
              <a:rPr lang="en-AU" sz="1400" dirty="0" smtClean="0"/>
              <a:t>process 4</a:t>
            </a:r>
          </a:p>
          <a:p>
            <a:r>
              <a:rPr lang="en-AU" sz="1400" dirty="0" smtClean="0"/>
              <a:t>END MAINPROGRAM</a:t>
            </a:r>
          </a:p>
          <a:p>
            <a:endParaRPr lang="en-AU" sz="1400" dirty="0" smtClean="0"/>
          </a:p>
          <a:p>
            <a:r>
              <a:rPr lang="en-AU" sz="1400" dirty="0" smtClean="0"/>
              <a:t>BEGIN SUBPROGRAM process 2</a:t>
            </a:r>
          </a:p>
          <a:p>
            <a:pPr lvl="1"/>
            <a:r>
              <a:rPr lang="en-AU" sz="1400" dirty="0" smtClean="0"/>
              <a:t>do this</a:t>
            </a:r>
          </a:p>
          <a:p>
            <a:pPr lvl="1"/>
            <a:r>
              <a:rPr lang="en-AU" sz="1400" dirty="0" smtClean="0"/>
              <a:t>do that</a:t>
            </a:r>
          </a:p>
          <a:p>
            <a:r>
              <a:rPr lang="en-AU" sz="1400" dirty="0" smtClean="0"/>
              <a:t>END SUBPROGRAM process 2</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a:p>
        </p:txBody>
      </p:sp>
      <p:sp>
        <p:nvSpPr>
          <p:cNvPr id="7" name="Rectangle 6"/>
          <p:cNvSpPr/>
          <p:nvPr/>
        </p:nvSpPr>
        <p:spPr>
          <a:xfrm>
            <a:off x="4071934" y="1828800"/>
            <a:ext cx="4714908" cy="4401205"/>
          </a:xfrm>
          <a:prstGeom prst="rect">
            <a:avLst/>
          </a:prstGeom>
          <a:solidFill>
            <a:schemeClr val="accent2">
              <a:lumMod val="20000"/>
              <a:lumOff val="80000"/>
            </a:schemeClr>
          </a:solidFill>
        </p:spPr>
        <p:txBody>
          <a:bodyPr wrap="square">
            <a:spAutoFit/>
          </a:bodyPr>
          <a:lstStyle/>
          <a:p>
            <a:r>
              <a:rPr lang="en-AU" sz="1400" b="1" dirty="0" smtClean="0"/>
              <a:t>Subprograms</a:t>
            </a:r>
          </a:p>
          <a:p>
            <a:r>
              <a:rPr lang="en-AU" sz="1400" b="1" dirty="0" smtClean="0"/>
              <a:t>Flowchart</a:t>
            </a:r>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b="1" dirty="0" smtClean="0"/>
          </a:p>
          <a:p>
            <a:endParaRPr lang="en-AU" sz="1400" dirty="0" smtClean="0"/>
          </a:p>
          <a:p>
            <a:r>
              <a:rPr lang="en-AU" sz="1400" dirty="0" smtClean="0"/>
              <a:t> </a:t>
            </a:r>
          </a:p>
          <a:p>
            <a:endParaRPr lang="en-AU" sz="1400" dirty="0" smtClean="0"/>
          </a:p>
          <a:p>
            <a:endParaRPr lang="en-AU" sz="1400" dirty="0" smtClean="0"/>
          </a:p>
          <a:p>
            <a:endParaRPr lang="en-AU" sz="1400" dirty="0" smtClean="0"/>
          </a:p>
          <a:p>
            <a:endParaRPr lang="en-AU" sz="1400" dirty="0" smtClean="0"/>
          </a:p>
          <a:p>
            <a:endParaRPr lang="en-AU" sz="1400" dirty="0" smtClean="0"/>
          </a:p>
          <a:p>
            <a:endParaRPr lang="en-AU" sz="1400" dirty="0" smtClean="0"/>
          </a:p>
        </p:txBody>
      </p:sp>
      <p:pic>
        <p:nvPicPr>
          <p:cNvPr id="34818" name="Picture 2"/>
          <p:cNvPicPr>
            <a:picLocks noChangeAspect="1" noChangeArrowheads="1"/>
          </p:cNvPicPr>
          <p:nvPr/>
        </p:nvPicPr>
        <p:blipFill>
          <a:blip r:embed="rId2" cstate="print"/>
          <a:srcRect/>
          <a:stretch>
            <a:fillRect/>
          </a:stretch>
        </p:blipFill>
        <p:spPr bwMode="auto">
          <a:xfrm>
            <a:off x="5715008" y="1889760"/>
            <a:ext cx="1558321" cy="42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924800" cy="914400"/>
          </a:xfrm>
        </p:spPr>
        <p:txBody>
          <a:bodyPr/>
          <a:lstStyle/>
          <a:p>
            <a:r>
              <a:rPr lang="en-GB" dirty="0" smtClean="0"/>
              <a:t>Algorithmic Problem Solving</a:t>
            </a:r>
            <a:br>
              <a:rPr lang="en-GB" dirty="0" smtClean="0"/>
            </a:br>
            <a:r>
              <a:rPr lang="en-GB" sz="2400" dirty="0" smtClean="0"/>
              <a:t> The Structure Theorem – </a:t>
            </a:r>
            <a:r>
              <a:rPr lang="en-AU" sz="2400" dirty="0" smtClean="0"/>
              <a:t>Subprograms 3/3</a:t>
            </a:r>
            <a:endParaRPr lang="en-AU" sz="1100" i="1" dirty="0"/>
          </a:p>
        </p:txBody>
      </p:sp>
      <p:sp>
        <p:nvSpPr>
          <p:cNvPr id="8" name="Rectangle 7"/>
          <p:cNvSpPr/>
          <p:nvPr/>
        </p:nvSpPr>
        <p:spPr>
          <a:xfrm>
            <a:off x="285688" y="1066800"/>
            <a:ext cx="8858312" cy="2400657"/>
          </a:xfrm>
          <a:prstGeom prst="rect">
            <a:avLst/>
          </a:prstGeom>
        </p:spPr>
        <p:txBody>
          <a:bodyPr wrap="square">
            <a:spAutoFit/>
          </a:bodyPr>
          <a:lstStyle/>
          <a:p>
            <a:pPr algn="ctr"/>
            <a:r>
              <a:rPr lang="en-AU" sz="1400" b="1" dirty="0" smtClean="0"/>
              <a:t>Subprograms</a:t>
            </a:r>
            <a:r>
              <a:rPr lang="en-AU" sz="1400" dirty="0" smtClean="0"/>
              <a:t>, as the name implies, are </a:t>
            </a:r>
            <a:r>
              <a:rPr lang="en-AU" sz="1400" b="1" dirty="0" smtClean="0"/>
              <a:t>complete part-programs </a:t>
            </a:r>
          </a:p>
          <a:p>
            <a:pPr algn="ctr"/>
            <a:r>
              <a:rPr lang="en-AU" sz="1400" dirty="0" smtClean="0"/>
              <a:t>that are used from </a:t>
            </a:r>
            <a:r>
              <a:rPr lang="en-AU" sz="1400" b="1" dirty="0" smtClean="0"/>
              <a:t>within the main program </a:t>
            </a:r>
            <a:r>
              <a:rPr lang="en-AU" sz="1400" dirty="0" smtClean="0"/>
              <a:t>section. </a:t>
            </a:r>
          </a:p>
          <a:p>
            <a:endParaRPr lang="en-AU" sz="1400" dirty="0" smtClean="0"/>
          </a:p>
          <a:p>
            <a:r>
              <a:rPr lang="en-AU" sz="1200" dirty="0" smtClean="0"/>
              <a:t>In many cases a subprogram can be written to </a:t>
            </a:r>
            <a:r>
              <a:rPr lang="en-AU" sz="1200" b="1" dirty="0" smtClean="0"/>
              <a:t>do the same task </a:t>
            </a:r>
            <a:r>
              <a:rPr lang="en-AU" sz="1200" dirty="0" smtClean="0"/>
              <a:t>at two or </a:t>
            </a:r>
            <a:r>
              <a:rPr lang="en-AU" sz="1200" b="1" dirty="0" smtClean="0"/>
              <a:t>more points in an algorithm</a:t>
            </a:r>
            <a:r>
              <a:rPr lang="en-AU" sz="1200" dirty="0" smtClean="0"/>
              <a:t>. </a:t>
            </a:r>
          </a:p>
          <a:p>
            <a:pPr marL="342900" indent="-342900">
              <a:buFont typeface="Arial" pitchFamily="34" charset="0"/>
              <a:buChar char="•"/>
            </a:pPr>
            <a:r>
              <a:rPr lang="en-AU" sz="1200" dirty="0" smtClean="0"/>
              <a:t>Each time the subprogram is called, </a:t>
            </a:r>
            <a:r>
              <a:rPr lang="en-AU" sz="1200" i="1" dirty="0" smtClean="0"/>
              <a:t>it may operate on different data</a:t>
            </a:r>
            <a:r>
              <a:rPr lang="en-AU" sz="1200" dirty="0" smtClean="0"/>
              <a:t>. </a:t>
            </a:r>
          </a:p>
          <a:p>
            <a:pPr marL="342900" indent="-342900">
              <a:buFont typeface="Arial" pitchFamily="34" charset="0"/>
              <a:buChar char="•"/>
            </a:pPr>
            <a:r>
              <a:rPr lang="en-AU" sz="1200" dirty="0" smtClean="0"/>
              <a:t>To indicate the data to be used one or more </a:t>
            </a:r>
            <a:r>
              <a:rPr lang="en-AU" sz="1200" b="1" dirty="0" smtClean="0"/>
              <a:t>parameters</a:t>
            </a:r>
            <a:r>
              <a:rPr lang="en-AU" sz="1200" dirty="0" smtClean="0"/>
              <a:t> are used.</a:t>
            </a:r>
          </a:p>
          <a:p>
            <a:endParaRPr lang="en-AU" sz="1200" dirty="0" smtClean="0"/>
          </a:p>
          <a:p>
            <a:r>
              <a:rPr lang="en-AU" sz="1200" dirty="0" smtClean="0"/>
              <a:t>The parameters allow the author to </a:t>
            </a:r>
            <a:r>
              <a:rPr lang="en-AU" sz="1200" b="1" dirty="0" smtClean="0"/>
              <a:t>write a general algorithm </a:t>
            </a:r>
            <a:r>
              <a:rPr lang="en-AU" sz="1200" dirty="0" smtClean="0"/>
              <a:t>using the formal parameters. </a:t>
            </a:r>
          </a:p>
          <a:p>
            <a:r>
              <a:rPr lang="en-AU" sz="1200" dirty="0" smtClean="0"/>
              <a:t>When the subprogram is executed, the algorithm carries out its task on the </a:t>
            </a:r>
            <a:r>
              <a:rPr lang="en-AU" sz="1200" b="1" dirty="0" smtClean="0"/>
              <a:t>actual parameters </a:t>
            </a:r>
            <a:r>
              <a:rPr lang="en-AU" sz="1200" dirty="0" smtClean="0"/>
              <a:t>given at the call.</a:t>
            </a:r>
          </a:p>
          <a:p>
            <a:endParaRPr lang="en-AU" sz="1200" dirty="0" smtClean="0"/>
          </a:p>
          <a:p>
            <a:r>
              <a:rPr lang="en-AU" sz="1200" dirty="0" smtClean="0"/>
              <a:t>The parameters to be used by a subprogram are provided as a </a:t>
            </a:r>
            <a:r>
              <a:rPr lang="en-AU" sz="1200" b="1" dirty="0" smtClean="0"/>
              <a:t>list in parentheses </a:t>
            </a:r>
            <a:r>
              <a:rPr lang="en-AU" sz="1200" i="1" dirty="0" smtClean="0"/>
              <a:t>after the name of the subprogram.</a:t>
            </a:r>
            <a:r>
              <a:rPr lang="en-AU" sz="1200" dirty="0" smtClean="0"/>
              <a:t> </a:t>
            </a:r>
          </a:p>
          <a:p>
            <a:pPr marL="342900" indent="-342900"/>
            <a:r>
              <a:rPr lang="en-AU" sz="1200" dirty="0" smtClean="0"/>
              <a:t>There is no need to include them at the end of the algorithm.</a:t>
            </a:r>
          </a:p>
        </p:txBody>
      </p:sp>
      <p:sp>
        <p:nvSpPr>
          <p:cNvPr id="5" name="Rectangle 4"/>
          <p:cNvSpPr/>
          <p:nvPr/>
        </p:nvSpPr>
        <p:spPr>
          <a:xfrm>
            <a:off x="428596" y="3447633"/>
            <a:ext cx="4786346" cy="2800767"/>
          </a:xfrm>
          <a:prstGeom prst="rect">
            <a:avLst/>
          </a:prstGeom>
          <a:solidFill>
            <a:schemeClr val="accent1">
              <a:lumMod val="20000"/>
              <a:lumOff val="80000"/>
            </a:schemeClr>
          </a:solidFill>
          <a:ln>
            <a:solidFill>
              <a:schemeClr val="tx1">
                <a:lumMod val="20000"/>
                <a:lumOff val="80000"/>
              </a:schemeClr>
            </a:solidFill>
          </a:ln>
        </p:spPr>
        <p:txBody>
          <a:bodyPr wrap="square">
            <a:spAutoFit/>
          </a:bodyPr>
          <a:lstStyle/>
          <a:p>
            <a:r>
              <a:rPr lang="en-AU" sz="1100" b="1" dirty="0" smtClean="0"/>
              <a:t>Example of Using Subprograms with one Parameter in Pseudocode</a:t>
            </a:r>
          </a:p>
          <a:p>
            <a:endParaRPr lang="en-AU" sz="1100" dirty="0" smtClean="0"/>
          </a:p>
          <a:p>
            <a:r>
              <a:rPr lang="en-AU" sz="1100" dirty="0" smtClean="0"/>
              <a:t>BEGIN MAINPROGRAM</a:t>
            </a:r>
          </a:p>
          <a:p>
            <a:pPr lvl="1"/>
            <a:r>
              <a:rPr lang="en-AU" sz="1100" dirty="0" smtClean="0"/>
              <a:t>read (name)</a:t>
            </a:r>
          </a:p>
          <a:p>
            <a:pPr lvl="1"/>
            <a:r>
              <a:rPr lang="en-AU" sz="1100" dirty="0" smtClean="0"/>
              <a:t>read (address)</a:t>
            </a:r>
          </a:p>
          <a:p>
            <a:r>
              <a:rPr lang="en-AU" sz="1100" dirty="0" smtClean="0"/>
              <a:t>END MAINPROGRAM</a:t>
            </a:r>
          </a:p>
          <a:p>
            <a:endParaRPr lang="en-AU" sz="1100" dirty="0" smtClean="0"/>
          </a:p>
          <a:p>
            <a:r>
              <a:rPr lang="en-AU" sz="1100" dirty="0" smtClean="0"/>
              <a:t>BEGIN SUBPROGRAM read (array)</a:t>
            </a:r>
          </a:p>
          <a:p>
            <a:pPr lvl="1"/>
            <a:r>
              <a:rPr lang="en-AU" sz="1100" dirty="0" smtClean="0"/>
              <a:t>Set pointer to first position</a:t>
            </a:r>
          </a:p>
          <a:p>
            <a:pPr lvl="1"/>
            <a:r>
              <a:rPr lang="en-AU" sz="1100" dirty="0" smtClean="0"/>
              <a:t>Get a character</a:t>
            </a:r>
          </a:p>
          <a:p>
            <a:pPr lvl="1"/>
            <a:r>
              <a:rPr lang="en-AU" sz="1100" dirty="0" smtClean="0"/>
              <a:t>WHILE there is still more data AND there is room in the array</a:t>
            </a:r>
          </a:p>
          <a:p>
            <a:pPr lvl="2"/>
            <a:r>
              <a:rPr lang="en-AU" sz="1100" dirty="0" smtClean="0"/>
              <a:t>store data in the array at the position given by the pointer</a:t>
            </a:r>
          </a:p>
          <a:p>
            <a:pPr lvl="2"/>
            <a:r>
              <a:rPr lang="en-AU" sz="1100" dirty="0" smtClean="0"/>
              <a:t>Increment the pointer</a:t>
            </a:r>
          </a:p>
          <a:p>
            <a:pPr lvl="2"/>
            <a:r>
              <a:rPr lang="en-AU" sz="1100" dirty="0" smtClean="0"/>
              <a:t>get data</a:t>
            </a:r>
          </a:p>
          <a:p>
            <a:pPr lvl="1"/>
            <a:r>
              <a:rPr lang="en-AU" sz="1100" dirty="0" smtClean="0"/>
              <a:t>ENDWHILE</a:t>
            </a:r>
          </a:p>
          <a:p>
            <a:r>
              <a:rPr lang="en-AU" sz="1100" dirty="0" smtClean="0"/>
              <a:t>END SUBPROGRAM read (array)</a:t>
            </a:r>
            <a:endParaRPr lang="en-AU" sz="1100" dirty="0"/>
          </a:p>
        </p:txBody>
      </p:sp>
      <p:sp>
        <p:nvSpPr>
          <p:cNvPr id="9" name="Rectangle 8"/>
          <p:cNvSpPr/>
          <p:nvPr/>
        </p:nvSpPr>
        <p:spPr>
          <a:xfrm>
            <a:off x="2928926" y="3925669"/>
            <a:ext cx="5715040" cy="646331"/>
          </a:xfrm>
          <a:prstGeom prst="rect">
            <a:avLst/>
          </a:prstGeom>
          <a:solidFill>
            <a:schemeClr val="accent2">
              <a:lumMod val="20000"/>
              <a:lumOff val="80000"/>
            </a:schemeClr>
          </a:solidFill>
        </p:spPr>
        <p:txBody>
          <a:bodyPr wrap="square">
            <a:spAutoFit/>
          </a:bodyPr>
          <a:lstStyle/>
          <a:p>
            <a:r>
              <a:rPr lang="en-AU" sz="1200" dirty="0" smtClean="0"/>
              <a:t>The first time that the subprogram </a:t>
            </a:r>
            <a:r>
              <a:rPr lang="en-AU" sz="1200" i="1" dirty="0" smtClean="0"/>
              <a:t>‘read’ </a:t>
            </a:r>
            <a:r>
              <a:rPr lang="en-AU" sz="1200" dirty="0" smtClean="0"/>
              <a:t>is called:</a:t>
            </a:r>
          </a:p>
          <a:p>
            <a:pPr marL="228600" indent="-228600">
              <a:buFont typeface="+mj-lt"/>
              <a:buAutoNum type="arabicPeriod"/>
            </a:pPr>
            <a:r>
              <a:rPr lang="en-AU" sz="1200" dirty="0" smtClean="0"/>
              <a:t>the characters are read into the array called </a:t>
            </a:r>
            <a:r>
              <a:rPr lang="en-AU" sz="1200" i="1" dirty="0" smtClean="0"/>
              <a:t>‘name’</a:t>
            </a:r>
          </a:p>
          <a:p>
            <a:pPr marL="228600" indent="-228600">
              <a:buFont typeface="+mj-lt"/>
              <a:buAutoNum type="arabicPeriod"/>
            </a:pPr>
            <a:r>
              <a:rPr lang="en-AU" sz="1200" dirty="0" smtClean="0"/>
              <a:t>the second time, the data (characters) are read into the array called </a:t>
            </a:r>
            <a:r>
              <a:rPr lang="en-AU" sz="1200" i="1" dirty="0" smtClean="0"/>
              <a:t>‘address’.</a:t>
            </a:r>
            <a:endParaRPr lang="en-AU" sz="1200" i="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title"/>
          </p:nvPr>
        </p:nvSpPr>
        <p:spPr>
          <a:xfrm>
            <a:off x="762000" y="76200"/>
            <a:ext cx="7924800" cy="914400"/>
          </a:xfrm>
          <a:noFill/>
        </p:spPr>
        <p:txBody>
          <a:bodyPr anchor="b">
            <a:normAutofit fontScale="90000"/>
          </a:bodyPr>
          <a:lstStyle/>
          <a:p>
            <a:pPr eaLnBrk="1" hangingPunct="1"/>
            <a:r>
              <a:rPr lang="en-AU" sz="3000" dirty="0" smtClean="0"/>
              <a:t>Communication between modules</a:t>
            </a:r>
            <a:br>
              <a:rPr lang="en-AU" sz="3000" dirty="0" smtClean="0"/>
            </a:br>
            <a:r>
              <a:rPr lang="en-AU" dirty="0" smtClean="0"/>
              <a:t>An </a:t>
            </a:r>
            <a:r>
              <a:rPr lang="en-AU" sz="2400" dirty="0" smtClean="0"/>
              <a:t>Overview</a:t>
            </a:r>
            <a:endParaRPr lang="en-AU" dirty="0" smtClean="0"/>
          </a:p>
        </p:txBody>
      </p:sp>
      <p:sp>
        <p:nvSpPr>
          <p:cNvPr id="35843" name="Rectangle 2"/>
          <p:cNvSpPr>
            <a:spLocks noGrp="1" noChangeArrowheads="1"/>
          </p:cNvSpPr>
          <p:nvPr>
            <p:ph idx="1"/>
          </p:nvPr>
        </p:nvSpPr>
        <p:spPr>
          <a:xfrm>
            <a:off x="457200" y="1524000"/>
            <a:ext cx="8229600" cy="3581400"/>
          </a:xfrm>
        </p:spPr>
        <p:txBody>
          <a:bodyPr/>
          <a:lstStyle/>
          <a:p>
            <a:pPr eaLnBrk="1" hangingPunct="1"/>
            <a:r>
              <a:rPr lang="en-AU" dirty="0" smtClean="0"/>
              <a:t>Necessary to consider flow of information between modules</a:t>
            </a:r>
          </a:p>
          <a:p>
            <a:pPr eaLnBrk="1" hangingPunct="1"/>
            <a:r>
              <a:rPr lang="en-AU" dirty="0" smtClean="0"/>
              <a:t>This flow of information is called ‘</a:t>
            </a:r>
            <a:r>
              <a:rPr lang="en-AU" dirty="0" err="1" smtClean="0">
                <a:solidFill>
                  <a:srgbClr val="27A2F5"/>
                </a:solidFill>
              </a:rPr>
              <a:t>intermodule</a:t>
            </a:r>
            <a:r>
              <a:rPr lang="en-AU" dirty="0" smtClean="0">
                <a:solidFill>
                  <a:srgbClr val="27A2F5"/>
                </a:solidFill>
              </a:rPr>
              <a:t> communication</a:t>
            </a:r>
            <a:r>
              <a:rPr lang="en-AU" dirty="0" smtClean="0"/>
              <a:t>’ and can be accomplished by the scope of the variable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a:xfrm>
            <a:off x="914400" y="76200"/>
            <a:ext cx="7772400" cy="914400"/>
          </a:xfrm>
          <a:noFill/>
        </p:spPr>
        <p:txBody>
          <a:bodyPr anchor="b">
            <a:normAutofit/>
          </a:bodyPr>
          <a:lstStyle/>
          <a:p>
            <a:r>
              <a:rPr lang="en-AU" dirty="0" smtClean="0"/>
              <a:t>Communication between modules</a:t>
            </a:r>
            <a:br>
              <a:rPr lang="en-AU" dirty="0" smtClean="0"/>
            </a:br>
            <a:r>
              <a:rPr lang="en-AU" sz="2400" dirty="0" smtClean="0"/>
              <a:t>Scope of a variable</a:t>
            </a:r>
            <a:endParaRPr lang="en-AU" sz="1800" dirty="0" smtClean="0"/>
          </a:p>
        </p:txBody>
      </p:sp>
      <p:sp>
        <p:nvSpPr>
          <p:cNvPr id="36867" name="Rectangle 2"/>
          <p:cNvSpPr>
            <a:spLocks noGrp="1" noChangeArrowheads="1"/>
          </p:cNvSpPr>
          <p:nvPr>
            <p:ph idx="1"/>
          </p:nvPr>
        </p:nvSpPr>
        <p:spPr>
          <a:xfrm>
            <a:off x="457200" y="1646237"/>
            <a:ext cx="8229600" cy="4830763"/>
          </a:xfrm>
        </p:spPr>
        <p:txBody>
          <a:bodyPr/>
          <a:lstStyle/>
          <a:p>
            <a:pPr lvl="1" eaLnBrk="1" hangingPunct="1"/>
            <a:r>
              <a:rPr lang="en-AU" sz="2500" dirty="0" smtClean="0"/>
              <a:t>The portion of a program in which that variable has been defined and to which it can be referenced</a:t>
            </a:r>
          </a:p>
          <a:p>
            <a:pPr lvl="1" eaLnBrk="1" hangingPunct="1"/>
            <a:r>
              <a:rPr lang="en-AU" sz="2500" dirty="0" smtClean="0"/>
              <a:t>Variables can be global where the scope of the variable is the whole program</a:t>
            </a:r>
          </a:p>
          <a:p>
            <a:pPr lvl="1" eaLnBrk="1" hangingPunct="1"/>
            <a:r>
              <a:rPr lang="en-AU" sz="2500" dirty="0" smtClean="0"/>
              <a:t>Scope of the variable is simple the module which it is defined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title"/>
          </p:nvPr>
        </p:nvSpPr>
        <p:spPr>
          <a:xfrm>
            <a:off x="914400" y="76200"/>
            <a:ext cx="7696200" cy="914400"/>
          </a:xfrm>
          <a:noFill/>
        </p:spPr>
        <p:txBody>
          <a:bodyPr anchor="b">
            <a:normAutofit/>
          </a:bodyPr>
          <a:lstStyle/>
          <a:p>
            <a:pPr eaLnBrk="1" hangingPunct="1"/>
            <a:r>
              <a:rPr lang="en-AU" dirty="0" smtClean="0"/>
              <a:t>Communication between modules</a:t>
            </a:r>
            <a:br>
              <a:rPr lang="en-AU" dirty="0" smtClean="0"/>
            </a:br>
            <a:r>
              <a:rPr lang="en-AU" sz="2400" dirty="0" smtClean="0"/>
              <a:t>Global &amp; Local data</a:t>
            </a:r>
            <a:endParaRPr lang="en-AU" sz="1600" dirty="0" smtClean="0"/>
          </a:p>
        </p:txBody>
      </p:sp>
      <p:sp>
        <p:nvSpPr>
          <p:cNvPr id="37891" name="Rectangle 2"/>
          <p:cNvSpPr>
            <a:spLocks noGrp="1" noChangeArrowheads="1"/>
          </p:cNvSpPr>
          <p:nvPr>
            <p:ph idx="1"/>
          </p:nvPr>
        </p:nvSpPr>
        <p:spPr>
          <a:xfrm>
            <a:off x="457200" y="1341437"/>
            <a:ext cx="8229600" cy="4830763"/>
          </a:xfrm>
        </p:spPr>
        <p:txBody>
          <a:bodyPr/>
          <a:lstStyle/>
          <a:p>
            <a:pPr lvl="1" eaLnBrk="1" hangingPunct="1">
              <a:buNone/>
            </a:pPr>
            <a:r>
              <a:rPr lang="en-AU" b="1" dirty="0" smtClean="0"/>
              <a:t>Global data</a:t>
            </a:r>
          </a:p>
          <a:p>
            <a:pPr lvl="1" eaLnBrk="1" hangingPunct="1"/>
            <a:r>
              <a:rPr lang="en-AU" dirty="0" smtClean="0"/>
              <a:t>Data that can be used by all the modules in a program</a:t>
            </a:r>
          </a:p>
          <a:p>
            <a:pPr lvl="1" eaLnBrk="1" hangingPunct="1"/>
            <a:r>
              <a:rPr lang="en-AU" dirty="0" smtClean="0"/>
              <a:t>Every module in the program can access and change data</a:t>
            </a:r>
          </a:p>
          <a:p>
            <a:pPr lvl="1" eaLnBrk="1" hangingPunct="1"/>
            <a:r>
              <a:rPr lang="en-AU" dirty="0" smtClean="0"/>
              <a:t>Lifetime of a global variable spans the execution of the whole program</a:t>
            </a:r>
          </a:p>
          <a:p>
            <a:pPr lvl="1" eaLnBrk="1" hangingPunct="1">
              <a:buNone/>
            </a:pPr>
            <a:r>
              <a:rPr lang="en-AU" b="1" dirty="0" smtClean="0"/>
              <a:t>Local data</a:t>
            </a:r>
          </a:p>
          <a:p>
            <a:pPr lvl="1"/>
            <a:r>
              <a:rPr lang="en-AU" dirty="0" smtClean="0"/>
              <a:t>Variable are defined within the </a:t>
            </a:r>
            <a:r>
              <a:rPr lang="en-AU" dirty="0" err="1" smtClean="0"/>
              <a:t>submodule</a:t>
            </a:r>
            <a:r>
              <a:rPr lang="en-AU" dirty="0" smtClean="0"/>
              <a:t> are called local variables</a:t>
            </a:r>
          </a:p>
          <a:p>
            <a:pPr lvl="1"/>
            <a:r>
              <a:rPr lang="en-AU" dirty="0" smtClean="0"/>
              <a:t>The scope of a local variable is simply the module in which it is defined</a:t>
            </a:r>
          </a:p>
          <a:p>
            <a:pPr lvl="1"/>
            <a:r>
              <a:rPr lang="en-AU" dirty="0" smtClean="0"/>
              <a:t>The lifetime of a local variable is limited to the execution of the single </a:t>
            </a:r>
            <a:r>
              <a:rPr lang="en-AU" dirty="0" err="1" smtClean="0"/>
              <a:t>submodule</a:t>
            </a:r>
            <a:r>
              <a:rPr lang="en-AU" dirty="0" smtClean="0"/>
              <a:t> in which it is defined </a:t>
            </a:r>
          </a:p>
          <a:p>
            <a:pPr lvl="1" eaLnBrk="1" hangingPunct="1">
              <a:buNone/>
            </a:pPr>
            <a:endParaRPr lang="en-AU"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990600" y="76200"/>
            <a:ext cx="7772400" cy="914400"/>
          </a:xfrm>
        </p:spPr>
        <p:txBody>
          <a:bodyPr>
            <a:normAutofit/>
          </a:bodyPr>
          <a:lstStyle/>
          <a:p>
            <a:r>
              <a:rPr lang="en-GB" dirty="0" smtClean="0"/>
              <a:t>Algorithmic Problem Solving</a:t>
            </a:r>
            <a:br>
              <a:rPr lang="en-GB" dirty="0" smtClean="0"/>
            </a:br>
            <a:r>
              <a:rPr lang="en-GB" dirty="0" smtClean="0"/>
              <a:t> </a:t>
            </a:r>
            <a:r>
              <a:rPr lang="en-GB" sz="2400" dirty="0" smtClean="0"/>
              <a:t>Pseudo Code: </a:t>
            </a:r>
            <a:r>
              <a:rPr lang="en-US" sz="2400" dirty="0" smtClean="0"/>
              <a:t>Guidelines 1/3</a:t>
            </a:r>
          </a:p>
        </p:txBody>
      </p:sp>
      <p:sp>
        <p:nvSpPr>
          <p:cNvPr id="24580" name="Rectangle 3"/>
          <p:cNvSpPr>
            <a:spLocks noGrp="1" noChangeArrowheads="1"/>
          </p:cNvSpPr>
          <p:nvPr>
            <p:ph idx="1"/>
          </p:nvPr>
        </p:nvSpPr>
        <p:spPr>
          <a:xfrm>
            <a:off x="685800" y="1566862"/>
            <a:ext cx="8458200" cy="4757738"/>
          </a:xfrm>
        </p:spPr>
        <p:txBody>
          <a:bodyPr>
            <a:normAutofit/>
          </a:bodyPr>
          <a:lstStyle/>
          <a:p>
            <a:pPr marL="533400" indent="-533400" eaLnBrk="1" hangingPunct="1">
              <a:buNone/>
            </a:pPr>
            <a:r>
              <a:rPr lang="en-US" dirty="0" smtClean="0"/>
              <a:t>There are six basic computer operations:</a:t>
            </a:r>
          </a:p>
          <a:p>
            <a:pPr marL="990600" lvl="1" indent="-533400" eaLnBrk="1" hangingPunct="1">
              <a:buFontTx/>
              <a:buAutoNum type="arabicPeriod"/>
            </a:pPr>
            <a:r>
              <a:rPr lang="en-US" sz="2500" dirty="0" smtClean="0"/>
              <a:t>A computer can receive information</a:t>
            </a:r>
          </a:p>
          <a:p>
            <a:pPr marL="990600" lvl="1" indent="-533400" eaLnBrk="1" hangingPunct="1">
              <a:buFontTx/>
              <a:buAutoNum type="arabicPeriod"/>
            </a:pPr>
            <a:r>
              <a:rPr lang="en-US" sz="2500" dirty="0" smtClean="0"/>
              <a:t>A computer can put out information</a:t>
            </a:r>
          </a:p>
          <a:p>
            <a:pPr marL="990600" lvl="1" indent="-533400" eaLnBrk="1" hangingPunct="1">
              <a:buFontTx/>
              <a:buAutoNum type="arabicPeriod"/>
            </a:pPr>
            <a:r>
              <a:rPr lang="en-US" sz="2500" dirty="0" smtClean="0"/>
              <a:t>A computer can perform arithmetic</a:t>
            </a:r>
          </a:p>
          <a:p>
            <a:pPr marL="990600" lvl="1" indent="-533400" eaLnBrk="1" hangingPunct="1">
              <a:buFontTx/>
              <a:buAutoNum type="arabicPeriod"/>
            </a:pPr>
            <a:r>
              <a:rPr lang="en-US" sz="2500" dirty="0" smtClean="0"/>
              <a:t>A computer can assign a value to a variable or memory location</a:t>
            </a:r>
          </a:p>
          <a:p>
            <a:pPr marL="990600" lvl="1" indent="-533400" eaLnBrk="1" hangingPunct="1">
              <a:buFontTx/>
              <a:buAutoNum type="arabicPeriod"/>
            </a:pPr>
            <a:r>
              <a:rPr lang="en-US" sz="2500" dirty="0" smtClean="0"/>
              <a:t>A computer can compare two variables and select one of two alternate actions</a:t>
            </a:r>
          </a:p>
          <a:p>
            <a:pPr marL="990600" lvl="1" indent="-533400" eaLnBrk="1" hangingPunct="1">
              <a:buFontTx/>
              <a:buAutoNum type="arabicPeriod"/>
            </a:pPr>
            <a:r>
              <a:rPr lang="en-US" sz="2500" dirty="0" smtClean="0"/>
              <a:t>A computer can repeat a group of actions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title"/>
          </p:nvPr>
        </p:nvSpPr>
        <p:spPr>
          <a:xfrm>
            <a:off x="914400" y="76200"/>
            <a:ext cx="7620000" cy="914400"/>
          </a:xfrm>
          <a:noFill/>
        </p:spPr>
        <p:txBody>
          <a:bodyPr anchor="b">
            <a:normAutofit/>
          </a:bodyPr>
          <a:lstStyle/>
          <a:p>
            <a:pPr eaLnBrk="1" hangingPunct="1"/>
            <a:r>
              <a:rPr lang="en-AU" dirty="0" smtClean="0"/>
              <a:t>Communication between modules</a:t>
            </a:r>
            <a:br>
              <a:rPr lang="en-AU" dirty="0" smtClean="0"/>
            </a:br>
            <a:r>
              <a:rPr lang="en-AU" sz="2400" dirty="0" smtClean="0"/>
              <a:t>Side effects</a:t>
            </a:r>
            <a:endParaRPr lang="en-AU" sz="1800" dirty="0" smtClean="0"/>
          </a:p>
        </p:txBody>
      </p:sp>
      <p:sp>
        <p:nvSpPr>
          <p:cNvPr id="40963" name="Rectangle 2"/>
          <p:cNvSpPr>
            <a:spLocks noGrp="1" noChangeArrowheads="1"/>
          </p:cNvSpPr>
          <p:nvPr>
            <p:ph idx="1"/>
          </p:nvPr>
        </p:nvSpPr>
        <p:spPr>
          <a:xfrm>
            <a:off x="457200" y="1646237"/>
            <a:ext cx="8229600" cy="3916363"/>
          </a:xfrm>
        </p:spPr>
        <p:txBody>
          <a:bodyPr/>
          <a:lstStyle/>
          <a:p>
            <a:pPr lvl="1" eaLnBrk="1" hangingPunct="1"/>
            <a:r>
              <a:rPr lang="en-AU" sz="2500" dirty="0" smtClean="0"/>
              <a:t>Side effect is a form of a cross-communication of a module with other parts of a program,</a:t>
            </a:r>
          </a:p>
          <a:p>
            <a:pPr lvl="1" eaLnBrk="1" hangingPunct="1"/>
            <a:r>
              <a:rPr lang="en-AU" sz="2500" dirty="0" smtClean="0"/>
              <a:t>Occurs when a subordinate module alters the value of a global variable inside a module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title"/>
          </p:nvPr>
        </p:nvSpPr>
        <p:spPr>
          <a:xfrm>
            <a:off x="762000" y="76200"/>
            <a:ext cx="7772400" cy="914400"/>
          </a:xfrm>
          <a:noFill/>
        </p:spPr>
        <p:txBody>
          <a:bodyPr anchor="b">
            <a:normAutofit fontScale="90000"/>
          </a:bodyPr>
          <a:lstStyle/>
          <a:p>
            <a:r>
              <a:rPr lang="en-AU" sz="3000" dirty="0" smtClean="0"/>
              <a:t>Communication between modules</a:t>
            </a:r>
            <a:br>
              <a:rPr lang="en-AU" sz="3000" dirty="0" smtClean="0"/>
            </a:br>
            <a:r>
              <a:rPr lang="en-AU" sz="2700" dirty="0" smtClean="0"/>
              <a:t>Passing parameters</a:t>
            </a:r>
            <a:endParaRPr lang="en-AU" dirty="0" smtClean="0"/>
          </a:p>
        </p:txBody>
      </p:sp>
      <p:sp>
        <p:nvSpPr>
          <p:cNvPr id="41987" name="Rectangle 2"/>
          <p:cNvSpPr>
            <a:spLocks noGrp="1" noChangeArrowheads="1"/>
          </p:cNvSpPr>
          <p:nvPr>
            <p:ph idx="1"/>
          </p:nvPr>
        </p:nvSpPr>
        <p:spPr>
          <a:xfrm>
            <a:off x="685800" y="1143000"/>
            <a:ext cx="7772400" cy="5335587"/>
          </a:xfrm>
        </p:spPr>
        <p:txBody>
          <a:bodyPr/>
          <a:lstStyle/>
          <a:p>
            <a:pPr>
              <a:lnSpc>
                <a:spcPct val="90000"/>
              </a:lnSpc>
            </a:pPr>
            <a:r>
              <a:rPr lang="en-AU" sz="2400" dirty="0" smtClean="0"/>
              <a:t>Parameters are simply data items transferred from a calling module to its subordinate module at the time of calling</a:t>
            </a:r>
          </a:p>
          <a:p>
            <a:pPr>
              <a:lnSpc>
                <a:spcPct val="90000"/>
              </a:lnSpc>
            </a:pPr>
            <a:r>
              <a:rPr lang="en-AU" sz="2400" dirty="0" smtClean="0"/>
              <a:t>To pass parameters between modules, two things can happen:</a:t>
            </a:r>
          </a:p>
          <a:p>
            <a:pPr lvl="1">
              <a:lnSpc>
                <a:spcPct val="90000"/>
              </a:lnSpc>
            </a:pPr>
            <a:r>
              <a:rPr lang="en-AU" sz="2000" dirty="0" smtClean="0"/>
              <a:t>The calling module must name the parameters that it wants to pass to the </a:t>
            </a:r>
            <a:r>
              <a:rPr lang="en-AU" sz="2000" dirty="0" err="1" smtClean="0"/>
              <a:t>submodule</a:t>
            </a:r>
            <a:endParaRPr lang="en-AU" sz="2000" dirty="0" smtClean="0"/>
          </a:p>
          <a:p>
            <a:pPr lvl="1">
              <a:lnSpc>
                <a:spcPct val="90000"/>
              </a:lnSpc>
            </a:pPr>
            <a:r>
              <a:rPr lang="en-AU" sz="2000" dirty="0" smtClean="0"/>
              <a:t>The </a:t>
            </a:r>
            <a:r>
              <a:rPr lang="en-AU" sz="2000" dirty="0" err="1" smtClean="0"/>
              <a:t>submodule</a:t>
            </a:r>
            <a:r>
              <a:rPr lang="en-AU" sz="2000" dirty="0" smtClean="0"/>
              <a:t> must be able to receive those parameters and return them to the calling module if required</a:t>
            </a:r>
          </a:p>
          <a:p>
            <a:r>
              <a:rPr lang="en-AU" sz="2400" dirty="0" smtClean="0"/>
              <a:t>Parameters names that appear when a </a:t>
            </a:r>
            <a:r>
              <a:rPr lang="en-AU" sz="2400" dirty="0" err="1" smtClean="0"/>
              <a:t>submodule</a:t>
            </a:r>
            <a:r>
              <a:rPr lang="en-AU" sz="2400" dirty="0" smtClean="0"/>
              <a:t> is defined are known as formal parameters</a:t>
            </a:r>
          </a:p>
          <a:p>
            <a:r>
              <a:rPr lang="en-AU" sz="2400" dirty="0" smtClean="0"/>
              <a:t>Variables and expressions that are passed to a </a:t>
            </a:r>
            <a:r>
              <a:rPr lang="en-AU" sz="2400" dirty="0" err="1" smtClean="0"/>
              <a:t>submodule</a:t>
            </a:r>
            <a:r>
              <a:rPr lang="en-AU" sz="2400" dirty="0" smtClean="0"/>
              <a:t> in a particular call are called actual parameters</a:t>
            </a:r>
          </a:p>
          <a:p>
            <a:pPr>
              <a:lnSpc>
                <a:spcPct val="90000"/>
              </a:lnSpc>
            </a:pPr>
            <a:endParaRPr lang="en-AU" sz="24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a:xfrm>
            <a:off x="914400" y="76200"/>
            <a:ext cx="7848600" cy="914400"/>
          </a:xfrm>
          <a:noFill/>
        </p:spPr>
        <p:txBody>
          <a:bodyPr anchor="b">
            <a:normAutofit/>
          </a:bodyPr>
          <a:lstStyle/>
          <a:p>
            <a:r>
              <a:rPr lang="en-AU" dirty="0" smtClean="0"/>
              <a:t>Communication between modules</a:t>
            </a:r>
            <a:br>
              <a:rPr lang="en-AU" dirty="0" smtClean="0"/>
            </a:br>
            <a:r>
              <a:rPr lang="en-AU" sz="2400" dirty="0" smtClean="0"/>
              <a:t> Value and reference parameters</a:t>
            </a:r>
            <a:endParaRPr lang="en-AU" sz="2000" dirty="0" smtClean="0"/>
          </a:p>
        </p:txBody>
      </p:sp>
      <p:sp>
        <p:nvSpPr>
          <p:cNvPr id="44035" name="Rectangle 2"/>
          <p:cNvSpPr>
            <a:spLocks noGrp="1" noChangeArrowheads="1"/>
          </p:cNvSpPr>
          <p:nvPr>
            <p:ph idx="1"/>
          </p:nvPr>
        </p:nvSpPr>
        <p:spPr/>
        <p:txBody>
          <a:bodyPr/>
          <a:lstStyle/>
          <a:p>
            <a:pPr marL="990600" lvl="1" indent="-533400" eaLnBrk="1" hangingPunct="1">
              <a:buNone/>
            </a:pPr>
            <a:r>
              <a:rPr lang="en-AU" dirty="0" smtClean="0"/>
              <a:t>Parameters may have one of three function:</a:t>
            </a:r>
          </a:p>
          <a:p>
            <a:pPr marL="1371600" lvl="2" indent="-457200" eaLnBrk="1" hangingPunct="1">
              <a:buFontTx/>
              <a:buAutoNum type="arabicPeriod"/>
            </a:pPr>
            <a:r>
              <a:rPr lang="en-AU" dirty="0" smtClean="0"/>
              <a:t>To pass information from a calling module to a subordinate module</a:t>
            </a:r>
          </a:p>
          <a:p>
            <a:pPr marL="1371600" lvl="2" indent="-457200" eaLnBrk="1" hangingPunct="1">
              <a:buFontTx/>
              <a:buAutoNum type="arabicPeriod"/>
            </a:pPr>
            <a:r>
              <a:rPr lang="en-AU" dirty="0" smtClean="0"/>
              <a:t>To pass information from a subordinate module to its calling module</a:t>
            </a:r>
          </a:p>
          <a:p>
            <a:pPr marL="1371600" lvl="2" indent="-457200" eaLnBrk="1" hangingPunct="1">
              <a:buFontTx/>
              <a:buAutoNum type="arabicPeriod"/>
            </a:pPr>
            <a:r>
              <a:rPr lang="en-AU" dirty="0" smtClean="0"/>
              <a:t>To fulfil a two-way communication role</a:t>
            </a:r>
          </a:p>
          <a:p>
            <a:pPr lvl="1"/>
            <a:endParaRPr lang="en-AU" dirty="0" smtClean="0"/>
          </a:p>
          <a:p>
            <a:pPr lvl="1"/>
            <a:r>
              <a:rPr lang="en-AU" dirty="0" smtClean="0"/>
              <a:t>Value parameters</a:t>
            </a:r>
          </a:p>
          <a:p>
            <a:pPr lvl="2"/>
            <a:r>
              <a:rPr lang="en-AU" dirty="0" smtClean="0"/>
              <a:t>Value parameters pass a copy of the value of a parameter from one module to another</a:t>
            </a:r>
          </a:p>
          <a:p>
            <a:pPr lvl="1"/>
            <a:r>
              <a:rPr lang="en-AU" dirty="0" smtClean="0"/>
              <a:t>Reference parameters</a:t>
            </a:r>
          </a:p>
          <a:p>
            <a:pPr lvl="2"/>
            <a:r>
              <a:rPr lang="en-AU" dirty="0" smtClean="0"/>
              <a:t>Reference parameter pass the memory address of a parameter from one module to another</a:t>
            </a:r>
          </a:p>
          <a:p>
            <a:pPr marL="1371600" lvl="2" indent="-457200" eaLnBrk="1" hangingPunct="1">
              <a:buNone/>
            </a:pPr>
            <a:endParaRPr lang="en-AU" dirty="0" smtClean="0"/>
          </a:p>
          <a:p>
            <a:pPr marL="1371600" lvl="2" indent="-457200" eaLnBrk="1" hangingPunct="1">
              <a:buFontTx/>
              <a:buAutoNum type="arabicPeriod"/>
            </a:pPr>
            <a:endParaRPr lang="en-AU"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Evolution of Programming Techniques</a:t>
            </a:r>
            <a:endParaRPr lang="vi-VN" dirty="0"/>
          </a:p>
        </p:txBody>
      </p:sp>
      <p:sp>
        <p:nvSpPr>
          <p:cNvPr id="3" name="Content Placeholder 2"/>
          <p:cNvSpPr>
            <a:spLocks noGrp="1"/>
          </p:cNvSpPr>
          <p:nvPr>
            <p:ph idx="1"/>
          </p:nvPr>
        </p:nvSpPr>
        <p:spPr>
          <a:xfrm>
            <a:off x="457200" y="1493837"/>
            <a:ext cx="8229600" cy="4830763"/>
          </a:xfrm>
        </p:spPr>
        <p:txBody>
          <a:bodyPr/>
          <a:lstStyle/>
          <a:p>
            <a:pPr>
              <a:lnSpc>
                <a:spcPct val="90000"/>
              </a:lnSpc>
            </a:pPr>
            <a:r>
              <a:rPr lang="en-US" dirty="0" smtClean="0"/>
              <a:t>Programming began in the 1940s, using memory addresses and machine code directly</a:t>
            </a:r>
          </a:p>
          <a:p>
            <a:pPr>
              <a:lnSpc>
                <a:spcPct val="90000"/>
              </a:lnSpc>
            </a:pPr>
            <a:r>
              <a:rPr lang="en-US" dirty="0" smtClean="0"/>
              <a:t>Higher level languages were developed to allow English-like instructions</a:t>
            </a:r>
          </a:p>
          <a:p>
            <a:pPr>
              <a:lnSpc>
                <a:spcPct val="90000"/>
              </a:lnSpc>
            </a:pPr>
            <a:r>
              <a:rPr lang="en-US" dirty="0" smtClean="0"/>
              <a:t>Older programs were “monolithic,” and ran from beginning to end</a:t>
            </a:r>
          </a:p>
          <a:p>
            <a:pPr>
              <a:lnSpc>
                <a:spcPct val="90000"/>
              </a:lnSpc>
            </a:pPr>
            <a:r>
              <a:rPr lang="en-US" dirty="0" smtClean="0"/>
              <a:t>Newer programs contain modules that can be combined to form programs</a:t>
            </a:r>
          </a:p>
          <a:p>
            <a:pPr>
              <a:buNone/>
            </a:pPr>
            <a:endParaRPr lang="vi-V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67600" cy="828675"/>
          </a:xfrm>
        </p:spPr>
        <p:txBody>
          <a:bodyPr>
            <a:noAutofit/>
          </a:bodyPr>
          <a:lstStyle/>
          <a:p>
            <a:r>
              <a:rPr lang="en-US" dirty="0" smtClean="0"/>
              <a:t>Evolution of Programming Techniques</a:t>
            </a:r>
            <a:endParaRPr lang="vi-VN" dirty="0"/>
          </a:p>
        </p:txBody>
      </p:sp>
      <p:sp>
        <p:nvSpPr>
          <p:cNvPr id="3" name="Content Placeholder 2"/>
          <p:cNvSpPr>
            <a:spLocks noGrp="1"/>
          </p:cNvSpPr>
          <p:nvPr>
            <p:ph idx="1"/>
          </p:nvPr>
        </p:nvSpPr>
        <p:spPr>
          <a:xfrm>
            <a:off x="457200" y="1493837"/>
            <a:ext cx="8229600" cy="4830763"/>
          </a:xfrm>
        </p:spPr>
        <p:txBody>
          <a:bodyPr>
            <a:normAutofit/>
          </a:bodyPr>
          <a:lstStyle/>
          <a:p>
            <a:pPr>
              <a:lnSpc>
                <a:spcPct val="90000"/>
              </a:lnSpc>
            </a:pPr>
            <a:r>
              <a:rPr lang="en-US" dirty="0" smtClean="0"/>
              <a:t>Two major programming techniques:</a:t>
            </a:r>
          </a:p>
          <a:p>
            <a:pPr lvl="1">
              <a:lnSpc>
                <a:spcPct val="90000"/>
              </a:lnSpc>
            </a:pPr>
            <a:r>
              <a:rPr lang="en-US" dirty="0" smtClean="0"/>
              <a:t>Procedural programming</a:t>
            </a:r>
          </a:p>
          <a:p>
            <a:pPr lvl="1">
              <a:lnSpc>
                <a:spcPct val="90000"/>
              </a:lnSpc>
            </a:pPr>
            <a:r>
              <a:rPr lang="en-US" dirty="0" smtClean="0"/>
              <a:t>Object-oriented programming</a:t>
            </a:r>
          </a:p>
          <a:p>
            <a:pPr>
              <a:lnSpc>
                <a:spcPct val="90000"/>
              </a:lnSpc>
            </a:pPr>
            <a:r>
              <a:rPr lang="en-US" b="1" dirty="0" smtClean="0"/>
              <a:t>Procedural programming</a:t>
            </a:r>
            <a:r>
              <a:rPr lang="en-US" dirty="0" smtClean="0"/>
              <a:t>: focuses on </a:t>
            </a:r>
          </a:p>
          <a:p>
            <a:pPr lvl="1">
              <a:lnSpc>
                <a:spcPct val="90000"/>
              </a:lnSpc>
            </a:pPr>
            <a:r>
              <a:rPr lang="en-US" dirty="0" smtClean="0"/>
              <a:t>The procedures that programmers create</a:t>
            </a:r>
          </a:p>
          <a:p>
            <a:pPr lvl="1">
              <a:lnSpc>
                <a:spcPct val="90000"/>
              </a:lnSpc>
            </a:pPr>
            <a:r>
              <a:rPr lang="en-US" dirty="0" smtClean="0"/>
              <a:t>The actions performed on data</a:t>
            </a:r>
          </a:p>
          <a:p>
            <a:pPr>
              <a:lnSpc>
                <a:spcPct val="90000"/>
              </a:lnSpc>
            </a:pPr>
            <a:r>
              <a:rPr lang="en-US" b="1" dirty="0" smtClean="0"/>
              <a:t>Object-oriented programming</a:t>
            </a:r>
            <a:r>
              <a:rPr lang="en-US" dirty="0" smtClean="0"/>
              <a:t>: focuses on</a:t>
            </a:r>
          </a:p>
          <a:p>
            <a:pPr lvl="1">
              <a:lnSpc>
                <a:spcPct val="90000"/>
              </a:lnSpc>
            </a:pPr>
            <a:r>
              <a:rPr lang="en-US" dirty="0" smtClean="0"/>
              <a:t>The objects that represent real-world things and their attributes and behaviors</a:t>
            </a:r>
          </a:p>
          <a:p>
            <a:pPr>
              <a:lnSpc>
                <a:spcPct val="90000"/>
              </a:lnSpc>
            </a:pPr>
            <a:r>
              <a:rPr lang="en-US" dirty="0" smtClean="0"/>
              <a:t>Both techniques employ reusable program modules</a:t>
            </a:r>
          </a:p>
          <a:p>
            <a:pPr>
              <a:buNone/>
            </a:pPr>
            <a:endParaRPr lang="vi-V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SMjRd2K5uJ6whNf349YHYX3MMOR5cgpA91-z3CLGYfjMQYG73LX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24384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543800" cy="838200"/>
          </a:xfrm>
        </p:spPr>
        <p:txBody>
          <a:bodyPr>
            <a:noAutofit/>
          </a:bodyPr>
          <a:lstStyle/>
          <a:p>
            <a:r>
              <a:rPr lang="en-GB" dirty="0" smtClean="0"/>
              <a:t>Algorithmic Problem Solving</a:t>
            </a:r>
            <a:br>
              <a:rPr lang="en-GB" dirty="0" smtClean="0"/>
            </a:br>
            <a:r>
              <a:rPr lang="en-GB" dirty="0" smtClean="0"/>
              <a:t> </a:t>
            </a:r>
            <a:r>
              <a:rPr lang="en-GB" sz="2400" dirty="0" smtClean="0"/>
              <a:t>Pseudo Code: </a:t>
            </a:r>
            <a:r>
              <a:rPr lang="en-US" sz="2400" dirty="0" smtClean="0"/>
              <a:t>Guidelines 2/3</a:t>
            </a:r>
            <a:endParaRPr lang="vi-VN" sz="2400" dirty="0"/>
          </a:p>
        </p:txBody>
      </p:sp>
      <p:sp>
        <p:nvSpPr>
          <p:cNvPr id="3" name="Content Placeholder 2"/>
          <p:cNvSpPr>
            <a:spLocks noGrp="1"/>
          </p:cNvSpPr>
          <p:nvPr>
            <p:ph idx="1"/>
          </p:nvPr>
        </p:nvSpPr>
        <p:spPr>
          <a:xfrm>
            <a:off x="457200" y="1493837"/>
            <a:ext cx="8229600" cy="4830763"/>
          </a:xfrm>
        </p:spPr>
        <p:txBody>
          <a:bodyPr>
            <a:normAutofit fontScale="77500" lnSpcReduction="20000"/>
          </a:bodyPr>
          <a:lstStyle/>
          <a:p>
            <a:pPr>
              <a:spcAft>
                <a:spcPts val="600"/>
              </a:spcAft>
            </a:pPr>
            <a:r>
              <a:rPr lang="en-AU" sz="2800" dirty="0" smtClean="0"/>
              <a:t>The keywords used for </a:t>
            </a:r>
            <a:r>
              <a:rPr lang="en-AU" sz="2800" dirty="0" err="1" smtClean="0"/>
              <a:t>pseudocode</a:t>
            </a:r>
            <a:r>
              <a:rPr lang="en-AU" sz="2800" dirty="0" smtClean="0"/>
              <a:t> in this document are:</a:t>
            </a:r>
          </a:p>
          <a:p>
            <a:pPr marL="857250" lvl="1" indent="-342900">
              <a:spcAft>
                <a:spcPts val="600"/>
              </a:spcAft>
              <a:buFont typeface="+mj-lt"/>
              <a:buAutoNum type="arabicPeriod"/>
            </a:pPr>
            <a:r>
              <a:rPr lang="en-AU" sz="2500" dirty="0" smtClean="0"/>
              <a:t>for start and finish</a:t>
            </a:r>
            <a:br>
              <a:rPr lang="en-AU" sz="2500" dirty="0" smtClean="0"/>
            </a:br>
            <a:r>
              <a:rPr lang="en-AU" sz="2500" dirty="0" smtClean="0"/>
              <a:t>BEGIN MAINPROGRAM, END MAINPROGRAM</a:t>
            </a:r>
          </a:p>
          <a:p>
            <a:pPr marL="857250" lvl="1" indent="-342900">
              <a:spcAft>
                <a:spcPts val="600"/>
              </a:spcAft>
              <a:buFont typeface="+mj-lt"/>
              <a:buAutoNum type="arabicPeriod"/>
            </a:pPr>
            <a:r>
              <a:rPr lang="en-AU" sz="2500" dirty="0" smtClean="0"/>
              <a:t>for initialisation</a:t>
            </a:r>
            <a:br>
              <a:rPr lang="en-AU" sz="2500" dirty="0" smtClean="0"/>
            </a:br>
            <a:r>
              <a:rPr lang="en-AU" sz="2500" dirty="0" smtClean="0"/>
              <a:t>INITIALISATION, END INITIALISATION</a:t>
            </a:r>
          </a:p>
          <a:p>
            <a:pPr marL="857250" lvl="1" indent="-342900">
              <a:spcAft>
                <a:spcPts val="600"/>
              </a:spcAft>
              <a:buFont typeface="+mj-lt"/>
              <a:buAutoNum type="arabicPeriod"/>
            </a:pPr>
            <a:r>
              <a:rPr lang="en-AU" sz="2500" dirty="0" smtClean="0"/>
              <a:t>for subprogram</a:t>
            </a:r>
            <a:br>
              <a:rPr lang="en-AU" sz="2500" dirty="0" smtClean="0"/>
            </a:br>
            <a:r>
              <a:rPr lang="en-AU" sz="2500" dirty="0" smtClean="0"/>
              <a:t>BEGIN SUBPROGRAM, END SUBPROGRAM</a:t>
            </a:r>
          </a:p>
          <a:p>
            <a:pPr marL="857250" lvl="1" indent="-342900">
              <a:spcAft>
                <a:spcPts val="600"/>
              </a:spcAft>
              <a:buFont typeface="+mj-lt"/>
              <a:buAutoNum type="arabicPeriod"/>
            </a:pPr>
            <a:r>
              <a:rPr lang="en-AU" sz="2500" dirty="0" smtClean="0"/>
              <a:t>for selection</a:t>
            </a:r>
            <a:br>
              <a:rPr lang="en-AU" sz="2500" dirty="0" smtClean="0"/>
            </a:br>
            <a:r>
              <a:rPr lang="en-AU" sz="2500" dirty="0" smtClean="0"/>
              <a:t>IF, THEN, ELSE, ENDIF</a:t>
            </a:r>
          </a:p>
          <a:p>
            <a:pPr marL="857250" lvl="1" indent="-342900">
              <a:spcAft>
                <a:spcPts val="600"/>
              </a:spcAft>
              <a:buFont typeface="+mj-lt"/>
              <a:buAutoNum type="arabicPeriod"/>
            </a:pPr>
            <a:r>
              <a:rPr lang="en-AU" sz="2500" dirty="0" smtClean="0"/>
              <a:t>for multi-way selection</a:t>
            </a:r>
            <a:br>
              <a:rPr lang="en-AU" sz="2500" dirty="0" smtClean="0"/>
            </a:br>
            <a:r>
              <a:rPr lang="en-AU" sz="2500" dirty="0" smtClean="0"/>
              <a:t>CASEWHERE, OTHERWISE, ENDCASE</a:t>
            </a:r>
          </a:p>
          <a:p>
            <a:pPr marL="857250" lvl="1" indent="-342900">
              <a:spcAft>
                <a:spcPts val="600"/>
              </a:spcAft>
              <a:buFont typeface="+mj-lt"/>
              <a:buAutoNum type="arabicPeriod"/>
            </a:pPr>
            <a:r>
              <a:rPr lang="en-AU" sz="2500" dirty="0" smtClean="0"/>
              <a:t>for pre-test repetition</a:t>
            </a:r>
            <a:br>
              <a:rPr lang="en-AU" sz="2500" dirty="0" smtClean="0"/>
            </a:br>
            <a:r>
              <a:rPr lang="en-AU" sz="2500" dirty="0" smtClean="0"/>
              <a:t>WHILE, ENDWHILE</a:t>
            </a:r>
          </a:p>
          <a:p>
            <a:pPr marL="857250" lvl="1" indent="-342900">
              <a:spcAft>
                <a:spcPts val="600"/>
              </a:spcAft>
              <a:buFont typeface="+mj-lt"/>
              <a:buAutoNum type="arabicPeriod"/>
            </a:pPr>
            <a:r>
              <a:rPr lang="en-AU" sz="2500" dirty="0" smtClean="0"/>
              <a:t>for post-test repetition</a:t>
            </a:r>
            <a:br>
              <a:rPr lang="en-AU" sz="2500" dirty="0" smtClean="0"/>
            </a:br>
            <a:r>
              <a:rPr lang="en-AU" sz="2500" dirty="0" smtClean="0"/>
              <a:t>REPEAT, UNTIL</a:t>
            </a:r>
            <a:endParaRPr lang="vi-VN" sz="25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67600" cy="838200"/>
          </a:xfrm>
        </p:spPr>
        <p:txBody>
          <a:bodyPr>
            <a:noAutofit/>
          </a:bodyPr>
          <a:lstStyle/>
          <a:p>
            <a:r>
              <a:rPr lang="en-GB" dirty="0" smtClean="0"/>
              <a:t>Algorithmic Problem Solving</a:t>
            </a:r>
            <a:br>
              <a:rPr lang="en-GB" dirty="0" smtClean="0"/>
            </a:br>
            <a:r>
              <a:rPr lang="en-GB" sz="2400" dirty="0" smtClean="0"/>
              <a:t> Pseudo Code: </a:t>
            </a:r>
            <a:r>
              <a:rPr lang="en-US" sz="2400" dirty="0" smtClean="0"/>
              <a:t>Guidelines 3/3</a:t>
            </a:r>
            <a:endParaRPr lang="vi-VN" sz="2400"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AU" b="1" dirty="0" smtClean="0"/>
              <a:t>Keywords</a:t>
            </a:r>
            <a:r>
              <a:rPr lang="en-AU" dirty="0" smtClean="0"/>
              <a:t> are written in </a:t>
            </a:r>
            <a:r>
              <a:rPr lang="en-AU" b="1" dirty="0" smtClean="0"/>
              <a:t>CAPITALS</a:t>
            </a:r>
            <a:r>
              <a:rPr lang="en-AU" dirty="0" smtClean="0"/>
              <a:t>.</a:t>
            </a:r>
          </a:p>
          <a:p>
            <a:r>
              <a:rPr lang="en-AU" b="1" dirty="0" smtClean="0"/>
              <a:t>Structural elements </a:t>
            </a:r>
            <a:r>
              <a:rPr lang="en-AU" dirty="0" smtClean="0"/>
              <a:t>come in </a:t>
            </a:r>
            <a:r>
              <a:rPr lang="en-AU" b="1" dirty="0" smtClean="0"/>
              <a:t>pairs</a:t>
            </a:r>
            <a:r>
              <a:rPr lang="en-AU" dirty="0" smtClean="0"/>
              <a:t>, e.g.</a:t>
            </a:r>
          </a:p>
          <a:p>
            <a:pPr lvl="2"/>
            <a:r>
              <a:rPr lang="en-AU" i="1" dirty="0" smtClean="0"/>
              <a:t>for every BEGIN there is an END</a:t>
            </a:r>
          </a:p>
          <a:p>
            <a:pPr lvl="2"/>
            <a:r>
              <a:rPr lang="en-AU" i="1" dirty="0" smtClean="0"/>
              <a:t>for every IF there is an ENDIF, etc.</a:t>
            </a:r>
          </a:p>
          <a:p>
            <a:r>
              <a:rPr lang="en-AU" b="1" dirty="0" smtClean="0"/>
              <a:t>Indenting</a:t>
            </a:r>
            <a:r>
              <a:rPr lang="en-AU" dirty="0" smtClean="0"/>
              <a:t> is used to </a:t>
            </a:r>
            <a:r>
              <a:rPr lang="en-AU" b="1" dirty="0" smtClean="0"/>
              <a:t>show structure </a:t>
            </a:r>
            <a:r>
              <a:rPr lang="en-AU" dirty="0" smtClean="0"/>
              <a:t>in the algorithm.</a:t>
            </a:r>
          </a:p>
          <a:p>
            <a:r>
              <a:rPr lang="en-AU" dirty="0" smtClean="0"/>
              <a:t>The names of </a:t>
            </a:r>
            <a:r>
              <a:rPr lang="en-AU" b="1" dirty="0" smtClean="0"/>
              <a:t>subprograms</a:t>
            </a:r>
            <a:r>
              <a:rPr lang="en-AU" dirty="0" smtClean="0"/>
              <a:t> are </a:t>
            </a:r>
            <a:r>
              <a:rPr lang="en-AU" b="1" dirty="0" smtClean="0"/>
              <a:t>underlined</a:t>
            </a:r>
            <a:r>
              <a:rPr lang="en-AU" dirty="0" smtClean="0"/>
              <a:t>. </a:t>
            </a:r>
            <a:br>
              <a:rPr lang="en-AU" dirty="0" smtClean="0"/>
            </a:br>
            <a:r>
              <a:rPr lang="en-AU" dirty="0" smtClean="0"/>
              <a:t>         </a:t>
            </a:r>
            <a:r>
              <a:rPr lang="en-AU" sz="2000" i="1" dirty="0" smtClean="0"/>
              <a:t>This means that when refining the solution to a problem, </a:t>
            </a:r>
            <a:br>
              <a:rPr lang="en-AU" sz="2000" i="1" dirty="0" smtClean="0"/>
            </a:br>
            <a:r>
              <a:rPr lang="en-AU" sz="2000" i="1" dirty="0" smtClean="0"/>
              <a:t>          a word in an algorithm can be underlined and a subprogram developed.</a:t>
            </a:r>
          </a:p>
          <a:p>
            <a:endParaRPr lang="en-AU" dirty="0" smtClean="0"/>
          </a:p>
          <a:p>
            <a:r>
              <a:rPr lang="en-AU" dirty="0" smtClean="0"/>
              <a:t>This feature enables the use of the </a:t>
            </a:r>
            <a:r>
              <a:rPr lang="en-AU" b="1" dirty="0" smtClean="0"/>
              <a:t>‘top-down’ development </a:t>
            </a:r>
            <a:r>
              <a:rPr lang="en-AU" dirty="0" smtClean="0"/>
              <a:t>concept, where details for a particular process need only be considered within the relevant sub-routine.</a:t>
            </a:r>
            <a:endParaRPr lang="vi-V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20000" cy="838200"/>
          </a:xfrm>
        </p:spPr>
        <p:txBody>
          <a:bodyPr>
            <a:noAutofit/>
          </a:bodyPr>
          <a:lstStyle/>
          <a:p>
            <a:pPr>
              <a:defRPr/>
            </a:pPr>
            <a:r>
              <a:rPr lang="en-GB" dirty="0"/>
              <a:t>Algorithmic Problem </a:t>
            </a:r>
            <a:r>
              <a:rPr lang="en-GB" dirty="0" smtClean="0"/>
              <a:t>Solving</a:t>
            </a:r>
            <a:br>
              <a:rPr lang="en-GB" dirty="0" smtClean="0"/>
            </a:br>
            <a:r>
              <a:rPr lang="en-GB" sz="2400" dirty="0" smtClean="0"/>
              <a:t>Flowchart - Overview</a:t>
            </a:r>
            <a:endParaRPr lang="en-US" sz="2400" baseline="-25000" dirty="0"/>
          </a:p>
        </p:txBody>
      </p:sp>
      <p:sp>
        <p:nvSpPr>
          <p:cNvPr id="16387" name="Content Placeholder 2"/>
          <p:cNvSpPr>
            <a:spLocks noGrp="1"/>
          </p:cNvSpPr>
          <p:nvPr>
            <p:ph idx="1"/>
          </p:nvPr>
        </p:nvSpPr>
        <p:spPr>
          <a:xfrm>
            <a:off x="914400" y="1295400"/>
            <a:ext cx="7772400" cy="5029200"/>
          </a:xfrm>
        </p:spPr>
        <p:txBody>
          <a:bodyPr>
            <a:normAutofit lnSpcReduction="10000"/>
          </a:bodyPr>
          <a:lstStyle/>
          <a:p>
            <a:pPr algn="just" eaLnBrk="1" hangingPunct="1"/>
            <a:r>
              <a:rPr lang="en-US" sz="2200" dirty="0" smtClean="0"/>
              <a:t>A diagrammatic representation that illustrates the sequence of operations to be performed to get the solution of a problem. </a:t>
            </a:r>
          </a:p>
          <a:p>
            <a:pPr algn="just" eaLnBrk="1" hangingPunct="1"/>
            <a:r>
              <a:rPr lang="en-US" sz="2200" dirty="0" smtClean="0"/>
              <a:t>Generally drawn in the early stages of formulating computer solutions. </a:t>
            </a:r>
          </a:p>
          <a:p>
            <a:pPr algn="just" eaLnBrk="1" hangingPunct="1"/>
            <a:r>
              <a:rPr lang="en-US" sz="2200" dirty="0" smtClean="0"/>
              <a:t>Facilitate communication between programmers and business people. </a:t>
            </a:r>
          </a:p>
          <a:p>
            <a:pPr algn="just" eaLnBrk="1" hangingPunct="1"/>
            <a:r>
              <a:rPr lang="en-US" sz="2200" dirty="0" smtClean="0"/>
              <a:t>Play a vital role in the programming of a problem and are quite helpful in understanding the logic of complicated and lengthy problems. Once the flowchart is drawn, it becomes easy to write the program in any high level language. Often we see how flowcharts are helpful in explaining the program to others. Hence, it is correct to say that a flowchart is a must for the better documentation of a complex program.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96200" cy="990600"/>
          </a:xfrm>
        </p:spPr>
        <p:txBody>
          <a:bodyPr>
            <a:normAutofit/>
          </a:bodyPr>
          <a:lstStyle/>
          <a:p>
            <a:pPr>
              <a:defRPr/>
            </a:pPr>
            <a:r>
              <a:rPr lang="en-GB" dirty="0"/>
              <a:t>Algorithmic Problem Solving </a:t>
            </a:r>
            <a:r>
              <a:rPr lang="en-GB" dirty="0" smtClean="0"/>
              <a:t/>
            </a:r>
            <a:br>
              <a:rPr lang="en-GB" dirty="0" smtClean="0"/>
            </a:br>
            <a:r>
              <a:rPr lang="en-GB" sz="2400" dirty="0"/>
              <a:t> Flowchart - </a:t>
            </a:r>
            <a:r>
              <a:rPr lang="en-GB" sz="2400" dirty="0" smtClean="0"/>
              <a:t>B</a:t>
            </a:r>
            <a:r>
              <a:rPr lang="en-US" sz="2400" dirty="0" err="1" smtClean="0"/>
              <a:t>asic</a:t>
            </a:r>
            <a:r>
              <a:rPr lang="en-US" sz="2400" dirty="0" smtClean="0"/>
              <a:t> Flowchart Symbols</a:t>
            </a:r>
            <a:endParaRPr lang="en-US" sz="2400" dirty="0"/>
          </a:p>
        </p:txBody>
      </p:sp>
      <p:pic>
        <p:nvPicPr>
          <p:cNvPr id="17411" name="Picture 2" descr="http://www.hci.com.au/hcisite2/toolkit/images/rndsqua.gif"/>
          <p:cNvPicPr>
            <a:picLocks noChangeAspect="1" noChangeArrowheads="1"/>
          </p:cNvPicPr>
          <p:nvPr/>
        </p:nvPicPr>
        <p:blipFill>
          <a:blip r:embed="rId3" cstate="print"/>
          <a:srcRect/>
          <a:stretch>
            <a:fillRect/>
          </a:stretch>
        </p:blipFill>
        <p:spPr bwMode="auto">
          <a:xfrm>
            <a:off x="838200" y="1390651"/>
            <a:ext cx="609600" cy="560070"/>
          </a:xfrm>
          <a:prstGeom prst="rect">
            <a:avLst/>
          </a:prstGeom>
          <a:noFill/>
          <a:ln w="9525">
            <a:noFill/>
            <a:miter lim="800000"/>
            <a:headEnd/>
            <a:tailEnd/>
          </a:ln>
        </p:spPr>
      </p:pic>
      <p:sp>
        <p:nvSpPr>
          <p:cNvPr id="17412" name="TextBox 4"/>
          <p:cNvSpPr txBox="1">
            <a:spLocks noChangeArrowheads="1"/>
          </p:cNvSpPr>
          <p:nvPr/>
        </p:nvSpPr>
        <p:spPr bwMode="auto">
          <a:xfrm>
            <a:off x="1524000" y="1143000"/>
            <a:ext cx="6705600" cy="1200329"/>
          </a:xfrm>
          <a:prstGeom prst="rect">
            <a:avLst/>
          </a:prstGeom>
          <a:noFill/>
          <a:ln w="9525">
            <a:noFill/>
            <a:miter lim="800000"/>
            <a:headEnd/>
            <a:tailEnd/>
          </a:ln>
        </p:spPr>
        <p:txBody>
          <a:bodyPr>
            <a:spAutoFit/>
          </a:bodyPr>
          <a:lstStyle/>
          <a:p>
            <a:pPr algn="just"/>
            <a:r>
              <a:rPr lang="en-US" dirty="0"/>
              <a:t>Rounded box - use it to represent an event which occurs automatically. Such an event will trigger a subsequent action, for example `receive telephone call’, or describe a new state of affairs.</a:t>
            </a:r>
          </a:p>
        </p:txBody>
      </p:sp>
      <p:pic>
        <p:nvPicPr>
          <p:cNvPr id="17413" name="Picture 4" descr="http://www.hci.com.au/hcisite2/toolkit/images/square.gif"/>
          <p:cNvPicPr>
            <a:picLocks noChangeAspect="1" noChangeArrowheads="1"/>
          </p:cNvPicPr>
          <p:nvPr/>
        </p:nvPicPr>
        <p:blipFill>
          <a:blip r:embed="rId4" cstate="print"/>
          <a:srcRect/>
          <a:stretch>
            <a:fillRect/>
          </a:stretch>
        </p:blipFill>
        <p:spPr bwMode="auto">
          <a:xfrm>
            <a:off x="838200" y="2682241"/>
            <a:ext cx="609600" cy="560070"/>
          </a:xfrm>
          <a:prstGeom prst="rect">
            <a:avLst/>
          </a:prstGeom>
          <a:noFill/>
          <a:ln w="9525">
            <a:noFill/>
            <a:miter lim="800000"/>
            <a:headEnd/>
            <a:tailEnd/>
          </a:ln>
        </p:spPr>
      </p:pic>
      <p:pic>
        <p:nvPicPr>
          <p:cNvPr id="17414" name="Picture 6" descr="http://www.hci.com.au/hcisite2/toolkit/images/diamnd.gif"/>
          <p:cNvPicPr>
            <a:picLocks noChangeAspect="1" noChangeArrowheads="1"/>
          </p:cNvPicPr>
          <p:nvPr/>
        </p:nvPicPr>
        <p:blipFill>
          <a:blip r:embed="rId5" cstate="print"/>
          <a:srcRect/>
          <a:stretch>
            <a:fillRect/>
          </a:stretch>
        </p:blipFill>
        <p:spPr bwMode="auto">
          <a:xfrm>
            <a:off x="838200" y="4053841"/>
            <a:ext cx="609600" cy="560070"/>
          </a:xfrm>
          <a:prstGeom prst="rect">
            <a:avLst/>
          </a:prstGeom>
          <a:noFill/>
          <a:ln w="9525">
            <a:noFill/>
            <a:miter lim="800000"/>
            <a:headEnd/>
            <a:tailEnd/>
          </a:ln>
        </p:spPr>
      </p:pic>
      <p:pic>
        <p:nvPicPr>
          <p:cNvPr id="17415" name="Picture 8" descr="http://www.hci.com.au/hcisite2/toolkit/images/circle.gif"/>
          <p:cNvPicPr>
            <a:picLocks noChangeAspect="1" noChangeArrowheads="1"/>
          </p:cNvPicPr>
          <p:nvPr/>
        </p:nvPicPr>
        <p:blipFill>
          <a:blip r:embed="rId6" cstate="print"/>
          <a:srcRect/>
          <a:stretch>
            <a:fillRect/>
          </a:stretch>
        </p:blipFill>
        <p:spPr bwMode="auto">
          <a:xfrm>
            <a:off x="914400" y="5394960"/>
            <a:ext cx="457200" cy="548640"/>
          </a:xfrm>
          <a:prstGeom prst="rect">
            <a:avLst/>
          </a:prstGeom>
          <a:noFill/>
          <a:ln w="9525">
            <a:noFill/>
            <a:miter lim="800000"/>
            <a:headEnd/>
            <a:tailEnd/>
          </a:ln>
        </p:spPr>
      </p:pic>
      <p:sp>
        <p:nvSpPr>
          <p:cNvPr id="17416" name="TextBox 8"/>
          <p:cNvSpPr txBox="1">
            <a:spLocks noChangeArrowheads="1"/>
          </p:cNvSpPr>
          <p:nvPr/>
        </p:nvSpPr>
        <p:spPr bwMode="auto">
          <a:xfrm>
            <a:off x="1524000" y="2438400"/>
            <a:ext cx="6705600" cy="1200329"/>
          </a:xfrm>
          <a:prstGeom prst="rect">
            <a:avLst/>
          </a:prstGeom>
          <a:noFill/>
          <a:ln w="9525">
            <a:noFill/>
            <a:miter lim="800000"/>
            <a:headEnd/>
            <a:tailEnd/>
          </a:ln>
        </p:spPr>
        <p:txBody>
          <a:bodyPr>
            <a:spAutoFit/>
          </a:bodyPr>
          <a:lstStyle/>
          <a:p>
            <a:pPr algn="just"/>
            <a:r>
              <a:rPr lang="en-US" dirty="0"/>
              <a:t>Rectangle or box - use it to represent an event which is controlled within the process. Typically this will be a step or action which is taken. In most flowcharts this will be the most frequently used symbol.</a:t>
            </a:r>
          </a:p>
        </p:txBody>
      </p:sp>
      <p:sp>
        <p:nvSpPr>
          <p:cNvPr id="17417" name="TextBox 9"/>
          <p:cNvSpPr txBox="1">
            <a:spLocks noChangeArrowheads="1"/>
          </p:cNvSpPr>
          <p:nvPr/>
        </p:nvSpPr>
        <p:spPr bwMode="auto">
          <a:xfrm>
            <a:off x="1524000" y="3828871"/>
            <a:ext cx="6629400" cy="1200329"/>
          </a:xfrm>
          <a:prstGeom prst="rect">
            <a:avLst/>
          </a:prstGeom>
          <a:noFill/>
          <a:ln w="9525">
            <a:noFill/>
            <a:miter lim="800000"/>
            <a:headEnd/>
            <a:tailEnd/>
          </a:ln>
        </p:spPr>
        <p:txBody>
          <a:bodyPr>
            <a:spAutoFit/>
          </a:bodyPr>
          <a:lstStyle/>
          <a:p>
            <a:pPr algn="just"/>
            <a:r>
              <a:rPr lang="en-US" dirty="0"/>
              <a:t>Diamond - use it to represent a decision point in the process. Typically, the statement in the symbol will require a `yes' or `no' response and branch to different parts of the flowchart accordingly.</a:t>
            </a:r>
          </a:p>
        </p:txBody>
      </p:sp>
      <p:sp>
        <p:nvSpPr>
          <p:cNvPr id="17418" name="TextBox 10"/>
          <p:cNvSpPr txBox="1">
            <a:spLocks noChangeArrowheads="1"/>
          </p:cNvSpPr>
          <p:nvPr/>
        </p:nvSpPr>
        <p:spPr bwMode="auto">
          <a:xfrm>
            <a:off x="1524000" y="5257800"/>
            <a:ext cx="6629400" cy="923330"/>
          </a:xfrm>
          <a:prstGeom prst="rect">
            <a:avLst/>
          </a:prstGeom>
          <a:noFill/>
          <a:ln w="9525">
            <a:noFill/>
            <a:miter lim="800000"/>
            <a:headEnd/>
            <a:tailEnd/>
          </a:ln>
        </p:spPr>
        <p:txBody>
          <a:bodyPr>
            <a:spAutoFit/>
          </a:bodyPr>
          <a:lstStyle/>
          <a:p>
            <a:pPr algn="just"/>
            <a:r>
              <a:rPr lang="en-US" dirty="0"/>
              <a:t>Circle - use it to represent a point at which the flowchart connects with another process. The name or reference for the other process should appear within the symbol.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Fs-Theme_20140415</Template>
  <TotalTime>1108</TotalTime>
  <Words>4166</Words>
  <Application>Microsoft Office PowerPoint</Application>
  <PresentationFormat>On-screen Show (4:3)</PresentationFormat>
  <Paragraphs>853</Paragraphs>
  <Slides>55</Slides>
  <Notes>20</Notes>
  <HiddenSlides>0</HiddenSlides>
  <MMClips>0</MMClips>
  <ScaleCrop>false</ScaleCrop>
  <HeadingPairs>
    <vt:vector size="8" baseType="variant">
      <vt:variant>
        <vt:lpstr>Fonts Used</vt:lpstr>
      </vt:variant>
      <vt:variant>
        <vt:i4>13</vt:i4>
      </vt:variant>
      <vt:variant>
        <vt:lpstr>Theme</vt:lpstr>
      </vt:variant>
      <vt:variant>
        <vt:i4>14</vt:i4>
      </vt:variant>
      <vt:variant>
        <vt:lpstr>Embedded OLE Servers</vt:lpstr>
      </vt:variant>
      <vt:variant>
        <vt:i4>2</vt:i4>
      </vt:variant>
      <vt:variant>
        <vt:lpstr>Slide Titles</vt:lpstr>
      </vt:variant>
      <vt:variant>
        <vt:i4>55</vt:i4>
      </vt:variant>
    </vt:vector>
  </HeadingPairs>
  <TitlesOfParts>
    <vt:vector size="84" baseType="lpstr">
      <vt:lpstr>ＭＳ Ｐゴシック</vt:lpstr>
      <vt:lpstr>ＭＳ Ｐゴシック</vt:lpstr>
      <vt:lpstr>ＭＳ Ｐ明朝</vt:lpstr>
      <vt:lpstr>PMingLiU</vt:lpstr>
      <vt:lpstr>Arial</vt:lpstr>
      <vt:lpstr>Calibri</vt:lpstr>
      <vt:lpstr>Corbel</vt:lpstr>
      <vt:lpstr>Courier New</vt:lpstr>
      <vt:lpstr>Monotype Sorts</vt:lpstr>
      <vt:lpstr>SEOptimist</vt:lpstr>
      <vt:lpstr>Tahoma</vt:lpstr>
      <vt:lpstr>Times New Roman</vt:lpstr>
      <vt:lpstr>Wingdings</vt:lpstr>
      <vt:lpstr>Fs-Theme_20140415</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Code Design</vt:lpstr>
      <vt:lpstr>Agenda</vt:lpstr>
      <vt:lpstr>Algorithmic Problem Solving  What is an algorithm?</vt:lpstr>
      <vt:lpstr>Algorithmic Problem Solving Pseudo Code: What is Pseudo Code?</vt:lpstr>
      <vt:lpstr>Algorithmic Problem Solving  Pseudo Code: Guidelines 1/3</vt:lpstr>
      <vt:lpstr>Algorithmic Problem Solving  Pseudo Code: Guidelines 2/3</vt:lpstr>
      <vt:lpstr>Algorithmic Problem Solving  Pseudo Code: Guidelines 3/3</vt:lpstr>
      <vt:lpstr>Algorithmic Problem Solving Flowchart - Overview</vt:lpstr>
      <vt:lpstr>Algorithmic Problem Solving   Flowchart - Basic Flowchart Symbols</vt:lpstr>
      <vt:lpstr>Algorithmic Problem Solving   Flowchart - Guides for drawing flowcharts</vt:lpstr>
      <vt:lpstr>Algorithmic Problem Solving   Flowchart - Sample</vt:lpstr>
      <vt:lpstr>Algorithmic Problem Solving  Flow Chart - Practice Time...</vt:lpstr>
      <vt:lpstr>Algorithmic Problem Solving Naming Conventions 1/2</vt:lpstr>
      <vt:lpstr>Algorithmic Problem Solving  Naming Convention 2/2</vt:lpstr>
      <vt:lpstr>Algorithmic Problem Solving  Variables: Using &amp; Naming 1/2</vt:lpstr>
      <vt:lpstr>Algorithmic Problem Solving  Variables: Using &amp; Naming 2/2</vt:lpstr>
      <vt:lpstr>Algorithmic Problem Solving  Variables: Assigning Values to Variables</vt:lpstr>
      <vt:lpstr>Algorithmic Problem Solving Variables: Data Types 1/3</vt:lpstr>
      <vt:lpstr>Algorithmic Problem Solving  Variables: Data Types 2/3</vt:lpstr>
      <vt:lpstr>Algorithmic Problem Solving  Variables: Data Types 3/3</vt:lpstr>
      <vt:lpstr>Algorithmic Problem Solving The Structure Theorem – Overview 1/6</vt:lpstr>
      <vt:lpstr>Algorithmic Problem Solving The Structure Theorem – Overview 2/6</vt:lpstr>
      <vt:lpstr>Algorithmic Problem Solving The Structure Theorem – Overview 3/6</vt:lpstr>
      <vt:lpstr>Algorithmic Problem Solving The Structure Theorem – Overview 4/6</vt:lpstr>
      <vt:lpstr>Algorithmic Problem Solving The Structure Theorem – Overview 5/6</vt:lpstr>
      <vt:lpstr>Algorithmic Problem Solving The Structure Theorem – Overview 6/6</vt:lpstr>
      <vt:lpstr>Algorithmic Problem Solving The Structure Theorem - Sequence</vt:lpstr>
      <vt:lpstr>Algorithmic Problem Solving The Structure Theorem – Sequence Example</vt:lpstr>
      <vt:lpstr>Algorithmic Problem Solving The Structure Theorem - Selection</vt:lpstr>
      <vt:lpstr>Algorithmic Problem Solving The Structure Theorem – Binary Selection 1/3</vt:lpstr>
      <vt:lpstr>Algorithmic Problem Solving The Structure Theorem – Binary Selection 2/3</vt:lpstr>
      <vt:lpstr>Algorithmic Problem Solving The Structure Theorem – Binary Selection 3/3</vt:lpstr>
      <vt:lpstr>Algorithmic Problem Solving The Structure Theorem – Binary Selection Examples 1/2</vt:lpstr>
      <vt:lpstr>Algorithmic Problem Solving The Structure Theorem – Binary Selection Examples 2/2</vt:lpstr>
      <vt:lpstr>Algorithmic Problem Solving The Structure Theorem – Multi-way Selection</vt:lpstr>
      <vt:lpstr>Algorithmic Problem Solving The Structure Theorem – Multi-way Selection Examples</vt:lpstr>
      <vt:lpstr>Algorithmic Problem Solving The Structure Theorem – Repetition 1/3</vt:lpstr>
      <vt:lpstr>Algorithmic Problem Solving The Structure Theorem – Repetition 2/3</vt:lpstr>
      <vt:lpstr>Algorithmic Problem Solving The Structure Theorem – Repetition 3/3</vt:lpstr>
      <vt:lpstr>Algorithmic Problem Solving The Structure Theorem – Repetition Examples 1/2</vt:lpstr>
      <vt:lpstr>Algorithmic Problem Solving The Structure Theorem – Repetition Examples 2/2</vt:lpstr>
      <vt:lpstr>Algorithmic Problem Solving Pseudo codes - Practice Time…</vt:lpstr>
      <vt:lpstr>PowerPoint Presentation</vt:lpstr>
      <vt:lpstr>Algorithmic Problem Solving  The Structure Theorem – Subprograms 1/3</vt:lpstr>
      <vt:lpstr>Algorithmic Problem Solving  The Structure Theorem – Subprograms 2/3</vt:lpstr>
      <vt:lpstr>Algorithmic Problem Solving  The Structure Theorem – Subprograms 3/3</vt:lpstr>
      <vt:lpstr>Communication between modules An Overview</vt:lpstr>
      <vt:lpstr>Communication between modules Scope of a variable</vt:lpstr>
      <vt:lpstr>Communication between modules Global &amp; Local data</vt:lpstr>
      <vt:lpstr>Communication between modules Side effects</vt:lpstr>
      <vt:lpstr>Communication between modules Passing parameters</vt:lpstr>
      <vt:lpstr>Communication between modules  Value and reference parameters</vt:lpstr>
      <vt:lpstr>Evolution of Programming Techniques</vt:lpstr>
      <vt:lpstr>Evolution of Programming Techniques</vt:lpstr>
      <vt:lpstr>PowerPoint Presentation</vt:lpstr>
    </vt:vector>
  </TitlesOfParts>
  <Company>http://ashesh.ramjeeawon.info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Design</dc:title>
  <dc:creator>FPT Software</dc:creator>
  <cp:lastModifiedBy>Dương Hồ Minh Tú</cp:lastModifiedBy>
  <cp:revision>306</cp:revision>
  <dcterms:created xsi:type="dcterms:W3CDTF">2008-12-04T16:28:50Z</dcterms:created>
  <dcterms:modified xsi:type="dcterms:W3CDTF">2014-10-01T11:45:57Z</dcterms:modified>
</cp:coreProperties>
</file>