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Override4.xml" ContentType="application/vnd.openxmlformats-officedocument.themeOverrid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theme/themeOverride5.xml" ContentType="application/vnd.openxmlformats-officedocument.themeOverrid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6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8.xml" ContentType="application/vnd.openxmlformats-officedocument.theme+xml"/>
  <Override PartName="/ppt/theme/themeOverride6.xml" ContentType="application/vnd.openxmlformats-officedocument.themeOverrid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9.xml" ContentType="application/vnd.openxmlformats-officedocument.theme+xml"/>
  <Override PartName="/ppt/theme/themeOverride7.xml" ContentType="application/vnd.openxmlformats-officedocument.themeOverrid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0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11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12.xml" ContentType="application/vnd.openxmlformats-officedocument.theme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theme/theme13.xml" ContentType="application/vnd.openxmlformats-officedocument.theme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7" r:id="rId1"/>
    <p:sldMasterId id="2147484145" r:id="rId2"/>
    <p:sldMasterId id="2147484157" r:id="rId3"/>
    <p:sldMasterId id="2147484169" r:id="rId4"/>
    <p:sldMasterId id="2147484181" r:id="rId5"/>
    <p:sldMasterId id="2147484193" r:id="rId6"/>
    <p:sldMasterId id="2147484196" r:id="rId7"/>
    <p:sldMasterId id="2147484211" r:id="rId8"/>
    <p:sldMasterId id="2147484223" r:id="rId9"/>
    <p:sldMasterId id="2147484235" r:id="rId10"/>
    <p:sldMasterId id="2147484247" r:id="rId11"/>
    <p:sldMasterId id="2147484259" r:id="rId12"/>
    <p:sldMasterId id="2147484271" r:id="rId13"/>
    <p:sldMasterId id="2147484283" r:id="rId14"/>
  </p:sldMasterIdLst>
  <p:notesMasterIdLst>
    <p:notesMasterId r:id="rId57"/>
  </p:notesMasterIdLst>
  <p:sldIdLst>
    <p:sldId id="256" r:id="rId15"/>
    <p:sldId id="271" r:id="rId16"/>
    <p:sldId id="273" r:id="rId17"/>
    <p:sldId id="275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98" r:id="rId31"/>
    <p:sldId id="288" r:id="rId32"/>
    <p:sldId id="289" r:id="rId33"/>
    <p:sldId id="290" r:id="rId34"/>
    <p:sldId id="291" r:id="rId35"/>
    <p:sldId id="292" r:id="rId36"/>
    <p:sldId id="295" r:id="rId37"/>
    <p:sldId id="296" r:id="rId38"/>
    <p:sldId id="293" r:id="rId39"/>
    <p:sldId id="294" r:id="rId40"/>
    <p:sldId id="297" r:id="rId41"/>
    <p:sldId id="299" r:id="rId42"/>
    <p:sldId id="317" r:id="rId43"/>
    <p:sldId id="318" r:id="rId44"/>
    <p:sldId id="309" r:id="rId45"/>
    <p:sldId id="308" r:id="rId46"/>
    <p:sldId id="300" r:id="rId47"/>
    <p:sldId id="311" r:id="rId48"/>
    <p:sldId id="306" r:id="rId49"/>
    <p:sldId id="310" r:id="rId50"/>
    <p:sldId id="316" r:id="rId51"/>
    <p:sldId id="312" r:id="rId52"/>
    <p:sldId id="313" r:id="rId53"/>
    <p:sldId id="314" r:id="rId54"/>
    <p:sldId id="315" r:id="rId55"/>
    <p:sldId id="319" r:id="rId56"/>
  </p:sldIdLst>
  <p:sldSz cx="9144000" cy="6858000" type="screen4x3"/>
  <p:notesSz cx="6858000" cy="9144000"/>
  <p:defaultTextStyle>
    <a:defPPr>
      <a:defRPr lang="vi-V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4EC"/>
    <a:srgbClr val="E7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33" autoAdjust="0"/>
  </p:normalViewPr>
  <p:slideViewPr>
    <p:cSldViewPr>
      <p:cViewPr varScale="1">
        <p:scale>
          <a:sx n="63" d="100"/>
          <a:sy n="63" d="100"/>
        </p:scale>
        <p:origin x="151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slide" Target="slides/slide28.xml"/><Relationship Id="rId47" Type="http://schemas.openxmlformats.org/officeDocument/2006/relationships/slide" Target="slides/slide33.xml"/><Relationship Id="rId50" Type="http://schemas.openxmlformats.org/officeDocument/2006/relationships/slide" Target="slides/slide36.xml"/><Relationship Id="rId55" Type="http://schemas.openxmlformats.org/officeDocument/2006/relationships/slide" Target="slides/slide4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41" Type="http://schemas.openxmlformats.org/officeDocument/2006/relationships/slide" Target="slides/slide27.xml"/><Relationship Id="rId54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53" Type="http://schemas.openxmlformats.org/officeDocument/2006/relationships/slide" Target="slides/slide39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slide" Target="slides/slide35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52" Type="http://schemas.openxmlformats.org/officeDocument/2006/relationships/slide" Target="slides/slide3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slide" Target="slides/slide29.xml"/><Relationship Id="rId48" Type="http://schemas.openxmlformats.org/officeDocument/2006/relationships/slide" Target="slides/slide34.xml"/><Relationship Id="rId56" Type="http://schemas.openxmlformats.org/officeDocument/2006/relationships/slide" Target="slides/slide42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7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slide" Target="slides/slide32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A16ECEA-D0AF-47D6-B950-E3AA74D6934C}" type="datetimeFigureOut">
              <a:rPr lang="vi-VN"/>
              <a:pPr/>
              <a:t>05/05/2014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5A1B8BA-E2E4-45D1-A50E-58D69DED5153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5518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>
              <a:lnSpc>
                <a:spcPct val="95000"/>
              </a:lnSpc>
              <a:spcBef>
                <a:spcPct val="0"/>
              </a:spcBef>
              <a:spcAft>
                <a:spcPts val="1000"/>
              </a:spcAft>
              <a:buFont typeface="Wingdings" panose="05000000000000000000" pitchFamily="2" charset="2"/>
              <a:buChar char=""/>
              <a:tabLst>
                <a:tab pos="228600" algn="l"/>
              </a:tabLst>
            </a:pPr>
            <a:r>
              <a:rPr lang="en-US" sz="1100" smtClean="0">
                <a:ea typeface="ＭＳ 明朝" panose="02020609040205080304" pitchFamily="17" charset="-128"/>
                <a:cs typeface="Times New Roman" panose="02020603050405020304" pitchFamily="18" charset="0"/>
              </a:rPr>
              <a:t>A different perspective. “Another set of eyes” adds objectivity. Similar to the reason for separating your coding and testing teams, peer reviews provide the distance needed to recognize problems. </a:t>
            </a:r>
          </a:p>
          <a:p>
            <a:pPr marL="285750" indent="-285750">
              <a:lnSpc>
                <a:spcPct val="95000"/>
              </a:lnSpc>
              <a:spcBef>
                <a:spcPct val="0"/>
              </a:spcBef>
              <a:spcAft>
                <a:spcPts val="1000"/>
              </a:spcAft>
              <a:buFont typeface="Wingdings" panose="05000000000000000000" pitchFamily="2" charset="2"/>
              <a:buChar char=""/>
              <a:tabLst>
                <a:tab pos="228600" algn="l"/>
              </a:tabLst>
            </a:pPr>
            <a:r>
              <a:rPr lang="en-US" sz="1100" smtClean="0">
                <a:ea typeface="ＭＳ 明朝" panose="02020609040205080304" pitchFamily="17" charset="-128"/>
                <a:cs typeface="Times New Roman" panose="02020603050405020304" pitchFamily="18" charset="0"/>
              </a:rPr>
              <a:t>The ability to assess and accelerate progress. Is the team producing the needed output at the needed rate? </a:t>
            </a:r>
          </a:p>
          <a:p>
            <a:pPr marL="285750" indent="-285750">
              <a:lnSpc>
                <a:spcPct val="95000"/>
              </a:lnSpc>
              <a:spcBef>
                <a:spcPct val="0"/>
              </a:spcBef>
              <a:spcAft>
                <a:spcPts val="1000"/>
              </a:spcAft>
              <a:buFont typeface="Wingdings" panose="05000000000000000000" pitchFamily="2" charset="2"/>
              <a:buChar char=""/>
              <a:tabLst>
                <a:tab pos="228600" algn="l"/>
              </a:tabLst>
            </a:pPr>
            <a:r>
              <a:rPr lang="en-US" sz="1100" smtClean="0">
                <a:ea typeface="ＭＳ 明朝" panose="02020609040205080304" pitchFamily="17" charset="-128"/>
                <a:cs typeface="Times New Roman" panose="02020603050405020304" pitchFamily="18" charset="0"/>
              </a:rPr>
              <a:t>Pride/reward. Recognition of coding prowess is a significant reward for many programmers.</a:t>
            </a:r>
          </a:p>
          <a:p>
            <a:pPr marL="285750" indent="-285750">
              <a:lnSpc>
                <a:spcPct val="95000"/>
              </a:lnSpc>
              <a:spcBef>
                <a:spcPct val="0"/>
              </a:spcBef>
              <a:spcAft>
                <a:spcPts val="1000"/>
              </a:spcAft>
              <a:buFont typeface="Wingdings" panose="05000000000000000000" pitchFamily="2" charset="2"/>
              <a:buChar char=""/>
              <a:tabLst>
                <a:tab pos="228600" algn="l"/>
              </a:tabLst>
            </a:pPr>
            <a:r>
              <a:rPr lang="en-US" sz="1100" smtClean="0">
                <a:ea typeface="ＭＳ 明朝" panose="02020609040205080304" pitchFamily="17" charset="-128"/>
                <a:cs typeface="Times New Roman" panose="02020603050405020304" pitchFamily="18" charset="0"/>
              </a:rPr>
              <a:t>Project/module familiarity. Everyone involved in the review becomes more familiar with the project and the module.</a:t>
            </a:r>
          </a:p>
          <a:p>
            <a:pPr marL="285750" indent="-285750">
              <a:lnSpc>
                <a:spcPct val="95000"/>
              </a:lnSpc>
              <a:spcBef>
                <a:spcPct val="0"/>
              </a:spcBef>
              <a:spcAft>
                <a:spcPts val="1000"/>
              </a:spcAft>
              <a:buFont typeface="Wingdings" panose="05000000000000000000" pitchFamily="2" charset="2"/>
              <a:buChar char=""/>
              <a:tabLst>
                <a:tab pos="228600" algn="l"/>
              </a:tabLst>
            </a:pPr>
            <a:r>
              <a:rPr lang="en-US" sz="1100" smtClean="0">
                <a:ea typeface="ＭＳ 明朝" panose="02020609040205080304" pitchFamily="17" charset="-128"/>
                <a:cs typeface="Times New Roman" panose="02020603050405020304" pitchFamily="18" charset="0"/>
              </a:rPr>
              <a:t>Less rework. Do it right the first time. Changes cost more later in the life cycle. The peer review process catches many errors </a:t>
            </a:r>
            <a:r>
              <a:rPr lang="en-US" sz="1100" i="1" smtClean="0">
                <a:ea typeface="ＭＳ 明朝" panose="02020609040205080304" pitchFamily="17" charset="-128"/>
                <a:cs typeface="Times New Roman" panose="02020603050405020304" pitchFamily="18" charset="0"/>
              </a:rPr>
              <a:t>before</a:t>
            </a:r>
            <a:r>
              <a:rPr lang="en-US" sz="1100" smtClean="0">
                <a:ea typeface="ＭＳ 明朝" panose="02020609040205080304" pitchFamily="17" charset="-128"/>
                <a:cs typeface="Times New Roman" panose="02020603050405020304" pitchFamily="18" charset="0"/>
              </a:rPr>
              <a:t> they go to production. </a:t>
            </a:r>
          </a:p>
          <a:p>
            <a:pPr marL="285750" indent="-285750">
              <a:lnSpc>
                <a:spcPct val="95000"/>
              </a:lnSpc>
              <a:spcBef>
                <a:spcPct val="0"/>
              </a:spcBef>
              <a:spcAft>
                <a:spcPts val="1000"/>
              </a:spcAft>
              <a:buFont typeface="Wingdings" panose="05000000000000000000" pitchFamily="2" charset="2"/>
              <a:buChar char=""/>
              <a:tabLst>
                <a:tab pos="228600" algn="l"/>
              </a:tabLst>
            </a:pPr>
            <a:r>
              <a:rPr lang="en-US" sz="1100" smtClean="0">
                <a:ea typeface="ＭＳ 明朝" panose="02020609040205080304" pitchFamily="17" charset="-128"/>
                <a:cs typeface="Times New Roman" panose="02020603050405020304" pitchFamily="18" charset="0"/>
              </a:rPr>
              <a:t>Fewer bugs. It’s better to discover your own problems than to have someone (like a user) point them out to you. For the same reason, you may find that many bugs will be eliminated before the code comes to be reviewed by peers. </a:t>
            </a:r>
          </a:p>
          <a:p>
            <a:pPr marL="285750" indent="-285750">
              <a:lnSpc>
                <a:spcPct val="95000"/>
              </a:lnSpc>
              <a:spcBef>
                <a:spcPct val="0"/>
              </a:spcBef>
              <a:spcAft>
                <a:spcPts val="1000"/>
              </a:spcAft>
              <a:buFont typeface="Wingdings" panose="05000000000000000000" pitchFamily="2" charset="2"/>
              <a:buChar char=""/>
              <a:tabLst>
                <a:tab pos="228600" algn="l"/>
              </a:tabLst>
            </a:pPr>
            <a:r>
              <a:rPr lang="en-US" sz="1100" smtClean="0">
                <a:ea typeface="ＭＳ 明朝" panose="02020609040205080304" pitchFamily="17" charset="-128"/>
                <a:cs typeface="Times New Roman" panose="02020603050405020304" pitchFamily="18" charset="0"/>
              </a:rPr>
              <a:t>Improved communication. More opportunities for interaction tend to lead the team toward improved communication. </a:t>
            </a:r>
          </a:p>
          <a:p>
            <a:pPr marL="285750" indent="-285750">
              <a:lnSpc>
                <a:spcPct val="95000"/>
              </a:lnSpc>
              <a:spcBef>
                <a:spcPct val="0"/>
              </a:spcBef>
              <a:spcAft>
                <a:spcPts val="1000"/>
              </a:spcAft>
              <a:buFont typeface="Wingdings" panose="05000000000000000000" pitchFamily="2" charset="2"/>
              <a:buChar char=""/>
              <a:tabLst>
                <a:tab pos="228600" algn="l"/>
              </a:tabLst>
            </a:pPr>
            <a:r>
              <a:rPr lang="en-US" sz="1100" smtClean="0">
                <a:ea typeface="ＭＳ 明朝" panose="02020609040205080304" pitchFamily="17" charset="-128"/>
                <a:cs typeface="Times New Roman" panose="02020603050405020304" pitchFamily="18" charset="0"/>
              </a:rPr>
              <a:t>Team cohesiveness. Working together helps draw team members closer. It also provides a brief respite from the isolation that coding often brings.</a:t>
            </a:r>
          </a:p>
          <a:p>
            <a:pPr marL="285750" indent="-285750">
              <a:lnSpc>
                <a:spcPct val="80000"/>
              </a:lnSpc>
              <a:tabLst>
                <a:tab pos="228600" algn="l"/>
              </a:tabLst>
            </a:pPr>
            <a:endParaRPr lang="en-US" sz="1100" smtClean="0"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715EF34-D24E-4B9C-9D10-1C79B37AE591}" type="slidenum">
              <a:rPr lang="vi-VN"/>
              <a:pPr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2533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Catastrophic: the tham</a:t>
            </a: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9DBE34D-0C58-434E-9359-FFE01422D654}" type="slidenum">
              <a:rPr lang="vi-VN"/>
              <a:pPr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119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848FB7C-B7A5-471F-BB4F-1E0A051B167A}" type="datetime1">
              <a:rPr lang="en-US"/>
              <a:pPr/>
              <a:t>5/5/2014</a:t>
            </a:fld>
            <a:endParaRPr lang="en-US"/>
          </a:p>
        </p:txBody>
      </p:sp>
      <p:sp>
        <p:nvSpPr>
          <p:cNvPr id="7885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3E17E1A-F28F-41A6-9936-E7F7A6D8479E}" type="slidenum">
              <a:rPr lang="en-US"/>
              <a:pPr/>
              <a:t>19</a:t>
            </a:fld>
            <a:endParaRPr lang="en-US"/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5604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1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FC81BF1-7D71-45CF-8E06-8E4204F2FAC6}" type="datetime1">
              <a:rPr lang="en-US"/>
              <a:pPr/>
              <a:t>5/5/2014</a:t>
            </a:fld>
            <a:endParaRPr lang="en-US"/>
          </a:p>
        </p:txBody>
      </p:sp>
      <p:sp>
        <p:nvSpPr>
          <p:cNvPr id="79875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A27AC97-4048-4A98-BFC2-668D714DD2E0}" type="slidenum">
              <a:rPr lang="en-US"/>
              <a:pPr/>
              <a:t>20</a:t>
            </a:fld>
            <a:endParaRPr lang="en-US"/>
          </a:p>
        </p:txBody>
      </p:sp>
      <p:sp>
        <p:nvSpPr>
          <p:cNvPr id="7987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7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86601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Similarly, </a:t>
            </a:r>
          </a:p>
          <a:p>
            <a:r>
              <a:rPr lang="en-US" smtClean="0"/>
              <a:t>if (condition) {</a:t>
            </a:r>
          </a:p>
          <a:p>
            <a:r>
              <a:rPr lang="en-US" smtClean="0"/>
              <a:t>var = x;</a:t>
            </a:r>
          </a:p>
          <a:p>
            <a:r>
              <a:rPr lang="en-US" smtClean="0"/>
              <a:t>} else {</a:t>
            </a:r>
          </a:p>
          <a:p>
            <a:r>
              <a:rPr lang="en-US" smtClean="0"/>
              <a:t>var = y;</a:t>
            </a:r>
          </a:p>
          <a:p>
            <a:r>
              <a:rPr lang="en-US" smtClean="0"/>
              <a:t>}</a:t>
            </a:r>
          </a:p>
          <a:p>
            <a:r>
              <a:rPr lang="en-US" smtClean="0"/>
              <a:t>should be written as </a:t>
            </a:r>
          </a:p>
          <a:p>
            <a:r>
              <a:rPr lang="en-US" smtClean="0"/>
              <a:t>var = (condition) ? x : y;</a:t>
            </a: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1E360BA-527E-4873-B171-B85DDBB98CEE}" type="slidenum">
              <a:rPr lang="vi-VN"/>
              <a:pPr/>
              <a:t>41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3090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Master" Target="../slideMasters/slideMaster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600">
                <a:ea typeface="ＭＳ Ｐゴシック" panose="020B0600070205080204" pitchFamily="50" charset="-128"/>
              </a:defRPr>
            </a:lvl1pPr>
          </a:lstStyle>
          <a:p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1698033281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0317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02865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875064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487915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7456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3276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4744401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6191447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1780538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9106548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1753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4984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0249227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3848579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3613455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8216577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2601088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2276374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0472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7368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805479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60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070188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33785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6333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89869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533289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7041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5675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4852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0" y="6400800"/>
            <a:ext cx="9144000" cy="304800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ja-JP" sz="2400">
              <a:solidFill>
                <a:schemeClr val="bg2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1752600" y="6248400"/>
            <a:ext cx="5410200" cy="474663"/>
          </a:xfrm>
          <a:prstGeom prst="rect">
            <a:avLst/>
          </a:prstGeom>
          <a:noFill/>
          <a:ln>
            <a:noFill/>
          </a:ln>
          <a:extLst/>
        </p:spPr>
        <p:txBody>
          <a:bodyPr anchor="b"/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 b="1" smtClean="0">
                <a:solidFill>
                  <a:srgbClr val="006600"/>
                </a:solidFill>
              </a:rPr>
              <a:t>Vietnam Ministry of Science and Technology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271588" y="1227138"/>
          <a:ext cx="6600825" cy="440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14" name="Chart" r:id="rId4" imgW="6600749" imgH="4400702" progId="MSGraph.Chart.8">
                  <p:embed followColorScheme="full"/>
                </p:oleObj>
              </mc:Choice>
              <mc:Fallback>
                <p:oleObj name="Chart" r:id="rId4" imgW="6600749" imgH="440070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1227138"/>
                        <a:ext cx="6600825" cy="440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628886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20297F-F49C-4899-8920-185DB2B60EF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0338675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3A7D49-348C-47EE-8B82-F3CCAA2EAB7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67621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907152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7C4801-9B2D-4461-B67F-815F9E83D3B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50476948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1A271F-8902-4585-BD44-BB8966C95FC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7037951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4F7BFB-7D06-4110-9878-4674DA929C0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5906033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C341F-B23F-4A59-9E57-88977A4F04F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7926103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43D720-4A34-4184-90F0-66430359815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54318717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11D769-439C-4849-AB68-074E95D9200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8754144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24D8DC-9684-4DDA-8655-290E9E29D09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32941366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2F4ACC-152D-4D59-A0A0-2C8B952D788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9765841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62800" y="6553200"/>
            <a:ext cx="1943100" cy="304800"/>
          </a:xfrm>
        </p:spPr>
        <p:txBody>
          <a:bodyPr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162AF8F-E21C-4DB5-9D09-4534ED6DEF6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6484395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BB7F62-135C-4953-8AF7-C4AB258FEA7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90647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1"/>
          <p:cNvSpPr>
            <a:spLocks noGrp="1" noChangeArrowheads="1"/>
          </p:cNvSpPr>
          <p:nvPr>
            <p:ph type="dt" sz="half" idx="10"/>
          </p:nvPr>
        </p:nvSpPr>
        <p:spPr>
          <a:xfrm>
            <a:off x="5029200" y="6477000"/>
            <a:ext cx="19050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panose="020B0600070205080204" pitchFamily="50" charset="-128"/>
              </a:defRPr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48115768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99D66A-247F-4EB1-881B-6F35D5FB4AD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50099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8072B3-C104-4E4E-A765-D3FB958DD52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971101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9B4336-FB9D-4C96-9983-CDBC6BC7351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56926178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3B502-7C53-4318-A4B5-2545C898347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0996887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115EA6-AE8E-42F5-AEFA-BCD9763C340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41526693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07C7E3-5002-4891-8482-56CF505B2E4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70986915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6703C8-E30B-433E-A5A9-CE984A8D4FE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66980672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EFFFA2-B5C3-4786-9BC5-AA30C5F9FC1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0877059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2FE38-E700-4335-B046-305C6BE0226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55965804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15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7701582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92661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3843750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73569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37054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2854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10938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9363891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8880902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4280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57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8624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58939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0637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0739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206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 b="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SEOptimist" pitchFamily="50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fr-FR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600">
                <a:latin typeface="SEOptimist"/>
                <a:ea typeface="ＭＳ Ｐゴシック" panose="020B0600070205080204" pitchFamily="50" charset="-128"/>
              </a:defRPr>
            </a:lvl1pPr>
          </a:lstStyle>
          <a:p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1534532976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088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50396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596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068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689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5809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32966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64196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2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03352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36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600">
                <a:ea typeface="ＭＳ Ｐゴシック" panose="020B0600070205080204" pitchFamily="50" charset="-128"/>
              </a:defRPr>
            </a:lvl1pPr>
          </a:lstStyle>
          <a:p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1275227808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18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39045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247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070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37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6447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70146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940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624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541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523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4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600">
                <a:ea typeface="ＭＳ Ｐゴシック" panose="020B0600070205080204" pitchFamily="50" charset="-128"/>
              </a:defRPr>
            </a:lvl1pPr>
          </a:lstStyle>
          <a:p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341927749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57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94725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051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17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114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0229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84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39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435605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923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502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9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600">
                <a:ea typeface="ＭＳ Ｐゴシック" panose="020B0600070205080204" pitchFamily="50" charset="-128"/>
              </a:defRPr>
            </a:lvl1pPr>
          </a:lstStyle>
          <a:p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3809639266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121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04355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336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5873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855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894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6281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349819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831536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5690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633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648200"/>
            <a:ext cx="6400800" cy="1143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952607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7294925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3675164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029372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435185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7480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946789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1973464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3937321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770491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kumimoji="1" lang="en-US" altLang="ja-JP" sz="2700" b="1">
                <a:solidFill>
                  <a:schemeClr val="tx2"/>
                </a:solidFill>
                <a:ea typeface="ＭＳ Ｐゴシック" panose="020B0600070205080204" pitchFamily="50" charset="-128"/>
              </a:rPr>
              <a:t>Click to edit Master title style</a:t>
            </a:r>
            <a:endParaRPr kumimoji="1" lang="en-US" sz="2700" b="1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1900"/>
            <a:ext cx="3048000" cy="1130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219200"/>
            <a:ext cx="5029200" cy="4906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438400"/>
            <a:ext cx="3047999" cy="3687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4845245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kumimoji="1" lang="en-US" altLang="ja-JP" sz="2700" b="1">
                <a:solidFill>
                  <a:schemeClr val="tx2"/>
                </a:solidFill>
                <a:ea typeface="ＭＳ Ｐゴシック" panose="020B0600070205080204" pitchFamily="50" charset="-128"/>
              </a:rPr>
              <a:t>Click to edit Master title style</a:t>
            </a:r>
            <a:endParaRPr kumimoji="1" lang="en-US" sz="2700" b="1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46712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5406778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6775929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kumimoji="1" lang="en-US" altLang="ja-JP" sz="2700" b="1">
                <a:solidFill>
                  <a:schemeClr val="tx2"/>
                </a:solidFill>
                <a:ea typeface="ＭＳ Ｐゴシック" panose="020B0600070205080204" pitchFamily="50" charset="-128"/>
              </a:rPr>
              <a:t>Click to edit Master title style</a:t>
            </a:r>
            <a:endParaRPr kumimoji="1" lang="en-US" sz="2700" b="1">
              <a:solidFill>
                <a:schemeClr val="tx2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19200"/>
            <a:ext cx="2057400" cy="4906963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9200"/>
            <a:ext cx="6019800" cy="4906963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584007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2388317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7310516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52900" cy="411480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152900" cy="411480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6203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228013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874157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006782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194321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2235200"/>
            <a:ext cx="9144000" cy="4046538"/>
            <a:chOff x="0" y="1536"/>
            <a:chExt cx="5760" cy="2549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ja-JP" sz="2400">
                <a:solidFill>
                  <a:schemeClr val="bg2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ja-JP" altLang="en-US">
                <a:ea typeface="ＭＳ Ｐゴシック" panose="020B0600070205080204" pitchFamily="50" charset="-128"/>
              </a:endParaRPr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ja-JP" altLang="en-US">
                <a:ea typeface="ＭＳ Ｐゴシック" panose="020B0600070205080204" pitchFamily="50" charset="-128"/>
              </a:endParaRPr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53 w 526"/>
                <a:gd name="T17" fmla="*/ 179 h 275"/>
                <a:gd name="T18" fmla="*/ 225 w 526"/>
                <a:gd name="T19" fmla="*/ 143 h 275"/>
                <a:gd name="T20" fmla="*/ 267 w 526"/>
                <a:gd name="T21" fmla="*/ 120 h 275"/>
                <a:gd name="T22" fmla="*/ 315 w 526"/>
                <a:gd name="T23" fmla="*/ 96 h 275"/>
                <a:gd name="T24" fmla="*/ 425 w 526"/>
                <a:gd name="T25" fmla="*/ 48 h 275"/>
                <a:gd name="T26" fmla="*/ 474 w 526"/>
                <a:gd name="T27" fmla="*/ 30 h 275"/>
                <a:gd name="T28" fmla="*/ 510 w 526"/>
                <a:gd name="T29" fmla="*/ 12 h 275"/>
                <a:gd name="T30" fmla="*/ 534 w 526"/>
                <a:gd name="T31" fmla="*/ 6 h 275"/>
                <a:gd name="T32" fmla="*/ 552 w 526"/>
                <a:gd name="T33" fmla="*/ 0 h 275"/>
                <a:gd name="T34" fmla="*/ 558 w 526"/>
                <a:gd name="T35" fmla="*/ 0 h 275"/>
                <a:gd name="T36" fmla="*/ 552 w 526"/>
                <a:gd name="T37" fmla="*/ 6 h 275"/>
                <a:gd name="T38" fmla="*/ 540 w 526"/>
                <a:gd name="T39" fmla="*/ 12 h 275"/>
                <a:gd name="T40" fmla="*/ 516 w 526"/>
                <a:gd name="T41" fmla="*/ 24 h 275"/>
                <a:gd name="T42" fmla="*/ 492 w 526"/>
                <a:gd name="T43" fmla="*/ 42 h 275"/>
                <a:gd name="T44" fmla="*/ 468 w 526"/>
                <a:gd name="T45" fmla="*/ 54 h 275"/>
                <a:gd name="T46" fmla="*/ 425 w 526"/>
                <a:gd name="T47" fmla="*/ 78 h 275"/>
                <a:gd name="T48" fmla="*/ 356 w 526"/>
                <a:gd name="T49" fmla="*/ 108 h 275"/>
                <a:gd name="T50" fmla="*/ 291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ja-JP" altLang="en-US">
                <a:ea typeface="ＭＳ Ｐゴシック" panose="020B0600070205080204" pitchFamily="50" charset="-128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36 w 718"/>
                <a:gd name="T17" fmla="*/ 228 h 306"/>
                <a:gd name="T18" fmla="*/ 142 w 718"/>
                <a:gd name="T19" fmla="*/ 228 h 306"/>
                <a:gd name="T20" fmla="*/ 160 w 718"/>
                <a:gd name="T21" fmla="*/ 222 h 306"/>
                <a:gd name="T22" fmla="*/ 184 w 718"/>
                <a:gd name="T23" fmla="*/ 216 h 306"/>
                <a:gd name="T24" fmla="*/ 214 w 718"/>
                <a:gd name="T25" fmla="*/ 204 h 306"/>
                <a:gd name="T26" fmla="*/ 291 w 718"/>
                <a:gd name="T27" fmla="*/ 180 h 306"/>
                <a:gd name="T28" fmla="*/ 403 w 718"/>
                <a:gd name="T29" fmla="*/ 156 h 306"/>
                <a:gd name="T30" fmla="*/ 493 w 718"/>
                <a:gd name="T31" fmla="*/ 126 h 306"/>
                <a:gd name="T32" fmla="*/ 576 w 718"/>
                <a:gd name="T33" fmla="*/ 102 h 306"/>
                <a:gd name="T34" fmla="*/ 609 w 718"/>
                <a:gd name="T35" fmla="*/ 90 h 306"/>
                <a:gd name="T36" fmla="*/ 652 w 718"/>
                <a:gd name="T37" fmla="*/ 84 h 306"/>
                <a:gd name="T38" fmla="*/ 670 w 718"/>
                <a:gd name="T39" fmla="*/ 78 h 306"/>
                <a:gd name="T40" fmla="*/ 676 w 718"/>
                <a:gd name="T41" fmla="*/ 72 h 306"/>
                <a:gd name="T42" fmla="*/ 682 w 718"/>
                <a:gd name="T43" fmla="*/ 66 h 306"/>
                <a:gd name="T44" fmla="*/ 700 w 718"/>
                <a:gd name="T45" fmla="*/ 60 h 306"/>
                <a:gd name="T46" fmla="*/ 742 w 718"/>
                <a:gd name="T47" fmla="*/ 30 h 306"/>
                <a:gd name="T48" fmla="*/ 760 w 718"/>
                <a:gd name="T49" fmla="*/ 18 h 306"/>
                <a:gd name="T50" fmla="*/ 766 w 718"/>
                <a:gd name="T51" fmla="*/ 6 h 306"/>
                <a:gd name="T52" fmla="*/ 760 w 718"/>
                <a:gd name="T53" fmla="*/ 0 h 306"/>
                <a:gd name="T54" fmla="*/ 736 w 718"/>
                <a:gd name="T55" fmla="*/ 0 h 306"/>
                <a:gd name="T56" fmla="*/ 676 w 718"/>
                <a:gd name="T57" fmla="*/ 0 h 306"/>
                <a:gd name="T58" fmla="*/ 618 w 718"/>
                <a:gd name="T59" fmla="*/ 0 h 306"/>
                <a:gd name="T60" fmla="*/ 576 w 718"/>
                <a:gd name="T61" fmla="*/ 0 h 306"/>
                <a:gd name="T62" fmla="*/ 546 w 718"/>
                <a:gd name="T63" fmla="*/ 18 h 306"/>
                <a:gd name="T64" fmla="*/ 517 w 718"/>
                <a:gd name="T65" fmla="*/ 42 h 306"/>
                <a:gd name="T66" fmla="*/ 499 w 718"/>
                <a:gd name="T67" fmla="*/ 54 h 306"/>
                <a:gd name="T68" fmla="*/ 481 w 718"/>
                <a:gd name="T69" fmla="*/ 60 h 306"/>
                <a:gd name="T70" fmla="*/ 457 w 718"/>
                <a:gd name="T71" fmla="*/ 60 h 306"/>
                <a:gd name="T72" fmla="*/ 421 w 718"/>
                <a:gd name="T73" fmla="*/ 66 h 306"/>
                <a:gd name="T74" fmla="*/ 367 w 718"/>
                <a:gd name="T75" fmla="*/ 84 h 306"/>
                <a:gd name="T76" fmla="*/ 327 w 718"/>
                <a:gd name="T77" fmla="*/ 108 h 306"/>
                <a:gd name="T78" fmla="*/ 303 w 718"/>
                <a:gd name="T79" fmla="*/ 126 h 306"/>
                <a:gd name="T80" fmla="*/ 291 w 718"/>
                <a:gd name="T81" fmla="*/ 132 h 306"/>
                <a:gd name="T82" fmla="*/ 273 w 718"/>
                <a:gd name="T83" fmla="*/ 138 h 306"/>
                <a:gd name="T84" fmla="*/ 237 w 718"/>
                <a:gd name="T85" fmla="*/ 138 h 306"/>
                <a:gd name="T86" fmla="*/ 202 w 718"/>
                <a:gd name="T87" fmla="*/ 138 h 306"/>
                <a:gd name="T88" fmla="*/ 196 w 718"/>
                <a:gd name="T89" fmla="*/ 138 h 306"/>
                <a:gd name="T90" fmla="*/ 190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ja-JP" altLang="en-US">
                <a:ea typeface="ＭＳ Ｐゴシック" panose="020B0600070205080204" pitchFamily="50" charset="-128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357 w 2392"/>
                <a:gd name="T1" fmla="*/ 54 h 881"/>
                <a:gd name="T2" fmla="*/ 2309 w 2392"/>
                <a:gd name="T3" fmla="*/ 54 h 881"/>
                <a:gd name="T4" fmla="*/ 2261 w 2392"/>
                <a:gd name="T5" fmla="*/ 66 h 881"/>
                <a:gd name="T6" fmla="*/ 2133 w 2392"/>
                <a:gd name="T7" fmla="*/ 101 h 881"/>
                <a:gd name="T8" fmla="*/ 2068 w 2392"/>
                <a:gd name="T9" fmla="*/ 119 h 881"/>
                <a:gd name="T10" fmla="*/ 1958 w 2392"/>
                <a:gd name="T11" fmla="*/ 167 h 881"/>
                <a:gd name="T12" fmla="*/ 1932 w 2392"/>
                <a:gd name="T13" fmla="*/ 245 h 881"/>
                <a:gd name="T14" fmla="*/ 1938 w 2392"/>
                <a:gd name="T15" fmla="*/ 305 h 881"/>
                <a:gd name="T16" fmla="*/ 1854 w 2392"/>
                <a:gd name="T17" fmla="*/ 317 h 881"/>
                <a:gd name="T18" fmla="*/ 1683 w 2392"/>
                <a:gd name="T19" fmla="*/ 263 h 881"/>
                <a:gd name="T20" fmla="*/ 1587 w 2392"/>
                <a:gd name="T21" fmla="*/ 257 h 881"/>
                <a:gd name="T22" fmla="*/ 1479 w 2392"/>
                <a:gd name="T23" fmla="*/ 311 h 881"/>
                <a:gd name="T24" fmla="*/ 1411 w 2392"/>
                <a:gd name="T25" fmla="*/ 353 h 881"/>
                <a:gd name="T26" fmla="*/ 1381 w 2392"/>
                <a:gd name="T27" fmla="*/ 359 h 881"/>
                <a:gd name="T28" fmla="*/ 1278 w 2392"/>
                <a:gd name="T29" fmla="*/ 371 h 881"/>
                <a:gd name="T30" fmla="*/ 1224 w 2392"/>
                <a:gd name="T31" fmla="*/ 365 h 881"/>
                <a:gd name="T32" fmla="*/ 1117 w 2392"/>
                <a:gd name="T33" fmla="*/ 371 h 881"/>
                <a:gd name="T34" fmla="*/ 1005 w 2392"/>
                <a:gd name="T35" fmla="*/ 383 h 881"/>
                <a:gd name="T36" fmla="*/ 969 w 2392"/>
                <a:gd name="T37" fmla="*/ 401 h 881"/>
                <a:gd name="T38" fmla="*/ 867 w 2392"/>
                <a:gd name="T39" fmla="*/ 419 h 881"/>
                <a:gd name="T40" fmla="*/ 826 w 2392"/>
                <a:gd name="T41" fmla="*/ 419 h 881"/>
                <a:gd name="T42" fmla="*/ 696 w 2392"/>
                <a:gd name="T43" fmla="*/ 437 h 881"/>
                <a:gd name="T44" fmla="*/ 630 w 2392"/>
                <a:gd name="T45" fmla="*/ 473 h 881"/>
                <a:gd name="T46" fmla="*/ 535 w 2392"/>
                <a:gd name="T47" fmla="*/ 467 h 881"/>
                <a:gd name="T48" fmla="*/ 447 w 2392"/>
                <a:gd name="T49" fmla="*/ 491 h 881"/>
                <a:gd name="T50" fmla="*/ 429 w 2392"/>
                <a:gd name="T51" fmla="*/ 539 h 881"/>
                <a:gd name="T52" fmla="*/ 363 w 2392"/>
                <a:gd name="T53" fmla="*/ 569 h 881"/>
                <a:gd name="T54" fmla="*/ 238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79 w 2392"/>
                <a:gd name="T65" fmla="*/ 653 h 881"/>
                <a:gd name="T66" fmla="*/ 505 w 2392"/>
                <a:gd name="T67" fmla="*/ 569 h 881"/>
                <a:gd name="T68" fmla="*/ 600 w 2392"/>
                <a:gd name="T69" fmla="*/ 521 h 881"/>
                <a:gd name="T70" fmla="*/ 678 w 2392"/>
                <a:gd name="T71" fmla="*/ 515 h 881"/>
                <a:gd name="T72" fmla="*/ 921 w 2392"/>
                <a:gd name="T73" fmla="*/ 461 h 881"/>
                <a:gd name="T74" fmla="*/ 1212 w 2392"/>
                <a:gd name="T75" fmla="*/ 425 h 881"/>
                <a:gd name="T76" fmla="*/ 1358 w 2392"/>
                <a:gd name="T77" fmla="*/ 461 h 881"/>
                <a:gd name="T78" fmla="*/ 1497 w 2392"/>
                <a:gd name="T79" fmla="*/ 533 h 881"/>
                <a:gd name="T80" fmla="*/ 1515 w 2392"/>
                <a:gd name="T81" fmla="*/ 617 h 881"/>
                <a:gd name="T82" fmla="*/ 1456 w 2392"/>
                <a:gd name="T83" fmla="*/ 653 h 881"/>
                <a:gd name="T84" fmla="*/ 1290 w 2392"/>
                <a:gd name="T85" fmla="*/ 701 h 881"/>
                <a:gd name="T86" fmla="*/ 1176 w 2392"/>
                <a:gd name="T87" fmla="*/ 755 h 881"/>
                <a:gd name="T88" fmla="*/ 1129 w 2392"/>
                <a:gd name="T89" fmla="*/ 809 h 881"/>
                <a:gd name="T90" fmla="*/ 1141 w 2392"/>
                <a:gd name="T91" fmla="*/ 869 h 881"/>
                <a:gd name="T92" fmla="*/ 1170 w 2392"/>
                <a:gd name="T93" fmla="*/ 881 h 881"/>
                <a:gd name="T94" fmla="*/ 1272 w 2392"/>
                <a:gd name="T95" fmla="*/ 869 h 881"/>
                <a:gd name="T96" fmla="*/ 1468 w 2392"/>
                <a:gd name="T97" fmla="*/ 857 h 881"/>
                <a:gd name="T98" fmla="*/ 1521 w 2392"/>
                <a:gd name="T99" fmla="*/ 851 h 881"/>
                <a:gd name="T100" fmla="*/ 1563 w 2392"/>
                <a:gd name="T101" fmla="*/ 833 h 881"/>
                <a:gd name="T102" fmla="*/ 1771 w 2392"/>
                <a:gd name="T103" fmla="*/ 743 h 881"/>
                <a:gd name="T104" fmla="*/ 1902 w 2392"/>
                <a:gd name="T105" fmla="*/ 689 h 881"/>
                <a:gd name="T106" fmla="*/ 1986 w 2392"/>
                <a:gd name="T107" fmla="*/ 581 h 881"/>
                <a:gd name="T108" fmla="*/ 2151 w 2392"/>
                <a:gd name="T109" fmla="*/ 389 h 881"/>
                <a:gd name="T110" fmla="*/ 2329 w 2392"/>
                <a:gd name="T111" fmla="*/ 269 h 881"/>
                <a:gd name="T112" fmla="*/ 2377 w 2392"/>
                <a:gd name="T113" fmla="*/ 239 h 881"/>
                <a:gd name="T114" fmla="*/ 2520 w 2392"/>
                <a:gd name="T115" fmla="*/ 0 h 881"/>
                <a:gd name="T116" fmla="*/ 2430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ja-JP" altLang="en-US">
                <a:ea typeface="ＭＳ Ｐゴシック" panose="020B0600070205080204" pitchFamily="50" charset="-128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ja-JP" altLang="en-US">
                <a:ea typeface="ＭＳ Ｐゴシック" panose="020B0600070205080204" pitchFamily="50" charset="-128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ja-JP" altLang="en-US"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22325" y="64897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kumimoji="0" lang="en-US" altLang="ja-JP" sz="14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Chiến lược phát triển Doanh nghiệp vừa và nhỏ Việt Nam – Viet SME strategy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3146271363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9021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493738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1666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6505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0678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13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769106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143215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023829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0714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9513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2235200"/>
            <a:ext cx="9144000" cy="4046538"/>
            <a:chOff x="0" y="1536"/>
            <a:chExt cx="5760" cy="2549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ja-JP" sz="2400">
                <a:solidFill>
                  <a:schemeClr val="bg2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ja-JP" altLang="en-US">
                <a:ea typeface="ＭＳ Ｐゴシック" panose="020B0600070205080204" pitchFamily="50" charset="-128"/>
              </a:endParaRPr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ja-JP" altLang="en-US">
                <a:ea typeface="ＭＳ Ｐゴシック" panose="020B0600070205080204" pitchFamily="50" charset="-128"/>
              </a:endParaRPr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53 w 526"/>
                <a:gd name="T17" fmla="*/ 179 h 275"/>
                <a:gd name="T18" fmla="*/ 225 w 526"/>
                <a:gd name="T19" fmla="*/ 143 h 275"/>
                <a:gd name="T20" fmla="*/ 267 w 526"/>
                <a:gd name="T21" fmla="*/ 120 h 275"/>
                <a:gd name="T22" fmla="*/ 315 w 526"/>
                <a:gd name="T23" fmla="*/ 96 h 275"/>
                <a:gd name="T24" fmla="*/ 425 w 526"/>
                <a:gd name="T25" fmla="*/ 48 h 275"/>
                <a:gd name="T26" fmla="*/ 474 w 526"/>
                <a:gd name="T27" fmla="*/ 30 h 275"/>
                <a:gd name="T28" fmla="*/ 510 w 526"/>
                <a:gd name="T29" fmla="*/ 12 h 275"/>
                <a:gd name="T30" fmla="*/ 534 w 526"/>
                <a:gd name="T31" fmla="*/ 6 h 275"/>
                <a:gd name="T32" fmla="*/ 552 w 526"/>
                <a:gd name="T33" fmla="*/ 0 h 275"/>
                <a:gd name="T34" fmla="*/ 558 w 526"/>
                <a:gd name="T35" fmla="*/ 0 h 275"/>
                <a:gd name="T36" fmla="*/ 552 w 526"/>
                <a:gd name="T37" fmla="*/ 6 h 275"/>
                <a:gd name="T38" fmla="*/ 540 w 526"/>
                <a:gd name="T39" fmla="*/ 12 h 275"/>
                <a:gd name="T40" fmla="*/ 516 w 526"/>
                <a:gd name="T41" fmla="*/ 24 h 275"/>
                <a:gd name="T42" fmla="*/ 492 w 526"/>
                <a:gd name="T43" fmla="*/ 42 h 275"/>
                <a:gd name="T44" fmla="*/ 468 w 526"/>
                <a:gd name="T45" fmla="*/ 54 h 275"/>
                <a:gd name="T46" fmla="*/ 425 w 526"/>
                <a:gd name="T47" fmla="*/ 78 h 275"/>
                <a:gd name="T48" fmla="*/ 356 w 526"/>
                <a:gd name="T49" fmla="*/ 108 h 275"/>
                <a:gd name="T50" fmla="*/ 291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ja-JP" altLang="en-US">
                <a:ea typeface="ＭＳ Ｐゴシック" panose="020B0600070205080204" pitchFamily="50" charset="-128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36 w 718"/>
                <a:gd name="T17" fmla="*/ 228 h 306"/>
                <a:gd name="T18" fmla="*/ 142 w 718"/>
                <a:gd name="T19" fmla="*/ 228 h 306"/>
                <a:gd name="T20" fmla="*/ 160 w 718"/>
                <a:gd name="T21" fmla="*/ 222 h 306"/>
                <a:gd name="T22" fmla="*/ 184 w 718"/>
                <a:gd name="T23" fmla="*/ 216 h 306"/>
                <a:gd name="T24" fmla="*/ 214 w 718"/>
                <a:gd name="T25" fmla="*/ 204 h 306"/>
                <a:gd name="T26" fmla="*/ 291 w 718"/>
                <a:gd name="T27" fmla="*/ 180 h 306"/>
                <a:gd name="T28" fmla="*/ 403 w 718"/>
                <a:gd name="T29" fmla="*/ 156 h 306"/>
                <a:gd name="T30" fmla="*/ 493 w 718"/>
                <a:gd name="T31" fmla="*/ 126 h 306"/>
                <a:gd name="T32" fmla="*/ 576 w 718"/>
                <a:gd name="T33" fmla="*/ 102 h 306"/>
                <a:gd name="T34" fmla="*/ 609 w 718"/>
                <a:gd name="T35" fmla="*/ 90 h 306"/>
                <a:gd name="T36" fmla="*/ 652 w 718"/>
                <a:gd name="T37" fmla="*/ 84 h 306"/>
                <a:gd name="T38" fmla="*/ 670 w 718"/>
                <a:gd name="T39" fmla="*/ 78 h 306"/>
                <a:gd name="T40" fmla="*/ 676 w 718"/>
                <a:gd name="T41" fmla="*/ 72 h 306"/>
                <a:gd name="T42" fmla="*/ 682 w 718"/>
                <a:gd name="T43" fmla="*/ 66 h 306"/>
                <a:gd name="T44" fmla="*/ 700 w 718"/>
                <a:gd name="T45" fmla="*/ 60 h 306"/>
                <a:gd name="T46" fmla="*/ 742 w 718"/>
                <a:gd name="T47" fmla="*/ 30 h 306"/>
                <a:gd name="T48" fmla="*/ 760 w 718"/>
                <a:gd name="T49" fmla="*/ 18 h 306"/>
                <a:gd name="T50" fmla="*/ 766 w 718"/>
                <a:gd name="T51" fmla="*/ 6 h 306"/>
                <a:gd name="T52" fmla="*/ 760 w 718"/>
                <a:gd name="T53" fmla="*/ 0 h 306"/>
                <a:gd name="T54" fmla="*/ 736 w 718"/>
                <a:gd name="T55" fmla="*/ 0 h 306"/>
                <a:gd name="T56" fmla="*/ 676 w 718"/>
                <a:gd name="T57" fmla="*/ 0 h 306"/>
                <a:gd name="T58" fmla="*/ 618 w 718"/>
                <a:gd name="T59" fmla="*/ 0 h 306"/>
                <a:gd name="T60" fmla="*/ 576 w 718"/>
                <a:gd name="T61" fmla="*/ 0 h 306"/>
                <a:gd name="T62" fmla="*/ 546 w 718"/>
                <a:gd name="T63" fmla="*/ 18 h 306"/>
                <a:gd name="T64" fmla="*/ 517 w 718"/>
                <a:gd name="T65" fmla="*/ 42 h 306"/>
                <a:gd name="T66" fmla="*/ 499 w 718"/>
                <a:gd name="T67" fmla="*/ 54 h 306"/>
                <a:gd name="T68" fmla="*/ 481 w 718"/>
                <a:gd name="T69" fmla="*/ 60 h 306"/>
                <a:gd name="T70" fmla="*/ 457 w 718"/>
                <a:gd name="T71" fmla="*/ 60 h 306"/>
                <a:gd name="T72" fmla="*/ 421 w 718"/>
                <a:gd name="T73" fmla="*/ 66 h 306"/>
                <a:gd name="T74" fmla="*/ 367 w 718"/>
                <a:gd name="T75" fmla="*/ 84 h 306"/>
                <a:gd name="T76" fmla="*/ 327 w 718"/>
                <a:gd name="T77" fmla="*/ 108 h 306"/>
                <a:gd name="T78" fmla="*/ 303 w 718"/>
                <a:gd name="T79" fmla="*/ 126 h 306"/>
                <a:gd name="T80" fmla="*/ 291 w 718"/>
                <a:gd name="T81" fmla="*/ 132 h 306"/>
                <a:gd name="T82" fmla="*/ 273 w 718"/>
                <a:gd name="T83" fmla="*/ 138 h 306"/>
                <a:gd name="T84" fmla="*/ 237 w 718"/>
                <a:gd name="T85" fmla="*/ 138 h 306"/>
                <a:gd name="T86" fmla="*/ 202 w 718"/>
                <a:gd name="T87" fmla="*/ 138 h 306"/>
                <a:gd name="T88" fmla="*/ 196 w 718"/>
                <a:gd name="T89" fmla="*/ 138 h 306"/>
                <a:gd name="T90" fmla="*/ 190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ja-JP" altLang="en-US">
                <a:ea typeface="ＭＳ Ｐゴシック" panose="020B0600070205080204" pitchFamily="50" charset="-128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357 w 2392"/>
                <a:gd name="T1" fmla="*/ 54 h 881"/>
                <a:gd name="T2" fmla="*/ 2309 w 2392"/>
                <a:gd name="T3" fmla="*/ 54 h 881"/>
                <a:gd name="T4" fmla="*/ 2261 w 2392"/>
                <a:gd name="T5" fmla="*/ 66 h 881"/>
                <a:gd name="T6" fmla="*/ 2133 w 2392"/>
                <a:gd name="T7" fmla="*/ 101 h 881"/>
                <a:gd name="T8" fmla="*/ 2068 w 2392"/>
                <a:gd name="T9" fmla="*/ 119 h 881"/>
                <a:gd name="T10" fmla="*/ 1958 w 2392"/>
                <a:gd name="T11" fmla="*/ 167 h 881"/>
                <a:gd name="T12" fmla="*/ 1932 w 2392"/>
                <a:gd name="T13" fmla="*/ 245 h 881"/>
                <a:gd name="T14" fmla="*/ 1938 w 2392"/>
                <a:gd name="T15" fmla="*/ 305 h 881"/>
                <a:gd name="T16" fmla="*/ 1854 w 2392"/>
                <a:gd name="T17" fmla="*/ 317 h 881"/>
                <a:gd name="T18" fmla="*/ 1683 w 2392"/>
                <a:gd name="T19" fmla="*/ 263 h 881"/>
                <a:gd name="T20" fmla="*/ 1587 w 2392"/>
                <a:gd name="T21" fmla="*/ 257 h 881"/>
                <a:gd name="T22" fmla="*/ 1479 w 2392"/>
                <a:gd name="T23" fmla="*/ 311 h 881"/>
                <a:gd name="T24" fmla="*/ 1411 w 2392"/>
                <a:gd name="T25" fmla="*/ 353 h 881"/>
                <a:gd name="T26" fmla="*/ 1381 w 2392"/>
                <a:gd name="T27" fmla="*/ 359 h 881"/>
                <a:gd name="T28" fmla="*/ 1278 w 2392"/>
                <a:gd name="T29" fmla="*/ 371 h 881"/>
                <a:gd name="T30" fmla="*/ 1224 w 2392"/>
                <a:gd name="T31" fmla="*/ 365 h 881"/>
                <a:gd name="T32" fmla="*/ 1117 w 2392"/>
                <a:gd name="T33" fmla="*/ 371 h 881"/>
                <a:gd name="T34" fmla="*/ 1005 w 2392"/>
                <a:gd name="T35" fmla="*/ 383 h 881"/>
                <a:gd name="T36" fmla="*/ 969 w 2392"/>
                <a:gd name="T37" fmla="*/ 401 h 881"/>
                <a:gd name="T38" fmla="*/ 867 w 2392"/>
                <a:gd name="T39" fmla="*/ 419 h 881"/>
                <a:gd name="T40" fmla="*/ 826 w 2392"/>
                <a:gd name="T41" fmla="*/ 419 h 881"/>
                <a:gd name="T42" fmla="*/ 696 w 2392"/>
                <a:gd name="T43" fmla="*/ 437 h 881"/>
                <a:gd name="T44" fmla="*/ 630 w 2392"/>
                <a:gd name="T45" fmla="*/ 473 h 881"/>
                <a:gd name="T46" fmla="*/ 535 w 2392"/>
                <a:gd name="T47" fmla="*/ 467 h 881"/>
                <a:gd name="T48" fmla="*/ 447 w 2392"/>
                <a:gd name="T49" fmla="*/ 491 h 881"/>
                <a:gd name="T50" fmla="*/ 429 w 2392"/>
                <a:gd name="T51" fmla="*/ 539 h 881"/>
                <a:gd name="T52" fmla="*/ 363 w 2392"/>
                <a:gd name="T53" fmla="*/ 569 h 881"/>
                <a:gd name="T54" fmla="*/ 238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79 w 2392"/>
                <a:gd name="T65" fmla="*/ 653 h 881"/>
                <a:gd name="T66" fmla="*/ 505 w 2392"/>
                <a:gd name="T67" fmla="*/ 569 h 881"/>
                <a:gd name="T68" fmla="*/ 600 w 2392"/>
                <a:gd name="T69" fmla="*/ 521 h 881"/>
                <a:gd name="T70" fmla="*/ 678 w 2392"/>
                <a:gd name="T71" fmla="*/ 515 h 881"/>
                <a:gd name="T72" fmla="*/ 921 w 2392"/>
                <a:gd name="T73" fmla="*/ 461 h 881"/>
                <a:gd name="T74" fmla="*/ 1212 w 2392"/>
                <a:gd name="T75" fmla="*/ 425 h 881"/>
                <a:gd name="T76" fmla="*/ 1358 w 2392"/>
                <a:gd name="T77" fmla="*/ 461 h 881"/>
                <a:gd name="T78" fmla="*/ 1497 w 2392"/>
                <a:gd name="T79" fmla="*/ 533 h 881"/>
                <a:gd name="T80" fmla="*/ 1515 w 2392"/>
                <a:gd name="T81" fmla="*/ 617 h 881"/>
                <a:gd name="T82" fmla="*/ 1456 w 2392"/>
                <a:gd name="T83" fmla="*/ 653 h 881"/>
                <a:gd name="T84" fmla="*/ 1290 w 2392"/>
                <a:gd name="T85" fmla="*/ 701 h 881"/>
                <a:gd name="T86" fmla="*/ 1176 w 2392"/>
                <a:gd name="T87" fmla="*/ 755 h 881"/>
                <a:gd name="T88" fmla="*/ 1129 w 2392"/>
                <a:gd name="T89" fmla="*/ 809 h 881"/>
                <a:gd name="T90" fmla="*/ 1141 w 2392"/>
                <a:gd name="T91" fmla="*/ 869 h 881"/>
                <a:gd name="T92" fmla="*/ 1170 w 2392"/>
                <a:gd name="T93" fmla="*/ 881 h 881"/>
                <a:gd name="T94" fmla="*/ 1272 w 2392"/>
                <a:gd name="T95" fmla="*/ 869 h 881"/>
                <a:gd name="T96" fmla="*/ 1468 w 2392"/>
                <a:gd name="T97" fmla="*/ 857 h 881"/>
                <a:gd name="T98" fmla="*/ 1521 w 2392"/>
                <a:gd name="T99" fmla="*/ 851 h 881"/>
                <a:gd name="T100" fmla="*/ 1563 w 2392"/>
                <a:gd name="T101" fmla="*/ 833 h 881"/>
                <a:gd name="T102" fmla="*/ 1771 w 2392"/>
                <a:gd name="T103" fmla="*/ 743 h 881"/>
                <a:gd name="T104" fmla="*/ 1902 w 2392"/>
                <a:gd name="T105" fmla="*/ 689 h 881"/>
                <a:gd name="T106" fmla="*/ 1986 w 2392"/>
                <a:gd name="T107" fmla="*/ 581 h 881"/>
                <a:gd name="T108" fmla="*/ 2151 w 2392"/>
                <a:gd name="T109" fmla="*/ 389 h 881"/>
                <a:gd name="T110" fmla="*/ 2329 w 2392"/>
                <a:gd name="T111" fmla="*/ 269 h 881"/>
                <a:gd name="T112" fmla="*/ 2377 w 2392"/>
                <a:gd name="T113" fmla="*/ 239 h 881"/>
                <a:gd name="T114" fmla="*/ 2520 w 2392"/>
                <a:gd name="T115" fmla="*/ 0 h 881"/>
                <a:gd name="T116" fmla="*/ 2430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ja-JP" altLang="en-US">
                <a:ea typeface="ＭＳ Ｐゴシック" panose="020B0600070205080204" pitchFamily="50" charset="-128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ja-JP" altLang="en-US">
                <a:ea typeface="ＭＳ Ｐゴシック" panose="020B0600070205080204" pitchFamily="50" charset="-128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ja-JP" altLang="en-US"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22325" y="64897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kumimoji="0" lang="en-US" altLang="ja-JP" sz="14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Chiến lược phát triển Doanh nghiệp vừa và nhỏ Việt Nam – Viet SME strategy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1719798584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7480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863024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1802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6149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9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13" Type="http://schemas.openxmlformats.org/officeDocument/2006/relationships/image" Target="../media/image4.emf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22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4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3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8.xml"/><Relationship Id="rId16" Type="http://schemas.openxmlformats.org/officeDocument/2006/relationships/image" Target="../media/image10.emf"/><Relationship Id="rId1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1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5.xml"/><Relationship Id="rId14" Type="http://schemas.openxmlformats.org/officeDocument/2006/relationships/image" Target="../media/image11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44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9.xml"/><Relationship Id="rId1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43.xml"/><Relationship Id="rId11" Type="http://schemas.openxmlformats.org/officeDocument/2006/relationships/slideLayout" Target="../slideLayouts/slideLayout148.xml"/><Relationship Id="rId5" Type="http://schemas.openxmlformats.org/officeDocument/2006/relationships/slideLayout" Target="../slideLayouts/slideLayout142.xml"/><Relationship Id="rId10" Type="http://schemas.openxmlformats.org/officeDocument/2006/relationships/slideLayout" Target="../slideLayouts/slideLayout147.xml"/><Relationship Id="rId4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6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6.xml"/><Relationship Id="rId3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5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0.xml"/><Relationship Id="rId1" Type="http://schemas.openxmlformats.org/officeDocument/2006/relationships/slideLayout" Target="../slideLayouts/slideLayout149.xml"/><Relationship Id="rId6" Type="http://schemas.openxmlformats.org/officeDocument/2006/relationships/slideLayout" Target="../slideLayouts/slideLayout154.xml"/><Relationship Id="rId11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53.xml"/><Relationship Id="rId10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2.xml"/><Relationship Id="rId9" Type="http://schemas.openxmlformats.org/officeDocument/2006/relationships/slideLayout" Target="../slideLayouts/slideLayout15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68.xml"/><Relationship Id="rId21" Type="http://schemas.openxmlformats.org/officeDocument/2006/relationships/image" Target="../media/image9.png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2.xml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AC12258-7804-4D01-947C-84834B8401B7}" type="slidenum">
              <a:rPr lang="fr-FR" altLang="ja-JP" sz="800">
                <a:solidFill>
                  <a:schemeClr val="bg2"/>
                </a:solidFill>
                <a:ea typeface="ＭＳ Ｐゴシック" panose="020B0600070205080204" pitchFamily="50" charset="-128"/>
              </a:rPr>
              <a:pPr/>
              <a:t>‹#›</a:t>
            </a:fld>
            <a:endParaRPr lang="fr-FR" altLang="ja-JP" sz="800">
              <a:solidFill>
                <a:schemeClr val="bg2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pic>
        <p:nvPicPr>
          <p:cNvPr id="5125" name="Picture 1060" descr="BackGround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200" dirty="0">
                <a:cs typeface="Arial" charset="0"/>
              </a:rPr>
              <a:t>©</a:t>
            </a:r>
            <a:r>
              <a:rPr lang="en-US" altLang="ja-JP" sz="1000" dirty="0">
                <a:cs typeface="Arial" charset="0"/>
              </a:rPr>
              <a:t> FPT SOFTWARE – TRAINING MATERIAL – Internal use</a:t>
            </a:r>
          </a:p>
        </p:txBody>
      </p:sp>
      <p:sp>
        <p:nvSpPr>
          <p:cNvPr id="7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000" dirty="0">
                <a:cs typeface="Arial" charset="0"/>
              </a:rPr>
              <a:t>04e-BM/NS/HDCV/FSOFT v2/3</a:t>
            </a:r>
          </a:p>
        </p:txBody>
      </p:sp>
      <p:pic>
        <p:nvPicPr>
          <p:cNvPr id="5128" name="Picture 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1060" descr="BackGround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200" dirty="0">
                <a:cs typeface="Arial" charset="0"/>
              </a:rPr>
              <a:t>©</a:t>
            </a:r>
            <a:r>
              <a:rPr lang="en-US" altLang="ja-JP" sz="1000" dirty="0">
                <a:cs typeface="Arial" charset="0"/>
              </a:rPr>
              <a:t> FPT SOFTWARE – TRAINING MATERIAL – Internal use</a:t>
            </a: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000" dirty="0">
                <a:cs typeface="Arial" charset="0"/>
              </a:rPr>
              <a:t>04e-BM/NS/HDCV/FSOFT v2/3</a:t>
            </a:r>
          </a:p>
        </p:txBody>
      </p:sp>
      <p:pic>
        <p:nvPicPr>
          <p:cNvPr id="5132" name="Picture 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52"/>
          <p:cNvSpPr>
            <a:spLocks noChangeArrowheads="1"/>
          </p:cNvSpPr>
          <p:nvPr/>
        </p:nvSpPr>
        <p:spPr bwMode="auto">
          <a:xfrm>
            <a:off x="5345113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>
            <a:lvl1pPr defTabSz="8731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731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731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731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731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endParaRPr lang="en-US" altLang="ja-JP" sz="140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14" name="Rectangle 1053"/>
          <p:cNvSpPr>
            <a:spLocks noChangeArrowheads="1"/>
          </p:cNvSpPr>
          <p:nvPr/>
        </p:nvSpPr>
        <p:spPr bwMode="auto">
          <a:xfrm>
            <a:off x="141288" y="6553200"/>
            <a:ext cx="2982912" cy="304800"/>
          </a:xfrm>
          <a:prstGeom prst="rect">
            <a:avLst/>
          </a:prstGeom>
          <a:noFill/>
          <a:ln>
            <a:noFill/>
          </a:ln>
          <a:extLst/>
        </p:spPr>
        <p:txBody>
          <a:bodyPr lIns="87269" tIns="43635" rIns="87269" bIns="43635"/>
          <a:lstStyle>
            <a:lvl1pPr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r>
              <a:rPr kumimoji="0" lang="ja-JP" altLang="en-US" sz="1200" b="1" dirty="0" smtClean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© </a:t>
            </a:r>
            <a:r>
              <a:rPr kumimoji="0" lang="en-US" altLang="ja-JP" sz="1200" b="1" dirty="0" smtClean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Copyright 2006 FPT Software</a:t>
            </a:r>
          </a:p>
        </p:txBody>
      </p:sp>
      <p:sp>
        <p:nvSpPr>
          <p:cNvPr id="15" name="Rectangle 1054"/>
          <p:cNvSpPr>
            <a:spLocks noChangeArrowheads="1"/>
          </p:cNvSpPr>
          <p:nvPr/>
        </p:nvSpPr>
        <p:spPr bwMode="auto">
          <a:xfrm>
            <a:off x="517048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>
            <a:lvl1pPr defTabSz="8731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731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731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731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731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endParaRPr lang="en-US" altLang="ja-JP" sz="140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16" name="Rectangle 1055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17" name="Rectangle 1056"/>
          <p:cNvSpPr>
            <a:spLocks noChangeArrowheads="1"/>
          </p:cNvSpPr>
          <p:nvPr/>
        </p:nvSpPr>
        <p:spPr bwMode="auto">
          <a:xfrm>
            <a:off x="23622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567C2F87-1DEA-4C75-B1F7-95F69A406A97}" type="slidenum">
              <a:rPr lang="en-US" altLang="en-US" sz="1000"/>
              <a:pPr algn="r" eaLnBrk="1" hangingPunct="1"/>
              <a:t>‹#›</a:t>
            </a:fld>
            <a:endParaRPr lang="en-US" altLang="en-US" sz="1000"/>
          </a:p>
        </p:txBody>
      </p:sp>
      <p:sp>
        <p:nvSpPr>
          <p:cNvPr id="1042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ja-JP" altLang="en-US" dirty="0">
              <a:latin typeface="Arial" charset="0"/>
              <a:cs typeface="Arial" charset="0"/>
            </a:endParaRPr>
          </a:p>
        </p:txBody>
      </p:sp>
      <p:sp>
        <p:nvSpPr>
          <p:cNvPr id="19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200"/>
              <a:t>©</a:t>
            </a:r>
            <a:r>
              <a:rPr lang="en-US" altLang="en-US" sz="1000"/>
              <a:t> FPT SOFTWARE – TRAINING MATERIAL</a:t>
            </a:r>
            <a:r>
              <a:rPr lang="en-US" altLang="ja-JP" sz="1000">
                <a:ea typeface="ＭＳ Ｐゴシック" panose="020B0600070205080204" pitchFamily="50" charset="-128"/>
              </a:rPr>
              <a:t> – Int</a:t>
            </a:r>
            <a:r>
              <a:rPr lang="en-US" altLang="en-US" sz="1000"/>
              <a:t>er</a:t>
            </a:r>
            <a:r>
              <a:rPr lang="en-US" altLang="ja-JP" sz="1000">
                <a:ea typeface="ＭＳ Ｐゴシック" panose="020B0600070205080204" pitchFamily="50" charset="-128"/>
              </a:rPr>
              <a:t>nal </a:t>
            </a:r>
            <a:r>
              <a:rPr lang="en-US" altLang="en-US" sz="1000"/>
              <a:t>us</a:t>
            </a:r>
            <a:r>
              <a:rPr lang="en-US" altLang="ja-JP" sz="1000">
                <a:ea typeface="ＭＳ Ｐゴシック" panose="020B0600070205080204" pitchFamily="50" charset="-128"/>
              </a:rPr>
              <a:t>e</a:t>
            </a:r>
            <a:endParaRPr lang="en-US" altLang="en-US" sz="1000"/>
          </a:p>
        </p:txBody>
      </p:sp>
      <p:sp>
        <p:nvSpPr>
          <p:cNvPr id="20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kumimoji="0" lang="en-US" altLang="en-US" sz="1000" dirty="0" smtClean="0">
                <a:latin typeface="Arial" charset="0"/>
                <a:cs typeface="Arial" charset="0"/>
              </a:rPr>
              <a:t>04e-BM/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  <a:cs typeface="Arial" charset="0"/>
              </a:rPr>
              <a:t>NS</a:t>
            </a:r>
            <a:r>
              <a:rPr kumimoji="0" lang="en-US" altLang="en-US" sz="1000" dirty="0" smtClean="0">
                <a:latin typeface="Arial" charset="0"/>
                <a:cs typeface="Arial" charset="0"/>
              </a:rPr>
              <a:t>/HDCV/FSOFT v2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  <a:cs typeface="Arial" charset="0"/>
              </a:rPr>
              <a:t>/</a:t>
            </a:r>
            <a:r>
              <a:rPr kumimoji="0" lang="en-US" altLang="en-US" sz="1000" dirty="0" smtClean="0">
                <a:latin typeface="Arial" charset="0"/>
                <a:cs typeface="Arial" charset="0"/>
              </a:rPr>
              <a:t>2</a:t>
            </a:r>
          </a:p>
        </p:txBody>
      </p:sp>
      <p:pic>
        <p:nvPicPr>
          <p:cNvPr id="5141" name="Picture 1060" descr="BackGround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2" name="Picture 1061" descr="Logo_Software_khongSLOGAN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764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3" name="Picture 2"/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7" r:id="rId1"/>
    <p:sldLayoutId id="2147484314" r:id="rId2"/>
    <p:sldLayoutId id="2147484315" r:id="rId3"/>
    <p:sldLayoutId id="2147484316" r:id="rId4"/>
    <p:sldLayoutId id="2147484317" r:id="rId5"/>
    <p:sldLayoutId id="2147484318" r:id="rId6"/>
    <p:sldLayoutId id="2147484319" r:id="rId7"/>
    <p:sldLayoutId id="2147484320" r:id="rId8"/>
    <p:sldLayoutId id="2147484321" r:id="rId9"/>
    <p:sldLayoutId id="2147484322" r:id="rId10"/>
    <p:sldLayoutId id="2147484323" r:id="rId11"/>
    <p:sldLayoutId id="2147484324" r:id="rId12"/>
    <p:sldLayoutId id="2147484325" r:id="rId13"/>
    <p:sldLayoutId id="2147484458" r:id="rId14"/>
    <p:sldLayoutId id="2147484326" r:id="rId15"/>
    <p:sldLayoutId id="2147484327" r:id="rId16"/>
    <p:sldLayoutId id="2147484328" r:id="rId17"/>
    <p:sldLayoutId id="2147484329" r:id="rId18"/>
    <p:sldLayoutId id="2147484330" r:id="rId19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5" descr="Logo SE A4 Blanc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600">
                <a:ea typeface="ＭＳ Ｐゴシック" panose="020B0600070205080204" pitchFamily="50" charset="-128"/>
              </a:defRPr>
            </a:lvl1pPr>
          </a:lstStyle>
          <a:p>
            <a:endParaRPr lang="en-US" altLang="ja-JP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04" r:id="rId1"/>
    <p:sldLayoutId id="2147484405" r:id="rId2"/>
    <p:sldLayoutId id="2147484406" r:id="rId3"/>
    <p:sldLayoutId id="2147484407" r:id="rId4"/>
    <p:sldLayoutId id="2147484408" r:id="rId5"/>
    <p:sldLayoutId id="2147484409" r:id="rId6"/>
    <p:sldLayoutId id="2147484410" r:id="rId7"/>
    <p:sldLayoutId id="2147484411" r:id="rId8"/>
    <p:sldLayoutId id="2147484412" r:id="rId9"/>
    <p:sldLayoutId id="2147484413" r:id="rId10"/>
    <p:sldLayoutId id="214748441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Courier New" panose="02070309020205020404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altLang="ja-JP" sz="800" smtClean="0"/>
              <a:t>Schneider Electric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93AE65A-0647-44D0-9AC4-45A6570AAA79}" type="slidenum">
              <a:rPr lang="fr-FR" altLang="ja-JP" sz="800">
                <a:solidFill>
                  <a:schemeClr val="bg2"/>
                </a:solidFill>
                <a:ea typeface="ＭＳ Ｐゴシック" panose="020B0600070205080204" pitchFamily="50" charset="-128"/>
              </a:rPr>
              <a:pPr/>
              <a:t>‹#›</a:t>
            </a:fld>
            <a:endParaRPr lang="fr-FR" altLang="ja-JP" sz="800">
              <a:solidFill>
                <a:schemeClr val="bg2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5" r:id="rId1"/>
    <p:sldLayoutId id="2147484416" r:id="rId2"/>
    <p:sldLayoutId id="2147484417" r:id="rId3"/>
    <p:sldLayoutId id="2147484418" r:id="rId4"/>
    <p:sldLayoutId id="2147484419" r:id="rId5"/>
    <p:sldLayoutId id="2147484420" r:id="rId6"/>
    <p:sldLayoutId id="2147484421" r:id="rId7"/>
    <p:sldLayoutId id="2147484422" r:id="rId8"/>
    <p:sldLayoutId id="2147484423" r:id="rId9"/>
    <p:sldLayoutId id="2147484424" r:id="rId10"/>
    <p:sldLayoutId id="214748442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Courier New" panose="02070309020205020404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2" descr="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16313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393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553200"/>
            <a:ext cx="38100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ea typeface="ＭＳ Ｐゴシック" panose="020B0600070205080204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4239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53200"/>
            <a:ext cx="19431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ea typeface="ＭＳ Ｐゴシック" panose="020B0600070205080204" pitchFamily="50" charset="-128"/>
              </a:defRPr>
            </a:lvl1pPr>
          </a:lstStyle>
          <a:p>
            <a:fld id="{824ACF0F-7343-4B22-B5FE-6B0F1BCB43CD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762000"/>
            <a:ext cx="9144000" cy="152400"/>
          </a:xfrm>
          <a:prstGeom prst="rect">
            <a:avLst/>
          </a:prstGeom>
          <a:solidFill>
            <a:srgbClr val="7DFA60">
              <a:alpha val="47058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ja-JP" sz="2400">
              <a:solidFill>
                <a:schemeClr val="bg2"/>
              </a:solidFill>
              <a:ea typeface="ＭＳ Ｐゴシック" panose="020B0600070205080204" pitchFamily="50" charset="-128"/>
            </a:endParaRPr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/>
        </p:nvGraphicFramePr>
        <p:xfrm>
          <a:off x="152400" y="76200"/>
          <a:ext cx="8382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CorelDRAW" r:id="rId15" imgW="6773760" imgH="6706440" progId="">
                  <p:embed/>
                </p:oleObj>
              </mc:Choice>
              <mc:Fallback>
                <p:oleObj name="CorelDRAW" r:id="rId15" imgW="6773760" imgH="670644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76200"/>
                        <a:ext cx="8382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29292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471" r:id="rId1"/>
    <p:sldLayoutId id="2147484426" r:id="rId2"/>
    <p:sldLayoutId id="2147484427" r:id="rId3"/>
    <p:sldLayoutId id="2147484428" r:id="rId4"/>
    <p:sldLayoutId id="2147484429" r:id="rId5"/>
    <p:sldLayoutId id="2147484430" r:id="rId6"/>
    <p:sldLayoutId id="2147484431" r:id="rId7"/>
    <p:sldLayoutId id="2147484432" r:id="rId8"/>
    <p:sldLayoutId id="2147484433" r:id="rId9"/>
    <p:sldLayoutId id="2147484434" r:id="rId10"/>
    <p:sldLayoutId id="2147484435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kumimoji="1" sz="2800">
          <a:solidFill>
            <a:schemeClr val="tx1"/>
          </a:solidFill>
          <a:latin typeface="+mn-lt"/>
        </a:defRPr>
      </a:lvl2pPr>
      <a:lvl3pPr marL="1293813" indent="-4032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81163" indent="-385763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kumimoji="1" sz="2000">
          <a:solidFill>
            <a:schemeClr val="tx1"/>
          </a:solidFill>
          <a:latin typeface="+mn-lt"/>
        </a:defRPr>
      </a:lvl4pPr>
      <a:lvl5pPr marL="20701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639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3324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ja-JP" sz="2400">
                  <a:solidFill>
                    <a:schemeClr val="bg2"/>
                  </a:solidFill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3325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ja-JP" altLang="en-US">
                  <a:ea typeface="ＭＳ Ｐゴシック" panose="020B0600070205080204" pitchFamily="50" charset="-128"/>
                </a:endParaRPr>
              </a:p>
            </p:txBody>
          </p:sp>
        </p:grpSp>
        <p:grpSp>
          <p:nvGrpSpPr>
            <p:cNvPr id="1639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3322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ja-JP" sz="2400">
                  <a:solidFill>
                    <a:schemeClr val="bg2"/>
                  </a:solidFill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3323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ja-JP" sz="2400">
                  <a:solidFill>
                    <a:schemeClr val="bg2"/>
                  </a:solidFill>
                  <a:ea typeface="ＭＳ Ｐゴシック" panose="020B0600070205080204" pitchFamily="50" charset="-128"/>
                </a:endParaRPr>
              </a:p>
            </p:txBody>
          </p:sp>
        </p:grpSp>
      </p:grpSp>
      <p:sp>
        <p:nvSpPr>
          <p:cNvPr id="1638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638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4280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ＭＳ Ｐゴシック" panose="020B0600070205080204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4280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a typeface="ＭＳ Ｐゴシック" panose="020B0600070205080204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4280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  <a:ea typeface="ＭＳ Ｐゴシック" panose="020B0600070205080204" pitchFamily="50" charset="-128"/>
              </a:defRPr>
            </a:lvl1pPr>
          </a:lstStyle>
          <a:p>
            <a:fld id="{6D372FCB-51D1-421A-914D-0652C853E993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2" r:id="rId1"/>
    <p:sldLayoutId id="2147484436" r:id="rId2"/>
    <p:sldLayoutId id="2147484437" r:id="rId3"/>
    <p:sldLayoutId id="2147484438" r:id="rId4"/>
    <p:sldLayoutId id="2147484439" r:id="rId5"/>
    <p:sldLayoutId id="2147484440" r:id="rId6"/>
    <p:sldLayoutId id="2147484441" r:id="rId7"/>
    <p:sldLayoutId id="2147484442" r:id="rId8"/>
    <p:sldLayoutId id="2147484443" r:id="rId9"/>
    <p:sldLayoutId id="2147484444" r:id="rId10"/>
    <p:sldLayoutId id="2147484445" r:id="rId11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46" r:id="rId1"/>
    <p:sldLayoutId id="2147484447" r:id="rId2"/>
    <p:sldLayoutId id="2147484448" r:id="rId3"/>
    <p:sldLayoutId id="2147484449" r:id="rId4"/>
    <p:sldLayoutId id="2147484450" r:id="rId5"/>
    <p:sldLayoutId id="2147484451" r:id="rId6"/>
    <p:sldLayoutId id="2147484452" r:id="rId7"/>
    <p:sldLayoutId id="2147484453" r:id="rId8"/>
    <p:sldLayoutId id="2147484454" r:id="rId9"/>
    <p:sldLayoutId id="2147484455" r:id="rId10"/>
    <p:sldLayoutId id="2147484456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Courier New" panose="02070309020205020404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F825867-1168-4DCF-B847-F80177BF16E7}" type="slidenum">
              <a:rPr lang="fr-FR" altLang="ja-JP" sz="800">
                <a:solidFill>
                  <a:schemeClr val="bg2"/>
                </a:solidFill>
                <a:latin typeface="SEOptimist"/>
                <a:ea typeface="ＭＳ Ｐゴシック" panose="020B0600070205080204" pitchFamily="50" charset="-128"/>
              </a:rPr>
              <a:pPr/>
              <a:t>‹#›</a:t>
            </a:fld>
            <a:endParaRPr lang="fr-FR" altLang="ja-JP" sz="800">
              <a:solidFill>
                <a:schemeClr val="bg2"/>
              </a:solidFill>
              <a:latin typeface="SEOptimist"/>
              <a:ea typeface="ＭＳ Ｐゴシック" panose="020B0600070205080204" pitchFamily="50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Cliquez pour modifier les styles du texte du masque</a:t>
            </a:r>
          </a:p>
          <a:p>
            <a:pPr lvl="1"/>
            <a:r>
              <a:rPr lang="en-GB" altLang="zh-TW" smtClean="0"/>
              <a:t>Deuxième niveau</a:t>
            </a:r>
          </a:p>
          <a:p>
            <a:pPr lvl="2"/>
            <a:r>
              <a:rPr lang="en-GB" altLang="zh-TW" smtClean="0"/>
              <a:t>Troisième niveau</a:t>
            </a:r>
          </a:p>
          <a:p>
            <a:pPr lvl="3"/>
            <a:r>
              <a:rPr lang="en-GB" altLang="zh-TW" smtClean="0"/>
              <a:t>Quatrième niveau</a:t>
            </a:r>
          </a:p>
          <a:p>
            <a:pPr lvl="4"/>
            <a:r>
              <a:rPr lang="en-GB" altLang="zh-TW" smtClean="0"/>
              <a:t>Cinquième niveau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Cliquez et modifiez le titre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9" r:id="rId1"/>
    <p:sldLayoutId id="2147484331" r:id="rId2"/>
    <p:sldLayoutId id="2147484332" r:id="rId3"/>
    <p:sldLayoutId id="2147484333" r:id="rId4"/>
    <p:sldLayoutId id="2147484334" r:id="rId5"/>
    <p:sldLayoutId id="2147484335" r:id="rId6"/>
    <p:sldLayoutId id="2147484336" r:id="rId7"/>
    <p:sldLayoutId id="2147484337" r:id="rId8"/>
    <p:sldLayoutId id="2147484338" r:id="rId9"/>
    <p:sldLayoutId id="2147484339" r:id="rId10"/>
    <p:sldLayoutId id="214748434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SEOptimist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fontAlgn="base">
        <a:spcBef>
          <a:spcPct val="20000"/>
        </a:spcBef>
        <a:spcAft>
          <a:spcPct val="0"/>
        </a:spcAft>
        <a:buClr>
          <a:schemeClr val="bg2"/>
        </a:buClr>
        <a:buFont typeface="SEOptimist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SEOptimist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SEOptimist" pitchFamily="50" charset="0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ED9227D-4D40-4DCC-8EAB-758A4CC2B56D}" type="slidenum">
              <a:rPr lang="fr-FR" altLang="ja-JP" sz="800">
                <a:solidFill>
                  <a:schemeClr val="bg2"/>
                </a:solidFill>
                <a:ea typeface="ＭＳ Ｐゴシック" panose="020B0600070205080204" pitchFamily="50" charset="-128"/>
              </a:rPr>
              <a:pPr/>
              <a:t>‹#›</a:t>
            </a:fld>
            <a:endParaRPr lang="fr-FR" altLang="ja-JP" sz="800">
              <a:solidFill>
                <a:schemeClr val="bg2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0" r:id="rId1"/>
    <p:sldLayoutId id="2147484341" r:id="rId2"/>
    <p:sldLayoutId id="2147484342" r:id="rId3"/>
    <p:sldLayoutId id="2147484343" r:id="rId4"/>
    <p:sldLayoutId id="2147484344" r:id="rId5"/>
    <p:sldLayoutId id="2147484345" r:id="rId6"/>
    <p:sldLayoutId id="2147484346" r:id="rId7"/>
    <p:sldLayoutId id="2147484347" r:id="rId8"/>
    <p:sldLayoutId id="2147484348" r:id="rId9"/>
    <p:sldLayoutId id="2147484349" r:id="rId10"/>
    <p:sldLayoutId id="214748435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EBC2ECC-F158-4AD9-B596-CE9D5B23A7BF}" type="slidenum">
              <a:rPr lang="fr-FR" altLang="ja-JP" sz="800">
                <a:solidFill>
                  <a:schemeClr val="bg2"/>
                </a:solidFill>
                <a:ea typeface="ＭＳ Ｐゴシック" panose="020B0600070205080204" pitchFamily="50" charset="-128"/>
              </a:rPr>
              <a:pPr/>
              <a:t>‹#›</a:t>
            </a:fld>
            <a:endParaRPr lang="fr-FR" altLang="ja-JP" sz="800">
              <a:solidFill>
                <a:schemeClr val="bg2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1" r:id="rId1"/>
    <p:sldLayoutId id="2147484351" r:id="rId2"/>
    <p:sldLayoutId id="2147484352" r:id="rId3"/>
    <p:sldLayoutId id="2147484353" r:id="rId4"/>
    <p:sldLayoutId id="2147484354" r:id="rId5"/>
    <p:sldLayoutId id="2147484355" r:id="rId6"/>
    <p:sldLayoutId id="2147484356" r:id="rId7"/>
    <p:sldLayoutId id="2147484357" r:id="rId8"/>
    <p:sldLayoutId id="2147484358" r:id="rId9"/>
    <p:sldLayoutId id="2147484359" r:id="rId10"/>
    <p:sldLayoutId id="214748436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GB" altLang="zh-TW" sz="800" dirty="0" smtClean="0">
                <a:ea typeface="PMingLiU" pitchFamily="18" charset="-120"/>
              </a:rPr>
              <a:t>Schneider Electric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91DCD2A-67B2-4837-B3D4-DB8280D9CD97}" type="slidenum">
              <a:rPr lang="fr-FR" altLang="ja-JP" sz="800">
                <a:solidFill>
                  <a:schemeClr val="bg2"/>
                </a:solidFill>
                <a:ea typeface="ＭＳ Ｐゴシック" panose="020B0600070205080204" pitchFamily="50" charset="-128"/>
              </a:rPr>
              <a:pPr/>
              <a:t>‹#›</a:t>
            </a:fld>
            <a:endParaRPr lang="fr-FR" altLang="ja-JP" sz="800">
              <a:solidFill>
                <a:schemeClr val="bg2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325563" y="6577013"/>
            <a:ext cx="1138237" cy="1222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GB" altLang="zh-TW" sz="800" dirty="0" smtClean="0">
                <a:ea typeface="PMingLiU" pitchFamily="18" charset="-120"/>
              </a:rPr>
              <a:t>- Division - Name – Date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2" r:id="rId1"/>
    <p:sldLayoutId id="2147484361" r:id="rId2"/>
    <p:sldLayoutId id="2147484362" r:id="rId3"/>
    <p:sldLayoutId id="2147484363" r:id="rId4"/>
    <p:sldLayoutId id="2147484364" r:id="rId5"/>
    <p:sldLayoutId id="2147484365" r:id="rId6"/>
    <p:sldLayoutId id="2147484366" r:id="rId7"/>
    <p:sldLayoutId id="2147484367" r:id="rId8"/>
    <p:sldLayoutId id="2147484368" r:id="rId9"/>
    <p:sldLayoutId id="2147484369" r:id="rId10"/>
    <p:sldLayoutId id="214748437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277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38338"/>
            <a:ext cx="853440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33900"/>
            <a:ext cx="63246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81750"/>
            <a:ext cx="12954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ＭＳ Ｐゴシック" panose="020B0600070205080204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16764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ja-JP" sz="1600" b="1" dirty="0" smtClean="0">
                <a:latin typeface="+mj-lt"/>
              </a:rPr>
              <a:t>© FPT Software</a:t>
            </a:r>
            <a:endParaRPr lang="en-US" altLang="ja-JP" sz="1600" b="1" dirty="0">
              <a:latin typeface="+mj-lt"/>
            </a:endParaRPr>
          </a:p>
        </p:txBody>
      </p:sp>
      <p:sp>
        <p:nvSpPr>
          <p:cNvPr id="13" name="Rectangle 6"/>
          <p:cNvSpPr txBox="1">
            <a:spLocks noChangeArrowheads="1"/>
          </p:cNvSpPr>
          <p:nvPr/>
        </p:nvSpPr>
        <p:spPr bwMode="auto">
          <a:xfrm>
            <a:off x="69342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61BBA490-0513-4456-8466-075AEAA3ED1C}" type="slidenum">
              <a:rPr lang="en-US" altLang="ja-JP" sz="1600" b="1">
                <a:ea typeface="ＭＳ Ｐゴシック" panose="020B0600070205080204" pitchFamily="50" charset="-128"/>
              </a:rPr>
              <a:pPr algn="r"/>
              <a:t>‹#›</a:t>
            </a:fld>
            <a:endParaRPr lang="en-US" altLang="ja-JP" sz="1600" b="1">
              <a:ea typeface="ＭＳ Ｐゴシック" panose="020B0600070205080204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1" r:id="rId1"/>
    <p:sldLayoutId id="2147484372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2pPr>
      <a:lvl3pPr algn="r" rtl="0" fontAlgn="base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3pPr>
      <a:lvl4pPr algn="r" rtl="0" fontAlgn="base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4pPr>
      <a:lvl5pPr algn="r" rtl="0" fontAlgn="base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j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j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277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1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0"/>
            <a:ext cx="71437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1085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ＭＳ Ｐゴシック" panose="020B0600070205080204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ＭＳ Ｐゴシック" panose="020B0600070205080204" pitchFamily="50" charset="-128"/>
              </a:defRPr>
            </a:lvl1pPr>
          </a:lstStyle>
          <a:p>
            <a:endParaRPr lang="en-US" altLang="ja-JP"/>
          </a:p>
        </p:txBody>
      </p:sp>
      <p:pic>
        <p:nvPicPr>
          <p:cNvPr id="11272" name="Picture 10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9144000" cy="5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16764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ja-JP" sz="1600" b="1" dirty="0" smtClean="0">
                <a:latin typeface="+mj-lt"/>
              </a:rPr>
              <a:t>© FPT Software</a:t>
            </a:r>
            <a:endParaRPr lang="en-US" altLang="ja-JP" sz="1600" b="1" dirty="0">
              <a:latin typeface="+mj-lt"/>
            </a:endParaRPr>
          </a:p>
        </p:txBody>
      </p: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69342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55DE5340-21EB-4D57-A32B-4F622621ADCC}" type="slidenum">
              <a:rPr lang="en-US" altLang="ja-JP" sz="1600" b="1">
                <a:ea typeface="ＭＳ Ｐゴシック" panose="020B0600070205080204" pitchFamily="50" charset="-128"/>
              </a:rPr>
              <a:pPr algn="r"/>
              <a:t>‹#›</a:t>
            </a:fld>
            <a:endParaRPr lang="en-US" altLang="ja-JP" sz="1600" b="1">
              <a:ea typeface="ＭＳ Ｐゴシック" panose="020B0600070205080204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3" r:id="rId1"/>
    <p:sldLayoutId id="2147484374" r:id="rId2"/>
    <p:sldLayoutId id="2147484375" r:id="rId3"/>
    <p:sldLayoutId id="2147484376" r:id="rId4"/>
    <p:sldLayoutId id="2147484377" r:id="rId5"/>
    <p:sldLayoutId id="2147484378" r:id="rId6"/>
    <p:sldLayoutId id="2147484379" r:id="rId7"/>
    <p:sldLayoutId id="2147484463" r:id="rId8"/>
    <p:sldLayoutId id="2147484464" r:id="rId9"/>
    <p:sldLayoutId id="2147484380" r:id="rId10"/>
    <p:sldLayoutId id="2147484465" r:id="rId11"/>
    <p:sldLayoutId id="2147484381" r:id="rId12"/>
    <p:sldLayoutId id="2147484382" r:id="rId13"/>
    <p:sldLayoutId id="2147484383" r:id="rId14"/>
    <p:sldLayoutId id="2147484466" r:id="rId15"/>
    <p:sldLayoutId id="2147484467" r:id="rId16"/>
    <p:sldLayoutId id="2147484468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2pPr>
      <a:lvl3pPr algn="r" rtl="0" fontAlgn="base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3pPr>
      <a:lvl4pPr algn="r" rtl="0" fontAlgn="base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4pPr>
      <a:lvl5pPr algn="r" rtl="0" fontAlgn="base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j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j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1782E26-640A-445C-A093-4C3F6F0FCE9B}" type="slidenum">
              <a:rPr lang="fr-FR" altLang="ja-JP" sz="800">
                <a:solidFill>
                  <a:schemeClr val="bg2"/>
                </a:solidFill>
                <a:ea typeface="ＭＳ Ｐゴシック" panose="020B0600070205080204" pitchFamily="50" charset="-128"/>
              </a:rPr>
              <a:pPr/>
              <a:t>‹#›</a:t>
            </a:fld>
            <a:endParaRPr lang="fr-FR" altLang="ja-JP" sz="800">
              <a:solidFill>
                <a:schemeClr val="bg2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9" r:id="rId1"/>
    <p:sldLayoutId id="2147484384" r:id="rId2"/>
    <p:sldLayoutId id="2147484385" r:id="rId3"/>
    <p:sldLayoutId id="2147484386" r:id="rId4"/>
    <p:sldLayoutId id="2147484387" r:id="rId5"/>
    <p:sldLayoutId id="2147484388" r:id="rId6"/>
    <p:sldLayoutId id="2147484389" r:id="rId7"/>
    <p:sldLayoutId id="2147484390" r:id="rId8"/>
    <p:sldLayoutId id="2147484391" r:id="rId9"/>
    <p:sldLayoutId id="2147484392" r:id="rId10"/>
    <p:sldLayoutId id="214748439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4337D44-225A-43ED-82EA-49AB9C7790C0}" type="slidenum">
              <a:rPr lang="fr-FR" altLang="ja-JP" sz="800">
                <a:solidFill>
                  <a:schemeClr val="bg2"/>
                </a:solidFill>
                <a:ea typeface="ＭＳ Ｐゴシック" panose="020B0600070205080204" pitchFamily="50" charset="-128"/>
              </a:rPr>
              <a:pPr/>
              <a:t>‹#›</a:t>
            </a:fld>
            <a:endParaRPr lang="fr-FR" altLang="ja-JP" sz="800">
              <a:solidFill>
                <a:schemeClr val="bg2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95325" y="65532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Chiến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lược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phát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triển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Doanh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nghiệp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vừa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và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nhỏ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Việt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 Nam – Viet SME strategy for development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0" r:id="rId1"/>
    <p:sldLayoutId id="2147484394" r:id="rId2"/>
    <p:sldLayoutId id="2147484395" r:id="rId3"/>
    <p:sldLayoutId id="2147484396" r:id="rId4"/>
    <p:sldLayoutId id="2147484397" r:id="rId5"/>
    <p:sldLayoutId id="2147484398" r:id="rId6"/>
    <p:sldLayoutId id="2147484399" r:id="rId7"/>
    <p:sldLayoutId id="2147484400" r:id="rId8"/>
    <p:sldLayoutId id="2147484401" r:id="rId9"/>
    <p:sldLayoutId id="2147484402" r:id="rId10"/>
    <p:sldLayoutId id="214748440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7.xml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7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8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8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resharper/" TargetMode="External"/><Relationship Id="rId2" Type="http://schemas.openxmlformats.org/officeDocument/2006/relationships/hyperlink" Target="http://msdn.microsoft.com/en-us/library/bb429476(v=vs.80).aspx" TargetMode="External"/><Relationship Id="rId1" Type="http://schemas.openxmlformats.org/officeDocument/2006/relationships/slideLayout" Target="../slideLayouts/slideLayout82.xml"/><Relationship Id="rId6" Type="http://schemas.openxmlformats.org/officeDocument/2006/relationships/hyperlink" Target="http://sourceforge.net/apps/mediawiki/cppcheck/" TargetMode="External"/><Relationship Id="rId5" Type="http://schemas.openxmlformats.org/officeDocument/2006/relationships/hyperlink" Target="http://checkstyle.sourceforge.net/" TargetMode="External"/><Relationship Id="rId4" Type="http://schemas.openxmlformats.org/officeDocument/2006/relationships/hyperlink" Target="http://stylecop.codeplex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ctrTitle"/>
          </p:nvPr>
        </p:nvSpPr>
        <p:spPr bwMode="auto">
          <a:xfrm>
            <a:off x="500063" y="1500188"/>
            <a:ext cx="7958137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smtClean="0"/>
              <a:t>Coding Process</a:t>
            </a:r>
            <a:endParaRPr lang="vi-VN" sz="4000" smtClean="0"/>
          </a:p>
        </p:txBody>
      </p:sp>
      <p:sp>
        <p:nvSpPr>
          <p:cNvPr id="33795" name="Subtitle 2"/>
          <p:cNvSpPr>
            <a:spLocks noGrp="1"/>
          </p:cNvSpPr>
          <p:nvPr>
            <p:ph type="subTitle" idx="1"/>
          </p:nvPr>
        </p:nvSpPr>
        <p:spPr bwMode="auto">
          <a:xfrm>
            <a:off x="2357438" y="4143375"/>
            <a:ext cx="6400800" cy="673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en-US" smtClean="0"/>
              <a:t>Instructor &lt;&lt; &gt;&gt;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Coding Process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 Deliver &amp; Summarize</a:t>
            </a:r>
            <a:endParaRPr lang="vi-VN" smtClean="0">
              <a:cs typeface="Arial" panose="020B0604020202020204" pitchFamily="34" charset="0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527175"/>
            <a:ext cx="8229600" cy="4830763"/>
          </a:xfrm>
        </p:spPr>
        <p:txBody>
          <a:bodyPr/>
          <a:lstStyle/>
          <a:p>
            <a:r>
              <a:rPr lang="en-US" smtClean="0"/>
              <a:t>Purpose: To deliver software package</a:t>
            </a:r>
          </a:p>
          <a:p>
            <a:r>
              <a:rPr lang="en-US" smtClean="0"/>
              <a:t>Steps:</a:t>
            </a:r>
          </a:p>
          <a:p>
            <a:pPr lvl="1"/>
            <a:r>
              <a:rPr lang="en-US" smtClean="0"/>
              <a:t>Review, do final inspection and summarize software products including documents</a:t>
            </a:r>
          </a:p>
          <a:p>
            <a:pPr lvl="1"/>
            <a:r>
              <a:rPr lang="en-US" smtClean="0"/>
              <a:t>Deliver to test team</a:t>
            </a:r>
          </a:p>
          <a:p>
            <a:pPr lvl="1"/>
            <a:r>
              <a:rPr lang="en-US" smtClean="0"/>
              <a:t>Create coding summary report</a:t>
            </a:r>
          </a:p>
          <a:p>
            <a:pPr lvl="1"/>
            <a:r>
              <a:rPr lang="en-US" smtClean="0"/>
              <a:t>Maintain documents, records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Coding Convention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147763"/>
            <a:ext cx="8401050" cy="5281612"/>
          </a:xfrm>
        </p:spPr>
        <p:txBody>
          <a:bodyPr/>
          <a:lstStyle/>
          <a:p>
            <a:r>
              <a:rPr lang="en-US" sz="2700" smtClean="0"/>
              <a:t>Be specific to each programming language</a:t>
            </a:r>
          </a:p>
          <a:p>
            <a:r>
              <a:rPr lang="en-US" altLang="ja-JP" sz="2700" smtClean="0">
                <a:solidFill>
                  <a:srgbClr val="000000"/>
                </a:solidFill>
              </a:rPr>
              <a:t>Recommend programming style, practices, and methods for each aspect of a piece program</a:t>
            </a:r>
          </a:p>
          <a:p>
            <a:r>
              <a:rPr lang="en-US" altLang="ja-JP" sz="2700" smtClean="0">
                <a:solidFill>
                  <a:srgbClr val="000000"/>
                </a:solidFill>
              </a:rPr>
              <a:t>Common conventions may cover the following areas</a:t>
            </a:r>
            <a:r>
              <a:rPr lang="en-US" altLang="ja-JP" sz="2800" smtClean="0">
                <a:solidFill>
                  <a:srgbClr val="000000"/>
                </a:solidFill>
              </a:rPr>
              <a:t>:</a:t>
            </a:r>
            <a:endParaRPr lang="en-US" sz="3000" smtClean="0">
              <a:solidFill>
                <a:srgbClr val="000000"/>
              </a:solidFill>
            </a:endParaRPr>
          </a:p>
          <a:p>
            <a:pPr lvl="1"/>
            <a:r>
              <a:rPr lang="en-US" altLang="ja-JP" sz="2500" smtClean="0">
                <a:solidFill>
                  <a:srgbClr val="000000"/>
                </a:solidFill>
                <a:ea typeface="ＭＳ Ｐゴシック" panose="020B0600070205080204" pitchFamily="50" charset="-128"/>
              </a:rPr>
              <a:t>file organization, </a:t>
            </a:r>
          </a:p>
          <a:p>
            <a:pPr lvl="1"/>
            <a:r>
              <a:rPr lang="en-US" altLang="ja-JP" sz="2500" smtClean="0">
                <a:solidFill>
                  <a:srgbClr val="000000"/>
                </a:solidFill>
                <a:ea typeface="ＭＳ Ｐゴシック" panose="020B0600070205080204" pitchFamily="50" charset="-128"/>
              </a:rPr>
              <a:t>naming conventions </a:t>
            </a:r>
          </a:p>
          <a:p>
            <a:pPr lvl="1"/>
            <a:r>
              <a:rPr lang="en-US" altLang="ja-JP" sz="2500" smtClean="0">
                <a:solidFill>
                  <a:srgbClr val="000000"/>
                </a:solidFill>
                <a:ea typeface="ＭＳ Ｐゴシック" panose="020B0600070205080204" pitchFamily="50" charset="-128"/>
              </a:rPr>
              <a:t>indentation, white space,</a:t>
            </a:r>
          </a:p>
          <a:p>
            <a:pPr lvl="1"/>
            <a:r>
              <a:rPr lang="en-US" altLang="ja-JP" sz="2500" smtClean="0">
                <a:solidFill>
                  <a:srgbClr val="000000"/>
                </a:solidFill>
                <a:ea typeface="ＭＳ Ｐゴシック" panose="020B0600070205080204" pitchFamily="50" charset="-128"/>
              </a:rPr>
              <a:t>comments, declarations, statements, </a:t>
            </a:r>
          </a:p>
          <a:p>
            <a:pPr lvl="1"/>
            <a:r>
              <a:rPr lang="en-US" altLang="ja-JP" sz="2500" smtClean="0">
                <a:solidFill>
                  <a:srgbClr val="000000"/>
                </a:solidFill>
                <a:ea typeface="ＭＳ Ｐゴシック" panose="020B0600070205080204" pitchFamily="50" charset="-128"/>
              </a:rPr>
              <a:t>programming practices, principles, rules of thumb, </a:t>
            </a:r>
          </a:p>
          <a:p>
            <a:pPr lvl="1"/>
            <a:r>
              <a:rPr lang="en-US" altLang="ja-JP" sz="2500" smtClean="0">
                <a:solidFill>
                  <a:srgbClr val="000000"/>
                </a:solidFill>
                <a:ea typeface="ＭＳ Ｐゴシック" panose="020B0600070205080204" pitchFamily="50" charset="-128"/>
              </a:rPr>
              <a:t>Etc.</a:t>
            </a:r>
            <a:endParaRPr lang="en-US" sz="25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Coding Convention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Importance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362075"/>
            <a:ext cx="8401050" cy="4638675"/>
          </a:xfrm>
        </p:spPr>
        <p:txBody>
          <a:bodyPr/>
          <a:lstStyle/>
          <a:p>
            <a:pPr marL="79375" indent="17463">
              <a:buFont typeface="Wingdings" panose="05000000000000000000" pitchFamily="2" charset="2"/>
              <a:buNone/>
            </a:pPr>
            <a:r>
              <a:rPr lang="en-US" smtClean="0"/>
              <a:t>Code conventions are important to programmers for a number of reasons: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80% lifetime software cost is for maintenance</a:t>
            </a:r>
          </a:p>
          <a:p>
            <a:pPr lvl="1"/>
            <a:r>
              <a:rPr lang="en-US" smtClean="0"/>
              <a:t>People maintain the software may be changed</a:t>
            </a:r>
          </a:p>
          <a:p>
            <a:pPr lvl="1"/>
            <a:r>
              <a:rPr lang="en-US" smtClean="0"/>
              <a:t>Following coding convention strictly helps:</a:t>
            </a:r>
          </a:p>
          <a:p>
            <a:pPr lvl="2"/>
            <a:r>
              <a:rPr lang="en-US" sz="2800" smtClean="0"/>
              <a:t>Improve the readability of the software</a:t>
            </a:r>
          </a:p>
          <a:p>
            <a:pPr lvl="2"/>
            <a:r>
              <a:rPr lang="en-US" sz="2800" smtClean="0"/>
              <a:t>Allowing engineers to understand new code more quickly and thoroughly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Coding Convention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Some Common Standards 1/2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01050" cy="5067300"/>
          </a:xfrm>
        </p:spPr>
        <p:txBody>
          <a:bodyPr/>
          <a:lstStyle/>
          <a:p>
            <a:r>
              <a:rPr lang="en-US" sz="2200" smtClean="0"/>
              <a:t>Tab and Indent</a:t>
            </a:r>
          </a:p>
          <a:p>
            <a:pPr lvl="1"/>
            <a:r>
              <a:rPr lang="en-US" smtClean="0"/>
              <a:t>4 spaces should be used as the unit of indentation</a:t>
            </a:r>
          </a:p>
          <a:p>
            <a:pPr lvl="1"/>
            <a:r>
              <a:rPr lang="en-US" smtClean="0"/>
              <a:t>Tab characters should be avoided</a:t>
            </a:r>
          </a:p>
          <a:p>
            <a:r>
              <a:rPr lang="en-US" sz="2200" smtClean="0"/>
              <a:t>Line Length: avoid lines longer than 80 or 120 characters</a:t>
            </a:r>
          </a:p>
          <a:p>
            <a:r>
              <a:rPr lang="en-US" sz="2200" smtClean="0"/>
              <a:t>Wrapping Lines: When an expression will not fit on a single line, break it according to below principles: </a:t>
            </a:r>
          </a:p>
          <a:p>
            <a:pPr lvl="1"/>
            <a:r>
              <a:rPr lang="en-US" smtClean="0"/>
              <a:t>Break after a comma. </a:t>
            </a:r>
          </a:p>
          <a:p>
            <a:pPr lvl="1"/>
            <a:r>
              <a:rPr lang="en-US" smtClean="0"/>
              <a:t>Break after a logical operator.</a:t>
            </a:r>
          </a:p>
          <a:p>
            <a:pPr lvl="1"/>
            <a:r>
              <a:rPr lang="en-US" smtClean="0"/>
              <a:t>Break before an operator.</a:t>
            </a:r>
          </a:p>
          <a:p>
            <a:pPr lvl="1"/>
            <a:r>
              <a:rPr lang="en-US" smtClean="0"/>
              <a:t>Prefer higher-level breaks to lower-level breaks</a:t>
            </a:r>
          </a:p>
          <a:p>
            <a:pPr lvl="1"/>
            <a:r>
              <a:rPr lang="en-US" smtClean="0"/>
              <a:t>…</a:t>
            </a:r>
          </a:p>
          <a:p>
            <a:r>
              <a:rPr lang="en-US" sz="2200" smtClean="0"/>
              <a:t>Comments: beginning, block, single-line, trailing, …</a:t>
            </a:r>
          </a:p>
          <a:p>
            <a:r>
              <a:rPr lang="en-US" sz="2200" smtClean="0"/>
              <a:t>Number of declarations per line: same types, different types,..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Coding Convention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Some Common Standards 2/2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01050" cy="5281613"/>
          </a:xfrm>
        </p:spPr>
        <p:txBody>
          <a:bodyPr/>
          <a:lstStyle/>
          <a:p>
            <a:r>
              <a:rPr lang="en-US" sz="2200" smtClean="0"/>
              <a:t>Blank Lines improve readability by setting off sections of code that are logically related</a:t>
            </a:r>
          </a:p>
          <a:p>
            <a:pPr lvl="1"/>
            <a:r>
              <a:rPr lang="en-US" sz="1900" smtClean="0"/>
              <a:t>Two blank lines should always be used: </a:t>
            </a:r>
          </a:p>
          <a:p>
            <a:pPr lvl="2"/>
            <a:r>
              <a:rPr lang="en-US" sz="1800" smtClean="0"/>
              <a:t>Between sections of a source file </a:t>
            </a:r>
          </a:p>
          <a:p>
            <a:pPr lvl="2"/>
            <a:r>
              <a:rPr lang="en-US" sz="1800" smtClean="0"/>
              <a:t>Between class and interface definitions </a:t>
            </a:r>
          </a:p>
          <a:p>
            <a:pPr lvl="1"/>
            <a:r>
              <a:rPr lang="en-US" sz="1900" smtClean="0"/>
              <a:t>One blank line should always be used: </a:t>
            </a:r>
          </a:p>
          <a:p>
            <a:pPr lvl="2"/>
            <a:r>
              <a:rPr lang="en-US" sz="1800" smtClean="0"/>
              <a:t>Between methods </a:t>
            </a:r>
          </a:p>
          <a:p>
            <a:pPr lvl="2"/>
            <a:r>
              <a:rPr lang="en-US" sz="1800" smtClean="0"/>
              <a:t>Between the local variables in a method and its first statement </a:t>
            </a:r>
          </a:p>
          <a:p>
            <a:pPr lvl="2"/>
            <a:r>
              <a:rPr lang="en-US" sz="1800" smtClean="0"/>
              <a:t>Before a block or single-line comment </a:t>
            </a:r>
          </a:p>
          <a:p>
            <a:pPr lvl="2"/>
            <a:r>
              <a:rPr lang="en-US" sz="1800" smtClean="0"/>
              <a:t>Between logical sections inside a method</a:t>
            </a:r>
          </a:p>
          <a:p>
            <a:r>
              <a:rPr lang="en-US" sz="2200" smtClean="0"/>
              <a:t>Blank spaces should be used in the following circumstances</a:t>
            </a:r>
          </a:p>
          <a:p>
            <a:pPr lvl="1"/>
            <a:r>
              <a:rPr lang="en-US" sz="1900" smtClean="0"/>
              <a:t>A keyword followed by a parenthesis should be separated by a space</a:t>
            </a:r>
          </a:p>
          <a:p>
            <a:pPr lvl="1"/>
            <a:r>
              <a:rPr lang="en-US" sz="1900" smtClean="0"/>
              <a:t>A blank space should appear after commas in argument lists</a:t>
            </a:r>
          </a:p>
          <a:p>
            <a:pPr lvl="1"/>
            <a:r>
              <a:rPr lang="en-US" sz="1900" smtClean="0"/>
              <a:t>All binary operators except  .  should be separated from their operands by spaces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Coding Convention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Naming Conventions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57200" y="1290638"/>
            <a:ext cx="8401050" cy="4852987"/>
          </a:xfrm>
        </p:spPr>
        <p:txBody>
          <a:bodyPr/>
          <a:lstStyle/>
          <a:p>
            <a:r>
              <a:rPr lang="en-US" sz="2200" smtClean="0"/>
              <a:t>General naming rules:</a:t>
            </a:r>
          </a:p>
          <a:p>
            <a:pPr lvl="1"/>
            <a:r>
              <a:rPr lang="en-US" smtClean="0"/>
              <a:t>Should be functionally meaningful, &amp; indicate identifier’s purpose</a:t>
            </a:r>
          </a:p>
          <a:p>
            <a:pPr lvl="1"/>
            <a:r>
              <a:rPr lang="en-US" smtClean="0"/>
              <a:t>Use terminology applicable to the domain</a:t>
            </a:r>
          </a:p>
          <a:p>
            <a:pPr lvl="1"/>
            <a:r>
              <a:rPr lang="en-US" smtClean="0"/>
              <a:t>Identifiers must be as short as possible (&lt;=20 characters)</a:t>
            </a:r>
          </a:p>
          <a:p>
            <a:pPr lvl="1"/>
            <a:r>
              <a:rPr lang="en-US" smtClean="0"/>
              <a:t>Avoid names that are similar or differ only in case</a:t>
            </a:r>
          </a:p>
          <a:p>
            <a:pPr lvl="1"/>
            <a:r>
              <a:rPr lang="en-US" smtClean="0"/>
              <a:t>Abbreviations in names should be avoided, etc.</a:t>
            </a:r>
          </a:p>
          <a:p>
            <a:r>
              <a:rPr lang="en-US" sz="2200" smtClean="0"/>
              <a:t>Use a noun or noun phrase to name a class or code module</a:t>
            </a:r>
          </a:p>
          <a:p>
            <a:r>
              <a:rPr lang="en-US" sz="2200" smtClean="0"/>
              <a:t>Variables names must start with lowercase</a:t>
            </a:r>
          </a:p>
          <a:p>
            <a:r>
              <a:rPr lang="en-US" sz="2200" smtClean="0"/>
              <a:t>Constants: named in uppercase letters, might have underscore</a:t>
            </a:r>
          </a:p>
          <a:p>
            <a:r>
              <a:rPr lang="en-US" sz="2200" smtClean="0"/>
              <a:t>Method names must start with lowercase letter, usually use “active verb” as the first word of method name</a:t>
            </a:r>
          </a:p>
          <a:p>
            <a:r>
              <a:rPr lang="en-US" sz="2200" smtClean="0"/>
              <a:t>Instance /object names follow rules of variable names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Code Review Process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Code Review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1450975"/>
            <a:ext cx="8229600" cy="4906963"/>
          </a:xfrm>
        </p:spPr>
        <p:txBody>
          <a:bodyPr/>
          <a:lstStyle/>
          <a:p>
            <a:r>
              <a:rPr lang="en-US" altLang="ja-JP" sz="2800" smtClean="0"/>
              <a:t>A thorough technical &amp; logical line-by-line review of a code module (program, subroutine, method, ..)</a:t>
            </a:r>
          </a:p>
          <a:p>
            <a:r>
              <a:rPr lang="en-US" sz="2800" smtClean="0"/>
              <a:t>In a code review, the team would examine a sample of code and fixes any defects in it</a:t>
            </a:r>
          </a:p>
          <a:p>
            <a:pPr lvl="1"/>
            <a:r>
              <a:rPr lang="en-US" altLang="ja-JP" sz="2400" smtClean="0">
                <a:ea typeface="ＭＳ Ｐゴシック" panose="020B0600070205080204" pitchFamily="50" charset="-128"/>
              </a:rPr>
              <a:t>Codes is inspected to identify possible improvements and ensure that business requirements are met.</a:t>
            </a:r>
            <a:r>
              <a:rPr lang="en-US" sz="2400" smtClean="0"/>
              <a:t> </a:t>
            </a:r>
          </a:p>
          <a:p>
            <a:pPr lvl="1"/>
            <a:r>
              <a:rPr lang="en-US" sz="2400" smtClean="0"/>
              <a:t>For example, it could be made more readable or its performance could be improved</a:t>
            </a:r>
          </a:p>
          <a:p>
            <a:pPr lvl="1"/>
            <a:endParaRPr lang="en-US" altLang="ja-JP" sz="2400" smtClean="0">
              <a:ea typeface="ＭＳ Ｐゴシック" panose="020B060007020508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Code Review Process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z="2800" smtClean="0">
                <a:cs typeface="Arial" panose="020B0604020202020204" pitchFamily="34" charset="0"/>
              </a:rPr>
              <a:t>Review Benefits</a:t>
            </a:r>
            <a:endParaRPr lang="en-US" smtClean="0">
              <a:cs typeface="Arial" panose="020B0604020202020204" pitchFamily="34" charset="0"/>
            </a:endParaRP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1450975"/>
            <a:ext cx="8229600" cy="4906963"/>
          </a:xfrm>
        </p:spPr>
        <p:txBody>
          <a:bodyPr/>
          <a:lstStyle/>
          <a:p>
            <a:r>
              <a:rPr lang="en-US" altLang="ja-JP" smtClean="0"/>
              <a:t>A different perspective</a:t>
            </a:r>
          </a:p>
          <a:p>
            <a:r>
              <a:rPr lang="en-US" altLang="ja-JP" smtClean="0"/>
              <a:t>Assess and accelerate progress </a:t>
            </a:r>
          </a:p>
          <a:p>
            <a:r>
              <a:rPr lang="en-US" altLang="ja-JP" smtClean="0"/>
              <a:t>Pride/reward: more pride, </a:t>
            </a:r>
          </a:p>
          <a:p>
            <a:r>
              <a:rPr lang="en-US" altLang="ja-JP" smtClean="0"/>
              <a:t>Project/module familiarity </a:t>
            </a:r>
          </a:p>
          <a:p>
            <a:r>
              <a:rPr lang="en-US" altLang="ja-JP" smtClean="0"/>
              <a:t>Fewer bugs and less rework, </a:t>
            </a:r>
          </a:p>
          <a:p>
            <a:r>
              <a:rPr lang="en-US" altLang="ja-JP" smtClean="0"/>
              <a:t>Better team communication </a:t>
            </a:r>
          </a:p>
          <a:p>
            <a:r>
              <a:rPr lang="en-US" altLang="ja-JP" smtClean="0"/>
              <a:t>Team cohesiveness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Code Review Process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Review Candidates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4830762"/>
          </a:xfrm>
        </p:spPr>
        <p:txBody>
          <a:bodyPr/>
          <a:lstStyle/>
          <a:p>
            <a:r>
              <a:rPr lang="en-US" smtClean="0"/>
              <a:t>A portion of the software that only one person has the expertise to maintain</a:t>
            </a:r>
          </a:p>
          <a:p>
            <a:r>
              <a:rPr lang="en-US" smtClean="0"/>
              <a:t>Code that implements a highly abstract or tricky algorithm</a:t>
            </a:r>
          </a:p>
          <a:p>
            <a:r>
              <a:rPr lang="en-US" smtClean="0"/>
              <a:t>An object, library or API that is particularly difficult to work with</a:t>
            </a:r>
          </a:p>
          <a:p>
            <a:r>
              <a:rPr lang="en-US" smtClean="0"/>
              <a:t>Code written by someone who is inexperienced or has not written that kind of code before, or written in an unfamiliar language</a:t>
            </a:r>
          </a:p>
          <a:p>
            <a:r>
              <a:rPr lang="en-US" smtClean="0"/>
              <a:t>Code which employs a new programming technique</a:t>
            </a:r>
          </a:p>
          <a:p>
            <a:r>
              <a:rPr lang="en-US" smtClean="0"/>
              <a:t>An area of the code that will be especially catastrophic if there are defects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58200" cy="762000"/>
          </a:xfrm>
        </p:spPr>
        <p:txBody>
          <a:bodyPr lIns="92075" tIns="46038" rIns="92075" bIns="46038"/>
          <a:lstStyle/>
          <a:p>
            <a:r>
              <a:rPr lang="en-US" smtClean="0">
                <a:cs typeface="Arial" panose="020B0604020202020204" pitchFamily="34" charset="0"/>
              </a:rPr>
              <a:t>Code Review Process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Review Workflow</a:t>
            </a:r>
          </a:p>
        </p:txBody>
      </p:sp>
      <p:grpSp>
        <p:nvGrpSpPr>
          <p:cNvPr id="51203" name="Group 95"/>
          <p:cNvGrpSpPr>
            <a:grpSpLocks/>
          </p:cNvGrpSpPr>
          <p:nvPr/>
        </p:nvGrpSpPr>
        <p:grpSpPr bwMode="auto">
          <a:xfrm>
            <a:off x="3352800" y="1214438"/>
            <a:ext cx="2719388" cy="5072062"/>
            <a:chOff x="3780" y="900"/>
            <a:chExt cx="4680" cy="8205"/>
          </a:xfrm>
        </p:grpSpPr>
        <p:sp>
          <p:nvSpPr>
            <p:cNvPr id="51204" name="Oval 96"/>
            <p:cNvSpPr>
              <a:spLocks noChangeArrowheads="1"/>
            </p:cNvSpPr>
            <p:nvPr/>
          </p:nvSpPr>
          <p:spPr bwMode="auto">
            <a:xfrm>
              <a:off x="4680" y="900"/>
              <a:ext cx="1800" cy="900"/>
            </a:xfrm>
            <a:prstGeom prst="ellipse">
              <a:avLst/>
            </a:prstGeom>
            <a:solidFill>
              <a:srgbClr val="33CCCC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Tahoma" panose="020B0604030504040204" pitchFamily="34" charset="0"/>
                </a:rPr>
                <a:t>Begin</a:t>
              </a:r>
            </a:p>
          </p:txBody>
        </p:sp>
        <p:sp>
          <p:nvSpPr>
            <p:cNvPr id="51205" name="Rectangle 97"/>
            <p:cNvSpPr>
              <a:spLocks noChangeArrowheads="1"/>
            </p:cNvSpPr>
            <p:nvPr/>
          </p:nvSpPr>
          <p:spPr bwMode="auto">
            <a:xfrm>
              <a:off x="3780" y="2160"/>
              <a:ext cx="3780" cy="72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Tahoma" panose="020B0604030504040204" pitchFamily="34" charset="0"/>
                </a:rPr>
                <a:t>Prepare for review</a:t>
              </a:r>
            </a:p>
          </p:txBody>
        </p:sp>
        <p:sp>
          <p:nvSpPr>
            <p:cNvPr id="51206" name="Rectangle 98"/>
            <p:cNvSpPr>
              <a:spLocks noChangeArrowheads="1"/>
            </p:cNvSpPr>
            <p:nvPr/>
          </p:nvSpPr>
          <p:spPr bwMode="auto">
            <a:xfrm>
              <a:off x="3780" y="3420"/>
              <a:ext cx="3780" cy="108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Tahoma" panose="020B0604030504040204" pitchFamily="34" charset="0"/>
                </a:rPr>
                <a:t>Conduct review</a:t>
              </a:r>
            </a:p>
          </p:txBody>
        </p:sp>
        <p:sp>
          <p:nvSpPr>
            <p:cNvPr id="51207" name="Rectangle 99"/>
            <p:cNvSpPr>
              <a:spLocks noChangeArrowheads="1"/>
            </p:cNvSpPr>
            <p:nvPr/>
          </p:nvSpPr>
          <p:spPr bwMode="auto">
            <a:xfrm>
              <a:off x="3780" y="5040"/>
              <a:ext cx="3780" cy="108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Tahoma" panose="020B0604030504040204" pitchFamily="34" charset="0"/>
                </a:rPr>
                <a:t>Evaluate review results</a:t>
              </a:r>
            </a:p>
          </p:txBody>
        </p:sp>
        <p:sp>
          <p:nvSpPr>
            <p:cNvPr id="51208" name="Rectangle 100"/>
            <p:cNvSpPr>
              <a:spLocks noChangeArrowheads="1"/>
            </p:cNvSpPr>
            <p:nvPr/>
          </p:nvSpPr>
          <p:spPr bwMode="auto">
            <a:xfrm>
              <a:off x="3780" y="6660"/>
              <a:ext cx="3780" cy="9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Tahoma" panose="020B0604030504040204" pitchFamily="34" charset="0"/>
                </a:rPr>
                <a:t>Rework and Following-up</a:t>
              </a:r>
            </a:p>
          </p:txBody>
        </p:sp>
        <p:sp>
          <p:nvSpPr>
            <p:cNvPr id="51209" name="Oval 101"/>
            <p:cNvSpPr>
              <a:spLocks noChangeArrowheads="1"/>
            </p:cNvSpPr>
            <p:nvPr/>
          </p:nvSpPr>
          <p:spPr bwMode="auto">
            <a:xfrm>
              <a:off x="4680" y="8205"/>
              <a:ext cx="1800" cy="900"/>
            </a:xfrm>
            <a:prstGeom prst="ellipse">
              <a:avLst/>
            </a:prstGeom>
            <a:solidFill>
              <a:srgbClr val="33CCCC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Tahoma" panose="020B0604030504040204" pitchFamily="34" charset="0"/>
                </a:rPr>
                <a:t>End</a:t>
              </a:r>
            </a:p>
          </p:txBody>
        </p:sp>
        <p:sp>
          <p:nvSpPr>
            <p:cNvPr id="51210" name="Line 102"/>
            <p:cNvSpPr>
              <a:spLocks noChangeShapeType="1"/>
            </p:cNvSpPr>
            <p:nvPr/>
          </p:nvSpPr>
          <p:spPr bwMode="auto">
            <a:xfrm>
              <a:off x="5580" y="1800"/>
              <a:ext cx="0" cy="3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1" name="Line 103"/>
            <p:cNvSpPr>
              <a:spLocks noChangeShapeType="1"/>
            </p:cNvSpPr>
            <p:nvPr/>
          </p:nvSpPr>
          <p:spPr bwMode="auto">
            <a:xfrm flipH="1">
              <a:off x="5580" y="2880"/>
              <a:ext cx="0" cy="5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2" name="Line 104"/>
            <p:cNvSpPr>
              <a:spLocks noChangeShapeType="1"/>
            </p:cNvSpPr>
            <p:nvPr/>
          </p:nvSpPr>
          <p:spPr bwMode="auto">
            <a:xfrm flipH="1">
              <a:off x="5580" y="4500"/>
              <a:ext cx="0" cy="5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3" name="Line 105"/>
            <p:cNvSpPr>
              <a:spLocks noChangeShapeType="1"/>
            </p:cNvSpPr>
            <p:nvPr/>
          </p:nvSpPr>
          <p:spPr bwMode="auto">
            <a:xfrm flipH="1">
              <a:off x="5580" y="6120"/>
              <a:ext cx="0" cy="5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4" name="Line 106"/>
            <p:cNvSpPr>
              <a:spLocks noChangeShapeType="1"/>
            </p:cNvSpPr>
            <p:nvPr/>
          </p:nvSpPr>
          <p:spPr bwMode="auto">
            <a:xfrm flipH="1">
              <a:off x="5580" y="7665"/>
              <a:ext cx="0" cy="5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5" name="Line 107"/>
            <p:cNvSpPr>
              <a:spLocks noChangeShapeType="1"/>
            </p:cNvSpPr>
            <p:nvPr/>
          </p:nvSpPr>
          <p:spPr bwMode="auto">
            <a:xfrm>
              <a:off x="7560" y="7020"/>
              <a:ext cx="9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6" name="Line 108"/>
            <p:cNvSpPr>
              <a:spLocks noChangeShapeType="1"/>
            </p:cNvSpPr>
            <p:nvPr/>
          </p:nvSpPr>
          <p:spPr bwMode="auto">
            <a:xfrm>
              <a:off x="7560" y="5580"/>
              <a:ext cx="9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7" name="Line 109"/>
            <p:cNvSpPr>
              <a:spLocks noChangeShapeType="1"/>
            </p:cNvSpPr>
            <p:nvPr/>
          </p:nvSpPr>
          <p:spPr bwMode="auto">
            <a:xfrm flipV="1">
              <a:off x="8460" y="2520"/>
              <a:ext cx="0" cy="45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8" name="Line 110"/>
            <p:cNvSpPr>
              <a:spLocks noChangeShapeType="1"/>
            </p:cNvSpPr>
            <p:nvPr/>
          </p:nvSpPr>
          <p:spPr bwMode="auto">
            <a:xfrm flipH="1">
              <a:off x="7560" y="2520"/>
              <a:ext cx="9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Agenda</a:t>
            </a:r>
            <a:endParaRPr lang="vi-VN" smtClean="0">
              <a:cs typeface="Arial" panose="020B0604020202020204" pitchFamily="34" charset="0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670050"/>
            <a:ext cx="8229600" cy="4687888"/>
          </a:xfrm>
        </p:spPr>
        <p:txBody>
          <a:bodyPr/>
          <a:lstStyle/>
          <a:p>
            <a:r>
              <a:rPr lang="en-US" smtClean="0"/>
              <a:t>Coding Process</a:t>
            </a:r>
          </a:p>
          <a:p>
            <a:r>
              <a:rPr lang="en-US" smtClean="0"/>
              <a:t>Coding Convention</a:t>
            </a:r>
          </a:p>
          <a:p>
            <a:r>
              <a:rPr lang="en-US" smtClean="0"/>
              <a:t>Code Review Process</a:t>
            </a:r>
          </a:p>
          <a:p>
            <a:r>
              <a:rPr lang="en-US" smtClean="0"/>
              <a:t>Common Defects &amp; Practices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0488"/>
            <a:ext cx="7924800" cy="838200"/>
          </a:xfrm>
        </p:spPr>
        <p:txBody>
          <a:bodyPr lIns="92075" tIns="46038" rIns="92075" bIns="46038"/>
          <a:lstStyle/>
          <a:p>
            <a:r>
              <a:rPr lang="en-US" smtClean="0">
                <a:cs typeface="Arial" panose="020B0604020202020204" pitchFamily="34" charset="0"/>
              </a:rPr>
              <a:t>Code Review Process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Roles &amp; Responsibilities</a:t>
            </a:r>
          </a:p>
        </p:txBody>
      </p:sp>
      <p:pic>
        <p:nvPicPr>
          <p:cNvPr id="52227" name="Picture 1227" descr="C:\Program Files\Common Files\Microsoft Shared\Clipart\cagcat50\bd07153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667000"/>
            <a:ext cx="14620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8" name="Picture 1228" descr="C:\Program Files\Common Files\Microsoft Shared\Clipart\cagcat50\bs02064_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24200"/>
            <a:ext cx="1089025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1229" descr="C:\Program Files\Common Files\Microsoft Shared\Clipart\cagcat50\bd06784_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971800"/>
            <a:ext cx="1062038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1230" descr="C:\Program Files\Common Files\Microsoft Shared\Clipart\cagcat50\bd06790_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43000"/>
            <a:ext cx="1058863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1" name="Picture 1231" descr="C:\Program Files\Common Files\Microsoft Shared\Clipart\cagcat50\bd06982_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971800"/>
            <a:ext cx="1820863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2" name="Picture 1232" descr="C:\Program Files\Common Files\Microsoft Shared\Clipart\cagcat50\pe01561_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714875"/>
            <a:ext cx="1682750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3" name="AutoShape 1238"/>
          <p:cNvSpPr>
            <a:spLocks noChangeArrowheads="1"/>
          </p:cNvSpPr>
          <p:nvPr/>
        </p:nvSpPr>
        <p:spPr bwMode="auto">
          <a:xfrm>
            <a:off x="1447800" y="33528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2234" name="AutoShape 1239"/>
          <p:cNvSpPr>
            <a:spLocks noChangeArrowheads="1"/>
          </p:cNvSpPr>
          <p:nvPr/>
        </p:nvSpPr>
        <p:spPr bwMode="auto">
          <a:xfrm>
            <a:off x="2514600" y="25146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2235" name="AutoShape 1240"/>
          <p:cNvSpPr>
            <a:spLocks noChangeArrowheads="1"/>
          </p:cNvSpPr>
          <p:nvPr/>
        </p:nvSpPr>
        <p:spPr bwMode="auto">
          <a:xfrm>
            <a:off x="2514600" y="4286250"/>
            <a:ext cx="304800" cy="457200"/>
          </a:xfrm>
          <a:prstGeom prst="up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2236" name="AutoShape 1241"/>
          <p:cNvSpPr>
            <a:spLocks noChangeArrowheads="1"/>
          </p:cNvSpPr>
          <p:nvPr/>
        </p:nvSpPr>
        <p:spPr bwMode="auto">
          <a:xfrm>
            <a:off x="3352800" y="3352800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2237" name="AutoShape 1242"/>
          <p:cNvSpPr>
            <a:spLocks noChangeArrowheads="1"/>
          </p:cNvSpPr>
          <p:nvPr/>
        </p:nvSpPr>
        <p:spPr bwMode="auto">
          <a:xfrm>
            <a:off x="6477000" y="3352800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2238" name="Text Box 1244"/>
          <p:cNvSpPr txBox="1">
            <a:spLocks noChangeArrowheads="1"/>
          </p:cNvSpPr>
          <p:nvPr/>
        </p:nvSpPr>
        <p:spPr bwMode="auto">
          <a:xfrm>
            <a:off x="381000" y="4267200"/>
            <a:ext cx="796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b="1">
                <a:latin typeface="Tahoma" panose="020B0604030504040204" pitchFamily="34" charset="0"/>
              </a:rPr>
              <a:t>Author</a:t>
            </a:r>
          </a:p>
        </p:txBody>
      </p:sp>
      <p:sp>
        <p:nvSpPr>
          <p:cNvPr id="52239" name="Text Box 1245"/>
          <p:cNvSpPr txBox="1">
            <a:spLocks noChangeArrowheads="1"/>
          </p:cNvSpPr>
          <p:nvPr/>
        </p:nvSpPr>
        <p:spPr bwMode="auto">
          <a:xfrm>
            <a:off x="2133600" y="2057400"/>
            <a:ext cx="1219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>
                <a:latin typeface="Tahoma" panose="020B0604030504040204" pitchFamily="34" charset="0"/>
              </a:rPr>
              <a:t>Secretary</a:t>
            </a:r>
          </a:p>
          <a:p>
            <a:pPr algn="ctr" eaLnBrk="1" hangingPunct="1"/>
            <a:r>
              <a:rPr lang="en-US" sz="1400" i="1">
                <a:latin typeface="Tahoma" panose="020B0604030504040204" pitchFamily="34" charset="0"/>
              </a:rPr>
              <a:t>(Optional)</a:t>
            </a:r>
          </a:p>
        </p:txBody>
      </p:sp>
      <p:sp>
        <p:nvSpPr>
          <p:cNvPr id="52240" name="Text Box 1246"/>
          <p:cNvSpPr txBox="1">
            <a:spLocks noChangeArrowheads="1"/>
          </p:cNvSpPr>
          <p:nvPr/>
        </p:nvSpPr>
        <p:spPr bwMode="auto">
          <a:xfrm>
            <a:off x="2133600" y="40005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b="1">
                <a:latin typeface="Tahoma" panose="020B0604030504040204" pitchFamily="34" charset="0"/>
              </a:rPr>
              <a:t>Conductor</a:t>
            </a:r>
          </a:p>
        </p:txBody>
      </p:sp>
      <p:sp>
        <p:nvSpPr>
          <p:cNvPr id="52241" name="Text Box 1247"/>
          <p:cNvSpPr txBox="1">
            <a:spLocks noChangeArrowheads="1"/>
          </p:cNvSpPr>
          <p:nvPr/>
        </p:nvSpPr>
        <p:spPr bwMode="auto">
          <a:xfrm>
            <a:off x="1714500" y="5786438"/>
            <a:ext cx="1828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>
                <a:latin typeface="Tahoma" panose="020B0604030504040204" pitchFamily="34" charset="0"/>
              </a:rPr>
              <a:t>Project members</a:t>
            </a:r>
          </a:p>
          <a:p>
            <a:pPr algn="ctr" eaLnBrk="1" hangingPunct="1"/>
            <a:r>
              <a:rPr lang="en-US" sz="1400" i="1">
                <a:latin typeface="Tahoma" panose="020B0604030504040204" pitchFamily="34" charset="0"/>
              </a:rPr>
              <a:t>(Optional)</a:t>
            </a:r>
          </a:p>
        </p:txBody>
      </p:sp>
      <p:sp>
        <p:nvSpPr>
          <p:cNvPr id="52242" name="Text Box 1249"/>
          <p:cNvSpPr txBox="1">
            <a:spLocks noChangeArrowheads="1"/>
          </p:cNvSpPr>
          <p:nvPr/>
        </p:nvSpPr>
        <p:spPr bwMode="auto">
          <a:xfrm>
            <a:off x="4800600" y="39624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b="1">
                <a:latin typeface="Tahoma" panose="020B0604030504040204" pitchFamily="34" charset="0"/>
              </a:rPr>
              <a:t>Reviewer(s)</a:t>
            </a:r>
          </a:p>
        </p:txBody>
      </p:sp>
      <p:sp>
        <p:nvSpPr>
          <p:cNvPr id="52243" name="Text Box 1250"/>
          <p:cNvSpPr txBox="1">
            <a:spLocks noChangeArrowheads="1"/>
          </p:cNvSpPr>
          <p:nvPr/>
        </p:nvSpPr>
        <p:spPr bwMode="auto">
          <a:xfrm>
            <a:off x="7543800" y="4343400"/>
            <a:ext cx="137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b="1">
                <a:latin typeface="Tahoma" panose="020B0604030504040204" pitchFamily="34" charset="0"/>
              </a:rPr>
              <a:t>Approver(s)</a:t>
            </a:r>
          </a:p>
        </p:txBody>
      </p:sp>
      <p:sp>
        <p:nvSpPr>
          <p:cNvPr id="24804" name="AutoShape 1252"/>
          <p:cNvSpPr>
            <a:spLocks noChangeArrowheads="1"/>
          </p:cNvSpPr>
          <p:nvPr/>
        </p:nvSpPr>
        <p:spPr bwMode="auto">
          <a:xfrm>
            <a:off x="2819400" y="685800"/>
            <a:ext cx="2971800" cy="1219200"/>
          </a:xfrm>
          <a:prstGeom prst="wedgeRoundRectCallout">
            <a:avLst>
              <a:gd name="adj1" fmla="val -60097"/>
              <a:gd name="adj2" fmla="val 23829"/>
              <a:gd name="adj3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-"/>
            </a:pPr>
            <a:r>
              <a:rPr lang="en-US" sz="1400">
                <a:latin typeface="Tahoma" panose="020B0604030504040204" pitchFamily="34" charset="0"/>
              </a:rPr>
              <a:t> </a:t>
            </a:r>
            <a:r>
              <a:rPr lang="en-US" sz="1400" b="1">
                <a:latin typeface="Tahoma" panose="020B0604030504040204" pitchFamily="34" charset="0"/>
              </a:rPr>
              <a:t>Assisting </a:t>
            </a:r>
            <a:r>
              <a:rPr lang="en-US" sz="1400">
                <a:latin typeface="Tahoma" panose="020B0604030504040204" pitchFamily="34" charset="0"/>
              </a:rPr>
              <a:t>conductor in preparing for the review</a:t>
            </a:r>
          </a:p>
          <a:p>
            <a:pPr eaLnBrk="1" hangingPunct="1">
              <a:buFontTx/>
              <a:buChar char="-"/>
            </a:pPr>
            <a:r>
              <a:rPr lang="en-US" sz="1400">
                <a:latin typeface="Tahoma" panose="020B0604030504040204" pitchFamily="34" charset="0"/>
              </a:rPr>
              <a:t> </a:t>
            </a:r>
            <a:r>
              <a:rPr lang="en-US" sz="1400" b="1">
                <a:latin typeface="Tahoma" panose="020B0604030504040204" pitchFamily="34" charset="0"/>
              </a:rPr>
              <a:t>Joining</a:t>
            </a:r>
            <a:r>
              <a:rPr lang="en-US" sz="1400">
                <a:latin typeface="Tahoma" panose="020B0604030504040204" pitchFamily="34" charset="0"/>
              </a:rPr>
              <a:t> the review</a:t>
            </a:r>
          </a:p>
          <a:p>
            <a:pPr eaLnBrk="1" hangingPunct="1">
              <a:buFontTx/>
              <a:buChar char="-"/>
            </a:pPr>
            <a:r>
              <a:rPr lang="en-US" sz="1400" b="1">
                <a:latin typeface="Tahoma" panose="020B0604030504040204" pitchFamily="34" charset="0"/>
              </a:rPr>
              <a:t> Preparing</a:t>
            </a:r>
            <a:r>
              <a:rPr lang="en-US" sz="1400">
                <a:latin typeface="Tahoma" panose="020B0604030504040204" pitchFamily="34" charset="0"/>
              </a:rPr>
              <a:t> meeting minute</a:t>
            </a:r>
          </a:p>
          <a:p>
            <a:pPr eaLnBrk="1" hangingPunct="1">
              <a:buFontTx/>
              <a:buChar char="-"/>
            </a:pPr>
            <a:endParaRPr lang="en-US" sz="1400">
              <a:latin typeface="Tahoma" panose="020B0604030504040204" pitchFamily="34" charset="0"/>
            </a:endParaRPr>
          </a:p>
        </p:txBody>
      </p:sp>
      <p:sp>
        <p:nvSpPr>
          <p:cNvPr id="24805" name="AutoShape 1253"/>
          <p:cNvSpPr>
            <a:spLocks noChangeArrowheads="1"/>
          </p:cNvSpPr>
          <p:nvPr/>
        </p:nvSpPr>
        <p:spPr bwMode="auto">
          <a:xfrm>
            <a:off x="3048000" y="4495800"/>
            <a:ext cx="3309938" cy="862013"/>
          </a:xfrm>
          <a:prstGeom prst="wedgeRoundRectCallout">
            <a:avLst>
              <a:gd name="adj1" fmla="val -61690"/>
              <a:gd name="adj2" fmla="val 49736"/>
              <a:gd name="adj3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-"/>
            </a:pPr>
            <a:r>
              <a:rPr lang="en-US" sz="1400">
                <a:latin typeface="Tahoma" panose="020B0604030504040204" pitchFamily="34" charset="0"/>
              </a:rPr>
              <a:t> </a:t>
            </a:r>
            <a:r>
              <a:rPr lang="en-US" sz="1400" b="1">
                <a:latin typeface="Tahoma" panose="020B0604030504040204" pitchFamily="34" charset="0"/>
              </a:rPr>
              <a:t>Assisting </a:t>
            </a:r>
            <a:r>
              <a:rPr lang="en-US" sz="1400">
                <a:latin typeface="Tahoma" panose="020B0604030504040204" pitchFamily="34" charset="0"/>
              </a:rPr>
              <a:t>conductor in preparing answer for comments/ questions</a:t>
            </a:r>
          </a:p>
          <a:p>
            <a:pPr eaLnBrk="1" hangingPunct="1">
              <a:buFontTx/>
              <a:buChar char="-"/>
            </a:pPr>
            <a:r>
              <a:rPr lang="en-US" sz="1400">
                <a:latin typeface="Tahoma" panose="020B0604030504040204" pitchFamily="34" charset="0"/>
              </a:rPr>
              <a:t> </a:t>
            </a:r>
            <a:r>
              <a:rPr lang="en-US" sz="1400" b="1">
                <a:latin typeface="Tahoma" panose="020B0604030504040204" pitchFamily="34" charset="0"/>
              </a:rPr>
              <a:t>Joining</a:t>
            </a:r>
            <a:r>
              <a:rPr lang="en-US" sz="1400">
                <a:latin typeface="Tahoma" panose="020B0604030504040204" pitchFamily="34" charset="0"/>
              </a:rPr>
              <a:t> the review meeting</a:t>
            </a:r>
          </a:p>
        </p:txBody>
      </p:sp>
      <p:sp>
        <p:nvSpPr>
          <p:cNvPr id="24807" name="AutoShape 1255"/>
          <p:cNvSpPr>
            <a:spLocks noChangeArrowheads="1"/>
          </p:cNvSpPr>
          <p:nvPr/>
        </p:nvSpPr>
        <p:spPr bwMode="auto">
          <a:xfrm>
            <a:off x="2514600" y="1752600"/>
            <a:ext cx="3505200" cy="1600200"/>
          </a:xfrm>
          <a:prstGeom prst="wedgeRoundRectCallout">
            <a:avLst>
              <a:gd name="adj1" fmla="val -44926"/>
              <a:gd name="adj2" fmla="val 62995"/>
              <a:gd name="adj3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-"/>
            </a:pPr>
            <a:r>
              <a:rPr lang="en-US" sz="1400">
                <a:latin typeface="Tahoma" panose="020B0604030504040204" pitchFamily="34" charset="0"/>
              </a:rPr>
              <a:t> </a:t>
            </a:r>
            <a:r>
              <a:rPr lang="en-US" sz="1400" b="1">
                <a:latin typeface="Tahoma" panose="020B0604030504040204" pitchFamily="34" charset="0"/>
              </a:rPr>
              <a:t>Preparing</a:t>
            </a:r>
            <a:r>
              <a:rPr lang="en-US" sz="1400">
                <a:latin typeface="Tahoma" panose="020B0604030504040204" pitchFamily="34" charset="0"/>
              </a:rPr>
              <a:t> for the review (agenda, facilities, material, checklists…)</a:t>
            </a:r>
          </a:p>
          <a:p>
            <a:pPr eaLnBrk="1" hangingPunct="1">
              <a:buFontTx/>
              <a:buChar char="-"/>
            </a:pPr>
            <a:r>
              <a:rPr lang="en-US" sz="1400">
                <a:latin typeface="Tahoma" panose="020B0604030504040204" pitchFamily="34" charset="0"/>
              </a:rPr>
              <a:t> </a:t>
            </a:r>
            <a:r>
              <a:rPr lang="en-US" sz="1400" b="1">
                <a:latin typeface="Tahoma" panose="020B0604030504040204" pitchFamily="34" charset="0"/>
              </a:rPr>
              <a:t>Gathering</a:t>
            </a:r>
            <a:r>
              <a:rPr lang="en-US" sz="1400">
                <a:latin typeface="Tahoma" panose="020B0604030504040204" pitchFamily="34" charset="0"/>
              </a:rPr>
              <a:t> feedback of reviewers</a:t>
            </a:r>
          </a:p>
          <a:p>
            <a:pPr eaLnBrk="1" hangingPunct="1">
              <a:buFontTx/>
              <a:buChar char="-"/>
            </a:pPr>
            <a:r>
              <a:rPr lang="en-US" sz="1400">
                <a:latin typeface="Tahoma" panose="020B0604030504040204" pitchFamily="34" charset="0"/>
              </a:rPr>
              <a:t> </a:t>
            </a:r>
            <a:r>
              <a:rPr lang="en-US" sz="1400" b="1">
                <a:latin typeface="Tahoma" panose="020B0604030504040204" pitchFamily="34" charset="0"/>
              </a:rPr>
              <a:t>Conducting</a:t>
            </a:r>
            <a:r>
              <a:rPr lang="en-US" sz="1400">
                <a:latin typeface="Tahoma" panose="020B0604030504040204" pitchFamily="34" charset="0"/>
              </a:rPr>
              <a:t> review</a:t>
            </a:r>
          </a:p>
          <a:p>
            <a:pPr eaLnBrk="1" hangingPunct="1">
              <a:buFontTx/>
              <a:buChar char="-"/>
            </a:pPr>
            <a:r>
              <a:rPr lang="en-US" sz="1400">
                <a:latin typeface="Tahoma" panose="020B0604030504040204" pitchFamily="34" charset="0"/>
              </a:rPr>
              <a:t> </a:t>
            </a:r>
            <a:r>
              <a:rPr lang="en-US" sz="1400" b="1">
                <a:latin typeface="Tahoma" panose="020B0604030504040204" pitchFamily="34" charset="0"/>
              </a:rPr>
              <a:t>Issuing</a:t>
            </a:r>
            <a:r>
              <a:rPr lang="en-US" sz="1400">
                <a:latin typeface="Tahoma" panose="020B0604030504040204" pitchFamily="34" charset="0"/>
              </a:rPr>
              <a:t> report of the review</a:t>
            </a:r>
          </a:p>
          <a:p>
            <a:pPr eaLnBrk="1" hangingPunct="1">
              <a:buFontTx/>
              <a:buChar char="-"/>
            </a:pPr>
            <a:r>
              <a:rPr lang="en-US" sz="1400">
                <a:latin typeface="Tahoma" panose="020B0604030504040204" pitchFamily="34" charset="0"/>
              </a:rPr>
              <a:t> </a:t>
            </a:r>
            <a:r>
              <a:rPr lang="en-US" sz="1400" b="1">
                <a:latin typeface="Tahoma" panose="020B0604030504040204" pitchFamily="34" charset="0"/>
              </a:rPr>
              <a:t>Following-up</a:t>
            </a:r>
            <a:r>
              <a:rPr lang="en-US" sz="1400">
                <a:latin typeface="Tahoma" panose="020B0604030504040204" pitchFamily="34" charset="0"/>
              </a:rPr>
              <a:t> to make sure all defects are corrected</a:t>
            </a:r>
          </a:p>
        </p:txBody>
      </p:sp>
      <p:sp>
        <p:nvSpPr>
          <p:cNvPr id="24809" name="AutoShape 1257"/>
          <p:cNvSpPr>
            <a:spLocks noChangeArrowheads="1"/>
          </p:cNvSpPr>
          <p:nvPr/>
        </p:nvSpPr>
        <p:spPr bwMode="auto">
          <a:xfrm>
            <a:off x="5943600" y="2514600"/>
            <a:ext cx="2133600" cy="990600"/>
          </a:xfrm>
          <a:prstGeom prst="wedgeRoundRectCallout">
            <a:avLst>
              <a:gd name="adj1" fmla="val 69421"/>
              <a:gd name="adj2" fmla="val 44551"/>
              <a:gd name="adj3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-"/>
            </a:pPr>
            <a:r>
              <a:rPr lang="en-US" sz="1400">
                <a:latin typeface="Tahoma" panose="020B0604030504040204" pitchFamily="34" charset="0"/>
              </a:rPr>
              <a:t> </a:t>
            </a:r>
            <a:r>
              <a:rPr lang="en-US" sz="1400" b="1">
                <a:latin typeface="Tahoma" panose="020B0604030504040204" pitchFamily="34" charset="0"/>
              </a:rPr>
              <a:t>Approving</a:t>
            </a:r>
            <a:r>
              <a:rPr lang="en-US" sz="1400">
                <a:latin typeface="Tahoma" panose="020B0604030504040204" pitchFamily="34" charset="0"/>
              </a:rPr>
              <a:t> decisions of the review basing upon review results</a:t>
            </a:r>
          </a:p>
        </p:txBody>
      </p:sp>
      <p:sp>
        <p:nvSpPr>
          <p:cNvPr id="24803" name="AutoShape 1251"/>
          <p:cNvSpPr>
            <a:spLocks noChangeArrowheads="1"/>
          </p:cNvSpPr>
          <p:nvPr/>
        </p:nvSpPr>
        <p:spPr bwMode="auto">
          <a:xfrm>
            <a:off x="533400" y="2057400"/>
            <a:ext cx="3109913" cy="1219200"/>
          </a:xfrm>
          <a:prstGeom prst="wedgeRoundRectCallout">
            <a:avLst>
              <a:gd name="adj1" fmla="val -48398"/>
              <a:gd name="adj2" fmla="val 67056"/>
              <a:gd name="adj3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-"/>
            </a:pPr>
            <a:r>
              <a:rPr lang="en-US" sz="1400">
                <a:latin typeface="Tahoma" panose="020B0604030504040204" pitchFamily="34" charset="0"/>
              </a:rPr>
              <a:t> </a:t>
            </a:r>
            <a:r>
              <a:rPr lang="en-US" sz="1400" b="1">
                <a:latin typeface="Tahoma" panose="020B0604030504040204" pitchFamily="34" charset="0"/>
              </a:rPr>
              <a:t>Submitting</a:t>
            </a:r>
            <a:r>
              <a:rPr lang="en-US" sz="1400">
                <a:latin typeface="Tahoma" panose="020B0604030504040204" pitchFamily="34" charset="0"/>
              </a:rPr>
              <a:t> codes and affected project components</a:t>
            </a:r>
          </a:p>
          <a:p>
            <a:pPr eaLnBrk="1" hangingPunct="1">
              <a:buFontTx/>
              <a:buChar char="-"/>
            </a:pPr>
            <a:r>
              <a:rPr lang="en-US" sz="1400">
                <a:latin typeface="Tahoma" panose="020B0604030504040204" pitchFamily="34" charset="0"/>
              </a:rPr>
              <a:t> </a:t>
            </a:r>
            <a:r>
              <a:rPr lang="en-US" sz="1400" b="1">
                <a:latin typeface="Tahoma" panose="020B0604030504040204" pitchFamily="34" charset="0"/>
              </a:rPr>
              <a:t>Joining</a:t>
            </a:r>
            <a:r>
              <a:rPr lang="en-US" sz="1400">
                <a:latin typeface="Tahoma" panose="020B0604030504040204" pitchFamily="34" charset="0"/>
              </a:rPr>
              <a:t> the review sessions</a:t>
            </a:r>
          </a:p>
          <a:p>
            <a:pPr eaLnBrk="1" hangingPunct="1">
              <a:buFontTx/>
              <a:buChar char="-"/>
            </a:pPr>
            <a:r>
              <a:rPr lang="en-US" sz="1400">
                <a:latin typeface="Tahoma" panose="020B0604030504040204" pitchFamily="34" charset="0"/>
              </a:rPr>
              <a:t> </a:t>
            </a:r>
            <a:r>
              <a:rPr lang="en-US" sz="1400" b="1">
                <a:latin typeface="Tahoma" panose="020B0604030504040204" pitchFamily="34" charset="0"/>
              </a:rPr>
              <a:t>Correcting</a:t>
            </a:r>
            <a:r>
              <a:rPr lang="en-US" sz="1400">
                <a:latin typeface="Tahoma" panose="020B0604030504040204" pitchFamily="34" charset="0"/>
              </a:rPr>
              <a:t> review defects</a:t>
            </a:r>
          </a:p>
          <a:p>
            <a:pPr eaLnBrk="1" hangingPunct="1">
              <a:buFontTx/>
              <a:buChar char="-"/>
            </a:pPr>
            <a:r>
              <a:rPr lang="en-US" sz="1400">
                <a:latin typeface="Tahoma" panose="020B0604030504040204" pitchFamily="34" charset="0"/>
              </a:rPr>
              <a:t> </a:t>
            </a:r>
            <a:r>
              <a:rPr lang="en-US" sz="1400" b="1">
                <a:latin typeface="Tahoma" panose="020B0604030504040204" pitchFamily="34" charset="0"/>
              </a:rPr>
              <a:t>Providing</a:t>
            </a:r>
            <a:r>
              <a:rPr lang="en-US" sz="1400">
                <a:latin typeface="Tahoma" panose="020B0604030504040204" pitchFamily="34" charset="0"/>
              </a:rPr>
              <a:t> corrected codes</a:t>
            </a:r>
          </a:p>
          <a:p>
            <a:pPr eaLnBrk="1" hangingPunct="1">
              <a:buFontTx/>
              <a:buChar char="-"/>
            </a:pPr>
            <a:endParaRPr lang="en-US" sz="1400">
              <a:latin typeface="Tahoma" panose="020B0604030504040204" pitchFamily="34" charset="0"/>
            </a:endParaRPr>
          </a:p>
        </p:txBody>
      </p:sp>
      <p:sp>
        <p:nvSpPr>
          <p:cNvPr id="24808" name="AutoShape 1256"/>
          <p:cNvSpPr>
            <a:spLocks noChangeArrowheads="1"/>
          </p:cNvSpPr>
          <p:nvPr/>
        </p:nvSpPr>
        <p:spPr bwMode="auto">
          <a:xfrm>
            <a:off x="2819400" y="2819400"/>
            <a:ext cx="2133600" cy="823913"/>
          </a:xfrm>
          <a:prstGeom prst="wedgeRoundRectCallout">
            <a:avLst>
              <a:gd name="adj1" fmla="val 66519"/>
              <a:gd name="adj2" fmla="val 26282"/>
              <a:gd name="adj3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-"/>
            </a:pPr>
            <a:r>
              <a:rPr lang="en-US" sz="1400">
                <a:latin typeface="Tahoma" panose="020B0604030504040204" pitchFamily="34" charset="0"/>
              </a:rPr>
              <a:t> </a:t>
            </a:r>
            <a:r>
              <a:rPr lang="en-US" sz="1400" b="1">
                <a:latin typeface="Tahoma" panose="020B0604030504040204" pitchFamily="34" charset="0"/>
              </a:rPr>
              <a:t>Reviewing</a:t>
            </a:r>
            <a:r>
              <a:rPr lang="en-US" sz="1400">
                <a:latin typeface="Tahoma" panose="020B0604030504040204" pitchFamily="34" charset="0"/>
              </a:rPr>
              <a:t> codes</a:t>
            </a:r>
          </a:p>
          <a:p>
            <a:pPr eaLnBrk="1" hangingPunct="1">
              <a:buFontTx/>
              <a:buChar char="-"/>
            </a:pPr>
            <a:r>
              <a:rPr lang="en-US" sz="1400">
                <a:latin typeface="Tahoma" panose="020B0604030504040204" pitchFamily="34" charset="0"/>
              </a:rPr>
              <a:t> </a:t>
            </a:r>
            <a:r>
              <a:rPr lang="en-US" sz="1400" b="1">
                <a:latin typeface="Tahoma" panose="020B0604030504040204" pitchFamily="34" charset="0"/>
              </a:rPr>
              <a:t>Sending</a:t>
            </a:r>
            <a:r>
              <a:rPr lang="en-US" sz="1400">
                <a:latin typeface="Tahoma" panose="020B0604030504040204" pitchFamily="34" charset="0"/>
              </a:rPr>
              <a:t> feedback</a:t>
            </a:r>
          </a:p>
          <a:p>
            <a:pPr eaLnBrk="1" hangingPunct="1">
              <a:buFontTx/>
              <a:buChar char="-"/>
            </a:pPr>
            <a:r>
              <a:rPr lang="en-US" sz="1400" b="1">
                <a:latin typeface="Tahoma" panose="020B0604030504040204" pitchFamily="34" charset="0"/>
              </a:rPr>
              <a:t> Joining</a:t>
            </a:r>
            <a:r>
              <a:rPr lang="en-US" sz="1400">
                <a:latin typeface="Tahoma" panose="020B0604030504040204" pitchFamily="34" charset="0"/>
              </a:rPr>
              <a:t> the review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04" grpId="0" animBg="1" autoUpdateAnimBg="0"/>
      <p:bldP spid="24805" grpId="0" animBg="1" autoUpdateAnimBg="0"/>
      <p:bldP spid="24807" grpId="0" animBg="1" autoUpdateAnimBg="0"/>
      <p:bldP spid="24809" grpId="0" animBg="1" autoUpdateAnimBg="0"/>
      <p:bldP spid="24803" grpId="0" animBg="1" autoUpdateAnimBg="0"/>
      <p:bldP spid="24808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785813" y="-76200"/>
            <a:ext cx="79771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 eaLnBrk="1" hangingPunct="1">
              <a:defRPr/>
            </a:pPr>
            <a:r>
              <a:rPr lang="en-US" sz="2700" b="1" dirty="0">
                <a:latin typeface="+mj-lt"/>
                <a:cs typeface="Arial" charset="0"/>
              </a:rPr>
              <a:t>Code Review Process</a:t>
            </a:r>
            <a:br>
              <a:rPr lang="en-US" sz="2700" b="1" dirty="0">
                <a:latin typeface="+mj-lt"/>
                <a:cs typeface="Arial" charset="0"/>
              </a:rPr>
            </a:br>
            <a:r>
              <a:rPr lang="en-US" sz="2700" b="1" dirty="0">
                <a:latin typeface="+mj-lt"/>
                <a:cs typeface="Arial" charset="0"/>
              </a:rPr>
              <a:t>Reviewing Inputs</a:t>
            </a:r>
          </a:p>
        </p:txBody>
      </p:sp>
      <p:sp>
        <p:nvSpPr>
          <p:cNvPr id="41987" name="Rectangle 444"/>
          <p:cNvSpPr>
            <a:spLocks noChangeArrowheads="1"/>
          </p:cNvSpPr>
          <p:nvPr/>
        </p:nvSpPr>
        <p:spPr bwMode="auto">
          <a:xfrm>
            <a:off x="642938" y="1371600"/>
            <a:ext cx="8043862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chemeClr val="accent2"/>
              </a:buClr>
              <a:buSzPct val="62000"/>
              <a:buFont typeface="Wingdings" panose="05000000000000000000" pitchFamily="2" charset="2"/>
              <a:buChar char="q"/>
            </a:pPr>
            <a:r>
              <a:rPr lang="en-AU" sz="2500">
                <a:cs typeface="Tahoma" panose="020B0604030504040204" pitchFamily="34" charset="0"/>
              </a:rPr>
              <a:t>Statement of objectives of the review</a:t>
            </a:r>
          </a:p>
          <a:p>
            <a:pPr eaLnBrk="1" hangingPunct="1">
              <a:spcBef>
                <a:spcPts val="600"/>
              </a:spcBef>
              <a:buClr>
                <a:schemeClr val="accent2"/>
              </a:buClr>
              <a:buSzPct val="62000"/>
              <a:buFont typeface="Wingdings" panose="05000000000000000000" pitchFamily="2" charset="2"/>
              <a:buChar char="q"/>
            </a:pPr>
            <a:r>
              <a:rPr lang="en-AU" sz="2500">
                <a:cs typeface="Tahoma" panose="020B0604030504040204" pitchFamily="34" charset="0"/>
              </a:rPr>
              <a:t>Source codes to be reviewed</a:t>
            </a:r>
          </a:p>
          <a:p>
            <a:pPr lvl="1" eaLnBrk="1" hangingPunct="1">
              <a:spcBef>
                <a:spcPts val="600"/>
              </a:spcBef>
              <a:buClr>
                <a:schemeClr val="accent2"/>
              </a:buClr>
              <a:buSzPct val="62000"/>
              <a:buFont typeface="Wingdings" panose="05000000000000000000" pitchFamily="2" charset="2"/>
              <a:buChar char="ü"/>
            </a:pPr>
            <a:r>
              <a:rPr lang="en-AU" sz="2500">
                <a:cs typeface="Tahoma" panose="020B0604030504040204" pitchFamily="34" charset="0"/>
              </a:rPr>
              <a:t>Must be completed, tested by developer</a:t>
            </a:r>
          </a:p>
          <a:p>
            <a:pPr lvl="1" eaLnBrk="1" hangingPunct="1">
              <a:spcBef>
                <a:spcPts val="600"/>
              </a:spcBef>
              <a:buClr>
                <a:schemeClr val="accent2"/>
              </a:buClr>
              <a:buSzPct val="62000"/>
              <a:buFont typeface="Wingdings" panose="05000000000000000000" pitchFamily="2" charset="2"/>
              <a:buChar char="ü"/>
            </a:pPr>
            <a:r>
              <a:rPr lang="en-US" altLang="ja-JP" sz="2500">
                <a:cs typeface="Tahoma" panose="020B0604030504040204" pitchFamily="34" charset="0"/>
              </a:rPr>
              <a:t>Ready for the next step in the development life cycle (developer’s view)</a:t>
            </a:r>
            <a:endParaRPr lang="en-AU" sz="2500">
              <a:cs typeface="Tahoma" panose="020B0604030504040204" pitchFamily="34" charset="0"/>
            </a:endParaRPr>
          </a:p>
          <a:p>
            <a:pPr eaLnBrk="1" hangingPunct="1">
              <a:spcBef>
                <a:spcPts val="600"/>
              </a:spcBef>
              <a:buClr>
                <a:schemeClr val="accent2"/>
              </a:buClr>
              <a:buSzPct val="62000"/>
              <a:buFont typeface="Wingdings" panose="05000000000000000000" pitchFamily="2" charset="2"/>
              <a:buChar char="q"/>
            </a:pPr>
            <a:r>
              <a:rPr lang="en-AU" sz="2500">
                <a:cs typeface="Tahoma" panose="020B0604030504040204" pitchFamily="34" charset="0"/>
              </a:rPr>
              <a:t>Other affected project components: </a:t>
            </a:r>
            <a:r>
              <a:rPr lang="en-US" altLang="ja-JP" sz="2500"/>
              <a:t>documentation, test cases, a project schedule, or requirements changes, etc.</a:t>
            </a:r>
            <a:endParaRPr lang="en-AU" sz="2500">
              <a:cs typeface="Tahoma" panose="020B0604030504040204" pitchFamily="34" charset="0"/>
            </a:endParaRPr>
          </a:p>
          <a:p>
            <a:pPr eaLnBrk="1" hangingPunct="1">
              <a:spcBef>
                <a:spcPts val="600"/>
              </a:spcBef>
              <a:buClr>
                <a:schemeClr val="accent2"/>
              </a:buClr>
              <a:buSzPct val="62000"/>
              <a:buFont typeface="Wingdings" panose="05000000000000000000" pitchFamily="2" charset="2"/>
              <a:buChar char="q"/>
            </a:pPr>
            <a:r>
              <a:rPr lang="en-AU" sz="2500">
                <a:cs typeface="Tahoma" panose="020B0604030504040204" pitchFamily="34" charset="0"/>
              </a:rPr>
              <a:t>Checklists to be used (optional)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838200" y="-76200"/>
            <a:ext cx="7924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 eaLnBrk="1" hangingPunct="1">
              <a:defRPr/>
            </a:pPr>
            <a:r>
              <a:rPr lang="en-US" sz="2700" b="1" dirty="0">
                <a:latin typeface="+mj-lt"/>
                <a:cs typeface="Arial" charset="0"/>
              </a:rPr>
              <a:t>Code Review Process</a:t>
            </a:r>
            <a:br>
              <a:rPr lang="en-US" sz="2700" b="1" dirty="0">
                <a:latin typeface="+mj-lt"/>
                <a:cs typeface="Arial" charset="0"/>
              </a:rPr>
            </a:br>
            <a:r>
              <a:rPr lang="en-US" sz="2700" b="1" dirty="0">
                <a:latin typeface="+mj-lt"/>
                <a:cs typeface="Arial" charset="0"/>
              </a:rPr>
              <a:t>Prepare for review 1/2</a:t>
            </a:r>
          </a:p>
        </p:txBody>
      </p:sp>
      <p:sp>
        <p:nvSpPr>
          <p:cNvPr id="43011" name="Rectangle 94"/>
          <p:cNvSpPr>
            <a:spLocks noChangeArrowheads="1"/>
          </p:cNvSpPr>
          <p:nvPr/>
        </p:nvSpPr>
        <p:spPr bwMode="auto">
          <a:xfrm>
            <a:off x="3429000" y="1238250"/>
            <a:ext cx="54864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7663" indent="-3476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  <a:buClr>
                <a:schemeClr val="accent2"/>
              </a:buClr>
              <a:buSzPct val="62000"/>
              <a:buFont typeface="Wingdings" panose="05000000000000000000" pitchFamily="2" charset="2"/>
              <a:buChar char="q"/>
            </a:pPr>
            <a:r>
              <a:rPr lang="en-AU" sz="2400">
                <a:cs typeface="Times New Roman" panose="02020603050405020304" pitchFamily="18" charset="0"/>
              </a:rPr>
              <a:t>Preparing agenda and facilities for the review</a:t>
            </a:r>
          </a:p>
          <a:p>
            <a:pPr eaLnBrk="1" hangingPunct="1">
              <a:spcBef>
                <a:spcPct val="30000"/>
              </a:spcBef>
              <a:buClr>
                <a:schemeClr val="accent2"/>
              </a:buClr>
              <a:buSzPct val="62000"/>
              <a:buFont typeface="Wingdings" panose="05000000000000000000" pitchFamily="2" charset="2"/>
              <a:buChar char="q"/>
            </a:pPr>
            <a:r>
              <a:rPr lang="en-AU" sz="2400">
                <a:cs typeface="Times New Roman" panose="02020603050405020304" pitchFamily="18" charset="0"/>
              </a:rPr>
              <a:t>Contacting with PM/QA to identify list of reviewers</a:t>
            </a:r>
          </a:p>
          <a:p>
            <a:pPr eaLnBrk="1" hangingPunct="1">
              <a:spcBef>
                <a:spcPct val="30000"/>
              </a:spcBef>
              <a:buClr>
                <a:schemeClr val="accent2"/>
              </a:buClr>
              <a:buSzPct val="62000"/>
              <a:buFont typeface="Wingdings" panose="05000000000000000000" pitchFamily="2" charset="2"/>
              <a:buChar char="q"/>
            </a:pPr>
            <a:r>
              <a:rPr lang="en-AU" sz="2400">
                <a:cs typeface="Times New Roman" panose="02020603050405020304" pitchFamily="18" charset="0"/>
              </a:rPr>
              <a:t>Sending agenda along with all inputs to reviewers</a:t>
            </a:r>
          </a:p>
          <a:p>
            <a:pPr eaLnBrk="1" hangingPunct="1">
              <a:spcBef>
                <a:spcPct val="30000"/>
              </a:spcBef>
              <a:buClr>
                <a:schemeClr val="accent2"/>
              </a:buClr>
              <a:buSzPct val="62000"/>
              <a:buFont typeface="Wingdings" panose="05000000000000000000" pitchFamily="2" charset="2"/>
              <a:buChar char="q"/>
            </a:pPr>
            <a:r>
              <a:rPr lang="en-AU" sz="2400">
                <a:cs typeface="Times New Roman" panose="02020603050405020304" pitchFamily="18" charset="0"/>
              </a:rPr>
              <a:t>If a meeting is necessary, gathering all  comments /questions of reviewers and prepare answers/solutions for each one</a:t>
            </a:r>
          </a:p>
          <a:p>
            <a:pPr eaLnBrk="1" hangingPunct="1">
              <a:spcBef>
                <a:spcPct val="30000"/>
              </a:spcBef>
              <a:buClr>
                <a:schemeClr val="accent2"/>
              </a:buClr>
              <a:buSzPct val="62000"/>
              <a:buFont typeface="Wingdings" panose="05000000000000000000" pitchFamily="2" charset="2"/>
              <a:buChar char="§"/>
            </a:pPr>
            <a:endParaRPr lang="en-AU" sz="2400">
              <a:cs typeface="Times New Roman" panose="02020603050405020304" pitchFamily="18" charset="0"/>
            </a:endParaRPr>
          </a:p>
        </p:txBody>
      </p:sp>
      <p:pic>
        <p:nvPicPr>
          <p:cNvPr id="54276" name="Picture 95" descr="C:\Program Files\Common Files\Microsoft Shared\Clipart\cagcat50\bd06517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30480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ontent Placeholder 2"/>
          <p:cNvSpPr>
            <a:spLocks noGrp="1"/>
          </p:cNvSpPr>
          <p:nvPr>
            <p:ph idx="1"/>
          </p:nvPr>
        </p:nvSpPr>
        <p:spPr>
          <a:xfrm>
            <a:off x="457200" y="1450975"/>
            <a:ext cx="8229600" cy="4906963"/>
          </a:xfrm>
        </p:spPr>
        <p:txBody>
          <a:bodyPr/>
          <a:lstStyle/>
          <a:p>
            <a:r>
              <a:rPr lang="en-US" sz="2200" smtClean="0"/>
              <a:t>Preparing notes:</a:t>
            </a:r>
          </a:p>
          <a:p>
            <a:pPr lvl="1"/>
            <a:r>
              <a:rPr lang="en-US" altLang="ja-JP" smtClean="0">
                <a:ea typeface="ＭＳ Ｐゴシック" panose="020B0600070205080204" pitchFamily="50" charset="-128"/>
              </a:rPr>
              <a:t>Reviews are conducted as needed, usually based on the rate of code output. </a:t>
            </a:r>
          </a:p>
          <a:p>
            <a:pPr lvl="1"/>
            <a:r>
              <a:rPr lang="en-US" altLang="ja-JP" smtClean="0">
                <a:ea typeface="ＭＳ Ｐゴシック" panose="020B0600070205080204" pitchFamily="50" charset="-128"/>
              </a:rPr>
              <a:t>The frequency of individual participation in a peer review depends primarily on the size of the programming team. </a:t>
            </a:r>
          </a:p>
          <a:p>
            <a:pPr lvl="2"/>
            <a:r>
              <a:rPr lang="en-US" altLang="ja-JP" sz="1800" smtClean="0">
                <a:ea typeface="ＭＳ Ｐゴシック" panose="020B0600070205080204" pitchFamily="50" charset="-128"/>
              </a:rPr>
              <a:t>A</a:t>
            </a:r>
            <a:r>
              <a:rPr lang="en-US" altLang="ja-JP" smtClean="0">
                <a:ea typeface="ＭＳ Ｐゴシック" panose="020B0600070205080204" pitchFamily="50" charset="-128"/>
              </a:rPr>
              <a:t> </a:t>
            </a:r>
            <a:r>
              <a:rPr lang="en-US" altLang="ja-JP" sz="1800" smtClean="0">
                <a:ea typeface="ＭＳ Ｐゴシック" panose="020B0600070205080204" pitchFamily="50" charset="-128"/>
              </a:rPr>
              <a:t>team of 3 developers might include all three in every review. </a:t>
            </a:r>
          </a:p>
          <a:p>
            <a:pPr lvl="2"/>
            <a:r>
              <a:rPr lang="en-US" altLang="ja-JP" sz="1800" smtClean="0">
                <a:ea typeface="ＭＳ Ｐゴシック" panose="020B0600070205080204" pitchFamily="50" charset="-128"/>
              </a:rPr>
              <a:t>Larger teams might be able to rotate participation based on experience, skill level, subject matter familiarity, ...</a:t>
            </a:r>
          </a:p>
          <a:p>
            <a:pPr lvl="1"/>
            <a:r>
              <a:rPr lang="en-US" altLang="ja-JP" smtClean="0">
                <a:ea typeface="ＭＳ Ｐゴシック" panose="020B0600070205080204" pitchFamily="50" charset="-128"/>
              </a:rPr>
              <a:t>The review should include the programmer, two reviewers, a recorder, and a leader.</a:t>
            </a:r>
          </a:p>
          <a:p>
            <a:pPr lvl="1"/>
            <a:r>
              <a:rPr lang="en-US" altLang="ja-JP" smtClean="0">
                <a:ea typeface="ＭＳ Ｐゴシック" panose="020B0600070205080204" pitchFamily="50" charset="-128"/>
              </a:rPr>
              <a:t>Other considerations for the size of the review team might be the scope of the project, workload, or training needs.</a:t>
            </a:r>
            <a:endParaRPr lang="en-US" smtClean="0"/>
          </a:p>
        </p:txBody>
      </p:sp>
      <p:sp>
        <p:nvSpPr>
          <p:cNvPr id="552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Code Review Process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Prepare for review 2/2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30"/>
          <p:cNvSpPr>
            <a:spLocks noChangeArrowheads="1"/>
          </p:cNvSpPr>
          <p:nvPr/>
        </p:nvSpPr>
        <p:spPr bwMode="auto">
          <a:xfrm>
            <a:off x="642938" y="1281113"/>
            <a:ext cx="8272462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 eaLnBrk="1" hangingPunct="1">
              <a:spcBef>
                <a:spcPct val="100000"/>
              </a:spcBef>
              <a:buClr>
                <a:schemeClr val="accent2"/>
              </a:buClr>
              <a:buSzPct val="62000"/>
              <a:buFont typeface="Wingdings" pitchFamily="2" charset="2"/>
              <a:buChar char="q"/>
              <a:defRPr/>
            </a:pPr>
            <a:r>
              <a:rPr lang="en-AU" sz="2800" dirty="0">
                <a:latin typeface="+mj-lt"/>
                <a:cs typeface="Tahoma" pitchFamily="34" charset="0"/>
              </a:rPr>
              <a:t>Performing online review. Some questions reviewers might bring up:</a:t>
            </a:r>
          </a:p>
          <a:p>
            <a:pPr marL="630238" lvl="1" indent="-266700" eaLnBrk="1" hangingPunct="1">
              <a:buFont typeface="Wingdings" pitchFamily="2" charset="2"/>
              <a:buChar char="ü"/>
              <a:defRPr/>
            </a:pPr>
            <a:r>
              <a:rPr lang="en-US" altLang="ja-JP" sz="2400" dirty="0">
                <a:latin typeface="+mj-lt"/>
                <a:cs typeface="Tahoma" pitchFamily="34" charset="0"/>
              </a:rPr>
              <a:t>How does this module actually satisfy the stated requirement? </a:t>
            </a:r>
          </a:p>
          <a:p>
            <a:pPr marL="630238" lvl="1" indent="-266700" eaLnBrk="1" hangingPunct="1">
              <a:buFont typeface="Wingdings" pitchFamily="2" charset="2"/>
              <a:buChar char="ü"/>
              <a:defRPr/>
            </a:pPr>
            <a:r>
              <a:rPr lang="en-US" altLang="ja-JP" sz="2400" dirty="0">
                <a:latin typeface="+mj-lt"/>
                <a:cs typeface="Tahoma" pitchFamily="34" charset="0"/>
              </a:rPr>
              <a:t>How does the output affect the previously base-lined interface documentation?</a:t>
            </a:r>
          </a:p>
          <a:p>
            <a:pPr marL="630238" lvl="1" indent="-266700" eaLnBrk="1" hangingPunct="1">
              <a:buFont typeface="Wingdings" pitchFamily="2" charset="2"/>
              <a:buChar char="ü"/>
              <a:defRPr/>
            </a:pPr>
            <a:r>
              <a:rPr lang="en-US" altLang="ja-JP" sz="2400" dirty="0">
                <a:latin typeface="+mj-lt"/>
                <a:cs typeface="Tahoma" pitchFamily="34" charset="0"/>
              </a:rPr>
              <a:t>Wouldn’t a </a:t>
            </a:r>
            <a:r>
              <a:rPr lang="en-US" altLang="ja-JP" sz="2400" i="1" dirty="0">
                <a:latin typeface="+mj-lt"/>
                <a:cs typeface="Tahoma" pitchFamily="34" charset="0"/>
              </a:rPr>
              <a:t>case</a:t>
            </a:r>
            <a:r>
              <a:rPr lang="en-US" altLang="ja-JP" sz="2400" dirty="0">
                <a:latin typeface="+mj-lt"/>
                <a:cs typeface="Tahoma" pitchFamily="34" charset="0"/>
              </a:rPr>
              <a:t> statement work here instead of a nested </a:t>
            </a:r>
            <a:r>
              <a:rPr lang="en-US" altLang="ja-JP" sz="2400" i="1" dirty="0">
                <a:latin typeface="+mj-lt"/>
                <a:cs typeface="Tahoma" pitchFamily="34" charset="0"/>
              </a:rPr>
              <a:t>if-then-else</a:t>
            </a:r>
            <a:r>
              <a:rPr lang="en-US" altLang="ja-JP" sz="2400" dirty="0">
                <a:latin typeface="+mj-lt"/>
                <a:cs typeface="Tahoma" pitchFamily="34" charset="0"/>
              </a:rPr>
              <a:t> structure? </a:t>
            </a:r>
          </a:p>
          <a:p>
            <a:pPr marL="630238" lvl="1" indent="-266700" eaLnBrk="1" hangingPunct="1">
              <a:buFont typeface="Wingdings" pitchFamily="2" charset="2"/>
              <a:buChar char="ü"/>
              <a:defRPr/>
            </a:pPr>
            <a:r>
              <a:rPr lang="en-US" altLang="ja-JP" sz="2400" dirty="0">
                <a:latin typeface="+mj-lt"/>
                <a:cs typeface="Tahoma" pitchFamily="34" charset="0"/>
              </a:rPr>
              <a:t>Etc.</a:t>
            </a:r>
          </a:p>
          <a:p>
            <a:pPr marL="347663" indent="-347663" eaLnBrk="1" hangingPunct="1">
              <a:spcBef>
                <a:spcPct val="30000"/>
              </a:spcBef>
              <a:buClr>
                <a:schemeClr val="accent2"/>
              </a:buClr>
              <a:buSzPct val="62000"/>
              <a:buFont typeface="Wingdings" pitchFamily="2" charset="2"/>
              <a:buChar char="q"/>
              <a:defRPr/>
            </a:pPr>
            <a:r>
              <a:rPr lang="en-AU" sz="2800" dirty="0">
                <a:latin typeface="+mj-lt"/>
                <a:cs typeface="Tahoma" pitchFamily="34" charset="0"/>
              </a:rPr>
              <a:t>Logging and sending to conductor all defects found and comments/questions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-76200"/>
            <a:ext cx="7924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 eaLnBrk="1" hangingPunct="1">
              <a:defRPr/>
            </a:pPr>
            <a:r>
              <a:rPr lang="en-US" sz="2700" b="1" dirty="0">
                <a:latin typeface="+mj-lt"/>
                <a:cs typeface="Arial" charset="0"/>
              </a:rPr>
              <a:t>Code Review Process</a:t>
            </a:r>
            <a:br>
              <a:rPr lang="en-US" sz="2700" b="1" dirty="0">
                <a:latin typeface="+mj-lt"/>
                <a:cs typeface="Arial" charset="0"/>
              </a:rPr>
            </a:br>
            <a:r>
              <a:rPr lang="en-US" sz="2700" b="1" dirty="0">
                <a:latin typeface="+mj-lt"/>
                <a:cs typeface="Arial" charset="0"/>
              </a:rPr>
              <a:t>Conduct Review 1/2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30"/>
          <p:cNvSpPr>
            <a:spLocks noChangeArrowheads="1"/>
          </p:cNvSpPr>
          <p:nvPr/>
        </p:nvSpPr>
        <p:spPr bwMode="auto">
          <a:xfrm>
            <a:off x="642938" y="1209675"/>
            <a:ext cx="8272462" cy="500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7663" indent="-3476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4863" indent="-3476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Clr>
                <a:schemeClr val="accent2"/>
              </a:buClr>
              <a:buSzPct val="62000"/>
              <a:buFont typeface="Wingdings" panose="05000000000000000000" pitchFamily="2" charset="2"/>
              <a:buChar char="q"/>
            </a:pPr>
            <a:r>
              <a:rPr lang="en-AU" sz="2400">
                <a:cs typeface="Tahoma" panose="020B0604030504040204" pitchFamily="34" charset="0"/>
              </a:rPr>
              <a:t>Conducting the review meeting (if any). </a:t>
            </a:r>
          </a:p>
          <a:p>
            <a:pPr lvl="1" eaLnBrk="1" hangingPunct="1">
              <a:spcBef>
                <a:spcPct val="30000"/>
              </a:spcBef>
              <a:buClr>
                <a:schemeClr val="accent2"/>
              </a:buClr>
              <a:buSzPct val="62000"/>
              <a:buFont typeface="Wingdings" panose="05000000000000000000" pitchFamily="2" charset="2"/>
              <a:buChar char="ü"/>
            </a:pPr>
            <a:r>
              <a:rPr lang="en-US" altLang="ja-JP" sz="2200">
                <a:cs typeface="Tahoma" panose="020B0604030504040204" pitchFamily="34" charset="0"/>
              </a:rPr>
              <a:t>The leader opens with a short discussion of the goal of the meeting and lays out any ground rules.</a:t>
            </a:r>
          </a:p>
          <a:p>
            <a:pPr lvl="1" eaLnBrk="1" hangingPunct="1">
              <a:spcBef>
                <a:spcPct val="30000"/>
              </a:spcBef>
              <a:buClr>
                <a:schemeClr val="accent2"/>
              </a:buClr>
              <a:buSzPct val="62000"/>
              <a:buFont typeface="Wingdings" panose="05000000000000000000" pitchFamily="2" charset="2"/>
              <a:buChar char="ü"/>
            </a:pPr>
            <a:r>
              <a:rPr lang="en-AU" altLang="ja-JP" sz="2200">
                <a:cs typeface="Tahoma" panose="020B0604030504040204" pitchFamily="34" charset="0"/>
              </a:rPr>
              <a:t>Prioritising</a:t>
            </a:r>
            <a:r>
              <a:rPr lang="en-AU" sz="2200">
                <a:cs typeface="Tahoma" panose="020B0604030504040204" pitchFamily="34" charset="0"/>
              </a:rPr>
              <a:t> all defects and comments/ questions during the meeting</a:t>
            </a:r>
          </a:p>
          <a:p>
            <a:pPr lvl="1" eaLnBrk="1" hangingPunct="1">
              <a:spcBef>
                <a:spcPct val="30000"/>
              </a:spcBef>
              <a:buClr>
                <a:schemeClr val="accent2"/>
              </a:buClr>
              <a:buSzPct val="62000"/>
              <a:buFont typeface="Wingdings" panose="05000000000000000000" pitchFamily="2" charset="2"/>
              <a:buChar char="ü"/>
            </a:pPr>
            <a:r>
              <a:rPr lang="en-US" altLang="ja-JP" sz="2200"/>
              <a:t>The developer goes through and explains his/her code.</a:t>
            </a:r>
          </a:p>
          <a:p>
            <a:pPr lvl="1" eaLnBrk="1" hangingPunct="1">
              <a:spcBef>
                <a:spcPct val="30000"/>
              </a:spcBef>
              <a:buClr>
                <a:schemeClr val="accent2"/>
              </a:buClr>
              <a:buSzPct val="62000"/>
              <a:buFont typeface="Wingdings" panose="05000000000000000000" pitchFamily="2" charset="2"/>
              <a:buChar char="ü"/>
            </a:pPr>
            <a:r>
              <a:rPr lang="en-US" altLang="ja-JP" sz="2200"/>
              <a:t>The reviewers raise, discuss on the issues, comments, questions</a:t>
            </a:r>
          </a:p>
          <a:p>
            <a:pPr lvl="1" eaLnBrk="1" hangingPunct="1">
              <a:spcBef>
                <a:spcPct val="30000"/>
              </a:spcBef>
              <a:buClr>
                <a:schemeClr val="accent2"/>
              </a:buClr>
              <a:buSzPct val="62000"/>
              <a:buFont typeface="Wingdings" panose="05000000000000000000" pitchFamily="2" charset="2"/>
              <a:buChar char="ü"/>
            </a:pPr>
            <a:r>
              <a:rPr lang="en-US" altLang="ja-JP" sz="2200"/>
              <a:t>The developer addresses those issues and explains the logic, problems, and choices that resulted in this code</a:t>
            </a:r>
            <a:endParaRPr lang="en-AU" altLang="ja-JP" sz="2200"/>
          </a:p>
          <a:p>
            <a:pPr eaLnBrk="1" hangingPunct="1">
              <a:spcBef>
                <a:spcPct val="30000"/>
              </a:spcBef>
              <a:buClr>
                <a:schemeClr val="accent2"/>
              </a:buClr>
              <a:buSzPct val="62000"/>
              <a:buFont typeface="Wingdings" panose="05000000000000000000" pitchFamily="2" charset="2"/>
              <a:buChar char="q"/>
            </a:pPr>
            <a:r>
              <a:rPr lang="en-AU" sz="2400">
                <a:cs typeface="Tahoma" panose="020B0604030504040204" pitchFamily="34" charset="0"/>
              </a:rPr>
              <a:t>Logging all new defects or unsolved questions found during the review meeting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-76200"/>
            <a:ext cx="7924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 eaLnBrk="1" hangingPunct="1">
              <a:defRPr/>
            </a:pPr>
            <a:r>
              <a:rPr lang="en-US" sz="2700" b="1" dirty="0">
                <a:latin typeface="+mj-lt"/>
                <a:cs typeface="Arial" charset="0"/>
              </a:rPr>
              <a:t>Code Review Process</a:t>
            </a:r>
            <a:br>
              <a:rPr lang="en-US" sz="2700" b="1" dirty="0">
                <a:latin typeface="+mj-lt"/>
                <a:cs typeface="Arial" charset="0"/>
              </a:rPr>
            </a:br>
            <a:r>
              <a:rPr lang="en-US" sz="2700" b="1" dirty="0">
                <a:latin typeface="+mj-lt"/>
                <a:cs typeface="Arial" charset="0"/>
              </a:rPr>
              <a:t>Conduct Review 2/2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3886200" y="1100138"/>
            <a:ext cx="5029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eaLnBrk="1" hangingPunct="1">
              <a:spcBef>
                <a:spcPct val="30000"/>
              </a:spcBef>
              <a:buClr>
                <a:srgbClr val="0000FF"/>
              </a:buClr>
              <a:defRPr/>
            </a:pPr>
            <a:r>
              <a:rPr lang="en-AU" sz="2200" b="1" dirty="0">
                <a:latin typeface="+mj-lt"/>
                <a:cs typeface="Times New Roman" pitchFamily="18" charset="0"/>
              </a:rPr>
              <a:t>Evaluating review results</a:t>
            </a:r>
          </a:p>
          <a:p>
            <a:pPr marL="363538" indent="-347663" eaLnBrk="1" hangingPunct="1">
              <a:spcBef>
                <a:spcPts val="1200"/>
              </a:spcBef>
              <a:buClr>
                <a:schemeClr val="accent2"/>
              </a:buClr>
              <a:buSzPct val="62000"/>
              <a:buFont typeface="Wingdings" pitchFamily="2" charset="2"/>
              <a:buChar char="q"/>
              <a:defRPr/>
            </a:pPr>
            <a:r>
              <a:rPr lang="en-AU" sz="2200" dirty="0">
                <a:latin typeface="+mj-lt"/>
                <a:cs typeface="Times New Roman" pitchFamily="18" charset="0"/>
              </a:rPr>
              <a:t>Preparing and issuing Review report to all attendees</a:t>
            </a:r>
          </a:p>
          <a:p>
            <a:pPr marL="363538" indent="-347663" eaLnBrk="1" hangingPunct="1">
              <a:spcBef>
                <a:spcPts val="1200"/>
              </a:spcBef>
              <a:buClr>
                <a:schemeClr val="accent2"/>
              </a:buClr>
              <a:buSzPct val="62000"/>
              <a:buFont typeface="Wingdings" pitchFamily="2" charset="2"/>
              <a:buChar char="q"/>
              <a:defRPr/>
            </a:pPr>
            <a:r>
              <a:rPr lang="en-AU" sz="2200" dirty="0">
                <a:latin typeface="+mj-lt"/>
                <a:cs typeface="Times New Roman" pitchFamily="18" charset="0"/>
              </a:rPr>
              <a:t>Making approval or reject basing upon the review’s results</a:t>
            </a:r>
          </a:p>
        </p:txBody>
      </p:sp>
      <p:pic>
        <p:nvPicPr>
          <p:cNvPr id="58371" name="Picture 6" descr="C:\Program Files\Common Files\Microsoft Shared\Clipart\cagcat50\pe07677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2514600" cy="252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-76200"/>
            <a:ext cx="7924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 eaLnBrk="1" hangingPunct="1">
              <a:defRPr/>
            </a:pPr>
            <a:r>
              <a:rPr lang="en-US" sz="2700" b="1" dirty="0">
                <a:latin typeface="+mj-lt"/>
                <a:cs typeface="Arial" charset="0"/>
              </a:rPr>
              <a:t>Code Review Process</a:t>
            </a:r>
            <a:br>
              <a:rPr lang="en-US" sz="2700" b="1" dirty="0">
                <a:latin typeface="+mj-lt"/>
                <a:cs typeface="Arial" charset="0"/>
              </a:rPr>
            </a:br>
            <a:r>
              <a:rPr lang="en-US" sz="2700" b="1" dirty="0">
                <a:latin typeface="+mj-lt"/>
                <a:cs typeface="Arial" charset="0"/>
              </a:rPr>
              <a:t>Evaluate review &amp; Follow up</a:t>
            </a:r>
          </a:p>
        </p:txBody>
      </p:sp>
      <p:pic>
        <p:nvPicPr>
          <p:cNvPr id="58373" name="Picture 5" descr="C:\Program Files\Common Files\Microsoft Shared\Clipart\cagcat50\pe02002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63963"/>
            <a:ext cx="2590800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886200" y="3357563"/>
            <a:ext cx="5029200" cy="307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eaLnBrk="1" hangingPunct="1">
              <a:spcBef>
                <a:spcPct val="30000"/>
              </a:spcBef>
              <a:buClr>
                <a:srgbClr val="0000FF"/>
              </a:buClr>
              <a:defRPr/>
            </a:pPr>
            <a:r>
              <a:rPr lang="en-AU" sz="2200" b="1" dirty="0">
                <a:latin typeface="+mj-lt"/>
                <a:cs typeface="Times New Roman" pitchFamily="18" charset="0"/>
              </a:rPr>
              <a:t>Rework and Follow-up</a:t>
            </a:r>
          </a:p>
          <a:p>
            <a:pPr marL="449263" indent="-347663" eaLnBrk="1" hangingPunct="1">
              <a:spcBef>
                <a:spcPts val="1200"/>
              </a:spcBef>
              <a:buClr>
                <a:schemeClr val="accent2"/>
              </a:buClr>
              <a:buSzPct val="62000"/>
              <a:buFont typeface="Wingdings" pitchFamily="2" charset="2"/>
              <a:buChar char="q"/>
              <a:defRPr/>
            </a:pPr>
            <a:r>
              <a:rPr lang="en-AU" sz="2200" dirty="0">
                <a:latin typeface="+mj-lt"/>
                <a:cs typeface="Times New Roman" pitchFamily="18" charset="0"/>
              </a:rPr>
              <a:t>Fix code-review defects</a:t>
            </a:r>
          </a:p>
          <a:p>
            <a:pPr marL="449263" indent="-347663" eaLnBrk="1" hangingPunct="1">
              <a:spcBef>
                <a:spcPts val="1200"/>
              </a:spcBef>
              <a:buClr>
                <a:schemeClr val="accent2"/>
              </a:buClr>
              <a:buSzPct val="62000"/>
              <a:buFont typeface="Wingdings" pitchFamily="2" charset="2"/>
              <a:buChar char="q"/>
              <a:defRPr/>
            </a:pPr>
            <a:r>
              <a:rPr lang="en-AU" sz="2200" dirty="0">
                <a:latin typeface="+mj-lt"/>
                <a:cs typeface="Times New Roman" pitchFamily="18" charset="0"/>
              </a:rPr>
              <a:t>Monitoring to make sure all defects are closed as planned</a:t>
            </a:r>
          </a:p>
          <a:p>
            <a:pPr marL="449263" indent="-347663" eaLnBrk="1" hangingPunct="1">
              <a:spcBef>
                <a:spcPts val="1200"/>
              </a:spcBef>
              <a:buClr>
                <a:schemeClr val="accent2"/>
              </a:buClr>
              <a:buSzPct val="62000"/>
              <a:buFont typeface="Wingdings" pitchFamily="2" charset="2"/>
              <a:buChar char="q"/>
              <a:defRPr/>
            </a:pPr>
            <a:r>
              <a:rPr lang="en-AU" sz="2200" dirty="0">
                <a:latin typeface="+mj-lt"/>
                <a:cs typeface="Times New Roman" pitchFamily="18" charset="0"/>
              </a:rPr>
              <a:t>If necessary, preparing for the new review again.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838200" y="0"/>
            <a:ext cx="7924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 eaLnBrk="1" hangingPunct="1">
              <a:defRPr/>
            </a:pPr>
            <a:r>
              <a:rPr lang="en-US" sz="2700" b="1" dirty="0">
                <a:latin typeface="+mj-lt"/>
                <a:cs typeface="Arial" charset="0"/>
              </a:rPr>
              <a:t>Code Review Process</a:t>
            </a:r>
            <a:br>
              <a:rPr lang="en-US" sz="2700" b="1" dirty="0">
                <a:latin typeface="+mj-lt"/>
                <a:cs typeface="Arial" charset="0"/>
              </a:rPr>
            </a:br>
            <a:r>
              <a:rPr lang="en-US" sz="2700" b="1" dirty="0">
                <a:latin typeface="+mj-lt"/>
                <a:cs typeface="Arial" charset="0"/>
              </a:rPr>
              <a:t>Review Outputs</a:t>
            </a:r>
          </a:p>
        </p:txBody>
      </p:sp>
      <p:pic>
        <p:nvPicPr>
          <p:cNvPr id="59395" name="Picture 5" descr="C:\Program Files\Common Files\Microsoft Shared\Clipart\cagcat50\pe01616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2819400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Rectangle 6"/>
          <p:cNvSpPr>
            <a:spLocks noChangeArrowheads="1"/>
          </p:cNvSpPr>
          <p:nvPr/>
        </p:nvSpPr>
        <p:spPr bwMode="auto">
          <a:xfrm>
            <a:off x="3643313" y="1423988"/>
            <a:ext cx="527208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609600" indent="-3476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  <a:buClr>
                <a:schemeClr val="accent2"/>
              </a:buClr>
              <a:buSzPct val="62000"/>
              <a:buFont typeface="Wingdings" panose="05000000000000000000" pitchFamily="2" charset="2"/>
              <a:buChar char="q"/>
            </a:pPr>
            <a:r>
              <a:rPr lang="en-AU" sz="2500">
                <a:cs typeface="Times New Roman" panose="02020603050405020304" pitchFamily="18" charset="0"/>
              </a:rPr>
              <a:t>Review Report: reviewer list, defect list, statistic and analysis…</a:t>
            </a:r>
          </a:p>
          <a:p>
            <a:pPr eaLnBrk="1" hangingPunct="1">
              <a:spcBef>
                <a:spcPct val="100000"/>
              </a:spcBef>
              <a:buClr>
                <a:schemeClr val="accent2"/>
              </a:buClr>
              <a:buSzPct val="62000"/>
              <a:buFont typeface="Wingdings" panose="05000000000000000000" pitchFamily="2" charset="2"/>
              <a:buChar char="q"/>
            </a:pPr>
            <a:r>
              <a:rPr lang="en-AU" sz="2500">
                <a:cs typeface="Times New Roman" panose="02020603050405020304" pitchFamily="18" charset="0"/>
              </a:rPr>
              <a:t>Filled-up checklists</a:t>
            </a:r>
          </a:p>
          <a:p>
            <a:pPr eaLnBrk="1" hangingPunct="1">
              <a:spcBef>
                <a:spcPct val="100000"/>
              </a:spcBef>
              <a:buClr>
                <a:schemeClr val="accent2"/>
              </a:buClr>
              <a:buSzPct val="62000"/>
              <a:buFont typeface="Wingdings" panose="05000000000000000000" pitchFamily="2" charset="2"/>
              <a:buChar char="q"/>
            </a:pPr>
            <a:r>
              <a:rPr lang="en-AU" sz="2500">
                <a:cs typeface="Times New Roman" panose="02020603050405020304" pitchFamily="18" charset="0"/>
              </a:rPr>
              <a:t>Minute of meeting (if any)</a:t>
            </a:r>
          </a:p>
          <a:p>
            <a:pPr eaLnBrk="1" hangingPunct="1">
              <a:spcBef>
                <a:spcPct val="100000"/>
              </a:spcBef>
              <a:buClr>
                <a:schemeClr val="accent2"/>
              </a:buClr>
              <a:buSzPct val="62000"/>
              <a:buFont typeface="Wingdings" panose="05000000000000000000" pitchFamily="2" charset="2"/>
              <a:buChar char="q"/>
            </a:pPr>
            <a:r>
              <a:rPr lang="en-AU" sz="2500">
                <a:cs typeface="Times New Roman" panose="02020603050405020304" pitchFamily="18" charset="0"/>
              </a:rPr>
              <a:t>Approval or Reject of approver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Code Review Process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z="2800" smtClean="0">
                <a:cs typeface="Arial" panose="020B0604020202020204" pitchFamily="34" charset="0"/>
              </a:rPr>
              <a:t>Self- Code Review 1/3</a:t>
            </a:r>
            <a:endParaRPr lang="en-US" smtClean="0">
              <a:cs typeface="Arial" panose="020B0604020202020204" pitchFamily="34" charset="0"/>
            </a:endParaRP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457200" y="1450975"/>
            <a:ext cx="8229600" cy="4906963"/>
          </a:xfrm>
        </p:spPr>
        <p:txBody>
          <a:bodyPr/>
          <a:lstStyle/>
          <a:p>
            <a:r>
              <a:rPr lang="en-US" smtClean="0"/>
              <a:t>What: developer to do self-code review while he/she do the coding, it is to make sure that:</a:t>
            </a:r>
          </a:p>
          <a:p>
            <a:pPr lvl="1"/>
            <a:r>
              <a:rPr lang="en-US" smtClean="0"/>
              <a:t>Requirement logics are implemented correctly</a:t>
            </a:r>
          </a:p>
          <a:p>
            <a:pPr lvl="1"/>
            <a:r>
              <a:rPr lang="en-US" smtClean="0"/>
              <a:t>No coding conventions or common defects existed</a:t>
            </a:r>
          </a:p>
          <a:p>
            <a:pPr lvl="1"/>
            <a:r>
              <a:rPr lang="en-US" smtClean="0"/>
              <a:t>General programming practices are applied</a:t>
            </a:r>
          </a:p>
          <a:p>
            <a:r>
              <a:rPr lang="en-US" smtClean="0"/>
              <a:t>How:</a:t>
            </a:r>
          </a:p>
          <a:p>
            <a:pPr lvl="1"/>
            <a:r>
              <a:rPr lang="en-US" smtClean="0"/>
              <a:t>Use code review tools</a:t>
            </a:r>
          </a:p>
          <a:p>
            <a:pPr lvl="1"/>
            <a:r>
              <a:rPr lang="en-US" smtClean="0"/>
              <a:t>Use team-defined code review checklist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Code Review Process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Self- Code Review 2/3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457200" y="1308100"/>
            <a:ext cx="8229600" cy="49069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sz="2400" b="1" smtClean="0"/>
              <a:t>Code Review Tools</a:t>
            </a:r>
          </a:p>
          <a:p>
            <a:r>
              <a:rPr lang="en-US" sz="2400" smtClean="0"/>
              <a:t>http://en.wikipedia.org/wiki/List_of_tools_for_static_code_analysis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.NET 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FxCop</a:t>
            </a:r>
            <a:r>
              <a:rPr lang="en-US" smtClean="0"/>
              <a:t> </a:t>
            </a:r>
            <a:r>
              <a:rPr lang="en-US" smtClean="0">
                <a:hlinkClick r:id="rId2"/>
              </a:rPr>
              <a:t>http://msdn.microsoft.com/en-us/library/bb429476%28v=vs.80%29.aspx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Resharper </a:t>
            </a:r>
            <a:r>
              <a:rPr lang="en-US" smtClean="0">
                <a:hlinkClick r:id="rId3"/>
              </a:rPr>
              <a:t>http://www.jetbrains.com/resharper/</a:t>
            </a:r>
            <a:endParaRPr lang="en-US" smtClean="0"/>
          </a:p>
          <a:p>
            <a:pPr lvl="1"/>
            <a:r>
              <a:rPr lang="en-US" smtClean="0"/>
              <a:t>StyleCop </a:t>
            </a:r>
            <a:r>
              <a:rPr lang="en-US" smtClean="0">
                <a:hlinkClick r:id="rId4"/>
              </a:rPr>
              <a:t>http://stylecop.codeplex.com/</a:t>
            </a:r>
            <a:r>
              <a:rPr lang="en-US" smtClean="0"/>
              <a:t>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 JAVA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rgbClr val="FF0000"/>
                </a:solidFill>
              </a:rPr>
              <a:t>CheckStyle</a:t>
            </a:r>
            <a:r>
              <a:rPr lang="en-US" smtClean="0"/>
              <a:t> (</a:t>
            </a:r>
            <a:r>
              <a:rPr lang="en-US" smtClean="0">
                <a:hlinkClick r:id="rId5"/>
              </a:rPr>
              <a:t>http://checkstyle.sourceforge.net/</a:t>
            </a:r>
            <a:r>
              <a:rPr lang="en-US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C,C++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rgbClr val="FF0000"/>
                </a:solidFill>
              </a:rPr>
              <a:t>CPPCheck</a:t>
            </a:r>
            <a:r>
              <a:rPr lang="en-US" smtClean="0"/>
              <a:t>  </a:t>
            </a:r>
            <a:r>
              <a:rPr lang="en-US" smtClean="0">
                <a:hlinkClick r:id="rId6"/>
              </a:rPr>
              <a:t>http://sourceforge.net/apps/mediawiki/cppcheck/</a:t>
            </a:r>
            <a:endParaRPr lang="en-US" smtClean="0"/>
          </a:p>
          <a:p>
            <a:endParaRPr lang="en-US" sz="2400" smtClean="0"/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Coding Process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Where the Coding is?</a:t>
            </a:r>
            <a:endParaRPr lang="vi-VN" smtClean="0">
              <a:cs typeface="Arial" panose="020B0604020202020204" pitchFamily="34" charset="0"/>
            </a:endParaRPr>
          </a:p>
        </p:txBody>
      </p:sp>
      <p:pic>
        <p:nvPicPr>
          <p:cNvPr id="35843" name="Picture 4" descr="V-Model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223963"/>
            <a:ext cx="8143875" cy="506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Code Review Process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Self- Code Review 3/3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457200" y="1379538"/>
            <a:ext cx="8229600" cy="49069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sz="2400" b="1" smtClean="0"/>
              <a:t>Code Review checklist</a:t>
            </a:r>
          </a:p>
          <a:p>
            <a:r>
              <a:rPr lang="en-US" sz="2400" smtClean="0"/>
              <a:t>This is a team-defined coding checklist.</a:t>
            </a:r>
          </a:p>
          <a:p>
            <a:r>
              <a:rPr lang="en-US" sz="2400" smtClean="0"/>
              <a:t>Project developers are required to self review their codes following defined checklist items, filled the code review checklist as reviewing results</a:t>
            </a:r>
          </a:p>
          <a:p>
            <a:r>
              <a:rPr lang="en-US" sz="2400" smtClean="0"/>
              <a:t>Main checklist items</a:t>
            </a:r>
          </a:p>
          <a:p>
            <a:pPr lvl="1"/>
            <a:r>
              <a:rPr lang="en-US" sz="2200" smtClean="0"/>
              <a:t>General coding conventions</a:t>
            </a:r>
          </a:p>
          <a:p>
            <a:pPr lvl="1"/>
            <a:r>
              <a:rPr lang="en-US" sz="2200" smtClean="0"/>
              <a:t>Code module, class commenting</a:t>
            </a:r>
          </a:p>
          <a:p>
            <a:pPr lvl="1"/>
            <a:r>
              <a:rPr lang="en-US" sz="2200" smtClean="0"/>
              <a:t>Source code details: modulation, code structure, loop, naming conventions,  comments, etc.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Common Defects &amp; Practices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Hard code constants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450975"/>
            <a:ext cx="8229600" cy="4906963"/>
          </a:xfrm>
        </p:spPr>
        <p:txBody>
          <a:bodyPr/>
          <a:lstStyle/>
          <a:p>
            <a:r>
              <a:rPr lang="en-US" sz="2800" u="sng" smtClean="0"/>
              <a:t>Issue</a:t>
            </a:r>
            <a:r>
              <a:rPr lang="en-US" sz="2800" smtClean="0"/>
              <a:t> with giving a fixed value in codes, for example: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mtClean="0"/>
              <a:t>dgrView.PageSize = 10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mtClean="0"/>
              <a:t>strErr = "Error message here";</a:t>
            </a:r>
          </a:p>
          <a:p>
            <a:pPr marL="366713" lvl="1" indent="-31750"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C00000"/>
                </a:solidFill>
              </a:rPr>
              <a:t>The problem occurs when you should change these values multiple times!!!</a:t>
            </a:r>
          </a:p>
          <a:p>
            <a:endParaRPr lang="en-US" sz="2800" u="sng" smtClean="0"/>
          </a:p>
          <a:p>
            <a:r>
              <a:rPr lang="en-US" sz="2800" u="sng" smtClean="0"/>
              <a:t>Preventive Action</a:t>
            </a:r>
            <a:r>
              <a:rPr lang="en-US" sz="2800" smtClean="0"/>
              <a:t>: define constants in the common constant module or in a configure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Common Defects &amp; Practices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Array Index Start from 0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457200" y="1450975"/>
            <a:ext cx="8229600" cy="4906963"/>
          </a:xfrm>
        </p:spPr>
        <p:txBody>
          <a:bodyPr/>
          <a:lstStyle/>
          <a:p>
            <a:r>
              <a:rPr lang="en-US" u="sng" smtClean="0"/>
              <a:t>Issue</a:t>
            </a:r>
            <a:r>
              <a:rPr lang="en-US" smtClean="0"/>
              <a:t> with below C-Language codes?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nn-NO" sz="2800" smtClean="0"/>
              <a:t>int i, a[10];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nn-NO" sz="2800" smtClean="0"/>
              <a:t>for (i=1; i&lt;=10; i++) a[i]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C00000"/>
                </a:solidFill>
              </a:rPr>
              <a:t>	This made the loop into an infinite loop!!!</a:t>
            </a:r>
          </a:p>
          <a:p>
            <a:r>
              <a:rPr lang="en-US" u="sng" smtClean="0"/>
              <a:t>Cause</a:t>
            </a:r>
            <a:r>
              <a:rPr lang="en-US" smtClean="0"/>
              <a:t>: A C array with n elements does not have an element with a subscript of n, as the elements are numbered from 0 through n-1. </a:t>
            </a:r>
          </a:p>
          <a:p>
            <a:r>
              <a:rPr lang="en-US" u="sng" smtClean="0"/>
              <a:t>Preventive</a:t>
            </a:r>
            <a:r>
              <a:rPr lang="en-US" smtClean="0"/>
              <a:t>: programmers coming from other languages must be especially careful when using arrays.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Common Defects &amp; Practices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The Dangling else Problem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450975"/>
            <a:ext cx="8229600" cy="4906963"/>
          </a:xfrm>
        </p:spPr>
        <p:txBody>
          <a:bodyPr/>
          <a:lstStyle/>
          <a:p>
            <a:r>
              <a:rPr lang="en-US" sz="2800" u="sng" smtClean="0"/>
              <a:t>Issue</a:t>
            </a:r>
            <a:r>
              <a:rPr lang="en-US" sz="2800" smtClean="0"/>
              <a:t> with below C-Language codes?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mtClean="0"/>
              <a:t>if (x == 0)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mtClean="0"/>
              <a:t>     if (y == 0) error();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mtClean="0"/>
              <a:t>else 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mtClean="0"/>
              <a:t>     z = x + y;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mtClean="0"/>
              <a:t>     f (&amp;z);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mtClean="0"/>
              <a:t>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C00000"/>
                </a:solidFill>
              </a:rPr>
              <a:t>Confused on the else using!!!</a:t>
            </a:r>
          </a:p>
          <a:p>
            <a:r>
              <a:rPr lang="en-US" sz="2800" u="sng" smtClean="0"/>
              <a:t>Cause</a:t>
            </a:r>
            <a:r>
              <a:rPr lang="en-US" sz="2800" smtClean="0"/>
              <a:t>: else is always associated with the closest unmatched if. </a:t>
            </a:r>
          </a:p>
          <a:p>
            <a:r>
              <a:rPr lang="en-US" sz="2800" u="sng" smtClean="0"/>
              <a:t>Preventive</a:t>
            </a:r>
            <a:r>
              <a:rPr lang="en-US" sz="2800" smtClean="0"/>
              <a:t>: use appropriated braces ({)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Common Defects &amp; Practices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Null Pointer Exception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10175"/>
          </a:xfrm>
        </p:spPr>
        <p:txBody>
          <a:bodyPr/>
          <a:lstStyle/>
          <a:p>
            <a:r>
              <a:rPr lang="en-US" sz="2400" u="sng" smtClean="0"/>
              <a:t>Issue</a:t>
            </a:r>
            <a:r>
              <a:rPr lang="en-US" sz="2400" smtClean="0"/>
              <a:t>: the developer got Null-Pointer-Exception run-time error, while he/she did not detect that when compiling the codes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 </a:t>
            </a:r>
            <a:r>
              <a:rPr lang="en-US" sz="2200" smtClean="0">
                <a:solidFill>
                  <a:srgbClr val="000000"/>
                </a:solidFill>
                <a:cs typeface="Courier New" panose="02070309020205020404" pitchFamily="49" charset="0"/>
              </a:rPr>
              <a:t>pPointer-&gt;member = 1;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200" smtClean="0">
                <a:solidFill>
                  <a:srgbClr val="000000"/>
                </a:solidFill>
                <a:cs typeface="Courier New" panose="02070309020205020404" pitchFamily="49" charset="0"/>
              </a:rPr>
              <a:t>	  strReturn = objDoc.SelectNodes(strName);</a:t>
            </a:r>
            <a:endParaRPr lang="en-US" altLang="ja-JP" sz="2200" smtClean="0">
              <a:solidFill>
                <a:srgbClr val="000000"/>
              </a:solidFill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r>
              <a:rPr lang="en-US" sz="2400" u="sng" smtClean="0"/>
              <a:t>Cause</a:t>
            </a:r>
            <a:r>
              <a:rPr lang="en-US" sz="2400" smtClean="0"/>
              <a:t>: the developer does not check null or think about null object before accessing object's value. </a:t>
            </a:r>
          </a:p>
          <a:p>
            <a:r>
              <a:rPr lang="en-US" sz="2400" u="sng" smtClean="0"/>
              <a:t>Preventive</a:t>
            </a:r>
            <a:r>
              <a:rPr lang="en-US" sz="2400" smtClean="0"/>
              <a:t>: Should check null before accessing object or pointer before using its member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z="2200" smtClean="0">
                <a:solidFill>
                  <a:srgbClr val="000000"/>
                </a:solidFill>
                <a:cs typeface="Courier New" panose="02070309020205020404" pitchFamily="49" charset="0"/>
              </a:rPr>
              <a:t>If ( pPointer != NULL ) pPointer-&gt;member = 1;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z="2200" smtClean="0">
                <a:solidFill>
                  <a:srgbClr val="000000"/>
                </a:solidFill>
                <a:cs typeface="Courier New" panose="02070309020205020404" pitchFamily="49" charset="0"/>
              </a:rPr>
              <a:t>If (objDoc != NULL)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z="2200" smtClean="0">
                <a:solidFill>
                  <a:srgbClr val="000000"/>
                </a:solidFill>
                <a:cs typeface="Courier New" panose="02070309020205020404" pitchFamily="49" charset="0"/>
              </a:rPr>
              <a:t>	 strReturn = objDoc.SelectNodes(strName);</a:t>
            </a:r>
          </a:p>
          <a:p>
            <a:pPr lvl="2">
              <a:buFont typeface="Wingdings" panose="05000000000000000000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57150" y="0"/>
            <a:ext cx="8229600" cy="914400"/>
          </a:xfrm>
        </p:spPr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Common Defects &amp; Practices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z="2800" smtClean="0">
                <a:cs typeface="Arial" panose="020B0604020202020204" pitchFamily="34" charset="0"/>
              </a:rPr>
              <a:t>Detect Common Defects Sample</a:t>
            </a:r>
            <a:endParaRPr lang="vi-VN" altLang="ja-JP" smtClean="0">
              <a:cs typeface="Arial" panose="020B0604020202020204" pitchFamily="34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85750" y="1093788"/>
            <a:ext cx="8639175" cy="5264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public 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IsValidLogin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(string 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userName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, string password)        {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SqlConnection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 con = null;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SqlCommand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cmd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 = null;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             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 result = false;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            try {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                con = new 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SqlConnection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(DB_CONNECTION);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con.Open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();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                string 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cmdtext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string.Format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("SELECT * FROM [Users] WHERE [Account]='{0}' AND 						[Password]='{1}' “, 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userName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, password);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cmd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 = new 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SqlCommand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cmdtext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cmd.Connection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 = con;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cmd.CommandType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CommandType.Text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                result= 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cmd.ExecuteReader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HasRows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cmd.Dispose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();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con.Dispose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();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                return result;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            }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            catch (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SqlException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) {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	return false;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           }        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}</a:t>
            </a:r>
          </a:p>
        </p:txBody>
      </p:sp>
      <p:sp>
        <p:nvSpPr>
          <p:cNvPr id="51204" name="Title 1"/>
          <p:cNvSpPr txBox="1">
            <a:spLocks/>
          </p:cNvSpPr>
          <p:nvPr/>
        </p:nvSpPr>
        <p:spPr bwMode="auto">
          <a:xfrm>
            <a:off x="5000625" y="2357438"/>
            <a:ext cx="22860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ja-JP" b="1">
                <a:solidFill>
                  <a:srgbClr val="C00000"/>
                </a:solidFill>
                <a:cs typeface="Tahoma" panose="020B0604030504040204" pitchFamily="34" charset="0"/>
              </a:rPr>
              <a:t>SQL Injection (1) </a:t>
            </a:r>
            <a:endParaRPr lang="vi-VN" altLang="ja-JP" b="1">
              <a:solidFill>
                <a:srgbClr val="C00000"/>
              </a:solidFill>
              <a:cs typeface="Tahoma" panose="020B0604030504040204" pitchFamily="34" charset="0"/>
            </a:endParaRPr>
          </a:p>
        </p:txBody>
      </p:sp>
      <p:sp>
        <p:nvSpPr>
          <p:cNvPr id="51205" name="Title 1"/>
          <p:cNvSpPr txBox="1">
            <a:spLocks/>
          </p:cNvSpPr>
          <p:nvPr/>
        </p:nvSpPr>
        <p:spPr bwMode="auto">
          <a:xfrm>
            <a:off x="4857750" y="3929063"/>
            <a:ext cx="41433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ja-JP" b="1">
                <a:solidFill>
                  <a:srgbClr val="C00000"/>
                </a:solidFill>
                <a:cs typeface="Tahoma" panose="020B0604030504040204" pitchFamily="34" charset="0"/>
              </a:rPr>
              <a:t>SQL Performance Issue !!(1)</a:t>
            </a:r>
            <a:endParaRPr lang="vi-VN" altLang="ja-JP" b="1">
              <a:solidFill>
                <a:srgbClr val="C00000"/>
              </a:solidFill>
              <a:cs typeface="Tahoma" panose="020B0604030504040204" pitchFamily="34" charset="0"/>
            </a:endParaRPr>
          </a:p>
        </p:txBody>
      </p:sp>
      <p:sp>
        <p:nvSpPr>
          <p:cNvPr id="51206" name="Title 1"/>
          <p:cNvSpPr txBox="1">
            <a:spLocks/>
          </p:cNvSpPr>
          <p:nvPr/>
        </p:nvSpPr>
        <p:spPr bwMode="auto">
          <a:xfrm>
            <a:off x="5000625" y="1785938"/>
            <a:ext cx="41433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ja-JP" b="1">
                <a:solidFill>
                  <a:srgbClr val="C00000"/>
                </a:solidFill>
                <a:cs typeface="Tahoma" panose="020B0604030504040204" pitchFamily="34" charset="0"/>
              </a:rPr>
              <a:t>Lack of checking for null value(1) </a:t>
            </a:r>
            <a:endParaRPr lang="vi-VN" altLang="ja-JP" b="1">
              <a:solidFill>
                <a:srgbClr val="C00000"/>
              </a:solidFill>
              <a:cs typeface="Tahoma" panose="020B0604030504040204" pitchFamily="34" charset="0"/>
            </a:endParaRPr>
          </a:p>
        </p:txBody>
      </p:sp>
      <p:sp>
        <p:nvSpPr>
          <p:cNvPr id="51207" name="Title 1"/>
          <p:cNvSpPr txBox="1">
            <a:spLocks/>
          </p:cNvSpPr>
          <p:nvPr/>
        </p:nvSpPr>
        <p:spPr bwMode="auto">
          <a:xfrm>
            <a:off x="4786313" y="5214938"/>
            <a:ext cx="41433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ja-JP" b="1">
                <a:solidFill>
                  <a:srgbClr val="C00000"/>
                </a:solidFill>
                <a:cs typeface="Tahoma" panose="020B0604030504040204" pitchFamily="34" charset="0"/>
              </a:rPr>
              <a:t>Memory leak !! (2)</a:t>
            </a:r>
            <a:endParaRPr lang="vi-VN" altLang="ja-JP" b="1">
              <a:solidFill>
                <a:srgbClr val="C00000"/>
              </a:solidFill>
              <a:cs typeface="Tahoma" panose="020B060403050404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4857750" y="3500438"/>
            <a:ext cx="41433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ja-JP" b="1">
                <a:solidFill>
                  <a:srgbClr val="C00000"/>
                </a:solidFill>
                <a:cs typeface="Tahoma" panose="020B0604030504040204" pitchFamily="34" charset="0"/>
              </a:rPr>
              <a:t>Hard code !!(1)</a:t>
            </a:r>
            <a:endParaRPr lang="vi-VN" altLang="ja-JP" b="1">
              <a:solidFill>
                <a:srgbClr val="C00000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/>
      <p:bldP spid="51205" grpId="0"/>
      <p:bldP spid="51206" grpId="0"/>
      <p:bldP spid="51207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Common Defects &amp; Practices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Programming Practices 1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10175"/>
          </a:xfrm>
        </p:spPr>
        <p:txBody>
          <a:bodyPr/>
          <a:lstStyle/>
          <a:p>
            <a:r>
              <a:rPr lang="en-US" sz="2400" u="sng" smtClean="0"/>
              <a:t>Issue</a:t>
            </a:r>
            <a:r>
              <a:rPr lang="en-US" sz="2400" smtClean="0"/>
              <a:t> with variables or create objects in Loop?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mtClean="0"/>
              <a:t>	for (int i=0; i&lt;dt.Rows.Count-1; i++)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mtClean="0"/>
              <a:t>	{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mtClean="0"/>
              <a:t>  		string strName;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mtClean="0"/>
              <a:t>		strName = dt.Rows[i]["Name"].ToString();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mtClean="0"/>
              <a:t>  		//do something here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mtClean="0"/>
              <a:t>	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3000" smtClean="0">
                <a:solidFill>
                  <a:srgbClr val="C00000"/>
                </a:solidFill>
              </a:rPr>
              <a:t>Impact to the application performance!!!</a:t>
            </a:r>
          </a:p>
          <a:p>
            <a:r>
              <a:rPr lang="en-US" sz="2400" u="sng" smtClean="0"/>
              <a:t>Cause: memory is allocated repeatedly. </a:t>
            </a:r>
          </a:p>
          <a:p>
            <a:r>
              <a:rPr lang="en-US" sz="2400" u="sng" smtClean="0"/>
              <a:t>Preventive:</a:t>
            </a:r>
          </a:p>
          <a:p>
            <a:pPr lvl="1"/>
            <a:r>
              <a:rPr lang="en-US" sz="2400" smtClean="0"/>
              <a:t>Variables should be declared before the loop statement or inside for() statement</a:t>
            </a:r>
          </a:p>
          <a:p>
            <a:pPr lvl="1"/>
            <a:r>
              <a:rPr lang="en-US" sz="2400" smtClean="0"/>
              <a:t>Determine objects before loop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Common Defects &amp; Practices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Programming Practices 2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290638"/>
            <a:ext cx="8229600" cy="5210175"/>
          </a:xfrm>
        </p:spPr>
        <p:txBody>
          <a:bodyPr/>
          <a:lstStyle/>
          <a:p>
            <a:r>
              <a:rPr lang="en-US" sz="2200" u="sng" smtClean="0"/>
              <a:t>Code redundant issues</a:t>
            </a:r>
            <a:r>
              <a:rPr lang="en-US" sz="2200" smtClean="0"/>
              <a:t>:</a:t>
            </a:r>
          </a:p>
          <a:p>
            <a:pPr lvl="1"/>
            <a:r>
              <a:rPr lang="en-US" sz="1800" smtClean="0"/>
              <a:t>Create new Object while we can reuse the object in previous command: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1800" smtClean="0"/>
              <a:t>	BeanXXX bean = new BeanXXX();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1800" smtClean="0"/>
              <a:t>	bean = objectYYY.getBeanXXX();   </a:t>
            </a:r>
          </a:p>
          <a:p>
            <a:pPr lvl="1">
              <a:spcBef>
                <a:spcPct val="0"/>
              </a:spcBef>
            </a:pPr>
            <a:r>
              <a:rPr lang="en-US" sz="1800" smtClean="0"/>
              <a:t>Variables are declared in based class but it is not used</a:t>
            </a:r>
          </a:p>
          <a:p>
            <a:pPr lvl="1">
              <a:spcBef>
                <a:spcPct val="0"/>
              </a:spcBef>
            </a:pPr>
            <a:r>
              <a:rPr lang="en-US" sz="1800" smtClean="0"/>
              <a:t>Un-used methods/functions are existing in the application</a:t>
            </a:r>
          </a:p>
          <a:p>
            <a:pPr lvl="1">
              <a:spcBef>
                <a:spcPct val="0"/>
              </a:spcBef>
            </a:pPr>
            <a:r>
              <a:rPr lang="en-US" sz="1800" smtClean="0"/>
              <a:t>Break a complex method/function to more simple methods / functions with only one or two lines of code, and could not be re-use</a:t>
            </a:r>
          </a:p>
          <a:p>
            <a:r>
              <a:rPr lang="en-US" sz="2200" u="sng" smtClean="0"/>
              <a:t>Preventive actions:</a:t>
            </a:r>
          </a:p>
          <a:p>
            <a:pPr lvl="1"/>
            <a:r>
              <a:rPr lang="en-US" sz="1800" smtClean="0"/>
              <a:t>Should verify that the current design is possible and is the best by coding sample</a:t>
            </a:r>
          </a:p>
          <a:p>
            <a:pPr lvl="1"/>
            <a:r>
              <a:rPr lang="en-US" sz="1800" smtClean="0"/>
              <a:t>Re-check unnecessary code to remove in coding review </a:t>
            </a:r>
          </a:p>
          <a:p>
            <a:pPr lvl="1"/>
            <a:r>
              <a:rPr lang="en-US" sz="1800" smtClean="0"/>
              <a:t>Supervise and assign person to review code carefully before coding</a:t>
            </a:r>
          </a:p>
          <a:p>
            <a:pPr lvl="1"/>
            <a:r>
              <a:rPr lang="en-US" sz="1800" smtClean="0"/>
              <a:t>Supervise strictly changing source code from team daily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Common Defects &amp; Practices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Programming Practices 3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57813"/>
          </a:xfrm>
        </p:spPr>
        <p:txBody>
          <a:bodyPr/>
          <a:lstStyle/>
          <a:p>
            <a:r>
              <a:rPr lang="en-US" sz="2400" smtClean="0"/>
              <a:t>Avoid using an object to access a </a:t>
            </a:r>
            <a:r>
              <a:rPr lang="en-US" sz="2400" i="1" smtClean="0"/>
              <a:t>static</a:t>
            </a:r>
            <a:r>
              <a:rPr lang="en-US" sz="2400" smtClean="0"/>
              <a:t> variable or method. Use a class name instead.</a:t>
            </a:r>
          </a:p>
          <a:p>
            <a:endParaRPr lang="en-US" sz="2800" smtClean="0"/>
          </a:p>
          <a:p>
            <a:endParaRPr lang="en-US" sz="2800" smtClean="0"/>
          </a:p>
          <a:p>
            <a:r>
              <a:rPr lang="en-US" sz="2800" smtClean="0"/>
              <a:t>Numerical constants (literals) should not be coded directly, except for  -1, 0, and 1, which can appear in a for loop as counter values.</a:t>
            </a:r>
          </a:p>
          <a:p>
            <a:r>
              <a:rPr lang="en-US" sz="2800" smtClean="0"/>
              <a:t>Avoid assigning several variables to the same value in a single statement.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smtClean="0"/>
              <a:t>	fooBar.fChar = barFoo.lchar = 'c'; // AVOID!</a:t>
            </a:r>
          </a:p>
          <a:p>
            <a:pPr lvl="2">
              <a:buFont typeface="Wingdings" panose="05000000000000000000" pitchFamily="2" charset="2"/>
              <a:buNone/>
            </a:pPr>
            <a:endParaRPr lang="en-US" smtClean="0"/>
          </a:p>
        </p:txBody>
      </p:sp>
      <p:pic>
        <p:nvPicPr>
          <p:cNvPr id="542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2000250"/>
            <a:ext cx="5688012" cy="9286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Common Defects &amp; Practices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Programming Practices 4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4857750"/>
          </a:xfrm>
        </p:spPr>
        <p:txBody>
          <a:bodyPr/>
          <a:lstStyle/>
          <a:p>
            <a:r>
              <a:rPr lang="en-US" sz="2800" smtClean="0"/>
              <a:t>Do not use the assignment operator in a place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mtClean="0"/>
              <a:t>if (c++ = d++) { // AVOID!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mtClean="0"/>
              <a:t>	...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mtClean="0"/>
              <a:t>}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mtClean="0"/>
              <a:t>should be written as: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1800" smtClean="0"/>
              <a:t>if ((c++ = d++) != 0) { 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1800" smtClean="0"/>
              <a:t>	...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1800" smtClean="0"/>
              <a:t>}</a:t>
            </a:r>
          </a:p>
          <a:p>
            <a:r>
              <a:rPr lang="en-US" sz="2800" smtClean="0"/>
              <a:t>Do not use embedded assignments in an attempt to improve run-time performance.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800" smtClean="0"/>
              <a:t>		</a:t>
            </a:r>
            <a:r>
              <a:rPr lang="pt-BR" sz="2800" smtClean="0"/>
              <a:t> d = (a = b + c) + r;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Coding Process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Coding Workflow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12725" y="1139825"/>
          <a:ext cx="8281988" cy="500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3" imgW="4648605" imgH="2812374" progId="Visio.Drawing.11">
                  <p:embed/>
                </p:oleObj>
              </mc:Choice>
              <mc:Fallback>
                <p:oleObj name="Visio" r:id="rId3" imgW="4648605" imgH="2812374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1139825"/>
                        <a:ext cx="8281988" cy="500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Common Defects &amp; Practices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Programming Practices 5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071563"/>
            <a:ext cx="8329613" cy="5357812"/>
          </a:xfrm>
        </p:spPr>
        <p:txBody>
          <a:bodyPr/>
          <a:lstStyle/>
          <a:p>
            <a:r>
              <a:rPr lang="en-US" smtClean="0"/>
              <a:t>File operations: file read operations must be restricted to a minimum</a:t>
            </a:r>
          </a:p>
          <a:p>
            <a:r>
              <a:rPr lang="en-US" smtClean="0"/>
              <a:t>Clear content of big structure after use: always clear() the content of Collection/Map objects after use</a:t>
            </a:r>
          </a:p>
          <a:p>
            <a:r>
              <a:rPr lang="en-US" smtClean="0"/>
              <a:t>Be economical when creating new objects 	</a:t>
            </a:r>
          </a:p>
          <a:p>
            <a:r>
              <a:rPr lang="en-US" smtClean="0"/>
              <a:t>In program language that has no garbage collector (i.e C, C++): free allocated memory after use: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200" smtClean="0">
                <a:cs typeface="Courier New" panose="02070309020205020404" pitchFamily="49" charset="0"/>
              </a:rPr>
              <a:t>	{</a:t>
            </a:r>
            <a:r>
              <a:rPr lang="en-US" sz="2200" smtClean="0"/>
              <a:t/>
            </a:r>
            <a:br>
              <a:rPr lang="en-US" sz="2200" smtClean="0"/>
            </a:br>
            <a:r>
              <a:rPr lang="en-US" sz="2200" smtClean="0"/>
              <a:t>      </a:t>
            </a:r>
            <a:r>
              <a:rPr lang="en-US" sz="2200" smtClean="0">
                <a:cs typeface="Courier New" panose="02070309020205020404" pitchFamily="49" charset="0"/>
              </a:rPr>
              <a:t>double* A = malloc(sizeof(double)*M*N);</a:t>
            </a:r>
            <a:br>
              <a:rPr lang="en-US" sz="2200" smtClean="0">
                <a:cs typeface="Courier New" panose="02070309020205020404" pitchFamily="49" charset="0"/>
              </a:rPr>
            </a:br>
            <a:r>
              <a:rPr lang="en-US" sz="2200" smtClean="0">
                <a:cs typeface="Courier New" panose="02070309020205020404" pitchFamily="49" charset="0"/>
              </a:rPr>
              <a:t>      for(int i = 0; i &lt; M*N; i++){</a:t>
            </a:r>
            <a:br>
              <a:rPr lang="en-US" sz="2200" smtClean="0">
                <a:cs typeface="Courier New" panose="02070309020205020404" pitchFamily="49" charset="0"/>
              </a:rPr>
            </a:br>
            <a:r>
              <a:rPr lang="en-US" sz="2200" smtClean="0">
                <a:cs typeface="Courier New" panose="02070309020205020404" pitchFamily="49" charset="0"/>
              </a:rPr>
              <a:t>          A[i] = i;</a:t>
            </a:r>
            <a:br>
              <a:rPr lang="en-US" sz="2200" smtClean="0">
                <a:cs typeface="Courier New" panose="02070309020205020404" pitchFamily="49" charset="0"/>
              </a:rPr>
            </a:br>
            <a:r>
              <a:rPr lang="en-US" sz="2200" smtClean="0">
                <a:cs typeface="Courier New" panose="02070309020205020404" pitchFamily="49" charset="0"/>
              </a:rPr>
              <a:t>      }</a:t>
            </a:r>
            <a:br>
              <a:rPr lang="en-US" sz="2200" smtClean="0">
                <a:cs typeface="Courier New" panose="02070309020205020404" pitchFamily="49" charset="0"/>
              </a:rPr>
            </a:br>
            <a:r>
              <a:rPr lang="en-US" sz="2200" smtClean="0">
                <a:cs typeface="Courier New" panose="02070309020205020404" pitchFamily="49" charset="0"/>
              </a:rPr>
              <a:t>}</a:t>
            </a:r>
            <a:endParaRPr lang="en-US" altLang="ja-JP" sz="2200" b="1" smtClean="0">
              <a:solidFill>
                <a:srgbClr val="000000"/>
              </a:solidFill>
              <a:ea typeface="ＭＳ Ｐゴシック" panose="020B0600070205080204" pitchFamily="50" charset="-128"/>
            </a:endParaRPr>
          </a:p>
          <a:p>
            <a:pPr lvl="2"/>
            <a:endParaRPr lang="en-US" sz="1600" smtClean="0"/>
          </a:p>
          <a:p>
            <a:pPr lvl="2">
              <a:buFont typeface="Wingdings" panose="05000000000000000000" pitchFamily="2" charset="2"/>
              <a:buNone/>
            </a:pPr>
            <a:endParaRPr lang="en-US" smtClean="0"/>
          </a:p>
        </p:txBody>
      </p:sp>
      <p:sp>
        <p:nvSpPr>
          <p:cNvPr id="5" name="Rectangle 4"/>
          <p:cNvSpPr/>
          <p:nvPr/>
        </p:nvSpPr>
        <p:spPr>
          <a:xfrm>
            <a:off x="5214938" y="5286375"/>
            <a:ext cx="3000375" cy="9239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/>
              <a:t>memory leak: forgot to call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free(A);</a:t>
            </a:r>
          </a:p>
          <a:p>
            <a:pPr eaLnBrk="1" hangingPunct="1">
              <a:defRPr/>
            </a:pPr>
            <a:r>
              <a:rPr lang="en-US" b="1" dirty="0"/>
              <a:t>common problem in C, C++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Common Defects &amp; Practices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Programming Practices 6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29613" cy="5357813"/>
          </a:xfrm>
        </p:spPr>
        <p:txBody>
          <a:bodyPr/>
          <a:lstStyle/>
          <a:p>
            <a:r>
              <a:rPr lang="en-US" sz="2400" smtClean="0"/>
              <a:t>Use parentheses liberally in expressions involving mixed operators to avoid operator precedence problems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mtClean="0">
                <a:cs typeface="Courier New" panose="02070309020205020404" pitchFamily="49" charset="0"/>
              </a:rPr>
              <a:t>if (a == b &amp;&amp; c == d) // AVOID!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mtClean="0">
                <a:cs typeface="Courier New" panose="02070309020205020404" pitchFamily="49" charset="0"/>
              </a:rPr>
              <a:t>if ((a == b) &amp;&amp; (c == d)) // RIGHT</a:t>
            </a:r>
          </a:p>
          <a:p>
            <a:r>
              <a:rPr lang="en-US" sz="2400" smtClean="0"/>
              <a:t>Try to make the structure of your program match the intent, for example: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mtClean="0">
                <a:cs typeface="Courier New" panose="02070309020205020404" pitchFamily="49" charset="0"/>
              </a:rPr>
              <a:t>if (booleanExpression) {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mtClean="0">
                <a:cs typeface="Courier New" panose="02070309020205020404" pitchFamily="49" charset="0"/>
              </a:rPr>
              <a:t>	return true;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mtClean="0">
                <a:cs typeface="Courier New" panose="02070309020205020404" pitchFamily="49" charset="0"/>
              </a:rPr>
              <a:t>} else {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mtClean="0">
                <a:cs typeface="Courier New" panose="02070309020205020404" pitchFamily="49" charset="0"/>
              </a:rPr>
              <a:t>	return false;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mtClean="0">
                <a:cs typeface="Courier New" panose="02070309020205020404" pitchFamily="49" charset="0"/>
              </a:rPr>
              <a:t>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smtClean="0">
                <a:cs typeface="Courier New" panose="02070309020205020404" pitchFamily="49" charset="0"/>
              </a:rPr>
              <a:t>should instead be written as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mtClean="0">
                <a:cs typeface="Courier New" panose="02070309020205020404" pitchFamily="49" charset="0"/>
              </a:rPr>
              <a:t>	return booleanExpression;</a:t>
            </a:r>
            <a:endParaRPr lang="en-US" altLang="ja-JP" smtClean="0">
              <a:ea typeface="ＭＳ Ｐゴシック" panose="020B0600070205080204" pitchFamily="50" charset="-128"/>
              <a:cs typeface="Courier New" panose="02070309020205020404" pitchFamily="49" charset="0"/>
            </a:endParaRPr>
          </a:p>
          <a:p>
            <a:pPr lvl="4"/>
            <a:endParaRPr lang="en-US" sz="2400" smtClean="0">
              <a:cs typeface="Courier New" panose="02070309020205020404" pitchFamily="49" charset="0"/>
            </a:endParaRPr>
          </a:p>
          <a:p>
            <a:pPr lvl="4">
              <a:buFontTx/>
              <a:buNone/>
            </a:pPr>
            <a:endParaRPr lang="en-US" sz="2400" smtClean="0"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https://encrypted-tbn3.gstatic.com/images?q=tbn:ANd9GcSMjRd2K5uJ6whNf349YHYX3MMOR5cgpA91-z3CLGYfjMQYG73LX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438400"/>
            <a:ext cx="22129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Coding Process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Code Planning</a:t>
            </a:r>
            <a:endParaRPr lang="vi-VN" smtClean="0">
              <a:cs typeface="Arial" panose="020B0604020202020204" pitchFamily="34" charset="0"/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smtClean="0"/>
              <a:t>Purpose: To plan and prepare for coding</a:t>
            </a:r>
          </a:p>
          <a:p>
            <a:r>
              <a:rPr lang="en-US" sz="2300" smtClean="0"/>
              <a:t>Steps:</a:t>
            </a:r>
          </a:p>
          <a:p>
            <a:pPr lvl="1"/>
            <a:r>
              <a:rPr lang="en-US" sz="2300" smtClean="0"/>
              <a:t>Study design documents</a:t>
            </a:r>
          </a:p>
          <a:p>
            <a:pPr lvl="1"/>
            <a:r>
              <a:rPr lang="en-US" sz="2300" smtClean="0"/>
              <a:t>Define and prepare resources and infrastructure for coding, unit test and integration, if necessary.</a:t>
            </a:r>
          </a:p>
          <a:p>
            <a:pPr lvl="1"/>
            <a:r>
              <a:rPr lang="en-US" sz="2300" smtClean="0"/>
              <a:t>Create coding plan including targets, scope, required deliverables and acceptance criteria, </a:t>
            </a:r>
          </a:p>
          <a:p>
            <a:pPr lvl="1"/>
            <a:r>
              <a:rPr lang="en-US" sz="2300" smtClean="0"/>
              <a:t>task and schedule, responsibilities</a:t>
            </a:r>
          </a:p>
          <a:p>
            <a:pPr lvl="1"/>
            <a:r>
              <a:rPr lang="en-US" sz="2300" smtClean="0"/>
              <a:t>Review and obtain agreement on coding plan</a:t>
            </a:r>
          </a:p>
          <a:p>
            <a:pPr lvl="1"/>
            <a:r>
              <a:rPr lang="en-US" sz="2300" smtClean="0"/>
              <a:t>Develop/customize coding convention</a:t>
            </a:r>
          </a:p>
          <a:p>
            <a:pPr lvl="1"/>
            <a:r>
              <a:rPr lang="en-US" sz="2300" smtClean="0"/>
              <a:t>Review &amp; conduct training on coding convention</a:t>
            </a:r>
          </a:p>
          <a:p>
            <a:pPr lvl="1"/>
            <a:r>
              <a:rPr lang="en-US" sz="2300" smtClean="0"/>
              <a:t>Verify tools support for coding (if any)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Coding Process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Coding Library  Modules</a:t>
            </a:r>
            <a:endParaRPr lang="vi-VN" smtClean="0">
              <a:cs typeface="Arial" panose="020B0604020202020204" pitchFamily="34" charset="0"/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527175"/>
            <a:ext cx="8229600" cy="4830763"/>
          </a:xfrm>
        </p:spPr>
        <p:txBody>
          <a:bodyPr/>
          <a:lstStyle/>
          <a:p>
            <a:r>
              <a:rPr lang="en-US" smtClean="0"/>
              <a:t>Purpose: To build, construct and/or develop library modules</a:t>
            </a:r>
          </a:p>
          <a:p>
            <a:r>
              <a:rPr lang="en-US" smtClean="0"/>
              <a:t>Steps:</a:t>
            </a:r>
          </a:p>
          <a:p>
            <a:pPr lvl="1"/>
            <a:r>
              <a:rPr lang="en-US" smtClean="0"/>
              <a:t>Create detail design for library modules</a:t>
            </a:r>
          </a:p>
          <a:p>
            <a:pPr lvl="1"/>
            <a:r>
              <a:rPr lang="en-US" smtClean="0"/>
              <a:t>Code library modules</a:t>
            </a:r>
          </a:p>
          <a:p>
            <a:pPr lvl="1"/>
            <a:r>
              <a:rPr lang="en-US" smtClean="0"/>
              <a:t>Review code of library modules</a:t>
            </a:r>
          </a:p>
          <a:p>
            <a:pPr lvl="1"/>
            <a:r>
              <a:rPr lang="en-US" smtClean="0"/>
              <a:t>Fix defects of library modules</a:t>
            </a:r>
          </a:p>
          <a:p>
            <a:pPr lvl="1"/>
            <a:r>
              <a:rPr lang="en-US" smtClean="0"/>
              <a:t>Summarize related documents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Coding Process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Coding Functional Modules</a:t>
            </a:r>
            <a:endParaRPr lang="vi-VN" smtClean="0">
              <a:cs typeface="Arial" panose="020B0604020202020204" pitchFamily="34" charset="0"/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527175"/>
            <a:ext cx="8229600" cy="4830763"/>
          </a:xfrm>
        </p:spPr>
        <p:txBody>
          <a:bodyPr/>
          <a:lstStyle/>
          <a:p>
            <a:r>
              <a:rPr lang="en-US" smtClean="0"/>
              <a:t>Purpose: To build, construct and/or develop functional modules</a:t>
            </a:r>
          </a:p>
          <a:p>
            <a:r>
              <a:rPr lang="en-US" smtClean="0"/>
              <a:t>Steps:</a:t>
            </a:r>
          </a:p>
          <a:p>
            <a:pPr lvl="1"/>
            <a:r>
              <a:rPr lang="en-US" smtClean="0"/>
              <a:t>Create detail design for modules and program units, if required in design documents</a:t>
            </a:r>
          </a:p>
          <a:p>
            <a:pPr lvl="1"/>
            <a:r>
              <a:rPr lang="en-US" smtClean="0"/>
              <a:t>Code modules and program units</a:t>
            </a:r>
          </a:p>
          <a:p>
            <a:pPr lvl="1"/>
            <a:r>
              <a:rPr lang="en-US" smtClean="0"/>
              <a:t>Review code</a:t>
            </a:r>
          </a:p>
          <a:p>
            <a:pPr lvl="1"/>
            <a:r>
              <a:rPr lang="en-US" smtClean="0"/>
              <a:t>Fix defects for modules and program units</a:t>
            </a:r>
          </a:p>
          <a:p>
            <a:pPr lvl="1"/>
            <a:r>
              <a:rPr lang="en-US" smtClean="0"/>
              <a:t>Summarize and submit result to Team Lead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Coding Process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 Integrate Software Modules</a:t>
            </a:r>
            <a:endParaRPr lang="vi-VN" smtClean="0">
              <a:cs typeface="Arial" panose="020B0604020202020204" pitchFamily="34" charset="0"/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1527175"/>
            <a:ext cx="8229600" cy="4830763"/>
          </a:xfrm>
        </p:spPr>
        <p:txBody>
          <a:bodyPr/>
          <a:lstStyle/>
          <a:p>
            <a:r>
              <a:rPr lang="en-US" smtClean="0"/>
              <a:t>Purpose: assemble the software package from the software modules, ensure that the software package, as integrated and functions properly</a:t>
            </a:r>
          </a:p>
          <a:p>
            <a:r>
              <a:rPr lang="en-US" smtClean="0"/>
              <a:t>Steps:</a:t>
            </a:r>
          </a:p>
          <a:p>
            <a:pPr lvl="1"/>
            <a:r>
              <a:rPr lang="en-US" smtClean="0"/>
              <a:t>Create integration plan (if needed)</a:t>
            </a:r>
          </a:p>
          <a:p>
            <a:pPr lvl="1"/>
            <a:r>
              <a:rPr lang="en-US" smtClean="0"/>
              <a:t>Integrate modules</a:t>
            </a:r>
          </a:p>
          <a:p>
            <a:pPr lvl="1"/>
            <a:r>
              <a:rPr lang="en-US" smtClean="0"/>
              <a:t>Evaluate integration results, conduct cause analysis, raise change request (if needed)</a:t>
            </a:r>
          </a:p>
          <a:p>
            <a:pPr lvl="1"/>
            <a:r>
              <a:rPr lang="en-US" smtClean="0"/>
              <a:t>Review and approve results of integration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Coding Process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 Create System Description</a:t>
            </a:r>
            <a:endParaRPr lang="vi-VN" smtClean="0">
              <a:cs typeface="Arial" panose="020B0604020202020204" pitchFamily="34" charset="0"/>
            </a:endParaRP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4830762"/>
          </a:xfrm>
        </p:spPr>
        <p:txBody>
          <a:bodyPr/>
          <a:lstStyle/>
          <a:p>
            <a:r>
              <a:rPr lang="en-US" sz="2400" smtClean="0"/>
              <a:t>Purpose: To develop System Description /User Manual documents that support in software operation</a:t>
            </a:r>
          </a:p>
          <a:p>
            <a:r>
              <a:rPr lang="en-US" sz="2400" smtClean="0"/>
              <a:t>Steps:</a:t>
            </a:r>
          </a:p>
          <a:p>
            <a:pPr lvl="1"/>
            <a:r>
              <a:rPr lang="en-US" smtClean="0"/>
              <a:t>Make overview on system</a:t>
            </a:r>
          </a:p>
          <a:p>
            <a:pPr lvl="1"/>
            <a:r>
              <a:rPr lang="en-US" smtClean="0"/>
              <a:t>Describe sub-systems and main functions including system structure scheme, flow charts, system interfaces, data flows</a:t>
            </a:r>
          </a:p>
          <a:p>
            <a:pPr lvl="1"/>
            <a:r>
              <a:rPr lang="en-US" smtClean="0"/>
              <a:t>Describe system requirements including support data, memory capability, CPU and I/O requirements, storage capability, data for internal and external interfaces</a:t>
            </a:r>
          </a:p>
          <a:p>
            <a:pPr lvl="1"/>
            <a:r>
              <a:rPr lang="en-US" smtClean="0"/>
              <a:t>Describe software structure including library of source codes (for system, sub-systems, objects) library of executive and supporting programs</a:t>
            </a:r>
          </a:p>
          <a:p>
            <a:pPr lvl="1"/>
            <a:r>
              <a:rPr lang="en-US" smtClean="0"/>
              <a:t>Develop User Manual</a:t>
            </a:r>
          </a:p>
          <a:p>
            <a:pPr lvl="1"/>
            <a:r>
              <a:rPr lang="en-US" smtClean="0"/>
              <a:t>Review and approve System Description/User Manual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-Theme_20140415">
  <a:themeElements>
    <a:clrScheme name="Template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Template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1 Schneider Electric IT organization v11">
  <a:themeElements>
    <a:clrScheme name="1_1 Schneider Electric IT organization v11 4">
      <a:dk1>
        <a:srgbClr val="FFFFFF"/>
      </a:dk1>
      <a:lt1>
        <a:srgbClr val="FFFFFF"/>
      </a:lt1>
      <a:dk2>
        <a:srgbClr val="4FA600"/>
      </a:dk2>
      <a:lt2>
        <a:srgbClr val="FFFFFF"/>
      </a:lt2>
      <a:accent1>
        <a:srgbClr val="FFFFFF"/>
      </a:accent1>
      <a:accent2>
        <a:srgbClr val="FFFFFF"/>
      </a:accent2>
      <a:accent3>
        <a:srgbClr val="B2D0A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1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2_1 Schneider Electric IT organization v11">
  <a:themeElements>
    <a:clrScheme name="2_1 Schneider Electric IT organization v11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2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5_Axis">
  <a:themeElements>
    <a:clrScheme name="5_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5_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Capsules">
  <a:themeElements>
    <a:clrScheme name="1_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1_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3_1 Schneider Electric IT organization v11">
  <a:themeElements>
    <a:clrScheme name="3_1 Schneider Electric IT organization v11 4">
      <a:dk1>
        <a:srgbClr val="FFFFFF"/>
      </a:dk1>
      <a:lt1>
        <a:srgbClr val="FFFFFF"/>
      </a:lt1>
      <a:dk2>
        <a:srgbClr val="4FA600"/>
      </a:dk2>
      <a:lt2>
        <a:srgbClr val="FFFFFF"/>
      </a:lt2>
      <a:accent1>
        <a:srgbClr val="FFFFFF"/>
      </a:accent1>
      <a:accent2>
        <a:srgbClr val="FFFFFF"/>
      </a:accent2>
      <a:accent3>
        <a:srgbClr val="B2D0A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3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t-model">
  <a:themeElements>
    <a:clrScheme name="ppt-model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-mod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model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model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PT08_EN">
  <a:themeElements>
    <a:clrScheme name="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lank">
  <a:themeElements>
    <a:clrScheme name="blank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Template_PPT08_EN">
  <a:themeElements>
    <a:clrScheme name="1_Template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1_Template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Template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F Theme-2014_1">
  <a:themeElements>
    <a:clrScheme name="1_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F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F Theme-2014_2">
  <a:themeElements>
    <a:clrScheme name="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PPT08_EN">
  <a:themeElements>
    <a:clrScheme name="1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1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PPT08_EN">
  <a:themeElements>
    <a:clrScheme name="2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2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Template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ppt-model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blank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5.xml><?xml version="1.0" encoding="utf-8"?>
<a:themeOverride xmlns:a="http://schemas.openxmlformats.org/drawingml/2006/main">
  <a:clrScheme name="1_Template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6.xml><?xml version="1.0" encoding="utf-8"?>
<a:themeOverride xmlns:a="http://schemas.openxmlformats.org/drawingml/2006/main">
  <a:clrScheme name="1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7.xml><?xml version="1.0" encoding="utf-8"?>
<a:themeOverride xmlns:a="http://schemas.openxmlformats.org/drawingml/2006/main">
  <a:clrScheme name="2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Fs-Theme_20140415</Template>
  <TotalTime>2186</TotalTime>
  <Words>2487</Words>
  <Application>Microsoft Office PowerPoint</Application>
  <PresentationFormat>On-screen Show (4:3)</PresentationFormat>
  <Paragraphs>392</Paragraphs>
  <Slides>42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14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70" baseType="lpstr">
      <vt:lpstr>Arial</vt:lpstr>
      <vt:lpstr>SEOptimist</vt:lpstr>
      <vt:lpstr>Times New Roman</vt:lpstr>
      <vt:lpstr>Wingdings</vt:lpstr>
      <vt:lpstr>Courier New</vt:lpstr>
      <vt:lpstr>ＭＳ Ｐゴシック</vt:lpstr>
      <vt:lpstr>Calibri</vt:lpstr>
      <vt:lpstr>PMingLiU</vt:lpstr>
      <vt:lpstr>ＭＳ Ｐ明朝</vt:lpstr>
      <vt:lpstr>Tahoma</vt:lpstr>
      <vt:lpstr>ＭＳ 明朝</vt:lpstr>
      <vt:lpstr>Fs-Theme_20140415</vt:lpstr>
      <vt:lpstr>ppt-model</vt:lpstr>
      <vt:lpstr>PPT08_EN</vt:lpstr>
      <vt:lpstr>blank</vt:lpstr>
      <vt:lpstr>1_Template_PPT08_EN</vt:lpstr>
      <vt:lpstr>F Theme-2014_1</vt:lpstr>
      <vt:lpstr>F Theme-2014_2</vt:lpstr>
      <vt:lpstr>1_PPT08_EN</vt:lpstr>
      <vt:lpstr>2_PPT08_EN</vt:lpstr>
      <vt:lpstr>1_1 Schneider Electric IT organization v11</vt:lpstr>
      <vt:lpstr>2_1 Schneider Electric IT organization v11</vt:lpstr>
      <vt:lpstr>5_Axis</vt:lpstr>
      <vt:lpstr>1_Capsules</vt:lpstr>
      <vt:lpstr>3_1 Schneider Electric IT organization v11</vt:lpstr>
      <vt:lpstr>CorelDRAW</vt:lpstr>
      <vt:lpstr>Microsoft Office Visio Drawing</vt:lpstr>
      <vt:lpstr>Chart</vt:lpstr>
      <vt:lpstr>Coding Process</vt:lpstr>
      <vt:lpstr>Agenda</vt:lpstr>
      <vt:lpstr>Coding Process Where the Coding is?</vt:lpstr>
      <vt:lpstr>Coding Process Coding Workflow</vt:lpstr>
      <vt:lpstr>Coding Process Code Planning</vt:lpstr>
      <vt:lpstr>Coding Process Coding Library  Modules</vt:lpstr>
      <vt:lpstr>Coding Process Coding Functional Modules</vt:lpstr>
      <vt:lpstr>Coding Process  Integrate Software Modules</vt:lpstr>
      <vt:lpstr>Coding Process  Create System Description</vt:lpstr>
      <vt:lpstr>Coding Process  Deliver &amp; Summarize</vt:lpstr>
      <vt:lpstr>Coding Convention Introduction</vt:lpstr>
      <vt:lpstr>Coding Convention Importance</vt:lpstr>
      <vt:lpstr>Coding Convention Some Common Standards 1/2</vt:lpstr>
      <vt:lpstr>Coding Convention Some Common Standards 2/2</vt:lpstr>
      <vt:lpstr>Coding Convention Naming Conventions</vt:lpstr>
      <vt:lpstr>Code Review Process Code Review</vt:lpstr>
      <vt:lpstr>Code Review Process Review Benefits</vt:lpstr>
      <vt:lpstr>Code Review Process Review Candidates</vt:lpstr>
      <vt:lpstr>Code Review Process Review Workflow</vt:lpstr>
      <vt:lpstr>Code Review Process Roles &amp; Responsibilities</vt:lpstr>
      <vt:lpstr>PowerPoint Presentation</vt:lpstr>
      <vt:lpstr>PowerPoint Presentation</vt:lpstr>
      <vt:lpstr>Code Review Process Prepare for review 2/2</vt:lpstr>
      <vt:lpstr>PowerPoint Presentation</vt:lpstr>
      <vt:lpstr>PowerPoint Presentation</vt:lpstr>
      <vt:lpstr>PowerPoint Presentation</vt:lpstr>
      <vt:lpstr>PowerPoint Presentation</vt:lpstr>
      <vt:lpstr>Code Review Process Self- Code Review 1/3</vt:lpstr>
      <vt:lpstr>Code Review Process Self- Code Review 2/3</vt:lpstr>
      <vt:lpstr>Code Review Process Self- Code Review 3/3</vt:lpstr>
      <vt:lpstr>Common Defects &amp; Practices Hard code constants</vt:lpstr>
      <vt:lpstr>Common Defects &amp; Practices Array Index Start from 0</vt:lpstr>
      <vt:lpstr>Common Defects &amp; Practices The Dangling else Problem</vt:lpstr>
      <vt:lpstr>Common Defects &amp; Practices Null Pointer Exception</vt:lpstr>
      <vt:lpstr>Common Defects &amp; Practices Detect Common Defects Sample</vt:lpstr>
      <vt:lpstr>Common Defects &amp; Practices Programming Practices 1</vt:lpstr>
      <vt:lpstr>Common Defects &amp; Practices Programming Practices 2</vt:lpstr>
      <vt:lpstr>Common Defects &amp; Practices Programming Practices 3</vt:lpstr>
      <vt:lpstr>Common Defects &amp; Practices Programming Practices 4</vt:lpstr>
      <vt:lpstr>Common Defects &amp; Practices Programming Practices 5</vt:lpstr>
      <vt:lpstr>Common Defects &amp; Practices Programming Practices 6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Process</dc:title>
  <dc:subject>v2/4</dc:subject>
  <dc:creator>FPT Software</dc:creator>
  <cp:keywords/>
  <dc:description>Restructure the content framework of the slide; make it more visualized</dc:description>
  <cp:lastModifiedBy>Phuoc Nguyen Thanh</cp:lastModifiedBy>
  <cp:revision>381</cp:revision>
  <dcterms:created xsi:type="dcterms:W3CDTF">2010-10-18T05:40:05Z</dcterms:created>
  <dcterms:modified xsi:type="dcterms:W3CDTF">2014-05-05T09:11:19Z</dcterms:modified>
  <cp:category/>
  <cp:contentStatus>Final</cp:contentStatus>
</cp:coreProperties>
</file>