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Override6.xml" ContentType="application/vnd.openxmlformats-officedocument.themeOverrid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heme/themeOverride7.xml" ContentType="application/vnd.openxmlformats-officedocument.themeOverrid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9" r:id="rId3"/>
    <p:sldMasterId id="2147483796" r:id="rId4"/>
    <p:sldMasterId id="2147483808" r:id="rId5"/>
    <p:sldMasterId id="2147483820" r:id="rId6"/>
    <p:sldMasterId id="2147483832" r:id="rId7"/>
    <p:sldMasterId id="2147483844" r:id="rId8"/>
    <p:sldMasterId id="2147483847" r:id="rId9"/>
    <p:sldMasterId id="2147483862" r:id="rId10"/>
    <p:sldMasterId id="2147483874" r:id="rId11"/>
    <p:sldMasterId id="2147483886" r:id="rId12"/>
    <p:sldMasterId id="2147483898" r:id="rId13"/>
    <p:sldMasterId id="2147483910" r:id="rId14"/>
    <p:sldMasterId id="2147483922" r:id="rId15"/>
    <p:sldMasterId id="2147483934" r:id="rId16"/>
  </p:sldMasterIdLst>
  <p:notesMasterIdLst>
    <p:notesMasterId r:id="rId45"/>
  </p:notesMasterIdLst>
  <p:handoutMasterIdLst>
    <p:handoutMasterId r:id="rId46"/>
  </p:handoutMasterIdLst>
  <p:sldIdLst>
    <p:sldId id="256" r:id="rId17"/>
    <p:sldId id="257" r:id="rId18"/>
    <p:sldId id="273" r:id="rId19"/>
    <p:sldId id="294" r:id="rId20"/>
    <p:sldId id="295" r:id="rId21"/>
    <p:sldId id="360" r:id="rId22"/>
    <p:sldId id="296" r:id="rId23"/>
    <p:sldId id="330" r:id="rId24"/>
    <p:sldId id="329" r:id="rId25"/>
    <p:sldId id="297" r:id="rId26"/>
    <p:sldId id="331" r:id="rId27"/>
    <p:sldId id="361" r:id="rId28"/>
    <p:sldId id="362" r:id="rId29"/>
    <p:sldId id="363" r:id="rId30"/>
    <p:sldId id="334" r:id="rId31"/>
    <p:sldId id="364" r:id="rId32"/>
    <p:sldId id="336" r:id="rId33"/>
    <p:sldId id="365" r:id="rId34"/>
    <p:sldId id="368" r:id="rId35"/>
    <p:sldId id="338" r:id="rId36"/>
    <p:sldId id="339" r:id="rId37"/>
    <p:sldId id="366" r:id="rId38"/>
    <p:sldId id="359" r:id="rId39"/>
    <p:sldId id="367" r:id="rId40"/>
    <p:sldId id="370" r:id="rId41"/>
    <p:sldId id="371" r:id="rId42"/>
    <p:sldId id="316" r:id="rId43"/>
    <p:sldId id="372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CC66"/>
    <a:srgbClr val="0000FF"/>
    <a:srgbClr val="003399"/>
    <a:srgbClr val="FF0066"/>
    <a:srgbClr val="99CCFF"/>
    <a:srgbClr val="99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44" autoAdjust="0"/>
  </p:normalViewPr>
  <p:slideViewPr>
    <p:cSldViewPr>
      <p:cViewPr varScale="1">
        <p:scale>
          <a:sx n="61" d="100"/>
          <a:sy n="61" d="100"/>
        </p:scale>
        <p:origin x="9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82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0"/>
    </p:cViewPr>
  </p:sorterViewPr>
  <p:notesViewPr>
    <p:cSldViewPr>
      <p:cViewPr varScale="1">
        <p:scale>
          <a:sx n="43" d="100"/>
          <a:sy n="43" d="100"/>
        </p:scale>
        <p:origin x="-14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1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5.xml"/><Relationship Id="rId12" Type="http://schemas.openxmlformats.org/officeDocument/2006/relationships/slideMaster" Target="slideMasters/slideMaster10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4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Master" Target="slideMasters/slideMaster9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3.xml"/><Relationship Id="rId15" Type="http://schemas.openxmlformats.org/officeDocument/2006/relationships/slideMaster" Target="slideMasters/slideMaster13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8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4" Type="http://schemas.openxmlformats.org/officeDocument/2006/relationships/slideMaster" Target="slideMasters/slideMaster12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7.xml"/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28EBB36-32BE-4548-8A08-D3724E530ABC}" type="datetime1">
              <a:rPr lang="ja-JP" altLang="en-US"/>
              <a:pPr>
                <a:defRPr/>
              </a:pPr>
              <a:t>2014/5/5</a:t>
            </a:fld>
            <a:endParaRPr lang="en-US" altLang="ja-JP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C4C0D85-1F79-4D7B-844A-16F43AE979E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5251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5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0"/>
            <a:r>
              <a:rPr lang="en-US" altLang="ja-JP" noProof="0" smtClean="0"/>
              <a:t>Second level</a:t>
            </a:r>
          </a:p>
          <a:p>
            <a:pPr lvl="0"/>
            <a:r>
              <a:rPr lang="en-US" altLang="ja-JP" noProof="0" smtClean="0"/>
              <a:t>Third level</a:t>
            </a:r>
          </a:p>
          <a:p>
            <a:pPr lvl="0"/>
            <a:r>
              <a:rPr lang="en-US" altLang="ja-JP" noProof="0" smtClean="0"/>
              <a:t>Fourth level</a:t>
            </a:r>
          </a:p>
          <a:p>
            <a:pPr lvl="0"/>
            <a:r>
              <a:rPr lang="en-US" altLang="ja-JP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2329BD4-CB6E-4374-BE09-469E76297A61}" type="datetime1">
              <a:rPr lang="ja-JP" altLang="en-US"/>
              <a:pPr>
                <a:defRPr/>
              </a:pPr>
              <a:t>2014/5/5</a:t>
            </a:fld>
            <a:endParaRPr lang="en-US" altLang="ja-JP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06408E-B46E-4CF5-800A-CD75A7D890F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46015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7A5DF3F-803F-4ADA-AB53-3958CC7B7B57}" type="datetime1">
              <a:rPr lang="ja-JP" altLang="en-US"/>
              <a:pPr>
                <a:spcBef>
                  <a:spcPct val="0"/>
                </a:spcBef>
              </a:pPr>
              <a:t>2014/5/5</a:t>
            </a:fld>
            <a:endParaRPr lang="en-US" altLang="ja-JP"/>
          </a:p>
        </p:txBody>
      </p:sp>
      <p:sp>
        <p:nvSpPr>
          <p:cNvPr id="3686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BAD07DE-9016-4930-9C12-1D32A6FB5D91}" type="slidenum">
              <a:rPr lang="ja-JP" altLang="en-US"/>
              <a:pPr>
                <a:spcBef>
                  <a:spcPct val="0"/>
                </a:spcBef>
              </a:pPr>
              <a:t>1</a:t>
            </a:fld>
            <a:endParaRPr lang="en-US" altLang="ja-JP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ja-JP" altLang="en-US" sz="20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31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IsValidLength() :function to check the length of passwod is valid or nots</a:t>
            </a:r>
          </a:p>
          <a:p>
            <a:r>
              <a:rPr lang="en-US" smtClean="0"/>
              <a:t>IsMixedCase() : function to check the uppercase or lowercase</a:t>
            </a:r>
          </a:p>
          <a:p>
            <a:r>
              <a:rPr lang="en-US" smtClean="0"/>
              <a:t>IsAphaNumeric() : functin to check the passwork is valid or not when it has both alpha and numeric</a:t>
            </a:r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6C73CF-F68F-4601-AA38-CD242C333F50}" type="datetime1">
              <a:rPr lang="ja-JP" altLang="en-US"/>
              <a:pPr>
                <a:spcBef>
                  <a:spcPct val="0"/>
                </a:spcBef>
              </a:pPr>
              <a:t>2014/5/5</a:t>
            </a:fld>
            <a:endParaRPr lang="en-US" altLang="ja-JP"/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57CC44-DE07-4189-BE3C-3B18FDD4DDC5}" type="slidenum">
              <a:rPr lang="ja-JP" altLang="en-US"/>
              <a:pPr>
                <a:spcBef>
                  <a:spcPct val="0"/>
                </a:spcBef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73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EAC7048-1BB6-4270-BD04-0EC238B8B281}" type="datetime1">
              <a:rPr lang="ja-JP" altLang="en-US"/>
              <a:pPr>
                <a:spcBef>
                  <a:spcPct val="0"/>
                </a:spcBef>
              </a:pPr>
              <a:t>2014/5/5</a:t>
            </a:fld>
            <a:endParaRPr lang="en-US" altLang="ja-JP"/>
          </a:p>
        </p:txBody>
      </p:sp>
      <p:sp>
        <p:nvSpPr>
          <p:cNvPr id="3891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8BEE53E-3F52-4899-BE70-CAE3698F2DDE}" type="slidenum">
              <a:rPr lang="ja-JP" altLang="en-US"/>
              <a:pPr>
                <a:spcBef>
                  <a:spcPct val="0"/>
                </a:spcBef>
              </a:pPr>
              <a:t>2</a:t>
            </a:fld>
            <a:endParaRPr lang="en-US" altLang="ja-JP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ja-JP" altLang="en-US" sz="20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288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9784044-B9F0-4E62-9B60-D02CBE48857C}" type="datetime1">
              <a:rPr lang="ja-JP" altLang="en-US"/>
              <a:pPr>
                <a:spcBef>
                  <a:spcPct val="0"/>
                </a:spcBef>
              </a:pPr>
              <a:t>2014/5/5</a:t>
            </a:fld>
            <a:endParaRPr lang="en-US" altLang="ja-JP"/>
          </a:p>
        </p:txBody>
      </p:sp>
      <p:sp>
        <p:nvSpPr>
          <p:cNvPr id="4096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F0E6B4-96E5-4FCD-AC6C-528497A09D4B}" type="slidenum">
              <a:rPr lang="ja-JP" altLang="en-US"/>
              <a:pPr>
                <a:spcBef>
                  <a:spcPct val="0"/>
                </a:spcBef>
              </a:pPr>
              <a:t>3</a:t>
            </a:fld>
            <a:endParaRPr lang="en-US" altLang="ja-JP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ja-JP" altLang="en-US" sz="20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8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1D75FD0-8458-4ADB-8F97-118D5F18717A}" type="datetime1">
              <a:rPr lang="ja-JP" altLang="en-US"/>
              <a:pPr>
                <a:spcBef>
                  <a:spcPct val="0"/>
                </a:spcBef>
              </a:pPr>
              <a:t>2014/5/5</a:t>
            </a:fld>
            <a:endParaRPr lang="en-US" altLang="ja-JP"/>
          </a:p>
        </p:txBody>
      </p:sp>
      <p:sp>
        <p:nvSpPr>
          <p:cNvPr id="5222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D03CA88-6A38-4041-9BF7-7A9912DD6137}" type="slidenum">
              <a:rPr lang="ja-JP" altLang="en-US"/>
              <a:pPr>
                <a:spcBef>
                  <a:spcPct val="0"/>
                </a:spcBef>
              </a:pPr>
              <a:t>13</a:t>
            </a:fld>
            <a:endParaRPr lang="en-US" altLang="ja-JP"/>
          </a:p>
        </p:txBody>
      </p:sp>
      <p:sp>
        <p:nvSpPr>
          <p:cNvPr id="5222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en-GB" sz="20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60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C6DB9EB-5FE6-4C8A-BAF4-CCDB0E68016B}" type="datetime1">
              <a:rPr lang="ja-JP" altLang="en-US"/>
              <a:pPr>
                <a:spcBef>
                  <a:spcPct val="0"/>
                </a:spcBef>
              </a:pPr>
              <a:t>2014/5/5</a:t>
            </a:fld>
            <a:endParaRPr lang="en-US" altLang="ja-JP"/>
          </a:p>
        </p:txBody>
      </p:sp>
      <p:sp>
        <p:nvSpPr>
          <p:cNvPr id="5427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697A75-8B8C-4323-9639-C5FC12324B24}" type="slidenum">
              <a:rPr lang="ja-JP" altLang="en-US"/>
              <a:pPr>
                <a:spcBef>
                  <a:spcPct val="0"/>
                </a:spcBef>
              </a:pPr>
              <a:t>14</a:t>
            </a:fld>
            <a:endParaRPr lang="en-US" altLang="ja-JP"/>
          </a:p>
        </p:txBody>
      </p:sp>
      <p:sp>
        <p:nvSpPr>
          <p:cNvPr id="5427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en-GB" sz="20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262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6618E74-E389-4BB3-8FF3-A4C9ED7BAD26}" type="datetime1">
              <a:rPr lang="ja-JP" altLang="en-US"/>
              <a:pPr>
                <a:spcBef>
                  <a:spcPct val="0"/>
                </a:spcBef>
              </a:pPr>
              <a:t>2014/5/5</a:t>
            </a:fld>
            <a:endParaRPr lang="en-US" altLang="ja-JP"/>
          </a:p>
        </p:txBody>
      </p:sp>
      <p:sp>
        <p:nvSpPr>
          <p:cNvPr id="5734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6CE952-CA00-4AD1-9CE3-BEF8B0EE4696}" type="slidenum">
              <a:rPr lang="ja-JP" altLang="en-US"/>
              <a:pPr>
                <a:spcBef>
                  <a:spcPct val="0"/>
                </a:spcBef>
              </a:pPr>
              <a:t>16</a:t>
            </a:fld>
            <a:endParaRPr lang="en-US" altLang="ja-JP"/>
          </a:p>
        </p:txBody>
      </p:sp>
      <p:sp>
        <p:nvSpPr>
          <p:cNvPr id="573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en-GB" sz="20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03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24DAFED-C9E9-4959-9282-BAD6E77F901F}" type="datetime1">
              <a:rPr lang="ja-JP" altLang="en-US"/>
              <a:pPr>
                <a:spcBef>
                  <a:spcPct val="0"/>
                </a:spcBef>
              </a:pPr>
              <a:t>2014/5/5</a:t>
            </a:fld>
            <a:endParaRPr lang="en-US" altLang="ja-JP"/>
          </a:p>
        </p:txBody>
      </p:sp>
      <p:sp>
        <p:nvSpPr>
          <p:cNvPr id="6041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D5C716F-1657-4383-B0CE-C0213957B2CA}" type="slidenum">
              <a:rPr lang="ja-JP" altLang="en-US"/>
              <a:pPr>
                <a:spcBef>
                  <a:spcPct val="0"/>
                </a:spcBef>
              </a:pPr>
              <a:t>18</a:t>
            </a:fld>
            <a:endParaRPr lang="en-US" altLang="ja-JP"/>
          </a:p>
        </p:txBody>
      </p:sp>
      <p:sp>
        <p:nvSpPr>
          <p:cNvPr id="6042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en-GB" sz="20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06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CAD44BC-18C8-4241-8CA7-C79A01A303A6}" type="datetime1">
              <a:rPr lang="ja-JP" altLang="en-US"/>
              <a:pPr>
                <a:spcBef>
                  <a:spcPct val="0"/>
                </a:spcBef>
              </a:pPr>
              <a:t>2014/5/5</a:t>
            </a:fld>
            <a:endParaRPr lang="en-US" altLang="ja-JP"/>
          </a:p>
        </p:txBody>
      </p:sp>
      <p:sp>
        <p:nvSpPr>
          <p:cNvPr id="6656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A9125C-9C8F-47EA-938D-7235EB18E902}" type="slidenum">
              <a:rPr lang="ja-JP" altLang="en-US"/>
              <a:pPr>
                <a:spcBef>
                  <a:spcPct val="0"/>
                </a:spcBef>
              </a:pPr>
              <a:t>23</a:t>
            </a:fld>
            <a:endParaRPr lang="en-US" altLang="ja-JP"/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en-GB" sz="20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000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BFE541-0AA2-4377-AB1A-1F33C43584A2}" type="datetime1">
              <a:rPr lang="ja-JP" altLang="en-US"/>
              <a:pPr>
                <a:spcBef>
                  <a:spcPct val="0"/>
                </a:spcBef>
              </a:pPr>
              <a:t>2014/5/5</a:t>
            </a:fld>
            <a:endParaRPr lang="en-US" altLang="ja-JP"/>
          </a:p>
        </p:txBody>
      </p:sp>
      <p:sp>
        <p:nvSpPr>
          <p:cNvPr id="6861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D268D3-7B5E-494B-9BB4-8FC7D6107459}" type="slidenum">
              <a:rPr lang="ja-JP" altLang="en-US"/>
              <a:pPr>
                <a:spcBef>
                  <a:spcPct val="0"/>
                </a:spcBef>
              </a:pPr>
              <a:t>24</a:t>
            </a:fld>
            <a:endParaRPr lang="en-US" altLang="ja-JP"/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solidFill>
            <a:srgbClr val="FFFFFF"/>
          </a:solidFill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en-GB" sz="20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5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BackGroun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0"/>
          <p:cNvSpPr>
            <a:spLocks noChangeArrowheads="1"/>
          </p:cNvSpPr>
          <p:nvPr userDrawn="1"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kumimoji="0" lang="en-US" altLang="ja-JP" sz="140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kumimoji="0" lang="en-US" altLang="ja-JP" sz="140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8" name="Rectangle 2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defRPr/>
            </a:pPr>
            <a:endParaRPr kumimoji="0" lang="en-US" sz="1400" smtClean="0">
              <a:latin typeface="Arial" panose="020B0604020202020204" pitchFamily="34" charset="0"/>
            </a:endParaRPr>
          </a:p>
        </p:txBody>
      </p:sp>
      <p:sp>
        <p:nvSpPr>
          <p:cNvPr id="9" name="Rectangle 23"/>
          <p:cNvSpPr>
            <a:spLocks noChangeArrowheads="1"/>
          </p:cNvSpPr>
          <p:nvPr userDrawn="1"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09774801-9C12-41B3-A9EB-403CFFD275B2}" type="slidenum">
              <a:rPr kumimoji="0" lang="en-US" sz="1000" smtClean="0">
                <a:latin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kumimoji="0" lang="en-US" sz="1000" smtClean="0">
              <a:latin typeface="Arial" panose="020B0604020202020204" pitchFamily="34" charset="0"/>
            </a:endParaRPr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5"/>
          <p:cNvSpPr txBox="1">
            <a:spLocks noChangeArrowheads="1"/>
          </p:cNvSpPr>
          <p:nvPr userDrawn="1"/>
        </p:nvSpPr>
        <p:spPr bwMode="auto">
          <a:xfrm>
            <a:off x="55563" y="6559550"/>
            <a:ext cx="2740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kumimoji="0" lang="en-US" sz="1200">
                <a:latin typeface="Arial" panose="020B0604020202020204" pitchFamily="34" charset="0"/>
              </a:rPr>
              <a:t>©</a:t>
            </a:r>
            <a:r>
              <a:rPr kumimoji="0" lang="en-US" sz="1000">
                <a:latin typeface="Arial" panose="020B0604020202020204" pitchFamily="34" charset="0"/>
              </a:rPr>
              <a:t> FPT SOFTWARE – TRAINING MATERIAL</a:t>
            </a:r>
          </a:p>
        </p:txBody>
      </p:sp>
      <p:sp>
        <p:nvSpPr>
          <p:cNvPr id="12" name="Text Box 26"/>
          <p:cNvSpPr txBox="1">
            <a:spLocks noChangeArrowheads="1"/>
          </p:cNvSpPr>
          <p:nvPr userDrawn="1"/>
        </p:nvSpPr>
        <p:spPr bwMode="auto">
          <a:xfrm>
            <a:off x="7031038" y="6597650"/>
            <a:ext cx="19510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kumimoji="0" lang="en-US" sz="1000">
                <a:latin typeface="Arial" panose="020B0604020202020204" pitchFamily="34" charset="0"/>
              </a:rPr>
              <a:t>04e-BM/DT/HDCV/FSOFT v2.2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14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9600" smtClean="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79456728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89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5104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6836789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5496740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6437401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861993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6211133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054154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6218241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508491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346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7219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788366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13474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575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0966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29932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5516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4032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4656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193688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653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119117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07544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9066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9245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/>
        </p:spPr>
        <p:txBody>
          <a:bodyPr wrap="none" anchor="ctr"/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0" lang="en-US" altLang="ja-JP" sz="2400" smtClean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271588" y="1227138"/>
          <a:ext cx="6600825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3" name="Chart" r:id="rId4" imgW="6600749" imgH="4400702" progId="MSGraph.Chart.8">
                  <p:embed followColorScheme="full"/>
                </p:oleObj>
              </mc:Choice>
              <mc:Fallback>
                <p:oleObj name="Chart" r:id="rId4" imgW="6600749" imgH="440070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227138"/>
                        <a:ext cx="6600825" cy="440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94967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8E36D-FA2A-456B-BBC1-A68C69A06CC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366608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2C351-30C9-4731-B4A3-1AD3944CA3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5855502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298C2-6810-4805-94DB-90F3F457C33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6889697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A92DC-43C2-4077-A5E5-72377C0602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877226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51CAD-3E68-4E45-B52D-0416D62DD13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877035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17357-F055-4758-83A5-031D4799982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9808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62226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06795-F1C4-49D1-A66A-792E856101E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785759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14AC2-A769-43EE-9B41-011A192714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694529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F3447-93B3-403E-98D5-159E15AD5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333484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D5BF5-3541-4524-8BD6-DCEBC8D7629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0336905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A716C9D-FF86-40E4-A311-556CB893D2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487762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7927D-32CB-4CD4-922E-D9B24125C3D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04588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DB65A-8644-4B48-8E8A-A8E5B1CBF9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4272763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08502-9868-408F-BF73-9AB1F4D8584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16653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87114-0DCD-4DAB-B348-D78BA0DB8CF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616121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5BD6A-260E-43F1-B22C-513DA12FDB6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48739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 descr="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0"/>
          <p:cNvSpPr>
            <a:spLocks noChangeArrowheads="1"/>
          </p:cNvSpPr>
          <p:nvPr userDrawn="1"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kumimoji="0" lang="en-US" altLang="ja-JP" sz="140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kumimoji="0" lang="en-US" altLang="ja-JP" sz="140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8" name="Rectangle 2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defRPr/>
            </a:pPr>
            <a:endParaRPr kumimoji="0" lang="en-US" sz="1400" smtClean="0">
              <a:latin typeface="Arial" panose="020B0604020202020204" pitchFamily="34" charset="0"/>
            </a:endParaRPr>
          </a:p>
        </p:txBody>
      </p:sp>
      <p:sp>
        <p:nvSpPr>
          <p:cNvPr id="9" name="Rectangle 23"/>
          <p:cNvSpPr>
            <a:spLocks noChangeArrowheads="1"/>
          </p:cNvSpPr>
          <p:nvPr userDrawn="1"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44204668-8236-45EB-A917-A7F570EB1B77}" type="slidenum">
              <a:rPr kumimoji="0" lang="en-US" sz="1000" smtClean="0">
                <a:latin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kumimoji="0" lang="en-US" sz="1000" smtClean="0">
              <a:latin typeface="Arial" panose="020B0604020202020204" pitchFamily="34" charset="0"/>
            </a:endParaRPr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5"/>
          <p:cNvSpPr txBox="1">
            <a:spLocks noChangeArrowheads="1"/>
          </p:cNvSpPr>
          <p:nvPr userDrawn="1"/>
        </p:nvSpPr>
        <p:spPr bwMode="auto">
          <a:xfrm>
            <a:off x="55563" y="6559550"/>
            <a:ext cx="2740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kumimoji="0" lang="en-US" sz="1200">
                <a:latin typeface="Arial" panose="020B0604020202020204" pitchFamily="34" charset="0"/>
              </a:rPr>
              <a:t>©</a:t>
            </a:r>
            <a:r>
              <a:rPr kumimoji="0" lang="en-US" sz="1000">
                <a:latin typeface="Arial" panose="020B0604020202020204" pitchFamily="34" charset="0"/>
              </a:rPr>
              <a:t> FPT SOFTWARE – TRAINING MATERIAL</a:t>
            </a:r>
          </a:p>
        </p:txBody>
      </p:sp>
      <p:sp>
        <p:nvSpPr>
          <p:cNvPr id="12" name="Text Box 26"/>
          <p:cNvSpPr txBox="1">
            <a:spLocks noChangeArrowheads="1"/>
          </p:cNvSpPr>
          <p:nvPr userDrawn="1"/>
        </p:nvSpPr>
        <p:spPr bwMode="auto">
          <a:xfrm>
            <a:off x="7031038" y="6597650"/>
            <a:ext cx="19510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kumimoji="0" lang="en-US" sz="1000">
                <a:latin typeface="Arial" panose="020B0604020202020204" pitchFamily="34" charset="0"/>
              </a:rPr>
              <a:t>04e-BM/DT/HDCV/FSOFT v2.2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mtClean="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43316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8F966-9112-4A99-8AB9-37D5F6C5FB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085351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34E40-99FA-4004-9981-3F627EA75B0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191656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F21EA-A4EF-4B21-825C-F6F3BD2D470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090109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83F2A-484D-44FA-B28E-788FBD5049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916585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F87E5-9D0E-4FF6-BC61-F64677CBBB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8948238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0891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6894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658323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2445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3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 descr="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0"/>
          <p:cNvSpPr>
            <a:spLocks noChangeArrowheads="1"/>
          </p:cNvSpPr>
          <p:nvPr userDrawn="1"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kumimoji="0" lang="en-US" altLang="ja-JP" sz="140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kumimoji="0" lang="en-US" altLang="ja-JP" sz="140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8" name="Rectangle 2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defRPr/>
            </a:pPr>
            <a:endParaRPr kumimoji="0" lang="en-US" sz="1400" smtClean="0">
              <a:latin typeface="Arial" panose="020B0604020202020204" pitchFamily="34" charset="0"/>
            </a:endParaRPr>
          </a:p>
        </p:txBody>
      </p:sp>
      <p:sp>
        <p:nvSpPr>
          <p:cNvPr id="9" name="Rectangle 23"/>
          <p:cNvSpPr>
            <a:spLocks noChangeArrowheads="1"/>
          </p:cNvSpPr>
          <p:nvPr userDrawn="1"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6DAD33C5-12A7-4E58-995A-89C4334AEFB1}" type="slidenum">
              <a:rPr kumimoji="0" lang="en-US" sz="1000" smtClean="0">
                <a:latin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kumimoji="0" lang="en-US" sz="1000" smtClean="0">
              <a:latin typeface="Arial" panose="020B0604020202020204" pitchFamily="34" charset="0"/>
            </a:endParaRPr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5"/>
          <p:cNvSpPr txBox="1">
            <a:spLocks noChangeArrowheads="1"/>
          </p:cNvSpPr>
          <p:nvPr userDrawn="1"/>
        </p:nvSpPr>
        <p:spPr bwMode="auto">
          <a:xfrm>
            <a:off x="55563" y="6559550"/>
            <a:ext cx="2740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kumimoji="0" lang="en-US" sz="1200">
                <a:latin typeface="Arial" panose="020B0604020202020204" pitchFamily="34" charset="0"/>
              </a:rPr>
              <a:t>©</a:t>
            </a:r>
            <a:r>
              <a:rPr kumimoji="0" lang="en-US" sz="1000">
                <a:latin typeface="Arial" panose="020B0604020202020204" pitchFamily="34" charset="0"/>
              </a:rPr>
              <a:t> FPT SOFTWARE – TRAINING MATERIAL</a:t>
            </a:r>
          </a:p>
        </p:txBody>
      </p:sp>
      <p:sp>
        <p:nvSpPr>
          <p:cNvPr id="12" name="Text Box 26"/>
          <p:cNvSpPr txBox="1">
            <a:spLocks noChangeArrowheads="1"/>
          </p:cNvSpPr>
          <p:nvPr userDrawn="1"/>
        </p:nvSpPr>
        <p:spPr bwMode="auto">
          <a:xfrm>
            <a:off x="7031038" y="6597650"/>
            <a:ext cx="19510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kumimoji="0" lang="en-US" sz="1000">
                <a:latin typeface="Arial" panose="020B0604020202020204" pitchFamily="34" charset="0"/>
              </a:rPr>
              <a:t>04e-BM/DT/HDCV/FSOFT v2.2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14" name="Rectangle 19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mtClean="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9580264"/>
      </p:ext>
    </p:extLst>
  </p:cSld>
  <p:clrMapOvr>
    <a:masterClrMapping/>
  </p:clrMapOvr>
  <p:transition advClick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9912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9910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2340263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7824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5026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3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7" descr="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kumimoji="0" lang="en-US" altLang="ja-JP" sz="140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8" name="Rectangle 21"/>
          <p:cNvSpPr>
            <a:spLocks noChangeArrowheads="1"/>
          </p:cNvSpPr>
          <p:nvPr userDrawn="1"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kumimoji="0" lang="en-US" altLang="ja-JP" sz="140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9" name="Rectangle 2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defRPr/>
            </a:pPr>
            <a:endParaRPr kumimoji="0" lang="en-US" sz="1400" smtClean="0">
              <a:latin typeface="Arial" panose="020B0604020202020204" pitchFamily="34" charset="0"/>
            </a:endParaRPr>
          </a:p>
        </p:txBody>
      </p:sp>
      <p:sp>
        <p:nvSpPr>
          <p:cNvPr id="10" name="Rectangle 23"/>
          <p:cNvSpPr>
            <a:spLocks noChangeArrowheads="1"/>
          </p:cNvSpPr>
          <p:nvPr userDrawn="1"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EEDC9C8B-BD47-4348-8BBF-6A169AE51624}" type="slidenum">
              <a:rPr kumimoji="0" lang="en-US" sz="1000" smtClean="0">
                <a:latin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kumimoji="0" lang="en-US" sz="1000" smtClean="0">
              <a:latin typeface="Arial" panose="020B0604020202020204" pitchFamily="34" charset="0"/>
            </a:endParaRPr>
          </a:p>
        </p:txBody>
      </p:sp>
      <p:sp>
        <p:nvSpPr>
          <p:cNvPr id="11" name="Line 24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25"/>
          <p:cNvSpPr txBox="1">
            <a:spLocks noChangeArrowheads="1"/>
          </p:cNvSpPr>
          <p:nvPr userDrawn="1"/>
        </p:nvSpPr>
        <p:spPr bwMode="auto">
          <a:xfrm>
            <a:off x="55563" y="6559550"/>
            <a:ext cx="2740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kumimoji="0" lang="en-US" sz="1200">
                <a:latin typeface="Arial" panose="020B0604020202020204" pitchFamily="34" charset="0"/>
              </a:rPr>
              <a:t>©</a:t>
            </a:r>
            <a:r>
              <a:rPr kumimoji="0" lang="en-US" sz="1000">
                <a:latin typeface="Arial" panose="020B0604020202020204" pitchFamily="34" charset="0"/>
              </a:rPr>
              <a:t> FPT SOFTWARE – TRAINING MATERIAL</a:t>
            </a:r>
          </a:p>
        </p:txBody>
      </p:sp>
      <p:sp>
        <p:nvSpPr>
          <p:cNvPr id="13" name="Text Box 26"/>
          <p:cNvSpPr txBox="1">
            <a:spLocks noChangeArrowheads="1"/>
          </p:cNvSpPr>
          <p:nvPr userDrawn="1"/>
        </p:nvSpPr>
        <p:spPr bwMode="auto">
          <a:xfrm>
            <a:off x="7031038" y="6597650"/>
            <a:ext cx="19510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kumimoji="0" lang="en-US" sz="1000">
                <a:latin typeface="Arial" panose="020B0604020202020204" pitchFamily="34" charset="0"/>
              </a:rPr>
              <a:t>04e-BM/DT/HDCV/FSOFT v2.2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41529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276600"/>
            <a:ext cx="41529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mtClean="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81583410"/>
      </p:ext>
    </p:extLst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9600" smtClean="0">
                <a:latin typeface="SEOptimist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11467184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88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90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kumimoji="0" lang="en-US" altLang="ja-JP" sz="140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kumimoji="0" lang="en-US" altLang="ja-JP" sz="140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defRPr/>
            </a:pPr>
            <a:endParaRPr kumimoji="0" lang="en-US" sz="1400" smtClean="0">
              <a:latin typeface="Arial" panose="020B0604020202020204" pitchFamily="34" charset="0"/>
            </a:endParaRP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32DA03DA-0F0B-4FE7-BCDB-58E9D5A6F96E}" type="slidenum">
              <a:rPr kumimoji="0" lang="en-US" sz="1000" smtClean="0">
                <a:latin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kumimoji="0" lang="en-US" sz="1000" smtClean="0">
              <a:latin typeface="Arial" panose="020B0604020202020204" pitchFamily="34" charset="0"/>
            </a:endParaRPr>
          </a:p>
        </p:txBody>
      </p:sp>
      <p:sp>
        <p:nvSpPr>
          <p:cNvPr id="9" name="Line 24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25"/>
          <p:cNvSpPr txBox="1">
            <a:spLocks noChangeArrowheads="1"/>
          </p:cNvSpPr>
          <p:nvPr userDrawn="1"/>
        </p:nvSpPr>
        <p:spPr bwMode="auto">
          <a:xfrm>
            <a:off x="55563" y="6559550"/>
            <a:ext cx="2740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kumimoji="0" lang="en-US" sz="1200">
                <a:latin typeface="Arial" panose="020B0604020202020204" pitchFamily="34" charset="0"/>
              </a:rPr>
              <a:t>©</a:t>
            </a:r>
            <a:r>
              <a:rPr kumimoji="0" lang="en-US" sz="1000">
                <a:latin typeface="Arial" panose="020B0604020202020204" pitchFamily="34" charset="0"/>
              </a:rPr>
              <a:t> FPT SOFTWARE – TRAINING MATERIAL</a:t>
            </a:r>
          </a:p>
        </p:txBody>
      </p:sp>
      <p:sp>
        <p:nvSpPr>
          <p:cNvPr id="11" name="Text Box 26"/>
          <p:cNvSpPr txBox="1">
            <a:spLocks noChangeArrowheads="1"/>
          </p:cNvSpPr>
          <p:nvPr userDrawn="1"/>
        </p:nvSpPr>
        <p:spPr bwMode="auto">
          <a:xfrm>
            <a:off x="7031038" y="6597650"/>
            <a:ext cx="19510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kumimoji="0" lang="en-US" sz="1000">
                <a:latin typeface="Arial" panose="020B0604020202020204" pitchFamily="34" charset="0"/>
              </a:rPr>
              <a:t>04e-BM/DT/HDCV/FSOFT v2.2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620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9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56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250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0762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0019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01026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3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52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9600" smtClean="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21864917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7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4397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0189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032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965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300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90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2783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47297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093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37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9600" smtClean="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56278077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40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039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80486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923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326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897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3068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7513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0449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444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5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9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9600" smtClean="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29229865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373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05560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389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032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749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0339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59754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114674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0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38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8886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648200"/>
            <a:ext cx="64008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40213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26695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13774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35208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9248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335552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132678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89051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036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2837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ja-JP" sz="2700" b="1" smtClean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Click to edit Master title style</a:t>
            </a:r>
            <a:endParaRPr lang="en-US" sz="2700" b="1" smtClean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1900"/>
            <a:ext cx="3048000" cy="1130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19200"/>
            <a:ext cx="5029200" cy="4906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47999" cy="3687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58282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ja-JP" sz="2700" b="1" smtClean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Click to edit Master title style</a:t>
            </a:r>
            <a:endParaRPr lang="en-US" sz="2700" b="1" smtClean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46712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5089486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86929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ja-JP" sz="2700" b="1" smtClean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Click to edit Master title style</a:t>
            </a:r>
            <a:endParaRPr lang="en-US" sz="2700" b="1" smtClean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180896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522289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41589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591756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kumimoji="0" lang="en-US" altLang="ja-JP" sz="140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kumimoji="0" lang="en-US" altLang="ja-JP" sz="140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defRPr/>
            </a:pPr>
            <a:endParaRPr kumimoji="0" lang="en-US" sz="1400" smtClean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493430"/>
      </p:ext>
    </p:extLst>
  </p:cSld>
  <p:clrMapOvr>
    <a:masterClrMapping/>
  </p:clrMapOvr>
  <p:transition advClick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 userDrawn="1"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kumimoji="0" lang="en-US" altLang="ja-JP" sz="140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kumimoji="0" lang="en-US" altLang="ja-JP" sz="140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8" name="Rectangle 2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defRPr/>
            </a:pPr>
            <a:endParaRPr kumimoji="0" lang="en-US" sz="1400" smtClean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41529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276600"/>
            <a:ext cx="41529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59738"/>
      </p:ext>
    </p:extLst>
  </p:cSld>
  <p:clrMapOvr>
    <a:masterClrMapping/>
  </p:clrMapOvr>
  <p:transition advClick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z="240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ja-JP" altLang="en-US" smtClean="0"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ja-JP" altLang="en-US" smtClean="0">
                <a:ea typeface="ＭＳ Ｐゴシック" panose="020B0600070205080204" pitchFamily="50" charset="-128"/>
              </a:endParaRPr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kumimoji="0" lang="en-US" smtClean="0">
                <a:cs typeface="Arial" panose="020B0604020202020204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3 w 526"/>
                <a:gd name="T17" fmla="*/ 179 h 275"/>
                <a:gd name="T18" fmla="*/ 225 w 526"/>
                <a:gd name="T19" fmla="*/ 143 h 275"/>
                <a:gd name="T20" fmla="*/ 267 w 526"/>
                <a:gd name="T21" fmla="*/ 120 h 275"/>
                <a:gd name="T22" fmla="*/ 315 w 526"/>
                <a:gd name="T23" fmla="*/ 96 h 275"/>
                <a:gd name="T24" fmla="*/ 425 w 526"/>
                <a:gd name="T25" fmla="*/ 48 h 275"/>
                <a:gd name="T26" fmla="*/ 474 w 526"/>
                <a:gd name="T27" fmla="*/ 30 h 275"/>
                <a:gd name="T28" fmla="*/ 510 w 526"/>
                <a:gd name="T29" fmla="*/ 12 h 275"/>
                <a:gd name="T30" fmla="*/ 534 w 526"/>
                <a:gd name="T31" fmla="*/ 6 h 275"/>
                <a:gd name="T32" fmla="*/ 552 w 526"/>
                <a:gd name="T33" fmla="*/ 0 h 275"/>
                <a:gd name="T34" fmla="*/ 558 w 526"/>
                <a:gd name="T35" fmla="*/ 0 h 275"/>
                <a:gd name="T36" fmla="*/ 552 w 526"/>
                <a:gd name="T37" fmla="*/ 6 h 275"/>
                <a:gd name="T38" fmla="*/ 540 w 526"/>
                <a:gd name="T39" fmla="*/ 12 h 275"/>
                <a:gd name="T40" fmla="*/ 516 w 526"/>
                <a:gd name="T41" fmla="*/ 24 h 275"/>
                <a:gd name="T42" fmla="*/ 492 w 526"/>
                <a:gd name="T43" fmla="*/ 42 h 275"/>
                <a:gd name="T44" fmla="*/ 468 w 526"/>
                <a:gd name="T45" fmla="*/ 54 h 275"/>
                <a:gd name="T46" fmla="*/ 425 w 526"/>
                <a:gd name="T47" fmla="*/ 78 h 275"/>
                <a:gd name="T48" fmla="*/ 356 w 526"/>
                <a:gd name="T49" fmla="*/ 108 h 275"/>
                <a:gd name="T50" fmla="*/ 291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ja-JP" altLang="en-US" smtClean="0">
                <a:ea typeface="ＭＳ Ｐゴシック" panose="020B0600070205080204" pitchFamily="50" charset="-128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6 w 718"/>
                <a:gd name="T17" fmla="*/ 228 h 306"/>
                <a:gd name="T18" fmla="*/ 142 w 718"/>
                <a:gd name="T19" fmla="*/ 228 h 306"/>
                <a:gd name="T20" fmla="*/ 160 w 718"/>
                <a:gd name="T21" fmla="*/ 222 h 306"/>
                <a:gd name="T22" fmla="*/ 184 w 718"/>
                <a:gd name="T23" fmla="*/ 216 h 306"/>
                <a:gd name="T24" fmla="*/ 214 w 718"/>
                <a:gd name="T25" fmla="*/ 204 h 306"/>
                <a:gd name="T26" fmla="*/ 291 w 718"/>
                <a:gd name="T27" fmla="*/ 180 h 306"/>
                <a:gd name="T28" fmla="*/ 403 w 718"/>
                <a:gd name="T29" fmla="*/ 156 h 306"/>
                <a:gd name="T30" fmla="*/ 493 w 718"/>
                <a:gd name="T31" fmla="*/ 126 h 306"/>
                <a:gd name="T32" fmla="*/ 576 w 718"/>
                <a:gd name="T33" fmla="*/ 102 h 306"/>
                <a:gd name="T34" fmla="*/ 609 w 718"/>
                <a:gd name="T35" fmla="*/ 90 h 306"/>
                <a:gd name="T36" fmla="*/ 652 w 718"/>
                <a:gd name="T37" fmla="*/ 84 h 306"/>
                <a:gd name="T38" fmla="*/ 670 w 718"/>
                <a:gd name="T39" fmla="*/ 78 h 306"/>
                <a:gd name="T40" fmla="*/ 676 w 718"/>
                <a:gd name="T41" fmla="*/ 72 h 306"/>
                <a:gd name="T42" fmla="*/ 682 w 718"/>
                <a:gd name="T43" fmla="*/ 66 h 306"/>
                <a:gd name="T44" fmla="*/ 700 w 718"/>
                <a:gd name="T45" fmla="*/ 60 h 306"/>
                <a:gd name="T46" fmla="*/ 742 w 718"/>
                <a:gd name="T47" fmla="*/ 30 h 306"/>
                <a:gd name="T48" fmla="*/ 760 w 718"/>
                <a:gd name="T49" fmla="*/ 18 h 306"/>
                <a:gd name="T50" fmla="*/ 766 w 718"/>
                <a:gd name="T51" fmla="*/ 6 h 306"/>
                <a:gd name="T52" fmla="*/ 760 w 718"/>
                <a:gd name="T53" fmla="*/ 0 h 306"/>
                <a:gd name="T54" fmla="*/ 736 w 718"/>
                <a:gd name="T55" fmla="*/ 0 h 306"/>
                <a:gd name="T56" fmla="*/ 676 w 718"/>
                <a:gd name="T57" fmla="*/ 0 h 306"/>
                <a:gd name="T58" fmla="*/ 618 w 718"/>
                <a:gd name="T59" fmla="*/ 0 h 306"/>
                <a:gd name="T60" fmla="*/ 576 w 718"/>
                <a:gd name="T61" fmla="*/ 0 h 306"/>
                <a:gd name="T62" fmla="*/ 546 w 718"/>
                <a:gd name="T63" fmla="*/ 18 h 306"/>
                <a:gd name="T64" fmla="*/ 517 w 718"/>
                <a:gd name="T65" fmla="*/ 42 h 306"/>
                <a:gd name="T66" fmla="*/ 499 w 718"/>
                <a:gd name="T67" fmla="*/ 54 h 306"/>
                <a:gd name="T68" fmla="*/ 481 w 718"/>
                <a:gd name="T69" fmla="*/ 60 h 306"/>
                <a:gd name="T70" fmla="*/ 457 w 718"/>
                <a:gd name="T71" fmla="*/ 60 h 306"/>
                <a:gd name="T72" fmla="*/ 421 w 718"/>
                <a:gd name="T73" fmla="*/ 66 h 306"/>
                <a:gd name="T74" fmla="*/ 367 w 718"/>
                <a:gd name="T75" fmla="*/ 84 h 306"/>
                <a:gd name="T76" fmla="*/ 327 w 718"/>
                <a:gd name="T77" fmla="*/ 108 h 306"/>
                <a:gd name="T78" fmla="*/ 303 w 718"/>
                <a:gd name="T79" fmla="*/ 126 h 306"/>
                <a:gd name="T80" fmla="*/ 291 w 718"/>
                <a:gd name="T81" fmla="*/ 132 h 306"/>
                <a:gd name="T82" fmla="*/ 273 w 718"/>
                <a:gd name="T83" fmla="*/ 138 h 306"/>
                <a:gd name="T84" fmla="*/ 237 w 718"/>
                <a:gd name="T85" fmla="*/ 138 h 306"/>
                <a:gd name="T86" fmla="*/ 202 w 718"/>
                <a:gd name="T87" fmla="*/ 138 h 306"/>
                <a:gd name="T88" fmla="*/ 196 w 718"/>
                <a:gd name="T89" fmla="*/ 138 h 306"/>
                <a:gd name="T90" fmla="*/ 190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ja-JP" altLang="en-US" smtClean="0">
                <a:ea typeface="ＭＳ Ｐゴシック" panose="020B0600070205080204" pitchFamily="50" charset="-128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57 w 2392"/>
                <a:gd name="T1" fmla="*/ 54 h 881"/>
                <a:gd name="T2" fmla="*/ 2309 w 2392"/>
                <a:gd name="T3" fmla="*/ 54 h 881"/>
                <a:gd name="T4" fmla="*/ 2261 w 2392"/>
                <a:gd name="T5" fmla="*/ 66 h 881"/>
                <a:gd name="T6" fmla="*/ 2133 w 2392"/>
                <a:gd name="T7" fmla="*/ 101 h 881"/>
                <a:gd name="T8" fmla="*/ 2068 w 2392"/>
                <a:gd name="T9" fmla="*/ 119 h 881"/>
                <a:gd name="T10" fmla="*/ 1958 w 2392"/>
                <a:gd name="T11" fmla="*/ 167 h 881"/>
                <a:gd name="T12" fmla="*/ 1932 w 2392"/>
                <a:gd name="T13" fmla="*/ 245 h 881"/>
                <a:gd name="T14" fmla="*/ 1938 w 2392"/>
                <a:gd name="T15" fmla="*/ 305 h 881"/>
                <a:gd name="T16" fmla="*/ 1854 w 2392"/>
                <a:gd name="T17" fmla="*/ 317 h 881"/>
                <a:gd name="T18" fmla="*/ 1683 w 2392"/>
                <a:gd name="T19" fmla="*/ 263 h 881"/>
                <a:gd name="T20" fmla="*/ 1587 w 2392"/>
                <a:gd name="T21" fmla="*/ 257 h 881"/>
                <a:gd name="T22" fmla="*/ 1479 w 2392"/>
                <a:gd name="T23" fmla="*/ 311 h 881"/>
                <a:gd name="T24" fmla="*/ 1411 w 2392"/>
                <a:gd name="T25" fmla="*/ 353 h 881"/>
                <a:gd name="T26" fmla="*/ 1381 w 2392"/>
                <a:gd name="T27" fmla="*/ 359 h 881"/>
                <a:gd name="T28" fmla="*/ 1278 w 2392"/>
                <a:gd name="T29" fmla="*/ 371 h 881"/>
                <a:gd name="T30" fmla="*/ 1224 w 2392"/>
                <a:gd name="T31" fmla="*/ 365 h 881"/>
                <a:gd name="T32" fmla="*/ 1117 w 2392"/>
                <a:gd name="T33" fmla="*/ 371 h 881"/>
                <a:gd name="T34" fmla="*/ 1005 w 2392"/>
                <a:gd name="T35" fmla="*/ 383 h 881"/>
                <a:gd name="T36" fmla="*/ 969 w 2392"/>
                <a:gd name="T37" fmla="*/ 401 h 881"/>
                <a:gd name="T38" fmla="*/ 867 w 2392"/>
                <a:gd name="T39" fmla="*/ 419 h 881"/>
                <a:gd name="T40" fmla="*/ 826 w 2392"/>
                <a:gd name="T41" fmla="*/ 419 h 881"/>
                <a:gd name="T42" fmla="*/ 696 w 2392"/>
                <a:gd name="T43" fmla="*/ 437 h 881"/>
                <a:gd name="T44" fmla="*/ 630 w 2392"/>
                <a:gd name="T45" fmla="*/ 473 h 881"/>
                <a:gd name="T46" fmla="*/ 535 w 2392"/>
                <a:gd name="T47" fmla="*/ 467 h 881"/>
                <a:gd name="T48" fmla="*/ 447 w 2392"/>
                <a:gd name="T49" fmla="*/ 491 h 881"/>
                <a:gd name="T50" fmla="*/ 429 w 2392"/>
                <a:gd name="T51" fmla="*/ 539 h 881"/>
                <a:gd name="T52" fmla="*/ 363 w 2392"/>
                <a:gd name="T53" fmla="*/ 569 h 881"/>
                <a:gd name="T54" fmla="*/ 238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9 w 2392"/>
                <a:gd name="T65" fmla="*/ 653 h 881"/>
                <a:gd name="T66" fmla="*/ 505 w 2392"/>
                <a:gd name="T67" fmla="*/ 569 h 881"/>
                <a:gd name="T68" fmla="*/ 600 w 2392"/>
                <a:gd name="T69" fmla="*/ 521 h 881"/>
                <a:gd name="T70" fmla="*/ 678 w 2392"/>
                <a:gd name="T71" fmla="*/ 515 h 881"/>
                <a:gd name="T72" fmla="*/ 921 w 2392"/>
                <a:gd name="T73" fmla="*/ 461 h 881"/>
                <a:gd name="T74" fmla="*/ 1212 w 2392"/>
                <a:gd name="T75" fmla="*/ 425 h 881"/>
                <a:gd name="T76" fmla="*/ 1358 w 2392"/>
                <a:gd name="T77" fmla="*/ 461 h 881"/>
                <a:gd name="T78" fmla="*/ 1497 w 2392"/>
                <a:gd name="T79" fmla="*/ 533 h 881"/>
                <a:gd name="T80" fmla="*/ 1515 w 2392"/>
                <a:gd name="T81" fmla="*/ 617 h 881"/>
                <a:gd name="T82" fmla="*/ 1456 w 2392"/>
                <a:gd name="T83" fmla="*/ 653 h 881"/>
                <a:gd name="T84" fmla="*/ 1290 w 2392"/>
                <a:gd name="T85" fmla="*/ 701 h 881"/>
                <a:gd name="T86" fmla="*/ 1176 w 2392"/>
                <a:gd name="T87" fmla="*/ 755 h 881"/>
                <a:gd name="T88" fmla="*/ 1129 w 2392"/>
                <a:gd name="T89" fmla="*/ 809 h 881"/>
                <a:gd name="T90" fmla="*/ 1141 w 2392"/>
                <a:gd name="T91" fmla="*/ 869 h 881"/>
                <a:gd name="T92" fmla="*/ 1170 w 2392"/>
                <a:gd name="T93" fmla="*/ 881 h 881"/>
                <a:gd name="T94" fmla="*/ 1272 w 2392"/>
                <a:gd name="T95" fmla="*/ 869 h 881"/>
                <a:gd name="T96" fmla="*/ 1468 w 2392"/>
                <a:gd name="T97" fmla="*/ 857 h 881"/>
                <a:gd name="T98" fmla="*/ 1521 w 2392"/>
                <a:gd name="T99" fmla="*/ 851 h 881"/>
                <a:gd name="T100" fmla="*/ 1563 w 2392"/>
                <a:gd name="T101" fmla="*/ 833 h 881"/>
                <a:gd name="T102" fmla="*/ 1771 w 2392"/>
                <a:gd name="T103" fmla="*/ 743 h 881"/>
                <a:gd name="T104" fmla="*/ 1902 w 2392"/>
                <a:gd name="T105" fmla="*/ 689 h 881"/>
                <a:gd name="T106" fmla="*/ 1986 w 2392"/>
                <a:gd name="T107" fmla="*/ 581 h 881"/>
                <a:gd name="T108" fmla="*/ 2151 w 2392"/>
                <a:gd name="T109" fmla="*/ 389 h 881"/>
                <a:gd name="T110" fmla="*/ 2329 w 2392"/>
                <a:gd name="T111" fmla="*/ 269 h 881"/>
                <a:gd name="T112" fmla="*/ 2377 w 2392"/>
                <a:gd name="T113" fmla="*/ 239 h 881"/>
                <a:gd name="T114" fmla="*/ 2520 w 2392"/>
                <a:gd name="T115" fmla="*/ 0 h 881"/>
                <a:gd name="T116" fmla="*/ 243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ja-JP" altLang="en-US" smtClean="0"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kumimoji="0" lang="en-US" smtClean="0">
                <a:cs typeface="Arial" panose="020B0604020202020204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/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ja-JP" altLang="en-US" smtClean="0">
                <a:ea typeface="ＭＳ Ｐゴシック" panose="020B0600070205080204" pitchFamily="50" charset="-128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kumimoji="0" lang="en-US" smtClean="0">
                <a:cs typeface="Arial" panose="020B0604020202020204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kumimoji="0" lang="en-US" smtClean="0">
                <a:cs typeface="Arial" panose="020B0604020202020204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kumimoji="0" lang="en-US" smtClean="0">
                <a:cs typeface="Arial" panose="020B0604020202020204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ja-JP" altLang="en-US" smtClean="0"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4277042570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200993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3216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2791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34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318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314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38390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161587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5697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7118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7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80154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z="240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ja-JP" altLang="en-US" smtClean="0"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ja-JP" altLang="en-US" smtClean="0">
                <a:ea typeface="ＭＳ Ｐゴシック" panose="020B0600070205080204" pitchFamily="50" charset="-128"/>
              </a:endParaRPr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kumimoji="0" lang="en-US" smtClean="0">
                <a:cs typeface="Arial" panose="020B0604020202020204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3 w 526"/>
                <a:gd name="T17" fmla="*/ 179 h 275"/>
                <a:gd name="T18" fmla="*/ 225 w 526"/>
                <a:gd name="T19" fmla="*/ 143 h 275"/>
                <a:gd name="T20" fmla="*/ 267 w 526"/>
                <a:gd name="T21" fmla="*/ 120 h 275"/>
                <a:gd name="T22" fmla="*/ 315 w 526"/>
                <a:gd name="T23" fmla="*/ 96 h 275"/>
                <a:gd name="T24" fmla="*/ 425 w 526"/>
                <a:gd name="T25" fmla="*/ 48 h 275"/>
                <a:gd name="T26" fmla="*/ 474 w 526"/>
                <a:gd name="T27" fmla="*/ 30 h 275"/>
                <a:gd name="T28" fmla="*/ 510 w 526"/>
                <a:gd name="T29" fmla="*/ 12 h 275"/>
                <a:gd name="T30" fmla="*/ 534 w 526"/>
                <a:gd name="T31" fmla="*/ 6 h 275"/>
                <a:gd name="T32" fmla="*/ 552 w 526"/>
                <a:gd name="T33" fmla="*/ 0 h 275"/>
                <a:gd name="T34" fmla="*/ 558 w 526"/>
                <a:gd name="T35" fmla="*/ 0 h 275"/>
                <a:gd name="T36" fmla="*/ 552 w 526"/>
                <a:gd name="T37" fmla="*/ 6 h 275"/>
                <a:gd name="T38" fmla="*/ 540 w 526"/>
                <a:gd name="T39" fmla="*/ 12 h 275"/>
                <a:gd name="T40" fmla="*/ 516 w 526"/>
                <a:gd name="T41" fmla="*/ 24 h 275"/>
                <a:gd name="T42" fmla="*/ 492 w 526"/>
                <a:gd name="T43" fmla="*/ 42 h 275"/>
                <a:gd name="T44" fmla="*/ 468 w 526"/>
                <a:gd name="T45" fmla="*/ 54 h 275"/>
                <a:gd name="T46" fmla="*/ 425 w 526"/>
                <a:gd name="T47" fmla="*/ 78 h 275"/>
                <a:gd name="T48" fmla="*/ 356 w 526"/>
                <a:gd name="T49" fmla="*/ 108 h 275"/>
                <a:gd name="T50" fmla="*/ 291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ja-JP" altLang="en-US" smtClean="0">
                <a:ea typeface="ＭＳ Ｐゴシック" panose="020B0600070205080204" pitchFamily="50" charset="-128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6 w 718"/>
                <a:gd name="T17" fmla="*/ 228 h 306"/>
                <a:gd name="T18" fmla="*/ 142 w 718"/>
                <a:gd name="T19" fmla="*/ 228 h 306"/>
                <a:gd name="T20" fmla="*/ 160 w 718"/>
                <a:gd name="T21" fmla="*/ 222 h 306"/>
                <a:gd name="T22" fmla="*/ 184 w 718"/>
                <a:gd name="T23" fmla="*/ 216 h 306"/>
                <a:gd name="T24" fmla="*/ 214 w 718"/>
                <a:gd name="T25" fmla="*/ 204 h 306"/>
                <a:gd name="T26" fmla="*/ 291 w 718"/>
                <a:gd name="T27" fmla="*/ 180 h 306"/>
                <a:gd name="T28" fmla="*/ 403 w 718"/>
                <a:gd name="T29" fmla="*/ 156 h 306"/>
                <a:gd name="T30" fmla="*/ 493 w 718"/>
                <a:gd name="T31" fmla="*/ 126 h 306"/>
                <a:gd name="T32" fmla="*/ 576 w 718"/>
                <a:gd name="T33" fmla="*/ 102 h 306"/>
                <a:gd name="T34" fmla="*/ 609 w 718"/>
                <a:gd name="T35" fmla="*/ 90 h 306"/>
                <a:gd name="T36" fmla="*/ 652 w 718"/>
                <a:gd name="T37" fmla="*/ 84 h 306"/>
                <a:gd name="T38" fmla="*/ 670 w 718"/>
                <a:gd name="T39" fmla="*/ 78 h 306"/>
                <a:gd name="T40" fmla="*/ 676 w 718"/>
                <a:gd name="T41" fmla="*/ 72 h 306"/>
                <a:gd name="T42" fmla="*/ 682 w 718"/>
                <a:gd name="T43" fmla="*/ 66 h 306"/>
                <a:gd name="T44" fmla="*/ 700 w 718"/>
                <a:gd name="T45" fmla="*/ 60 h 306"/>
                <a:gd name="T46" fmla="*/ 742 w 718"/>
                <a:gd name="T47" fmla="*/ 30 h 306"/>
                <a:gd name="T48" fmla="*/ 760 w 718"/>
                <a:gd name="T49" fmla="*/ 18 h 306"/>
                <a:gd name="T50" fmla="*/ 766 w 718"/>
                <a:gd name="T51" fmla="*/ 6 h 306"/>
                <a:gd name="T52" fmla="*/ 760 w 718"/>
                <a:gd name="T53" fmla="*/ 0 h 306"/>
                <a:gd name="T54" fmla="*/ 736 w 718"/>
                <a:gd name="T55" fmla="*/ 0 h 306"/>
                <a:gd name="T56" fmla="*/ 676 w 718"/>
                <a:gd name="T57" fmla="*/ 0 h 306"/>
                <a:gd name="T58" fmla="*/ 618 w 718"/>
                <a:gd name="T59" fmla="*/ 0 h 306"/>
                <a:gd name="T60" fmla="*/ 576 w 718"/>
                <a:gd name="T61" fmla="*/ 0 h 306"/>
                <a:gd name="T62" fmla="*/ 546 w 718"/>
                <a:gd name="T63" fmla="*/ 18 h 306"/>
                <a:gd name="T64" fmla="*/ 517 w 718"/>
                <a:gd name="T65" fmla="*/ 42 h 306"/>
                <a:gd name="T66" fmla="*/ 499 w 718"/>
                <a:gd name="T67" fmla="*/ 54 h 306"/>
                <a:gd name="T68" fmla="*/ 481 w 718"/>
                <a:gd name="T69" fmla="*/ 60 h 306"/>
                <a:gd name="T70" fmla="*/ 457 w 718"/>
                <a:gd name="T71" fmla="*/ 60 h 306"/>
                <a:gd name="T72" fmla="*/ 421 w 718"/>
                <a:gd name="T73" fmla="*/ 66 h 306"/>
                <a:gd name="T74" fmla="*/ 367 w 718"/>
                <a:gd name="T75" fmla="*/ 84 h 306"/>
                <a:gd name="T76" fmla="*/ 327 w 718"/>
                <a:gd name="T77" fmla="*/ 108 h 306"/>
                <a:gd name="T78" fmla="*/ 303 w 718"/>
                <a:gd name="T79" fmla="*/ 126 h 306"/>
                <a:gd name="T80" fmla="*/ 291 w 718"/>
                <a:gd name="T81" fmla="*/ 132 h 306"/>
                <a:gd name="T82" fmla="*/ 273 w 718"/>
                <a:gd name="T83" fmla="*/ 138 h 306"/>
                <a:gd name="T84" fmla="*/ 237 w 718"/>
                <a:gd name="T85" fmla="*/ 138 h 306"/>
                <a:gd name="T86" fmla="*/ 202 w 718"/>
                <a:gd name="T87" fmla="*/ 138 h 306"/>
                <a:gd name="T88" fmla="*/ 196 w 718"/>
                <a:gd name="T89" fmla="*/ 138 h 306"/>
                <a:gd name="T90" fmla="*/ 190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ja-JP" altLang="en-US" smtClean="0">
                <a:ea typeface="ＭＳ Ｐゴシック" panose="020B0600070205080204" pitchFamily="50" charset="-128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57 w 2392"/>
                <a:gd name="T1" fmla="*/ 54 h 881"/>
                <a:gd name="T2" fmla="*/ 2309 w 2392"/>
                <a:gd name="T3" fmla="*/ 54 h 881"/>
                <a:gd name="T4" fmla="*/ 2261 w 2392"/>
                <a:gd name="T5" fmla="*/ 66 h 881"/>
                <a:gd name="T6" fmla="*/ 2133 w 2392"/>
                <a:gd name="T7" fmla="*/ 101 h 881"/>
                <a:gd name="T8" fmla="*/ 2068 w 2392"/>
                <a:gd name="T9" fmla="*/ 119 h 881"/>
                <a:gd name="T10" fmla="*/ 1958 w 2392"/>
                <a:gd name="T11" fmla="*/ 167 h 881"/>
                <a:gd name="T12" fmla="*/ 1932 w 2392"/>
                <a:gd name="T13" fmla="*/ 245 h 881"/>
                <a:gd name="T14" fmla="*/ 1938 w 2392"/>
                <a:gd name="T15" fmla="*/ 305 h 881"/>
                <a:gd name="T16" fmla="*/ 1854 w 2392"/>
                <a:gd name="T17" fmla="*/ 317 h 881"/>
                <a:gd name="T18" fmla="*/ 1683 w 2392"/>
                <a:gd name="T19" fmla="*/ 263 h 881"/>
                <a:gd name="T20" fmla="*/ 1587 w 2392"/>
                <a:gd name="T21" fmla="*/ 257 h 881"/>
                <a:gd name="T22" fmla="*/ 1479 w 2392"/>
                <a:gd name="T23" fmla="*/ 311 h 881"/>
                <a:gd name="T24" fmla="*/ 1411 w 2392"/>
                <a:gd name="T25" fmla="*/ 353 h 881"/>
                <a:gd name="T26" fmla="*/ 1381 w 2392"/>
                <a:gd name="T27" fmla="*/ 359 h 881"/>
                <a:gd name="T28" fmla="*/ 1278 w 2392"/>
                <a:gd name="T29" fmla="*/ 371 h 881"/>
                <a:gd name="T30" fmla="*/ 1224 w 2392"/>
                <a:gd name="T31" fmla="*/ 365 h 881"/>
                <a:gd name="T32" fmla="*/ 1117 w 2392"/>
                <a:gd name="T33" fmla="*/ 371 h 881"/>
                <a:gd name="T34" fmla="*/ 1005 w 2392"/>
                <a:gd name="T35" fmla="*/ 383 h 881"/>
                <a:gd name="T36" fmla="*/ 969 w 2392"/>
                <a:gd name="T37" fmla="*/ 401 h 881"/>
                <a:gd name="T38" fmla="*/ 867 w 2392"/>
                <a:gd name="T39" fmla="*/ 419 h 881"/>
                <a:gd name="T40" fmla="*/ 826 w 2392"/>
                <a:gd name="T41" fmla="*/ 419 h 881"/>
                <a:gd name="T42" fmla="*/ 696 w 2392"/>
                <a:gd name="T43" fmla="*/ 437 h 881"/>
                <a:gd name="T44" fmla="*/ 630 w 2392"/>
                <a:gd name="T45" fmla="*/ 473 h 881"/>
                <a:gd name="T46" fmla="*/ 535 w 2392"/>
                <a:gd name="T47" fmla="*/ 467 h 881"/>
                <a:gd name="T48" fmla="*/ 447 w 2392"/>
                <a:gd name="T49" fmla="*/ 491 h 881"/>
                <a:gd name="T50" fmla="*/ 429 w 2392"/>
                <a:gd name="T51" fmla="*/ 539 h 881"/>
                <a:gd name="T52" fmla="*/ 363 w 2392"/>
                <a:gd name="T53" fmla="*/ 569 h 881"/>
                <a:gd name="T54" fmla="*/ 238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9 w 2392"/>
                <a:gd name="T65" fmla="*/ 653 h 881"/>
                <a:gd name="T66" fmla="*/ 505 w 2392"/>
                <a:gd name="T67" fmla="*/ 569 h 881"/>
                <a:gd name="T68" fmla="*/ 600 w 2392"/>
                <a:gd name="T69" fmla="*/ 521 h 881"/>
                <a:gd name="T70" fmla="*/ 678 w 2392"/>
                <a:gd name="T71" fmla="*/ 515 h 881"/>
                <a:gd name="T72" fmla="*/ 921 w 2392"/>
                <a:gd name="T73" fmla="*/ 461 h 881"/>
                <a:gd name="T74" fmla="*/ 1212 w 2392"/>
                <a:gd name="T75" fmla="*/ 425 h 881"/>
                <a:gd name="T76" fmla="*/ 1358 w 2392"/>
                <a:gd name="T77" fmla="*/ 461 h 881"/>
                <a:gd name="T78" fmla="*/ 1497 w 2392"/>
                <a:gd name="T79" fmla="*/ 533 h 881"/>
                <a:gd name="T80" fmla="*/ 1515 w 2392"/>
                <a:gd name="T81" fmla="*/ 617 h 881"/>
                <a:gd name="T82" fmla="*/ 1456 w 2392"/>
                <a:gd name="T83" fmla="*/ 653 h 881"/>
                <a:gd name="T84" fmla="*/ 1290 w 2392"/>
                <a:gd name="T85" fmla="*/ 701 h 881"/>
                <a:gd name="T86" fmla="*/ 1176 w 2392"/>
                <a:gd name="T87" fmla="*/ 755 h 881"/>
                <a:gd name="T88" fmla="*/ 1129 w 2392"/>
                <a:gd name="T89" fmla="*/ 809 h 881"/>
                <a:gd name="T90" fmla="*/ 1141 w 2392"/>
                <a:gd name="T91" fmla="*/ 869 h 881"/>
                <a:gd name="T92" fmla="*/ 1170 w 2392"/>
                <a:gd name="T93" fmla="*/ 881 h 881"/>
                <a:gd name="T94" fmla="*/ 1272 w 2392"/>
                <a:gd name="T95" fmla="*/ 869 h 881"/>
                <a:gd name="T96" fmla="*/ 1468 w 2392"/>
                <a:gd name="T97" fmla="*/ 857 h 881"/>
                <a:gd name="T98" fmla="*/ 1521 w 2392"/>
                <a:gd name="T99" fmla="*/ 851 h 881"/>
                <a:gd name="T100" fmla="*/ 1563 w 2392"/>
                <a:gd name="T101" fmla="*/ 833 h 881"/>
                <a:gd name="T102" fmla="*/ 1771 w 2392"/>
                <a:gd name="T103" fmla="*/ 743 h 881"/>
                <a:gd name="T104" fmla="*/ 1902 w 2392"/>
                <a:gd name="T105" fmla="*/ 689 h 881"/>
                <a:gd name="T106" fmla="*/ 1986 w 2392"/>
                <a:gd name="T107" fmla="*/ 581 h 881"/>
                <a:gd name="T108" fmla="*/ 2151 w 2392"/>
                <a:gd name="T109" fmla="*/ 389 h 881"/>
                <a:gd name="T110" fmla="*/ 2329 w 2392"/>
                <a:gd name="T111" fmla="*/ 269 h 881"/>
                <a:gd name="T112" fmla="*/ 2377 w 2392"/>
                <a:gd name="T113" fmla="*/ 239 h 881"/>
                <a:gd name="T114" fmla="*/ 2520 w 2392"/>
                <a:gd name="T115" fmla="*/ 0 h 881"/>
                <a:gd name="T116" fmla="*/ 243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ja-JP" altLang="en-US" smtClean="0"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kumimoji="0" lang="en-US" smtClean="0">
                <a:cs typeface="Arial" panose="020B0604020202020204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/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ja-JP" altLang="en-US" smtClean="0">
                <a:ea typeface="ＭＳ Ｐゴシック" panose="020B0600070205080204" pitchFamily="50" charset="-128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kumimoji="0" lang="en-US" smtClean="0">
                <a:cs typeface="Arial" panose="020B0604020202020204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kumimoji="0" lang="en-US" smtClean="0">
                <a:cs typeface="Arial" panose="020B0604020202020204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kumimoji="0" lang="en-US" smtClean="0">
                <a:cs typeface="Arial" panose="020B0604020202020204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r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ja-JP" altLang="en-US" smtClean="0"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361860352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9545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6979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8868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9981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010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45433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371296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919168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7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image" Target="../media/image11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73A6F2B8-C8F0-4F3F-8654-E1D97FF2A2D2}" type="slidenum">
              <a:rPr kumimoji="0" lang="fr-FR" altLang="ja-JP" sz="80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kumimoji="0" lang="fr-FR" altLang="ja-JP" sz="800" smtClean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1029" name="Picture 1060" descr="BackGround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/>
              <a:t>©</a:t>
            </a:r>
            <a:r>
              <a:rPr lang="en-US" altLang="ja-JP" sz="1000" dirty="0"/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04e-BM/NS/HDCV/FSOFT v2/3</a:t>
            </a:r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/>
              <a:t>©</a:t>
            </a:r>
            <a:r>
              <a:rPr lang="en-US" altLang="ja-JP" sz="1000" dirty="0"/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04e-BM/NS/HDCV/FSOFT v2/3</a:t>
            </a:r>
          </a:p>
        </p:txBody>
      </p:sp>
      <p:pic>
        <p:nvPicPr>
          <p:cNvPr id="1035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52"/>
          <p:cNvSpPr>
            <a:spLocks noChangeArrowheads="1"/>
          </p:cNvSpPr>
          <p:nvPr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kumimoji="0" lang="en-US" altLang="ja-JP" sz="140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14" name="Rectangle 1053"/>
          <p:cNvSpPr>
            <a:spLocks noChangeArrowheads="1"/>
          </p:cNvSpPr>
          <p:nvPr/>
        </p:nvSpPr>
        <p:spPr bwMode="auto">
          <a:xfrm>
            <a:off x="141288" y="6553200"/>
            <a:ext cx="29829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kumimoji="0" lang="ja-JP" altLang="en-US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© </a:t>
            </a:r>
            <a:r>
              <a:rPr kumimoji="0" lang="en-US" altLang="ja-JP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Copyright 2006 FPT Software</a:t>
            </a:r>
          </a:p>
        </p:txBody>
      </p:sp>
      <p:sp>
        <p:nvSpPr>
          <p:cNvPr id="15" name="Rectangle 1054"/>
          <p:cNvSpPr>
            <a:spLocks noChangeArrowheads="1"/>
          </p:cNvSpPr>
          <p:nvPr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873125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kumimoji="0" lang="en-US" altLang="ja-JP" sz="1400" smtClean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16" name="Rectangle 1055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0"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7" name="Rectangle 1056"/>
          <p:cNvSpPr>
            <a:spLocks noChangeArrowheads="1"/>
          </p:cNvSpPr>
          <p:nvPr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6F1F0409-5278-45A1-90B4-CF94C524C0D8}" type="slidenum">
              <a:rPr kumimoji="0" lang="en-US" altLang="en-US" sz="1000" smtClean="0">
                <a:latin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kumimoji="0" lang="en-US" altLang="en-US" sz="1000" smtClean="0">
              <a:latin typeface="Arial" panose="020B0604020202020204" pitchFamily="34" charset="0"/>
            </a:endParaRPr>
          </a:p>
        </p:txBody>
      </p:sp>
      <p:sp>
        <p:nvSpPr>
          <p:cNvPr id="1041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defRPr/>
            </a:pPr>
            <a:r>
              <a:rPr kumimoji="0" lang="en-US" altLang="en-US" sz="1200" smtClean="0">
                <a:latin typeface="Arial" panose="020B0604020202020204" pitchFamily="34" charset="0"/>
              </a:rPr>
              <a:t>©</a:t>
            </a:r>
            <a:r>
              <a:rPr kumimoji="0" lang="en-US" altLang="en-US" sz="1000" smtClean="0">
                <a:latin typeface="Arial" panose="020B0604020202020204" pitchFamily="34" charset="0"/>
              </a:rPr>
              <a:t> FPT SOFTWARE – TRAINING MATERIAL</a:t>
            </a:r>
            <a:r>
              <a:rPr kumimoji="0" lang="en-US" altLang="ja-JP" sz="100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 – Int</a:t>
            </a:r>
            <a:r>
              <a:rPr kumimoji="0" lang="en-US" altLang="en-US" sz="1000" smtClean="0">
                <a:latin typeface="Arial" panose="020B0604020202020204" pitchFamily="34" charset="0"/>
              </a:rPr>
              <a:t>er</a:t>
            </a:r>
            <a:r>
              <a:rPr kumimoji="0" lang="en-US" altLang="ja-JP" sz="100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nal </a:t>
            </a:r>
            <a:r>
              <a:rPr kumimoji="0" lang="en-US" altLang="en-US" sz="1000" smtClean="0">
                <a:latin typeface="Arial" panose="020B0604020202020204" pitchFamily="34" charset="0"/>
              </a:rPr>
              <a:t>us</a:t>
            </a:r>
            <a:r>
              <a:rPr kumimoji="0" lang="en-US" altLang="ja-JP" sz="100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e</a:t>
            </a:r>
            <a:endParaRPr kumimoji="0" lang="en-US" altLang="en-US" sz="1000" smtClean="0">
              <a:latin typeface="Arial" panose="020B0604020202020204" pitchFamily="34" charset="0"/>
            </a:endParaRPr>
          </a:p>
        </p:txBody>
      </p:sp>
      <p:sp>
        <p:nvSpPr>
          <p:cNvPr id="20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000" dirty="0" smtClean="0">
                <a:latin typeface="Arial" charset="0"/>
              </a:rPr>
              <a:t>04e-BM/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NS</a:t>
            </a:r>
            <a:r>
              <a:rPr kumimoji="0" lang="en-US" altLang="en-US" sz="1000" dirty="0" smtClean="0">
                <a:latin typeface="Arial" charset="0"/>
              </a:rPr>
              <a:t>/HDCV/FSOFT v2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/</a:t>
            </a:r>
            <a:r>
              <a:rPr kumimoji="0" lang="en-US" altLang="en-US" sz="1000" dirty="0" smtClean="0">
                <a:latin typeface="Arial" charset="0"/>
              </a:rPr>
              <a:t>2</a:t>
            </a:r>
          </a:p>
        </p:txBody>
      </p:sp>
      <p:pic>
        <p:nvPicPr>
          <p:cNvPr id="1044" name="Picture 1061" descr="Logo_Software_khongSLOGAN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  <p:sldLayoutId id="2147484148" r:id="rId12"/>
    <p:sldLayoutId id="2147484149" r:id="rId13"/>
    <p:sldLayoutId id="2147484278" r:id="rId14"/>
    <p:sldLayoutId id="2147484279" r:id="rId15"/>
    <p:sldLayoutId id="2147484280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Logo SE A4 Blan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9600" smtClean="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defRPr/>
            </a:pPr>
            <a:r>
              <a:rPr kumimoji="0"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5772FE45-0C59-42F3-8E40-B856B0A0581B}" type="slidenum">
              <a:rPr kumimoji="0" lang="fr-FR" altLang="ja-JP" sz="80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kumimoji="0" lang="fr-FR" altLang="ja-JP" sz="800" smtClean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000" b="1" smtClean="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3248306-1E58-404F-83CA-1B370D83B34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/>
        </p:spPr>
        <p:txBody>
          <a:bodyPr wrap="none" anchor="ctr"/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0" lang="en-US" altLang="ja-JP" sz="2400" smtClean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12294" name="Object 11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CorelDRAW" r:id="rId15" imgW="6773760" imgH="6706440" progId="">
                  <p:embed/>
                </p:oleObj>
              </mc:Choice>
              <mc:Fallback>
                <p:oleObj name="CorelDRAW" r:id="rId15" imgW="6773760" imgH="670644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"/>
                        <a:ext cx="8382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9292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292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3320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none" anchor="ctr"/>
              <a:lstStyle>
                <a:lvl1pPr algn="r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r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r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r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r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z="2400" smtClean="0">
                  <a:solidFill>
                    <a:schemeClr val="bg2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none"/>
              <a:lstStyle>
                <a:lvl1pPr algn="r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r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r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r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r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ja-JP" altLang="en-US" smtClean="0">
                  <a:ea typeface="ＭＳ Ｐゴシック" panose="020B0600070205080204" pitchFamily="50" charset="-128"/>
                </a:endParaRPr>
              </a:p>
            </p:txBody>
          </p:sp>
        </p:grpSp>
        <p:grpSp>
          <p:nvGrpSpPr>
            <p:cNvPr id="13321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 algn="r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r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r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r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r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z="2400" smtClean="0">
                  <a:solidFill>
                    <a:schemeClr val="bg2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 algn="r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r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r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r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r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z="2400" smtClean="0">
                  <a:solidFill>
                    <a:schemeClr val="bg2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331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 smtClean="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 smtClean="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0" hangingPunct="0">
              <a:defRPr kumimoji="0" sz="2600" b="1" smtClean="0">
                <a:solidFill>
                  <a:schemeClr val="bg1"/>
                </a:solidFill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23211F-2D2F-4A95-BFB3-6197D78E1E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87B025DF-0B3F-4DCD-8AA2-A6786D9DE760}" type="slidenum">
              <a:rPr kumimoji="0" lang="fr-FR" altLang="ja-JP" sz="800" smtClean="0">
                <a:solidFill>
                  <a:schemeClr val="bg2"/>
                </a:solidFill>
                <a:latin typeface="SEOptimist"/>
                <a:ea typeface="ＭＳ Ｐゴシック" panose="020B0600070205080204" pitchFamily="50" charset="-128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kumimoji="0" lang="fr-FR" altLang="ja-JP" sz="800" smtClean="0">
              <a:solidFill>
                <a:schemeClr val="bg2"/>
              </a:solidFill>
              <a:latin typeface="SEOptimist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5330385C-4882-434A-AE39-1311B6AB8E71}" type="slidenum">
              <a:rPr kumimoji="0" lang="fr-FR" altLang="ja-JP" sz="80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kumimoji="0" lang="fr-FR" altLang="ja-JP" sz="800" smtClean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CB74D5A8-D24B-42C4-A8EC-97AB1AD37045}" type="slidenum">
              <a:rPr kumimoji="0" lang="fr-FR" altLang="ja-JP" sz="80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kumimoji="0" lang="fr-FR" altLang="ja-JP" sz="800" smtClean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defRPr/>
            </a:pPr>
            <a:r>
              <a:rPr kumimoji="0" lang="en-GB" altLang="zh-TW" sz="800" dirty="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570922BA-9E01-4649-8C39-A4BA03E825A2}" type="slidenum">
              <a:rPr kumimoji="0" lang="fr-FR" altLang="ja-JP" sz="80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kumimoji="0" lang="fr-FR" altLang="ja-JP" sz="800" smtClean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defRPr/>
            </a:pPr>
            <a:r>
              <a:rPr kumimoji="0" lang="en-GB" altLang="zh-TW" sz="800" dirty="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 smtClean="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latin typeface="+mj-lt"/>
              </a:rPr>
              <a:t>© FPT Software</a:t>
            </a:r>
            <a:endParaRPr lang="en-US" altLang="ja-JP" sz="1600" b="1" dirty="0">
              <a:latin typeface="+mj-lt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F0D2500A-1532-492F-8196-1C503AA4FCE8}" type="slidenum">
              <a:rPr kumimoji="0" lang="en-US" altLang="ja-JP" sz="1600" b="1" smtClean="0">
                <a:latin typeface="Arial" panose="020B0604020202020204" pitchFamily="34" charset="0"/>
                <a:ea typeface="ＭＳ Ｐゴシック" panose="020B0600070205080204" pitchFamily="50" charset="-128"/>
              </a:rPr>
              <a:pPr>
                <a:defRPr/>
              </a:pPr>
              <a:t>‹#›</a:t>
            </a:fld>
            <a:endParaRPr kumimoji="0" lang="en-US" altLang="ja-JP" sz="1600" b="1" smtClean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1085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 smtClean="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 smtClean="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7176" name="Picture 1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latin typeface="+mj-lt"/>
              </a:rPr>
              <a:t>© FPT Software</a:t>
            </a:r>
            <a:endParaRPr lang="en-US" altLang="ja-JP" sz="1600" b="1" dirty="0">
              <a:latin typeface="+mj-lt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9062A642-01F1-44C7-B44F-88559BC5FAA5}" type="slidenum">
              <a:rPr kumimoji="0" lang="en-US" altLang="ja-JP" sz="1600" b="1" smtClean="0">
                <a:latin typeface="Arial" panose="020B0604020202020204" pitchFamily="34" charset="0"/>
                <a:ea typeface="ＭＳ Ｐゴシック" panose="020B0600070205080204" pitchFamily="50" charset="-128"/>
              </a:rPr>
              <a:pPr>
                <a:defRPr/>
              </a:pPr>
              <a:t>‹#›</a:t>
            </a:fld>
            <a:endParaRPr kumimoji="0" lang="en-US" altLang="ja-JP" sz="1600" b="1" smtClean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285" r:id="rId8"/>
    <p:sldLayoutId id="2147484286" r:id="rId9"/>
    <p:sldLayoutId id="2147484199" r:id="rId10"/>
    <p:sldLayoutId id="2147484287" r:id="rId11"/>
    <p:sldLayoutId id="2147484200" r:id="rId12"/>
    <p:sldLayoutId id="2147484201" r:id="rId13"/>
    <p:sldLayoutId id="2147484202" r:id="rId14"/>
    <p:sldLayoutId id="2147484288" r:id="rId15"/>
    <p:sldLayoutId id="2147484289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16DC543D-BCC4-4FC5-9AE9-32867F15CFDE}" type="slidenum">
              <a:rPr kumimoji="0" lang="fr-FR" altLang="ja-JP" sz="80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kumimoji="0" lang="fr-FR" altLang="ja-JP" sz="800" smtClean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r" defTabSz="661988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F58A8BCA-F7CF-45A8-A7FB-50D7432A6204}" type="slidenum">
              <a:rPr kumimoji="0" lang="fr-FR" altLang="ja-JP" sz="80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kumimoji="0" lang="fr-FR" altLang="ja-JP" sz="800" smtClean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lược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phát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triển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Doanh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nghiệp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vừa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và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nhỏ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Việt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1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 txBox="1">
            <a:spLocks/>
          </p:cNvSpPr>
          <p:nvPr/>
        </p:nvSpPr>
        <p:spPr bwMode="auto">
          <a:xfrm>
            <a:off x="871538" y="1581150"/>
            <a:ext cx="77724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sz="4400" b="1">
                <a:solidFill>
                  <a:srgbClr val="000000"/>
                </a:solidFill>
                <a:cs typeface="Tahoma" panose="020B0604030504040204" pitchFamily="34" charset="0"/>
              </a:rPr>
              <a:t>Unit Testing Basics</a:t>
            </a:r>
            <a:endParaRPr lang="vi-VN" sz="4400" b="1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35843" name="Subtitle 2"/>
          <p:cNvSpPr>
            <a:spLocks noGrp="1"/>
          </p:cNvSpPr>
          <p:nvPr>
            <p:ph type="subTitle" idx="1"/>
          </p:nvPr>
        </p:nvSpPr>
        <p:spPr bwMode="auto">
          <a:xfrm>
            <a:off x="2209800" y="4127500"/>
            <a:ext cx="6400800" cy="673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smtClean="0"/>
              <a:t>Instructor &lt;&lt; &gt;&gt;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301625"/>
            <a:ext cx="8458200" cy="762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Unit Test – How ?(3) Methodologies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428875"/>
            <a:ext cx="8229600" cy="3352800"/>
          </a:xfrm>
        </p:spPr>
        <p:txBody>
          <a:bodyPr/>
          <a:lstStyle/>
          <a:p>
            <a:pPr eaLnBrk="1" hangingPunct="1"/>
            <a:r>
              <a:rPr lang="en-US" altLang="ja-JP" sz="17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White-box testing</a:t>
            </a:r>
          </a:p>
          <a:p>
            <a:pPr lvl="1" eaLnBrk="1" hangingPunct="1"/>
            <a:r>
              <a:rPr lang="en-US" altLang="ja-JP" sz="17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Developer does himself</a:t>
            </a:r>
          </a:p>
          <a:p>
            <a:pPr lvl="2" eaLnBrk="1" hangingPunct="1"/>
            <a:r>
              <a:rPr lang="en-US" altLang="ja-JP" sz="17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Check syntax of code by compiler to avoid syntax errors</a:t>
            </a:r>
          </a:p>
          <a:p>
            <a:pPr lvl="2" eaLnBrk="1" hangingPunct="1"/>
            <a:r>
              <a:rPr lang="en-US" altLang="ja-JP" sz="17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Run code in debug mode, line by line, through all independent paths of program to ensure that all statement of codes has been executed at least one time</a:t>
            </a:r>
          </a:p>
          <a:p>
            <a:pPr lvl="2" eaLnBrk="1" hangingPunct="1"/>
            <a:r>
              <a:rPr lang="en-US" altLang="ja-JP" sz="17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Examine local data structure to ensure that data stored temporarily maintains its integrity during all all steps of code execution</a:t>
            </a:r>
          </a:p>
          <a:p>
            <a:pPr lvl="2" eaLnBrk="1" hangingPunct="1"/>
            <a:r>
              <a:rPr lang="en-US" altLang="ja-JP" sz="17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Check boundary conditions to ensure that code will run properly at the boundaries established as requirements</a:t>
            </a:r>
          </a:p>
          <a:p>
            <a:pPr lvl="2" eaLnBrk="1" hangingPunct="1"/>
            <a:r>
              <a:rPr lang="en-US" altLang="ja-JP" sz="17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Review all error handling paths</a:t>
            </a:r>
          </a:p>
          <a:p>
            <a:pPr lvl="1" eaLnBrk="1" hangingPunct="1"/>
            <a:r>
              <a:rPr lang="en-US" altLang="ja-JP" sz="17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Apply WB Test techniques</a:t>
            </a:r>
          </a:p>
          <a:p>
            <a:pPr lvl="2" eaLnBrk="1" hangingPunct="1"/>
            <a:r>
              <a:rPr lang="en-US" altLang="ja-JP" sz="17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See next slides</a:t>
            </a:r>
          </a:p>
        </p:txBody>
      </p:sp>
      <p:pic>
        <p:nvPicPr>
          <p:cNvPr id="48132" name="Picture 1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5875" y="1143000"/>
            <a:ext cx="7019925" cy="1398588"/>
          </a:xfr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301625"/>
            <a:ext cx="8458200" cy="762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Unit Test – How ? Techniques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609600" y="1371600"/>
            <a:ext cx="7848600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r>
              <a:rPr kumimoji="0"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Black box test (Functional)</a:t>
            </a:r>
          </a:p>
          <a:p>
            <a:pPr lvl="1"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kumimoji="0" lang="en-US" altLang="ja-JP">
                <a:latin typeface="Tahoma" panose="020B0604030504040204" pitchFamily="34" charset="0"/>
                <a:ea typeface="ＭＳ Ｐゴシック" panose="020B0600070205080204" pitchFamily="50" charset="-128"/>
              </a:rPr>
              <a:t>Specification derived tests</a:t>
            </a:r>
          </a:p>
          <a:p>
            <a:pPr lvl="1"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kumimoji="0" lang="en-US" altLang="ja-JP">
                <a:latin typeface="Tahoma" panose="020B0604030504040204" pitchFamily="34" charset="0"/>
                <a:ea typeface="ＭＳ Ｐゴシック" panose="020B0600070205080204" pitchFamily="50" charset="-128"/>
              </a:rPr>
              <a:t>Equivalence partitioning</a:t>
            </a:r>
          </a:p>
          <a:p>
            <a:pPr lvl="1"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kumimoji="0" lang="en-US" altLang="ja-JP">
                <a:latin typeface="Tahoma" panose="020B0604030504040204" pitchFamily="34" charset="0"/>
                <a:ea typeface="ＭＳ Ｐゴシック" panose="020B0600070205080204" pitchFamily="50" charset="-128"/>
              </a:rPr>
              <a:t>Boundary value analysis</a:t>
            </a:r>
          </a:p>
          <a:p>
            <a:pPr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r>
              <a:rPr kumimoji="0"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White box (Structural)</a:t>
            </a:r>
          </a:p>
          <a:p>
            <a:pPr lvl="1"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kumimoji="0" lang="en-US" altLang="ja-JP">
                <a:latin typeface="Tahoma" panose="020B0604030504040204" pitchFamily="34" charset="0"/>
                <a:ea typeface="ＭＳ Ｐゴシック" panose="020B0600070205080204" pitchFamily="50" charset="-128"/>
              </a:rPr>
              <a:t>Statement coverage</a:t>
            </a:r>
          </a:p>
          <a:p>
            <a:pPr lvl="1"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kumimoji="0" lang="en-US" altLang="ja-JP">
                <a:latin typeface="Tahoma" panose="020B0604030504040204" pitchFamily="34" charset="0"/>
                <a:ea typeface="ＭＳ Ｐゴシック" panose="020B0600070205080204" pitchFamily="50" charset="-128"/>
              </a:rPr>
              <a:t>Decision (branch) coverage</a:t>
            </a:r>
          </a:p>
          <a:p>
            <a:pPr lvl="1"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kumimoji="0" lang="en-US" altLang="ja-JP">
                <a:latin typeface="Tahoma" panose="020B0604030504040204" pitchFamily="34" charset="0"/>
                <a:ea typeface="ＭＳ Ｐゴシック" panose="020B0600070205080204" pitchFamily="50" charset="-128"/>
              </a:rPr>
              <a:t>Path coverage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73063"/>
            <a:ext cx="8883650" cy="762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  <a:cs typeface="Tahoma" panose="020B0604030504040204" pitchFamily="34" charset="0"/>
              </a:rPr>
              <a:t>Black box test – Specification derived test</a:t>
            </a:r>
            <a:endParaRPr lang="en-US" smtClean="0">
              <a:latin typeface="Tahoma" panose="020B0604030504040204" pitchFamily="34" charset="0"/>
              <a:ea typeface="ＭＳ Ｐゴシック" panose="020B0600070205080204" pitchFamily="50" charset="-128"/>
              <a:cs typeface="Tahoma" panose="020B0604030504040204" pitchFamily="34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You can choose all or some statements in the specification of software</a:t>
            </a:r>
          </a:p>
          <a:p>
            <a:pPr eaLnBrk="1" hangingPunct="1"/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Create test cases for each statements of specification</a:t>
            </a:r>
          </a:p>
          <a:p>
            <a:pPr eaLnBrk="1" hangingPunct="1"/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Execute test cases to check test result will output as the specification</a:t>
            </a:r>
            <a:endParaRPr lang="en-US" sz="2400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187325"/>
            <a:ext cx="7772400" cy="762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Example Specification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458200" cy="4114800"/>
          </a:xfrm>
        </p:spPr>
        <p:txBody>
          <a:bodyPr/>
          <a:lstStyle/>
          <a:p>
            <a:pPr lvl="1" eaLnBrk="1" hangingPunct="1"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r>
              <a:rPr lang="en-US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Input - real number</a:t>
            </a:r>
          </a:p>
          <a:p>
            <a:pPr lvl="1" eaLnBrk="1" hangingPunct="1"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r>
              <a:rPr lang="en-US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Output - real number</a:t>
            </a:r>
          </a:p>
          <a:p>
            <a:pPr eaLnBrk="1" hangingPunct="1"/>
            <a:endParaRPr lang="en-US" sz="2400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eaLnBrk="1" hangingPunct="1"/>
            <a:r>
              <a:rPr lang="en-US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When given an input of 0 or greater, the positive square root of the input shall be returned. </a:t>
            </a:r>
          </a:p>
          <a:p>
            <a:pPr eaLnBrk="1" hangingPunct="1"/>
            <a:r>
              <a:rPr lang="en-US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When given an input of less than 0, the error message "Square root error - illegal negative input" shall be displayed and a value of 0 returned.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213" y="217488"/>
            <a:ext cx="7772400" cy="762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Example Test Cases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458200" cy="41148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2000" b="1" smtClean="0">
                <a:latin typeface="Tahoma" panose="020B0604030504040204" pitchFamily="34" charset="0"/>
              </a:rPr>
              <a:t>Test Case 1</a:t>
            </a:r>
            <a:r>
              <a:rPr lang="en-US" sz="2000" smtClean="0">
                <a:latin typeface="Tahoma" panose="020B0604030504040204" pitchFamily="34" charset="0"/>
              </a:rPr>
              <a:t>: Input 4, Return 2</a:t>
            </a:r>
          </a:p>
          <a:p>
            <a:pPr lvl="2" eaLnBrk="1" hangingPunct="1">
              <a:lnSpc>
                <a:spcPct val="115000"/>
              </a:lnSpc>
            </a:pPr>
            <a:r>
              <a:rPr lang="en-US" smtClean="0">
                <a:latin typeface="Tahoma" panose="020B0604030504040204" pitchFamily="34" charset="0"/>
              </a:rPr>
              <a:t>Use the first statement in the specification</a:t>
            </a:r>
          </a:p>
          <a:p>
            <a:pPr lvl="2" eaLnBrk="1" hangingPunct="1">
              <a:lnSpc>
                <a:spcPct val="115000"/>
              </a:lnSpc>
            </a:pPr>
            <a:r>
              <a:rPr lang="en-US" smtClean="0">
                <a:latin typeface="Tahoma" panose="020B0604030504040204" pitchFamily="34" charset="0"/>
              </a:rPr>
              <a:t>("When given an input of 0 or greater, the positive square root of the input shall be returned.").</a:t>
            </a:r>
          </a:p>
          <a:p>
            <a:pPr lvl="1" eaLnBrk="1" hangingPunct="1">
              <a:lnSpc>
                <a:spcPct val="115000"/>
              </a:lnSpc>
            </a:pPr>
            <a:endParaRPr lang="en-US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en-US" sz="2000" b="1" smtClean="0">
                <a:latin typeface="Tahoma" panose="020B0604030504040204" pitchFamily="34" charset="0"/>
              </a:rPr>
              <a:t>Test Case 2</a:t>
            </a:r>
            <a:r>
              <a:rPr lang="en-US" sz="2000" smtClean="0">
                <a:latin typeface="Tahoma" panose="020B0604030504040204" pitchFamily="34" charset="0"/>
              </a:rPr>
              <a:t>: Input -10, Return 0, Output "Square root error - illegal negative input“</a:t>
            </a:r>
          </a:p>
          <a:p>
            <a:pPr lvl="2" eaLnBrk="1" hangingPunct="1">
              <a:lnSpc>
                <a:spcPct val="115000"/>
              </a:lnSpc>
            </a:pPr>
            <a:r>
              <a:rPr lang="en-US" smtClean="0">
                <a:latin typeface="Tahoma" panose="020B0604030504040204" pitchFamily="34" charset="0"/>
              </a:rPr>
              <a:t>Use the second and third statements in the specification</a:t>
            </a:r>
          </a:p>
          <a:p>
            <a:pPr lvl="2" eaLnBrk="1" hangingPunct="1">
              <a:lnSpc>
                <a:spcPct val="115000"/>
              </a:lnSpc>
            </a:pPr>
            <a:r>
              <a:rPr lang="en-US" smtClean="0">
                <a:latin typeface="Tahoma" panose="020B0604030504040204" pitchFamily="34" charset="0"/>
              </a:rPr>
              <a:t>("When given an input of less than 0, the error message "Square root error - illegal negative input" shall be displayed and a value of 0 returned.”).</a:t>
            </a:r>
          </a:p>
          <a:p>
            <a:pPr eaLnBrk="1" hangingPunct="1">
              <a:lnSpc>
                <a:spcPct val="115000"/>
              </a:lnSpc>
            </a:pPr>
            <a:endParaRPr lang="en-US" sz="200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4438"/>
            <a:ext cx="8443913" cy="4648200"/>
          </a:xfrm>
        </p:spPr>
        <p:txBody>
          <a:bodyPr/>
          <a:lstStyle/>
          <a:p>
            <a:pPr eaLnBrk="1" hangingPunct="1"/>
            <a:r>
              <a:rPr lang="en-US" altLang="ja-JP" sz="20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Divide the input of a program into classes of data from which test cases can be derived. This might help you to reduce number of test cases that must be developed.</a:t>
            </a:r>
          </a:p>
          <a:p>
            <a:pPr eaLnBrk="1" hangingPunct="1"/>
            <a:r>
              <a:rPr lang="en-US" altLang="ja-JP" sz="20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Behavior of software is equivalent for any value within particular partition</a:t>
            </a:r>
          </a:p>
          <a:p>
            <a:pPr eaLnBrk="1" hangingPunct="1"/>
            <a:r>
              <a:rPr lang="en-GB" sz="20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A limited number of representative test cases should be chosen from each partition</a:t>
            </a:r>
            <a:endParaRPr lang="en-US" sz="2000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graphicFrame>
        <p:nvGraphicFramePr>
          <p:cNvPr id="55299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1619250" y="3641725"/>
          <a:ext cx="5905500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Visio" r:id="rId3" imgW="6887870" imgH="2965704" progId="">
                  <p:embed/>
                </p:oleObj>
              </mc:Choice>
              <mc:Fallback>
                <p:oleObj name="Visio" r:id="rId3" imgW="6887870" imgH="2965704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641725"/>
                        <a:ext cx="5905500" cy="254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60350"/>
            <a:ext cx="7772400" cy="762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Black box test: Equivalence partitioning</a:t>
            </a:r>
            <a:endParaRPr lang="en-US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5301" name="Text Box 11"/>
          <p:cNvSpPr txBox="1">
            <a:spLocks noChangeArrowheads="1"/>
          </p:cNvSpPr>
          <p:nvPr/>
        </p:nvSpPr>
        <p:spPr bwMode="auto">
          <a:xfrm>
            <a:off x="971550" y="3933825"/>
            <a:ext cx="424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endParaRPr lang="en-GB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3286125"/>
            <a:ext cx="8064500" cy="269716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2000" b="1" smtClean="0">
                <a:latin typeface="Tahoma" panose="020B0604030504040204" pitchFamily="34" charset="0"/>
              </a:rPr>
              <a:t>Test Case 1</a:t>
            </a:r>
            <a:r>
              <a:rPr lang="en-US" sz="2000" smtClean="0">
                <a:latin typeface="Tahoma" panose="020B0604030504040204" pitchFamily="34" charset="0"/>
              </a:rPr>
              <a:t>: Input 4, Return 2</a:t>
            </a:r>
          </a:p>
          <a:p>
            <a:pPr lvl="2" eaLnBrk="1" hangingPunct="1">
              <a:lnSpc>
                <a:spcPct val="115000"/>
              </a:lnSpc>
            </a:pPr>
            <a:r>
              <a:rPr lang="en-US" smtClean="0">
                <a:latin typeface="Tahoma" panose="020B0604030504040204" pitchFamily="34" charset="0"/>
              </a:rPr>
              <a:t>Use the &gt;=0 input partition (1)</a:t>
            </a:r>
          </a:p>
          <a:p>
            <a:pPr lvl="2" eaLnBrk="1" hangingPunct="1">
              <a:lnSpc>
                <a:spcPct val="115000"/>
              </a:lnSpc>
            </a:pPr>
            <a:r>
              <a:rPr lang="en-US" smtClean="0">
                <a:latin typeface="Tahoma" panose="020B0604030504040204" pitchFamily="34" charset="0"/>
              </a:rPr>
              <a:t>Use the &gt;=0 output partition (a)</a:t>
            </a:r>
          </a:p>
          <a:p>
            <a:pPr lvl="1" eaLnBrk="1" hangingPunct="1">
              <a:lnSpc>
                <a:spcPct val="115000"/>
              </a:lnSpc>
            </a:pPr>
            <a:endParaRPr lang="en-US" sz="80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en-US" sz="2000" b="1" smtClean="0">
                <a:latin typeface="Tahoma" panose="020B0604030504040204" pitchFamily="34" charset="0"/>
              </a:rPr>
              <a:t>Test Case 2</a:t>
            </a:r>
            <a:r>
              <a:rPr lang="en-US" sz="2000" smtClean="0">
                <a:latin typeface="Tahoma" panose="020B0604030504040204" pitchFamily="34" charset="0"/>
              </a:rPr>
              <a:t>: Input -10, Return 0, Output "Square root error - illegal negative input“</a:t>
            </a:r>
          </a:p>
          <a:p>
            <a:pPr lvl="2" eaLnBrk="1" hangingPunct="1">
              <a:lnSpc>
                <a:spcPct val="115000"/>
              </a:lnSpc>
            </a:pPr>
            <a:r>
              <a:rPr lang="en-US" smtClean="0">
                <a:latin typeface="Tahoma" panose="020B0604030504040204" pitchFamily="34" charset="0"/>
              </a:rPr>
              <a:t>Use the &lt; 0 input partition (2)</a:t>
            </a:r>
          </a:p>
          <a:p>
            <a:pPr lvl="2" eaLnBrk="1" hangingPunct="1">
              <a:lnSpc>
                <a:spcPct val="115000"/>
              </a:lnSpc>
            </a:pPr>
            <a:r>
              <a:rPr lang="en-US" smtClean="0">
                <a:latin typeface="Tahoma" panose="020B0604030504040204" pitchFamily="34" charset="0"/>
              </a:rPr>
              <a:t>Use the “Error” output partition (b)</a:t>
            </a:r>
          </a:p>
        </p:txBody>
      </p:sp>
      <p:graphicFrame>
        <p:nvGraphicFramePr>
          <p:cNvPr id="245826" name="Group 66"/>
          <p:cNvGraphicFramePr>
            <a:graphicFrameLocks noGrp="1"/>
          </p:cNvGraphicFramePr>
          <p:nvPr>
            <p:ph sz="half" idx="2"/>
          </p:nvPr>
        </p:nvGraphicFramePr>
        <p:xfrm>
          <a:off x="684213" y="1303338"/>
          <a:ext cx="7775575" cy="1909762"/>
        </p:xfrm>
        <a:graphic>
          <a:graphicData uri="http://schemas.openxmlformats.org/drawingml/2006/table">
            <a:tbl>
              <a:tblPr/>
              <a:tblGrid>
                <a:gridCol w="431800"/>
                <a:gridCol w="3641725"/>
                <a:gridCol w="390525"/>
                <a:gridCol w="3311525"/>
              </a:tblGrid>
              <a:tr h="53975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Input partitions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Output partitions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&gt;=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&gt;=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&lt;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Error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3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228600"/>
            <a:ext cx="7772400" cy="762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Example Test Cases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333375"/>
            <a:ext cx="7910513" cy="762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Black box test: Boundary value analysis</a:t>
            </a:r>
            <a:endParaRPr lang="en-US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It is similar to equivalence partitioning, is a selection of test cases, test input that check bounding values</a:t>
            </a:r>
          </a:p>
          <a:p>
            <a:pPr eaLnBrk="1" hangingPunct="1"/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Anticipate that errors are most likely to exist at the boundaries between partitions</a:t>
            </a:r>
          </a:p>
          <a:p>
            <a:pPr eaLnBrk="1" hangingPunct="1"/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Test the software at either side of boundary values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836" name="Group 4"/>
          <p:cNvGraphicFramePr>
            <a:graphicFrameLocks noGrp="1"/>
          </p:cNvGraphicFramePr>
          <p:nvPr>
            <p:ph sz="half" idx="2"/>
          </p:nvPr>
        </p:nvGraphicFramePr>
        <p:xfrm>
          <a:off x="684213" y="1303338"/>
          <a:ext cx="7775575" cy="1909762"/>
        </p:xfrm>
        <a:graphic>
          <a:graphicData uri="http://schemas.openxmlformats.org/drawingml/2006/table">
            <a:tbl>
              <a:tblPr/>
              <a:tblGrid>
                <a:gridCol w="431800"/>
                <a:gridCol w="3641725"/>
                <a:gridCol w="390525"/>
                <a:gridCol w="3311525"/>
              </a:tblGrid>
              <a:tr h="53975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Input partitions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Output partitions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&gt;=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&gt;=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&lt;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itchFamily="34" charset="0"/>
                        </a:rPr>
                        <a:t>Error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4863" y="228600"/>
            <a:ext cx="7772400" cy="762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Example Test Cases</a:t>
            </a:r>
          </a:p>
        </p:txBody>
      </p:sp>
      <p:graphicFrame>
        <p:nvGraphicFramePr>
          <p:cNvPr id="248903" name="Group 71"/>
          <p:cNvGraphicFramePr>
            <a:graphicFrameLocks noGrp="1"/>
          </p:cNvGraphicFramePr>
          <p:nvPr/>
        </p:nvGraphicFramePr>
        <p:xfrm>
          <a:off x="684213" y="3573463"/>
          <a:ext cx="7775575" cy="2382837"/>
        </p:xfrm>
        <a:graphic>
          <a:graphicData uri="http://schemas.openxmlformats.org/drawingml/2006/table">
            <a:tbl>
              <a:tblPr/>
              <a:tblGrid>
                <a:gridCol w="7775575"/>
              </a:tblGrid>
              <a:tr h="2382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panose="01010601010101010101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anose="020B0604030504040204" pitchFamily="34" charset="0"/>
                        </a:rPr>
                        <a:t>Input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panose="01010601010101010101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anose="020B0604030504040204" pitchFamily="34" charset="0"/>
                        </a:rPr>
                        <a:t>Partitions                  (1)                                                      (2)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panose="01010601010101010101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</a:rPr>
                        <a:t>        -                                                 0                                                   +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panose="01010601010101010101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panose="01010601010101010101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panose="01010601010101010101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panose="01010601010101010101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</a:rPr>
                        <a:t>         1                                             2  3  4                                               5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62000"/>
                        <a:buFont typeface="Monotype Sorts" panose="01010601010101010101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ahoma" panose="020B0604030504040204" pitchFamily="34" charset="0"/>
                        </a:rPr>
                        <a:t>Boundaries and test cases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421" name="Group 61"/>
          <p:cNvGrpSpPr>
            <a:grpSpLocks/>
          </p:cNvGrpSpPr>
          <p:nvPr/>
        </p:nvGrpSpPr>
        <p:grpSpPr bwMode="auto">
          <a:xfrm>
            <a:off x="1403350" y="4581525"/>
            <a:ext cx="6553200" cy="288925"/>
            <a:chOff x="884" y="2931"/>
            <a:chExt cx="4128" cy="182"/>
          </a:xfrm>
        </p:grpSpPr>
        <p:sp>
          <p:nvSpPr>
            <p:cNvPr id="59427" name="Line 57"/>
            <p:cNvSpPr>
              <a:spLocks noChangeShapeType="1"/>
            </p:cNvSpPr>
            <p:nvPr/>
          </p:nvSpPr>
          <p:spPr bwMode="auto">
            <a:xfrm>
              <a:off x="884" y="3022"/>
              <a:ext cx="4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8" name="Line 58"/>
            <p:cNvSpPr>
              <a:spLocks noChangeShapeType="1"/>
            </p:cNvSpPr>
            <p:nvPr/>
          </p:nvSpPr>
          <p:spPr bwMode="auto">
            <a:xfrm>
              <a:off x="884" y="293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9" name="Line 59"/>
            <p:cNvSpPr>
              <a:spLocks noChangeShapeType="1"/>
            </p:cNvSpPr>
            <p:nvPr/>
          </p:nvSpPr>
          <p:spPr bwMode="auto">
            <a:xfrm>
              <a:off x="2880" y="293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0" name="Line 60"/>
            <p:cNvSpPr>
              <a:spLocks noChangeShapeType="1"/>
            </p:cNvSpPr>
            <p:nvPr/>
          </p:nvSpPr>
          <p:spPr bwMode="auto">
            <a:xfrm>
              <a:off x="4994" y="293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22" name="Line 62"/>
          <p:cNvSpPr>
            <a:spLocks noChangeShapeType="1"/>
          </p:cNvSpPr>
          <p:nvPr/>
        </p:nvSpPr>
        <p:spPr bwMode="auto">
          <a:xfrm flipV="1">
            <a:off x="1403350" y="4941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3" name="Line 67"/>
          <p:cNvSpPr>
            <a:spLocks noChangeShapeType="1"/>
          </p:cNvSpPr>
          <p:nvPr/>
        </p:nvSpPr>
        <p:spPr bwMode="auto">
          <a:xfrm flipV="1">
            <a:off x="4356100" y="4941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4" name="Line 68"/>
          <p:cNvSpPr>
            <a:spLocks noChangeShapeType="1"/>
          </p:cNvSpPr>
          <p:nvPr/>
        </p:nvSpPr>
        <p:spPr bwMode="auto">
          <a:xfrm flipV="1">
            <a:off x="4572000" y="4941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5" name="Line 69"/>
          <p:cNvSpPr>
            <a:spLocks noChangeShapeType="1"/>
          </p:cNvSpPr>
          <p:nvPr/>
        </p:nvSpPr>
        <p:spPr bwMode="auto">
          <a:xfrm flipV="1">
            <a:off x="4787900" y="4941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6" name="Line 70"/>
          <p:cNvSpPr>
            <a:spLocks noChangeShapeType="1"/>
          </p:cNvSpPr>
          <p:nvPr/>
        </p:nvSpPr>
        <p:spPr bwMode="auto">
          <a:xfrm flipV="1">
            <a:off x="7927975" y="49276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333375"/>
            <a:ext cx="7910513" cy="762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White box test : Node</a:t>
            </a:r>
            <a:endParaRPr lang="en-US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315200" y="1714500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A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6378575" y="2497138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B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815263" y="2433638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C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6748463" y="2084388"/>
            <a:ext cx="719137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7642225" y="2084388"/>
            <a:ext cx="282575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270750" y="3346450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D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7532688" y="2801938"/>
            <a:ext cx="414337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8359775" y="3368675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E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8229600" y="2781300"/>
            <a:ext cx="392113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7902575" y="4129088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F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7620000" y="3716338"/>
            <a:ext cx="39211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8272463" y="3760788"/>
            <a:ext cx="284162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7226300" y="5238750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G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7577138" y="4543425"/>
            <a:ext cx="500062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640513" y="2867025"/>
            <a:ext cx="717550" cy="239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58" name="Group 31"/>
          <p:cNvGrpSpPr>
            <a:grpSpLocks/>
          </p:cNvGrpSpPr>
          <p:nvPr/>
        </p:nvGrpSpPr>
        <p:grpSpPr bwMode="auto">
          <a:xfrm>
            <a:off x="857250" y="1643063"/>
            <a:ext cx="6858000" cy="5000625"/>
            <a:chOff x="-32" y="1524000"/>
            <a:chExt cx="6858000" cy="5000625"/>
          </a:xfrm>
        </p:grpSpPr>
        <p:sp>
          <p:nvSpPr>
            <p:cNvPr id="61460" name="Rectangle 3"/>
            <p:cNvSpPr txBox="1">
              <a:spLocks noChangeArrowheads="1"/>
            </p:cNvSpPr>
            <p:nvPr/>
          </p:nvSpPr>
          <p:spPr bwMode="auto">
            <a:xfrm>
              <a:off x="-32" y="1524000"/>
              <a:ext cx="6858000" cy="500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69" tIns="43635" rIns="87269" bIns="43635"/>
            <a:lstStyle>
              <a:lvl1pPr marL="342900" indent="-342900" defTabSz="873125">
                <a:spcBef>
                  <a:spcPct val="20000"/>
                </a:spcBef>
                <a:buChar char="•"/>
                <a:tabLst>
                  <a:tab pos="563563" algn="l"/>
                  <a:tab pos="1039813" algn="l"/>
                </a:tabLst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92088" indent="6350" defTabSz="873125">
                <a:spcBef>
                  <a:spcPct val="20000"/>
                </a:spcBef>
                <a:buChar char="–"/>
                <a:tabLst>
                  <a:tab pos="563563" algn="l"/>
                  <a:tab pos="1039813" algn="l"/>
                </a:tabLs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73125">
                <a:spcBef>
                  <a:spcPct val="20000"/>
                </a:spcBef>
                <a:buChar char="•"/>
                <a:tabLst>
                  <a:tab pos="563563" algn="l"/>
                  <a:tab pos="1039813" algn="l"/>
                </a:tabLs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73125">
                <a:spcBef>
                  <a:spcPct val="20000"/>
                </a:spcBef>
                <a:buChar char="–"/>
                <a:tabLst>
                  <a:tab pos="563563" algn="l"/>
                  <a:tab pos="1039813" algn="l"/>
                </a:tabLs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73125">
                <a:spcBef>
                  <a:spcPct val="20000"/>
                </a:spcBef>
                <a:buChar char="»"/>
                <a:tabLst>
                  <a:tab pos="563563" algn="l"/>
                  <a:tab pos="1039813" algn="l"/>
                </a:tabLst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731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63563" algn="l"/>
                  <a:tab pos="1039813" algn="l"/>
                </a:tabLst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731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63563" algn="l"/>
                  <a:tab pos="1039813" algn="l"/>
                </a:tabLst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731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63563" algn="l"/>
                  <a:tab pos="1039813" algn="l"/>
                </a:tabLst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731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63563" algn="l"/>
                  <a:tab pos="1039813" algn="l"/>
                </a:tabLst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buy(dress, bag) {</a:t>
              </a:r>
            </a:p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	if dress already in bag</a:t>
              </a:r>
            </a:p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		display “already bought it”</a:t>
              </a:r>
            </a:p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	else</a:t>
              </a:r>
            </a:p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		if bag is full</a:t>
              </a:r>
            </a:p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			display “bag is full”</a:t>
              </a:r>
            </a:p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		else</a:t>
              </a:r>
            </a:p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			buy dress</a:t>
              </a:r>
            </a:p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			display “buy successful”</a:t>
              </a:r>
            </a:p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		end if</a:t>
              </a:r>
            </a:p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	</a:t>
              </a:r>
              <a:r>
                <a:rPr lang="en-US" altLang="ja-JP" sz="1600" b="1">
                  <a:solidFill>
                    <a:schemeClr val="accent2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end if</a:t>
              </a:r>
            </a:p>
            <a:p>
              <a:pPr lvl="1" eaLnBrk="1" hangingPunct="1">
                <a:spcAft>
                  <a:spcPts val="600"/>
                </a:spcAft>
                <a:buClr>
                  <a:srgbClr val="6338AD"/>
                </a:buClr>
                <a:buSzPct val="75000"/>
                <a:buFont typeface="Symbol" panose="05050102010706020507" pitchFamily="18" charset="2"/>
                <a:buNone/>
              </a:pPr>
              <a:r>
                <a:rPr lang="en-US" altLang="ja-JP" sz="1600" b="1">
                  <a:solidFill>
                    <a:srgbClr val="000080"/>
                  </a:solidFill>
                  <a:latin typeface="Courier New" panose="02070309020205020404" pitchFamily="49" charset="0"/>
                  <a:ea typeface="ＭＳ Ｐゴシック" panose="020B0600070205080204" pitchFamily="50" charset="-128"/>
                </a:rPr>
                <a:t>}</a:t>
              </a:r>
            </a:p>
          </p:txBody>
        </p:sp>
        <p:sp>
          <p:nvSpPr>
            <p:cNvPr id="61461" name="Oval 4"/>
            <p:cNvSpPr>
              <a:spLocks noChangeArrowheads="1"/>
            </p:cNvSpPr>
            <p:nvPr/>
          </p:nvSpPr>
          <p:spPr bwMode="auto">
            <a:xfrm>
              <a:off x="92075" y="1785938"/>
              <a:ext cx="479425" cy="39052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>
                  <a:solidFill>
                    <a:srgbClr val="000080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rPr>
                <a:t>A</a:t>
              </a:r>
              <a:endParaRPr lang="en-AU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61462" name="Oval 5"/>
            <p:cNvSpPr>
              <a:spLocks noChangeArrowheads="1"/>
            </p:cNvSpPr>
            <p:nvPr/>
          </p:nvSpPr>
          <p:spPr bwMode="auto">
            <a:xfrm>
              <a:off x="571500" y="2214563"/>
              <a:ext cx="479425" cy="39052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>
                  <a:solidFill>
                    <a:srgbClr val="000080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rPr>
                <a:t>B</a:t>
              </a:r>
              <a:endParaRPr lang="en-AU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61463" name="Oval 6"/>
            <p:cNvSpPr>
              <a:spLocks noChangeArrowheads="1"/>
            </p:cNvSpPr>
            <p:nvPr/>
          </p:nvSpPr>
          <p:spPr bwMode="auto">
            <a:xfrm>
              <a:off x="571500" y="2967038"/>
              <a:ext cx="479425" cy="39052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>
                  <a:solidFill>
                    <a:srgbClr val="000080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rPr>
                <a:t>C</a:t>
              </a:r>
              <a:endParaRPr lang="en-AU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61464" name="Oval 9"/>
            <p:cNvSpPr>
              <a:spLocks noChangeArrowheads="1"/>
            </p:cNvSpPr>
            <p:nvPr/>
          </p:nvSpPr>
          <p:spPr bwMode="auto">
            <a:xfrm>
              <a:off x="1214438" y="3324225"/>
              <a:ext cx="479425" cy="39052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>
                  <a:solidFill>
                    <a:srgbClr val="000080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rPr>
                <a:t>D</a:t>
              </a:r>
              <a:endParaRPr lang="en-AU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61465" name="Oval 11"/>
            <p:cNvSpPr>
              <a:spLocks noChangeArrowheads="1"/>
            </p:cNvSpPr>
            <p:nvPr/>
          </p:nvSpPr>
          <p:spPr bwMode="auto">
            <a:xfrm>
              <a:off x="1214438" y="4252913"/>
              <a:ext cx="479425" cy="39052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>
                  <a:solidFill>
                    <a:srgbClr val="000080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rPr>
                <a:t>E</a:t>
              </a:r>
              <a:endParaRPr lang="en-AU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61466" name="Oval 13"/>
            <p:cNvSpPr>
              <a:spLocks noChangeArrowheads="1"/>
            </p:cNvSpPr>
            <p:nvPr/>
          </p:nvSpPr>
          <p:spPr bwMode="auto">
            <a:xfrm>
              <a:off x="571500" y="4786313"/>
              <a:ext cx="479425" cy="39052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>
                  <a:solidFill>
                    <a:srgbClr val="000080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rPr>
                <a:t>F</a:t>
              </a:r>
              <a:endParaRPr lang="en-AU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61467" name="Oval 16"/>
            <p:cNvSpPr>
              <a:spLocks noChangeArrowheads="1"/>
            </p:cNvSpPr>
            <p:nvPr/>
          </p:nvSpPr>
          <p:spPr bwMode="auto">
            <a:xfrm>
              <a:off x="71438" y="5181600"/>
              <a:ext cx="479425" cy="39052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>
                  <a:solidFill>
                    <a:srgbClr val="000080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rPr>
                <a:t>G</a:t>
              </a:r>
              <a:endParaRPr lang="en-AU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85750" y="1109663"/>
            <a:ext cx="2143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Example: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animBg="1" autoUpdateAnimBg="0"/>
      <p:bldP spid="9" grpId="0" animBg="1"/>
      <p:bldP spid="10" grpId="0" animBg="1"/>
      <p:bldP spid="11" grpId="0" animBg="1" autoUpdateAnimBg="0"/>
      <p:bldP spid="12" grpId="0" animBg="1"/>
      <p:bldP spid="14" grpId="0" animBg="1" autoUpdateAnimBg="0"/>
      <p:bldP spid="15" grpId="0" animBg="1"/>
      <p:bldP spid="16" grpId="0" animBg="1" autoUpdateAnimBg="0"/>
      <p:bldP spid="17" grpId="0" animBg="1"/>
      <p:bldP spid="18" grpId="0" animBg="1"/>
      <p:bldP spid="19" grpId="0" animBg="1" autoUpdateAnimBg="0"/>
      <p:bldP spid="20" grpId="0" animBg="1"/>
      <p:bldP spid="21" grpId="0" animBg="1"/>
      <p:bldP spid="3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228600"/>
            <a:ext cx="4024313" cy="762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/>
              <a:t>Agenda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81138"/>
            <a:ext cx="8458200" cy="2376487"/>
          </a:xfrm>
        </p:spPr>
        <p:txBody>
          <a:bodyPr lIns="92075" tIns="46038" rIns="92075" bIns="46038"/>
          <a:lstStyle/>
          <a:p>
            <a:pPr lvl="1" eaLnBrk="1" hangingPunct="1"/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Unit Test - What and Who?</a:t>
            </a:r>
          </a:p>
          <a:p>
            <a:pPr lvl="1" eaLnBrk="1" hangingPunct="1"/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Unit Test - Why?</a:t>
            </a:r>
          </a:p>
          <a:p>
            <a:pPr lvl="1" eaLnBrk="1" hangingPunct="1"/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Unit Test - How? (method, technique)</a:t>
            </a:r>
          </a:p>
          <a:p>
            <a:pPr lvl="1" eaLnBrk="1" hangingPunct="1"/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Unit Test - Practice (3-5 labs)  + Answer</a:t>
            </a:r>
          </a:p>
        </p:txBody>
      </p:sp>
      <p:sp>
        <p:nvSpPr>
          <p:cNvPr id="37892" name="Text Box 7"/>
          <p:cNvSpPr txBox="1">
            <a:spLocks noChangeArrowheads="1"/>
          </p:cNvSpPr>
          <p:nvPr/>
        </p:nvSpPr>
        <p:spPr bwMode="auto">
          <a:xfrm>
            <a:off x="785813" y="4114800"/>
            <a:ext cx="763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ja-JP" sz="2400" i="1">
                <a:latin typeface="Tahoma" panose="020B0604030504040204" pitchFamily="34" charset="0"/>
                <a:ea typeface="ＭＳ Ｐゴシック" panose="020B0600070205080204" pitchFamily="50" charset="-128"/>
              </a:rPr>
              <a:t>Purpose: Practical Guide to Software Unit Testing</a:t>
            </a:r>
            <a:endParaRPr kumimoji="0" lang="en-US" sz="2400" i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90513"/>
            <a:ext cx="7377113" cy="762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White box test: Statement coverage</a:t>
            </a:r>
            <a:endParaRPr lang="en-US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581400" y="1295400"/>
            <a:ext cx="5286375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>
                <a:latin typeface="Tahoma" panose="020B0604030504040204" pitchFamily="34" charset="0"/>
                <a:ea typeface="ＭＳ Ｐゴシック" panose="020B0600070205080204" pitchFamily="50" charset="-128"/>
              </a:rPr>
              <a:t>Total Nodes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 b="1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Test case ABG covers 3 = 43%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+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Test case ACDFG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>
                <a:latin typeface="Tahoma" panose="020B0604030504040204" pitchFamily="34" charset="0"/>
                <a:ea typeface="ＭＳ Ｐゴシック" panose="020B0600070205080204" pitchFamily="50" charset="-128"/>
              </a:rPr>
              <a:t>Now covers 6/7 = 86%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Need 1 more for 100% statement coverage</a:t>
            </a: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 – </a:t>
            </a:r>
            <a:r>
              <a:rPr lang="en-US" altLang="ja-JP" sz="240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ACEFG</a:t>
            </a:r>
            <a:endParaRPr lang="en-AU" altLang="ja-JP" sz="2400">
              <a:solidFill>
                <a:srgbClr val="FF000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871663" y="2373313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C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H="1">
            <a:off x="804863" y="2024063"/>
            <a:ext cx="719137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1698625" y="2024063"/>
            <a:ext cx="282575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327150" y="3286125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D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H="1">
            <a:off x="1589088" y="2741613"/>
            <a:ext cx="414337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416175" y="3308350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E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2286000" y="2720975"/>
            <a:ext cx="392113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1958975" y="4068763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F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1676400" y="3656013"/>
            <a:ext cx="39211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 flipH="1">
            <a:off x="2328863" y="3700463"/>
            <a:ext cx="284162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 flipH="1">
            <a:off x="1633538" y="4483100"/>
            <a:ext cx="500062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>
            <a:off x="696913" y="2806700"/>
            <a:ext cx="717550" cy="239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1857375" y="2357438"/>
            <a:ext cx="500063" cy="428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C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1306513" y="3286125"/>
            <a:ext cx="550862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D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1" name="Oval 12"/>
          <p:cNvSpPr>
            <a:spLocks noChangeArrowheads="1"/>
          </p:cNvSpPr>
          <p:nvPr/>
        </p:nvSpPr>
        <p:spPr bwMode="auto">
          <a:xfrm>
            <a:off x="1949450" y="4071938"/>
            <a:ext cx="550863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F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2" name="Oval 10"/>
          <p:cNvSpPr>
            <a:spLocks noChangeArrowheads="1"/>
          </p:cNvSpPr>
          <p:nvPr/>
        </p:nvSpPr>
        <p:spPr bwMode="auto">
          <a:xfrm>
            <a:off x="2357438" y="3286125"/>
            <a:ext cx="550862" cy="428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E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3" name="Oval 4"/>
          <p:cNvSpPr>
            <a:spLocks noChangeArrowheads="1"/>
          </p:cNvSpPr>
          <p:nvPr/>
        </p:nvSpPr>
        <p:spPr bwMode="auto">
          <a:xfrm>
            <a:off x="1357313" y="1643063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A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1357313" y="1633538"/>
            <a:ext cx="479425" cy="438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A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449263" y="2428875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B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449263" y="2428875"/>
            <a:ext cx="479425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B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8" name="Oval 16"/>
          <p:cNvSpPr>
            <a:spLocks noChangeArrowheads="1"/>
          </p:cNvSpPr>
          <p:nvPr/>
        </p:nvSpPr>
        <p:spPr bwMode="auto">
          <a:xfrm>
            <a:off x="1285875" y="5181600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G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1285875" y="5178425"/>
            <a:ext cx="479425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G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  <p:bldP spid="34" grpId="0" animBg="1" autoUpdateAnimBg="0"/>
      <p:bldP spid="35" grpId="0" animBg="1"/>
      <p:bldP spid="36" grpId="0" animBg="1"/>
      <p:bldP spid="37" grpId="0" animBg="1" autoUpdateAnimBg="0"/>
      <p:bldP spid="38" grpId="0" animBg="1"/>
      <p:bldP spid="39" grpId="0" animBg="1" autoUpdateAnimBg="0"/>
      <p:bldP spid="40" grpId="0" animBg="1"/>
      <p:bldP spid="41" grpId="0" animBg="1" autoUpdateAnimBg="0"/>
      <p:bldP spid="42" grpId="0" animBg="1"/>
      <p:bldP spid="43" grpId="0" animBg="1"/>
      <p:bldP spid="45" grpId="0" animBg="1"/>
      <p:bldP spid="46" grpId="0" animBg="1"/>
      <p:bldP spid="49" grpId="0" animBg="1" autoUpdateAnimBg="0"/>
      <p:bldP spid="50" grpId="0" animBg="1" autoUpdateAnimBg="0"/>
      <p:bldP spid="51" grpId="0" animBg="1" autoUpdateAnimBg="0"/>
      <p:bldP spid="52" grpId="0" animBg="1" autoUpdateAnimBg="0"/>
      <p:bldP spid="53" grpId="0" animBg="1" autoUpdateAnimBg="0"/>
      <p:bldP spid="54" grpId="0" animBg="1" autoUpdateAnimBg="0"/>
      <p:bldP spid="55" grpId="0" animBg="1" autoUpdateAnimBg="0"/>
      <p:bldP spid="56" grpId="0" animBg="1" autoUpdateAnimBg="0"/>
      <p:bldP spid="58" grpId="0" animBg="1" autoUpdateAnimBg="0"/>
      <p:bldP spid="59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76225"/>
            <a:ext cx="8062913" cy="762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White box test: </a:t>
            </a:r>
            <a:r>
              <a:rPr lang="en-US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Decision (branch) coverage</a:t>
            </a: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3852863" y="1720850"/>
            <a:ext cx="4964112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What branch coverage is achieved by ABG, ACDFG, ACEFG?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240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4 in total.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240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4 covered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240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So 4/4 = 100% branch coverage</a:t>
            </a:r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1871663" y="2373313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C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" name="Line 7"/>
          <p:cNvSpPr>
            <a:spLocks noChangeShapeType="1"/>
          </p:cNvSpPr>
          <p:nvPr/>
        </p:nvSpPr>
        <p:spPr bwMode="auto">
          <a:xfrm flipH="1">
            <a:off x="804863" y="2024063"/>
            <a:ext cx="719137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1698625" y="2024063"/>
            <a:ext cx="282575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Oval 9"/>
          <p:cNvSpPr>
            <a:spLocks noChangeArrowheads="1"/>
          </p:cNvSpPr>
          <p:nvPr/>
        </p:nvSpPr>
        <p:spPr bwMode="auto">
          <a:xfrm>
            <a:off x="1327150" y="3286125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D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4" name="Line 10"/>
          <p:cNvSpPr>
            <a:spLocks noChangeShapeType="1"/>
          </p:cNvSpPr>
          <p:nvPr/>
        </p:nvSpPr>
        <p:spPr bwMode="auto">
          <a:xfrm flipH="1">
            <a:off x="1589088" y="2741613"/>
            <a:ext cx="414337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Oval 11"/>
          <p:cNvSpPr>
            <a:spLocks noChangeArrowheads="1"/>
          </p:cNvSpPr>
          <p:nvPr/>
        </p:nvSpPr>
        <p:spPr bwMode="auto">
          <a:xfrm>
            <a:off x="2416175" y="3308350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E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6" name="Line 12"/>
          <p:cNvSpPr>
            <a:spLocks noChangeShapeType="1"/>
          </p:cNvSpPr>
          <p:nvPr/>
        </p:nvSpPr>
        <p:spPr bwMode="auto">
          <a:xfrm>
            <a:off x="2286000" y="2720975"/>
            <a:ext cx="392113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Oval 13"/>
          <p:cNvSpPr>
            <a:spLocks noChangeArrowheads="1"/>
          </p:cNvSpPr>
          <p:nvPr/>
        </p:nvSpPr>
        <p:spPr bwMode="auto">
          <a:xfrm>
            <a:off x="1958975" y="4068763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F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8" name="Line 14"/>
          <p:cNvSpPr>
            <a:spLocks noChangeShapeType="1"/>
          </p:cNvSpPr>
          <p:nvPr/>
        </p:nvSpPr>
        <p:spPr bwMode="auto">
          <a:xfrm>
            <a:off x="1676400" y="3656013"/>
            <a:ext cx="39211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 flipH="1">
            <a:off x="2328863" y="3700463"/>
            <a:ext cx="284162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 flipH="1">
            <a:off x="1633538" y="4483100"/>
            <a:ext cx="500062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696913" y="2806700"/>
            <a:ext cx="717550" cy="239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Oval 5"/>
          <p:cNvSpPr>
            <a:spLocks noChangeArrowheads="1"/>
          </p:cNvSpPr>
          <p:nvPr/>
        </p:nvSpPr>
        <p:spPr bwMode="auto">
          <a:xfrm>
            <a:off x="1857375" y="2357438"/>
            <a:ext cx="500063" cy="428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C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3" name="Oval 8"/>
          <p:cNvSpPr>
            <a:spLocks noChangeArrowheads="1"/>
          </p:cNvSpPr>
          <p:nvPr/>
        </p:nvSpPr>
        <p:spPr bwMode="auto">
          <a:xfrm>
            <a:off x="1285875" y="3286125"/>
            <a:ext cx="571500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D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4" name="Oval 12"/>
          <p:cNvSpPr>
            <a:spLocks noChangeArrowheads="1"/>
          </p:cNvSpPr>
          <p:nvPr/>
        </p:nvSpPr>
        <p:spPr bwMode="auto">
          <a:xfrm>
            <a:off x="1949450" y="4071938"/>
            <a:ext cx="550863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F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5" name="Oval 10"/>
          <p:cNvSpPr>
            <a:spLocks noChangeArrowheads="1"/>
          </p:cNvSpPr>
          <p:nvPr/>
        </p:nvSpPr>
        <p:spPr bwMode="auto">
          <a:xfrm>
            <a:off x="2357438" y="3286125"/>
            <a:ext cx="571500" cy="428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E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6" name="Oval 4"/>
          <p:cNvSpPr>
            <a:spLocks noChangeArrowheads="1"/>
          </p:cNvSpPr>
          <p:nvPr/>
        </p:nvSpPr>
        <p:spPr bwMode="auto">
          <a:xfrm>
            <a:off x="1357313" y="1643063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A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7" name="Oval 4"/>
          <p:cNvSpPr>
            <a:spLocks noChangeArrowheads="1"/>
          </p:cNvSpPr>
          <p:nvPr/>
        </p:nvSpPr>
        <p:spPr bwMode="auto">
          <a:xfrm>
            <a:off x="1357313" y="1633538"/>
            <a:ext cx="479425" cy="438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A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449263" y="2428875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B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9" name="Oval 5"/>
          <p:cNvSpPr>
            <a:spLocks noChangeArrowheads="1"/>
          </p:cNvSpPr>
          <p:nvPr/>
        </p:nvSpPr>
        <p:spPr bwMode="auto">
          <a:xfrm>
            <a:off x="449263" y="2428875"/>
            <a:ext cx="479425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B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0" name="Oval 16"/>
          <p:cNvSpPr>
            <a:spLocks noChangeArrowheads="1"/>
          </p:cNvSpPr>
          <p:nvPr/>
        </p:nvSpPr>
        <p:spPr bwMode="auto">
          <a:xfrm>
            <a:off x="1285875" y="5181600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G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1" name="Oval 16"/>
          <p:cNvSpPr>
            <a:spLocks noChangeArrowheads="1"/>
          </p:cNvSpPr>
          <p:nvPr/>
        </p:nvSpPr>
        <p:spPr bwMode="auto">
          <a:xfrm>
            <a:off x="1285875" y="5178425"/>
            <a:ext cx="479425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G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9" name="Line 19"/>
          <p:cNvSpPr>
            <a:spLocks noChangeShapeType="1"/>
          </p:cNvSpPr>
          <p:nvPr/>
        </p:nvSpPr>
        <p:spPr bwMode="auto">
          <a:xfrm flipH="1">
            <a:off x="1196975" y="2155825"/>
            <a:ext cx="369888" cy="2825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20"/>
          <p:cNvSpPr>
            <a:spLocks noChangeShapeType="1"/>
          </p:cNvSpPr>
          <p:nvPr/>
        </p:nvSpPr>
        <p:spPr bwMode="auto">
          <a:xfrm>
            <a:off x="1589088" y="2176463"/>
            <a:ext cx="152400" cy="2619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21"/>
          <p:cNvSpPr>
            <a:spLocks noChangeShapeType="1"/>
          </p:cNvSpPr>
          <p:nvPr/>
        </p:nvSpPr>
        <p:spPr bwMode="auto">
          <a:xfrm flipH="1">
            <a:off x="1893888" y="2873375"/>
            <a:ext cx="196850" cy="26193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22"/>
          <p:cNvSpPr>
            <a:spLocks noChangeShapeType="1"/>
          </p:cNvSpPr>
          <p:nvPr/>
        </p:nvSpPr>
        <p:spPr bwMode="auto">
          <a:xfrm>
            <a:off x="2220913" y="2895600"/>
            <a:ext cx="152400" cy="3048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utoUpdateAnimBg="0"/>
      <p:bldP spid="70" grpId="0" animBg="1" autoUpdateAnimBg="0"/>
      <p:bldP spid="71" grpId="0" animBg="1"/>
      <p:bldP spid="72" grpId="0" animBg="1"/>
      <p:bldP spid="73" grpId="0" animBg="1" autoUpdateAnimBg="0"/>
      <p:bldP spid="74" grpId="0" animBg="1"/>
      <p:bldP spid="75" grpId="0" animBg="1" autoUpdateAnimBg="0"/>
      <p:bldP spid="76" grpId="0" animBg="1"/>
      <p:bldP spid="77" grpId="0" animBg="1" autoUpdateAnimBg="0"/>
      <p:bldP spid="78" grpId="0" animBg="1"/>
      <p:bldP spid="79" grpId="0" animBg="1"/>
      <p:bldP spid="80" grpId="0" animBg="1"/>
      <p:bldP spid="81" grpId="0" animBg="1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  <p:bldP spid="88" grpId="0" animBg="1" autoUpdateAnimBg="0"/>
      <p:bldP spid="89" grpId="0" animBg="1" autoUpdateAnimBg="0"/>
      <p:bldP spid="90" grpId="0" animBg="1" autoUpdateAnimBg="0"/>
      <p:bldP spid="91" grpId="0" animBg="1" autoUpdateAnimBg="0"/>
      <p:bldP spid="109" grpId="0" animBg="1"/>
      <p:bldP spid="110" grpId="0" animBg="1"/>
      <p:bldP spid="111" grpId="0" animBg="1"/>
      <p:bldP spid="1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90513"/>
            <a:ext cx="6996112" cy="762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White box test: </a:t>
            </a:r>
            <a:r>
              <a:rPr lang="en-US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Path coverage</a:t>
            </a: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3852863" y="1720850"/>
            <a:ext cx="4964112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What path coverage is achieved by ABG, ACDFG, ACEFG?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240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3 in total.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240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3 covered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240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So 3/3 = 100% path coverage</a:t>
            </a:r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1871663" y="2373313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C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" name="Line 7"/>
          <p:cNvSpPr>
            <a:spLocks noChangeShapeType="1"/>
          </p:cNvSpPr>
          <p:nvPr/>
        </p:nvSpPr>
        <p:spPr bwMode="auto">
          <a:xfrm flipH="1">
            <a:off x="804863" y="2024063"/>
            <a:ext cx="719137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1698625" y="2024063"/>
            <a:ext cx="282575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Oval 9"/>
          <p:cNvSpPr>
            <a:spLocks noChangeArrowheads="1"/>
          </p:cNvSpPr>
          <p:nvPr/>
        </p:nvSpPr>
        <p:spPr bwMode="auto">
          <a:xfrm>
            <a:off x="1327150" y="3286125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D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4" name="Line 10"/>
          <p:cNvSpPr>
            <a:spLocks noChangeShapeType="1"/>
          </p:cNvSpPr>
          <p:nvPr/>
        </p:nvSpPr>
        <p:spPr bwMode="auto">
          <a:xfrm flipH="1">
            <a:off x="1589088" y="2741613"/>
            <a:ext cx="414337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Oval 11"/>
          <p:cNvSpPr>
            <a:spLocks noChangeArrowheads="1"/>
          </p:cNvSpPr>
          <p:nvPr/>
        </p:nvSpPr>
        <p:spPr bwMode="auto">
          <a:xfrm>
            <a:off x="2416175" y="3308350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E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6" name="Line 12"/>
          <p:cNvSpPr>
            <a:spLocks noChangeShapeType="1"/>
          </p:cNvSpPr>
          <p:nvPr/>
        </p:nvSpPr>
        <p:spPr bwMode="auto">
          <a:xfrm>
            <a:off x="2286000" y="2720975"/>
            <a:ext cx="392113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Oval 13"/>
          <p:cNvSpPr>
            <a:spLocks noChangeArrowheads="1"/>
          </p:cNvSpPr>
          <p:nvPr/>
        </p:nvSpPr>
        <p:spPr bwMode="auto">
          <a:xfrm>
            <a:off x="1958975" y="4068763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F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8" name="Line 14"/>
          <p:cNvSpPr>
            <a:spLocks noChangeShapeType="1"/>
          </p:cNvSpPr>
          <p:nvPr/>
        </p:nvSpPr>
        <p:spPr bwMode="auto">
          <a:xfrm>
            <a:off x="1676400" y="3656013"/>
            <a:ext cx="39211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 flipH="1">
            <a:off x="2328863" y="3700463"/>
            <a:ext cx="284162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 flipH="1">
            <a:off x="1633538" y="4483100"/>
            <a:ext cx="500062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696913" y="2806700"/>
            <a:ext cx="717550" cy="239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Oval 5"/>
          <p:cNvSpPr>
            <a:spLocks noChangeArrowheads="1"/>
          </p:cNvSpPr>
          <p:nvPr/>
        </p:nvSpPr>
        <p:spPr bwMode="auto">
          <a:xfrm>
            <a:off x="1857375" y="2357438"/>
            <a:ext cx="500063" cy="428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C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3" name="Oval 8"/>
          <p:cNvSpPr>
            <a:spLocks noChangeArrowheads="1"/>
          </p:cNvSpPr>
          <p:nvPr/>
        </p:nvSpPr>
        <p:spPr bwMode="auto">
          <a:xfrm>
            <a:off x="1285875" y="3286125"/>
            <a:ext cx="571500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D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4" name="Oval 12"/>
          <p:cNvSpPr>
            <a:spLocks noChangeArrowheads="1"/>
          </p:cNvSpPr>
          <p:nvPr/>
        </p:nvSpPr>
        <p:spPr bwMode="auto">
          <a:xfrm>
            <a:off x="1949450" y="4071938"/>
            <a:ext cx="550863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F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5" name="Oval 10"/>
          <p:cNvSpPr>
            <a:spLocks noChangeArrowheads="1"/>
          </p:cNvSpPr>
          <p:nvPr/>
        </p:nvSpPr>
        <p:spPr bwMode="auto">
          <a:xfrm>
            <a:off x="2357438" y="3286125"/>
            <a:ext cx="571500" cy="428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E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6" name="Oval 4"/>
          <p:cNvSpPr>
            <a:spLocks noChangeArrowheads="1"/>
          </p:cNvSpPr>
          <p:nvPr/>
        </p:nvSpPr>
        <p:spPr bwMode="auto">
          <a:xfrm>
            <a:off x="1357313" y="1643063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A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7" name="Oval 4"/>
          <p:cNvSpPr>
            <a:spLocks noChangeArrowheads="1"/>
          </p:cNvSpPr>
          <p:nvPr/>
        </p:nvSpPr>
        <p:spPr bwMode="auto">
          <a:xfrm>
            <a:off x="1357313" y="1633538"/>
            <a:ext cx="479425" cy="438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A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449263" y="2428875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B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9" name="Oval 5"/>
          <p:cNvSpPr>
            <a:spLocks noChangeArrowheads="1"/>
          </p:cNvSpPr>
          <p:nvPr/>
        </p:nvSpPr>
        <p:spPr bwMode="auto">
          <a:xfrm>
            <a:off x="449263" y="2428875"/>
            <a:ext cx="479425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B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0" name="Oval 16"/>
          <p:cNvSpPr>
            <a:spLocks noChangeArrowheads="1"/>
          </p:cNvSpPr>
          <p:nvPr/>
        </p:nvSpPr>
        <p:spPr bwMode="auto">
          <a:xfrm>
            <a:off x="1285875" y="5181600"/>
            <a:ext cx="479425" cy="3905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G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1" name="Oval 16"/>
          <p:cNvSpPr>
            <a:spLocks noChangeArrowheads="1"/>
          </p:cNvSpPr>
          <p:nvPr/>
        </p:nvSpPr>
        <p:spPr bwMode="auto">
          <a:xfrm>
            <a:off x="1285875" y="5178425"/>
            <a:ext cx="479425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8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G</a:t>
            </a:r>
            <a:endParaRPr lang="en-AU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1" name="Line 20"/>
          <p:cNvSpPr>
            <a:spLocks noChangeShapeType="1"/>
          </p:cNvSpPr>
          <p:nvPr/>
        </p:nvSpPr>
        <p:spPr bwMode="auto">
          <a:xfrm flipH="1">
            <a:off x="347663" y="1938338"/>
            <a:ext cx="9144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21"/>
          <p:cNvSpPr>
            <a:spLocks noChangeShapeType="1"/>
          </p:cNvSpPr>
          <p:nvPr/>
        </p:nvSpPr>
        <p:spPr bwMode="auto">
          <a:xfrm>
            <a:off x="347663" y="2590800"/>
            <a:ext cx="849312" cy="27654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21"/>
          <p:cNvSpPr>
            <a:spLocks noChangeShapeType="1"/>
          </p:cNvSpPr>
          <p:nvPr/>
        </p:nvSpPr>
        <p:spPr bwMode="auto">
          <a:xfrm>
            <a:off x="1500188" y="2071688"/>
            <a:ext cx="306387" cy="49688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22"/>
          <p:cNvSpPr>
            <a:spLocks noChangeShapeType="1"/>
          </p:cNvSpPr>
          <p:nvPr/>
        </p:nvSpPr>
        <p:spPr bwMode="auto">
          <a:xfrm flipH="1">
            <a:off x="1196975" y="2590800"/>
            <a:ext cx="566738" cy="9366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23"/>
          <p:cNvSpPr>
            <a:spLocks noChangeShapeType="1"/>
          </p:cNvSpPr>
          <p:nvPr/>
        </p:nvSpPr>
        <p:spPr bwMode="auto">
          <a:xfrm>
            <a:off x="1196975" y="3570288"/>
            <a:ext cx="696913" cy="7842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24"/>
          <p:cNvSpPr>
            <a:spLocks noChangeShapeType="1"/>
          </p:cNvSpPr>
          <p:nvPr/>
        </p:nvSpPr>
        <p:spPr bwMode="auto">
          <a:xfrm flipH="1">
            <a:off x="1546225" y="4376738"/>
            <a:ext cx="369888" cy="7175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25"/>
          <p:cNvSpPr>
            <a:spLocks noChangeShapeType="1"/>
          </p:cNvSpPr>
          <p:nvPr/>
        </p:nvSpPr>
        <p:spPr bwMode="auto">
          <a:xfrm>
            <a:off x="1958975" y="1958975"/>
            <a:ext cx="1198563" cy="1524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26"/>
          <p:cNvSpPr>
            <a:spLocks noChangeShapeType="1"/>
          </p:cNvSpPr>
          <p:nvPr/>
        </p:nvSpPr>
        <p:spPr bwMode="auto">
          <a:xfrm flipH="1">
            <a:off x="1806575" y="3570288"/>
            <a:ext cx="1393825" cy="174148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utoUpdateAnimBg="0"/>
      <p:bldP spid="70" grpId="0" animBg="1" autoUpdateAnimBg="0"/>
      <p:bldP spid="71" grpId="0" animBg="1"/>
      <p:bldP spid="72" grpId="0" animBg="1"/>
      <p:bldP spid="73" grpId="0" animBg="1" autoUpdateAnimBg="0"/>
      <p:bldP spid="74" grpId="0" animBg="1"/>
      <p:bldP spid="75" grpId="0" animBg="1" autoUpdateAnimBg="0"/>
      <p:bldP spid="76" grpId="0" animBg="1"/>
      <p:bldP spid="77" grpId="0" animBg="1" autoUpdateAnimBg="0"/>
      <p:bldP spid="78" grpId="0" animBg="1"/>
      <p:bldP spid="79" grpId="0" animBg="1"/>
      <p:bldP spid="80" grpId="0" animBg="1"/>
      <p:bldP spid="81" grpId="0" animBg="1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  <p:bldP spid="88" grpId="0" animBg="1" autoUpdateAnimBg="0"/>
      <p:bldP spid="89" grpId="0" animBg="1" autoUpdateAnimBg="0"/>
      <p:bldP spid="90" grpId="0" animBg="1" autoUpdateAnimBg="0"/>
      <p:bldP spid="91" grpId="0" animBg="1" autoUpdateAnimBg="0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317500"/>
            <a:ext cx="6900863" cy="576263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Example: </a:t>
            </a:r>
            <a:r>
              <a:rPr lang="en-US" altLang="ja-JP" smtClean="0">
                <a:latin typeface="Tahoma" panose="020B0604030504040204" pitchFamily="34" charset="0"/>
              </a:rPr>
              <a:t>White box test </a:t>
            </a:r>
            <a:r>
              <a:rPr lang="en-GB" altLang="ja-JP" smtClean="0">
                <a:latin typeface="Tahoma" panose="020B0604030504040204" pitchFamily="34" charset="0"/>
              </a:rPr>
              <a:t>c</a:t>
            </a:r>
            <a:r>
              <a:rPr lang="en-GB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ase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3714750" y="1357313"/>
            <a:ext cx="4867275" cy="4714875"/>
          </a:xfrm>
          <a:prstGeom prst="rect">
            <a:avLst/>
          </a:prstGeom>
          <a:noFill/>
          <a:ln w="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7269" tIns="43635" rIns="87269" bIns="43635"/>
          <a:lstStyle>
            <a:lvl1pPr marL="327025" indent="-327025" defTabSz="873125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8025" indent="-271463" defTabSz="873125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31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3125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3125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31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31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31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31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Test cases covering ABDEG and ACDFG cover 4/4 branches (100%) and 7/7 statements (100%)</a:t>
            </a:r>
          </a:p>
          <a:p>
            <a:pPr eaLnBrk="1" hangingPunct="1">
              <a:lnSpc>
                <a:spcPct val="90000"/>
              </a:lnSpc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endParaRPr lang="en-US" altLang="ja-JP" sz="240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0000"/>
              </a:lnSpc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They, however, only cover 2/4 paths (50%).</a:t>
            </a:r>
          </a:p>
          <a:p>
            <a:pPr eaLnBrk="1" hangingPunct="1">
              <a:lnSpc>
                <a:spcPct val="90000"/>
              </a:lnSpc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endParaRPr lang="en-US" altLang="ja-JP" sz="240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0000"/>
              </a:lnSpc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r>
              <a:rPr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2 more tests are required to achieve 100% path coverage</a:t>
            </a:r>
          </a:p>
          <a:p>
            <a:pPr lvl="1" eaLnBrk="1" hangingPunct="1">
              <a:lnSpc>
                <a:spcPct val="90000"/>
              </a:lnSpc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lang="en-US" altLang="ja-JP" sz="2400">
                <a:solidFill>
                  <a:srgbClr val="CC0000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ABDFG</a:t>
            </a:r>
          </a:p>
          <a:p>
            <a:pPr lvl="1" eaLnBrk="1" hangingPunct="1">
              <a:lnSpc>
                <a:spcPct val="90000"/>
              </a:lnSpc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lang="en-US" altLang="ja-JP" sz="24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ACDEG</a:t>
            </a:r>
            <a:endParaRPr lang="en-US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0000"/>
              </a:lnSpc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endParaRPr lang="en-US" altLang="ja-JP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357313"/>
            <a:ext cx="3481387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Freeform 5"/>
          <p:cNvSpPr>
            <a:spLocks/>
          </p:cNvSpPr>
          <p:nvPr/>
        </p:nvSpPr>
        <p:spPr bwMode="auto">
          <a:xfrm>
            <a:off x="1439863" y="1709738"/>
            <a:ext cx="1022350" cy="3732212"/>
          </a:xfrm>
          <a:custGeom>
            <a:avLst/>
            <a:gdLst>
              <a:gd name="T0" fmla="*/ 2147483646 w 644"/>
              <a:gd name="T1" fmla="*/ 0 h 2351"/>
              <a:gd name="T2" fmla="*/ 2147483646 w 644"/>
              <a:gd name="T3" fmla="*/ 2147483646 h 2351"/>
              <a:gd name="T4" fmla="*/ 2147483646 w 644"/>
              <a:gd name="T5" fmla="*/ 2147483646 h 2351"/>
              <a:gd name="T6" fmla="*/ 2147483646 w 644"/>
              <a:gd name="T7" fmla="*/ 2147483646 h 2351"/>
              <a:gd name="T8" fmla="*/ 2147483646 w 644"/>
              <a:gd name="T9" fmla="*/ 2147483646 h 2351"/>
              <a:gd name="T10" fmla="*/ 2147483646 w 644"/>
              <a:gd name="T11" fmla="*/ 2147483646 h 2351"/>
              <a:gd name="T12" fmla="*/ 2147483646 w 644"/>
              <a:gd name="T13" fmla="*/ 2147483646 h 2351"/>
              <a:gd name="T14" fmla="*/ 2147483646 w 644"/>
              <a:gd name="T15" fmla="*/ 2147483646 h 2351"/>
              <a:gd name="T16" fmla="*/ 2147483646 w 644"/>
              <a:gd name="T17" fmla="*/ 2147483646 h 2351"/>
              <a:gd name="T18" fmla="*/ 2147483646 w 644"/>
              <a:gd name="T19" fmla="*/ 2147483646 h 2351"/>
              <a:gd name="T20" fmla="*/ 2147483646 w 644"/>
              <a:gd name="T21" fmla="*/ 2147483646 h 2351"/>
              <a:gd name="T22" fmla="*/ 2147483646 w 644"/>
              <a:gd name="T23" fmla="*/ 2147483646 h 2351"/>
              <a:gd name="T24" fmla="*/ 2147483646 w 644"/>
              <a:gd name="T25" fmla="*/ 2147483646 h 2351"/>
              <a:gd name="T26" fmla="*/ 2147483646 w 644"/>
              <a:gd name="T27" fmla="*/ 2147483646 h 2351"/>
              <a:gd name="T28" fmla="*/ 2147483646 w 644"/>
              <a:gd name="T29" fmla="*/ 2147483646 h 2351"/>
              <a:gd name="T30" fmla="*/ 2147483646 w 644"/>
              <a:gd name="T31" fmla="*/ 2147483646 h 2351"/>
              <a:gd name="T32" fmla="*/ 2147483646 w 644"/>
              <a:gd name="T33" fmla="*/ 2147483646 h 2351"/>
              <a:gd name="T34" fmla="*/ 2147483646 w 644"/>
              <a:gd name="T35" fmla="*/ 2147483646 h 2351"/>
              <a:gd name="T36" fmla="*/ 2147483646 w 644"/>
              <a:gd name="T37" fmla="*/ 2147483646 h 2351"/>
              <a:gd name="T38" fmla="*/ 2147483646 w 644"/>
              <a:gd name="T39" fmla="*/ 2147483646 h 2351"/>
              <a:gd name="T40" fmla="*/ 2147483646 w 644"/>
              <a:gd name="T41" fmla="*/ 2147483646 h 2351"/>
              <a:gd name="T42" fmla="*/ 2147483646 w 644"/>
              <a:gd name="T43" fmla="*/ 2147483646 h 235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644"/>
              <a:gd name="T67" fmla="*/ 0 h 2351"/>
              <a:gd name="T68" fmla="*/ 644 w 644"/>
              <a:gd name="T69" fmla="*/ 2351 h 235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644" h="2351">
                <a:moveTo>
                  <a:pt x="257" y="0"/>
                </a:moveTo>
                <a:cubicBezTo>
                  <a:pt x="312" y="166"/>
                  <a:pt x="289" y="68"/>
                  <a:pt x="269" y="387"/>
                </a:cubicBezTo>
                <a:cubicBezTo>
                  <a:pt x="265" y="448"/>
                  <a:pt x="259" y="510"/>
                  <a:pt x="208" y="545"/>
                </a:cubicBezTo>
                <a:cubicBezTo>
                  <a:pt x="144" y="639"/>
                  <a:pt x="227" y="525"/>
                  <a:pt x="147" y="606"/>
                </a:cubicBezTo>
                <a:cubicBezTo>
                  <a:pt x="136" y="616"/>
                  <a:pt x="133" y="631"/>
                  <a:pt x="123" y="642"/>
                </a:cubicBezTo>
                <a:cubicBezTo>
                  <a:pt x="108" y="656"/>
                  <a:pt x="88" y="663"/>
                  <a:pt x="75" y="678"/>
                </a:cubicBezTo>
                <a:cubicBezTo>
                  <a:pt x="55" y="699"/>
                  <a:pt x="26" y="751"/>
                  <a:pt x="26" y="751"/>
                </a:cubicBezTo>
                <a:cubicBezTo>
                  <a:pt x="19" y="770"/>
                  <a:pt x="0" y="804"/>
                  <a:pt x="26" y="824"/>
                </a:cubicBezTo>
                <a:cubicBezTo>
                  <a:pt x="54" y="846"/>
                  <a:pt x="123" y="872"/>
                  <a:pt x="123" y="872"/>
                </a:cubicBezTo>
                <a:cubicBezTo>
                  <a:pt x="179" y="930"/>
                  <a:pt x="224" y="996"/>
                  <a:pt x="293" y="1042"/>
                </a:cubicBezTo>
                <a:cubicBezTo>
                  <a:pt x="323" y="1087"/>
                  <a:pt x="352" y="1148"/>
                  <a:pt x="390" y="1188"/>
                </a:cubicBezTo>
                <a:cubicBezTo>
                  <a:pt x="415" y="1264"/>
                  <a:pt x="382" y="1182"/>
                  <a:pt x="438" y="1260"/>
                </a:cubicBezTo>
                <a:cubicBezTo>
                  <a:pt x="471" y="1306"/>
                  <a:pt x="483" y="1365"/>
                  <a:pt x="523" y="1406"/>
                </a:cubicBezTo>
                <a:cubicBezTo>
                  <a:pt x="547" y="1502"/>
                  <a:pt x="613" y="1569"/>
                  <a:pt x="644" y="1660"/>
                </a:cubicBezTo>
                <a:cubicBezTo>
                  <a:pt x="636" y="1668"/>
                  <a:pt x="629" y="1678"/>
                  <a:pt x="620" y="1685"/>
                </a:cubicBezTo>
                <a:cubicBezTo>
                  <a:pt x="609" y="1691"/>
                  <a:pt x="593" y="1689"/>
                  <a:pt x="584" y="1697"/>
                </a:cubicBezTo>
                <a:cubicBezTo>
                  <a:pt x="572" y="1706"/>
                  <a:pt x="571" y="1724"/>
                  <a:pt x="560" y="1733"/>
                </a:cubicBezTo>
                <a:cubicBezTo>
                  <a:pt x="535" y="1752"/>
                  <a:pt x="501" y="1753"/>
                  <a:pt x="475" y="1769"/>
                </a:cubicBezTo>
                <a:cubicBezTo>
                  <a:pt x="427" y="1796"/>
                  <a:pt x="380" y="1840"/>
                  <a:pt x="341" y="1878"/>
                </a:cubicBezTo>
                <a:cubicBezTo>
                  <a:pt x="337" y="1890"/>
                  <a:pt x="327" y="1902"/>
                  <a:pt x="329" y="1915"/>
                </a:cubicBezTo>
                <a:cubicBezTo>
                  <a:pt x="333" y="1960"/>
                  <a:pt x="356" y="2003"/>
                  <a:pt x="366" y="2048"/>
                </a:cubicBezTo>
                <a:cubicBezTo>
                  <a:pt x="358" y="2149"/>
                  <a:pt x="341" y="2250"/>
                  <a:pt x="341" y="2351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1016000" y="1824038"/>
            <a:ext cx="1427163" cy="3656012"/>
          </a:xfrm>
          <a:custGeom>
            <a:avLst/>
            <a:gdLst>
              <a:gd name="T0" fmla="*/ 2147483646 w 899"/>
              <a:gd name="T1" fmla="*/ 0 h 2303"/>
              <a:gd name="T2" fmla="*/ 2147483646 w 899"/>
              <a:gd name="T3" fmla="*/ 2147483646 h 2303"/>
              <a:gd name="T4" fmla="*/ 2147483646 w 899"/>
              <a:gd name="T5" fmla="*/ 2147483646 h 2303"/>
              <a:gd name="T6" fmla="*/ 2147483646 w 899"/>
              <a:gd name="T7" fmla="*/ 2147483646 h 2303"/>
              <a:gd name="T8" fmla="*/ 2147483646 w 899"/>
              <a:gd name="T9" fmla="*/ 2147483646 h 2303"/>
              <a:gd name="T10" fmla="*/ 2147483646 w 899"/>
              <a:gd name="T11" fmla="*/ 2147483646 h 2303"/>
              <a:gd name="T12" fmla="*/ 2147483646 w 899"/>
              <a:gd name="T13" fmla="*/ 2147483646 h 2303"/>
              <a:gd name="T14" fmla="*/ 2147483646 w 899"/>
              <a:gd name="T15" fmla="*/ 2147483646 h 2303"/>
              <a:gd name="T16" fmla="*/ 2147483646 w 899"/>
              <a:gd name="T17" fmla="*/ 2147483646 h 2303"/>
              <a:gd name="T18" fmla="*/ 2147483646 w 899"/>
              <a:gd name="T19" fmla="*/ 2147483646 h 2303"/>
              <a:gd name="T20" fmla="*/ 2147483646 w 899"/>
              <a:gd name="T21" fmla="*/ 2147483646 h 2303"/>
              <a:gd name="T22" fmla="*/ 2147483646 w 899"/>
              <a:gd name="T23" fmla="*/ 2147483646 h 2303"/>
              <a:gd name="T24" fmla="*/ 2147483646 w 899"/>
              <a:gd name="T25" fmla="*/ 2147483646 h 2303"/>
              <a:gd name="T26" fmla="*/ 2147483646 w 899"/>
              <a:gd name="T27" fmla="*/ 2147483646 h 2303"/>
              <a:gd name="T28" fmla="*/ 2147483646 w 899"/>
              <a:gd name="T29" fmla="*/ 2147483646 h 2303"/>
              <a:gd name="T30" fmla="*/ 2147483646 w 899"/>
              <a:gd name="T31" fmla="*/ 2147483646 h 2303"/>
              <a:gd name="T32" fmla="*/ 2147483646 w 899"/>
              <a:gd name="T33" fmla="*/ 2147483646 h 2303"/>
              <a:gd name="T34" fmla="*/ 2147483646 w 899"/>
              <a:gd name="T35" fmla="*/ 2147483646 h 2303"/>
              <a:gd name="T36" fmla="*/ 2147483646 w 899"/>
              <a:gd name="T37" fmla="*/ 2147483646 h 2303"/>
              <a:gd name="T38" fmla="*/ 2147483646 w 899"/>
              <a:gd name="T39" fmla="*/ 2147483646 h 23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99"/>
              <a:gd name="T61" fmla="*/ 0 h 2303"/>
              <a:gd name="T62" fmla="*/ 899 w 899"/>
              <a:gd name="T63" fmla="*/ 2303 h 230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99" h="2303">
                <a:moveTo>
                  <a:pt x="584" y="0"/>
                </a:moveTo>
                <a:cubicBezTo>
                  <a:pt x="588" y="113"/>
                  <a:pt x="588" y="226"/>
                  <a:pt x="596" y="340"/>
                </a:cubicBezTo>
                <a:cubicBezTo>
                  <a:pt x="596" y="352"/>
                  <a:pt x="605" y="363"/>
                  <a:pt x="608" y="376"/>
                </a:cubicBezTo>
                <a:cubicBezTo>
                  <a:pt x="608" y="377"/>
                  <a:pt x="623" y="484"/>
                  <a:pt x="633" y="497"/>
                </a:cubicBezTo>
                <a:cubicBezTo>
                  <a:pt x="683" y="564"/>
                  <a:pt x="758" y="624"/>
                  <a:pt x="814" y="691"/>
                </a:cubicBezTo>
                <a:cubicBezTo>
                  <a:pt x="825" y="704"/>
                  <a:pt x="840" y="714"/>
                  <a:pt x="851" y="728"/>
                </a:cubicBezTo>
                <a:cubicBezTo>
                  <a:pt x="868" y="750"/>
                  <a:pt x="899" y="800"/>
                  <a:pt x="899" y="800"/>
                </a:cubicBezTo>
                <a:cubicBezTo>
                  <a:pt x="846" y="818"/>
                  <a:pt x="796" y="835"/>
                  <a:pt x="742" y="849"/>
                </a:cubicBezTo>
                <a:cubicBezTo>
                  <a:pt x="733" y="857"/>
                  <a:pt x="726" y="865"/>
                  <a:pt x="717" y="873"/>
                </a:cubicBezTo>
                <a:cubicBezTo>
                  <a:pt x="705" y="881"/>
                  <a:pt x="691" y="887"/>
                  <a:pt x="681" y="897"/>
                </a:cubicBezTo>
                <a:cubicBezTo>
                  <a:pt x="605" y="962"/>
                  <a:pt x="538" y="1038"/>
                  <a:pt x="463" y="1103"/>
                </a:cubicBezTo>
                <a:cubicBezTo>
                  <a:pt x="445" y="1118"/>
                  <a:pt x="433" y="1139"/>
                  <a:pt x="414" y="1152"/>
                </a:cubicBezTo>
                <a:cubicBezTo>
                  <a:pt x="377" y="1176"/>
                  <a:pt x="346" y="1211"/>
                  <a:pt x="305" y="1225"/>
                </a:cubicBezTo>
                <a:cubicBezTo>
                  <a:pt x="266" y="1237"/>
                  <a:pt x="267" y="1234"/>
                  <a:pt x="233" y="1261"/>
                </a:cubicBezTo>
                <a:cubicBezTo>
                  <a:pt x="196" y="1289"/>
                  <a:pt x="162" y="1320"/>
                  <a:pt x="124" y="1346"/>
                </a:cubicBezTo>
                <a:cubicBezTo>
                  <a:pt x="63" y="1435"/>
                  <a:pt x="98" y="1401"/>
                  <a:pt x="27" y="1455"/>
                </a:cubicBezTo>
                <a:cubicBezTo>
                  <a:pt x="0" y="1553"/>
                  <a:pt x="36" y="1526"/>
                  <a:pt x="111" y="1576"/>
                </a:cubicBezTo>
                <a:cubicBezTo>
                  <a:pt x="246" y="1665"/>
                  <a:pt x="333" y="1753"/>
                  <a:pt x="499" y="1794"/>
                </a:cubicBezTo>
                <a:cubicBezTo>
                  <a:pt x="558" y="1823"/>
                  <a:pt x="618" y="1870"/>
                  <a:pt x="681" y="1891"/>
                </a:cubicBezTo>
                <a:cubicBezTo>
                  <a:pt x="673" y="1997"/>
                  <a:pt x="682" y="2204"/>
                  <a:pt x="633" y="2303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6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31788"/>
            <a:ext cx="6900863" cy="576262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White box test: Comparison</a:t>
            </a:r>
            <a:endParaRPr lang="en-GB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pic>
        <p:nvPicPr>
          <p:cNvPr id="8" name="Picture 7" descr="Fl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0163"/>
            <a:ext cx="91440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6000750" y="214313"/>
            <a:ext cx="2686050" cy="725487"/>
          </a:xfrm>
        </p:spPr>
        <p:txBody>
          <a:bodyPr/>
          <a:lstStyle/>
          <a:p>
            <a:pPr eaLnBrk="1" hangingPunct="1"/>
            <a:r>
              <a:rPr lang="en-US" smtClean="0">
                <a:latin typeface="Tahoma" panose="020B0604030504040204" pitchFamily="34" charset="0"/>
                <a:cs typeface="Tahoma" panose="020B0604030504040204" pitchFamily="34" charset="0"/>
              </a:rPr>
              <a:t>Practice 1</a:t>
            </a:r>
          </a:p>
        </p:txBody>
      </p:sp>
      <p:sp>
        <p:nvSpPr>
          <p:cNvPr id="69635" name="Rectangle 6"/>
          <p:cNvSpPr>
            <a:spLocks noChangeArrowheads="1"/>
          </p:cNvSpPr>
          <p:nvPr/>
        </p:nvSpPr>
        <p:spPr bwMode="auto">
          <a:xfrm>
            <a:off x="142875" y="1357313"/>
            <a:ext cx="8643938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ValidPassword(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password)</a:t>
            </a:r>
            <a:endParaRPr lang="en-US" sz="12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validPassword =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Check valid password length</a:t>
            </a:r>
            <a:endParaRPr lang="en-US" sz="12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(IsValidLength(password, minLength, maxLength))</a:t>
            </a:r>
            <a:endParaRPr lang="en-US" sz="12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  <a:endParaRPr lang="en-US" sz="12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validPassword =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Check valid password mix between lowcase and upcase</a:t>
            </a:r>
            <a:endParaRPr lang="en-US" sz="12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(!IsMixedCase(password))</a:t>
            </a:r>
            <a:endParaRPr lang="en-US" sz="12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return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Check valid password mix between alpha &amp; numeric</a:t>
            </a:r>
            <a:endParaRPr lang="en-US" sz="12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if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(!IsAphaNumeric(password)) </a:t>
            </a:r>
            <a:endParaRPr lang="en-US" sz="12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return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validPassword; </a:t>
            </a:r>
            <a:endParaRPr lang="en-US" sz="12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4000">
              <a:solidFill>
                <a:srgbClr val="000000"/>
              </a:solidFill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9636" name="Rectangle 7"/>
          <p:cNvSpPr>
            <a:spLocks noChangeArrowheads="1"/>
          </p:cNvSpPr>
          <p:nvPr/>
        </p:nvSpPr>
        <p:spPr bwMode="auto">
          <a:xfrm>
            <a:off x="571500" y="5643563"/>
            <a:ext cx="79295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sz="2200">
                <a:latin typeface="Tahoma" panose="020B0604030504040204" pitchFamily="34" charset="0"/>
              </a:rPr>
              <a:t>How many unit test cases you must do to check this function?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7429500" y="214313"/>
            <a:ext cx="1428750" cy="511175"/>
          </a:xfrm>
        </p:spPr>
        <p:txBody>
          <a:bodyPr/>
          <a:lstStyle/>
          <a:p>
            <a:pPr eaLnBrk="1" hangingPunct="1"/>
            <a:r>
              <a:rPr lang="en-US" smtClean="0"/>
              <a:t>Result</a:t>
            </a:r>
          </a:p>
        </p:txBody>
      </p:sp>
      <p:sp>
        <p:nvSpPr>
          <p:cNvPr id="71683" name="Rectangle 1"/>
          <p:cNvSpPr>
            <a:spLocks noChangeArrowheads="1"/>
          </p:cNvSpPr>
          <p:nvPr/>
        </p:nvSpPr>
        <p:spPr bwMode="auto">
          <a:xfrm>
            <a:off x="714375" y="1417638"/>
            <a:ext cx="8358188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000">
                <a:latin typeface="Tahoma" panose="020B0604030504040204" pitchFamily="34" charset="0"/>
                <a:cs typeface="Times New Roman" panose="02020603050405020304" pitchFamily="18" charset="0"/>
              </a:rPr>
              <a:t>            6: There are 4 cases:</a:t>
            </a:r>
            <a:endParaRPr lang="en-US" sz="30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sz="3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 (ValidPasswordLength)</a:t>
            </a:r>
            <a:endParaRPr lang="en-US" sz="300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sz="3000">
                <a:latin typeface="Courier New" panose="02070309020205020404" pitchFamily="49" charset="0"/>
                <a:cs typeface="Times New Roman" panose="02020603050405020304" pitchFamily="18" charset="0"/>
              </a:rPr>
              <a:t>Test (ValidPasswordAlphaNumeric)</a:t>
            </a:r>
            <a:endParaRPr lang="en-US" sz="300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sz="3000">
                <a:latin typeface="Courier New" panose="02070309020205020404" pitchFamily="49" charset="0"/>
                <a:cs typeface="Times New Roman" panose="02020603050405020304" pitchFamily="18" charset="0"/>
              </a:rPr>
              <a:t>Test (ValidPasswordMixedCase)</a:t>
            </a:r>
            <a:endParaRPr lang="en-US" sz="300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sz="3000">
                <a:latin typeface="Courier New" panose="02070309020205020404" pitchFamily="49" charset="0"/>
                <a:cs typeface="Times New Roman" panose="02020603050405020304" pitchFamily="18" charset="0"/>
              </a:rPr>
              <a:t>Test với điều kiện đúng của 3 trường hợp trên (ValidPasswordLengthAlphaNumericMixedCase)</a:t>
            </a:r>
            <a:endParaRPr lang="en-US" sz="30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3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47738" y="228600"/>
            <a:ext cx="7772400" cy="762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Discussion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458200" cy="3600450"/>
          </a:xfrm>
        </p:spPr>
        <p:txBody>
          <a:bodyPr/>
          <a:lstStyle/>
          <a:p>
            <a:pPr eaLnBrk="1" hangingPunct="1"/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You find bugs while coding, is it unit test activity? Why?</a:t>
            </a:r>
          </a:p>
          <a:p>
            <a:pPr eaLnBrk="1" hangingPunct="1"/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Which cases we apply Black-box and White-box testing?</a:t>
            </a:r>
          </a:p>
          <a:p>
            <a:pPr eaLnBrk="1" hangingPunct="1"/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What are the result if we do not perform Unit test?</a:t>
            </a:r>
          </a:p>
          <a:p>
            <a:pPr eaLnBrk="1" hangingPunct="1"/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As your opinion, What is the most difficult in Unit test activity?</a:t>
            </a:r>
          </a:p>
          <a:p>
            <a:pPr eaLnBrk="1" hangingPunct="1"/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What are the products of Unit test activity?</a:t>
            </a:r>
          </a:p>
          <a:p>
            <a:pPr eaLnBrk="1" hangingPunct="1"/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(Good question from student)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https://encrypted-tbn3.gstatic.com/images?q=tbn:ANd9GcSMjRd2K5uJ6whNf349YHYX3MMOR5cgpA91-z3CLGYfjMQYG73L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2129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228600"/>
            <a:ext cx="5319713" cy="762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/>
              <a:t>Objectives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95438"/>
            <a:ext cx="8458200" cy="1833562"/>
          </a:xfrm>
        </p:spPr>
        <p:txBody>
          <a:bodyPr lIns="92075" tIns="46038" rIns="92075" bIns="46038"/>
          <a:lstStyle/>
          <a:p>
            <a:pPr eaLnBrk="1" hangingPunct="1">
              <a:buClr>
                <a:schemeClr val="tx1"/>
              </a:buClr>
              <a:buFont typeface="Monotype Sorts" panose="01010601010101010101" pitchFamily="2" charset="2"/>
              <a:buNone/>
            </a:pPr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The course helps attendees understand: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Unit Test Fundamentals: Answer the question of what, why, when and how to do unit test</a:t>
            </a:r>
          </a:p>
          <a:p>
            <a:pPr lvl="1" eaLnBrk="1" hangingPunct="1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Unit Test Technique: Introduce approaches and techniques to do unit test</a:t>
            </a:r>
            <a:endParaRPr lang="ja-JP" altLang="en-US" sz="2400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360363"/>
            <a:ext cx="8515350" cy="444500"/>
          </a:xfrm>
        </p:spPr>
        <p:txBody>
          <a:bodyPr anchor="t"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Unit Test – What and Who 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-88900" y="1308100"/>
            <a:ext cx="8928100" cy="29591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Unit Testing Actions: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Validate that individual units of software program are working properly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A unit is the smallest testable part of an application (In procedural programming a unit may be an individual program, function, procedure, etc., while in object-oriented programming, the smallest unit is always a method)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Units are distinguished from modules in that modules are typically made up of units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-103188" y="4249738"/>
            <a:ext cx="894238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kumimoji="0"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Unit Testing Deliverables: </a:t>
            </a:r>
          </a:p>
          <a:p>
            <a:pPr lvl="2"/>
            <a:r>
              <a:rPr kumimoji="0" lang="en-US" altLang="ja-JP">
                <a:latin typeface="Tahoma" panose="020B0604030504040204" pitchFamily="34" charset="0"/>
                <a:ea typeface="ＭＳ Ｐゴシック" panose="020B0600070205080204" pitchFamily="50" charset="-128"/>
              </a:rPr>
              <a:t>Tested software units </a:t>
            </a:r>
          </a:p>
          <a:p>
            <a:pPr lvl="2"/>
            <a:r>
              <a:rPr kumimoji="0" lang="en-US" altLang="ja-JP">
                <a:latin typeface="Tahoma" panose="020B0604030504040204" pitchFamily="34" charset="0"/>
                <a:ea typeface="ＭＳ Ｐゴシック" panose="020B0600070205080204" pitchFamily="50" charset="-128"/>
              </a:rPr>
              <a:t>Related documents (Unit Test case, Unit Test Report)</a:t>
            </a:r>
            <a:endParaRPr kumimoji="0" lang="ja-JP" altLang="en-US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-107950" y="5626100"/>
            <a:ext cx="89281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kumimoji="0"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Unit Testing Conductor: Development team</a:t>
            </a:r>
            <a:endParaRPr kumimoji="0" lang="ja-JP" altLang="en-US" sz="2400">
              <a:solidFill>
                <a:srgbClr val="000080"/>
              </a:solidFill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28613"/>
            <a:ext cx="8443913" cy="762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ja-JP" smtClean="0"/>
              <a:t>Unit Test – Why 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28775"/>
            <a:ext cx="8351838" cy="576263"/>
          </a:xfrm>
        </p:spPr>
        <p:txBody>
          <a:bodyPr/>
          <a:lstStyle/>
          <a:p>
            <a:pPr lvl="1" eaLnBrk="1" hangingPunct="1"/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Ensure quality of software unit</a:t>
            </a:r>
            <a:endParaRPr lang="ja-JP" altLang="en-US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" y="2276475"/>
            <a:ext cx="83518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kumimoji="0"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Detect defects and issues early</a:t>
            </a:r>
            <a:endParaRPr kumimoji="0" lang="ja-JP" altLang="en-US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52400" y="2924175"/>
            <a:ext cx="83518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kumimoji="0"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Reduce the Quality Effort &amp; Correction Cost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8613"/>
            <a:ext cx="8443913" cy="762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ja-JP" smtClean="0"/>
              <a:t>Cost of bugs</a:t>
            </a:r>
          </a:p>
        </p:txBody>
      </p:sp>
      <p:grpSp>
        <p:nvGrpSpPr>
          <p:cNvPr id="44035" name="Group 4"/>
          <p:cNvGrpSpPr>
            <a:grpSpLocks/>
          </p:cNvGrpSpPr>
          <p:nvPr/>
        </p:nvGrpSpPr>
        <p:grpSpPr bwMode="auto">
          <a:xfrm>
            <a:off x="428625" y="1428750"/>
            <a:ext cx="7129463" cy="4060825"/>
            <a:chOff x="486" y="1038"/>
            <a:chExt cx="5047" cy="2874"/>
          </a:xfrm>
        </p:grpSpPr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789" y="3426"/>
              <a:ext cx="3214" cy="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1570" y="3428"/>
              <a:ext cx="1" cy="3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2174" y="3428"/>
              <a:ext cx="1" cy="3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2784" y="3428"/>
              <a:ext cx="1" cy="3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3393" y="3428"/>
              <a:ext cx="1" cy="3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>
              <a:off x="4003" y="3428"/>
              <a:ext cx="1" cy="3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789" y="3426"/>
              <a:ext cx="3214" cy="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1570" y="3428"/>
              <a:ext cx="1" cy="3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2174" y="3428"/>
              <a:ext cx="1" cy="3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>
              <a:off x="2784" y="3428"/>
              <a:ext cx="1" cy="3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3393" y="3428"/>
              <a:ext cx="1" cy="3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>
              <a:off x="4003" y="3428"/>
              <a:ext cx="1" cy="3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9" name="Rectangle 17"/>
            <p:cNvSpPr>
              <a:spLocks noChangeArrowheads="1"/>
            </p:cNvSpPr>
            <p:nvPr/>
          </p:nvSpPr>
          <p:spPr bwMode="auto">
            <a:xfrm>
              <a:off x="4464" y="1536"/>
              <a:ext cx="129" cy="1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GB" sz="2000">
                <a:latin typeface="Tahoma" panose="020B0604030504040204" pitchFamily="34" charset="0"/>
              </a:endParaRPr>
            </a:p>
          </p:txBody>
        </p:sp>
        <p:sp>
          <p:nvSpPr>
            <p:cNvPr id="44050" name="Rectangle 18"/>
            <p:cNvSpPr>
              <a:spLocks noChangeArrowheads="1"/>
            </p:cNvSpPr>
            <p:nvPr/>
          </p:nvSpPr>
          <p:spPr bwMode="auto">
            <a:xfrm>
              <a:off x="4609" y="1489"/>
              <a:ext cx="924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400">
                  <a:solidFill>
                    <a:srgbClr val="0000CC"/>
                  </a:solidFill>
                  <a:latin typeface="Tahoma" panose="020B0604030504040204" pitchFamily="34" charset="0"/>
                </a:rPr>
                <a:t>% Defects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400">
                  <a:solidFill>
                    <a:srgbClr val="0000CC"/>
                  </a:solidFill>
                  <a:latin typeface="Tahoma" panose="020B0604030504040204" pitchFamily="34" charset="0"/>
                </a:rPr>
                <a:t>Introduced in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400">
                  <a:solidFill>
                    <a:srgbClr val="0000CC"/>
                  </a:solidFill>
                  <a:latin typeface="Tahoma" panose="020B0604030504040204" pitchFamily="34" charset="0"/>
                </a:rPr>
                <a:t>this phase</a:t>
              </a:r>
            </a:p>
          </p:txBody>
        </p:sp>
        <p:sp>
          <p:nvSpPr>
            <p:cNvPr id="44051" name="Rectangle 19"/>
            <p:cNvSpPr>
              <a:spLocks noChangeArrowheads="1"/>
            </p:cNvSpPr>
            <p:nvPr/>
          </p:nvSpPr>
          <p:spPr bwMode="auto">
            <a:xfrm>
              <a:off x="961" y="3500"/>
              <a:ext cx="6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CC"/>
                  </a:solidFill>
                  <a:latin typeface="Tahoma" panose="020B0604030504040204" pitchFamily="34" charset="0"/>
                </a:rPr>
                <a:t>Coding</a:t>
              </a:r>
            </a:p>
          </p:txBody>
        </p:sp>
        <p:sp>
          <p:nvSpPr>
            <p:cNvPr id="44052" name="Rectangle 20"/>
            <p:cNvSpPr>
              <a:spLocks noChangeArrowheads="1"/>
            </p:cNvSpPr>
            <p:nvPr/>
          </p:nvSpPr>
          <p:spPr bwMode="auto">
            <a:xfrm>
              <a:off x="1661" y="3500"/>
              <a:ext cx="426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CC"/>
                  </a:solidFill>
                  <a:latin typeface="Tahoma" panose="020B0604030504040204" pitchFamily="34" charset="0"/>
                </a:rPr>
                <a:t>Unit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CC"/>
                  </a:solidFill>
                  <a:latin typeface="Tahoma" panose="020B0604030504040204" pitchFamily="34" charset="0"/>
                </a:rPr>
                <a:t>Test</a:t>
              </a:r>
            </a:p>
          </p:txBody>
        </p:sp>
        <p:sp>
          <p:nvSpPr>
            <p:cNvPr id="44053" name="Rectangle 21"/>
            <p:cNvSpPr>
              <a:spLocks noChangeArrowheads="1"/>
            </p:cNvSpPr>
            <p:nvPr/>
          </p:nvSpPr>
          <p:spPr bwMode="auto">
            <a:xfrm>
              <a:off x="2236" y="3500"/>
              <a:ext cx="521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CC"/>
                  </a:solidFill>
                  <a:latin typeface="Tahoma" panose="020B0604030504040204" pitchFamily="34" charset="0"/>
                </a:rPr>
                <a:t>Funct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CC"/>
                  </a:solidFill>
                  <a:latin typeface="Tahoma" panose="020B0604030504040204" pitchFamily="34" charset="0"/>
                </a:rPr>
                <a:t>Test</a:t>
              </a:r>
            </a:p>
          </p:txBody>
        </p:sp>
        <p:sp>
          <p:nvSpPr>
            <p:cNvPr id="44054" name="Rectangle 22"/>
            <p:cNvSpPr>
              <a:spLocks noChangeArrowheads="1"/>
            </p:cNvSpPr>
            <p:nvPr/>
          </p:nvSpPr>
          <p:spPr bwMode="auto">
            <a:xfrm>
              <a:off x="2846" y="3501"/>
              <a:ext cx="466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CC"/>
                  </a:solidFill>
                  <a:latin typeface="Tahoma" panose="020B0604030504040204" pitchFamily="34" charset="0"/>
                </a:rPr>
                <a:t>Field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CC"/>
                  </a:solidFill>
                  <a:latin typeface="Tahoma" panose="020B0604030504040204" pitchFamily="34" charset="0"/>
                </a:rPr>
                <a:t>Test</a:t>
              </a:r>
            </a:p>
          </p:txBody>
        </p:sp>
        <p:sp>
          <p:nvSpPr>
            <p:cNvPr id="44055" name="Rectangle 23"/>
            <p:cNvSpPr>
              <a:spLocks noChangeArrowheads="1"/>
            </p:cNvSpPr>
            <p:nvPr/>
          </p:nvSpPr>
          <p:spPr bwMode="auto">
            <a:xfrm>
              <a:off x="3360" y="3500"/>
              <a:ext cx="673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CC"/>
                  </a:solidFill>
                  <a:latin typeface="Tahoma" panose="020B0604030504040204" pitchFamily="34" charset="0"/>
                </a:rPr>
                <a:t>Post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CC"/>
                  </a:solidFill>
                  <a:latin typeface="Tahoma" panose="020B0604030504040204" pitchFamily="34" charset="0"/>
                </a:rPr>
                <a:t>Release</a:t>
              </a:r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 flipV="1">
              <a:off x="816" y="1038"/>
              <a:ext cx="0" cy="241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7" name="Freeform 25"/>
            <p:cNvSpPr>
              <a:spLocks/>
            </p:cNvSpPr>
            <p:nvPr/>
          </p:nvSpPr>
          <p:spPr bwMode="auto">
            <a:xfrm>
              <a:off x="816" y="1654"/>
              <a:ext cx="3179" cy="1762"/>
            </a:xfrm>
            <a:custGeom>
              <a:avLst/>
              <a:gdLst>
                <a:gd name="T0" fmla="*/ 0 w 3179"/>
                <a:gd name="T1" fmla="*/ 1762 h 1762"/>
                <a:gd name="T2" fmla="*/ 186 w 3179"/>
                <a:gd name="T3" fmla="*/ 284 h 1762"/>
                <a:gd name="T4" fmla="*/ 550 w 3179"/>
                <a:gd name="T5" fmla="*/ 126 h 1762"/>
                <a:gd name="T6" fmla="*/ 676 w 3179"/>
                <a:gd name="T7" fmla="*/ 1038 h 1762"/>
                <a:gd name="T8" fmla="*/ 838 w 3179"/>
                <a:gd name="T9" fmla="*/ 1632 h 1762"/>
                <a:gd name="T10" fmla="*/ 1061 w 3179"/>
                <a:gd name="T11" fmla="*/ 1720 h 1762"/>
                <a:gd name="T12" fmla="*/ 1380 w 3179"/>
                <a:gd name="T13" fmla="*/ 1726 h 1762"/>
                <a:gd name="T14" fmla="*/ 1968 w 3179"/>
                <a:gd name="T15" fmla="*/ 1714 h 1762"/>
                <a:gd name="T16" fmla="*/ 2140 w 3179"/>
                <a:gd name="T17" fmla="*/ 1583 h 1762"/>
                <a:gd name="T18" fmla="*/ 2418 w 3179"/>
                <a:gd name="T19" fmla="*/ 1580 h 1762"/>
                <a:gd name="T20" fmla="*/ 2574 w 3179"/>
                <a:gd name="T21" fmla="*/ 1684 h 1762"/>
                <a:gd name="T22" fmla="*/ 3179 w 3179"/>
                <a:gd name="T23" fmla="*/ 1691 h 17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79"/>
                <a:gd name="T37" fmla="*/ 0 h 1762"/>
                <a:gd name="T38" fmla="*/ 3179 w 3179"/>
                <a:gd name="T39" fmla="*/ 1762 h 17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79" h="1762">
                  <a:moveTo>
                    <a:pt x="0" y="1762"/>
                  </a:moveTo>
                  <a:cubicBezTo>
                    <a:pt x="31" y="1516"/>
                    <a:pt x="94" y="557"/>
                    <a:pt x="186" y="284"/>
                  </a:cubicBezTo>
                  <a:cubicBezTo>
                    <a:pt x="278" y="11"/>
                    <a:pt x="468" y="0"/>
                    <a:pt x="550" y="126"/>
                  </a:cubicBezTo>
                  <a:cubicBezTo>
                    <a:pt x="632" y="252"/>
                    <a:pt x="628" y="787"/>
                    <a:pt x="676" y="1038"/>
                  </a:cubicBezTo>
                  <a:cubicBezTo>
                    <a:pt x="724" y="1289"/>
                    <a:pt x="774" y="1518"/>
                    <a:pt x="838" y="1632"/>
                  </a:cubicBezTo>
                  <a:cubicBezTo>
                    <a:pt x="902" y="1746"/>
                    <a:pt x="971" y="1704"/>
                    <a:pt x="1061" y="1720"/>
                  </a:cubicBezTo>
                  <a:cubicBezTo>
                    <a:pt x="1151" y="1736"/>
                    <a:pt x="1229" y="1727"/>
                    <a:pt x="1380" y="1726"/>
                  </a:cubicBezTo>
                  <a:cubicBezTo>
                    <a:pt x="1531" y="1725"/>
                    <a:pt x="1841" y="1738"/>
                    <a:pt x="1968" y="1714"/>
                  </a:cubicBezTo>
                  <a:cubicBezTo>
                    <a:pt x="2095" y="1690"/>
                    <a:pt x="2065" y="1605"/>
                    <a:pt x="2140" y="1583"/>
                  </a:cubicBezTo>
                  <a:cubicBezTo>
                    <a:pt x="2215" y="1561"/>
                    <a:pt x="2346" y="1563"/>
                    <a:pt x="2418" y="1580"/>
                  </a:cubicBezTo>
                  <a:cubicBezTo>
                    <a:pt x="2490" y="1597"/>
                    <a:pt x="2447" y="1666"/>
                    <a:pt x="2574" y="1684"/>
                  </a:cubicBezTo>
                  <a:cubicBezTo>
                    <a:pt x="2701" y="1702"/>
                    <a:pt x="3053" y="1690"/>
                    <a:pt x="3179" y="1691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058" name="Group 26"/>
            <p:cNvGrpSpPr>
              <a:grpSpLocks/>
            </p:cNvGrpSpPr>
            <p:nvPr/>
          </p:nvGrpSpPr>
          <p:grpSpPr bwMode="auto">
            <a:xfrm>
              <a:off x="812" y="2160"/>
              <a:ext cx="4693" cy="1253"/>
              <a:chOff x="812" y="2160"/>
              <a:chExt cx="4693" cy="1253"/>
            </a:xfrm>
          </p:grpSpPr>
          <p:sp>
            <p:nvSpPr>
              <p:cNvPr id="44070" name="Freeform 27"/>
              <p:cNvSpPr>
                <a:spLocks/>
              </p:cNvSpPr>
              <p:nvPr/>
            </p:nvSpPr>
            <p:spPr bwMode="auto">
              <a:xfrm>
                <a:off x="812" y="2533"/>
                <a:ext cx="3168" cy="880"/>
              </a:xfrm>
              <a:custGeom>
                <a:avLst/>
                <a:gdLst>
                  <a:gd name="T0" fmla="*/ 0 w 3168"/>
                  <a:gd name="T1" fmla="*/ 871 h 880"/>
                  <a:gd name="T2" fmla="*/ 731 w 3168"/>
                  <a:gd name="T3" fmla="*/ 805 h 880"/>
                  <a:gd name="T4" fmla="*/ 916 w 3168"/>
                  <a:gd name="T5" fmla="*/ 421 h 880"/>
                  <a:gd name="T6" fmla="*/ 1352 w 3168"/>
                  <a:gd name="T7" fmla="*/ 377 h 880"/>
                  <a:gd name="T8" fmla="*/ 1440 w 3168"/>
                  <a:gd name="T9" fmla="*/ 155 h 880"/>
                  <a:gd name="T10" fmla="*/ 1854 w 3168"/>
                  <a:gd name="T11" fmla="*/ 118 h 880"/>
                  <a:gd name="T12" fmla="*/ 1979 w 3168"/>
                  <a:gd name="T13" fmla="*/ 29 h 880"/>
                  <a:gd name="T14" fmla="*/ 2408 w 3168"/>
                  <a:gd name="T15" fmla="*/ 37 h 880"/>
                  <a:gd name="T16" fmla="*/ 2518 w 3168"/>
                  <a:gd name="T17" fmla="*/ 251 h 880"/>
                  <a:gd name="T18" fmla="*/ 2659 w 3168"/>
                  <a:gd name="T19" fmla="*/ 598 h 880"/>
                  <a:gd name="T20" fmla="*/ 3168 w 3168"/>
                  <a:gd name="T21" fmla="*/ 642 h 8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168"/>
                  <a:gd name="T34" fmla="*/ 0 h 880"/>
                  <a:gd name="T35" fmla="*/ 3168 w 3168"/>
                  <a:gd name="T36" fmla="*/ 880 h 8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168" h="880">
                    <a:moveTo>
                      <a:pt x="0" y="871"/>
                    </a:moveTo>
                    <a:cubicBezTo>
                      <a:pt x="122" y="860"/>
                      <a:pt x="578" y="880"/>
                      <a:pt x="731" y="805"/>
                    </a:cubicBezTo>
                    <a:cubicBezTo>
                      <a:pt x="884" y="730"/>
                      <a:pt x="813" y="492"/>
                      <a:pt x="916" y="421"/>
                    </a:cubicBezTo>
                    <a:cubicBezTo>
                      <a:pt x="1019" y="350"/>
                      <a:pt x="1265" y="421"/>
                      <a:pt x="1352" y="377"/>
                    </a:cubicBezTo>
                    <a:cubicBezTo>
                      <a:pt x="1439" y="333"/>
                      <a:pt x="1356" y="198"/>
                      <a:pt x="1440" y="155"/>
                    </a:cubicBezTo>
                    <a:cubicBezTo>
                      <a:pt x="1524" y="112"/>
                      <a:pt x="1764" y="139"/>
                      <a:pt x="1854" y="118"/>
                    </a:cubicBezTo>
                    <a:cubicBezTo>
                      <a:pt x="1944" y="97"/>
                      <a:pt x="1887" y="43"/>
                      <a:pt x="1979" y="29"/>
                    </a:cubicBezTo>
                    <a:cubicBezTo>
                      <a:pt x="2071" y="15"/>
                      <a:pt x="2318" y="0"/>
                      <a:pt x="2408" y="37"/>
                    </a:cubicBezTo>
                    <a:cubicBezTo>
                      <a:pt x="2498" y="74"/>
                      <a:pt x="2476" y="158"/>
                      <a:pt x="2518" y="251"/>
                    </a:cubicBezTo>
                    <a:cubicBezTo>
                      <a:pt x="2560" y="344"/>
                      <a:pt x="2551" y="533"/>
                      <a:pt x="2659" y="598"/>
                    </a:cubicBezTo>
                    <a:cubicBezTo>
                      <a:pt x="2767" y="663"/>
                      <a:pt x="3062" y="633"/>
                      <a:pt x="3168" y="642"/>
                    </a:cubicBezTo>
                  </a:path>
                </a:pathLst>
              </a:cu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1" name="Rectangle 28"/>
              <p:cNvSpPr>
                <a:spLocks noChangeArrowheads="1"/>
              </p:cNvSpPr>
              <p:nvPr/>
            </p:nvSpPr>
            <p:spPr bwMode="auto">
              <a:xfrm>
                <a:off x="4464" y="2208"/>
                <a:ext cx="129" cy="12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endParaRPr lang="en-GB" sz="2000">
                  <a:latin typeface="Tahoma" panose="020B0604030504040204" pitchFamily="34" charset="0"/>
                </a:endParaRPr>
              </a:p>
            </p:txBody>
          </p:sp>
          <p:sp>
            <p:nvSpPr>
              <p:cNvPr id="44072" name="Rectangle 29"/>
              <p:cNvSpPr>
                <a:spLocks noChangeArrowheads="1"/>
              </p:cNvSpPr>
              <p:nvPr/>
            </p:nvSpPr>
            <p:spPr bwMode="auto">
              <a:xfrm>
                <a:off x="4610" y="2160"/>
                <a:ext cx="895" cy="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sz="1400">
                    <a:solidFill>
                      <a:srgbClr val="0000CC"/>
                    </a:solidFill>
                    <a:latin typeface="Tahoma" panose="020B0604030504040204" pitchFamily="34" charset="0"/>
                  </a:rPr>
                  <a:t>% Defects </a:t>
                </a:r>
              </a:p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sz="1400">
                    <a:solidFill>
                      <a:srgbClr val="0000CC"/>
                    </a:solidFill>
                    <a:latin typeface="Tahoma" panose="020B0604030504040204" pitchFamily="34" charset="0"/>
                  </a:rPr>
                  <a:t>found in</a:t>
                </a:r>
              </a:p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sz="1400">
                    <a:solidFill>
                      <a:srgbClr val="0000CC"/>
                    </a:solidFill>
                    <a:latin typeface="Tahoma" panose="020B0604030504040204" pitchFamily="34" charset="0"/>
                  </a:rPr>
                  <a:t>in this phase</a:t>
                </a:r>
              </a:p>
            </p:txBody>
          </p:sp>
        </p:grpSp>
        <p:sp>
          <p:nvSpPr>
            <p:cNvPr id="44059" name="Rectangle 30"/>
            <p:cNvSpPr>
              <a:spLocks noChangeArrowheads="1"/>
            </p:cNvSpPr>
            <p:nvPr/>
          </p:nvSpPr>
          <p:spPr bwMode="auto">
            <a:xfrm rot="-5400000">
              <a:off x="-283" y="2293"/>
              <a:ext cx="181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solidFill>
                    <a:srgbClr val="0000CC"/>
                  </a:solidFill>
                  <a:latin typeface="Tahoma" panose="020B0604030504040204" pitchFamily="34" charset="0"/>
                </a:rPr>
                <a:t>Percentage of Bugs</a:t>
              </a:r>
            </a:p>
          </p:txBody>
        </p:sp>
        <p:sp>
          <p:nvSpPr>
            <p:cNvPr id="44060" name="Rectangle 31"/>
            <p:cNvSpPr>
              <a:spLocks noChangeArrowheads="1"/>
            </p:cNvSpPr>
            <p:nvPr/>
          </p:nvSpPr>
          <p:spPr bwMode="auto">
            <a:xfrm>
              <a:off x="1020" y="1442"/>
              <a:ext cx="45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solidFill>
                    <a:srgbClr val="0000CC"/>
                  </a:solidFill>
                  <a:latin typeface="Tahoma" panose="020B0604030504040204" pitchFamily="34" charset="0"/>
                </a:rPr>
                <a:t>85%</a:t>
              </a:r>
            </a:p>
          </p:txBody>
        </p:sp>
        <p:grpSp>
          <p:nvGrpSpPr>
            <p:cNvPr id="44061" name="Group 32"/>
            <p:cNvGrpSpPr>
              <a:grpSpLocks/>
            </p:cNvGrpSpPr>
            <p:nvPr/>
          </p:nvGrpSpPr>
          <p:grpSpPr bwMode="auto">
            <a:xfrm>
              <a:off x="797" y="1073"/>
              <a:ext cx="4693" cy="2343"/>
              <a:chOff x="812" y="1081"/>
              <a:chExt cx="4693" cy="2343"/>
            </a:xfrm>
          </p:grpSpPr>
          <p:sp>
            <p:nvSpPr>
              <p:cNvPr id="44062" name="Freeform 33"/>
              <p:cNvSpPr>
                <a:spLocks/>
              </p:cNvSpPr>
              <p:nvPr/>
            </p:nvSpPr>
            <p:spPr bwMode="auto">
              <a:xfrm>
                <a:off x="812" y="1122"/>
                <a:ext cx="3242" cy="2302"/>
              </a:xfrm>
              <a:custGeom>
                <a:avLst/>
                <a:gdLst>
                  <a:gd name="T0" fmla="*/ 0 w 3242"/>
                  <a:gd name="T1" fmla="*/ 2275 h 2302"/>
                  <a:gd name="T2" fmla="*/ 754 w 3242"/>
                  <a:gd name="T3" fmla="*/ 2268 h 2302"/>
                  <a:gd name="T4" fmla="*/ 1950 w 3242"/>
                  <a:gd name="T5" fmla="*/ 2068 h 2302"/>
                  <a:gd name="T6" fmla="*/ 2600 w 3242"/>
                  <a:gd name="T7" fmla="*/ 1426 h 2302"/>
                  <a:gd name="T8" fmla="*/ 3242 w 3242"/>
                  <a:gd name="T9" fmla="*/ 0 h 23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42"/>
                  <a:gd name="T16" fmla="*/ 0 h 2302"/>
                  <a:gd name="T17" fmla="*/ 3242 w 3242"/>
                  <a:gd name="T18" fmla="*/ 2302 h 23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42" h="2302">
                    <a:moveTo>
                      <a:pt x="0" y="2275"/>
                    </a:moveTo>
                    <a:cubicBezTo>
                      <a:pt x="126" y="2274"/>
                      <a:pt x="429" y="2302"/>
                      <a:pt x="754" y="2268"/>
                    </a:cubicBezTo>
                    <a:cubicBezTo>
                      <a:pt x="1079" y="2234"/>
                      <a:pt x="1642" y="2208"/>
                      <a:pt x="1950" y="2068"/>
                    </a:cubicBezTo>
                    <a:cubicBezTo>
                      <a:pt x="2258" y="1928"/>
                      <a:pt x="2385" y="1771"/>
                      <a:pt x="2600" y="1426"/>
                    </a:cubicBezTo>
                    <a:cubicBezTo>
                      <a:pt x="2815" y="1081"/>
                      <a:pt x="3108" y="297"/>
                      <a:pt x="3242" y="0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3" name="Rectangle 34"/>
              <p:cNvSpPr>
                <a:spLocks noChangeArrowheads="1"/>
              </p:cNvSpPr>
              <p:nvPr/>
            </p:nvSpPr>
            <p:spPr bwMode="auto">
              <a:xfrm>
                <a:off x="4464" y="2928"/>
                <a:ext cx="129" cy="12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endParaRPr lang="en-GB" sz="2000">
                  <a:latin typeface="Tahoma" panose="020B0604030504040204" pitchFamily="34" charset="0"/>
                </a:endParaRPr>
              </a:p>
            </p:txBody>
          </p:sp>
          <p:sp>
            <p:nvSpPr>
              <p:cNvPr id="44064" name="Rectangle 35"/>
              <p:cNvSpPr>
                <a:spLocks noChangeArrowheads="1"/>
              </p:cNvSpPr>
              <p:nvPr/>
            </p:nvSpPr>
            <p:spPr bwMode="auto">
              <a:xfrm>
                <a:off x="4610" y="2879"/>
                <a:ext cx="895" cy="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sz="1400">
                    <a:solidFill>
                      <a:srgbClr val="0000CC"/>
                    </a:solidFill>
                    <a:latin typeface="Tahoma" panose="020B0604030504040204" pitchFamily="34" charset="0"/>
                  </a:rPr>
                  <a:t>$ Cost to</a:t>
                </a:r>
              </a:p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sz="1400">
                    <a:solidFill>
                      <a:srgbClr val="0000CC"/>
                    </a:solidFill>
                    <a:latin typeface="Tahoma" panose="020B0604030504040204" pitchFamily="34" charset="0"/>
                  </a:rPr>
                  <a:t>repair defect</a:t>
                </a:r>
              </a:p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sz="1400">
                    <a:solidFill>
                      <a:srgbClr val="0000CC"/>
                    </a:solidFill>
                    <a:latin typeface="Tahoma" panose="020B0604030504040204" pitchFamily="34" charset="0"/>
                  </a:rPr>
                  <a:t>in this phase</a:t>
                </a:r>
              </a:p>
            </p:txBody>
          </p:sp>
          <p:sp>
            <p:nvSpPr>
              <p:cNvPr id="44065" name="Rectangle 36"/>
              <p:cNvSpPr>
                <a:spLocks noChangeArrowheads="1"/>
              </p:cNvSpPr>
              <p:nvPr/>
            </p:nvSpPr>
            <p:spPr bwMode="auto">
              <a:xfrm>
                <a:off x="985" y="3099"/>
                <a:ext cx="40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$25</a:t>
                </a:r>
                <a:endParaRPr lang="en-US" sz="200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4066" name="Rectangle 37"/>
              <p:cNvSpPr>
                <a:spLocks noChangeArrowheads="1"/>
              </p:cNvSpPr>
              <p:nvPr/>
            </p:nvSpPr>
            <p:spPr bwMode="auto">
              <a:xfrm>
                <a:off x="2219" y="2978"/>
                <a:ext cx="58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  </a:t>
                </a:r>
                <a:r>
                  <a:rPr lang="en-US" sz="20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$250</a:t>
                </a:r>
                <a:endParaRPr lang="en-US" sz="200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4067" name="Rectangle 38"/>
              <p:cNvSpPr>
                <a:spLocks noChangeArrowheads="1"/>
              </p:cNvSpPr>
              <p:nvPr/>
            </p:nvSpPr>
            <p:spPr bwMode="auto">
              <a:xfrm>
                <a:off x="3319" y="1081"/>
                <a:ext cx="715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$14,000</a:t>
                </a:r>
              </a:p>
            </p:txBody>
          </p:sp>
          <p:sp>
            <p:nvSpPr>
              <p:cNvPr id="44068" name="Rectangle 39"/>
              <p:cNvSpPr>
                <a:spLocks noChangeArrowheads="1"/>
              </p:cNvSpPr>
              <p:nvPr/>
            </p:nvSpPr>
            <p:spPr bwMode="auto">
              <a:xfrm>
                <a:off x="2706" y="2638"/>
                <a:ext cx="57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$1000</a:t>
                </a:r>
              </a:p>
            </p:txBody>
          </p:sp>
          <p:sp>
            <p:nvSpPr>
              <p:cNvPr id="44069" name="Rectangle 40"/>
              <p:cNvSpPr>
                <a:spLocks noChangeArrowheads="1"/>
              </p:cNvSpPr>
              <p:nvPr/>
            </p:nvSpPr>
            <p:spPr bwMode="auto">
              <a:xfrm>
                <a:off x="1708" y="3052"/>
                <a:ext cx="490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solidFill>
                      <a:srgbClr val="FF3300"/>
                    </a:solidFill>
                    <a:latin typeface="Tahoma" panose="020B0604030504040204" pitchFamily="34" charset="0"/>
                  </a:rPr>
                  <a:t>$130</a:t>
                </a:r>
                <a:endParaRPr lang="en-US" sz="200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44036" name="Text Box 41"/>
          <p:cNvSpPr txBox="1">
            <a:spLocks noChangeArrowheads="1"/>
          </p:cNvSpPr>
          <p:nvPr/>
        </p:nvSpPr>
        <p:spPr bwMode="auto">
          <a:xfrm>
            <a:off x="5780088" y="5334000"/>
            <a:ext cx="33575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sz="1300" i="1">
                <a:solidFill>
                  <a:srgbClr val="0000CC"/>
                </a:solidFill>
                <a:latin typeface="Tahoma" panose="020B0604030504040204" pitchFamily="34" charset="0"/>
              </a:rPr>
              <a:t>Source: Applied Software Measurement,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sz="1300" i="1">
                <a:solidFill>
                  <a:srgbClr val="0000CC"/>
                </a:solidFill>
                <a:latin typeface="Tahoma" panose="020B0604030504040204" pitchFamily="34" charset="0"/>
              </a:rPr>
              <a:t>Capers Jones, 1996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8613"/>
            <a:ext cx="8443913" cy="762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Unit Test – When 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68413"/>
            <a:ext cx="8458200" cy="8651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After 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Before Integration Test</a:t>
            </a:r>
          </a:p>
          <a:p>
            <a:pPr eaLnBrk="1" hangingPunct="1">
              <a:lnSpc>
                <a:spcPct val="90000"/>
              </a:lnSpc>
            </a:pPr>
            <a:endParaRPr lang="ja-JP" altLang="en-US" sz="2400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  <p:pic>
        <p:nvPicPr>
          <p:cNvPr id="45060" name="Picture 4" descr="V-Model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502920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7850" y="273050"/>
            <a:ext cx="8458200" cy="762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Unit Test – How ?(1) Methodologies</a:t>
            </a:r>
          </a:p>
        </p:txBody>
      </p:sp>
      <p:sp>
        <p:nvSpPr>
          <p:cNvPr id="46083" name="Rectangle 1027"/>
          <p:cNvSpPr>
            <a:spLocks noChangeArrowheads="1"/>
          </p:cNvSpPr>
          <p:nvPr/>
        </p:nvSpPr>
        <p:spPr bwMode="auto">
          <a:xfrm>
            <a:off x="609600" y="1647825"/>
            <a:ext cx="7848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r>
              <a:rPr kumimoji="0"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UT processes</a:t>
            </a:r>
          </a:p>
          <a:p>
            <a:pPr lvl="1">
              <a:lnSpc>
                <a:spcPct val="80000"/>
              </a:lnSpc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kumimoji="0" lang="en-US" altLang="ja-JP" sz="1800">
                <a:latin typeface="Tahoma" panose="020B0604030504040204" pitchFamily="34" charset="0"/>
                <a:ea typeface="ＭＳ Ｐゴシック" panose="020B0600070205080204" pitchFamily="50" charset="-128"/>
              </a:rPr>
              <a:t>Follow the UT process defined in FSOFT UT Guidelines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287338"/>
            <a:ext cx="8458200" cy="762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ja-JP" smtClean="0">
                <a:latin typeface="Tahoma" panose="020B0604030504040204" pitchFamily="34" charset="0"/>
              </a:rPr>
              <a:t>Unit Test – How ?(2) Methodologies</a:t>
            </a:r>
          </a:p>
        </p:txBody>
      </p:sp>
      <p:pic>
        <p:nvPicPr>
          <p:cNvPr id="47107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422400"/>
            <a:ext cx="7696200" cy="2006600"/>
          </a:xfrm>
        </p:spPr>
      </p:pic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390525" y="3384550"/>
            <a:ext cx="8067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FC0128"/>
              </a:buClr>
              <a:buSzPct val="62000"/>
              <a:buFont typeface="Monotype Sorts" panose="01010601010101010101" pitchFamily="2" charset="2"/>
              <a:buChar char="o"/>
            </a:pPr>
            <a:r>
              <a:rPr kumimoji="0" lang="en-US" altLang="ja-JP" sz="2400">
                <a:latin typeface="Tahoma" panose="020B0604030504040204" pitchFamily="34" charset="0"/>
                <a:ea typeface="ＭＳ Ｐゴシック" panose="020B0600070205080204" pitchFamily="50" charset="-128"/>
              </a:rPr>
              <a:t>Black-box testing</a:t>
            </a:r>
          </a:p>
          <a:p>
            <a:pPr lvl="1">
              <a:lnSpc>
                <a:spcPct val="80000"/>
              </a:lnSpc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kumimoji="0" lang="en-US" altLang="ja-JP" sz="1800">
                <a:latin typeface="Tahoma" panose="020B0604030504040204" pitchFamily="34" charset="0"/>
                <a:ea typeface="ＭＳ Ｐゴシック" panose="020B0600070205080204" pitchFamily="50" charset="-128"/>
              </a:rPr>
              <a:t>Functional testing: ensure each unit acts right as its design</a:t>
            </a:r>
          </a:p>
          <a:p>
            <a:pPr lvl="1">
              <a:lnSpc>
                <a:spcPct val="80000"/>
              </a:lnSpc>
              <a:buClr>
                <a:srgbClr val="6338AD"/>
              </a:buClr>
              <a:buSzPct val="75000"/>
              <a:buFont typeface="Wingdings" panose="05000000000000000000" pitchFamily="2" charset="2"/>
              <a:buChar char="«"/>
            </a:pPr>
            <a:r>
              <a:rPr kumimoji="0" lang="en-US" altLang="ja-JP" sz="1800">
                <a:latin typeface="Tahoma" panose="020B0604030504040204" pitchFamily="34" charset="0"/>
                <a:ea typeface="ＭＳ Ｐゴシック" panose="020B0600070205080204" pitchFamily="50" charset="-128"/>
              </a:rPr>
              <a:t>Business testing: ensure the software program acts right as user requirement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-Theme_20140415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F4C569AF3614BAD6879A90418411D" ma:contentTypeVersion="0" ma:contentTypeDescription="Create a new document." ma:contentTypeScope="" ma:versionID="fb3b01129700c5afea09b3826b663b1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25E9677-880E-4EA0-B7B9-8D9C53A7EDA0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69EAA8C-C12E-411A-AFAD-C61CB944F5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Fs-Theme_20140415</Template>
  <TotalTime>6446</TotalTime>
  <Words>1310</Words>
  <Application>Microsoft Office PowerPoint</Application>
  <PresentationFormat>On-screen Show (4:3)</PresentationFormat>
  <Paragraphs>302</Paragraphs>
  <Slides>28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58" baseType="lpstr">
      <vt:lpstr>ＭＳ Ｐゴシック</vt:lpstr>
      <vt:lpstr>ＭＳ Ｐゴシック</vt:lpstr>
      <vt:lpstr>ＭＳ Ｐ明朝</vt:lpstr>
      <vt:lpstr>PMingLiU</vt:lpstr>
      <vt:lpstr>SEOptimist</vt:lpstr>
      <vt:lpstr>Arial</vt:lpstr>
      <vt:lpstr>Calibri</vt:lpstr>
      <vt:lpstr>Courier New</vt:lpstr>
      <vt:lpstr>Monotype Sorts</vt:lpstr>
      <vt:lpstr>Symbol</vt:lpstr>
      <vt:lpstr>Tahoma</vt:lpstr>
      <vt:lpstr>Times New Roman</vt:lpstr>
      <vt:lpstr>Wingdings</vt:lpstr>
      <vt:lpstr>Fs-Theme_20140415</vt:lpstr>
      <vt:lpstr>ppt-model</vt:lpstr>
      <vt:lpstr>PPT08_EN</vt:lpstr>
      <vt:lpstr>blank</vt:lpstr>
      <vt:lpstr>1_Template_PPT08_EN</vt:lpstr>
      <vt:lpstr>F Theme-2014_1</vt:lpstr>
      <vt:lpstr>F Theme-2014_2</vt:lpstr>
      <vt:lpstr>1_PPT08_EN</vt:lpstr>
      <vt:lpstr>2_PPT08_EN</vt:lpstr>
      <vt:lpstr>1_1 Schneider Electric IT organization v11</vt:lpstr>
      <vt:lpstr>2_1 Schneider Electric IT organization v11</vt:lpstr>
      <vt:lpstr>5_Axis</vt:lpstr>
      <vt:lpstr>1_Capsules</vt:lpstr>
      <vt:lpstr>3_1 Schneider Electric IT organization v11</vt:lpstr>
      <vt:lpstr>CorelDRAW</vt:lpstr>
      <vt:lpstr>Chart</vt:lpstr>
      <vt:lpstr>Visio</vt:lpstr>
      <vt:lpstr>PowerPoint Presentation</vt:lpstr>
      <vt:lpstr>Agenda</vt:lpstr>
      <vt:lpstr>Objectives</vt:lpstr>
      <vt:lpstr>Unit Test – What and Who ?</vt:lpstr>
      <vt:lpstr>Unit Test – Why ?</vt:lpstr>
      <vt:lpstr>Cost of bugs</vt:lpstr>
      <vt:lpstr>Unit Test – When ?</vt:lpstr>
      <vt:lpstr>Unit Test – How ?(1) Methodologies</vt:lpstr>
      <vt:lpstr>Unit Test – How ?(2) Methodologies</vt:lpstr>
      <vt:lpstr>Unit Test – How ?(3) Methodologies</vt:lpstr>
      <vt:lpstr>Unit Test – How ? Techniques</vt:lpstr>
      <vt:lpstr>Black box test – Specification derived test</vt:lpstr>
      <vt:lpstr>Example Specification</vt:lpstr>
      <vt:lpstr>Example Test Cases</vt:lpstr>
      <vt:lpstr>Black box test: Equivalence partitioning</vt:lpstr>
      <vt:lpstr>Example Test Cases</vt:lpstr>
      <vt:lpstr>Black box test: Boundary value analysis</vt:lpstr>
      <vt:lpstr>Example Test Cases</vt:lpstr>
      <vt:lpstr>White box test : Node</vt:lpstr>
      <vt:lpstr>White box test: Statement coverage</vt:lpstr>
      <vt:lpstr>White box test: Decision (branch) coverage</vt:lpstr>
      <vt:lpstr>White box test: Path coverage</vt:lpstr>
      <vt:lpstr>Example: White box test case</vt:lpstr>
      <vt:lpstr>White box test: Comparison</vt:lpstr>
      <vt:lpstr>Practice 1</vt:lpstr>
      <vt:lpstr>Result</vt:lpstr>
      <vt:lpstr>Discussion</vt:lpstr>
      <vt:lpstr>PowerPoint Presentation</vt:lpstr>
    </vt:vector>
  </TitlesOfParts>
  <Company>FPT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FPT Software</dc:creator>
  <cp:lastModifiedBy>Phuoc Nguyen Thanh</cp:lastModifiedBy>
  <cp:revision>746</cp:revision>
  <cp:lastPrinted>2000-05-25T09:39:41Z</cp:lastPrinted>
  <dcterms:created xsi:type="dcterms:W3CDTF">2001-09-01T09:51:59Z</dcterms:created>
  <dcterms:modified xsi:type="dcterms:W3CDTF">2014-05-05T09:14:40Z</dcterms:modified>
</cp:coreProperties>
</file>