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3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1" r:id="rId4"/>
    <p:sldMasterId id="2147483737" r:id="rId5"/>
    <p:sldMasterId id="2147483749" r:id="rId6"/>
    <p:sldMasterId id="2147483761" r:id="rId7"/>
    <p:sldMasterId id="2147483773" r:id="rId8"/>
    <p:sldMasterId id="2147483785" r:id="rId9"/>
    <p:sldMasterId id="2147483788" r:id="rId10"/>
    <p:sldMasterId id="2147483803" r:id="rId11"/>
    <p:sldMasterId id="2147483815" r:id="rId12"/>
    <p:sldMasterId id="2147483827" r:id="rId13"/>
    <p:sldMasterId id="2147483839" r:id="rId14"/>
    <p:sldMasterId id="2147483851" r:id="rId15"/>
    <p:sldMasterId id="2147483863" r:id="rId16"/>
    <p:sldMasterId id="2147483875" r:id="rId17"/>
  </p:sldMasterIdLst>
  <p:notesMasterIdLst>
    <p:notesMasterId r:id="rId26"/>
  </p:notesMasterIdLst>
  <p:handoutMasterIdLst>
    <p:handoutMasterId r:id="rId27"/>
  </p:handoutMasterIdLst>
  <p:sldIdLst>
    <p:sldId id="256" r:id="rId18"/>
    <p:sldId id="317" r:id="rId19"/>
    <p:sldId id="318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CC66"/>
    <a:srgbClr val="0000FF"/>
    <a:srgbClr val="003399"/>
    <a:srgbClr val="FF0066"/>
    <a:srgbClr val="99CCFF"/>
    <a:srgbClr val="99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579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fld id="{A2F206C4-2CCD-48DB-AE7F-CE109A474BD9}" type="datetime1">
              <a:rPr lang="ja-JP" altLang="en-US"/>
              <a:pPr/>
              <a:t>2014/5/5</a:t>
            </a:fld>
            <a:endParaRPr lang="en-US" altLang="ja-JP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fld id="{233A32D5-8BF3-46B7-8FFF-521115BA9D6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2012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0963" name="Rectangle 9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0"/>
            <a:r>
              <a:rPr lang="en-US" altLang="ja-JP" noProof="0" smtClean="0"/>
              <a:t>Second level</a:t>
            </a:r>
          </a:p>
          <a:p>
            <a:pPr lvl="0"/>
            <a:r>
              <a:rPr lang="en-US" altLang="ja-JP" noProof="0" smtClean="0"/>
              <a:t>Third level</a:t>
            </a:r>
          </a:p>
          <a:p>
            <a:pPr lvl="0"/>
            <a:r>
              <a:rPr lang="en-US" altLang="ja-JP" noProof="0" smtClean="0"/>
              <a:t>Fourth level</a:t>
            </a:r>
          </a:p>
          <a:p>
            <a:pPr lvl="0"/>
            <a:r>
              <a:rPr lang="en-US" altLang="ja-JP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fld id="{8AAAE282-8387-4528-BD55-6FE36252E150}" type="datetime1">
              <a:rPr lang="ja-JP" altLang="en-US"/>
              <a:pPr/>
              <a:t>2014/5/5</a:t>
            </a:fld>
            <a:endParaRPr lang="en-US" altLang="ja-JP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fld id="{2EECA10A-B6C2-439B-BA83-E5973341467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94979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F70832-756F-4CC2-85F2-2E963BD60E9E}" type="datetime1">
              <a:rPr kumimoji="0" lang="ja-JP" altLang="en-US" sz="1200">
                <a:latin typeface="Times New Roman" panose="02020603050405020304" pitchFamily="18" charset="0"/>
              </a:rPr>
              <a:pPr/>
              <a:t>2014/5/5</a:t>
            </a:fld>
            <a:endParaRPr kumimoji="0" lang="en-US" altLang="ja-JP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E91BF8-F572-4C46-9AF9-86D7EE5E9FCC}" type="slidenum">
              <a:rPr kumimoji="0" lang="ja-JP" altLang="en-US" sz="1200">
                <a:latin typeface="Times New Roman" panose="02020603050405020304" pitchFamily="18" charset="0"/>
              </a:rPr>
              <a:pPr/>
              <a:t>1</a:t>
            </a:fld>
            <a:endParaRPr kumimoji="0" lang="en-US" altLang="ja-JP" sz="12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ja-JP" altLang="en-US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4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BackGroun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kumimoji="0" lang="en-US" sz="1400">
              <a:latin typeface="Arial" panose="020B0604020202020204" pitchFamily="34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AAE6AE-B9F4-4ADD-AC8A-AE49F0228CF0}" type="slidenum">
              <a:rPr kumimoji="0" lang="en-US" sz="1000">
                <a:latin typeface="Arial" panose="020B0604020202020204" pitchFamily="34" charset="0"/>
              </a:rPr>
              <a:pPr eaLnBrk="1" hangingPunct="1"/>
              <a:t>‹#›</a:t>
            </a:fld>
            <a:endParaRPr kumimoji="0" lang="en-US" sz="1000">
              <a:latin typeface="Arial" panose="020B0604020202020204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200" smtClean="0">
                <a:latin typeface="Arial" charset="0"/>
              </a:rPr>
              <a:t>©</a:t>
            </a:r>
            <a:r>
              <a:rPr kumimoji="0" lang="en-US" sz="1000" smtClean="0">
                <a:latin typeface="Arial" charset="0"/>
              </a:rPr>
              <a:t> FPT SOFTWARE – TRAINING MATERIAL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000" smtClean="0">
                <a:latin typeface="Arial" charset="0"/>
              </a:rPr>
              <a:t>04e-BM/DT/HDCV/FSOFT v2.2</a:t>
            </a:r>
          </a:p>
        </p:txBody>
      </p:sp>
      <p:pic>
        <p:nvPicPr>
          <p:cNvPr id="13" name="Picture 3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15430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14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41763638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00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095021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40812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07331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44110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347133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9733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76459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0781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24958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1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119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0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26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8936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57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65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22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36429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5232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63238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595158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71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kumimoji="0" lang="en-US" altLang="ja-JP" sz="24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3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7504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A8DB2-DD4A-4768-9F7D-189D5246A71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07311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88C3A-30E9-4FD0-BFD1-0779D242F35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24509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85432-3E00-4A0D-BB57-0328FB823F5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883676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E248F2-D9A1-4F06-9068-622F33E9718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86757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39C2D3-0F4F-4388-8A13-99AD6884FBA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02764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C6EC5-435D-4A44-9C6F-A61E394690A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596446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22A14-8409-46D9-8200-2950781C03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196214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7E03D-9621-4A45-9F16-691D161DE3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7403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1333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55B6-523F-4191-A3D9-CC2DBF956AF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382387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1B5C7-299B-4FB3-A91B-72E1C94D1EC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784975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0D3E047D-8D07-4E64-8503-274CDB7CC02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163289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5346E-FFD4-491B-ACF7-9A5A25819F4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61845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B962A-6A50-43AD-9148-2A2E158BA44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207271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CC12E-0F69-4CBC-8BAA-B7145877A39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06807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F4C14-877A-494A-8E61-9A20928DCF9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20792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9FF4E-1B8F-448B-8F84-D2FEE27D721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01865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72088-76B5-4A02-8FA9-20B3C2FD8AF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191890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6B314-6FF7-4C9A-A1AF-66B35B24E1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092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091438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2E142-CFD7-4845-9BA4-D4B8B93A91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058871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E775DE-63B5-4578-A22B-5D0BA0BC07B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822470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BE6AB-418D-4EBD-B689-2DE265F435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138182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72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5119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05205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345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2514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107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27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 descr="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kumimoji="0" lang="en-US" sz="1400">
              <a:latin typeface="Arial" panose="020B0604020202020204" pitchFamily="34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137B2D-AE77-4305-8698-5054CA4FD0B3}" type="slidenum">
              <a:rPr kumimoji="0" lang="en-US" sz="1000">
                <a:latin typeface="Arial" panose="020B0604020202020204" pitchFamily="34" charset="0"/>
              </a:rPr>
              <a:pPr eaLnBrk="1" hangingPunct="1"/>
              <a:t>‹#›</a:t>
            </a:fld>
            <a:endParaRPr kumimoji="0" lang="en-US" sz="1000">
              <a:latin typeface="Arial" panose="020B0604020202020204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200" smtClean="0">
                <a:latin typeface="Arial" charset="0"/>
              </a:rPr>
              <a:t>©</a:t>
            </a:r>
            <a:r>
              <a:rPr kumimoji="0" lang="en-US" sz="1000" smtClean="0">
                <a:latin typeface="Arial" charset="0"/>
              </a:rPr>
              <a:t> FPT SOFTWARE – TRAINING MATERIAL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000" smtClean="0">
                <a:latin typeface="Arial" charset="0"/>
              </a:rPr>
              <a:t>04e-BM/DT/HDCV/FSOFT v2.2</a:t>
            </a:r>
          </a:p>
        </p:txBody>
      </p:sp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15430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7972374"/>
      </p:ext>
    </p:extLst>
  </p:cSld>
  <p:clrMapOvr>
    <a:masterClrMapping/>
  </p:clrMapOvr>
  <p:transition advClick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096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18899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487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5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43842049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1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6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kumimoji="0" lang="en-US" sz="1400">
              <a:latin typeface="Arial" panose="020B0604020202020204" pitchFamily="34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FA7B2F0-66B2-47E3-8F0F-041DF27B8D4F}" type="slidenum">
              <a:rPr kumimoji="0" lang="en-US" sz="1000">
                <a:latin typeface="Arial" panose="020B0604020202020204" pitchFamily="34" charset="0"/>
              </a:rPr>
              <a:pPr eaLnBrk="1" hangingPunct="1"/>
              <a:t>‹#›</a:t>
            </a:fld>
            <a:endParaRPr kumimoji="0" lang="en-US" sz="1000">
              <a:latin typeface="Arial" panose="020B0604020202020204" pitchFamily="34" charset="0"/>
            </a:endParaRPr>
          </a:p>
        </p:txBody>
      </p:sp>
      <p:sp>
        <p:nvSpPr>
          <p:cNvPr id="9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200" smtClean="0">
                <a:latin typeface="Arial" charset="0"/>
              </a:rPr>
              <a:t>©</a:t>
            </a:r>
            <a:r>
              <a:rPr kumimoji="0" lang="en-US" sz="1000" smtClean="0">
                <a:latin typeface="Arial" charset="0"/>
              </a:rPr>
              <a:t> FPT SOFTWARE – TRAINING MATERIAL</a:t>
            </a:r>
          </a:p>
        </p:txBody>
      </p:sp>
      <p:sp>
        <p:nvSpPr>
          <p:cNvPr id="11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000" smtClean="0">
                <a:latin typeface="Arial" charset="0"/>
              </a:rPr>
              <a:t>04e-BM/DT/HDCV/FSOFT v2.2</a:t>
            </a:r>
          </a:p>
        </p:txBody>
      </p:sp>
      <p:pic>
        <p:nvPicPr>
          <p:cNvPr id="12" name="Picture 3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15430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2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4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0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0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809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1480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7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61498185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5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367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565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0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2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0046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595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1479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00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2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2092523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5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39317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42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595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36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5931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6884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742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05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105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1895693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81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41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74683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21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8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655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008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9608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585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94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5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76152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19409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91771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1586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9504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73771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76765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58144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67338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ja-JP" sz="27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Click to edit Master title style</a:t>
            </a:r>
            <a:endParaRPr lang="en-US" sz="27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413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7109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ja-JP" sz="27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Click to edit Master title style</a:t>
            </a:r>
            <a:endParaRPr lang="en-US" sz="27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06770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64643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ja-JP" sz="27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Click to edit Master title style</a:t>
            </a:r>
            <a:endParaRPr lang="en-US" sz="27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31672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28799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582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17388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kumimoji="0" lang="en-US" sz="140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84438067"/>
      </p:ext>
    </p:extLst>
  </p:cSld>
  <p:clrMapOvr>
    <a:masterClrMapping/>
  </p:clrMapOvr>
  <p:transition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kumimoji="0" lang="en-US" altLang="ja-JP" sz="24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97847364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64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48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3403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19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46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20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2656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5357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9705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538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42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kumimoji="0" lang="en-US" altLang="ja-JP" sz="24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kumimoji="0" lang="en-US">
                <a:cs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61916078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3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7758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9813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49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387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25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982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9586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7020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86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10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07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3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13F2D1-6A93-4874-BC6B-88F96AC5A624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4101" name="Picture 1060" descr="BackGroun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060" descr="BackGroun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4108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kumimoji="0" lang="en-US" altLang="en-US" sz="1400">
              <a:latin typeface="Arial" panose="020B0604020202020204" pitchFamily="34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15AA18-85BF-4B08-8B47-4ABF9BE2612E}" type="slidenum">
              <a:rPr kumimoji="0" lang="en-US" altLang="en-US" sz="1000">
                <a:latin typeface="Arial" panose="020B0604020202020204" pitchFamily="34" charset="0"/>
              </a:rPr>
              <a:pPr eaLnBrk="1" hangingPunct="1"/>
              <a:t>‹#›</a:t>
            </a:fld>
            <a:endParaRPr kumimoji="0" lang="en-US" altLang="en-US" sz="1000">
              <a:latin typeface="Arial" panose="020B0604020202020204" pitchFamily="34" charset="0"/>
            </a:endParaRPr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altLang="en-US" sz="1200">
                <a:latin typeface="Arial" panose="020B0604020202020204" pitchFamily="34" charset="0"/>
              </a:rPr>
              <a:t>©</a:t>
            </a:r>
            <a:r>
              <a:rPr kumimoji="0" lang="en-US" altLang="en-US" sz="1000">
                <a:latin typeface="Arial" panose="020B0604020202020204" pitchFamily="34" charset="0"/>
              </a:rPr>
              <a:t> FPT SOFTWARE – TRAINING MATERIAL</a:t>
            </a:r>
            <a:r>
              <a:rPr kumimoji="0" lang="en-US" altLang="ja-JP" sz="1000">
                <a:latin typeface="Arial" panose="020B0604020202020204" pitchFamily="34" charset="0"/>
                <a:ea typeface="ＭＳ Ｐゴシック" panose="020B0600070205080204" pitchFamily="50" charset="-128"/>
              </a:rPr>
              <a:t> – Int</a:t>
            </a:r>
            <a:r>
              <a:rPr kumimoji="0" lang="en-US" altLang="en-US" sz="1000">
                <a:latin typeface="Arial" panose="020B0604020202020204" pitchFamily="34" charset="0"/>
              </a:rPr>
              <a:t>er</a:t>
            </a:r>
            <a:r>
              <a:rPr kumimoji="0" lang="en-US" altLang="ja-JP" sz="1000">
                <a:latin typeface="Arial" panose="020B0604020202020204" pitchFamily="34" charset="0"/>
                <a:ea typeface="ＭＳ Ｐゴシック" panose="020B0600070205080204" pitchFamily="50" charset="-128"/>
              </a:rPr>
              <a:t>nal </a:t>
            </a:r>
            <a:r>
              <a:rPr kumimoji="0" lang="en-US" altLang="en-US" sz="1000">
                <a:latin typeface="Arial" panose="020B0604020202020204" pitchFamily="34" charset="0"/>
              </a:rPr>
              <a:t>us</a:t>
            </a:r>
            <a:r>
              <a:rPr kumimoji="0" lang="en-US" altLang="ja-JP" sz="1000">
                <a:latin typeface="Arial" panose="020B0604020202020204" pitchFamily="34" charset="0"/>
                <a:ea typeface="ＭＳ Ｐゴシック" panose="020B0600070205080204" pitchFamily="50" charset="-128"/>
              </a:rPr>
              <a:t>e</a:t>
            </a:r>
            <a:endParaRPr kumimoji="0" lang="en-US" altLang="en-US" sz="1000">
              <a:latin typeface="Arial" panose="020B0604020202020204" pitchFamily="34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4117" name="Picture 1060" descr="BackGroun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1061" descr="Logo_Software_khongSLOGA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4043" r:id="rId14"/>
    <p:sldLayoutId id="2147484044" r:id="rId1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C0917A-CB65-40B4-BA46-8F30636C8E76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1441A0AE-8436-4B93-9D00-B04C7420BC89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kumimoji="0" lang="en-US" altLang="ja-JP" sz="24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5368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kumimoji="0" lang="en-US" altLang="ja-JP" sz="2400">
                  <a:solidFill>
                    <a:schemeClr val="bg2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ja-JP" altLang="en-US"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15369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kumimoji="0" lang="en-US" altLang="ja-JP" sz="2400">
                  <a:solidFill>
                    <a:schemeClr val="bg2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kumimoji="0" lang="en-US" altLang="ja-JP" sz="2400">
                  <a:solidFill>
                    <a:schemeClr val="bg2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363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536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66F0EAF0-2CA7-441E-976E-FF172E9C64D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D1B4F4-66FE-45D8-9322-9D26437F98C6}" type="slidenum">
              <a:rPr kumimoji="0" lang="fr-FR" altLang="ja-JP" sz="800">
                <a:solidFill>
                  <a:schemeClr val="bg2"/>
                </a:solidFill>
                <a:latin typeface="SEOptimist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SEOptimist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740B19-BFAE-427D-9AFD-D6E7813C35FD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AC506D-42D5-4C44-93F0-D1EF6232FD80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54E8C4-0E76-43FD-9B13-8739CAE88D11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769A37-4430-482B-B9FC-06F543389344}" type="slidenum">
              <a:rPr kumimoji="0" lang="en-US" altLang="ja-JP" sz="1600" b="1">
                <a:latin typeface="Arial" panose="020B0604020202020204" pitchFamily="34" charset="0"/>
                <a:ea typeface="ＭＳ Ｐゴシック" panose="020B0600070205080204" pitchFamily="50" charset="-128"/>
              </a:rPr>
              <a:pPr/>
              <a:t>‹#›</a:t>
            </a:fld>
            <a:endParaRPr kumimoji="0" lang="en-US" altLang="ja-JP" sz="1600" b="1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pic>
        <p:nvPicPr>
          <p:cNvPr id="10248" name="Picture 1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442E51-F245-42E2-830A-F41B5F8189AE}" type="slidenum">
              <a:rPr kumimoji="0" lang="en-US" altLang="ja-JP" sz="1600" b="1">
                <a:latin typeface="Arial" panose="020B0604020202020204" pitchFamily="34" charset="0"/>
                <a:ea typeface="ＭＳ Ｐゴシック" panose="020B0600070205080204" pitchFamily="50" charset="-128"/>
              </a:rPr>
              <a:pPr/>
              <a:t>‹#›</a:t>
            </a:fld>
            <a:endParaRPr kumimoji="0" lang="en-US" altLang="ja-JP" sz="1600" b="1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4049" r:id="rId8"/>
    <p:sldLayoutId id="2147484050" r:id="rId9"/>
    <p:sldLayoutId id="2147483964" r:id="rId10"/>
    <p:sldLayoutId id="2147484051" r:id="rId11"/>
    <p:sldLayoutId id="2147483965" r:id="rId12"/>
    <p:sldLayoutId id="2147483966" r:id="rId13"/>
    <p:sldLayoutId id="2147483967" r:id="rId14"/>
    <p:sldLayoutId id="214748405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C5EB35-53ED-47A9-AE92-F712D9A4B7FC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661988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64D34F-2DBF-4E5A-BB0B-55213FF7DB18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 bwMode="auto">
          <a:xfrm>
            <a:off x="1014413" y="1285875"/>
            <a:ext cx="7772400" cy="1847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smtClean="0">
                <a:latin typeface="Tahoma" panose="020B0604030504040204" pitchFamily="34" charset="0"/>
                <a:cs typeface="Tahoma" panose="020B0604030504040204" pitchFamily="34" charset="0"/>
              </a:rPr>
              <a:t>Create UT Case Document with PCL</a:t>
            </a:r>
            <a:endParaRPr lang="vi-VN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71" name="Subtitle 2"/>
          <p:cNvSpPr>
            <a:spLocks noGrp="1"/>
          </p:cNvSpPr>
          <p:nvPr>
            <p:ph type="subTitle" idx="1"/>
          </p:nvPr>
        </p:nvSpPr>
        <p:spPr bwMode="auto">
          <a:xfrm>
            <a:off x="2209800" y="4127500"/>
            <a:ext cx="6400800" cy="67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Instructor &lt;&lt; &gt;&gt;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0" y="142875"/>
            <a:ext cx="3543300" cy="796925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Agenda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4863" y="1214438"/>
            <a:ext cx="8339137" cy="5143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Overview</a:t>
            </a:r>
          </a:p>
          <a:p>
            <a:pPr lvl="1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What is PCL</a:t>
            </a:r>
          </a:p>
          <a:p>
            <a:pPr lvl="1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Sheets are in PCL:</a:t>
            </a:r>
          </a:p>
          <a:p>
            <a:pPr lvl="2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Cover sheet</a:t>
            </a:r>
          </a:p>
          <a:p>
            <a:pPr lvl="2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FunctionList heet</a:t>
            </a:r>
          </a:p>
          <a:p>
            <a:pPr lvl="2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Report ssheet</a:t>
            </a:r>
          </a:p>
          <a:p>
            <a:pPr lvl="2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function sheets</a:t>
            </a:r>
            <a:r>
              <a:rPr lang="en-US" altLang="ja-JP" sz="12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/>
            </a:r>
            <a:br>
              <a:rPr lang="en-US" altLang="ja-JP" sz="1200" smtClean="0">
                <a:latin typeface="Tahoma" panose="020B0604030504040204" pitchFamily="34" charset="0"/>
                <a:ea typeface="ＭＳ Ｐゴシック" panose="020B0600070205080204" pitchFamily="50" charset="-128"/>
              </a:rPr>
            </a:br>
            <a:endParaRPr lang="en-US" altLang="ja-JP" sz="12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>
              <a:lnSpc>
                <a:spcPct val="80000"/>
              </a:lnSpc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Content in Test function sheet</a:t>
            </a:r>
          </a:p>
          <a:p>
            <a:pPr lvl="1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Combination of test cases.</a:t>
            </a:r>
          </a:p>
          <a:p>
            <a:pPr lvl="1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Condition and confirmation of Test cases.</a:t>
            </a:r>
          </a:p>
          <a:p>
            <a:pPr lvl="1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Other items:</a:t>
            </a:r>
          </a:p>
          <a:p>
            <a:pPr lvl="2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Function Code, Function Name, Created By, Executed By, Lines of code,  Test requirement</a:t>
            </a:r>
          </a:p>
          <a:p>
            <a:pPr>
              <a:lnSpc>
                <a:spcPct val="80000"/>
              </a:lnSpc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Examples: a example</a:t>
            </a:r>
          </a:p>
          <a:p>
            <a:pPr lvl="1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Real code</a:t>
            </a:r>
          </a:p>
          <a:p>
            <a:pPr lvl="1">
              <a:lnSpc>
                <a:spcPct val="80000"/>
              </a:lnSpc>
            </a:pP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PCL for real code (function)</a:t>
            </a:r>
          </a:p>
          <a:p>
            <a:pPr>
              <a:lnSpc>
                <a:spcPct val="80000"/>
              </a:lnSpc>
            </a:pPr>
            <a:endParaRPr lang="en-US" altLang="ja-JP" sz="28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ja-JP" sz="1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Overview</a:t>
            </a:r>
            <a:br>
              <a:rPr lang="en-US" altLang="ja-JP" smtClean="0">
                <a:latin typeface="Tahoma" panose="020B0604030504040204" pitchFamily="34" charset="0"/>
              </a:rPr>
            </a:br>
            <a:endParaRPr lang="ja-JP" altLang="en-US" smtClean="0">
              <a:latin typeface="Tahoma" panose="020B060403050404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814513"/>
            <a:ext cx="7481887" cy="4114800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What is PCL (Program Check List)</a:t>
            </a:r>
          </a:p>
          <a:p>
            <a:pPr>
              <a:buFont typeface="Monotype Sorts" panose="01010601010101010101" pitchFamily="2" charset="2"/>
              <a:buNone/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   </a:t>
            </a:r>
          </a:p>
          <a:p>
            <a:pPr lvl="1"/>
            <a:endParaRPr lang="en-US" altLang="ja-JP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1"/>
            <a:endParaRPr lang="en-US" altLang="ja-JP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endParaRPr lang="ja-JP" alt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Overview</a:t>
            </a:r>
            <a:endParaRPr lang="ja-JP" altLang="en-US" smtClean="0">
              <a:latin typeface="Tahoma" panose="020B060403050404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4438"/>
            <a:ext cx="8443913" cy="4806950"/>
          </a:xfrm>
        </p:spPr>
        <p:txBody>
          <a:bodyPr/>
          <a:lstStyle/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Cover sheet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General information of the project and Unit Test cases</a:t>
            </a:r>
          </a:p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FunctionList sheet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The list of Classes and Functions to be tested.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To control that the number of Unit TC meets customer's requirement or the norm, user should fill value for 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'Normal number of Test cases/KLOC'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Click on Function link to open the related Test cases of the function. </a:t>
            </a:r>
          </a:p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Test Report sheet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provide the overview results of Unit test: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coverage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successful coverage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Summary: Normal/Abnormal/Boundary cases</a:t>
            </a:r>
          </a:p>
          <a:p>
            <a:endParaRPr lang="ja-JP" altLang="en-US" sz="20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Content of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58900"/>
            <a:ext cx="8443913" cy="4806950"/>
          </a:xfrm>
        </p:spPr>
        <p:txBody>
          <a:bodyPr/>
          <a:lstStyle/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Information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</a:t>
            </a: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The list of Classes and Functions to be tested.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Function name/Code 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Number LOC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Number of lack TCs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requirement: brief description of function to be tested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Number of TC: Normal, Abnormal, Boundary (automatically)</a:t>
            </a:r>
          </a:p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Test Case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</a:t>
            </a: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Combination of: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Condition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Confirmation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Condition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58900"/>
            <a:ext cx="8443913" cy="4806950"/>
          </a:xfrm>
        </p:spPr>
        <p:txBody>
          <a:bodyPr/>
          <a:lstStyle/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Precondition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</a:t>
            </a:r>
            <a:endParaRPr lang="en-US" altLang="ja-JP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Setting condition that must exist before execution of the test case.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Example: file A is precondition for the test case that needs to access file A.</a:t>
            </a:r>
          </a:p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Values of input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3 types 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Normal: </a:t>
            </a: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used mainly to ensure the function works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Boundary: </a:t>
            </a: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limited values that contain upper and lower values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Abnormal: </a:t>
            </a: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non-expected values (processes exception cases)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Example: 5&lt;= input &lt;= 10</a:t>
            </a:r>
          </a:p>
          <a:p>
            <a:pPr lvl="2">
              <a:buFontTx/>
              <a:buNone/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		N: 6, 7, 8, 9</a:t>
            </a:r>
          </a:p>
          <a:p>
            <a:pPr lvl="2">
              <a:buFontTx/>
              <a:buNone/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		B: 5, 10</a:t>
            </a:r>
          </a:p>
          <a:p>
            <a:pPr lvl="2">
              <a:buFontTx/>
              <a:buNone/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		A: -1, 4, 11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Confirmation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500188"/>
            <a:ext cx="8443913" cy="4806950"/>
          </a:xfrm>
        </p:spPr>
        <p:txBody>
          <a:bodyPr/>
          <a:lstStyle/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Confirmation is expected result to check output of each function</a:t>
            </a:r>
          </a:p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Can include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</a:t>
            </a:r>
            <a:endParaRPr lang="en-US" altLang="ja-JP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Output result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Output log messages in log file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Output screen messages</a:t>
            </a:r>
          </a:p>
          <a:p>
            <a:pPr lvl="2"/>
            <a:endParaRPr lang="en-US" altLang="ja-JP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Test case result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P/OK: </a:t>
            </a: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Passed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F/NG: </a:t>
            </a:r>
            <a:r>
              <a:rPr lang="en-US" altLang="ja-JP" sz="1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Failed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F4C569AF3614BAD6879A90418411D" ma:contentTypeVersion="0" ma:contentTypeDescription="Create a new document." ma:contentTypeScope="" ma:versionID="fb3b01129700c5afea09b3826b663b1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1A50D1-7E95-4AF3-A358-1985329D8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58323EA-D7D6-4835-89F5-3315E39F3E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08837A-E0DE-430C-8B3C-367E2FEFB1A4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Fs-Theme_20140415</Template>
  <TotalTime>5863</TotalTime>
  <Words>289</Words>
  <Application>Microsoft Office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34" baseType="lpstr">
      <vt:lpstr>Tahoma</vt:lpstr>
      <vt:lpstr>Arial</vt:lpstr>
      <vt:lpstr>Times New Roman</vt:lpstr>
      <vt:lpstr>SEOptimist</vt:lpstr>
      <vt:lpstr>Wingdings</vt:lpstr>
      <vt:lpstr>Courier New</vt:lpstr>
      <vt:lpstr>ＭＳ Ｐゴシック</vt:lpstr>
      <vt:lpstr>Calibri</vt:lpstr>
      <vt:lpstr>PMingLiU</vt:lpstr>
      <vt:lpstr>Monotype Sorts</vt:lpstr>
      <vt:lpstr>Fs-Theme_20140415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Create UT Case Document with PCL</vt:lpstr>
      <vt:lpstr>Agenda</vt:lpstr>
      <vt:lpstr>Overview </vt:lpstr>
      <vt:lpstr>Overview</vt:lpstr>
      <vt:lpstr>Content of Function</vt:lpstr>
      <vt:lpstr>Condition</vt:lpstr>
      <vt:lpstr>Confirmation</vt:lpstr>
      <vt:lpstr>PowerPoint Presentation</vt:lpstr>
    </vt:vector>
  </TitlesOfParts>
  <Company>FPT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UT Case Document with PCL</dc:title>
  <dc:creator>FPT Software</dc:creator>
  <cp:lastModifiedBy>Phuoc Nguyen Thanh</cp:lastModifiedBy>
  <cp:revision>732</cp:revision>
  <cp:lastPrinted>2000-05-25T09:39:41Z</cp:lastPrinted>
  <dcterms:created xsi:type="dcterms:W3CDTF">2001-09-01T09:51:59Z</dcterms:created>
  <dcterms:modified xsi:type="dcterms:W3CDTF">2014-05-05T09:15:39Z</dcterms:modified>
</cp:coreProperties>
</file>