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theme/theme29.xml" ContentType="application/vnd.openxmlformats-officedocument.theme+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19.xml" ContentType="application/vnd.openxmlformats-officedocument.presentationml.slide+xml"/>
  <Default Extension="png" ContentType="image/png"/>
  <Override PartName="/ppt/slideLayouts/slideLayout118.xml" ContentType="application/vnd.openxmlformats-officedocument.presentationml.slideLayout+xml"/>
  <Override PartName="/ppt/slideLayouts/slideLayout16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theme/themeOverride6.xml" ContentType="application/vnd.openxmlformats-officedocument.themeOverride+xml"/>
  <Override PartName="/ppt/slideLayouts/slideLayout304.xml" ContentType="application/vnd.openxmlformats-officedocument.presentationml.slideLayout+xml"/>
  <Override PartName="/ppt/slideMasters/slideMaster27.xml" ContentType="application/vnd.openxmlformats-officedocument.presentationml.slideMaster+xml"/>
  <Default Extension="emf" ContentType="image/x-emf"/>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77.xml" ContentType="application/vnd.openxmlformats-officedocument.presentationml.slideLayout+xml"/>
  <Override PartName="/ppt/slideLayouts/slideLayout288.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theme/theme26.xml" ContentType="application/vnd.openxmlformats-officedocument.theme+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80.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theme/themeOverride14.xml" ContentType="application/vnd.openxmlformats-officedocument.themeOverride+xml"/>
  <Override PartName="/ppt/slideLayouts/slideLayout309.xml" ContentType="application/vnd.openxmlformats-officedocument.presentationml.slideLayout+xml"/>
  <Override PartName="/ppt/notesSlides/notesSlide4.xml" ContentType="application/vnd.openxmlformats-officedocument.presentationml.notes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diagrams/colors1.xml" ContentType="application/vnd.openxmlformats-officedocument.drawingml.diagramColors+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01.xml" ContentType="application/vnd.openxmlformats-officedocument.presentationml.slideLayout+xml"/>
  <Default Extension="wmf" ContentType="image/x-wmf"/>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263.xml" ContentType="application/vnd.openxmlformats-officedocument.presentationml.slideLayout+xml"/>
  <Override PartName="/ppt/notesSlides/notesSlide9.xml" ContentType="application/vnd.openxmlformats-officedocument.presentationml.notesSlid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theme/themeOverride8.xml" ContentType="application/vnd.openxmlformats-officedocument.themeOverride+xml"/>
  <Override PartName="/ppt/theme/themeOverride11.xml" ContentType="application/vnd.openxmlformats-officedocument.themeOverride+xml"/>
  <Override PartName="/ppt/slideLayouts/slideLayout306.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notesSlides/notesSlide6.xml" ContentType="application/vnd.openxmlformats-officedocument.presentationml.notesSlid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Override5.xml" ContentType="application/vnd.openxmlformats-officedocument.themeOverride+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ppt/theme/theme14.xml" ContentType="application/vnd.openxmlformats-officedocument.theme+xml"/>
  <Override PartName="/ppt/slideLayouts/slideLayout243.xml" ContentType="application/vnd.openxmlformats-officedocument.presentationml.slideLayout+xml"/>
  <Override PartName="/ppt/theme/theme25.xml" ContentType="application/vnd.openxmlformats-officedocument.theme+xml"/>
  <Override PartName="/ppt/slideLayouts/slideLayout290.xml" ContentType="application/vnd.openxmlformats-officedocument.presentationml.slideLayout+xml"/>
  <Override PartName="/ppt/notesSlides/notesSlide12.xml" ContentType="application/vnd.openxmlformats-officedocument.presentationml.notesSlide+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theme/themeOverride13.xml" ContentType="application/vnd.openxmlformats-officedocument.themeOverride+xml"/>
  <Override PartName="/ppt/slideLayouts/slideLayout308.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vml" ContentType="application/vnd.openxmlformats-officedocument.vmlDrawing"/>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heme/themeOverride7.xml" ContentType="application/vnd.openxmlformats-officedocument.themeOverride+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theme/themeOverride10.xml" ContentType="application/vnd.openxmlformats-officedocument.themeOverride+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Masters/slideMaster28.xml" ContentType="application/vnd.openxmlformats-officedocument.presentationml.slideMaster+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diagrams/drawing1.xml" ContentType="application/vnd.ms-office.drawingml.diagramDrawing+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Override PartName="/ppt/diagrams/quickStyle1.xml" ContentType="application/vnd.openxmlformats-officedocument.drawingml.diagramStyle+xml"/>
  <Override PartName="/ppt/slideMasters/slideMaster25.xml" ContentType="application/vnd.openxmlformats-officedocument.presentationml.slideMaster+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notesSlides/notesSlide11.xml" ContentType="application/vnd.openxmlformats-officedocument.presentationml.notesSlide+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theme/themeOverride9.xml" ContentType="application/vnd.openxmlformats-officedocument.themeOverride+xml"/>
  <Override PartName="/ppt/slideLayouts/slideLayout220.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theme/themeOverride12.xml" ContentType="application/vnd.openxmlformats-officedocument.themeOverride+xml"/>
  <Override PartName="/ppt/notesSlides/notesSlide2.xml" ContentType="application/vnd.openxmlformats-officedocument.presentationml.notes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diagrams/layout1.xml" ContentType="application/vnd.openxmlformats-officedocument.drawingml.diagram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 id="2147483786" r:id="rId2"/>
    <p:sldMasterId id="2147483798" r:id="rId3"/>
    <p:sldMasterId id="2147483810" r:id="rId4"/>
    <p:sldMasterId id="2147483822" r:id="rId5"/>
    <p:sldMasterId id="2147483834" r:id="rId6"/>
    <p:sldMasterId id="2147483847" r:id="rId7"/>
    <p:sldMasterId id="2147483861" r:id="rId8"/>
    <p:sldMasterId id="2147483873" r:id="rId9"/>
    <p:sldMasterId id="2147483885" r:id="rId10"/>
    <p:sldMasterId id="2147483897" r:id="rId11"/>
    <p:sldMasterId id="2147483909" r:id="rId12"/>
    <p:sldMasterId id="2147483921" r:id="rId13"/>
    <p:sldMasterId id="2147483933" r:id="rId14"/>
    <p:sldMasterId id="2147483945" r:id="rId15"/>
    <p:sldMasterId id="2147483960" r:id="rId16"/>
    <p:sldMasterId id="2147483972" r:id="rId17"/>
    <p:sldMasterId id="2147483984" r:id="rId18"/>
    <p:sldMasterId id="2147483996" r:id="rId19"/>
    <p:sldMasterId id="2147484008" r:id="rId20"/>
    <p:sldMasterId id="2147484011" r:id="rId21"/>
    <p:sldMasterId id="2147484026" r:id="rId22"/>
    <p:sldMasterId id="2147484038" r:id="rId23"/>
    <p:sldMasterId id="2147484050" r:id="rId24"/>
    <p:sldMasterId id="2147484062" r:id="rId25"/>
    <p:sldMasterId id="2147484074" r:id="rId26"/>
    <p:sldMasterId id="2147484086" r:id="rId27"/>
    <p:sldMasterId id="2147484098" r:id="rId28"/>
  </p:sldMasterIdLst>
  <p:notesMasterIdLst>
    <p:notesMasterId r:id="rId58"/>
  </p:notesMasterIdLst>
  <p:sldIdLst>
    <p:sldId id="256" r:id="rId29"/>
    <p:sldId id="367" r:id="rId30"/>
    <p:sldId id="338" r:id="rId31"/>
    <p:sldId id="369" r:id="rId32"/>
    <p:sldId id="383" r:id="rId33"/>
    <p:sldId id="384" r:id="rId34"/>
    <p:sldId id="293" r:id="rId35"/>
    <p:sldId id="372" r:id="rId36"/>
    <p:sldId id="373" r:id="rId37"/>
    <p:sldId id="370" r:id="rId38"/>
    <p:sldId id="314" r:id="rId39"/>
    <p:sldId id="374" r:id="rId40"/>
    <p:sldId id="394" r:id="rId41"/>
    <p:sldId id="375" r:id="rId42"/>
    <p:sldId id="390" r:id="rId43"/>
    <p:sldId id="391" r:id="rId44"/>
    <p:sldId id="392" r:id="rId45"/>
    <p:sldId id="277" r:id="rId46"/>
    <p:sldId id="376" r:id="rId47"/>
    <p:sldId id="310" r:id="rId48"/>
    <p:sldId id="377" r:id="rId49"/>
    <p:sldId id="378" r:id="rId50"/>
    <p:sldId id="379" r:id="rId51"/>
    <p:sldId id="380" r:id="rId52"/>
    <p:sldId id="395" r:id="rId53"/>
    <p:sldId id="381" r:id="rId54"/>
    <p:sldId id="393" r:id="rId55"/>
    <p:sldId id="382" r:id="rId56"/>
    <p:sldId id="396" r:id="rId57"/>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6600"/>
    <a:srgbClr val="33CCCC"/>
    <a:srgbClr val="FEF4EC"/>
    <a:srgbClr val="E7F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88982" autoAdjust="0"/>
  </p:normalViewPr>
  <p:slideViewPr>
    <p:cSldViewPr>
      <p:cViewPr>
        <p:scale>
          <a:sx n="70" d="100"/>
          <a:sy n="70" d="100"/>
        </p:scale>
        <p:origin x="-1518" y="-222"/>
      </p:cViewPr>
      <p:guideLst>
        <p:guide orient="horz" pos="2160"/>
        <p:guide pos="2880"/>
      </p:guideLst>
    </p:cSldViewPr>
  </p:slideViewPr>
  <p:outlineViewPr>
    <p:cViewPr>
      <p:scale>
        <a:sx n="33" d="100"/>
        <a:sy n="33" d="100"/>
      </p:scale>
      <p:origin x="0" y="52152"/>
    </p:cViewPr>
  </p:outlin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1.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8" Type="http://schemas.openxmlformats.org/officeDocument/2006/relationships/slideMaster" Target="slideMasters/slideMaster8.xml"/><Relationship Id="rId51" Type="http://schemas.openxmlformats.org/officeDocument/2006/relationships/slide" Target="slides/slide2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0E4B7-6F80-4ED9-91EA-0BEC78D89795}" type="doc">
      <dgm:prSet loTypeId="urn:microsoft.com/office/officeart/2005/8/layout/arrow2" loCatId="process" qsTypeId="urn:microsoft.com/office/officeart/2005/8/quickstyle/simple1#20" qsCatId="simple" csTypeId="urn:microsoft.com/office/officeart/2005/8/colors/accent1_2#29" csCatId="accent1"/>
      <dgm:spPr/>
      <dgm:t>
        <a:bodyPr/>
        <a:lstStyle/>
        <a:p>
          <a:endParaRPr lang="en-US"/>
        </a:p>
      </dgm:t>
    </dgm:pt>
    <dgm:pt modelId="{25255913-93B9-4C96-897E-9F37B632FD48}">
      <dgm:prSet custT="1"/>
      <dgm:spPr/>
      <dgm:t>
        <a:bodyPr/>
        <a:lstStyle/>
        <a:p>
          <a:pPr rtl="0"/>
          <a:r>
            <a:rPr lang="en-US" sz="1600" b="1" dirty="0" smtClean="0">
              <a:solidFill>
                <a:schemeClr val="tx1">
                  <a:lumMod val="75000"/>
                  <a:lumOff val="25000"/>
                </a:schemeClr>
              </a:solidFill>
            </a:rPr>
            <a:t>Validity check</a:t>
          </a:r>
          <a:endParaRPr lang="en-US" sz="1600" b="1" dirty="0">
            <a:solidFill>
              <a:schemeClr val="tx1">
                <a:lumMod val="75000"/>
                <a:lumOff val="25000"/>
              </a:schemeClr>
            </a:solidFill>
          </a:endParaRPr>
        </a:p>
      </dgm:t>
    </dgm:pt>
    <dgm:pt modelId="{16BBD44F-C7CD-479C-9105-4C61C62D8AE6}" type="parTrans" cxnId="{E60D47FC-F309-46CD-A7FA-49EE325862BD}">
      <dgm:prSet/>
      <dgm:spPr/>
      <dgm:t>
        <a:bodyPr/>
        <a:lstStyle/>
        <a:p>
          <a:endParaRPr lang="en-US"/>
        </a:p>
      </dgm:t>
    </dgm:pt>
    <dgm:pt modelId="{75B4DA64-3FB4-4647-85AD-BD3B0103EA34}" type="sibTrans" cxnId="{E60D47FC-F309-46CD-A7FA-49EE325862BD}">
      <dgm:prSet/>
      <dgm:spPr/>
      <dgm:t>
        <a:bodyPr/>
        <a:lstStyle/>
        <a:p>
          <a:endParaRPr lang="en-US"/>
        </a:p>
      </dgm:t>
    </dgm:pt>
    <dgm:pt modelId="{C1930EC9-E90A-4471-9EC1-BB7D6A1D1894}">
      <dgm:prSet/>
      <dgm:spPr/>
      <dgm:t>
        <a:bodyPr/>
        <a:lstStyle/>
        <a:p>
          <a:pPr rtl="0"/>
          <a:r>
            <a:rPr lang="en-US" dirty="0" smtClean="0"/>
            <a:t>Consistency check</a:t>
          </a:r>
          <a:endParaRPr lang="en-US" dirty="0"/>
        </a:p>
      </dgm:t>
    </dgm:pt>
    <dgm:pt modelId="{BDCE3A0A-8A65-4848-8E79-90074445478A}" type="parTrans" cxnId="{AEC86EDC-A58B-457C-95FB-91E0DAC46883}">
      <dgm:prSet/>
      <dgm:spPr/>
      <dgm:t>
        <a:bodyPr/>
        <a:lstStyle/>
        <a:p>
          <a:endParaRPr lang="en-US"/>
        </a:p>
      </dgm:t>
    </dgm:pt>
    <dgm:pt modelId="{3AAF63EE-06D3-49AB-BA5F-87D303D0030B}" type="sibTrans" cxnId="{AEC86EDC-A58B-457C-95FB-91E0DAC46883}">
      <dgm:prSet/>
      <dgm:spPr/>
      <dgm:t>
        <a:bodyPr/>
        <a:lstStyle/>
        <a:p>
          <a:endParaRPr lang="en-US"/>
        </a:p>
      </dgm:t>
    </dgm:pt>
    <dgm:pt modelId="{2A5844D2-263F-439F-BDE4-4815F590DD6C}">
      <dgm:prSet/>
      <dgm:spPr/>
      <dgm:t>
        <a:bodyPr/>
        <a:lstStyle/>
        <a:p>
          <a:pPr rtl="0"/>
          <a:r>
            <a:rPr lang="en-US" dirty="0" smtClean="0"/>
            <a:t>Completeness check</a:t>
          </a:r>
          <a:endParaRPr lang="en-US" dirty="0"/>
        </a:p>
      </dgm:t>
    </dgm:pt>
    <dgm:pt modelId="{7A4D0140-E17B-4C11-86EB-A2EDE844E3BC}" type="parTrans" cxnId="{7CE23B80-274B-4CDD-8BE9-5C357C2F56FD}">
      <dgm:prSet/>
      <dgm:spPr/>
      <dgm:t>
        <a:bodyPr/>
        <a:lstStyle/>
        <a:p>
          <a:endParaRPr lang="en-US"/>
        </a:p>
      </dgm:t>
    </dgm:pt>
    <dgm:pt modelId="{E0E52A5F-01DC-4E1F-9119-C7B6BB1A15D8}" type="sibTrans" cxnId="{7CE23B80-274B-4CDD-8BE9-5C357C2F56FD}">
      <dgm:prSet/>
      <dgm:spPr/>
      <dgm:t>
        <a:bodyPr/>
        <a:lstStyle/>
        <a:p>
          <a:endParaRPr lang="en-US"/>
        </a:p>
      </dgm:t>
    </dgm:pt>
    <dgm:pt modelId="{88F1D8F6-8F2E-43AA-8333-5898E85D83AB}">
      <dgm:prSet/>
      <dgm:spPr/>
      <dgm:t>
        <a:bodyPr/>
        <a:lstStyle/>
        <a:p>
          <a:pPr rtl="0"/>
          <a:r>
            <a:rPr lang="en-US" dirty="0" smtClean="0"/>
            <a:t>Realism check</a:t>
          </a:r>
          <a:endParaRPr lang="en-US" dirty="0"/>
        </a:p>
      </dgm:t>
    </dgm:pt>
    <dgm:pt modelId="{ABBDCB8F-9AA5-41E4-8C3D-7048168F30B5}" type="parTrans" cxnId="{AE60CB45-76A8-4BCE-B049-8C58E30D5C74}">
      <dgm:prSet/>
      <dgm:spPr/>
      <dgm:t>
        <a:bodyPr/>
        <a:lstStyle/>
        <a:p>
          <a:endParaRPr lang="en-US"/>
        </a:p>
      </dgm:t>
    </dgm:pt>
    <dgm:pt modelId="{C6B6587B-9B8B-4BCA-8357-3058AEFB5F5D}" type="sibTrans" cxnId="{AE60CB45-76A8-4BCE-B049-8C58E30D5C74}">
      <dgm:prSet/>
      <dgm:spPr/>
      <dgm:t>
        <a:bodyPr/>
        <a:lstStyle/>
        <a:p>
          <a:endParaRPr lang="en-US"/>
        </a:p>
      </dgm:t>
    </dgm:pt>
    <dgm:pt modelId="{FFD738CD-2EB5-4A42-B102-D8A7382E5877}">
      <dgm:prSet/>
      <dgm:spPr/>
      <dgm:t>
        <a:bodyPr/>
        <a:lstStyle/>
        <a:p>
          <a:pPr rtl="0"/>
          <a:r>
            <a:rPr lang="en-US" dirty="0" smtClean="0"/>
            <a:t>Verifiability check</a:t>
          </a:r>
          <a:endParaRPr lang="en-US" dirty="0"/>
        </a:p>
      </dgm:t>
    </dgm:pt>
    <dgm:pt modelId="{742BD0A5-ECA4-455D-922F-9FBA322582B0}" type="parTrans" cxnId="{3BBE3EE0-1A16-40C0-A396-29C62F953679}">
      <dgm:prSet/>
      <dgm:spPr/>
      <dgm:t>
        <a:bodyPr/>
        <a:lstStyle/>
        <a:p>
          <a:endParaRPr lang="en-US"/>
        </a:p>
      </dgm:t>
    </dgm:pt>
    <dgm:pt modelId="{EC0EDF7D-6A5A-4C3F-8FAD-29931F081961}" type="sibTrans" cxnId="{3BBE3EE0-1A16-40C0-A396-29C62F953679}">
      <dgm:prSet/>
      <dgm:spPr/>
      <dgm:t>
        <a:bodyPr/>
        <a:lstStyle/>
        <a:p>
          <a:endParaRPr lang="en-US"/>
        </a:p>
      </dgm:t>
    </dgm:pt>
    <dgm:pt modelId="{5562BA5D-3E19-410E-9481-AD2DE5AA1300}" type="pres">
      <dgm:prSet presAssocID="{4730E4B7-6F80-4ED9-91EA-0BEC78D89795}" presName="arrowDiagram" presStyleCnt="0">
        <dgm:presLayoutVars>
          <dgm:chMax val="5"/>
          <dgm:dir/>
          <dgm:resizeHandles val="exact"/>
        </dgm:presLayoutVars>
      </dgm:prSet>
      <dgm:spPr/>
      <dgm:t>
        <a:bodyPr/>
        <a:lstStyle/>
        <a:p>
          <a:endParaRPr lang="en-US"/>
        </a:p>
      </dgm:t>
    </dgm:pt>
    <dgm:pt modelId="{3327364D-F8C3-45EF-8D3F-BF4BD13C98C3}" type="pres">
      <dgm:prSet presAssocID="{4730E4B7-6F80-4ED9-91EA-0BEC78D89795}" presName="arrow" presStyleLbl="bgShp" presStyleIdx="0" presStyleCnt="1"/>
      <dgm:spPr/>
    </dgm:pt>
    <dgm:pt modelId="{9C547180-94A5-40BA-BA90-480785B935FA}" type="pres">
      <dgm:prSet presAssocID="{4730E4B7-6F80-4ED9-91EA-0BEC78D89795}" presName="arrowDiagram5" presStyleCnt="0"/>
      <dgm:spPr/>
    </dgm:pt>
    <dgm:pt modelId="{8BD4B4EF-0F28-40F0-9E34-03565A95BBC6}" type="pres">
      <dgm:prSet presAssocID="{25255913-93B9-4C96-897E-9F37B632FD48}" presName="bullet5a" presStyleLbl="node1" presStyleIdx="0" presStyleCnt="5"/>
      <dgm:spPr/>
    </dgm:pt>
    <dgm:pt modelId="{77929E2C-3A41-4E75-A5F3-3DA77A17784C}" type="pres">
      <dgm:prSet presAssocID="{25255913-93B9-4C96-897E-9F37B632FD48}" presName="textBox5a" presStyleLbl="revTx" presStyleIdx="0" presStyleCnt="5">
        <dgm:presLayoutVars>
          <dgm:bulletEnabled val="1"/>
        </dgm:presLayoutVars>
      </dgm:prSet>
      <dgm:spPr/>
      <dgm:t>
        <a:bodyPr/>
        <a:lstStyle/>
        <a:p>
          <a:endParaRPr lang="en-US"/>
        </a:p>
      </dgm:t>
    </dgm:pt>
    <dgm:pt modelId="{32489075-0CD6-4FB6-B91C-EF3F8D2F5A63}" type="pres">
      <dgm:prSet presAssocID="{C1930EC9-E90A-4471-9EC1-BB7D6A1D1894}" presName="bullet5b" presStyleLbl="node1" presStyleIdx="1" presStyleCnt="5"/>
      <dgm:spPr/>
    </dgm:pt>
    <dgm:pt modelId="{1052B413-B940-47DE-8310-EED067468696}" type="pres">
      <dgm:prSet presAssocID="{C1930EC9-E90A-4471-9EC1-BB7D6A1D1894}" presName="textBox5b" presStyleLbl="revTx" presStyleIdx="1" presStyleCnt="5">
        <dgm:presLayoutVars>
          <dgm:bulletEnabled val="1"/>
        </dgm:presLayoutVars>
      </dgm:prSet>
      <dgm:spPr/>
      <dgm:t>
        <a:bodyPr/>
        <a:lstStyle/>
        <a:p>
          <a:endParaRPr lang="en-US"/>
        </a:p>
      </dgm:t>
    </dgm:pt>
    <dgm:pt modelId="{20BF1DD8-86C5-4F3D-A5FC-AB832A618F7A}" type="pres">
      <dgm:prSet presAssocID="{2A5844D2-263F-439F-BDE4-4815F590DD6C}" presName="bullet5c" presStyleLbl="node1" presStyleIdx="2" presStyleCnt="5"/>
      <dgm:spPr/>
    </dgm:pt>
    <dgm:pt modelId="{3E87272A-0C15-4599-8E59-A09B074A030C}" type="pres">
      <dgm:prSet presAssocID="{2A5844D2-263F-439F-BDE4-4815F590DD6C}" presName="textBox5c" presStyleLbl="revTx" presStyleIdx="2" presStyleCnt="5">
        <dgm:presLayoutVars>
          <dgm:bulletEnabled val="1"/>
        </dgm:presLayoutVars>
      </dgm:prSet>
      <dgm:spPr/>
      <dgm:t>
        <a:bodyPr/>
        <a:lstStyle/>
        <a:p>
          <a:endParaRPr lang="en-US"/>
        </a:p>
      </dgm:t>
    </dgm:pt>
    <dgm:pt modelId="{4C0174AA-D52A-4A00-8E48-DE79A8EB592B}" type="pres">
      <dgm:prSet presAssocID="{88F1D8F6-8F2E-43AA-8333-5898E85D83AB}" presName="bullet5d" presStyleLbl="node1" presStyleIdx="3" presStyleCnt="5"/>
      <dgm:spPr/>
      <dgm:t>
        <a:bodyPr/>
        <a:lstStyle/>
        <a:p>
          <a:endParaRPr lang="en-US"/>
        </a:p>
      </dgm:t>
    </dgm:pt>
    <dgm:pt modelId="{1AD2DC25-0F64-4B63-B70E-C4E725236D6D}" type="pres">
      <dgm:prSet presAssocID="{88F1D8F6-8F2E-43AA-8333-5898E85D83AB}" presName="textBox5d" presStyleLbl="revTx" presStyleIdx="3" presStyleCnt="5">
        <dgm:presLayoutVars>
          <dgm:bulletEnabled val="1"/>
        </dgm:presLayoutVars>
      </dgm:prSet>
      <dgm:spPr/>
      <dgm:t>
        <a:bodyPr/>
        <a:lstStyle/>
        <a:p>
          <a:endParaRPr lang="en-US"/>
        </a:p>
      </dgm:t>
    </dgm:pt>
    <dgm:pt modelId="{0983CB92-31B8-48CE-8FC8-29FF766C281F}" type="pres">
      <dgm:prSet presAssocID="{FFD738CD-2EB5-4A42-B102-D8A7382E5877}" presName="bullet5e" presStyleLbl="node1" presStyleIdx="4" presStyleCnt="5"/>
      <dgm:spPr/>
    </dgm:pt>
    <dgm:pt modelId="{E3EBDF9E-6112-4416-9902-F63DF4E29839}" type="pres">
      <dgm:prSet presAssocID="{FFD738CD-2EB5-4A42-B102-D8A7382E5877}" presName="textBox5e" presStyleLbl="revTx" presStyleIdx="4" presStyleCnt="5">
        <dgm:presLayoutVars>
          <dgm:bulletEnabled val="1"/>
        </dgm:presLayoutVars>
      </dgm:prSet>
      <dgm:spPr/>
      <dgm:t>
        <a:bodyPr/>
        <a:lstStyle/>
        <a:p>
          <a:endParaRPr lang="en-US"/>
        </a:p>
      </dgm:t>
    </dgm:pt>
  </dgm:ptLst>
  <dgm:cxnLst>
    <dgm:cxn modelId="{7D6E14DE-E3A8-4EA8-BBA5-47B0B44BDD6E}" type="presOf" srcId="{25255913-93B9-4C96-897E-9F37B632FD48}" destId="{77929E2C-3A41-4E75-A5F3-3DA77A17784C}" srcOrd="0" destOrd="0" presId="urn:microsoft.com/office/officeart/2005/8/layout/arrow2"/>
    <dgm:cxn modelId="{1A386F06-EFA9-4F33-9F73-F1A8ECE1ECDA}" type="presOf" srcId="{2A5844D2-263F-439F-BDE4-4815F590DD6C}" destId="{3E87272A-0C15-4599-8E59-A09B074A030C}" srcOrd="0" destOrd="0" presId="urn:microsoft.com/office/officeart/2005/8/layout/arrow2"/>
    <dgm:cxn modelId="{CEF123F2-28CE-445B-BA39-5D9070D2B135}" type="presOf" srcId="{4730E4B7-6F80-4ED9-91EA-0BEC78D89795}" destId="{5562BA5D-3E19-410E-9481-AD2DE5AA1300}" srcOrd="0" destOrd="0" presId="urn:microsoft.com/office/officeart/2005/8/layout/arrow2"/>
    <dgm:cxn modelId="{7CE23B80-274B-4CDD-8BE9-5C357C2F56FD}" srcId="{4730E4B7-6F80-4ED9-91EA-0BEC78D89795}" destId="{2A5844D2-263F-439F-BDE4-4815F590DD6C}" srcOrd="2" destOrd="0" parTransId="{7A4D0140-E17B-4C11-86EB-A2EDE844E3BC}" sibTransId="{E0E52A5F-01DC-4E1F-9119-C7B6BB1A15D8}"/>
    <dgm:cxn modelId="{F435B551-530F-4069-A9D9-7B165DDD1D3D}" type="presOf" srcId="{C1930EC9-E90A-4471-9EC1-BB7D6A1D1894}" destId="{1052B413-B940-47DE-8310-EED067468696}" srcOrd="0" destOrd="0" presId="urn:microsoft.com/office/officeart/2005/8/layout/arrow2"/>
    <dgm:cxn modelId="{AE60CB45-76A8-4BCE-B049-8C58E30D5C74}" srcId="{4730E4B7-6F80-4ED9-91EA-0BEC78D89795}" destId="{88F1D8F6-8F2E-43AA-8333-5898E85D83AB}" srcOrd="3" destOrd="0" parTransId="{ABBDCB8F-9AA5-41E4-8C3D-7048168F30B5}" sibTransId="{C6B6587B-9B8B-4BCA-8357-3058AEFB5F5D}"/>
    <dgm:cxn modelId="{E60D47FC-F309-46CD-A7FA-49EE325862BD}" srcId="{4730E4B7-6F80-4ED9-91EA-0BEC78D89795}" destId="{25255913-93B9-4C96-897E-9F37B632FD48}" srcOrd="0" destOrd="0" parTransId="{16BBD44F-C7CD-479C-9105-4C61C62D8AE6}" sibTransId="{75B4DA64-3FB4-4647-85AD-BD3B0103EA34}"/>
    <dgm:cxn modelId="{8D58D736-A40D-4411-BE62-146DBD163978}" type="presOf" srcId="{FFD738CD-2EB5-4A42-B102-D8A7382E5877}" destId="{E3EBDF9E-6112-4416-9902-F63DF4E29839}" srcOrd="0" destOrd="0" presId="urn:microsoft.com/office/officeart/2005/8/layout/arrow2"/>
    <dgm:cxn modelId="{3BBE3EE0-1A16-40C0-A396-29C62F953679}" srcId="{4730E4B7-6F80-4ED9-91EA-0BEC78D89795}" destId="{FFD738CD-2EB5-4A42-B102-D8A7382E5877}" srcOrd="4" destOrd="0" parTransId="{742BD0A5-ECA4-455D-922F-9FBA322582B0}" sibTransId="{EC0EDF7D-6A5A-4C3F-8FAD-29931F081961}"/>
    <dgm:cxn modelId="{AEC86EDC-A58B-457C-95FB-91E0DAC46883}" srcId="{4730E4B7-6F80-4ED9-91EA-0BEC78D89795}" destId="{C1930EC9-E90A-4471-9EC1-BB7D6A1D1894}" srcOrd="1" destOrd="0" parTransId="{BDCE3A0A-8A65-4848-8E79-90074445478A}" sibTransId="{3AAF63EE-06D3-49AB-BA5F-87D303D0030B}"/>
    <dgm:cxn modelId="{9FD3BC16-98E8-4E8C-A158-4D3C3F2A88A8}" type="presOf" srcId="{88F1D8F6-8F2E-43AA-8333-5898E85D83AB}" destId="{1AD2DC25-0F64-4B63-B70E-C4E725236D6D}" srcOrd="0" destOrd="0" presId="urn:microsoft.com/office/officeart/2005/8/layout/arrow2"/>
    <dgm:cxn modelId="{DC64B1B5-C47C-4AD5-829E-BDC8513655B2}" type="presParOf" srcId="{5562BA5D-3E19-410E-9481-AD2DE5AA1300}" destId="{3327364D-F8C3-45EF-8D3F-BF4BD13C98C3}" srcOrd="0" destOrd="0" presId="urn:microsoft.com/office/officeart/2005/8/layout/arrow2"/>
    <dgm:cxn modelId="{4CC6F628-46D2-4F15-ABDE-D8040D2635F0}" type="presParOf" srcId="{5562BA5D-3E19-410E-9481-AD2DE5AA1300}" destId="{9C547180-94A5-40BA-BA90-480785B935FA}" srcOrd="1" destOrd="0" presId="urn:microsoft.com/office/officeart/2005/8/layout/arrow2"/>
    <dgm:cxn modelId="{F3A3ECFF-D1A4-4678-8389-5FAA7833D511}" type="presParOf" srcId="{9C547180-94A5-40BA-BA90-480785B935FA}" destId="{8BD4B4EF-0F28-40F0-9E34-03565A95BBC6}" srcOrd="0" destOrd="0" presId="urn:microsoft.com/office/officeart/2005/8/layout/arrow2"/>
    <dgm:cxn modelId="{AFC4492A-9E9A-4397-BAD2-8F49FCA8A00B}" type="presParOf" srcId="{9C547180-94A5-40BA-BA90-480785B935FA}" destId="{77929E2C-3A41-4E75-A5F3-3DA77A17784C}" srcOrd="1" destOrd="0" presId="urn:microsoft.com/office/officeart/2005/8/layout/arrow2"/>
    <dgm:cxn modelId="{E00F2B05-6E62-4389-AC5E-2F515BEB564B}" type="presParOf" srcId="{9C547180-94A5-40BA-BA90-480785B935FA}" destId="{32489075-0CD6-4FB6-B91C-EF3F8D2F5A63}" srcOrd="2" destOrd="0" presId="urn:microsoft.com/office/officeart/2005/8/layout/arrow2"/>
    <dgm:cxn modelId="{46F3AFA6-DB50-4561-B628-498114A36E21}" type="presParOf" srcId="{9C547180-94A5-40BA-BA90-480785B935FA}" destId="{1052B413-B940-47DE-8310-EED067468696}" srcOrd="3" destOrd="0" presId="urn:microsoft.com/office/officeart/2005/8/layout/arrow2"/>
    <dgm:cxn modelId="{C6267F56-E3C3-45A1-B8EA-CDA58BD52A01}" type="presParOf" srcId="{9C547180-94A5-40BA-BA90-480785B935FA}" destId="{20BF1DD8-86C5-4F3D-A5FC-AB832A618F7A}" srcOrd="4" destOrd="0" presId="urn:microsoft.com/office/officeart/2005/8/layout/arrow2"/>
    <dgm:cxn modelId="{C58F9E39-E199-480F-A526-FB88CAD89930}" type="presParOf" srcId="{9C547180-94A5-40BA-BA90-480785B935FA}" destId="{3E87272A-0C15-4599-8E59-A09B074A030C}" srcOrd="5" destOrd="0" presId="urn:microsoft.com/office/officeart/2005/8/layout/arrow2"/>
    <dgm:cxn modelId="{1BCD4B6B-DCB3-4E84-88BC-946668DDB1CC}" type="presParOf" srcId="{9C547180-94A5-40BA-BA90-480785B935FA}" destId="{4C0174AA-D52A-4A00-8E48-DE79A8EB592B}" srcOrd="6" destOrd="0" presId="urn:microsoft.com/office/officeart/2005/8/layout/arrow2"/>
    <dgm:cxn modelId="{D775D072-E617-4A2A-B820-0AB1C5247D51}" type="presParOf" srcId="{9C547180-94A5-40BA-BA90-480785B935FA}" destId="{1AD2DC25-0F64-4B63-B70E-C4E725236D6D}" srcOrd="7" destOrd="0" presId="urn:microsoft.com/office/officeart/2005/8/layout/arrow2"/>
    <dgm:cxn modelId="{636045A0-80DA-45CB-92F0-79FF64D31CFD}" type="presParOf" srcId="{9C547180-94A5-40BA-BA90-480785B935FA}" destId="{0983CB92-31B8-48CE-8FC8-29FF766C281F}" srcOrd="8" destOrd="0" presId="urn:microsoft.com/office/officeart/2005/8/layout/arrow2"/>
    <dgm:cxn modelId="{50FA8199-A8D2-4A9B-B99A-552AD9ECAD46}" type="presParOf" srcId="{9C547180-94A5-40BA-BA90-480785B935FA}" destId="{E3EBDF9E-6112-4416-9902-F63DF4E29839}" srcOrd="9"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8E39FE8-0482-4024-9344-82930D6D0F30}" type="datetimeFigureOut">
              <a:rPr lang="vi-VN"/>
              <a:pPr>
                <a:defRPr/>
              </a:pPr>
              <a:t>21/04/2014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FC837A45-4EEC-433F-BD9E-E3F5B9DF099A}" type="slidenum">
              <a:rPr lang="vi-VN"/>
              <a:pPr>
                <a:defRPr/>
              </a:pPr>
              <a:t>‹#›</a:t>
            </a:fld>
            <a:endParaRPr lang="vi-VN"/>
          </a:p>
        </p:txBody>
      </p:sp>
    </p:spTree>
    <p:extLst>
      <p:ext uri="{BB962C8B-B14F-4D97-AF65-F5344CB8AC3E}">
        <p14:creationId xmlns="" xmlns:p14="http://schemas.microsoft.com/office/powerpoint/2010/main" val="2944680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overview about FSOFT</a:t>
            </a:r>
            <a:r>
              <a:rPr lang="en-US" baseline="0" dirty="0" smtClean="0"/>
              <a:t> software lifecycle (~RUP)</a:t>
            </a:r>
          </a:p>
          <a:p>
            <a:pPr marL="228600" indent="-228600">
              <a:buAutoNum type="arabicPeriod"/>
            </a:pPr>
            <a:r>
              <a:rPr lang="en-US" baseline="0" dirty="0" smtClean="0"/>
              <a:t>6 phase of project life cycle</a:t>
            </a:r>
          </a:p>
          <a:p>
            <a:pPr marL="228600" indent="-228600">
              <a:buAutoNum type="arabicPeriod"/>
            </a:pPr>
            <a:r>
              <a:rPr lang="en-US" baseline="0" dirty="0" smtClean="0"/>
              <a:t>Introduce process (disciplines) of software development</a:t>
            </a:r>
          </a:p>
          <a:p>
            <a:pPr marL="228600" indent="-228600">
              <a:buAutoNum type="arabicPeriod"/>
            </a:pPr>
            <a:r>
              <a:rPr lang="en-US" dirty="0" smtClean="0"/>
              <a:t>Develop iteratively  </a:t>
            </a:r>
          </a:p>
          <a:p>
            <a:pPr marL="685800" lvl="1" indent="-228600">
              <a:buNone/>
            </a:pPr>
            <a:r>
              <a:rPr lang="en-US" dirty="0" smtClean="0"/>
              <a:t>It is best to know all requirements in advance; however, often this is not the case. Several software development processes exist that deal with providing solution on how to minimize cost in terms of development phases.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a:t>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18</a:t>
            </a:fld>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19</a:t>
            </a:fld>
            <a:endParaRPr 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20</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8</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a:lstStyle/>
          <a:p>
            <a:fld id="{8E89172E-1FF8-4600-B08B-3E6BA78761A8}" type="slidenum">
              <a:rPr lang="en-US" smtClean="0"/>
              <a:pPr/>
              <a:t>10</a:t>
            </a:fld>
            <a:endParaRPr lang="en-US" dirty="0" smtClean="0"/>
          </a:p>
        </p:txBody>
      </p:sp>
      <p:sp>
        <p:nvSpPr>
          <p:cNvPr id="39939" name="Rectangle 11"/>
          <p:cNvSpPr txBox="1">
            <a:spLocks noGrp="1" noChangeArrowheads="1"/>
          </p:cNvSpPr>
          <p:nvPr/>
        </p:nvSpPr>
        <p:spPr bwMode="auto">
          <a:xfrm>
            <a:off x="3887788" y="0"/>
            <a:ext cx="2970212" cy="457200"/>
          </a:xfrm>
          <a:prstGeom prst="rect">
            <a:avLst/>
          </a:prstGeom>
          <a:noFill/>
          <a:ln w="9525">
            <a:noFill/>
            <a:miter lim="800000"/>
            <a:headEnd/>
            <a:tailEnd/>
          </a:ln>
        </p:spPr>
        <p:txBody>
          <a:bodyPr lIns="89730" tIns="44865" rIns="89730" bIns="44865"/>
          <a:lstStyle/>
          <a:p>
            <a:pPr algn="r"/>
            <a:fld id="{CA382747-EB0E-4CF4-BB00-7446FB753CD7}" type="datetime1">
              <a:rPr lang="en-US" sz="1200"/>
              <a:pPr algn="r"/>
              <a:t>4/21/2014</a:t>
            </a:fld>
            <a:endParaRPr lang="en-US" sz="1200" dirty="0"/>
          </a:p>
        </p:txBody>
      </p:sp>
      <p:sp>
        <p:nvSpPr>
          <p:cNvPr id="39940" name="Rectangle 13"/>
          <p:cNvSpPr txBox="1">
            <a:spLocks noGrp="1" noChangeArrowheads="1"/>
          </p:cNvSpPr>
          <p:nvPr/>
        </p:nvSpPr>
        <p:spPr bwMode="auto">
          <a:xfrm>
            <a:off x="3887788" y="8686800"/>
            <a:ext cx="2970212" cy="457200"/>
          </a:xfrm>
          <a:prstGeom prst="rect">
            <a:avLst/>
          </a:prstGeom>
          <a:noFill/>
          <a:ln w="9525">
            <a:noFill/>
            <a:miter lim="800000"/>
            <a:headEnd/>
            <a:tailEnd/>
          </a:ln>
        </p:spPr>
        <p:txBody>
          <a:bodyPr lIns="89730" tIns="44865" rIns="89730" bIns="44865" anchor="b"/>
          <a:lstStyle/>
          <a:p>
            <a:pPr algn="r"/>
            <a:fld id="{A07D650F-C84A-4CE2-A584-C67A2FFF1251}" type="slidenum">
              <a:rPr lang="en-US" sz="1200"/>
              <a:pPr algn="r"/>
              <a:t>10</a:t>
            </a:fld>
            <a:endParaRPr lang="en-US" sz="1200" dirty="0"/>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2" name="Rectangle 3"/>
          <p:cNvSpPr>
            <a:spLocks noGrp="1" noChangeArrowheads="1"/>
          </p:cNvSpPr>
          <p:nvPr>
            <p:ph type="body" idx="1"/>
          </p:nvPr>
        </p:nvSpPr>
        <p:spPr bwMode="auto">
          <a:noFill/>
        </p:spPr>
        <p:txBody>
          <a:bodyPr lIns="89730" tIns="44865" rIns="89730" bIns="44865"/>
          <a:lstStyle/>
          <a:p>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11</a:t>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u="sng" dirty="0" smtClean="0"/>
              <a:t>Correct</a:t>
            </a:r>
            <a:r>
              <a:rPr lang="en-US" dirty="0" smtClean="0"/>
              <a:t> - This is like motherhood and apple pie. Of course you want the specification to be correct. No one writes a specification that they know is incorrect. We like to say - "Correct and Ever Correcting." The discipline is keeping the specification up to date when you find things that are not correct.</a:t>
            </a:r>
          </a:p>
          <a:p>
            <a:r>
              <a:rPr lang="en-US" u="sng" dirty="0" smtClean="0"/>
              <a:t>Unambiguous</a:t>
            </a:r>
            <a:r>
              <a:rPr lang="en-US" dirty="0" smtClean="0"/>
              <a:t> - An SRS is unambiguous if, and only if, every requirement stated therein has only one interpretation. Again, easier said than done. Spending time on this area prior to releasing the SRS can be a waste of time. But as you find ambiguities - fix them.</a:t>
            </a:r>
          </a:p>
          <a:p>
            <a:r>
              <a:rPr lang="en-US" u="sng" dirty="0" smtClean="0"/>
              <a:t>Complete</a:t>
            </a:r>
            <a:r>
              <a:rPr lang="en-US" dirty="0" smtClean="0"/>
              <a:t> - A simple judge of this is that is should be all that is needed by the software designers to create the software.</a:t>
            </a:r>
          </a:p>
          <a:p>
            <a:r>
              <a:rPr lang="en-US" u="sng" dirty="0" smtClean="0"/>
              <a:t>Consistent</a:t>
            </a:r>
            <a:r>
              <a:rPr lang="en-US" dirty="0" smtClean="0"/>
              <a:t> - The SRS should be consistent within itself and consistent to its reference documents. If you call an input "Start and Stop" in one place, don't call it "Start/Stop" in another.</a:t>
            </a:r>
          </a:p>
          <a:p>
            <a:r>
              <a:rPr lang="en-US" u="sng" dirty="0" smtClean="0"/>
              <a:t>Verifiable</a:t>
            </a:r>
            <a:r>
              <a:rPr lang="en-US" dirty="0" smtClean="0"/>
              <a:t> - Don't put in requirements like - "It should provide the user a fast response." Another of my favorites is - "The system should never crash." Instead, provide a quantitative requirement like: "Every key stroke should provide a user response within 100 milliseconds." </a:t>
            </a:r>
          </a:p>
          <a:p>
            <a:r>
              <a:rPr lang="en-US" u="sng" dirty="0" smtClean="0"/>
              <a:t>Traceable</a:t>
            </a:r>
            <a:r>
              <a:rPr lang="en-US" dirty="0" smtClean="0"/>
              <a:t> - Often, this is not important in a non-politicized environment. However, in most organizations, it is sometimes useful to connect the requirements in the SRS to a higher level document. Why do we need this requirement?</a:t>
            </a:r>
          </a:p>
          <a:p>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u="sng" dirty="0" smtClean="0"/>
              <a:t>Correct</a:t>
            </a:r>
            <a:r>
              <a:rPr lang="en-US" dirty="0" smtClean="0"/>
              <a:t> - This is like motherhood and apple pie. Of course you want the specification to be correct. No one writes a specification that they know is incorrect. We like to say - "Correct and Ever Correcting." The discipline is keeping the specification up to date when you find things that are not correct.</a:t>
            </a:r>
          </a:p>
          <a:p>
            <a:r>
              <a:rPr lang="en-US" u="sng" dirty="0" smtClean="0"/>
              <a:t>Unambiguous</a:t>
            </a:r>
            <a:r>
              <a:rPr lang="en-US" dirty="0" smtClean="0"/>
              <a:t> - An SRS is unambiguous if, and only if, every requirement stated therein has only one interpretation. Again, easier said than done. Spending time on this area prior to releasing the SRS can be a waste of time. But as you find ambiguities - fix them.</a:t>
            </a:r>
          </a:p>
          <a:p>
            <a:r>
              <a:rPr lang="en-US" u="sng" dirty="0" smtClean="0"/>
              <a:t>Complete</a:t>
            </a:r>
            <a:r>
              <a:rPr lang="en-US" dirty="0" smtClean="0"/>
              <a:t> - A simple judge of this is that is should be all that is needed by the software designers to create the software.</a:t>
            </a:r>
          </a:p>
          <a:p>
            <a:r>
              <a:rPr lang="en-US" u="sng" dirty="0" smtClean="0"/>
              <a:t>Consistent</a:t>
            </a:r>
            <a:r>
              <a:rPr lang="en-US" dirty="0" smtClean="0"/>
              <a:t> - The SRS should be consistent within itself and consistent to its reference documents. If you call an input "Start and Stop" in one place, don't call it "Start/Stop" in another.</a:t>
            </a:r>
          </a:p>
          <a:p>
            <a:r>
              <a:rPr lang="en-US" u="sng" dirty="0" smtClean="0"/>
              <a:t>Verifiable</a:t>
            </a:r>
            <a:r>
              <a:rPr lang="en-US" dirty="0" smtClean="0"/>
              <a:t> - Don't put in requirements like - "It should provide the user a fast response." Another of my favorites is - "The system should never crash." Instead, provide a quantitative requirement like: "Every key stroke should provide a user response within 100 milliseconds." </a:t>
            </a:r>
          </a:p>
          <a:p>
            <a:r>
              <a:rPr lang="en-US" u="sng" dirty="0" smtClean="0"/>
              <a:t>Traceable</a:t>
            </a:r>
            <a:r>
              <a:rPr lang="en-US" dirty="0" smtClean="0"/>
              <a:t> - Often, this is not important in a non-politicized environment. However, in most organizations, it is sometimes useful to connect the requirements in the SRS to a higher level document. Why do we need this requirement?</a:t>
            </a:r>
          </a:p>
          <a:p>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14</a:t>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Validity check</a:t>
            </a:r>
          </a:p>
          <a:p>
            <a:pPr marL="685800" lvl="1" indent="-228600">
              <a:buAutoNum type="arabicPeriod"/>
            </a:pPr>
            <a:r>
              <a:rPr lang="en-US" dirty="0" smtClean="0"/>
              <a:t>A user may think that a system is needed to perform certain functions. However, further thought and analysis may identify additional or different functions that are required. Systems have diverse stakeholders with distinct needs and any set of requirements is inevitably a compromise across the stakeholder community.</a:t>
            </a:r>
          </a:p>
          <a:p>
            <a:pPr marL="685800" lvl="1" indent="-228600">
              <a:buAutoNum type="arabicPeriod"/>
            </a:pPr>
            <a:r>
              <a:rPr lang="en-US" b="1" u="sng" dirty="0" smtClean="0">
                <a:solidFill>
                  <a:srgbClr val="FFFF00"/>
                </a:solidFill>
              </a:rPr>
              <a:t>Does the system provide RIGHT functionalities as customer’s NEED?</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Consistency check</a:t>
            </a:r>
          </a:p>
          <a:p>
            <a:pPr marL="685800" lvl="1" indent="-228600">
              <a:buAutoNum type="arabicPeriod"/>
            </a:pPr>
            <a:r>
              <a:rPr lang="en-US" dirty="0" smtClean="0"/>
              <a:t>Requirements in the document should not conflict. That is, there should be no contradictory constraints or descriptions of the same system function.</a:t>
            </a:r>
          </a:p>
          <a:p>
            <a:pPr marL="685800" lvl="1" indent="-228600">
              <a:buAutoNum type="arabicPeriod"/>
            </a:pPr>
            <a:r>
              <a:rPr lang="en-US" b="1" u="sng" dirty="0" smtClean="0">
                <a:solidFill>
                  <a:srgbClr val="FFFF00"/>
                </a:solidFill>
              </a:rPr>
              <a:t>Is there any requirement CONFLICT?</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Completeness check</a:t>
            </a:r>
          </a:p>
          <a:p>
            <a:pPr marL="685800" lvl="1" indent="-228600">
              <a:buAutoNum type="arabicPeriod"/>
            </a:pPr>
            <a:r>
              <a:rPr lang="en-US" dirty="0" smtClean="0"/>
              <a:t>The requirements document should include requirements which define all functions, and constraints intended by the system user.</a:t>
            </a:r>
          </a:p>
          <a:p>
            <a:pPr marL="685800" lvl="1" indent="-228600">
              <a:buAutoNum type="arabicPeriod"/>
            </a:pPr>
            <a:r>
              <a:rPr lang="en-US" b="1" u="sng" dirty="0" smtClean="0">
                <a:solidFill>
                  <a:srgbClr val="FFFF00"/>
                </a:solidFill>
              </a:rPr>
              <a:t>Are all functions required by customer INCLUDED?</a:t>
            </a:r>
          </a:p>
          <a:p>
            <a:pPr marL="685800" lvl="1" indent="-228600">
              <a:buAutoNum type="arabicPeriod"/>
            </a:pPr>
            <a:r>
              <a:rPr lang="en-US" b="1" u="sng" dirty="0" smtClean="0">
                <a:solidFill>
                  <a:srgbClr val="FFFF00"/>
                </a:solidFill>
              </a:rPr>
              <a:t>Is there any common checklists that you can use?</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Realism check</a:t>
            </a:r>
          </a:p>
          <a:p>
            <a:pPr marL="685800" lvl="1" indent="-228600">
              <a:buAutoNum type="arabicPeriod"/>
            </a:pPr>
            <a:r>
              <a:rPr lang="en-US" dirty="0" smtClean="0"/>
              <a:t>Using knowledge of existing technology, the requirement should be checked to ensure that they could actually be implemented. These checks should also take account of the budget and schedule for the system development.</a:t>
            </a:r>
          </a:p>
          <a:p>
            <a:pPr marL="685800" lvl="1" indent="-228600">
              <a:buAutoNum type="arabicPeriod"/>
            </a:pPr>
            <a:r>
              <a:rPr lang="en-US" b="1" u="sng" dirty="0" smtClean="0">
                <a:solidFill>
                  <a:srgbClr val="FFFF00"/>
                </a:solidFill>
              </a:rPr>
              <a:t>Can requirement be IMPLEMENTED with given available budget and technology?</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Verifiability check (in FSOFT process ~ acceptance criteria – a part in SRS)</a:t>
            </a:r>
          </a:p>
          <a:p>
            <a:pPr marL="685800" lvl="1" indent="-228600">
              <a:buAutoNum type="arabicPeriod"/>
            </a:pPr>
            <a:r>
              <a:rPr lang="en-US" dirty="0" smtClean="0"/>
              <a:t>To reduce the potential for dispute between customer and contractor, system requirements should always be written so that t hey are verifiable. This means that you should be able to write a set of tests that can demonstrate that the delivered system meets each specified requirement.</a:t>
            </a:r>
          </a:p>
          <a:p>
            <a:pPr marL="685800" lvl="1" indent="-228600">
              <a:buAutoNum type="arabicPeriod"/>
            </a:pPr>
            <a:r>
              <a:rPr lang="en-US" b="1" u="sng" dirty="0" smtClean="0">
                <a:solidFill>
                  <a:srgbClr val="FFFF00"/>
                </a:solidFill>
              </a:rPr>
              <a:t>Can requirement be TESTED?</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16</a:t>
            </a:fld>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17</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439124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382285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540158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681096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78140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7448989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9860850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1195684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9669417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12985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8077797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265273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68231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3848121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621225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5529752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19457957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747989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37555340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3893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 xmlns:p14="http://schemas.microsoft.com/office/powerpoint/2010/main" val="755352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099980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0158328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612859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587170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6941122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5762303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814982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p:oleObj spid="_x0000_s2057" name="Chart" r:id="rId4" imgW="6600749" imgH="4400702" progId="MSGraph.Chart.8">
              <p:embed followColorScheme="full"/>
            </p:oleObj>
          </a:graphicData>
        </a:graphic>
      </p:graphicFrame>
    </p:spTree>
    <p:extLst>
      <p:ext uri="{BB962C8B-B14F-4D97-AF65-F5344CB8AC3E}">
        <p14:creationId xmlns="" xmlns:p14="http://schemas.microsoft.com/office/powerpoint/2010/main" val="22212514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 xmlns:p14="http://schemas.microsoft.com/office/powerpoint/2010/main" val="24484841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 xmlns:p14="http://schemas.microsoft.com/office/powerpoint/2010/main" val="382458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 xmlns:p14="http://schemas.microsoft.com/office/powerpoint/2010/main" val="3932000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 xmlns:p14="http://schemas.microsoft.com/office/powerpoint/2010/main" val="24487795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 xmlns:p14="http://schemas.microsoft.com/office/powerpoint/2010/main" val="427105589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 xmlns:p14="http://schemas.microsoft.com/office/powerpoint/2010/main" val="18789018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 xmlns:p14="http://schemas.microsoft.com/office/powerpoint/2010/main" val="32630798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 xmlns:p14="http://schemas.microsoft.com/office/powerpoint/2010/main" val="15156399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 xmlns:p14="http://schemas.microsoft.com/office/powerpoint/2010/main" val="6890476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 xmlns:p14="http://schemas.microsoft.com/office/powerpoint/2010/main" val="3655923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 xmlns:p14="http://schemas.microsoft.com/office/powerpoint/2010/main" val="25359725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 xmlns:p14="http://schemas.microsoft.com/office/powerpoint/2010/main" val="9110456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 xmlns:p14="http://schemas.microsoft.com/office/powerpoint/2010/main" val="86591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 xmlns:p14="http://schemas.microsoft.com/office/powerpoint/2010/main" val="320608322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 xmlns:p14="http://schemas.microsoft.com/office/powerpoint/2010/main" val="31852550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 xmlns:p14="http://schemas.microsoft.com/office/powerpoint/2010/main" val="128406657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 xmlns:p14="http://schemas.microsoft.com/office/powerpoint/2010/main" val="128165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 xmlns:p14="http://schemas.microsoft.com/office/powerpoint/2010/main" val="14419845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 xmlns:p14="http://schemas.microsoft.com/office/powerpoint/2010/main" val="38495836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 xmlns:p14="http://schemas.microsoft.com/office/powerpoint/2010/main" val="17524199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 xmlns:p14="http://schemas.microsoft.com/office/powerpoint/2010/main" val="26419602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 xmlns:p14="http://schemas.microsoft.com/office/powerpoint/2010/main" val="18083026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129308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7676221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9689610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9484090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368892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842769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7586769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50642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57794244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1079825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2942606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306062161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extLst>
      <p:ext uri="{BB962C8B-B14F-4D97-AF65-F5344CB8AC3E}">
        <p14:creationId xmlns=""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7012936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99792397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8999486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162071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2228534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377525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9546121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5601985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18881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9491895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962991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 xmlns:p14="http://schemas.microsoft.com/office/powerpoint/2010/main" val="57940135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 xmlns:p14="http://schemas.microsoft.com/office/powerpoint/2010/main" val="21277261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 xmlns:p14="http://schemas.microsoft.com/office/powerpoint/2010/main" val="574716175"/>
      </p:ext>
    </p:extLst>
  </p:cSld>
  <p:clrMapOvr>
    <a:masterClrMapping/>
  </p:clrMapOvr>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453996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46963704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6214589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0970447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07186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519151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8224876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9521541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77090656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80955692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88579416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9430178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369891915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54362773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753027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70662198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96515629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6203079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9347343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6628388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52958854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7178383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920784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11091435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8153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5036702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583489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60583272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0148337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3973575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85567767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26212274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5731256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7302573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531836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6115025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4734654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4606253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88504936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5009635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6556918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41743242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4615539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1154143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021215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268235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2378002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8437138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 xmlns:p14="http://schemas.microsoft.com/office/powerpoint/2010/main" val="35173282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0130494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69214101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73127933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05482879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40575606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 xmlns:p14="http://schemas.microsoft.com/office/powerpoint/2010/main" val="264390874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 xmlns:p14="http://schemas.microsoft.com/office/powerpoint/2010/main" val="95538158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482887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5810245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 xmlns:p14="http://schemas.microsoft.com/office/powerpoint/2010/main" val="185493315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49817432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21253836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12472394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63623104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81793791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89983990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910861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2940300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6105875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5354003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77279909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41648728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4675300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04595265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1221014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165437302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5148417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773728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46999490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978371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423124511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6357465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62386494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68811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10481591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71127976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20633194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164940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75095683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48429896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76682319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87453855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07110670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27382657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15249440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14389541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270481084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49615507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453904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258943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7568493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46324748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5779858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9253201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5758089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44791681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50904135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2904847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p:oleObj spid="_x0000_s144386" name="Chart" r:id="rId4" imgW="6600749" imgH="4400702" progId="MSGraph.Chart.8">
              <p:embed followColorScheme="full"/>
            </p:oleObj>
          </a:graphicData>
        </a:graphic>
      </p:graphicFrame>
    </p:spTree>
    <p:extLst>
      <p:ext uri="{BB962C8B-B14F-4D97-AF65-F5344CB8AC3E}">
        <p14:creationId xmlns="" xmlns:p14="http://schemas.microsoft.com/office/powerpoint/2010/main" val="90068558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 xmlns:p14="http://schemas.microsoft.com/office/powerpoint/2010/main" val="2407341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5960242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 xmlns:p14="http://schemas.microsoft.com/office/powerpoint/2010/main" val="48013224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 xmlns:p14="http://schemas.microsoft.com/office/powerpoint/2010/main" val="404259237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 xmlns:p14="http://schemas.microsoft.com/office/powerpoint/2010/main" val="397466257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 xmlns:p14="http://schemas.microsoft.com/office/powerpoint/2010/main" val="26882234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 xmlns:p14="http://schemas.microsoft.com/office/powerpoint/2010/main" val="317205148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 xmlns:p14="http://schemas.microsoft.com/office/powerpoint/2010/main" val="207768365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 xmlns:p14="http://schemas.microsoft.com/office/powerpoint/2010/main" val="23808047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 xmlns:p14="http://schemas.microsoft.com/office/powerpoint/2010/main" val="4244728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 xmlns:p14="http://schemas.microsoft.com/office/powerpoint/2010/main" val="129100568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 xmlns:p14="http://schemas.microsoft.com/office/powerpoint/2010/main" val="2683298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60387822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 xmlns:p14="http://schemas.microsoft.com/office/powerpoint/2010/main" val="193723329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 xmlns:p14="http://schemas.microsoft.com/office/powerpoint/2010/main" val="180716179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 xmlns:p14="http://schemas.microsoft.com/office/powerpoint/2010/main" val="69715176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 xmlns:p14="http://schemas.microsoft.com/office/powerpoint/2010/main" val="90270522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 xmlns:p14="http://schemas.microsoft.com/office/powerpoint/2010/main" val="91343657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 xmlns:p14="http://schemas.microsoft.com/office/powerpoint/2010/main" val="352696335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 xmlns:p14="http://schemas.microsoft.com/office/powerpoint/2010/main" val="294033485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 xmlns:p14="http://schemas.microsoft.com/office/powerpoint/2010/main" val="403222702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 xmlns:p14="http://schemas.microsoft.com/office/powerpoint/2010/main" val="350673486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 xmlns:p14="http://schemas.microsoft.com/office/powerpoint/2010/main" val="426501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66965313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22799435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40463778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21227432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9511057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11404134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21832612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0094640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54824693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1809377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222895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6969949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410210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718855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0641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291744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682810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1218049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897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753193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59345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64280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632651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413714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78995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285288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508746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59737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1710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528552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2683410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15982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26039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519300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5504970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031267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 xmlns:p14="http://schemas.microsoft.com/office/powerpoint/2010/main" val="314038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 xmlns:p14="http://schemas.microsoft.com/office/powerpoint/2010/main" val="267957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 xmlns:p14="http://schemas.microsoft.com/office/powerpoint/2010/main" val="36228976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 xmlns:p14="http://schemas.microsoft.com/office/powerpoint/2010/main" val="4477266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 xmlns:p14="http://schemas.microsoft.com/office/powerpoint/2010/main" val="25290171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 xmlns:p14="http://schemas.microsoft.com/office/powerpoint/2010/main" val="24391726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 xmlns:p14="http://schemas.microsoft.com/office/powerpoint/2010/main" val="3450407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 xmlns:p14="http://schemas.microsoft.com/office/powerpoint/2010/main" val="36423100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 xmlns:p14="http://schemas.microsoft.com/office/powerpoint/2010/main" val="1189744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 xmlns:p14="http://schemas.microsoft.com/office/powerpoint/2010/main" val="37601080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 xmlns:p14="http://schemas.microsoft.com/office/powerpoint/2010/main" val="2267171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 xmlns:p14="http://schemas.microsoft.com/office/powerpoint/2010/main" val="75535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 xmlns:p14="http://schemas.microsoft.com/office/powerpoint/2010/main" val="1359554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52400"/>
            <a:ext cx="8219256" cy="828675"/>
          </a:xfrm>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 xmlns:p14="http://schemas.microsoft.com/office/powerpoint/2010/main" val="402481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 xmlns:p14="http://schemas.microsoft.com/office/powerpoint/2010/main" val="37215196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 xmlns:p14="http://schemas.microsoft.com/office/powerpoint/2010/main" val="4450607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 xmlns:p14="http://schemas.microsoft.com/office/powerpoint/2010/main" val="15749985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 xmlns:p14="http://schemas.microsoft.com/office/powerpoint/2010/main" val="32132759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 xmlns:p14="http://schemas.microsoft.com/office/powerpoint/2010/main" val="39251866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 xmlns:p14="http://schemas.microsoft.com/office/powerpoint/2010/main" val="37200728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 xmlns:p14="http://schemas.microsoft.com/office/powerpoint/2010/main" val="5863417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 xmlns:p14="http://schemas.microsoft.com/office/powerpoint/2010/main" val="20818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 xmlns:p14="http://schemas.microsoft.com/office/powerpoint/2010/main" val="42884042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 xmlns:p14="http://schemas.microsoft.com/office/powerpoint/2010/main" val="7553527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 xmlns:p14="http://schemas.microsoft.com/office/powerpoint/2010/main" val="39320008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20096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2773384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577699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326820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4177770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7113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559759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480983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302833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391163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7274132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096450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547523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918118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0129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image" Target="../media/image13.jpeg"/><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image" Target="../media/image2.png"/><Relationship Id="rId2" Type="http://schemas.openxmlformats.org/officeDocument/2006/relationships/slideLayout" Target="../slideLayouts/slideLayout161.xml"/><Relationship Id="rId16" Type="http://schemas.openxmlformats.org/officeDocument/2006/relationships/image" Target="../media/image1.jpeg"/><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5" Type="http://schemas.openxmlformats.org/officeDocument/2006/relationships/theme" Target="../theme/theme15.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1.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theme" Target="../theme/theme16.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0" Type="http://schemas.openxmlformats.org/officeDocument/2006/relationships/slideLayout" Target="../slideLayouts/slideLayout183.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theme" Target="../theme/theme17.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theme" Target="../theme/theme18.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19.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slideLayout" Target="../slideLayouts/slideLayout232.xml"/><Relationship Id="rId18" Type="http://schemas.openxmlformats.org/officeDocument/2006/relationships/image" Target="../media/image8.pn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17" Type="http://schemas.openxmlformats.org/officeDocument/2006/relationships/image" Target="../media/image7.png"/><Relationship Id="rId2" Type="http://schemas.openxmlformats.org/officeDocument/2006/relationships/slideLayout" Target="../slideLayouts/slideLayout221.xml"/><Relationship Id="rId16" Type="http://schemas.openxmlformats.org/officeDocument/2006/relationships/image" Target="../media/image4.png"/><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5" Type="http://schemas.openxmlformats.org/officeDocument/2006/relationships/theme" Target="../theme/theme21.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slideLayout" Target="../slideLayouts/slideLayout23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1.xml"/><Relationship Id="rId3" Type="http://schemas.openxmlformats.org/officeDocument/2006/relationships/slideLayout" Target="../slideLayouts/slideLayout236.xml"/><Relationship Id="rId7" Type="http://schemas.openxmlformats.org/officeDocument/2006/relationships/slideLayout" Target="../slideLayouts/slideLayout240.xml"/><Relationship Id="rId12" Type="http://schemas.openxmlformats.org/officeDocument/2006/relationships/theme" Target="../theme/theme22.xml"/><Relationship Id="rId2" Type="http://schemas.openxmlformats.org/officeDocument/2006/relationships/slideLayout" Target="../slideLayouts/slideLayout235.xml"/><Relationship Id="rId1" Type="http://schemas.openxmlformats.org/officeDocument/2006/relationships/slideLayout" Target="../slideLayouts/slideLayout234.xml"/><Relationship Id="rId6" Type="http://schemas.openxmlformats.org/officeDocument/2006/relationships/slideLayout" Target="../slideLayouts/slideLayout239.xml"/><Relationship Id="rId11" Type="http://schemas.openxmlformats.org/officeDocument/2006/relationships/slideLayout" Target="../slideLayouts/slideLayout244.xml"/><Relationship Id="rId5" Type="http://schemas.openxmlformats.org/officeDocument/2006/relationships/slideLayout" Target="../slideLayouts/slideLayout238.xml"/><Relationship Id="rId10" Type="http://schemas.openxmlformats.org/officeDocument/2006/relationships/slideLayout" Target="../slideLayouts/slideLayout243.xml"/><Relationship Id="rId4" Type="http://schemas.openxmlformats.org/officeDocument/2006/relationships/slideLayout" Target="../slideLayouts/slideLayout237.xml"/><Relationship Id="rId9" Type="http://schemas.openxmlformats.org/officeDocument/2006/relationships/slideLayout" Target="../slideLayouts/slideLayout24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2.xml"/><Relationship Id="rId3" Type="http://schemas.openxmlformats.org/officeDocument/2006/relationships/slideLayout" Target="../slideLayouts/slideLayout247.xml"/><Relationship Id="rId7" Type="http://schemas.openxmlformats.org/officeDocument/2006/relationships/slideLayout" Target="../slideLayouts/slideLayout251.xml"/><Relationship Id="rId12" Type="http://schemas.openxmlformats.org/officeDocument/2006/relationships/theme" Target="../theme/theme23.xml"/><Relationship Id="rId2" Type="http://schemas.openxmlformats.org/officeDocument/2006/relationships/slideLayout" Target="../slideLayouts/slideLayout246.xml"/><Relationship Id="rId1" Type="http://schemas.openxmlformats.org/officeDocument/2006/relationships/slideLayout" Target="../slideLayouts/slideLayout245.xml"/><Relationship Id="rId6" Type="http://schemas.openxmlformats.org/officeDocument/2006/relationships/slideLayout" Target="../slideLayouts/slideLayout250.xml"/><Relationship Id="rId11" Type="http://schemas.openxmlformats.org/officeDocument/2006/relationships/slideLayout" Target="../slideLayouts/slideLayout255.xml"/><Relationship Id="rId5" Type="http://schemas.openxmlformats.org/officeDocument/2006/relationships/slideLayout" Target="../slideLayouts/slideLayout249.xml"/><Relationship Id="rId10" Type="http://schemas.openxmlformats.org/officeDocument/2006/relationships/slideLayout" Target="../slideLayouts/slideLayout254.xml"/><Relationship Id="rId4" Type="http://schemas.openxmlformats.org/officeDocument/2006/relationships/slideLayout" Target="../slideLayouts/slideLayout248.xml"/><Relationship Id="rId9" Type="http://schemas.openxmlformats.org/officeDocument/2006/relationships/slideLayout" Target="../slideLayouts/slideLayout25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image" Target="../media/image3.emf"/><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theme" Target="../theme/theme24.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4.xml"/><Relationship Id="rId3" Type="http://schemas.openxmlformats.org/officeDocument/2006/relationships/slideLayout" Target="../slideLayouts/slideLayout269.xml"/><Relationship Id="rId7" Type="http://schemas.openxmlformats.org/officeDocument/2006/relationships/slideLayout" Target="../slideLayouts/slideLayout273.xml"/><Relationship Id="rId12" Type="http://schemas.openxmlformats.org/officeDocument/2006/relationships/theme" Target="../theme/theme25.xml"/><Relationship Id="rId2" Type="http://schemas.openxmlformats.org/officeDocument/2006/relationships/slideLayout" Target="../slideLayouts/slideLayout268.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0" Type="http://schemas.openxmlformats.org/officeDocument/2006/relationships/slideLayout" Target="../slideLayouts/slideLayout276.xml"/><Relationship Id="rId4" Type="http://schemas.openxmlformats.org/officeDocument/2006/relationships/slideLayout" Target="../slideLayouts/slideLayout270.xml"/><Relationship Id="rId9" Type="http://schemas.openxmlformats.org/officeDocument/2006/relationships/slideLayout" Target="../slideLayouts/slideLayout27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5.xml"/><Relationship Id="rId13" Type="http://schemas.openxmlformats.org/officeDocument/2006/relationships/vmlDrawing" Target="../drawings/vmlDrawing3.vml"/><Relationship Id="rId3" Type="http://schemas.openxmlformats.org/officeDocument/2006/relationships/slideLayout" Target="../slideLayouts/slideLayout280.xml"/><Relationship Id="rId7" Type="http://schemas.openxmlformats.org/officeDocument/2006/relationships/slideLayout" Target="../slideLayouts/slideLayout284.xml"/><Relationship Id="rId12" Type="http://schemas.openxmlformats.org/officeDocument/2006/relationships/theme" Target="../theme/theme26.xml"/><Relationship Id="rId2" Type="http://schemas.openxmlformats.org/officeDocument/2006/relationships/slideLayout" Target="../slideLayouts/slideLayout279.xml"/><Relationship Id="rId1" Type="http://schemas.openxmlformats.org/officeDocument/2006/relationships/slideLayout" Target="../slideLayouts/slideLayout278.xml"/><Relationship Id="rId6" Type="http://schemas.openxmlformats.org/officeDocument/2006/relationships/slideLayout" Target="../slideLayouts/slideLayout283.xml"/><Relationship Id="rId11" Type="http://schemas.openxmlformats.org/officeDocument/2006/relationships/slideLayout" Target="../slideLayouts/slideLayout288.xml"/><Relationship Id="rId5" Type="http://schemas.openxmlformats.org/officeDocument/2006/relationships/slideLayout" Target="../slideLayouts/slideLayout282.xml"/><Relationship Id="rId15" Type="http://schemas.openxmlformats.org/officeDocument/2006/relationships/oleObject" Target="../embeddings/oleObject3.bin"/><Relationship Id="rId10" Type="http://schemas.openxmlformats.org/officeDocument/2006/relationships/slideLayout" Target="../slideLayouts/slideLayout287.xml"/><Relationship Id="rId4" Type="http://schemas.openxmlformats.org/officeDocument/2006/relationships/slideLayout" Target="../slideLayouts/slideLayout281.xml"/><Relationship Id="rId9" Type="http://schemas.openxmlformats.org/officeDocument/2006/relationships/slideLayout" Target="../slideLayouts/slideLayout286.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7.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7.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theme" Target="../theme/theme28.xml"/><Relationship Id="rId2" Type="http://schemas.openxmlformats.org/officeDocument/2006/relationships/slideLayout" Target="../slideLayouts/slideLayout301.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p:oleObj spid="_x0000_s1033" name="CorelDRAW" r:id="rId15" imgW="6773760" imgH="6706440" progId="">
              <p:embed/>
            </p:oleObj>
          </a:graphicData>
        </a:graphic>
      </p:graphicFrame>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p:oleObj spid="_x0000_s143362" name="CorelDRAW" r:id="rId15" imgW="6773760" imgH="6706440" progId="">
              <p:embed/>
            </p:oleObj>
          </a:graphicData>
        </a:graphic>
      </p:graphicFrame>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2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0"/>
            <a:ext cx="7772400" cy="1470025"/>
          </a:xfrm>
        </p:spPr>
        <p:txBody>
          <a:bodyPr/>
          <a:lstStyle/>
          <a:p>
            <a:r>
              <a:rPr lang="en-US" dirty="0" smtClean="0"/>
              <a:t>Requirement Process</a:t>
            </a:r>
            <a:endParaRPr lang="vi-VN" dirty="0"/>
          </a:p>
        </p:txBody>
      </p:sp>
      <p:sp>
        <p:nvSpPr>
          <p:cNvPr id="7"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Requirement Process </a:t>
            </a:r>
            <a:br>
              <a:rPr lang="en-US" dirty="0" smtClean="0"/>
            </a:br>
            <a:r>
              <a:rPr lang="en-US" dirty="0" smtClean="0"/>
              <a:t>Develop SRS – Steps &amp; Activities</a:t>
            </a:r>
          </a:p>
        </p:txBody>
      </p:sp>
      <p:sp>
        <p:nvSpPr>
          <p:cNvPr id="15363" name="Rectangle 3"/>
          <p:cNvSpPr>
            <a:spLocks noGrp="1" noChangeArrowheads="1"/>
          </p:cNvSpPr>
          <p:nvPr>
            <p:ph idx="1"/>
          </p:nvPr>
        </p:nvSpPr>
        <p:spPr/>
        <p:txBody>
          <a:bodyPr/>
          <a:lstStyle/>
          <a:p>
            <a:r>
              <a:rPr lang="en-US" dirty="0" smtClean="0"/>
              <a:t>Study URD:</a:t>
            </a:r>
          </a:p>
          <a:p>
            <a:pPr lvl="1"/>
            <a:r>
              <a:rPr lang="en-US" dirty="0" smtClean="0"/>
              <a:t>Analyze user requirement</a:t>
            </a:r>
          </a:p>
          <a:p>
            <a:pPr lvl="1"/>
            <a:r>
              <a:rPr lang="en-US" dirty="0" smtClean="0"/>
              <a:t>Prepare Q&amp;A list to clarify unclear items with customers</a:t>
            </a:r>
          </a:p>
          <a:p>
            <a:pPr lvl="1"/>
            <a:r>
              <a:rPr lang="en-US" dirty="0" smtClean="0"/>
              <a:t>Call/interview customers if needed</a:t>
            </a:r>
          </a:p>
          <a:p>
            <a:r>
              <a:rPr lang="en-US" dirty="0" smtClean="0"/>
              <a:t>SRS:</a:t>
            </a:r>
          </a:p>
          <a:p>
            <a:pPr lvl="1"/>
            <a:r>
              <a:rPr lang="en-US" dirty="0" smtClean="0"/>
              <a:t>Develop use cases, system requirement</a:t>
            </a:r>
          </a:p>
          <a:p>
            <a:pPr lvl="1"/>
            <a:r>
              <a:rPr lang="en-US" dirty="0" smtClean="0"/>
              <a:t>Develop functional specification</a:t>
            </a:r>
          </a:p>
          <a:p>
            <a:r>
              <a:rPr lang="en-US" dirty="0" smtClean="0"/>
              <a:t>Review and approve SRS:</a:t>
            </a:r>
          </a:p>
          <a:p>
            <a:pPr lvl="1"/>
            <a:r>
              <a:rPr lang="en-US" dirty="0" smtClean="0"/>
              <a:t>Call up meeting for review</a:t>
            </a:r>
          </a:p>
          <a:p>
            <a:pPr lvl="1"/>
            <a:r>
              <a:rPr lang="en-US" dirty="0" smtClean="0"/>
              <a:t>Keep meeting minutes records</a:t>
            </a: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 </a:t>
            </a:r>
            <a:br>
              <a:rPr lang="en-US" dirty="0" smtClean="0"/>
            </a:br>
            <a:r>
              <a:rPr lang="en-US" dirty="0" smtClean="0"/>
              <a:t>Develop SRS – Techniques</a:t>
            </a:r>
            <a:endParaRPr lang="en-US" dirty="0"/>
          </a:p>
        </p:txBody>
      </p:sp>
      <p:sp>
        <p:nvSpPr>
          <p:cNvPr id="3" name="Content Placeholder 2"/>
          <p:cNvSpPr>
            <a:spLocks noGrp="1"/>
          </p:cNvSpPr>
          <p:nvPr>
            <p:ph idx="1"/>
          </p:nvPr>
        </p:nvSpPr>
        <p:spPr>
          <a:xfrm>
            <a:off x="457200" y="1371600"/>
            <a:ext cx="8229600" cy="4709120"/>
          </a:xfrm>
        </p:spPr>
        <p:txBody>
          <a:bodyPr/>
          <a:lstStyle/>
          <a:p>
            <a:r>
              <a:rPr lang="en-US" dirty="0" smtClean="0"/>
              <a:t>Specify requirements using </a:t>
            </a:r>
            <a:r>
              <a:rPr lang="en-US" b="1" u="sng" dirty="0" smtClean="0"/>
              <a:t>structured natural language</a:t>
            </a:r>
            <a:r>
              <a:rPr lang="en-US" dirty="0" smtClean="0"/>
              <a:t> (forms, tables, etc.)</a:t>
            </a:r>
          </a:p>
          <a:p>
            <a:r>
              <a:rPr lang="en-US" b="1" dirty="0" smtClean="0"/>
              <a:t>Functional requirements</a:t>
            </a:r>
            <a:r>
              <a:rPr lang="en-US" dirty="0" smtClean="0"/>
              <a:t> can be specified using modeling - a combination of graphical notations and structured natural language</a:t>
            </a:r>
          </a:p>
          <a:p>
            <a:pPr lvl="1"/>
            <a:r>
              <a:rPr lang="en-US" dirty="0" smtClean="0"/>
              <a:t>Use cases, Use case diagrams, Use case specification</a:t>
            </a:r>
          </a:p>
          <a:p>
            <a:pPr lvl="1"/>
            <a:r>
              <a:rPr lang="en-US" dirty="0" smtClean="0"/>
              <a:t>Activity Diagram, State Diagram</a:t>
            </a:r>
          </a:p>
          <a:p>
            <a:pPr lvl="1"/>
            <a:r>
              <a:rPr lang="en-US" dirty="0" smtClean="0"/>
              <a:t>DFD, Concept ERD</a:t>
            </a:r>
          </a:p>
          <a:p>
            <a:pPr lvl="1"/>
            <a:r>
              <a:rPr lang="en-US" dirty="0" smtClean="0"/>
              <a:t>Prototype: Screen Flow, Screen spec</a:t>
            </a:r>
            <a:r>
              <a:rPr lang="en-US" dirty="0"/>
              <a:t> </a:t>
            </a:r>
            <a:r>
              <a:rPr lang="en-US" dirty="0" err="1" smtClean="0"/>
              <a:t>scpecification</a:t>
            </a:r>
            <a:endParaRPr lang="en-US" dirty="0" smtClean="0"/>
          </a:p>
          <a:p>
            <a:pPr lvl="1"/>
            <a:r>
              <a:rPr lang="en-US" dirty="0" smtClean="0"/>
              <a:t>...</a:t>
            </a:r>
          </a:p>
          <a:p>
            <a:r>
              <a:rPr lang="en-US" b="1" dirty="0" smtClean="0"/>
              <a:t>Non-functional requirements</a:t>
            </a:r>
            <a:r>
              <a:rPr lang="en-US" dirty="0" smtClean="0"/>
              <a:t> can’t be modeled =&gt; specified using structured natural language only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828675"/>
          </a:xfrm>
        </p:spPr>
        <p:txBody>
          <a:bodyPr/>
          <a:lstStyle/>
          <a:p>
            <a:r>
              <a:rPr lang="en-US" dirty="0" smtClean="0"/>
              <a:t>Requirement Process </a:t>
            </a:r>
            <a:br>
              <a:rPr lang="en-US" dirty="0" smtClean="0"/>
            </a:br>
            <a:r>
              <a:rPr lang="en-US" dirty="0" smtClean="0"/>
              <a:t>Develop SRS </a:t>
            </a:r>
            <a:r>
              <a:rPr lang="en-US" dirty="0"/>
              <a:t>– Characteristics of good SRS </a:t>
            </a:r>
            <a:r>
              <a:rPr lang="en-US" dirty="0" smtClean="0"/>
              <a:t>1/2</a:t>
            </a:r>
            <a:endParaRPr lang="en-US" dirty="0"/>
          </a:p>
        </p:txBody>
      </p:sp>
      <p:sp>
        <p:nvSpPr>
          <p:cNvPr id="3" name="Content Placeholder 2"/>
          <p:cNvSpPr>
            <a:spLocks noGrp="1"/>
          </p:cNvSpPr>
          <p:nvPr>
            <p:ph idx="1"/>
          </p:nvPr>
        </p:nvSpPr>
        <p:spPr>
          <a:xfrm>
            <a:off x="457200" y="1417637"/>
            <a:ext cx="8229600" cy="4830763"/>
          </a:xfrm>
        </p:spPr>
        <p:txBody>
          <a:bodyPr/>
          <a:lstStyle/>
          <a:p>
            <a:r>
              <a:rPr lang="en-US" dirty="0" smtClean="0"/>
              <a:t>Correct: requirement ~ what the software shall meet.</a:t>
            </a:r>
          </a:p>
          <a:p>
            <a:r>
              <a:rPr lang="en-US" dirty="0" smtClean="0"/>
              <a:t>Unambiguous: </a:t>
            </a:r>
          </a:p>
          <a:p>
            <a:pPr lvl="1"/>
            <a:r>
              <a:rPr lang="en-US" dirty="0" smtClean="0"/>
              <a:t>Has only one interpretation (to both creator &amp; user)</a:t>
            </a:r>
          </a:p>
          <a:p>
            <a:pPr lvl="1"/>
            <a:r>
              <a:rPr lang="en-US" dirty="0" smtClean="0"/>
              <a:t>Use natural language &amp; avoid the words like: maybe, generally, etc.</a:t>
            </a:r>
          </a:p>
          <a:p>
            <a:r>
              <a:rPr lang="en-US" dirty="0" smtClean="0"/>
              <a:t>Complete</a:t>
            </a:r>
          </a:p>
          <a:p>
            <a:pPr lvl="1"/>
            <a:r>
              <a:rPr lang="en-US" dirty="0" smtClean="0"/>
              <a:t>Include all significant requirements.</a:t>
            </a:r>
          </a:p>
          <a:p>
            <a:pPr lvl="1"/>
            <a:r>
              <a:rPr lang="en-US" dirty="0" smtClean="0"/>
              <a:t>Define all the software responses &amp; include all the refs/labels.</a:t>
            </a:r>
          </a:p>
          <a:p>
            <a:pPr lvl="1"/>
            <a:r>
              <a:rPr lang="en-US" dirty="0" smtClean="0"/>
              <a:t>Use of TBD: should avoid OR mention why, what to do, who, when.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152400"/>
            <a:ext cx="8153400" cy="828675"/>
          </a:xfrm>
        </p:spPr>
        <p:txBody>
          <a:bodyPr/>
          <a:lstStyle/>
          <a:p>
            <a:r>
              <a:rPr lang="en-US" dirty="0" smtClean="0"/>
              <a:t>Requirement Process </a:t>
            </a:r>
            <a:br>
              <a:rPr lang="en-US" dirty="0" smtClean="0"/>
            </a:br>
            <a:r>
              <a:rPr lang="en-US" dirty="0" smtClean="0"/>
              <a:t>Develop SRS - Characteristics of good SRS 2/2</a:t>
            </a:r>
            <a:endParaRPr lang="en-US" dirty="0"/>
          </a:p>
        </p:txBody>
      </p:sp>
      <p:sp>
        <p:nvSpPr>
          <p:cNvPr id="3" name="Content Placeholder 2"/>
          <p:cNvSpPr>
            <a:spLocks noGrp="1"/>
          </p:cNvSpPr>
          <p:nvPr>
            <p:ph idx="1"/>
          </p:nvPr>
        </p:nvSpPr>
        <p:spPr>
          <a:xfrm>
            <a:off x="457200" y="1417637"/>
            <a:ext cx="8229600" cy="4830763"/>
          </a:xfrm>
        </p:spPr>
        <p:txBody>
          <a:bodyPr/>
          <a:lstStyle/>
          <a:p>
            <a:r>
              <a:rPr lang="en-US" dirty="0" smtClean="0"/>
              <a:t>Consistent: no conflict between individual requirements.</a:t>
            </a:r>
          </a:p>
          <a:p>
            <a:r>
              <a:rPr lang="en-US" dirty="0" smtClean="0"/>
              <a:t>Verifiable: reviewable &amp; testable in finite cost-effective process.</a:t>
            </a:r>
          </a:p>
          <a:p>
            <a:r>
              <a:rPr lang="en-US" dirty="0" smtClean="0"/>
              <a:t>Traceable: clear origin &amp; good reference for future develop/enhance documents.</a:t>
            </a:r>
            <a:endParaRPr lang="en-US" dirty="0"/>
          </a:p>
        </p:txBody>
      </p:sp>
    </p:spTree>
    <p:extLst>
      <p:ext uri="{BB962C8B-B14F-4D97-AF65-F5344CB8AC3E}">
        <p14:creationId xmlns="" xmlns:p14="http://schemas.microsoft.com/office/powerpoint/2010/main" val="4173299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28675"/>
          </a:xfrm>
        </p:spPr>
        <p:txBody>
          <a:bodyPr/>
          <a:lstStyle/>
          <a:p>
            <a:r>
              <a:rPr lang="en-US" dirty="0" smtClean="0"/>
              <a:t>Requirement Process</a:t>
            </a:r>
            <a:br>
              <a:rPr lang="en-US" dirty="0" smtClean="0"/>
            </a:br>
            <a:r>
              <a:rPr lang="en-US" dirty="0" smtClean="0"/>
              <a:t>Develop SRS – SRS Review Checklist</a:t>
            </a:r>
            <a:endParaRPr lang="en-US" dirty="0"/>
          </a:p>
        </p:txBody>
      </p:sp>
      <p:sp>
        <p:nvSpPr>
          <p:cNvPr id="3" name="Content Placeholder 2"/>
          <p:cNvSpPr>
            <a:spLocks noGrp="1"/>
          </p:cNvSpPr>
          <p:nvPr>
            <p:ph idx="1"/>
          </p:nvPr>
        </p:nvSpPr>
        <p:spPr>
          <a:xfrm>
            <a:off x="457200" y="1417637"/>
            <a:ext cx="8229600" cy="4830763"/>
          </a:xfrm>
        </p:spPr>
        <p:txBody>
          <a:bodyPr/>
          <a:lstStyle/>
          <a:p>
            <a:r>
              <a:rPr lang="en-US" dirty="0" smtClean="0"/>
              <a:t>SRS Review Checklist</a:t>
            </a:r>
          </a:p>
          <a:p>
            <a:pPr lvl="1"/>
            <a:r>
              <a:rPr lang="en-US" dirty="0" smtClean="0"/>
              <a:t>To review the requirements by yourself</a:t>
            </a:r>
          </a:p>
          <a:p>
            <a:pPr lvl="1"/>
            <a:r>
              <a:rPr lang="en-US" dirty="0" smtClean="0"/>
              <a:t>Make sure you understood completely the requirements:</a:t>
            </a:r>
          </a:p>
          <a:p>
            <a:pPr lvl="2"/>
            <a:r>
              <a:rPr lang="en-US" dirty="0" smtClean="0"/>
              <a:t>Organization and Completeness: adequate, no missing, etc.</a:t>
            </a:r>
          </a:p>
          <a:p>
            <a:pPr lvl="2"/>
            <a:r>
              <a:rPr lang="en-US" dirty="0" smtClean="0"/>
              <a:t>Correctness: no conflict, verifiable, in scope, message, etc.</a:t>
            </a:r>
          </a:p>
          <a:p>
            <a:pPr lvl="2"/>
            <a:r>
              <a:rPr lang="en-US" dirty="0" smtClean="0"/>
              <a:t>Non-functional requirements, quality attributes, etc.</a:t>
            </a:r>
          </a:p>
          <a:p>
            <a:pPr lvl="1"/>
            <a:r>
              <a:rPr lang="en-US" dirty="0" smtClean="0"/>
              <a:t>Template: refer [</a:t>
            </a:r>
            <a:r>
              <a:rPr lang="en-US" dirty="0" err="1" smtClean="0"/>
              <a:t>Checklist_SRS</a:t>
            </a:r>
            <a:r>
              <a:rPr lang="en-US" dirty="0" smtClean="0"/>
              <a:t> Review.xls]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Requirement Process </a:t>
            </a:r>
            <a:br>
              <a:rPr lang="en-US" smtClean="0"/>
            </a:br>
            <a:r>
              <a:rPr lang="en-US" smtClean="0"/>
              <a:t>Validate Requirements – Purpose</a:t>
            </a:r>
            <a:endParaRPr lang="en-US" dirty="0"/>
          </a:p>
        </p:txBody>
      </p:sp>
      <p:sp>
        <p:nvSpPr>
          <p:cNvPr id="3" name="Content Placeholder 2"/>
          <p:cNvSpPr>
            <a:spLocks noGrp="1"/>
          </p:cNvSpPr>
          <p:nvPr>
            <p:ph idx="1"/>
          </p:nvPr>
        </p:nvSpPr>
        <p:spPr>
          <a:xfrm>
            <a:off x="457200" y="1417637"/>
            <a:ext cx="8229600" cy="4830763"/>
          </a:xfrm>
        </p:spPr>
        <p:txBody>
          <a:bodyPr/>
          <a:lstStyle/>
          <a:p>
            <a:r>
              <a:rPr lang="en-GB" dirty="0" smtClean="0"/>
              <a:t>Make sure that the requirements define the system that the customer really wants</a:t>
            </a:r>
          </a:p>
          <a:p>
            <a:r>
              <a:rPr lang="en-GB" dirty="0" smtClean="0"/>
              <a:t>Requirements error costs are high so validation is very important</a:t>
            </a:r>
          </a:p>
          <a:p>
            <a:pPr lvl="1"/>
            <a:r>
              <a:rPr lang="en-GB" dirty="0" smtClean="0"/>
              <a:t>Fixing a requirements error after delivery may cost up to 100 times the cost of fixing an implementation error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0" y="1600200"/>
          <a:ext cx="9144000"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type="title"/>
          </p:nvPr>
        </p:nvSpPr>
        <p:spPr/>
        <p:txBody>
          <a:bodyPr/>
          <a:lstStyle/>
          <a:p>
            <a:r>
              <a:rPr lang="en-US" smtClean="0"/>
              <a:t>Requirement Process </a:t>
            </a:r>
            <a:br>
              <a:rPr lang="en-US" smtClean="0"/>
            </a:br>
            <a:r>
              <a:rPr lang="en-US" smtClean="0"/>
              <a:t>Validate Requirements – Process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152400"/>
            <a:ext cx="8153400" cy="828675"/>
          </a:xfrm>
        </p:spPr>
        <p:txBody>
          <a:bodyPr/>
          <a:lstStyle/>
          <a:p>
            <a:r>
              <a:rPr lang="en-US" dirty="0" smtClean="0"/>
              <a:t>Requirement Process </a:t>
            </a:r>
            <a:br>
              <a:rPr lang="en-US" dirty="0" smtClean="0"/>
            </a:br>
            <a:r>
              <a:rPr lang="en-US" dirty="0" smtClean="0"/>
              <a:t>Validate Requirements – Techniques</a:t>
            </a:r>
            <a:endParaRPr lang="en-US" dirty="0"/>
          </a:p>
        </p:txBody>
      </p:sp>
      <p:sp>
        <p:nvSpPr>
          <p:cNvPr id="3" name="Content Placeholder 2"/>
          <p:cNvSpPr>
            <a:spLocks noGrp="1"/>
          </p:cNvSpPr>
          <p:nvPr>
            <p:ph idx="1"/>
          </p:nvPr>
        </p:nvSpPr>
        <p:spPr>
          <a:xfrm>
            <a:off x="457200" y="1341437"/>
            <a:ext cx="8229600" cy="4830763"/>
          </a:xfrm>
        </p:spPr>
        <p:txBody>
          <a:bodyPr/>
          <a:lstStyle/>
          <a:p>
            <a:r>
              <a:rPr lang="en-GB" dirty="0" smtClean="0"/>
              <a:t>Requirements Review</a:t>
            </a:r>
          </a:p>
          <a:p>
            <a:pPr lvl="1"/>
            <a:r>
              <a:rPr lang="en-GB" dirty="0" smtClean="0"/>
              <a:t>Systematic manual analysis of the requirements</a:t>
            </a:r>
          </a:p>
          <a:p>
            <a:pPr lvl="1"/>
            <a:r>
              <a:rPr lang="en-GB" dirty="0" smtClean="0"/>
              <a:t>Involving development staff, customers and relevant stakeholders</a:t>
            </a:r>
          </a:p>
          <a:p>
            <a:r>
              <a:rPr lang="en-GB" dirty="0" smtClean="0"/>
              <a:t>Prototyping</a:t>
            </a:r>
          </a:p>
          <a:p>
            <a:pPr lvl="1"/>
            <a:r>
              <a:rPr lang="en-GB" dirty="0" smtClean="0"/>
              <a:t>Using an executable model of the system to check requirements</a:t>
            </a:r>
          </a:p>
          <a:p>
            <a:r>
              <a:rPr lang="en-GB" dirty="0" smtClean="0"/>
              <a:t>Model Validation</a:t>
            </a:r>
          </a:p>
          <a:p>
            <a:pPr lvl="1"/>
            <a:r>
              <a:rPr lang="en-US" dirty="0" smtClean="0"/>
              <a:t>Validate the quality of the models developed during analysis</a:t>
            </a:r>
            <a:endParaRPr lang="en-GB" dirty="0" smtClean="0"/>
          </a:p>
          <a:p>
            <a:r>
              <a:rPr lang="en-GB" dirty="0" smtClean="0"/>
              <a:t>Test-case generation</a:t>
            </a:r>
          </a:p>
          <a:p>
            <a:pPr lvl="1"/>
            <a:r>
              <a:rPr lang="en-GB" dirty="0" smtClean="0"/>
              <a:t>Developing tests for requirements to check testability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Requirement Process</a:t>
            </a:r>
            <a:br>
              <a:rPr lang="en-US" smtClean="0"/>
            </a:br>
            <a:r>
              <a:rPr lang="en-US" smtClean="0"/>
              <a:t>Requirements management</a:t>
            </a:r>
            <a:endParaRPr lang="vi-VN" dirty="0" smtClean="0"/>
          </a:p>
        </p:txBody>
      </p:sp>
      <p:sp>
        <p:nvSpPr>
          <p:cNvPr id="26627" name="Content Placeholder 2"/>
          <p:cNvSpPr>
            <a:spLocks noGrp="1"/>
          </p:cNvSpPr>
          <p:nvPr>
            <p:ph idx="1"/>
          </p:nvPr>
        </p:nvSpPr>
        <p:spPr/>
        <p:txBody>
          <a:bodyPr/>
          <a:lstStyle/>
          <a:p>
            <a:r>
              <a:rPr lang="en-US" smtClean="0"/>
              <a:t>Manage requirement</a:t>
            </a:r>
          </a:p>
          <a:p>
            <a:pPr lvl="1"/>
            <a:r>
              <a:rPr lang="en-US" smtClean="0"/>
              <a:t>Requirement Management Sheet, Excel sheet, used to track the status, relationship and change of requirements during the whole project.</a:t>
            </a:r>
          </a:p>
          <a:p>
            <a:pPr lvl="1"/>
            <a:r>
              <a:rPr lang="en-US" smtClean="0"/>
              <a:t>A mandatory document (dynamic version of SRS)</a:t>
            </a:r>
          </a:p>
          <a:p>
            <a:pPr lvl="2"/>
            <a:r>
              <a:rPr lang="en-US" smtClean="0"/>
              <a:t>Classify requirement to functional/non-functional requirement</a:t>
            </a:r>
          </a:p>
          <a:p>
            <a:pPr lvl="2"/>
            <a:r>
              <a:rPr lang="en-US" smtClean="0"/>
              <a:t>To maintain the common reference for all related parties (traceability of requirement and software product)</a:t>
            </a:r>
          </a:p>
          <a:p>
            <a:pPr lvl="2"/>
            <a:r>
              <a:rPr lang="en-US" smtClean="0"/>
              <a:t>To track the project progress (status of requirement)</a:t>
            </a:r>
          </a:p>
          <a:p>
            <a:pPr lvl="2"/>
            <a:r>
              <a:rPr lang="en-US" smtClean="0"/>
              <a:t>To track the change (including change request)</a:t>
            </a:r>
          </a:p>
          <a:p>
            <a:pPr lvl="2"/>
            <a:r>
              <a:rPr lang="en-US" smtClean="0"/>
              <a:t>To collect requirement related metrics for reporting</a:t>
            </a:r>
          </a:p>
          <a:p>
            <a:pPr lvl="1"/>
            <a:r>
              <a:rPr lang="en-US" smtClean="0"/>
              <a:t>The sheet is created the first time client requirement come</a:t>
            </a:r>
          </a:p>
          <a:p>
            <a:pPr lvl="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14400" y="152400"/>
            <a:ext cx="7772400" cy="828675"/>
          </a:xfrm>
        </p:spPr>
        <p:txBody>
          <a:bodyPr/>
          <a:lstStyle/>
          <a:p>
            <a:r>
              <a:rPr lang="en-US" dirty="0"/>
              <a:t>Requirement </a:t>
            </a:r>
            <a:r>
              <a:rPr lang="en-US" dirty="0" smtClean="0"/>
              <a:t>Process</a:t>
            </a:r>
            <a:br>
              <a:rPr lang="en-US" dirty="0" smtClean="0"/>
            </a:br>
            <a:r>
              <a:rPr lang="en-US" dirty="0"/>
              <a:t>Manage </a:t>
            </a:r>
            <a:r>
              <a:rPr lang="en-US" dirty="0" smtClean="0"/>
              <a:t>Traceability </a:t>
            </a:r>
            <a:r>
              <a:rPr lang="en-US" dirty="0"/>
              <a:t>&amp; </a:t>
            </a:r>
            <a:r>
              <a:rPr lang="en-US" dirty="0" smtClean="0"/>
              <a:t>Requirement Status</a:t>
            </a:r>
            <a:endParaRPr lang="vi-VN" dirty="0" smtClean="0"/>
          </a:p>
        </p:txBody>
      </p:sp>
      <p:sp>
        <p:nvSpPr>
          <p:cNvPr id="5" name="Content Placeholder 2"/>
          <p:cNvSpPr>
            <a:spLocks noGrp="1"/>
          </p:cNvSpPr>
          <p:nvPr>
            <p:ph idx="1"/>
          </p:nvPr>
        </p:nvSpPr>
        <p:spPr>
          <a:xfrm>
            <a:off x="457200" y="1265237"/>
            <a:ext cx="8229600" cy="4830763"/>
          </a:xfrm>
        </p:spPr>
        <p:txBody>
          <a:bodyPr/>
          <a:lstStyle/>
          <a:p>
            <a:r>
              <a:rPr lang="en-US" dirty="0" smtClean="0"/>
              <a:t>Why is traceability necessary?</a:t>
            </a:r>
          </a:p>
          <a:p>
            <a:pPr lvl="1"/>
            <a:r>
              <a:rPr lang="en-US" dirty="0" smtClean="0"/>
              <a:t>The requirements can change at any stage during the product’s life.</a:t>
            </a:r>
          </a:p>
          <a:p>
            <a:pPr lvl="1"/>
            <a:r>
              <a:rPr lang="en-US" dirty="0" smtClean="0"/>
              <a:t>If the requirements are traceable, then when changes happen, it is far easier to find the impacted parts of the product</a:t>
            </a:r>
          </a:p>
          <a:p>
            <a:endParaRPr lang="en-US" dirty="0"/>
          </a:p>
        </p:txBody>
      </p:sp>
      <p:pic>
        <p:nvPicPr>
          <p:cNvPr id="6" name="Picture 3"/>
          <p:cNvPicPr>
            <a:picLocks noChangeAspect="1" noChangeArrowheads="1"/>
          </p:cNvPicPr>
          <p:nvPr/>
        </p:nvPicPr>
        <p:blipFill rotWithShape="1">
          <a:blip r:embed="rId3" cstate="print"/>
          <a:srcRect b="44421"/>
          <a:stretch/>
        </p:blipFill>
        <p:spPr bwMode="auto">
          <a:xfrm>
            <a:off x="552192" y="5150094"/>
            <a:ext cx="8515608" cy="1098306"/>
          </a:xfrm>
          <a:prstGeom prst="rect">
            <a:avLst/>
          </a:prstGeom>
          <a:noFill/>
        </p:spPr>
      </p:pic>
      <p:grpSp>
        <p:nvGrpSpPr>
          <p:cNvPr id="7" name="Group 6"/>
          <p:cNvGrpSpPr/>
          <p:nvPr/>
        </p:nvGrpSpPr>
        <p:grpSpPr>
          <a:xfrm>
            <a:off x="990600" y="3124200"/>
            <a:ext cx="7010400" cy="1981200"/>
            <a:chOff x="990600" y="2590800"/>
            <a:chExt cx="7010400" cy="1981200"/>
          </a:xfrm>
        </p:grpSpPr>
        <p:sp>
          <p:nvSpPr>
            <p:cNvPr id="8" name="Rectangle 2054"/>
            <p:cNvSpPr>
              <a:spLocks noChangeArrowheads="1"/>
            </p:cNvSpPr>
            <p:nvPr/>
          </p:nvSpPr>
          <p:spPr bwMode="auto">
            <a:xfrm>
              <a:off x="9906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User Needs</a:t>
              </a:r>
            </a:p>
          </p:txBody>
        </p:sp>
        <p:sp>
          <p:nvSpPr>
            <p:cNvPr id="9" name="Rectangle 2055"/>
            <p:cNvSpPr>
              <a:spLocks noChangeArrowheads="1"/>
            </p:cNvSpPr>
            <p:nvPr/>
          </p:nvSpPr>
          <p:spPr bwMode="auto">
            <a:xfrm>
              <a:off x="38100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dirty="0">
                  <a:solidFill>
                    <a:schemeClr val="tx1"/>
                  </a:solidFill>
                  <a:latin typeface="Arial" charset="0"/>
                </a:rPr>
                <a:t>Software</a:t>
              </a:r>
            </a:p>
            <a:p>
              <a:pPr algn="ctr"/>
              <a:r>
                <a:rPr lang="en-US" sz="1600" dirty="0">
                  <a:solidFill>
                    <a:schemeClr val="tx1"/>
                  </a:solidFill>
                  <a:latin typeface="Arial" charset="0"/>
                </a:rPr>
                <a:t>Requirements</a:t>
              </a:r>
            </a:p>
          </p:txBody>
        </p:sp>
        <p:sp>
          <p:nvSpPr>
            <p:cNvPr id="10" name="Rectangle 2056"/>
            <p:cNvSpPr>
              <a:spLocks noChangeArrowheads="1"/>
            </p:cNvSpPr>
            <p:nvPr/>
          </p:nvSpPr>
          <p:spPr bwMode="auto">
            <a:xfrm>
              <a:off x="65532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Work</a:t>
              </a:r>
            </a:p>
            <a:p>
              <a:pPr algn="ctr"/>
              <a:r>
                <a:rPr lang="en-US" sz="1600">
                  <a:solidFill>
                    <a:schemeClr val="tx1"/>
                  </a:solidFill>
                  <a:latin typeface="Arial" charset="0"/>
                </a:rPr>
                <a:t>Products</a:t>
              </a:r>
            </a:p>
          </p:txBody>
        </p:sp>
        <p:sp>
          <p:nvSpPr>
            <p:cNvPr id="11" name="Line 2057"/>
            <p:cNvSpPr>
              <a:spLocks noChangeShapeType="1"/>
            </p:cNvSpPr>
            <p:nvPr/>
          </p:nvSpPr>
          <p:spPr bwMode="auto">
            <a:xfrm>
              <a:off x="2438400" y="27432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2058"/>
            <p:cNvSpPr>
              <a:spLocks noChangeShapeType="1"/>
            </p:cNvSpPr>
            <p:nvPr/>
          </p:nvSpPr>
          <p:spPr bwMode="auto">
            <a:xfrm>
              <a:off x="5257800" y="26670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2059"/>
            <p:cNvSpPr>
              <a:spLocks noChangeShapeType="1"/>
            </p:cNvSpPr>
            <p:nvPr/>
          </p:nvSpPr>
          <p:spPr bwMode="auto">
            <a:xfrm flipH="1">
              <a:off x="5257800" y="31242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060"/>
            <p:cNvSpPr>
              <a:spLocks noChangeShapeType="1"/>
            </p:cNvSpPr>
            <p:nvPr/>
          </p:nvSpPr>
          <p:spPr bwMode="auto">
            <a:xfrm flipH="1">
              <a:off x="2438400" y="3124200"/>
              <a:ext cx="1371600" cy="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15" name="AutoShape 2061"/>
            <p:cNvCxnSpPr>
              <a:cxnSpLocks noChangeShapeType="1"/>
              <a:stCxn id="8" idx="2"/>
              <a:endCxn id="8" idx="1"/>
            </p:cNvCxnSpPr>
            <p:nvPr/>
          </p:nvCxnSpPr>
          <p:spPr bwMode="auto">
            <a:xfrm rot="16200000" flipV="1">
              <a:off x="1181100" y="2743200"/>
              <a:ext cx="342900" cy="723900"/>
            </a:xfrm>
            <a:prstGeom prst="curvedConnector4">
              <a:avLst>
                <a:gd name="adj1" fmla="val -88426"/>
                <a:gd name="adj2" fmla="val 131579"/>
              </a:avLst>
            </a:prstGeom>
            <a:noFill/>
            <a:ln w="9525">
              <a:solidFill>
                <a:schemeClr val="tx1"/>
              </a:solidFill>
              <a:round/>
              <a:headEnd/>
              <a:tailEnd type="triangle" w="med" len="med"/>
            </a:ln>
            <a:effectLst/>
          </p:spPr>
        </p:cxnSp>
        <p:cxnSp>
          <p:nvCxnSpPr>
            <p:cNvPr id="16" name="AutoShape 2062"/>
            <p:cNvCxnSpPr>
              <a:cxnSpLocks noChangeShapeType="1"/>
              <a:stCxn id="9" idx="2"/>
              <a:endCxn id="9" idx="3"/>
            </p:cNvCxnSpPr>
            <p:nvPr/>
          </p:nvCxnSpPr>
          <p:spPr bwMode="auto">
            <a:xfrm rot="5400000" flipH="1" flipV="1">
              <a:off x="4724400" y="2743200"/>
              <a:ext cx="342900" cy="723900"/>
            </a:xfrm>
            <a:prstGeom prst="curvedConnector4">
              <a:avLst>
                <a:gd name="adj1" fmla="val -116204"/>
                <a:gd name="adj2" fmla="val 131579"/>
              </a:avLst>
            </a:prstGeom>
            <a:noFill/>
            <a:ln w="9525">
              <a:solidFill>
                <a:schemeClr val="tx1"/>
              </a:solidFill>
              <a:round/>
              <a:headEnd/>
              <a:tailEnd type="triangle" w="med" len="med"/>
            </a:ln>
            <a:effectLst/>
          </p:spPr>
        </p:cxnSp>
        <p:cxnSp>
          <p:nvCxnSpPr>
            <p:cNvPr id="17" name="AutoShape 2063"/>
            <p:cNvCxnSpPr>
              <a:cxnSpLocks noChangeShapeType="1"/>
              <a:stCxn id="10" idx="2"/>
              <a:endCxn id="10" idx="3"/>
            </p:cNvCxnSpPr>
            <p:nvPr/>
          </p:nvCxnSpPr>
          <p:spPr bwMode="auto">
            <a:xfrm rot="5400000" flipH="1" flipV="1">
              <a:off x="7467600" y="2743200"/>
              <a:ext cx="342900" cy="723900"/>
            </a:xfrm>
            <a:prstGeom prst="curvedConnector4">
              <a:avLst>
                <a:gd name="adj1" fmla="val -132870"/>
                <a:gd name="adj2" fmla="val 131579"/>
              </a:avLst>
            </a:prstGeom>
            <a:noFill/>
            <a:ln w="9525">
              <a:solidFill>
                <a:schemeClr val="tx1"/>
              </a:solidFill>
              <a:round/>
              <a:headEnd/>
              <a:tailEnd type="triangle" w="med" len="med"/>
            </a:ln>
            <a:effectLst/>
          </p:spPr>
        </p:cxnSp>
        <p:sp>
          <p:nvSpPr>
            <p:cNvPr id="18" name="Text Box 2066"/>
            <p:cNvSpPr txBox="1">
              <a:spLocks noChangeArrowheads="1"/>
            </p:cNvSpPr>
            <p:nvPr/>
          </p:nvSpPr>
          <p:spPr bwMode="auto">
            <a:xfrm>
              <a:off x="2178050" y="3673475"/>
              <a:ext cx="1260475" cy="527050"/>
            </a:xfrm>
            <a:prstGeom prst="rect">
              <a:avLst/>
            </a:prstGeom>
            <a:noFill/>
            <a:ln w="9525">
              <a:solidFill>
                <a:schemeClr val="tx1"/>
              </a:solidFill>
              <a:miter lim="800000"/>
              <a:headEnd/>
              <a:tailEnd/>
            </a:ln>
            <a:effectLst/>
          </p:spPr>
          <p:txBody>
            <a:bodyPr wrap="none" anchor="ctr">
              <a:spAutoFit/>
            </a:bodyPr>
            <a:lstStyle/>
            <a:p>
              <a:pPr algn="ctr"/>
              <a:r>
                <a:rPr lang="en-US" sz="1400" b="1" dirty="0">
                  <a:solidFill>
                    <a:schemeClr val="tx1"/>
                  </a:solidFill>
                  <a:latin typeface="Times New Roman" pitchFamily="18" charset="0"/>
                </a:rPr>
                <a:t>Software </a:t>
              </a:r>
            </a:p>
            <a:p>
              <a:pPr algn="ctr"/>
              <a:r>
                <a:rPr lang="en-US" sz="1400" b="1" dirty="0">
                  <a:solidFill>
                    <a:schemeClr val="tx1"/>
                  </a:solidFill>
                  <a:latin typeface="Times New Roman" pitchFamily="18" charset="0"/>
                </a:rPr>
                <a:t>Requirements</a:t>
              </a:r>
            </a:p>
          </p:txBody>
        </p:sp>
        <p:sp>
          <p:nvSpPr>
            <p:cNvPr id="19" name="Text Box 2067"/>
            <p:cNvSpPr txBox="1">
              <a:spLocks noChangeArrowheads="1"/>
            </p:cNvSpPr>
            <p:nvPr/>
          </p:nvSpPr>
          <p:spPr bwMode="auto">
            <a:xfrm>
              <a:off x="5562600" y="3568700"/>
              <a:ext cx="1662112" cy="527050"/>
            </a:xfrm>
            <a:prstGeom prst="rect">
              <a:avLst/>
            </a:prstGeom>
            <a:noFill/>
            <a:ln w="9525">
              <a:solidFill>
                <a:schemeClr val="tx1"/>
              </a:solidFill>
              <a:miter lim="800000"/>
              <a:headEnd/>
              <a:tailEnd/>
            </a:ln>
            <a:effectLst/>
          </p:spPr>
          <p:txBody>
            <a:bodyPr wrap="none" anchor="ctr">
              <a:spAutoFit/>
            </a:bodyPr>
            <a:lstStyle/>
            <a:p>
              <a:pPr algn="ctr"/>
              <a:r>
                <a:rPr lang="en-US" sz="1400" b="1">
                  <a:solidFill>
                    <a:schemeClr val="tx1"/>
                  </a:solidFill>
                  <a:latin typeface="Times New Roman" pitchFamily="18" charset="0"/>
                </a:rPr>
                <a:t>Use cases/</a:t>
              </a:r>
            </a:p>
            <a:p>
              <a:pPr algn="ctr"/>
              <a:r>
                <a:rPr lang="en-US" sz="1400" b="1">
                  <a:solidFill>
                    <a:schemeClr val="tx1"/>
                  </a:solidFill>
                  <a:latin typeface="Times New Roman" pitchFamily="18" charset="0"/>
                </a:rPr>
                <a:t>User Requirements</a:t>
              </a:r>
            </a:p>
          </p:txBody>
        </p:sp>
        <p:sp>
          <p:nvSpPr>
            <p:cNvPr id="20" name="Text Box 2068"/>
            <p:cNvSpPr txBox="1">
              <a:spLocks noChangeArrowheads="1"/>
            </p:cNvSpPr>
            <p:nvPr/>
          </p:nvSpPr>
          <p:spPr bwMode="auto">
            <a:xfrm>
              <a:off x="4191000" y="4225925"/>
              <a:ext cx="1655762" cy="346075"/>
            </a:xfrm>
            <a:prstGeom prst="rect">
              <a:avLst/>
            </a:prstGeom>
            <a:noFill/>
            <a:ln w="9525">
              <a:solidFill>
                <a:schemeClr val="tx1"/>
              </a:solidFill>
              <a:miter lim="800000"/>
              <a:headEnd/>
              <a:tailEnd/>
            </a:ln>
            <a:effectLst/>
          </p:spPr>
          <p:txBody>
            <a:bodyPr anchor="ctr">
              <a:spAutoFit/>
            </a:bodyPr>
            <a:lstStyle/>
            <a:p>
              <a:pPr algn="ctr"/>
              <a:r>
                <a:rPr lang="en-US" sz="1600" b="1" dirty="0">
                  <a:solidFill>
                    <a:schemeClr val="tx1"/>
                  </a:solidFill>
                  <a:latin typeface="Times New Roman" pitchFamily="18" charset="0"/>
                </a:rPr>
                <a:t>Test cases</a:t>
              </a:r>
            </a:p>
          </p:txBody>
        </p:sp>
        <p:sp>
          <p:nvSpPr>
            <p:cNvPr id="21" name="Line 2069"/>
            <p:cNvSpPr>
              <a:spLocks noChangeShapeType="1"/>
            </p:cNvSpPr>
            <p:nvPr/>
          </p:nvSpPr>
          <p:spPr bwMode="auto">
            <a:xfrm flipV="1">
              <a:off x="3408362" y="3843338"/>
              <a:ext cx="2111375" cy="50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Line 2070"/>
            <p:cNvSpPr>
              <a:spLocks noChangeShapeType="1"/>
            </p:cNvSpPr>
            <p:nvPr/>
          </p:nvSpPr>
          <p:spPr bwMode="auto">
            <a:xfrm>
              <a:off x="3408362" y="3894138"/>
              <a:ext cx="782638" cy="449261"/>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3" name="AutoShape 2071"/>
            <p:cNvCxnSpPr>
              <a:cxnSpLocks noChangeShapeType="1"/>
              <a:stCxn id="18" idx="2"/>
              <a:endCxn id="18" idx="1"/>
            </p:cNvCxnSpPr>
            <p:nvPr/>
          </p:nvCxnSpPr>
          <p:spPr bwMode="auto">
            <a:xfrm rot="16200000" flipV="1">
              <a:off x="2361406" y="3753644"/>
              <a:ext cx="263525" cy="630237"/>
            </a:xfrm>
            <a:prstGeom prst="curvedConnector4">
              <a:avLst>
                <a:gd name="adj1" fmla="val -86745"/>
                <a:gd name="adj2" fmla="val 136273"/>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a:xfrm>
            <a:off x="457200" y="2133600"/>
            <a:ext cx="8229600" cy="2362200"/>
          </a:xfrm>
        </p:spPr>
        <p:txBody>
          <a:bodyPr/>
          <a:lstStyle/>
          <a:p>
            <a:r>
              <a:rPr lang="en-US" dirty="0" smtClean="0"/>
              <a:t>Requirement Process</a:t>
            </a:r>
          </a:p>
          <a:p>
            <a:r>
              <a:rPr lang="en-US" dirty="0" smtClean="0"/>
              <a:t>Requirement Clarifying</a:t>
            </a:r>
          </a:p>
          <a:p>
            <a:r>
              <a:rPr lang="en-US" dirty="0" smtClean="0"/>
              <a:t>Common practices, problems </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28675"/>
          </a:xfrm>
        </p:spPr>
        <p:txBody>
          <a:bodyPr/>
          <a:lstStyle/>
          <a:p>
            <a:r>
              <a:rPr lang="en-US" dirty="0" smtClean="0"/>
              <a:t>Requirement Process </a:t>
            </a:r>
            <a:br>
              <a:rPr lang="en-US" dirty="0" smtClean="0"/>
            </a:br>
            <a:r>
              <a:rPr lang="en-US" dirty="0"/>
              <a:t>Manage </a:t>
            </a:r>
            <a:r>
              <a:rPr lang="en-US" dirty="0" smtClean="0"/>
              <a:t>Requirements </a:t>
            </a:r>
            <a:r>
              <a:rPr lang="en-US" dirty="0"/>
              <a:t>Changes &amp; </a:t>
            </a:r>
            <a:r>
              <a:rPr lang="en-US" dirty="0" smtClean="0"/>
              <a:t>Status</a:t>
            </a:r>
            <a:endParaRPr lang="en-US" dirty="0"/>
          </a:p>
        </p:txBody>
      </p:sp>
      <p:sp>
        <p:nvSpPr>
          <p:cNvPr id="3" name="Content Placeholder 2"/>
          <p:cNvSpPr>
            <a:spLocks noGrp="1"/>
          </p:cNvSpPr>
          <p:nvPr>
            <p:ph idx="1"/>
          </p:nvPr>
        </p:nvSpPr>
        <p:spPr/>
        <p:txBody>
          <a:bodyPr/>
          <a:lstStyle/>
          <a:p>
            <a:r>
              <a:rPr lang="en-GB" dirty="0" smtClean="0"/>
              <a:t>Requirements change (CR – Change request)</a:t>
            </a:r>
          </a:p>
          <a:p>
            <a:pPr lvl="1"/>
            <a:r>
              <a:rPr lang="en-GB" dirty="0" smtClean="0"/>
              <a:t>The priority of requirements from different viewpoints changes during the development process</a:t>
            </a:r>
          </a:p>
          <a:p>
            <a:pPr lvl="1"/>
            <a:r>
              <a:rPr lang="en-GB" dirty="0" smtClean="0"/>
              <a:t>Customers may specify requirements from a business perspective that conflict with end-user requirements</a:t>
            </a:r>
          </a:p>
          <a:p>
            <a:pPr lvl="1"/>
            <a:r>
              <a:rPr lang="en-GB" dirty="0" smtClean="0"/>
              <a:t>The business and technical environment of the system changes during its development</a:t>
            </a:r>
          </a:p>
          <a:p>
            <a:r>
              <a:rPr lang="en-GB" dirty="0" smtClean="0"/>
              <a:t>Requirements change process</a:t>
            </a:r>
          </a:p>
          <a:p>
            <a:endParaRPr lang="en-GB" dirty="0" smtClean="0"/>
          </a:p>
          <a:p>
            <a:endParaRPr lang="en-US" dirty="0"/>
          </a:p>
        </p:txBody>
      </p:sp>
      <p:pic>
        <p:nvPicPr>
          <p:cNvPr id="4" name="Picture 5"/>
          <p:cNvPicPr>
            <a:picLocks noChangeAspect="1" noChangeArrowheads="1"/>
          </p:cNvPicPr>
          <p:nvPr/>
        </p:nvPicPr>
        <p:blipFill>
          <a:blip r:embed="rId3" cstate="print"/>
          <a:srcRect/>
          <a:stretch>
            <a:fillRect/>
          </a:stretch>
        </p:blipFill>
        <p:spPr bwMode="auto">
          <a:xfrm>
            <a:off x="611560" y="4869160"/>
            <a:ext cx="7543800" cy="91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Requirement Clarifying</a:t>
            </a:r>
            <a:endParaRPr lang="en-US" dirty="0"/>
          </a:p>
        </p:txBody>
      </p:sp>
      <p:sp>
        <p:nvSpPr>
          <p:cNvPr id="3" name="Content Placeholder 2"/>
          <p:cNvSpPr>
            <a:spLocks noGrp="1"/>
          </p:cNvSpPr>
          <p:nvPr>
            <p:ph idx="1"/>
          </p:nvPr>
        </p:nvSpPr>
        <p:spPr/>
        <p:txBody>
          <a:bodyPr/>
          <a:lstStyle/>
          <a:p>
            <a:r>
              <a:rPr lang="en-US" smtClean="0"/>
              <a:t>PM/TL/BA present the SRS to members in the team</a:t>
            </a:r>
          </a:p>
          <a:p>
            <a:r>
              <a:rPr lang="en-US" smtClean="0"/>
              <a:t>Self study related materials: top-down approach</a:t>
            </a:r>
          </a:p>
          <a:p>
            <a:r>
              <a:rPr lang="en-US" smtClean="0"/>
              <a:t>Using SRS review checklist</a:t>
            </a:r>
          </a:p>
          <a:p>
            <a:r>
              <a:rPr lang="en-US" smtClean="0"/>
              <a:t>Clarify unclear item(s) using Q&amp;A</a:t>
            </a:r>
          </a:p>
          <a:p>
            <a:r>
              <a:rPr lang="en-US" smtClean="0"/>
              <a:t>Discuss with other members </a:t>
            </a:r>
          </a:p>
          <a:p>
            <a:pPr lvl="1"/>
            <a:r>
              <a:rPr lang="en-US" smtClean="0"/>
              <a:t>To clarify or confirm your understanding</a:t>
            </a:r>
          </a:p>
          <a:p>
            <a:pPr lvl="1"/>
            <a:r>
              <a:rPr lang="en-US" smtClean="0"/>
              <a:t>Media: direct discussion or via team brainstorming</a:t>
            </a:r>
          </a:p>
          <a:p>
            <a:r>
              <a:rPr lang="en-US" smtClean="0"/>
              <a:t>Inform the PM/TL/BA about</a:t>
            </a:r>
          </a:p>
          <a:p>
            <a:pPr lvl="1"/>
            <a:r>
              <a:rPr lang="en-US" smtClean="0"/>
              <a:t>Any requirement conflicts</a:t>
            </a:r>
          </a:p>
          <a:p>
            <a:pPr lvl="1"/>
            <a:r>
              <a:rPr lang="en-US" smtClean="0"/>
              <a:t>Changes, comparing to the last version</a:t>
            </a:r>
          </a:p>
          <a:p>
            <a:endParaRPr lang="en-US"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152400"/>
            <a:ext cx="7543800" cy="828675"/>
          </a:xfrm>
        </p:spPr>
        <p:txBody>
          <a:bodyPr/>
          <a:lstStyle/>
          <a:p>
            <a:r>
              <a:rPr lang="en-US" dirty="0" smtClean="0"/>
              <a:t>Requirement Clarifying</a:t>
            </a:r>
            <a:br>
              <a:rPr lang="en-US" dirty="0" smtClean="0"/>
            </a:br>
            <a:r>
              <a:rPr lang="en-US" dirty="0" err="1" smtClean="0"/>
              <a:t>Clarifying</a:t>
            </a:r>
            <a:r>
              <a:rPr lang="en-US" dirty="0"/>
              <a:t> requirements </a:t>
            </a:r>
            <a:r>
              <a:rPr lang="en-US" dirty="0" smtClean="0"/>
              <a:t>via Q&amp;A 1/4</a:t>
            </a:r>
            <a:endParaRPr lang="en-US" dirty="0"/>
          </a:p>
        </p:txBody>
      </p:sp>
      <p:sp>
        <p:nvSpPr>
          <p:cNvPr id="3" name="Content Placeholder 2"/>
          <p:cNvSpPr>
            <a:spLocks noGrp="1"/>
          </p:cNvSpPr>
          <p:nvPr>
            <p:ph idx="1"/>
          </p:nvPr>
        </p:nvSpPr>
        <p:spPr/>
        <p:txBody>
          <a:bodyPr/>
          <a:lstStyle/>
          <a:p>
            <a:r>
              <a:rPr lang="en-US" smtClean="0"/>
              <a:t>Why do we need Q&amp;A?</a:t>
            </a:r>
          </a:p>
          <a:p>
            <a:pPr lvl="1"/>
            <a:r>
              <a:rPr lang="en-US" smtClean="0"/>
              <a:t>Problems of understanding</a:t>
            </a:r>
          </a:p>
          <a:p>
            <a:pPr lvl="1"/>
            <a:r>
              <a:rPr lang="en-US" smtClean="0"/>
              <a:t>Want for knowledge, must be ask</a:t>
            </a:r>
            <a:endParaRPr lang="en-US" dirty="0" smtClean="0"/>
          </a:p>
        </p:txBody>
      </p:sp>
      <p:pic>
        <p:nvPicPr>
          <p:cNvPr id="33794" name="Picture 2" descr="SaxeElephant"/>
          <p:cNvPicPr>
            <a:picLocks noChangeAspect="1" noChangeArrowheads="1"/>
          </p:cNvPicPr>
          <p:nvPr/>
        </p:nvPicPr>
        <p:blipFill>
          <a:blip r:embed="rId2" cstate="print"/>
          <a:srcRect/>
          <a:stretch>
            <a:fillRect/>
          </a:stretch>
        </p:blipFill>
        <p:spPr bwMode="auto">
          <a:xfrm>
            <a:off x="685800" y="2971800"/>
            <a:ext cx="3657600" cy="2133600"/>
          </a:xfrm>
          <a:prstGeom prst="rect">
            <a:avLst/>
          </a:prstGeom>
          <a:noFill/>
        </p:spPr>
      </p:pic>
      <p:pic>
        <p:nvPicPr>
          <p:cNvPr id="33793" name="Picture 1" descr="AfricanElephant"/>
          <p:cNvPicPr>
            <a:picLocks noChangeAspect="1" noChangeArrowheads="1"/>
          </p:cNvPicPr>
          <p:nvPr/>
        </p:nvPicPr>
        <p:blipFill>
          <a:blip r:embed="rId3" cstate="print"/>
          <a:srcRect/>
          <a:stretch>
            <a:fillRect/>
          </a:stretch>
        </p:blipFill>
        <p:spPr bwMode="auto">
          <a:xfrm>
            <a:off x="5257800" y="2979318"/>
            <a:ext cx="3200400" cy="2154658"/>
          </a:xfrm>
          <a:prstGeom prst="rect">
            <a:avLst/>
          </a:prstGeom>
          <a:noFill/>
        </p:spPr>
      </p:pic>
      <p:sp>
        <p:nvSpPr>
          <p:cNvPr id="33795" name="AutoShape 3"/>
          <p:cNvSpPr>
            <a:spLocks noChangeArrowheads="1"/>
          </p:cNvSpPr>
          <p:nvPr/>
        </p:nvSpPr>
        <p:spPr bwMode="auto">
          <a:xfrm>
            <a:off x="4495800" y="3962400"/>
            <a:ext cx="609600" cy="342900"/>
          </a:xfrm>
          <a:prstGeom prst="rightArrow">
            <a:avLst>
              <a:gd name="adj1" fmla="val 50000"/>
              <a:gd name="adj2" fmla="val 44444"/>
            </a:avLst>
          </a:prstGeom>
          <a:solidFill>
            <a:srgbClr val="99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7"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8" name="Rectangle 6"/>
          <p:cNvSpPr>
            <a:spLocks noChangeArrowheads="1"/>
          </p:cNvSpPr>
          <p:nvPr/>
        </p:nvSpPr>
        <p:spPr bwMode="auto">
          <a:xfrm>
            <a:off x="0" y="1952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ea typeface="Times New Roman" pitchFamily="18" charset="0"/>
              </a:rPr>
              <a:t>                          </a:t>
            </a:r>
            <a:endParaRPr kumimoji="0" lang="en-GB"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152400"/>
            <a:ext cx="7315200" cy="828675"/>
          </a:xfrm>
        </p:spPr>
        <p:txBody>
          <a:bodyPr/>
          <a:lstStyle/>
          <a:p>
            <a:r>
              <a:rPr lang="en-US" dirty="0" smtClean="0"/>
              <a:t>Requirement Clarifying</a:t>
            </a:r>
            <a:br>
              <a:rPr lang="en-US" dirty="0" smtClean="0"/>
            </a:br>
            <a:r>
              <a:rPr lang="en-US" dirty="0" err="1" smtClean="0"/>
              <a:t>Clarifying</a:t>
            </a:r>
            <a:r>
              <a:rPr lang="en-US" dirty="0"/>
              <a:t> </a:t>
            </a:r>
            <a:r>
              <a:rPr lang="en-US" dirty="0" smtClean="0"/>
              <a:t>requirements via Q&amp;A 2/4</a:t>
            </a:r>
            <a:endParaRPr lang="en-US" dirty="0"/>
          </a:p>
        </p:txBody>
      </p:sp>
      <p:sp>
        <p:nvSpPr>
          <p:cNvPr id="3" name="Content Placeholder 2"/>
          <p:cNvSpPr>
            <a:spLocks noGrp="1"/>
          </p:cNvSpPr>
          <p:nvPr>
            <p:ph idx="1"/>
          </p:nvPr>
        </p:nvSpPr>
        <p:spPr/>
        <p:txBody>
          <a:bodyPr/>
          <a:lstStyle/>
          <a:p>
            <a:r>
              <a:rPr lang="en-US" smtClean="0"/>
              <a:t>How to make Q&amp;A effectively?</a:t>
            </a:r>
          </a:p>
          <a:p>
            <a:pPr lvl="1"/>
            <a:r>
              <a:rPr lang="en-US" smtClean="0"/>
              <a:t>Identify the issue: unclear, get for more information, etc.</a:t>
            </a:r>
          </a:p>
          <a:p>
            <a:pPr lvl="1"/>
            <a:r>
              <a:rPr lang="en-US" smtClean="0"/>
              <a:t>Check in all documents that customer supplied to make sure your question has not solved; </a:t>
            </a:r>
          </a:p>
          <a:p>
            <a:pPr lvl="1"/>
            <a:r>
              <a:rPr lang="en-US" smtClean="0"/>
              <a:t>With technical question, check your team /group/company or ask “Google” to solve it before asking out</a:t>
            </a:r>
          </a:p>
          <a:p>
            <a:pPr lvl="1"/>
            <a:r>
              <a:rPr lang="en-US" smtClean="0"/>
              <a:t>Give the cross-reference clearly, completely</a:t>
            </a:r>
          </a:p>
          <a:p>
            <a:pPr lvl="1"/>
            <a:r>
              <a:rPr lang="en-US" smtClean="0"/>
              <a:t>Attach sample screen, demo, give your suggestions if any</a:t>
            </a:r>
          </a:p>
          <a:p>
            <a:pPr lvl="1"/>
            <a:r>
              <a:rPr lang="en-US" smtClean="0"/>
              <a:t>Convert questions to Y/N or multiple-choice types if possible</a:t>
            </a:r>
          </a:p>
          <a:p>
            <a:pPr lvl="1"/>
            <a:r>
              <a:rPr lang="en-US" smtClean="0"/>
              <a:t>In Q&amp;A, give deadline that you want to receive the answer. It there is no answer until the deadline, what is impact?</a:t>
            </a:r>
          </a:p>
          <a:p>
            <a:pPr lvl="1"/>
            <a:r>
              <a:rPr lang="en-US" smtClean="0"/>
              <a:t>Take the receiver to re-read the question before sending</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7467600" cy="828675"/>
          </a:xfrm>
        </p:spPr>
        <p:txBody>
          <a:bodyPr/>
          <a:lstStyle/>
          <a:p>
            <a:r>
              <a:rPr lang="en-US" dirty="0" smtClean="0"/>
              <a:t>Requirement Clarifying</a:t>
            </a:r>
            <a:br>
              <a:rPr lang="en-US" dirty="0" smtClean="0"/>
            </a:br>
            <a:r>
              <a:rPr lang="en-US" dirty="0" err="1" smtClean="0"/>
              <a:t>Clarifying</a:t>
            </a:r>
            <a:r>
              <a:rPr lang="en-US" dirty="0"/>
              <a:t> requirements via </a:t>
            </a:r>
            <a:r>
              <a:rPr lang="en-US" dirty="0" smtClean="0"/>
              <a:t>Q&amp;A 3/4</a:t>
            </a:r>
            <a:endParaRPr lang="en-US" dirty="0"/>
          </a:p>
        </p:txBody>
      </p:sp>
      <p:sp>
        <p:nvSpPr>
          <p:cNvPr id="3" name="Content Placeholder 2"/>
          <p:cNvSpPr>
            <a:spLocks noGrp="1"/>
          </p:cNvSpPr>
          <p:nvPr>
            <p:ph idx="1"/>
          </p:nvPr>
        </p:nvSpPr>
        <p:spPr/>
        <p:txBody>
          <a:bodyPr/>
          <a:lstStyle/>
          <a:p>
            <a:r>
              <a:rPr lang="en-US" dirty="0" smtClean="0"/>
              <a:t>Q&amp;A focus:</a:t>
            </a:r>
          </a:p>
          <a:p>
            <a:pPr lvl="1"/>
            <a:r>
              <a:rPr lang="en-GB" dirty="0" smtClean="0"/>
              <a:t>Question for idea conveyed by words like: maybe, generally, etc.</a:t>
            </a:r>
          </a:p>
          <a:p>
            <a:pPr lvl="1"/>
            <a:r>
              <a:rPr lang="en-GB" dirty="0" smtClean="0"/>
              <a:t>What is the TBDs - </a:t>
            </a:r>
            <a:r>
              <a:rPr lang="en-US" dirty="0" smtClean="0"/>
              <a:t>Ask PL to remove all TBDs before handling to you for designing or coding</a:t>
            </a:r>
          </a:p>
          <a:p>
            <a:pPr lvl="1"/>
            <a:r>
              <a:rPr lang="en-GB" dirty="0" smtClean="0"/>
              <a:t>Conflict between requirements. Read the requirement matrix</a:t>
            </a:r>
          </a:p>
          <a:p>
            <a:pPr lvl="1"/>
            <a:r>
              <a:rPr lang="en-US" dirty="0" smtClean="0"/>
              <a:t>Don’t make assumptions, just ask your PM, PL</a:t>
            </a:r>
            <a:r>
              <a:rPr lang="en-GB" dirty="0" smtClean="0"/>
              <a:t> or BA</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7467600" cy="828675"/>
          </a:xfrm>
        </p:spPr>
        <p:txBody>
          <a:bodyPr/>
          <a:lstStyle/>
          <a:p>
            <a:r>
              <a:rPr lang="en-US" dirty="0" smtClean="0"/>
              <a:t>Requirement Clarifying</a:t>
            </a:r>
            <a:br>
              <a:rPr lang="en-US" dirty="0" smtClean="0"/>
            </a:br>
            <a:r>
              <a:rPr lang="en-US" dirty="0" err="1" smtClean="0"/>
              <a:t>Clarifying</a:t>
            </a:r>
            <a:r>
              <a:rPr lang="en-US" dirty="0" smtClean="0"/>
              <a:t> requirements via Q&amp;A 4/4</a:t>
            </a:r>
            <a:endParaRPr lang="en-US" dirty="0"/>
          </a:p>
        </p:txBody>
      </p:sp>
      <p:sp>
        <p:nvSpPr>
          <p:cNvPr id="3" name="Content Placeholder 2"/>
          <p:cNvSpPr>
            <a:spLocks noGrp="1"/>
          </p:cNvSpPr>
          <p:nvPr>
            <p:ph idx="1"/>
          </p:nvPr>
        </p:nvSpPr>
        <p:spPr/>
        <p:txBody>
          <a:bodyPr/>
          <a:lstStyle/>
          <a:p>
            <a:r>
              <a:rPr lang="en-US" dirty="0" smtClean="0"/>
              <a:t>Follow up the Q&amp;A</a:t>
            </a:r>
          </a:p>
          <a:p>
            <a:pPr lvl="1"/>
            <a:r>
              <a:rPr lang="en-US" dirty="0" smtClean="0"/>
              <a:t>Track the discussion history for easier following up</a:t>
            </a:r>
          </a:p>
          <a:p>
            <a:pPr lvl="1"/>
            <a:r>
              <a:rPr lang="en-US" dirty="0" smtClean="0"/>
              <a:t>If your question has not been replied or impacts to your task must be report to your PM, BA, or TL immediately</a:t>
            </a:r>
          </a:p>
          <a:p>
            <a:pPr lvl="1"/>
            <a:r>
              <a:rPr lang="en-US" dirty="0" smtClean="0"/>
              <a:t>Keep in mind your manager/customer are very busy. So it is necessary to remind them about your pending issues daily, weekly. If not, your task will be impacted</a:t>
            </a:r>
          </a:p>
          <a:p>
            <a:r>
              <a:rPr lang="en-US" dirty="0" smtClean="0"/>
              <a:t>Template: refer [</a:t>
            </a:r>
            <a:r>
              <a:rPr lang="en-US" dirty="0" err="1" smtClean="0"/>
              <a:t>Template_QA</a:t>
            </a:r>
            <a:r>
              <a:rPr lang="en-US" dirty="0" smtClean="0"/>
              <a:t> Management Sheet.xls]</a:t>
            </a:r>
          </a:p>
        </p:txBody>
      </p:sp>
    </p:spTree>
    <p:extLst>
      <p:ext uri="{BB962C8B-B14F-4D97-AF65-F5344CB8AC3E}">
        <p14:creationId xmlns="" xmlns:p14="http://schemas.microsoft.com/office/powerpoint/2010/main" val="2935248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Common Practices, Problems </a:t>
            </a:r>
            <a:endParaRPr lang="en-US" dirty="0"/>
          </a:p>
        </p:txBody>
      </p:sp>
      <p:sp>
        <p:nvSpPr>
          <p:cNvPr id="3" name="Content Placeholder 2"/>
          <p:cNvSpPr>
            <a:spLocks noGrp="1"/>
          </p:cNvSpPr>
          <p:nvPr>
            <p:ph idx="1"/>
          </p:nvPr>
        </p:nvSpPr>
        <p:spPr/>
        <p:txBody>
          <a:bodyPr/>
          <a:lstStyle/>
          <a:p>
            <a:r>
              <a:rPr lang="en-US" dirty="0" smtClean="0"/>
              <a:t>Common issues:</a:t>
            </a:r>
          </a:p>
          <a:p>
            <a:pPr lvl="1"/>
            <a:r>
              <a:rPr lang="en-US" dirty="0" smtClean="0"/>
              <a:t>Requirement isn't clear. Don't understand customer mean.</a:t>
            </a:r>
          </a:p>
          <a:p>
            <a:pPr lvl="1"/>
            <a:r>
              <a:rPr lang="en-US" dirty="0" smtClean="0"/>
              <a:t>Requirement analysis is not documented/centralized recorded -&gt; misunderstanding</a:t>
            </a:r>
          </a:p>
          <a:p>
            <a:pPr lvl="1"/>
            <a:r>
              <a:rPr lang="en-US" dirty="0" smtClean="0"/>
              <a:t>How to verify the understanding of team members about requirement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Common Practices, Problems </a:t>
            </a:r>
            <a:endParaRPr lang="en-US" dirty="0"/>
          </a:p>
        </p:txBody>
      </p:sp>
      <p:sp>
        <p:nvSpPr>
          <p:cNvPr id="3" name="Content Placeholder 2"/>
          <p:cNvSpPr>
            <a:spLocks noGrp="1"/>
          </p:cNvSpPr>
          <p:nvPr>
            <p:ph idx="1"/>
          </p:nvPr>
        </p:nvSpPr>
        <p:spPr/>
        <p:txBody>
          <a:bodyPr/>
          <a:lstStyle/>
          <a:p>
            <a:r>
              <a:rPr lang="en-US" dirty="0" smtClean="0"/>
              <a:t>What should we do</a:t>
            </a:r>
          </a:p>
          <a:p>
            <a:pPr lvl="1"/>
            <a:r>
              <a:rPr lang="en-US" dirty="0" smtClean="0"/>
              <a:t>Maintain SRS</a:t>
            </a:r>
          </a:p>
          <a:p>
            <a:pPr lvl="1"/>
            <a:r>
              <a:rPr lang="en-US" dirty="0" smtClean="0"/>
              <a:t>Communicate with the customer via onsite</a:t>
            </a:r>
          </a:p>
          <a:p>
            <a:pPr lvl="1"/>
            <a:r>
              <a:rPr lang="en-US" dirty="0" smtClean="0"/>
              <a:t>Don’t make assumption. Must confirm with customer about specs more and more about what are still not clear or too general.</a:t>
            </a:r>
          </a:p>
          <a:p>
            <a:pPr lvl="1"/>
            <a:r>
              <a:rPr lang="en-US" dirty="0" smtClean="0"/>
              <a:t>Should involve all members to investigate requirements from the beginning of the project, not only PL.</a:t>
            </a:r>
          </a:p>
          <a:p>
            <a:pPr lvl="1"/>
            <a:r>
              <a:rPr lang="en-US" dirty="0" smtClean="0"/>
              <a:t>Conduct meeting to verify the requirement understanding. </a:t>
            </a:r>
          </a:p>
          <a:p>
            <a:pPr lvl="1"/>
            <a:r>
              <a:rPr lang="en-US" dirty="0" smtClean="0"/>
              <a:t>One meeting to introduce the requirement/design.</a:t>
            </a:r>
          </a:p>
          <a:p>
            <a:pPr lvl="1"/>
            <a:r>
              <a:rPr lang="en-US" dirty="0" smtClean="0"/>
              <a:t>Another meeting to verified the understanding of team member. Every one have to present their understanding.</a:t>
            </a:r>
            <a:endParaRPr lang="en-US" dirty="0"/>
          </a:p>
        </p:txBody>
      </p:sp>
    </p:spTree>
    <p:extLst>
      <p:ext uri="{BB962C8B-B14F-4D97-AF65-F5344CB8AC3E}">
        <p14:creationId xmlns="" xmlns:p14="http://schemas.microsoft.com/office/powerpoint/2010/main" val="4254938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 &amp; References</a:t>
            </a:r>
            <a:endParaRPr lang="en-US" dirty="0" smtClean="0"/>
          </a:p>
        </p:txBody>
      </p:sp>
      <p:sp>
        <p:nvSpPr>
          <p:cNvPr id="13" name="Content Placeholder 12"/>
          <p:cNvSpPr>
            <a:spLocks noGrp="1"/>
          </p:cNvSpPr>
          <p:nvPr>
            <p:ph idx="1"/>
          </p:nvPr>
        </p:nvSpPr>
        <p:spPr/>
        <p:txBody>
          <a:bodyPr/>
          <a:lstStyle/>
          <a:p>
            <a:r>
              <a:rPr lang="en-US" dirty="0" smtClean="0"/>
              <a:t>Resources &amp; References</a:t>
            </a:r>
          </a:p>
          <a:p>
            <a:pPr lvl="1"/>
            <a:r>
              <a:rPr lang="en-US" dirty="0" smtClean="0"/>
              <a:t>Requirement development &amp; management process</a:t>
            </a:r>
          </a:p>
          <a:p>
            <a:pPr lvl="1"/>
            <a:r>
              <a:rPr lang="en-US" dirty="0" smtClean="0"/>
              <a:t>Q&amp;A management sheet template</a:t>
            </a:r>
          </a:p>
          <a:p>
            <a:pPr lvl="1"/>
            <a:r>
              <a:rPr lang="en-US" dirty="0" smtClean="0"/>
              <a:t>SRS review checklist</a:t>
            </a:r>
          </a:p>
          <a:p>
            <a:pPr lvl="1"/>
            <a:r>
              <a:rPr lang="en-US" dirty="0" smtClean="0"/>
              <a:t>RMS template</a:t>
            </a:r>
          </a:p>
          <a:p>
            <a:pPr lvl="1"/>
            <a:r>
              <a:rPr lang="en-US" dirty="0" smtClean="0"/>
              <a:t>SRS template</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17710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a:t>
            </a:r>
            <a:endParaRPr lang="en-US" dirty="0"/>
          </a:p>
        </p:txBody>
      </p:sp>
      <p:sp>
        <p:nvSpPr>
          <p:cNvPr id="3" name="Content Placeholder 2"/>
          <p:cNvSpPr>
            <a:spLocks noGrp="1"/>
          </p:cNvSpPr>
          <p:nvPr>
            <p:ph idx="1"/>
          </p:nvPr>
        </p:nvSpPr>
        <p:spPr/>
        <p:txBody>
          <a:bodyPr/>
          <a:lstStyle/>
          <a:p>
            <a:r>
              <a:rPr lang="en-US" dirty="0" smtClean="0"/>
              <a:t>First phase of Software engineering</a:t>
            </a:r>
            <a:endParaRPr lang="en-US" dirty="0"/>
          </a:p>
        </p:txBody>
      </p:sp>
      <p:pic>
        <p:nvPicPr>
          <p:cNvPr id="4" name="Picture 15" descr="Fsoftsdlc3"/>
          <p:cNvPicPr>
            <a:picLocks noChangeAspect="1" noChangeArrowheads="1"/>
          </p:cNvPicPr>
          <p:nvPr/>
        </p:nvPicPr>
        <p:blipFill>
          <a:blip r:embed="rId3" cstate="print"/>
          <a:srcRect/>
          <a:stretch>
            <a:fillRect/>
          </a:stretch>
        </p:blipFill>
        <p:spPr bwMode="auto">
          <a:xfrm>
            <a:off x="683568" y="1772816"/>
            <a:ext cx="7702624" cy="4525517"/>
          </a:xfrm>
          <a:prstGeom prst="rect">
            <a:avLst/>
          </a:prstGeom>
          <a:noFill/>
          <a:ln w="9525">
            <a:noFill/>
            <a:miter lim="800000"/>
            <a:headEnd/>
            <a:tailEnd/>
          </a:ln>
        </p:spPr>
      </p:pic>
      <p:sp>
        <p:nvSpPr>
          <p:cNvPr id="5" name="Rectangle 4"/>
          <p:cNvSpPr/>
          <p:nvPr/>
        </p:nvSpPr>
        <p:spPr>
          <a:xfrm>
            <a:off x="1547664" y="2852936"/>
            <a:ext cx="5904656" cy="432048"/>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a:t>
            </a:r>
            <a:br>
              <a:rPr lang="en-US" dirty="0" smtClean="0"/>
            </a:br>
            <a:r>
              <a:rPr lang="en-US" dirty="0" smtClean="0"/>
              <a:t>Objectives</a:t>
            </a:r>
            <a:endParaRPr lang="vi-VN" dirty="0"/>
          </a:p>
        </p:txBody>
      </p:sp>
      <p:sp>
        <p:nvSpPr>
          <p:cNvPr id="3" name="Content Placeholder 2"/>
          <p:cNvSpPr>
            <a:spLocks noGrp="1"/>
          </p:cNvSpPr>
          <p:nvPr>
            <p:ph idx="1"/>
          </p:nvPr>
        </p:nvSpPr>
        <p:spPr/>
        <p:txBody>
          <a:bodyPr/>
          <a:lstStyle/>
          <a:p>
            <a:r>
              <a:rPr lang="en-US" dirty="0" smtClean="0"/>
              <a:t>To ensure that requirements for the software product are defined and understood.</a:t>
            </a:r>
          </a:p>
          <a:p>
            <a:pPr lvl="1"/>
            <a:r>
              <a:rPr lang="en-US" dirty="0" smtClean="0"/>
              <a:t>Get to know what customer’s requirement is</a:t>
            </a:r>
          </a:p>
          <a:p>
            <a:pPr lvl="1"/>
            <a:r>
              <a:rPr lang="en-US" dirty="0" smtClean="0"/>
              <a:t>Understand the customers’ needs &amp; expectation </a:t>
            </a:r>
          </a:p>
          <a:p>
            <a:r>
              <a:rPr lang="en-US" dirty="0" smtClean="0"/>
              <a:t>To create SRS - Establish and maintain requirements agreement with the requestor and affected groups</a:t>
            </a:r>
          </a:p>
          <a:p>
            <a:r>
              <a:rPr lang="en-US" dirty="0" smtClean="0"/>
              <a:t>To ensure that the requirements are met.</a:t>
            </a:r>
          </a:p>
          <a:p>
            <a:r>
              <a:rPr lang="en-US" dirty="0" smtClean="0"/>
              <a:t> Requirements are documented and controlled to establish a basis for software development and project management use.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57158" y="1142984"/>
            <a:ext cx="8143932" cy="128588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428596" y="3643314"/>
            <a:ext cx="7929618" cy="164307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C00000"/>
                </a:solidFill>
              </a:rPr>
              <a:t>Requirement Management &amp; Traceability</a:t>
            </a:r>
            <a:endParaRPr lang="en-US" b="1" dirty="0">
              <a:solidFill>
                <a:srgbClr val="C00000"/>
              </a:solidFill>
            </a:endParaRPr>
          </a:p>
        </p:txBody>
      </p:sp>
      <p:sp>
        <p:nvSpPr>
          <p:cNvPr id="2" name="Title 1"/>
          <p:cNvSpPr>
            <a:spLocks noGrp="1"/>
          </p:cNvSpPr>
          <p:nvPr>
            <p:ph type="title"/>
          </p:nvPr>
        </p:nvSpPr>
        <p:spPr>
          <a:xfrm>
            <a:off x="1143000" y="152400"/>
            <a:ext cx="7543800" cy="828675"/>
          </a:xfrm>
        </p:spPr>
        <p:txBody>
          <a:bodyPr/>
          <a:lstStyle/>
          <a:p>
            <a:r>
              <a:rPr lang="en-US" dirty="0" smtClean="0"/>
              <a:t>Requirement Process</a:t>
            </a:r>
            <a:br>
              <a:rPr lang="en-US" dirty="0" smtClean="0"/>
            </a:br>
            <a:r>
              <a:rPr lang="en-US" dirty="0" smtClean="0"/>
              <a:t>Workflow</a:t>
            </a:r>
            <a:endParaRPr lang="vi-VN" dirty="0"/>
          </a:p>
        </p:txBody>
      </p:sp>
      <p:sp>
        <p:nvSpPr>
          <p:cNvPr id="5" name="Rectangle 4"/>
          <p:cNvSpPr/>
          <p:nvPr/>
        </p:nvSpPr>
        <p:spPr>
          <a:xfrm>
            <a:off x="714348" y="1285860"/>
            <a:ext cx="207170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Elicit &amp; Analyze Requirements</a:t>
            </a:r>
            <a:endParaRPr lang="en-US" dirty="0">
              <a:solidFill>
                <a:srgbClr val="0000CC"/>
              </a:solidFill>
            </a:endParaRPr>
          </a:p>
        </p:txBody>
      </p:sp>
      <p:sp>
        <p:nvSpPr>
          <p:cNvPr id="7" name="Rectangle 6"/>
          <p:cNvSpPr/>
          <p:nvPr/>
        </p:nvSpPr>
        <p:spPr>
          <a:xfrm>
            <a:off x="3357554" y="1285860"/>
            <a:ext cx="214314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Develop SRS</a:t>
            </a:r>
            <a:endParaRPr lang="en-US" dirty="0">
              <a:solidFill>
                <a:srgbClr val="0000CC"/>
              </a:solidFill>
            </a:endParaRPr>
          </a:p>
        </p:txBody>
      </p:sp>
      <p:sp>
        <p:nvSpPr>
          <p:cNvPr id="8" name="Rectangle 7"/>
          <p:cNvSpPr/>
          <p:nvPr/>
        </p:nvSpPr>
        <p:spPr>
          <a:xfrm>
            <a:off x="6215074" y="1285860"/>
            <a:ext cx="192882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Validate Requirements</a:t>
            </a:r>
            <a:endParaRPr lang="en-US" dirty="0">
              <a:solidFill>
                <a:srgbClr val="0000CC"/>
              </a:solidFill>
            </a:endParaRPr>
          </a:p>
        </p:txBody>
      </p:sp>
      <p:sp>
        <p:nvSpPr>
          <p:cNvPr id="9" name="Rectangle 8"/>
          <p:cNvSpPr/>
          <p:nvPr/>
        </p:nvSpPr>
        <p:spPr>
          <a:xfrm>
            <a:off x="6072198"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Manage Traceability</a:t>
            </a:r>
            <a:endParaRPr lang="en-US" dirty="0">
              <a:solidFill>
                <a:srgbClr val="0000CC"/>
              </a:solidFill>
            </a:endParaRPr>
          </a:p>
        </p:txBody>
      </p:sp>
      <p:sp>
        <p:nvSpPr>
          <p:cNvPr id="10" name="Rectangle 9"/>
          <p:cNvSpPr/>
          <p:nvPr/>
        </p:nvSpPr>
        <p:spPr>
          <a:xfrm>
            <a:off x="3357554"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Manage Requirement Status</a:t>
            </a:r>
            <a:endParaRPr lang="en-US" dirty="0">
              <a:solidFill>
                <a:srgbClr val="0000CC"/>
              </a:solidFill>
            </a:endParaRPr>
          </a:p>
        </p:txBody>
      </p:sp>
      <p:sp>
        <p:nvSpPr>
          <p:cNvPr id="11" name="Rectangle 10"/>
          <p:cNvSpPr/>
          <p:nvPr/>
        </p:nvSpPr>
        <p:spPr>
          <a:xfrm>
            <a:off x="785786"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Manage Requirement Changes</a:t>
            </a:r>
            <a:endParaRPr lang="en-US" dirty="0">
              <a:solidFill>
                <a:srgbClr val="0000CC"/>
              </a:solidFill>
            </a:endParaRPr>
          </a:p>
        </p:txBody>
      </p:sp>
      <p:cxnSp>
        <p:nvCxnSpPr>
          <p:cNvPr id="15" name="Elbow Connector 14"/>
          <p:cNvCxnSpPr>
            <a:stCxn id="8" idx="3"/>
            <a:endCxn id="9" idx="3"/>
          </p:cNvCxnSpPr>
          <p:nvPr/>
        </p:nvCxnSpPr>
        <p:spPr>
          <a:xfrm flipH="1">
            <a:off x="8072462" y="1785926"/>
            <a:ext cx="71438" cy="2857520"/>
          </a:xfrm>
          <a:prstGeom prst="bentConnector3">
            <a:avLst>
              <a:gd name="adj1" fmla="val -731425"/>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
        <p:nvSpPr>
          <p:cNvPr id="17" name="Flowchart: Document 16"/>
          <p:cNvSpPr/>
          <p:nvPr/>
        </p:nvSpPr>
        <p:spPr>
          <a:xfrm>
            <a:off x="121441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Analysis Records</a:t>
            </a:r>
            <a:endParaRPr lang="en-US" dirty="0">
              <a:solidFill>
                <a:sysClr val="windowText" lastClr="000000"/>
              </a:solidFill>
            </a:endParaRPr>
          </a:p>
        </p:txBody>
      </p:sp>
      <p:sp>
        <p:nvSpPr>
          <p:cNvPr id="18" name="Flowchart: Document 17"/>
          <p:cNvSpPr/>
          <p:nvPr/>
        </p:nvSpPr>
        <p:spPr>
          <a:xfrm>
            <a:off x="3538002"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SRS</a:t>
            </a:r>
            <a:endParaRPr lang="en-US" dirty="0">
              <a:solidFill>
                <a:sysClr val="windowText" lastClr="000000"/>
              </a:solidFill>
            </a:endParaRPr>
          </a:p>
        </p:txBody>
      </p:sp>
      <p:sp>
        <p:nvSpPr>
          <p:cNvPr id="19" name="Flowchart: Document 18"/>
          <p:cNvSpPr/>
          <p:nvPr/>
        </p:nvSpPr>
        <p:spPr>
          <a:xfrm>
            <a:off x="585788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Review Records</a:t>
            </a:r>
            <a:endParaRPr lang="en-US" dirty="0">
              <a:solidFill>
                <a:sysClr val="windowText" lastClr="000000"/>
              </a:solidFill>
            </a:endParaRPr>
          </a:p>
        </p:txBody>
      </p:sp>
      <p:sp>
        <p:nvSpPr>
          <p:cNvPr id="20" name="Flowchart: Document 19"/>
          <p:cNvSpPr/>
          <p:nvPr/>
        </p:nvSpPr>
        <p:spPr>
          <a:xfrm>
            <a:off x="1214414" y="5715016"/>
            <a:ext cx="1785950" cy="533384"/>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RM Sheet</a:t>
            </a:r>
            <a:endParaRPr lang="en-US" dirty="0">
              <a:solidFill>
                <a:sysClr val="windowText" lastClr="000000"/>
              </a:solidFill>
            </a:endParaRPr>
          </a:p>
        </p:txBody>
      </p:sp>
      <p:sp>
        <p:nvSpPr>
          <p:cNvPr id="21" name="Flowchart: Document 20"/>
          <p:cNvSpPr/>
          <p:nvPr/>
        </p:nvSpPr>
        <p:spPr>
          <a:xfrm>
            <a:off x="3571868" y="5715016"/>
            <a:ext cx="1785950" cy="533384"/>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Change Records</a:t>
            </a:r>
            <a:endParaRPr lang="en-US" dirty="0">
              <a:solidFill>
                <a:sysClr val="windowText" lastClr="000000"/>
              </a:solidFill>
            </a:endParaRPr>
          </a:p>
        </p:txBody>
      </p:sp>
      <p:sp>
        <p:nvSpPr>
          <p:cNvPr id="22" name="Flowchart: Document 21"/>
          <p:cNvSpPr/>
          <p:nvPr/>
        </p:nvSpPr>
        <p:spPr>
          <a:xfrm>
            <a:off x="5857884" y="5715016"/>
            <a:ext cx="1785950" cy="533384"/>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Updated SRS</a:t>
            </a:r>
            <a:endParaRPr lang="en-US" dirty="0">
              <a:solidFill>
                <a:sysClr val="windowText" lastClr="000000"/>
              </a:solidFill>
            </a:endParaRPr>
          </a:p>
        </p:txBody>
      </p:sp>
      <p:cxnSp>
        <p:nvCxnSpPr>
          <p:cNvPr id="24" name="Elbow Connector 23"/>
          <p:cNvCxnSpPr>
            <a:stCxn id="13" idx="2"/>
            <a:endCxn id="17" idx="0"/>
          </p:cNvCxnSpPr>
          <p:nvPr/>
        </p:nvCxnSpPr>
        <p:spPr>
          <a:xfrm rot="5400000">
            <a:off x="3089662" y="1446596"/>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a:endCxn id="18" idx="0"/>
          </p:cNvCxnSpPr>
          <p:nvPr/>
        </p:nvCxnSpPr>
        <p:spPr>
          <a:xfrm rot="16200000" flipH="1">
            <a:off x="4251455" y="2606536"/>
            <a:ext cx="357190" cy="1853"/>
          </a:xfrm>
          <a:prstGeom prst="straightConnector1">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19" idx="0"/>
          </p:cNvCxnSpPr>
          <p:nvPr/>
        </p:nvCxnSpPr>
        <p:spPr>
          <a:xfrm rot="16200000" flipH="1">
            <a:off x="5411396" y="1446595"/>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2982505" y="4304115"/>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142446" y="5464056"/>
            <a:ext cx="357190" cy="1853"/>
          </a:xfrm>
          <a:prstGeom prst="straightConnector1">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5304239" y="4304114"/>
            <a:ext cx="357190" cy="2321735"/>
          </a:xfrm>
          <a:prstGeom prst="bentConnector3">
            <a:avLst>
              <a:gd name="adj1" fmla="val 50000"/>
            </a:avLst>
          </a:prstGeom>
          <a:ln>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7" idx="1"/>
          </p:cNvCxnSpPr>
          <p:nvPr/>
        </p:nvCxnSpPr>
        <p:spPr>
          <a:xfrm>
            <a:off x="2786050" y="1785926"/>
            <a:ext cx="571504"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7" idx="3"/>
            <a:endCxn id="8" idx="1"/>
          </p:cNvCxnSpPr>
          <p:nvPr/>
        </p:nvCxnSpPr>
        <p:spPr>
          <a:xfrm>
            <a:off x="5500694" y="1785926"/>
            <a:ext cx="714380"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9" idx="1"/>
            <a:endCxn id="10" idx="3"/>
          </p:cNvCxnSpPr>
          <p:nvPr/>
        </p:nvCxnSpPr>
        <p:spPr>
          <a:xfrm rot="10800000">
            <a:off x="5357818" y="4643446"/>
            <a:ext cx="714380"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1"/>
          </p:cNvCxnSpPr>
          <p:nvPr/>
        </p:nvCxnSpPr>
        <p:spPr>
          <a:xfrm rot="10800000">
            <a:off x="2786052" y="4643446"/>
            <a:ext cx="571503"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Process</a:t>
            </a:r>
            <a:br>
              <a:rPr lang="en-US" dirty="0" smtClean="0"/>
            </a:br>
            <a:r>
              <a:rPr lang="en-US" dirty="0" smtClean="0"/>
              <a:t>Elicit &amp; Analyze Requirements</a:t>
            </a:r>
            <a:endParaRPr lang="en-US" dirty="0"/>
          </a:p>
        </p:txBody>
      </p:sp>
      <p:sp>
        <p:nvSpPr>
          <p:cNvPr id="3" name="Content Placeholder 2"/>
          <p:cNvSpPr>
            <a:spLocks noGrp="1"/>
          </p:cNvSpPr>
          <p:nvPr>
            <p:ph idx="1"/>
          </p:nvPr>
        </p:nvSpPr>
        <p:spPr/>
        <p:txBody>
          <a:bodyPr/>
          <a:lstStyle/>
          <a:p>
            <a:r>
              <a:rPr lang="en-GB" dirty="0" smtClean="0"/>
              <a:t>Sometimes called </a:t>
            </a:r>
            <a:r>
              <a:rPr lang="en-GB" b="1" dirty="0" smtClean="0"/>
              <a:t>requirements discovery</a:t>
            </a:r>
          </a:p>
          <a:p>
            <a:r>
              <a:rPr lang="en-GB" dirty="0" smtClean="0"/>
              <a:t>Requirements are often not given to you, you have to </a:t>
            </a:r>
            <a:r>
              <a:rPr lang="en-GB" b="1" u="sng" dirty="0" smtClean="0"/>
              <a:t>elicit</a:t>
            </a:r>
            <a:r>
              <a:rPr lang="en-GB" dirty="0" smtClean="0"/>
              <a:t> them; must work with </a:t>
            </a:r>
            <a:r>
              <a:rPr lang="en-GB" b="1" u="sng" dirty="0" smtClean="0"/>
              <a:t>customers</a:t>
            </a:r>
            <a:r>
              <a:rPr lang="en-GB" dirty="0" smtClean="0"/>
              <a:t> and relevant </a:t>
            </a:r>
            <a:r>
              <a:rPr lang="en-GB" b="1" u="sng" dirty="0" smtClean="0"/>
              <a:t>stakeholders</a:t>
            </a:r>
            <a:r>
              <a:rPr lang="en-GB" dirty="0" smtClean="0"/>
              <a:t> to elicit:</a:t>
            </a:r>
          </a:p>
          <a:p>
            <a:pPr lvl="1"/>
            <a:r>
              <a:rPr lang="en-GB" dirty="0" smtClean="0"/>
              <a:t>the </a:t>
            </a:r>
            <a:r>
              <a:rPr lang="en-GB" b="1" u="sng" dirty="0" smtClean="0"/>
              <a:t>services</a:t>
            </a:r>
            <a:r>
              <a:rPr lang="en-GB" dirty="0" smtClean="0"/>
              <a:t> that the system should provide</a:t>
            </a:r>
          </a:p>
          <a:p>
            <a:pPr lvl="1"/>
            <a:r>
              <a:rPr lang="en-GB" dirty="0" smtClean="0"/>
              <a:t>the </a:t>
            </a:r>
            <a:r>
              <a:rPr lang="en-GB" b="1" u="sng" dirty="0" smtClean="0"/>
              <a:t>constraints</a:t>
            </a:r>
            <a:r>
              <a:rPr lang="en-GB" dirty="0" smtClean="0"/>
              <a:t> that the system should satisfy</a:t>
            </a:r>
          </a:p>
          <a:p>
            <a:r>
              <a:rPr lang="en-GB" dirty="0" smtClean="0"/>
              <a:t>Requirement analysis is done to:</a:t>
            </a:r>
          </a:p>
          <a:p>
            <a:pPr lvl="1"/>
            <a:r>
              <a:rPr lang="en-US" dirty="0" smtClean="0"/>
              <a:t>Detect and resolve conflicts between requirements </a:t>
            </a:r>
          </a:p>
          <a:p>
            <a:pPr lvl="1"/>
            <a:r>
              <a:rPr lang="en-US" dirty="0" smtClean="0"/>
              <a:t>Discover the bounds of the software and how it must interact with its environment </a:t>
            </a:r>
          </a:p>
          <a:p>
            <a:pPr lvl="1"/>
            <a:r>
              <a:rPr lang="en-US" dirty="0" smtClean="0"/>
              <a:t>Elaborate system requirements to derive software requirements </a:t>
            </a:r>
            <a:endParaRPr lang="en-GB"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5257800" y="1143000"/>
            <a:ext cx="3526680" cy="5144308"/>
          </a:xfrm>
          <a:prstGeom prst="rect">
            <a:avLst/>
          </a:prstGeom>
          <a:noFill/>
          <a:ln w="9525">
            <a:noFill/>
            <a:miter lim="800000"/>
            <a:headEnd/>
            <a:tailEnd/>
          </a:ln>
        </p:spPr>
      </p:pic>
      <p:sp>
        <p:nvSpPr>
          <p:cNvPr id="6" name="Title 1"/>
          <p:cNvSpPr>
            <a:spLocks noGrp="1"/>
          </p:cNvSpPr>
          <p:nvPr>
            <p:ph type="title"/>
          </p:nvPr>
        </p:nvSpPr>
        <p:spPr>
          <a:xfrm>
            <a:off x="990600" y="152400"/>
            <a:ext cx="7696200" cy="828675"/>
          </a:xfrm>
        </p:spPr>
        <p:txBody>
          <a:bodyPr/>
          <a:lstStyle/>
          <a:p>
            <a:r>
              <a:rPr lang="en-US" dirty="0" smtClean="0"/>
              <a:t>Requirement Process</a:t>
            </a:r>
            <a:br>
              <a:rPr lang="en-US" dirty="0" smtClean="0"/>
            </a:br>
            <a:r>
              <a:rPr lang="en-US" dirty="0" smtClean="0"/>
              <a:t>Develop SRS </a:t>
            </a:r>
            <a:r>
              <a:rPr lang="en-US" dirty="0"/>
              <a:t>– </a:t>
            </a:r>
            <a:r>
              <a:rPr lang="en-US" dirty="0" smtClean="0"/>
              <a:t>Requirement documents 1/3</a:t>
            </a:r>
            <a:endParaRPr lang="en-US" dirty="0"/>
          </a:p>
        </p:txBody>
      </p:sp>
      <p:sp>
        <p:nvSpPr>
          <p:cNvPr id="3" name="Content Placeholder 2"/>
          <p:cNvSpPr>
            <a:spLocks noGrp="1"/>
          </p:cNvSpPr>
          <p:nvPr>
            <p:ph idx="1"/>
          </p:nvPr>
        </p:nvSpPr>
        <p:spPr>
          <a:xfrm>
            <a:off x="457200" y="1600200"/>
            <a:ext cx="4618856" cy="4525963"/>
          </a:xfrm>
        </p:spPr>
        <p:txBody>
          <a:bodyPr/>
          <a:lstStyle/>
          <a:p>
            <a:r>
              <a:rPr lang="en-GB" dirty="0" smtClean="0"/>
              <a:t>Requirements document is the official document of what is required for the system</a:t>
            </a:r>
          </a:p>
          <a:p>
            <a:r>
              <a:rPr lang="en-GB" dirty="0" smtClean="0"/>
              <a:t>Often include only system requirements but sometimes may also include user requirements</a:t>
            </a:r>
          </a:p>
          <a:p>
            <a:r>
              <a:rPr lang="en-GB" dirty="0" smtClean="0"/>
              <a:t>It is NOT a design document. Describe WHAT the system should do rather than HOW it should do</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28675"/>
          </a:xfrm>
        </p:spPr>
        <p:txBody>
          <a:bodyPr/>
          <a:lstStyle/>
          <a:p>
            <a:r>
              <a:rPr lang="en-US" dirty="0" smtClean="0"/>
              <a:t>Requirement Process</a:t>
            </a:r>
            <a:br>
              <a:rPr lang="en-US" dirty="0" smtClean="0"/>
            </a:br>
            <a:r>
              <a:rPr lang="en-US" dirty="0" smtClean="0"/>
              <a:t>Develop SRS </a:t>
            </a:r>
            <a:r>
              <a:rPr lang="en-US" dirty="0"/>
              <a:t>– Requirement </a:t>
            </a:r>
            <a:r>
              <a:rPr lang="en-US" dirty="0" smtClean="0"/>
              <a:t>documents 2/3</a:t>
            </a:r>
            <a:endParaRPr lang="en-US" dirty="0"/>
          </a:p>
        </p:txBody>
      </p:sp>
      <p:sp>
        <p:nvSpPr>
          <p:cNvPr id="3" name="Content Placeholder 2"/>
          <p:cNvSpPr>
            <a:spLocks noGrp="1"/>
          </p:cNvSpPr>
          <p:nvPr>
            <p:ph idx="1"/>
          </p:nvPr>
        </p:nvSpPr>
        <p:spPr/>
        <p:txBody>
          <a:bodyPr/>
          <a:lstStyle/>
          <a:p>
            <a:r>
              <a:rPr lang="en-US" dirty="0" smtClean="0"/>
              <a:t>URD – User requirement definition</a:t>
            </a:r>
          </a:p>
          <a:p>
            <a:pPr lvl="1"/>
            <a:r>
              <a:rPr lang="en-US" dirty="0" smtClean="0"/>
              <a:t>Address what users need to do their jobs</a:t>
            </a:r>
          </a:p>
          <a:p>
            <a:pPr lvl="1"/>
            <a:r>
              <a:rPr lang="en-US" dirty="0" smtClean="0"/>
              <a:t>Composed all business requirements formulated by customer, business rules and other constrains</a:t>
            </a:r>
          </a:p>
          <a:p>
            <a:r>
              <a:rPr lang="en-US" dirty="0" smtClean="0"/>
              <a:t>SRS – Software requirement specification</a:t>
            </a:r>
          </a:p>
          <a:p>
            <a:pPr lvl="1"/>
            <a:r>
              <a:rPr lang="en-US" dirty="0" smtClean="0"/>
              <a:t>A set of software requirements as complete, consistent, and correct as possible, from the developer's point of view</a:t>
            </a:r>
          </a:p>
          <a:p>
            <a:pPr lvl="1"/>
            <a:r>
              <a:rPr lang="en-US" dirty="0" smtClean="0"/>
              <a:t>Document which after base lining, common reference point of the software requirements for customer, developer, tester and PM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828675"/>
          </a:xfrm>
        </p:spPr>
        <p:txBody>
          <a:bodyPr/>
          <a:lstStyle/>
          <a:p>
            <a:r>
              <a:rPr lang="en-US" dirty="0" smtClean="0"/>
              <a:t>Requirement Process</a:t>
            </a:r>
            <a:br>
              <a:rPr lang="en-US" dirty="0" smtClean="0"/>
            </a:br>
            <a:r>
              <a:rPr lang="en-US" dirty="0" smtClean="0"/>
              <a:t>Develop SRS </a:t>
            </a:r>
            <a:r>
              <a:rPr lang="en-US" dirty="0"/>
              <a:t>– Requirement </a:t>
            </a:r>
            <a:r>
              <a:rPr lang="en-US" dirty="0" smtClean="0"/>
              <a:t>documents 3/3</a:t>
            </a:r>
            <a:endParaRPr lang="en-US" dirty="0"/>
          </a:p>
        </p:txBody>
      </p:sp>
      <p:sp>
        <p:nvSpPr>
          <p:cNvPr id="3" name="Content Placeholder 2"/>
          <p:cNvSpPr>
            <a:spLocks noGrp="1"/>
          </p:cNvSpPr>
          <p:nvPr>
            <p:ph idx="1"/>
          </p:nvPr>
        </p:nvSpPr>
        <p:spPr/>
        <p:txBody>
          <a:bodyPr/>
          <a:lstStyle/>
          <a:p>
            <a:r>
              <a:rPr lang="en-GB" dirty="0" smtClean="0"/>
              <a:t>Benefit of good document</a:t>
            </a:r>
          </a:p>
          <a:p>
            <a:pPr lvl="1"/>
            <a:r>
              <a:rPr lang="en-GB" dirty="0" smtClean="0"/>
              <a:t>Basis for agreement between the customers and the team on what the software product is to do.</a:t>
            </a:r>
          </a:p>
          <a:p>
            <a:pPr lvl="1"/>
            <a:r>
              <a:rPr lang="en-GB" dirty="0" smtClean="0"/>
              <a:t>Reduce the development effort.</a:t>
            </a:r>
          </a:p>
          <a:p>
            <a:pPr lvl="1"/>
            <a:r>
              <a:rPr lang="en-GB" dirty="0" smtClean="0"/>
              <a:t>Provide a basis for estimating costs, schedules.</a:t>
            </a:r>
          </a:p>
          <a:p>
            <a:pPr lvl="1"/>
            <a:r>
              <a:rPr lang="en-GB" dirty="0" smtClean="0"/>
              <a:t>Provide a baseline for validation and verification.</a:t>
            </a:r>
          </a:p>
          <a:p>
            <a:pPr lvl="1"/>
            <a:r>
              <a:rPr lang="en-GB" dirty="0" smtClean="0"/>
              <a:t>Facilitate transfer.</a:t>
            </a:r>
          </a:p>
          <a:p>
            <a:pPr lvl="1"/>
            <a:r>
              <a:rPr lang="en-GB" dirty="0" smtClean="0"/>
              <a:t>Serve as a basis for enhancement</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10489</TotalTime>
  <Words>2346</Words>
  <Application>Microsoft Office PowerPoint</Application>
  <PresentationFormat>On-screen Show (4:3)</PresentationFormat>
  <Paragraphs>266</Paragraphs>
  <Slides>29</Slides>
  <Notes>12</Notes>
  <HiddenSlides>0</HiddenSlides>
  <MMClips>0</MMClips>
  <ScaleCrop>false</ScaleCrop>
  <HeadingPairs>
    <vt:vector size="6" baseType="variant">
      <vt:variant>
        <vt:lpstr>Theme</vt:lpstr>
      </vt:variant>
      <vt:variant>
        <vt:i4>28</vt:i4>
      </vt:variant>
      <vt:variant>
        <vt:lpstr>Embedded OLE Servers</vt:lpstr>
      </vt:variant>
      <vt:variant>
        <vt:i4>2</vt:i4>
      </vt:variant>
      <vt:variant>
        <vt:lpstr>Slide Titles</vt:lpstr>
      </vt:variant>
      <vt:variant>
        <vt:i4>29</vt:i4>
      </vt:variant>
    </vt:vector>
  </HeadingPairs>
  <TitlesOfParts>
    <vt:vector size="59" baseType="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Requirement Process</vt:lpstr>
      <vt:lpstr>Agenda</vt:lpstr>
      <vt:lpstr>Requirement Process</vt:lpstr>
      <vt:lpstr>Requirement Process Objectives</vt:lpstr>
      <vt:lpstr>Requirement Process Workflow</vt:lpstr>
      <vt:lpstr>Requirement Process Elicit &amp; Analyze Requirements</vt:lpstr>
      <vt:lpstr>Requirement Process Develop SRS – Requirement documents 1/3</vt:lpstr>
      <vt:lpstr>Requirement Process Develop SRS – Requirement documents 2/3</vt:lpstr>
      <vt:lpstr>Requirement Process Develop SRS – Requirement documents 3/3</vt:lpstr>
      <vt:lpstr>Requirement Process  Develop SRS – Steps &amp; Activities</vt:lpstr>
      <vt:lpstr>Requirement Process  Develop SRS – Techniques</vt:lpstr>
      <vt:lpstr>Requirement Process  Develop SRS – Characteristics of good SRS 1/2</vt:lpstr>
      <vt:lpstr>Requirement Process  Develop SRS - Characteristics of good SRS 2/2</vt:lpstr>
      <vt:lpstr>Requirement Process Develop SRS – SRS Review Checklist</vt:lpstr>
      <vt:lpstr>Requirement Process  Validate Requirements – Purpose</vt:lpstr>
      <vt:lpstr>Requirement Process  Validate Requirements – Process</vt:lpstr>
      <vt:lpstr>Requirement Process  Validate Requirements – Techniques</vt:lpstr>
      <vt:lpstr>Requirement Process Requirements management</vt:lpstr>
      <vt:lpstr>Requirement Process Manage Traceability &amp; Requirement Status</vt:lpstr>
      <vt:lpstr>Requirement Process  Manage Requirements Changes &amp; Status</vt:lpstr>
      <vt:lpstr>Requirement Clarifying</vt:lpstr>
      <vt:lpstr>Requirement Clarifying Clarifying requirements via Q&amp;A 1/4</vt:lpstr>
      <vt:lpstr>Requirement Clarifying Clarifying requirements via Q&amp;A 2/4</vt:lpstr>
      <vt:lpstr>Requirement Clarifying Clarifying requirements via Q&amp;A 3/4</vt:lpstr>
      <vt:lpstr>Requirement Clarifying Clarifying requirements via Q&amp;A 4/4</vt:lpstr>
      <vt:lpstr>Common Practices, Problems </vt:lpstr>
      <vt:lpstr>Common Practices, Problems </vt:lpstr>
      <vt:lpstr>Resources &amp; References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Kien Nguyen</dc:creator>
  <cp:lastModifiedBy>ThachLN</cp:lastModifiedBy>
  <cp:revision>779</cp:revision>
  <dcterms:created xsi:type="dcterms:W3CDTF">2010-10-18T05:40:05Z</dcterms:created>
  <dcterms:modified xsi:type="dcterms:W3CDTF">2014-04-21T07:01:01Z</dcterms:modified>
</cp:coreProperties>
</file>