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theme/themeOverride6.xml" ContentType="application/vnd.openxmlformats-officedocument.themeOverride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Masters/slideMaster27.xml" ContentType="application/vnd.openxmlformats-officedocument.presentationml.slideMaster+xml"/>
  <Default Extension="emf" ContentType="image/x-emf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Override14.xml" ContentType="application/vnd.openxmlformats-officedocument.themeOverride+xml"/>
  <Override PartName="/ppt/slideLayouts/slideLayout30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Layouts/slideLayout30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Override13.xml" ContentType="application/vnd.openxmlformats-officedocument.themeOverride+xml"/>
  <Override PartName="/ppt/slideLayouts/slideLayout308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vml" ContentType="application/vnd.openxmlformats-officedocument.vmlDrawing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Override7.xml" ContentType="application/vnd.openxmlformats-officedocument.themeOverride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Override10.xml" ContentType="application/vnd.openxmlformats-officedocument.themeOverride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Override9.xml" ContentType="application/vnd.openxmlformats-officedocument.themeOverride+xml"/>
  <Override PartName="/ppt/slideLayouts/slideLayout220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Override12.xml" ContentType="application/vnd.openxmlformats-officedocument.themeOverr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  <p:sldMasterId id="2147483914" r:id="rId2"/>
    <p:sldMasterId id="2147483926" r:id="rId3"/>
    <p:sldMasterId id="2147483938" r:id="rId4"/>
    <p:sldMasterId id="2147483950" r:id="rId5"/>
    <p:sldMasterId id="2147483962" r:id="rId6"/>
    <p:sldMasterId id="2147483975" r:id="rId7"/>
    <p:sldMasterId id="2147483989" r:id="rId8"/>
    <p:sldMasterId id="2147484001" r:id="rId9"/>
    <p:sldMasterId id="2147484013" r:id="rId10"/>
    <p:sldMasterId id="2147484025" r:id="rId11"/>
    <p:sldMasterId id="2147484037" r:id="rId12"/>
    <p:sldMasterId id="2147484049" r:id="rId13"/>
    <p:sldMasterId id="2147484061" r:id="rId14"/>
    <p:sldMasterId id="2147484073" r:id="rId15"/>
    <p:sldMasterId id="2147484088" r:id="rId16"/>
    <p:sldMasterId id="2147484100" r:id="rId17"/>
    <p:sldMasterId id="2147484112" r:id="rId18"/>
    <p:sldMasterId id="2147484124" r:id="rId19"/>
    <p:sldMasterId id="2147484136" r:id="rId20"/>
    <p:sldMasterId id="2147484139" r:id="rId21"/>
    <p:sldMasterId id="2147484154" r:id="rId22"/>
    <p:sldMasterId id="2147484166" r:id="rId23"/>
    <p:sldMasterId id="2147484178" r:id="rId24"/>
    <p:sldMasterId id="2147484190" r:id="rId25"/>
    <p:sldMasterId id="2147484202" r:id="rId26"/>
    <p:sldMasterId id="2147484214" r:id="rId27"/>
    <p:sldMasterId id="2147484226" r:id="rId28"/>
  </p:sldMasterIdLst>
  <p:notesMasterIdLst>
    <p:notesMasterId r:id="rId42"/>
  </p:notesMasterIdLst>
  <p:sldIdLst>
    <p:sldId id="293" r:id="rId29"/>
    <p:sldId id="378" r:id="rId30"/>
    <p:sldId id="379" r:id="rId31"/>
    <p:sldId id="380" r:id="rId32"/>
    <p:sldId id="381" r:id="rId33"/>
    <p:sldId id="319" r:id="rId34"/>
    <p:sldId id="372" r:id="rId35"/>
    <p:sldId id="373" r:id="rId36"/>
    <p:sldId id="374" r:id="rId37"/>
    <p:sldId id="375" r:id="rId38"/>
    <p:sldId id="376" r:id="rId39"/>
    <p:sldId id="377" r:id="rId40"/>
    <p:sldId id="382" r:id="rId41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4EC"/>
    <a:srgbClr val="E7F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370" autoAdjust="0"/>
  </p:normalViewPr>
  <p:slideViewPr>
    <p:cSldViewPr>
      <p:cViewPr varScale="1">
        <p:scale>
          <a:sx n="79" d="100"/>
          <a:sy n="79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1.xml"/><Relationship Id="rId41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55D802-510E-4B14-8A65-B039FE4DDC2A}" type="datetimeFigureOut">
              <a:rPr lang="ja-JP" altLang="en-US"/>
              <a:pPr>
                <a:defRPr/>
              </a:pPr>
              <a:t>2014/4/20</a:t>
            </a:fld>
            <a:endParaRPr lang="vi-VN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vi-VN" altLang="ja-JP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3D2E0A-30E3-4794-9337-97F82C492E2B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  <p:extLst>
      <p:ext uri="{BB962C8B-B14F-4D97-AF65-F5344CB8AC3E}">
        <p14:creationId xmlns:p14="http://schemas.microsoft.com/office/powerpoint/2010/main" xmlns="" val="31190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3D2E0A-30E3-4794-9337-97F82C492E2B}" type="slidenum">
              <a:rPr lang="ja-JP" altLang="vi-VN" smtClean="0"/>
              <a:pPr>
                <a:defRPr/>
              </a:pPr>
              <a:t>2</a:t>
            </a:fld>
            <a:endParaRPr lang="vi-VN" altLang="ja-JP"/>
          </a:p>
        </p:txBody>
      </p:sp>
    </p:spTree>
    <p:extLst>
      <p:ext uri="{BB962C8B-B14F-4D97-AF65-F5344CB8AC3E}">
        <p14:creationId xmlns:p14="http://schemas.microsoft.com/office/powerpoint/2010/main" xmlns="" val="127096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3.xml"/><Relationship Id="rId1" Type="http://schemas.openxmlformats.org/officeDocument/2006/relationships/themeOverride" Target="../theme/themeOverride1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2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21069744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8881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391242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382285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158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09664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14014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7448989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8608505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195684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9669417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1298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62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0777977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652731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6823113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3848121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212254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5529752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7957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7989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553405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3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553527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9980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8328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612859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8717011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941122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23038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49820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2053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12514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E9282-9DE2-47B7-9267-DAA2D029F6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484841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8169-CB5C-463D-BFA5-97B8E25163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245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320008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CB49-9E81-4F4A-8522-C72AD9CAE3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4877951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0441-E728-4829-AE72-6FFFFF9153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7105589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266-BCB2-4096-8C78-7D73E2B02D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7890184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6E3A-165E-4F7D-977A-C461D70656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630798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30D86-292A-41F4-8541-D920DDAB05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51563994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980C-52E7-4BA5-8F97-27C9FCC328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8904768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B2995-9CDE-4B77-AC58-20F0CD6258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6559237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35D4-47E0-461E-85E9-9EFCE37BE7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53597259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5BF87B-7BD1-4F0E-A0F4-A6A5136D21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110456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5D16-2158-4117-BE9C-DAD0469D3F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86591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latin typeface="SEOptimist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34074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AB206-5F66-47A2-82E6-25174CF5C5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0608322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86399-7036-439F-A8CD-2AC7D1D134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8525502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7EE5-E934-46CA-B434-B486E1F923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8406657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8754-43E5-44E3-B146-DC64A45288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816530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9239-7422-4B73-9EB2-C9655701B1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419845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C0A-B21E-4ADB-A9EF-EFB3B68B24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4958366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AA4D-4CC4-45E5-8CA1-DED081B8D9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7524199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BFF3C-3B76-46DF-9426-14CB6E8B9F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4196025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B2515-40AF-46E9-B533-0BA47D4FE3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0830268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081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762217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96106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484090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88923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76948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67691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0642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7794244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0798257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26061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04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606216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35085343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12936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9792397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9486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2071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5341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377525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5461218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6019853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819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91895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2991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7940135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2772617"/>
      </p:ext>
    </p:extLst>
  </p:cSld>
  <p:clrMapOvr>
    <a:masterClrMapping/>
  </p:clrMapOvr>
  <p:hf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574716175"/>
      </p:ext>
    </p:extLst>
  </p:cSld>
  <p:clrMapOvr>
    <a:masterClrMapping/>
  </p:clrMapOvr>
  <p:hf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76917111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9961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6963704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4589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70447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866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9151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8224876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5215410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7090656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55692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79416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9461931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430178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891915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6277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027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62198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15629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203079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3473437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283886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88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78383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50006010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0784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0914355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5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632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036702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3489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83272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0148337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9735752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5567767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12274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31256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041196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02573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31836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6115025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34654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606253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04936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009635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5569186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1743242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15539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4143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212155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68235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3780020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732828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575606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4371381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732828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1304941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9214101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27933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5482879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575606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2643908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02452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95538158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8288718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185493315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1743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2538367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72394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1089753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23104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1793791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83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105875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08614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30081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5354003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279909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648728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530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952650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31335791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21014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54373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357628025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148417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72869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99490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978371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312451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5746549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86494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81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0481591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11279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9568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06331942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16494056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84298967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76682319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87453855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71106708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73826578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52494406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4389541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810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5894328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15507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53904369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84931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24748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9858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253201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758089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4791681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041351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048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02421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144386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068558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D515-B768-44FE-9B2B-2FBF6A6B7E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734187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509F-0F37-4ABA-9C7D-DC7688FA3D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8013224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D16-A886-4F15-AC42-90F7B5F09F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4259237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02AB-93EF-4964-9B1F-2498C3C6AB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974662579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6157-4DD8-469C-8A34-66A697E640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8822340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4B59-D9B5-4621-B393-2ACE6EF4D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7205148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9938-0AF8-4552-B308-F4B5B04806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077683658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4696-2B22-454A-AF0A-A5A22F5E43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3808047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794-D6FD-4F05-865C-8E441F04A4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447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878226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EAB3-6EB4-47A3-8772-C2C580C50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9100568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065692-9A2B-403D-BEB6-9CDC5E7DC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83298850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CD0F-31A4-4129-A593-72920D3FDA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3723329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404E-7F62-4B58-8B7B-4963AF9020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0716179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AA19-7570-4E7E-BE69-F6928A375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97151762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69E7-AEB9-4A24-91D7-9C0AA3F969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02705226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7ED1-2919-457B-8D78-F312F170B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1343657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4E6B-5F25-4ECC-892E-715EDC22B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26963358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E3416-4048-41CE-B929-1ED268892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940334858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47B4-5153-41D5-8EAE-F39805A4F9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322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56955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65313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DA1C0-0BCB-48C6-9865-E6669CC102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06734863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F5F4-0C2F-412A-A4C4-074F4F205D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65012123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94353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463778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1227432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11057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4134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32612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00946405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48246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9699496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809377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95113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692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10210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18855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4105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7442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504518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810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18049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76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287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1931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457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4280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265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371450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995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5288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17281912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7464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9737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220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104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5527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4109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159828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603943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193000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4970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1267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C1006-1559-41CB-A890-5E0B6A0F99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403825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976FA-51EF-41C5-94A6-65BEE7E675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7957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6651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88A-BB52-41D4-A739-C8B0648604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6228976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0175-17F0-4ABA-B5AC-0697D7F4CE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477266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6842-B2BA-4BF2-ADF3-F78EDE9411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5290171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DCB-EA91-4DE2-9A72-99D6828014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391726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BBE3-93AA-49B1-AAFF-77CD1A4065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50407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B6301-0AD5-49E2-A190-5C6A2E4BD2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6423100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9A84C-C118-4667-8A26-1D88C69722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89744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7C30-192F-4EEE-AAB7-F796334472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601080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2671716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7553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72380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9F4B8-FEFF-4060-83FD-725E7C487E8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59554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tabLst/>
              <a:defRPr/>
            </a:lvl1pPr>
          </a:lstStyle>
          <a:p>
            <a:pPr>
              <a:defRPr/>
            </a:pPr>
            <a:fld id="{573F15EC-E95E-4468-87C4-3E082D25249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4024818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9E66-C49C-424F-A72A-4AB48A0C58F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215196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77E8-D3C0-4549-9D8A-4CED898BA95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4450607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7490-C966-428B-A5B1-F84995DF4E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5749985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F7546-E05F-479F-9773-35A7B062AB5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213275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789F8-0FF2-484E-AB7D-0B050BB74B6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9251866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0F08-190A-4504-81B1-8F6D8B90B7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200728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28EE-0E3C-4603-953D-C3F46DDBC84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5863417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87B75-B404-46A8-852E-F14686F3160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0818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084093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42884042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7553527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9320008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7707561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0969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773384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6992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6820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777059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7113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7983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597594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809834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2833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1163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004524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4132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964501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523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8118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9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0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72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2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8.xml"/><Relationship Id="rId6" Type="http://schemas.openxmlformats.org/officeDocument/2006/relationships/image" Target="../media/image4.png"/><Relationship Id="rId5" Type="http://schemas.openxmlformats.org/officeDocument/2006/relationships/theme" Target="../theme/theme20.xml"/><Relationship Id="rId4" Type="http://schemas.openxmlformats.org/officeDocument/2006/relationships/slideLayout" Target="../slideLayouts/slideLayout221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slideLayout" Target="../slideLayouts/slideLayout23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5" Type="http://schemas.openxmlformats.org/officeDocument/2006/relationships/theme" Target="../theme/theme21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slideLayout" Target="../slideLayouts/slideLayout235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5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9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4" Type="http://schemas.openxmlformats.org/officeDocument/2006/relationships/image" Target="../media/image10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7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9.xml"/><Relationship Id="rId3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8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C0EDBDD-DF76-4725-BD15-C6676EE777E0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" name="Picture 1060" descr="BackGroun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60" descr="BackGroun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A7E7E06-1658-4873-BD60-03BD9741CD95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3C7BB17-07A6-42C4-BBF1-E3A69BAF4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1029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C3DCFB7-A0D8-420E-B291-50989D199F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D7A86BA-9DBC-4C79-B5C5-95A6133F491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469FAB01-BE65-4797-8CFA-BB8D416ADECA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A29CF0F-07E1-4BE9-A9AD-FBE2DA38C6E0}" type="slidenum">
              <a:rPr kumimoji="0" lang="fr-FR" altLang="ja-JP" sz="800" smtClean="0">
                <a:solidFill>
                  <a:schemeClr val="bg2"/>
                </a:solidFill>
                <a:latin typeface="SEOptimist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SEOptimist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7EFA10C-9DE7-4060-9697-477FB0359A7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85535DE-E391-4F02-A061-303EAE499747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9A6B261-DB35-4CD0-AE2B-6DC41344706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F42ECDC4-9611-4B6A-8D57-EB0C27C54D6B}" type="slidenum">
              <a:rPr kumimoji="0" lang="fr-FR" altLang="ja-JP" sz="800" smtClean="0">
                <a:latin typeface="SEOptimist"/>
              </a:rPr>
              <a:pPr>
                <a:defRPr/>
              </a:pPr>
              <a:t>‹#›</a:t>
            </a:fld>
            <a:endParaRPr kumimoji="0" lang="fr-FR" altLang="ja-JP" sz="800" smtClean="0">
              <a:latin typeface="SEOptimis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238" r:id="rId3"/>
    <p:sldLayoutId id="214748423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63A7A2D-1ADC-4B5D-B5CA-136C64C5AB8C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327BB8-11AB-4758-9AAC-AF177916745D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7D328E2-D4B7-40FF-86A9-F429DC21659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6D1937EB-E71D-474E-89CA-0FE4C6A77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143362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827A394-2FD4-421D-AB05-6F6DFD9BDF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8EA0342-F9CF-4A14-9E5B-3830C515C0D7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448EAED-FD51-4323-B105-DAE3CE47353A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4E88B38-D794-46ED-B642-46CC5DE2FE9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82C85054-8C69-4F66-A5D2-94D20F8CF3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A8A1465-60C4-41FA-884E-82C3586E817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4FD86C4-3143-4373-83E0-0AA3484F1ACC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CB93C00E-DF5A-4FCF-916A-7DC95476ED6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/>
          </p:cNvSpPr>
          <p:nvPr/>
        </p:nvSpPr>
        <p:spPr bwMode="auto">
          <a:xfrm>
            <a:off x="683568" y="1752600"/>
            <a:ext cx="795813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ja-JP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Design </a:t>
            </a:r>
            <a:r>
              <a:rPr lang="en-US" altLang="ja-JP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Process</a:t>
            </a:r>
            <a:endParaRPr lang="vi-VN" altLang="ja-JP" sz="3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286000" y="4033838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+mn-cs"/>
              </a:rPr>
              <a:t>Instructor: </a:t>
            </a:r>
            <a:endParaRPr kumimoji="1" lang="vi-VN" altLang="ja-JP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0000" y="1413888"/>
            <a:ext cx="878448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sz="2500" dirty="0"/>
              <a:t>We have to define the following items in Screen Design document:</a:t>
            </a:r>
          </a:p>
          <a:p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sz="2000" dirty="0"/>
              <a:t> Screen follow</a:t>
            </a:r>
          </a:p>
          <a:p>
            <a:pPr marL="800100" lvl="1" indent="-342900"/>
            <a:r>
              <a:rPr lang="en-US" altLang="ja-JP" sz="2000" dirty="0"/>
              <a:t>Screen structure or transition between screens. It should be in diagram</a:t>
            </a:r>
          </a:p>
          <a:p>
            <a:pPr marL="800100" lvl="1" indent="-342900"/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Screen’s component list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Screen picture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 marL="342900" indent="-342900" algn="ctr"/>
            <a:r>
              <a:rPr lang="en-US" altLang="ja-JP" sz="2000" i="1" dirty="0" smtClean="0"/>
              <a:t>Refer to </a:t>
            </a:r>
            <a:r>
              <a:rPr lang="en-US" altLang="ja-JP" sz="2000" i="1" dirty="0" smtClean="0">
                <a:solidFill>
                  <a:srgbClr val="0000FF"/>
                </a:solidFill>
              </a:rPr>
              <a:t>[Software Detailed Design Document_Sample01.docx] file</a:t>
            </a:r>
            <a:endParaRPr lang="en-US" altLang="ja-JP" sz="2000" i="1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Detailed Design – Screen Design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31520" y="1260000"/>
            <a:ext cx="87124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sz="2500" dirty="0"/>
              <a:t>We have to define the following items in Screen Design document:</a:t>
            </a:r>
          </a:p>
          <a:p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sz="2000" dirty="0"/>
              <a:t> Entity relationship diagrams</a:t>
            </a:r>
          </a:p>
          <a:p>
            <a:pPr marL="800100" lvl="1" indent="-342900"/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Tables structure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Fields structure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Files structure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>
              <a:buFontTx/>
              <a:buAutoNum type="arabicPeriod"/>
            </a:pPr>
            <a:r>
              <a:rPr lang="en-US" altLang="ja-JP" sz="2000" dirty="0"/>
              <a:t> Design the format of codes (ex. Customer codes, product codes )</a:t>
            </a:r>
          </a:p>
          <a:p>
            <a:pPr>
              <a:buFontTx/>
              <a:buAutoNum type="arabicPeriod"/>
            </a:pPr>
            <a:endParaRPr lang="en-US" altLang="ja-JP" sz="2000" dirty="0"/>
          </a:p>
          <a:p>
            <a:pPr marL="342900" indent="-342900" algn="ctr"/>
            <a:r>
              <a:rPr lang="en-US" altLang="ja-JP" sz="2000" i="1" dirty="0" smtClean="0"/>
              <a:t>Refer to </a:t>
            </a:r>
            <a:r>
              <a:rPr lang="en-US" altLang="ja-JP" sz="2000" i="1" dirty="0" smtClean="0">
                <a:solidFill>
                  <a:srgbClr val="0000FF"/>
                </a:solidFill>
              </a:rPr>
              <a:t>[Software Detailed Design Document_Sample01.docx] file</a:t>
            </a:r>
            <a:endParaRPr lang="en-US" altLang="ja-JP" sz="2000" i="1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Detailed Design – Data Design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0000" y="1143000"/>
            <a:ext cx="871248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sz="2500" dirty="0"/>
              <a:t>We have to define the following items in Class Design document: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sz="2000" dirty="0"/>
              <a:t>COMMON package </a:t>
            </a:r>
            <a:r>
              <a:rPr lang="en-US" altLang="ja-JP" sz="2000" dirty="0" smtClean="0"/>
              <a:t>declaration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Error, exception </a:t>
            </a:r>
            <a:r>
              <a:rPr lang="en-US" altLang="ja-JP" sz="2000" dirty="0" smtClean="0"/>
              <a:t>handling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Log, trace and </a:t>
            </a:r>
            <a:r>
              <a:rPr lang="en-US" altLang="ja-JP" sz="2000" dirty="0" smtClean="0"/>
              <a:t>debug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Performance optimizing </a:t>
            </a:r>
            <a:r>
              <a:rPr lang="en-US" altLang="ja-JP" sz="2000" dirty="0" smtClean="0"/>
              <a:t>mechanism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Class diagram &amp; Sequence </a:t>
            </a:r>
            <a:r>
              <a:rPr lang="en-US" altLang="ja-JP" sz="2000" dirty="0" smtClean="0"/>
              <a:t>diagram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External </a:t>
            </a:r>
            <a:r>
              <a:rPr lang="en-US" altLang="ja-JP" sz="2000" dirty="0" smtClean="0"/>
              <a:t>interface</a:t>
            </a:r>
            <a:endParaRPr lang="en-US" altLang="ja-JP" dirty="0"/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ja-JP" sz="2000" dirty="0"/>
              <a:t> Method declaration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 algn="ctr"/>
            <a:r>
              <a:rPr lang="en-US" altLang="ja-JP" sz="2000" i="1" dirty="0"/>
              <a:t>Refer to </a:t>
            </a:r>
            <a:r>
              <a:rPr lang="en-US" altLang="ja-JP" sz="2000" i="1" dirty="0" smtClean="0">
                <a:solidFill>
                  <a:srgbClr val="0000FF"/>
                </a:solidFill>
              </a:rPr>
              <a:t>[Software Detailed Design Document_Sample02.docx] file</a:t>
            </a:r>
            <a:endParaRPr lang="en-US" altLang="ja-JP" sz="2000" i="1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Detailed Design – Class Design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849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77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112" y="1874837"/>
            <a:ext cx="8784488" cy="4525963"/>
          </a:xfrm>
        </p:spPr>
        <p:txBody>
          <a:bodyPr/>
          <a:lstStyle/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Design workflow</a:t>
            </a:r>
          </a:p>
          <a:p>
            <a:r>
              <a:rPr lang="en-US" dirty="0" smtClean="0"/>
              <a:t>Design documents</a:t>
            </a:r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Processes</a:t>
            </a:r>
            <a:endParaRPr lang="en-US" dirty="0"/>
          </a:p>
        </p:txBody>
      </p:sp>
      <p:pic>
        <p:nvPicPr>
          <p:cNvPr id="5" name="Picture 15" descr="Fsoftsdl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95400"/>
            <a:ext cx="84582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22512" y="2636912"/>
            <a:ext cx="72008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br>
              <a:rPr lang="en-US" dirty="0" smtClean="0"/>
            </a:br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296" y="1260001"/>
            <a:ext cx="6264208" cy="1592936"/>
          </a:xfrm>
        </p:spPr>
        <p:txBody>
          <a:bodyPr/>
          <a:lstStyle/>
          <a:p>
            <a:r>
              <a:rPr kumimoji="0" lang="en-US" kern="1200" dirty="0" smtClean="0"/>
              <a:t>Purpose:</a:t>
            </a:r>
          </a:p>
          <a:p>
            <a:pPr lvl="1"/>
            <a:r>
              <a:rPr lang="en-US" kern="1200" dirty="0" smtClean="0"/>
              <a:t>Develop solutions to requirements</a:t>
            </a:r>
          </a:p>
          <a:p>
            <a:pPr lvl="1"/>
            <a:r>
              <a:rPr lang="en-US" kern="1200" dirty="0" smtClean="0"/>
              <a:t>Create Architecture design, high level and detail design documents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1768" y="1881262"/>
            <a:ext cx="2032000" cy="75565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CC6600"/>
                </a:solidFill>
                <a:latin typeface="+mn-lt"/>
              </a:rPr>
              <a:t>Software Requirement Specification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971600" y="5268937"/>
            <a:ext cx="2880320" cy="52322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CC6600"/>
                </a:solidFill>
                <a:latin typeface="+mn-lt"/>
              </a:rPr>
              <a:t>Alternative Design solutions </a:t>
            </a:r>
          </a:p>
          <a:p>
            <a:pPr algn="ctr"/>
            <a:r>
              <a:rPr lang="en-US" sz="1400" b="1" dirty="0">
                <a:solidFill>
                  <a:srgbClr val="CC6600"/>
                </a:solidFill>
                <a:latin typeface="+mn-lt"/>
              </a:rPr>
              <a:t>Evaluation Criteria DAR report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349552" y="5268937"/>
            <a:ext cx="1511300" cy="542925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rgbClr val="CC6600"/>
                </a:solidFill>
                <a:latin typeface="+mn-lt"/>
              </a:rPr>
              <a:t>ADD, HLD, DDD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6753273" y="5282044"/>
            <a:ext cx="1995191" cy="52322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C6600"/>
                </a:solidFill>
                <a:latin typeface="+mn-lt"/>
              </a:rPr>
              <a:t>Approved Design</a:t>
            </a:r>
          </a:p>
          <a:p>
            <a:pPr algn="ctr"/>
            <a:r>
              <a:rPr lang="en-US" sz="1400" b="1" dirty="0">
                <a:solidFill>
                  <a:srgbClr val="CC6600"/>
                </a:solidFill>
                <a:latin typeface="+mn-lt"/>
              </a:rPr>
              <a:t>Documents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844352" y="3284986"/>
            <a:ext cx="1260000" cy="1260000"/>
            <a:chOff x="3696" y="1392"/>
            <a:chExt cx="912" cy="816"/>
          </a:xfrm>
        </p:grpSpPr>
        <p:sp>
          <p:nvSpPr>
            <p:cNvPr id="10" name="Oval 47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1" name="Text Box 48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Select from alternative solutions</a:t>
              </a: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3262440" y="3284986"/>
            <a:ext cx="1260000" cy="1260000"/>
            <a:chOff x="3696" y="1392"/>
            <a:chExt cx="912" cy="816"/>
          </a:xfrm>
        </p:grpSpPr>
        <p:sp>
          <p:nvSpPr>
            <p:cNvPr id="13" name="Oval 50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Develop design documents</a:t>
              </a: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5688264" y="3284986"/>
            <a:ext cx="1260000" cy="1260000"/>
            <a:chOff x="3696" y="1392"/>
            <a:chExt cx="912" cy="816"/>
          </a:xfrm>
        </p:grpSpPr>
        <p:sp>
          <p:nvSpPr>
            <p:cNvPr id="16" name="Oval 53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Review design documents</a:t>
              </a:r>
            </a:p>
          </p:txBody>
        </p:sp>
      </p:grpSp>
      <p:cxnSp>
        <p:nvCxnSpPr>
          <p:cNvPr id="18" name="AutoShape 56"/>
          <p:cNvCxnSpPr>
            <a:cxnSpLocks noChangeShapeType="1"/>
            <a:stCxn id="5" idx="2"/>
            <a:endCxn id="10" idx="0"/>
          </p:cNvCxnSpPr>
          <p:nvPr/>
        </p:nvCxnSpPr>
        <p:spPr bwMode="auto">
          <a:xfrm>
            <a:off x="1467768" y="2636912"/>
            <a:ext cx="6584" cy="6480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57"/>
          <p:cNvCxnSpPr>
            <a:cxnSpLocks noChangeShapeType="1"/>
            <a:stCxn id="10" idx="4"/>
            <a:endCxn id="6" idx="0"/>
          </p:cNvCxnSpPr>
          <p:nvPr/>
        </p:nvCxnSpPr>
        <p:spPr bwMode="auto">
          <a:xfrm>
            <a:off x="1474352" y="4544986"/>
            <a:ext cx="937408" cy="7239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58"/>
          <p:cNvCxnSpPr>
            <a:cxnSpLocks noChangeShapeType="1"/>
            <a:stCxn id="6" idx="0"/>
            <a:endCxn id="13" idx="4"/>
          </p:cNvCxnSpPr>
          <p:nvPr/>
        </p:nvCxnSpPr>
        <p:spPr bwMode="auto">
          <a:xfrm flipV="1">
            <a:off x="2411760" y="4544986"/>
            <a:ext cx="1480680" cy="7239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59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104352" y="3914986"/>
            <a:ext cx="1158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60"/>
          <p:cNvCxnSpPr>
            <a:cxnSpLocks noChangeShapeType="1"/>
            <a:stCxn id="13" idx="4"/>
            <a:endCxn id="7" idx="0"/>
          </p:cNvCxnSpPr>
          <p:nvPr/>
        </p:nvCxnSpPr>
        <p:spPr bwMode="auto">
          <a:xfrm>
            <a:off x="3892440" y="4544986"/>
            <a:ext cx="1212762" cy="7239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61"/>
          <p:cNvCxnSpPr>
            <a:cxnSpLocks noChangeShapeType="1"/>
            <a:stCxn id="13" idx="6"/>
            <a:endCxn id="16" idx="2"/>
          </p:cNvCxnSpPr>
          <p:nvPr/>
        </p:nvCxnSpPr>
        <p:spPr bwMode="auto">
          <a:xfrm>
            <a:off x="4522440" y="3914986"/>
            <a:ext cx="1165824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62"/>
          <p:cNvCxnSpPr>
            <a:cxnSpLocks noChangeShapeType="1"/>
            <a:stCxn id="16" idx="0"/>
            <a:endCxn id="10" idx="7"/>
          </p:cNvCxnSpPr>
          <p:nvPr/>
        </p:nvCxnSpPr>
        <p:spPr bwMode="auto">
          <a:xfrm rot="16200000" flipH="1" flipV="1">
            <a:off x="4026785" y="1178029"/>
            <a:ext cx="184523" cy="4398435"/>
          </a:xfrm>
          <a:prstGeom prst="bentConnector3">
            <a:avLst>
              <a:gd name="adj1" fmla="val -1238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5" name="AutoShape 64"/>
          <p:cNvCxnSpPr>
            <a:cxnSpLocks noChangeShapeType="1"/>
            <a:stCxn id="16" idx="6"/>
            <a:endCxn id="8" idx="0"/>
          </p:cNvCxnSpPr>
          <p:nvPr/>
        </p:nvCxnSpPr>
        <p:spPr bwMode="auto">
          <a:xfrm>
            <a:off x="6948264" y="3914986"/>
            <a:ext cx="802605" cy="136705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6" name="AutoShape 65"/>
          <p:cNvCxnSpPr>
            <a:cxnSpLocks noChangeShapeType="1"/>
            <a:stCxn id="7" idx="0"/>
            <a:endCxn id="16" idx="4"/>
          </p:cNvCxnSpPr>
          <p:nvPr/>
        </p:nvCxnSpPr>
        <p:spPr bwMode="auto">
          <a:xfrm flipV="1">
            <a:off x="5105202" y="4544986"/>
            <a:ext cx="1213062" cy="72395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br>
              <a:rPr lang="en-US" dirty="0" smtClean="0"/>
            </a:br>
            <a:r>
              <a:rPr lang="en-US" sz="2400" dirty="0" smtClean="0"/>
              <a:t>Develop the design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0000" y="1260000"/>
            <a:ext cx="8784488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AD/HLD, DD: Step and Activities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cs typeface="+mn-cs"/>
              </a:rPr>
              <a:t>Review and approve high level design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Prepare for high level design review, inform and send documents, records to the reviewers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Review: Design methodology, system architecture, feasibility of detail design process and coding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Approve high level design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cs typeface="+mn-cs"/>
              </a:rPr>
              <a:t>Detail design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Design Screen, Report, Algorithms and other modules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</a:rPr>
              <a:t>Create detail design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5074" y="1484112"/>
            <a:ext cx="2885714" cy="4552381"/>
          </a:xfrm>
          <a:prstGeom prst="rect">
            <a:avLst/>
          </a:prstGeom>
        </p:spPr>
      </p:pic>
      <p:sp>
        <p:nvSpPr>
          <p:cNvPr id="19461" name="AutoShape 8"/>
          <p:cNvSpPr>
            <a:spLocks noChangeArrowheads="1"/>
          </p:cNvSpPr>
          <p:nvPr/>
        </p:nvSpPr>
        <p:spPr bwMode="auto">
          <a:xfrm>
            <a:off x="2411760" y="5835674"/>
            <a:ext cx="490537" cy="401638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II</a:t>
            </a:r>
            <a:endParaRPr lang="en-US" altLang="ja-JP" dirty="0"/>
          </a:p>
        </p:txBody>
      </p:sp>
      <p:sp>
        <p:nvSpPr>
          <p:cNvPr id="19463" name="AutoShape 12"/>
          <p:cNvSpPr>
            <a:spLocks noChangeArrowheads="1"/>
          </p:cNvSpPr>
          <p:nvPr/>
        </p:nvSpPr>
        <p:spPr bwMode="auto">
          <a:xfrm>
            <a:off x="6241703" y="1124744"/>
            <a:ext cx="490537" cy="401638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II</a:t>
            </a:r>
            <a:endParaRPr lang="en-US" altLang="ja-JP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Work Flow</a:t>
            </a:r>
            <a:b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3152" y="1340768"/>
            <a:ext cx="2971429" cy="4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59512" y="1371600"/>
            <a:ext cx="878448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2550" indent="20638"/>
            <a:r>
              <a:rPr lang="en-US" altLang="ja-JP" sz="2000" dirty="0"/>
              <a:t>A </a:t>
            </a:r>
            <a:r>
              <a:rPr lang="en-US" altLang="ja-JP" sz="2000" b="1" dirty="0"/>
              <a:t>High-Level Design</a:t>
            </a:r>
            <a:r>
              <a:rPr lang="en-US" altLang="ja-JP" sz="2000" dirty="0"/>
              <a:t> provides an overview of a solution, platform, system, product, service, or process.</a:t>
            </a:r>
          </a:p>
          <a:p>
            <a:pPr marL="82550" indent="20638"/>
            <a:endParaRPr lang="en-US" altLang="ja-JP" sz="2000" dirty="0"/>
          </a:p>
          <a:p>
            <a:pPr marL="82550" indent="20638"/>
            <a:r>
              <a:rPr lang="en-US" altLang="ja-JP" sz="2000" dirty="0"/>
              <a:t>Such an overview is important in a multi-project development to make sure that each supporting component design will be compatible with its neighboring designs and with the big picture.</a:t>
            </a:r>
          </a:p>
          <a:p>
            <a:pPr marL="82550" indent="20638"/>
            <a:endParaRPr lang="en-US" altLang="ja-JP" sz="2000" dirty="0"/>
          </a:p>
          <a:p>
            <a:pPr marL="82550" indent="20638"/>
            <a:r>
              <a:rPr lang="en-US" altLang="ja-JP" sz="2000" dirty="0"/>
              <a:t>The </a:t>
            </a:r>
            <a:r>
              <a:rPr lang="en-US" altLang="ja-JP" sz="2000" b="1" dirty="0"/>
              <a:t>highest level solution design</a:t>
            </a:r>
            <a:r>
              <a:rPr lang="en-US" altLang="ja-JP" sz="2000" dirty="0"/>
              <a:t> should briefly describe all platforms, systems, products, services and processes that it depends upon and include any important changes that need to be made to them.</a:t>
            </a:r>
          </a:p>
          <a:p>
            <a:pPr marL="82550" indent="20638"/>
            <a:endParaRPr lang="en-US" altLang="ja-JP" sz="2000" dirty="0"/>
          </a:p>
          <a:p>
            <a:pPr marL="82550" indent="20638"/>
            <a:r>
              <a:rPr lang="en-US" altLang="ja-JP" sz="2000" dirty="0"/>
              <a:t>A </a:t>
            </a:r>
            <a:r>
              <a:rPr lang="en-US" altLang="ja-JP" sz="2000" b="1" dirty="0"/>
              <a:t>high-level design document</a:t>
            </a:r>
            <a:r>
              <a:rPr lang="en-US" altLang="ja-JP" sz="2000" dirty="0"/>
              <a:t> will usually include a high-level architecture diagram depicting the components, interfaces and networks that need to be further specified or developed.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High-Level Design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11560" y="2876490"/>
            <a:ext cx="7776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ja-JP" sz="2000" i="1" dirty="0" smtClean="0"/>
              <a:t>Refer to </a:t>
            </a:r>
            <a:r>
              <a:rPr lang="en-US" altLang="ja-JP" sz="2000" i="1" dirty="0" smtClean="0">
                <a:solidFill>
                  <a:srgbClr val="0000FF"/>
                </a:solidFill>
              </a:rPr>
              <a:t>[Software High Level Design Document_Sample.doc] file</a:t>
            </a:r>
            <a:endParaRPr lang="en-US" altLang="ja-JP" sz="2000" i="1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High-Level Design Document Sample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55320" y="1482566"/>
            <a:ext cx="871248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sz="2500" dirty="0"/>
              <a:t>Detailed design documents includes the </a:t>
            </a:r>
            <a:r>
              <a:rPr lang="en-US" altLang="ja-JP" sz="2500" dirty="0" smtClean="0"/>
              <a:t>following documents</a:t>
            </a:r>
            <a:r>
              <a:rPr lang="en-US" altLang="ja-JP" sz="2500" dirty="0"/>
              <a:t>:</a:t>
            </a:r>
          </a:p>
          <a:p>
            <a:pPr lvl="1"/>
            <a:endParaRPr lang="en-US" altLang="ja-JP" sz="2000" dirty="0"/>
          </a:p>
          <a:p>
            <a:pPr lvl="1">
              <a:buFontTx/>
              <a:buAutoNum type="arabicPeriod"/>
            </a:pPr>
            <a:r>
              <a:rPr lang="en-US" altLang="ja-JP" sz="2000" dirty="0"/>
              <a:t>Screen Design Document</a:t>
            </a:r>
          </a:p>
          <a:p>
            <a:pPr lvl="1">
              <a:buFontTx/>
              <a:buAutoNum type="arabicPeriod"/>
            </a:pPr>
            <a:endParaRPr lang="en-US" altLang="ja-JP" sz="2000" dirty="0"/>
          </a:p>
          <a:p>
            <a:pPr lvl="1">
              <a:buFontTx/>
              <a:buAutoNum type="arabicPeriod"/>
            </a:pPr>
            <a:r>
              <a:rPr lang="en-US" altLang="ja-JP" sz="2000" dirty="0"/>
              <a:t>Data Design Document</a:t>
            </a:r>
          </a:p>
          <a:p>
            <a:pPr lvl="1">
              <a:buFontTx/>
              <a:buAutoNum type="arabicPeriod"/>
            </a:pPr>
            <a:endParaRPr lang="en-US" altLang="ja-JP" sz="2000" dirty="0"/>
          </a:p>
          <a:p>
            <a:pPr lvl="1">
              <a:buFontTx/>
              <a:buAutoNum type="arabicPeriod"/>
            </a:pPr>
            <a:r>
              <a:rPr lang="en-US" altLang="ja-JP" sz="2000" dirty="0"/>
              <a:t>Class Design Document</a:t>
            </a:r>
            <a:endParaRPr lang="vi-VN" altLang="ja-JP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52400"/>
            <a:ext cx="6923112" cy="828675"/>
          </a:xfrm>
          <a:prstGeom prst="rect">
            <a:avLst/>
          </a:prstGeom>
        </p:spPr>
        <p:txBody>
          <a:bodyPr/>
          <a:lstStyle/>
          <a:p>
            <a:pPr lvl="0" algn="r"/>
            <a: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Documents</a:t>
            </a:r>
            <a:br>
              <a:rPr kumimoji="1" lang="en-US" sz="27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Detailed Designs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_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_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5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4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5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6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6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2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3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4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3822</TotalTime>
  <Words>428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43" baseType="lpstr">
      <vt:lpstr>Fs-Theme_2014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Fs-Theme_20140415</vt:lpstr>
      <vt:lpstr>1_ppt-model</vt:lpstr>
      <vt:lpstr>3_PPT08_EN</vt:lpstr>
      <vt:lpstr>1_blank</vt:lpstr>
      <vt:lpstr>2_Template_PPT08_EN</vt:lpstr>
      <vt:lpstr>1_F Theme-2014_1</vt:lpstr>
      <vt:lpstr>1_F Theme-2014_2</vt:lpstr>
      <vt:lpstr>4_PPT08_EN</vt:lpstr>
      <vt:lpstr>5_PPT08_EN</vt:lpstr>
      <vt:lpstr>4_1 Schneider Electric IT organization v11</vt:lpstr>
      <vt:lpstr>5_1 Schneider Electric IT organization v11</vt:lpstr>
      <vt:lpstr>6_Axis</vt:lpstr>
      <vt:lpstr>2_Capsules</vt:lpstr>
      <vt:lpstr>6_1 Schneider Electric IT organization v11</vt:lpstr>
      <vt:lpstr>CorelDRAW</vt:lpstr>
      <vt:lpstr>Chart</vt:lpstr>
      <vt:lpstr>Slide 1</vt:lpstr>
      <vt:lpstr>Agenda</vt:lpstr>
      <vt:lpstr>Design Processes</vt:lpstr>
      <vt:lpstr>Design process Overview</vt:lpstr>
      <vt:lpstr>Design process Develop the design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Kien Nguyen</dc:creator>
  <cp:lastModifiedBy>ThachLN</cp:lastModifiedBy>
  <cp:revision>604</cp:revision>
  <dcterms:created xsi:type="dcterms:W3CDTF">2010-10-18T05:40:05Z</dcterms:created>
  <dcterms:modified xsi:type="dcterms:W3CDTF">2014-04-20T13:00:05Z</dcterms:modified>
</cp:coreProperties>
</file>