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7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4.jpeg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5.jpeg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279588" y="409504"/>
            <a:ext cx="7197480" cy="2421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2800" strike="noStrike" cap="all">
                <a:solidFill>
                  <a:srgbClr val="FFFFFF"/>
                </a:solidFill>
                <a:latin typeface="Times New Roman"/>
              </a:rPr>
              <a:t>BÁO Cáo môn xử lý ảnh</a:t>
            </a:r>
            <a:endParaRPr/>
          </a:p>
        </p:txBody>
      </p:sp>
      <p:sp>
        <p:nvSpPr>
          <p:cNvPr id="8" name="TextShape 2"/>
          <p:cNvSpPr txBox="1"/>
          <p:nvPr/>
        </p:nvSpPr>
        <p:spPr>
          <a:xfrm>
            <a:off x="3099508" y="3564544"/>
            <a:ext cx="8377200" cy="140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4000" strike="noStrike" cap="all">
                <a:solidFill>
                  <a:srgbClr val="FFFFFF"/>
                </a:solidFill>
                <a:latin typeface="Times New Roman"/>
              </a:rPr>
              <a:t>Thực hiện phân đoạn ảnh</a:t>
            </a:r>
            <a:endParaRPr/>
          </a:p>
        </p:txBody>
      </p:sp>
      <p:sp>
        <p:nvSpPr>
          <p:cNvPr id="9" name="CustomShape 3"/>
          <p:cNvSpPr/>
          <p:nvPr/>
        </p:nvSpPr>
        <p:spPr>
          <a:xfrm>
            <a:off x="8629108" y="5057104"/>
            <a:ext cx="29577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Times New Roman"/>
              </a:rPr>
              <a:t>Dương Hồ Minh Tú - TH11A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37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786960" y="131400"/>
            <a:ext cx="710748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>
                <a:solidFill>
                  <a:srgbClr val="000000"/>
                </a:solidFill>
                <a:latin typeface="Times New Roman"/>
              </a:rPr>
              <a:t>Bước 4: </a:t>
            </a:r>
            <a:r>
              <a:rPr lang="en-US" sz="4000" strike="noStrike">
                <a:solidFill>
                  <a:srgbClr val="262626"/>
                </a:solidFill>
                <a:latin typeface="Times New Roman"/>
                <a:ea typeface="Roboto Light"/>
              </a:rPr>
              <a:t>Thực hiện phân ngưỡng</a:t>
            </a:r>
            <a:endParaRPr/>
          </a:p>
        </p:txBody>
      </p:sp>
      <p:sp>
        <p:nvSpPr>
          <p:cNvPr id="3" name="CustomShape 2"/>
          <p:cNvSpPr/>
          <p:nvPr/>
        </p:nvSpPr>
        <p:spPr>
          <a:xfrm>
            <a:off x="758520" y="838080"/>
            <a:ext cx="9358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imes New Roman"/>
              </a:rPr>
              <a:t>Mục tiêu của phân đoạn ảnh dựa vào ngưỡng là phân hoạch một bức ảnh ra làm 2 phần,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imes New Roman"/>
              </a:rPr>
              <a:t>một là phần bao gồm các pixel không phải đường viền và hai là tập hợp các pixel thể hiện viền  </a:t>
            </a:r>
            <a:endParaRPr/>
          </a:p>
        </p:txBody>
      </p:sp>
      <p:sp>
        <p:nvSpPr>
          <p:cNvPr id="4" name="CustomShape 3"/>
          <p:cNvSpPr/>
          <p:nvPr/>
        </p:nvSpPr>
        <p:spPr>
          <a:xfrm>
            <a:off x="917280" y="1929600"/>
            <a:ext cx="7084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Công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thức</a:t>
            </a:r>
            <a:endParaRPr dirty="0"/>
          </a:p>
        </p:txBody>
      </p:sp>
      <p:sp>
        <p:nvSpPr>
          <p:cNvPr id="5" name="CustomShape 5"/>
          <p:cNvSpPr/>
          <p:nvPr/>
        </p:nvSpPr>
        <p:spPr>
          <a:xfrm>
            <a:off x="1460160" y="2421360"/>
            <a:ext cx="7955280" cy="709920"/>
          </a:xfrm>
          <a:prstGeom prst="rect">
            <a:avLst/>
          </a:prstGeom>
          <a:blipFill>
            <a:blip r:embed="rId2"/>
            <a:stretch>
              <a:fillRect r="-149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6" name="CustomShape 6"/>
          <p:cNvSpPr/>
          <p:nvPr/>
        </p:nvSpPr>
        <p:spPr>
          <a:xfrm>
            <a:off x="910080" y="3539520"/>
            <a:ext cx="38289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Code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thực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hiện</a:t>
            </a:r>
            <a:endParaRPr dirty="0"/>
          </a:p>
        </p:txBody>
      </p:sp>
      <p:pic>
        <p:nvPicPr>
          <p:cNvPr id="7" name="Picture 9"/>
          <p:cNvPicPr/>
          <p:nvPr/>
        </p:nvPicPr>
        <p:blipFill>
          <a:blip r:embed="rId3"/>
          <a:stretch/>
        </p:blipFill>
        <p:spPr>
          <a:xfrm>
            <a:off x="5977800" y="3238560"/>
            <a:ext cx="4990680" cy="3619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382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786960" y="131400"/>
            <a:ext cx="710748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>
                <a:solidFill>
                  <a:srgbClr val="000000"/>
                </a:solidFill>
                <a:latin typeface="Times New Roman"/>
              </a:rPr>
              <a:t>Bước 4: </a:t>
            </a:r>
            <a:r>
              <a:rPr lang="en-US" sz="4000" strike="noStrike">
                <a:solidFill>
                  <a:srgbClr val="262626"/>
                </a:solidFill>
                <a:latin typeface="Times New Roman"/>
                <a:ea typeface="Roboto Light"/>
              </a:rPr>
              <a:t>Thực hiện phân ngưỡng</a:t>
            </a:r>
            <a:endParaRPr/>
          </a:p>
        </p:txBody>
      </p:sp>
      <p:sp>
        <p:nvSpPr>
          <p:cNvPr id="3" name="CustomShape 2"/>
          <p:cNvSpPr/>
          <p:nvPr/>
        </p:nvSpPr>
        <p:spPr>
          <a:xfrm>
            <a:off x="789480" y="976680"/>
            <a:ext cx="7255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Kết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quả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đạt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được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với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Threshold = 100</a:t>
            </a:r>
            <a:endParaRPr dirty="0"/>
          </a:p>
        </p:txBody>
      </p:sp>
      <p:pic>
        <p:nvPicPr>
          <p:cNvPr id="4" name="Picture 10"/>
          <p:cNvPicPr/>
          <p:nvPr/>
        </p:nvPicPr>
        <p:blipFill>
          <a:blip r:embed="rId2"/>
          <a:stretch/>
        </p:blipFill>
        <p:spPr>
          <a:xfrm>
            <a:off x="1546920" y="2328120"/>
            <a:ext cx="3984480" cy="3996000"/>
          </a:xfrm>
          <a:prstGeom prst="rect">
            <a:avLst/>
          </a:prstGeom>
          <a:ln>
            <a:noFill/>
          </a:ln>
        </p:spPr>
      </p:pic>
      <p:pic>
        <p:nvPicPr>
          <p:cNvPr id="5" name="Picture 2"/>
          <p:cNvPicPr/>
          <p:nvPr/>
        </p:nvPicPr>
        <p:blipFill>
          <a:blip r:embed="rId3"/>
          <a:stretch/>
        </p:blipFill>
        <p:spPr>
          <a:xfrm>
            <a:off x="7238880" y="2328120"/>
            <a:ext cx="4041720" cy="399600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1892520" y="1591200"/>
            <a:ext cx="3293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Ảnh trước khi phân ngưỡng</a:t>
            </a:r>
            <a:endParaRPr/>
          </a:p>
        </p:txBody>
      </p:sp>
      <p:sp>
        <p:nvSpPr>
          <p:cNvPr id="7" name="CustomShape 4"/>
          <p:cNvSpPr/>
          <p:nvPr/>
        </p:nvSpPr>
        <p:spPr>
          <a:xfrm>
            <a:off x="8345160" y="1591200"/>
            <a:ext cx="2138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Kết quả đạt được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66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501280" y="272880"/>
            <a:ext cx="69141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>
                <a:solidFill>
                  <a:srgbClr val="000000"/>
                </a:solidFill>
                <a:latin typeface="Times New Roman"/>
              </a:rPr>
              <a:t>GIAO DIỆN CHƯƠNG TRÌNH</a:t>
            </a:r>
            <a:endParaRPr/>
          </a:p>
        </p:txBody>
      </p:sp>
      <p:pic>
        <p:nvPicPr>
          <p:cNvPr id="3" name="Picture 1"/>
          <p:cNvPicPr/>
          <p:nvPr/>
        </p:nvPicPr>
        <p:blipFill>
          <a:blip r:embed="rId2"/>
          <a:stretch/>
        </p:blipFill>
        <p:spPr>
          <a:xfrm>
            <a:off x="268920" y="981000"/>
            <a:ext cx="7140600" cy="5680800"/>
          </a:xfrm>
          <a:prstGeom prst="rect">
            <a:avLst/>
          </a:prstGeom>
          <a:ln>
            <a:noFill/>
          </a:ln>
        </p:spPr>
      </p:pic>
      <p:sp>
        <p:nvSpPr>
          <p:cNvPr id="4" name="CustomShape 2"/>
          <p:cNvSpPr/>
          <p:nvPr/>
        </p:nvSpPr>
        <p:spPr>
          <a:xfrm>
            <a:off x="7409520" y="1233805"/>
            <a:ext cx="56415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</a:rPr>
              <a:t>B1: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Chọn</a:t>
            </a:r>
            <a:r>
              <a:rPr lang="en-US" strike="noStrike" dirty="0">
                <a:solidFill>
                  <a:srgbClr val="000000"/>
                </a:solidFill>
                <a:latin typeface="Calibri"/>
              </a:rPr>
              <a:t> “Choose”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để</a:t>
            </a:r>
            <a:r>
              <a:rPr lang="en-US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chọn</a:t>
            </a:r>
            <a:r>
              <a:rPr lang="en-US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ảnh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</a:rPr>
              <a:t>B2: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Điền</a:t>
            </a:r>
            <a:r>
              <a:rPr lang="en-US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chỉ</a:t>
            </a:r>
            <a:r>
              <a:rPr lang="en-US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số</a:t>
            </a:r>
            <a:r>
              <a:rPr lang="en-US" strike="noStrike" dirty="0">
                <a:solidFill>
                  <a:srgbClr val="000000"/>
                </a:solidFill>
                <a:latin typeface="Calibri"/>
              </a:rPr>
              <a:t> Threshold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vào</a:t>
            </a:r>
            <a:r>
              <a:rPr lang="en-US" strike="noStrike" dirty="0">
                <a:solidFill>
                  <a:srgbClr val="000000"/>
                </a:solidFill>
                <a:latin typeface="Calibri"/>
              </a:rPr>
              <a:t> textbox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</a:rPr>
              <a:t>B3: Click “Process”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để</a:t>
            </a:r>
            <a:r>
              <a:rPr lang="en-US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thực</a:t>
            </a:r>
            <a:r>
              <a:rPr lang="en-US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hiện</a:t>
            </a:r>
            <a:r>
              <a:rPr lang="en-US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phân</a:t>
            </a:r>
            <a:r>
              <a:rPr lang="en-US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đoạn</a:t>
            </a:r>
            <a:r>
              <a:rPr lang="en-US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ảnh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184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164880" y="3132000"/>
            <a:ext cx="1200276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Times New Roman"/>
              </a:rPr>
              <a:t>CẢM ƠN THẦY VÀ CÁC BẠN ĐÃ LẮNG NGHE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500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8275320" y="2185920"/>
            <a:ext cx="318492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262626"/>
                </a:solidFill>
                <a:latin typeface="Times New Roman"/>
                <a:ea typeface="Roboto Light"/>
              </a:rPr>
              <a:t>Thực hiện tính tích chập với mặt nạ Sobel theo 2 hướng X và Y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2764080" y="2247480"/>
            <a:ext cx="273996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262626"/>
                </a:solidFill>
                <a:latin typeface="Times New Roman"/>
                <a:ea typeface="Roboto Light"/>
              </a:rPr>
              <a:t>Thực hiện chuyển ảnh màu sang ảnh xám</a:t>
            </a:r>
            <a:endParaRPr/>
          </a:p>
        </p:txBody>
      </p:sp>
      <p:sp>
        <p:nvSpPr>
          <p:cNvPr id="6" name="Line 3"/>
          <p:cNvSpPr/>
          <p:nvPr/>
        </p:nvSpPr>
        <p:spPr>
          <a:xfrm>
            <a:off x="7200" y="4996710"/>
            <a:ext cx="12195360" cy="0"/>
          </a:xfrm>
          <a:prstGeom prst="line">
            <a:avLst/>
          </a:prstGeom>
          <a:ln w="57240">
            <a:solidFill>
              <a:schemeClr val="bg1"/>
            </a:solidFill>
            <a:round/>
          </a:ln>
        </p:spPr>
      </p:sp>
      <p:sp>
        <p:nvSpPr>
          <p:cNvPr id="7" name="Line 4"/>
          <p:cNvSpPr/>
          <p:nvPr/>
        </p:nvSpPr>
        <p:spPr>
          <a:xfrm>
            <a:off x="-2880" y="1839330"/>
            <a:ext cx="12194640" cy="0"/>
          </a:xfrm>
          <a:prstGeom prst="line">
            <a:avLst/>
          </a:prstGeom>
          <a:ln w="57240">
            <a:solidFill>
              <a:schemeClr val="bg1"/>
            </a:solidFill>
            <a:round/>
          </a:ln>
        </p:spPr>
      </p:sp>
      <p:sp>
        <p:nvSpPr>
          <p:cNvPr id="8" name="Line 5"/>
          <p:cNvSpPr/>
          <p:nvPr/>
        </p:nvSpPr>
        <p:spPr>
          <a:xfrm>
            <a:off x="-2880" y="3412440"/>
            <a:ext cx="12194640" cy="0"/>
          </a:xfrm>
          <a:prstGeom prst="line">
            <a:avLst/>
          </a:prstGeom>
          <a:ln w="57240">
            <a:solidFill>
              <a:schemeClr val="bg1"/>
            </a:solidFill>
            <a:round/>
          </a:ln>
        </p:spPr>
      </p:sp>
      <p:sp>
        <p:nvSpPr>
          <p:cNvPr id="9" name="CustomShape 6"/>
          <p:cNvSpPr/>
          <p:nvPr/>
        </p:nvSpPr>
        <p:spPr>
          <a:xfrm>
            <a:off x="4161960" y="876600"/>
            <a:ext cx="43736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Times New Roman"/>
              </a:rPr>
              <a:t>PHÂN ĐOẠN ẢNH</a:t>
            </a:r>
            <a:endParaRPr/>
          </a:p>
        </p:txBody>
      </p:sp>
      <p:pic>
        <p:nvPicPr>
          <p:cNvPr id="10" name="Picture 84">
            <a:hlinkClick r:id="rId2" action="ppaction://hlinksldjump"/>
          </p:cNvPr>
          <p:cNvPicPr/>
          <p:nvPr/>
        </p:nvPicPr>
        <p:blipFill>
          <a:blip r:embed="rId3"/>
          <a:stretch/>
        </p:blipFill>
        <p:spPr>
          <a:xfrm>
            <a:off x="302760" y="1884240"/>
            <a:ext cx="2539800" cy="1497960"/>
          </a:xfrm>
          <a:prstGeom prst="rect">
            <a:avLst/>
          </a:prstGeom>
          <a:ln>
            <a:noFill/>
          </a:ln>
        </p:spPr>
      </p:pic>
      <p:pic>
        <p:nvPicPr>
          <p:cNvPr id="11" name="Picture 85">
            <a:hlinkClick r:id="rId4" action="ppaction://hlinksldjump"/>
          </p:cNvPr>
          <p:cNvPicPr/>
          <p:nvPr/>
        </p:nvPicPr>
        <p:blipFill>
          <a:blip r:embed="rId5"/>
          <a:stretch/>
        </p:blipFill>
        <p:spPr>
          <a:xfrm>
            <a:off x="5728140" y="1877707"/>
            <a:ext cx="2539800" cy="1499616"/>
          </a:xfrm>
          <a:prstGeom prst="rect">
            <a:avLst/>
          </a:prstGeom>
          <a:ln>
            <a:noFill/>
          </a:ln>
        </p:spPr>
      </p:pic>
      <p:pic>
        <p:nvPicPr>
          <p:cNvPr id="12" name="Picture 86">
            <a:hlinkClick r:id="rId6" action="ppaction://hlinksldjump"/>
          </p:cNvPr>
          <p:cNvPicPr/>
          <p:nvPr/>
        </p:nvPicPr>
        <p:blipFill>
          <a:blip r:embed="rId5"/>
          <a:stretch/>
        </p:blipFill>
        <p:spPr>
          <a:xfrm>
            <a:off x="1378440" y="3453750"/>
            <a:ext cx="2539800" cy="1499616"/>
          </a:xfrm>
          <a:prstGeom prst="rect">
            <a:avLst/>
          </a:prstGeom>
          <a:ln>
            <a:noFill/>
          </a:ln>
        </p:spPr>
      </p:pic>
      <p:sp>
        <p:nvSpPr>
          <p:cNvPr id="13" name="CustomShape 7"/>
          <p:cNvSpPr/>
          <p:nvPr/>
        </p:nvSpPr>
        <p:spPr>
          <a:xfrm>
            <a:off x="3813120" y="3756240"/>
            <a:ext cx="318492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262626"/>
                </a:solidFill>
                <a:latin typeface="Times New Roman"/>
                <a:ea typeface="Roboto Light"/>
              </a:rPr>
              <a:t>Thực hiện hợp 2 ảnh sau khi thực hiện tính tích chập</a:t>
            </a:r>
            <a:endParaRPr/>
          </a:p>
        </p:txBody>
      </p:sp>
      <p:pic>
        <p:nvPicPr>
          <p:cNvPr id="14" name="Picture 88">
            <a:hlinkClick r:id="rId7" action="ppaction://hlinksldjump"/>
          </p:cNvPr>
          <p:cNvPicPr/>
          <p:nvPr/>
        </p:nvPicPr>
        <p:blipFill>
          <a:blip r:embed="rId8"/>
          <a:stretch/>
        </p:blipFill>
        <p:spPr>
          <a:xfrm>
            <a:off x="6927120" y="3460628"/>
            <a:ext cx="2539800" cy="1499616"/>
          </a:xfrm>
          <a:prstGeom prst="rect">
            <a:avLst/>
          </a:prstGeom>
          <a:ln>
            <a:noFill/>
          </a:ln>
        </p:spPr>
      </p:pic>
      <p:sp>
        <p:nvSpPr>
          <p:cNvPr id="15" name="CustomShape 8"/>
          <p:cNvSpPr/>
          <p:nvPr/>
        </p:nvSpPr>
        <p:spPr>
          <a:xfrm>
            <a:off x="9145080" y="3913560"/>
            <a:ext cx="31849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 dirty="0" err="1">
                <a:solidFill>
                  <a:srgbClr val="262626"/>
                </a:solidFill>
                <a:latin typeface="Times New Roman"/>
                <a:ea typeface="Roboto Light"/>
              </a:rPr>
              <a:t>Thực</a:t>
            </a:r>
            <a:r>
              <a:rPr lang="en-US" sz="2000" strike="noStrike" dirty="0">
                <a:solidFill>
                  <a:srgbClr val="262626"/>
                </a:solidFill>
                <a:latin typeface="Times New Roman"/>
                <a:ea typeface="Roboto Light"/>
              </a:rPr>
              <a:t> </a:t>
            </a:r>
            <a:r>
              <a:rPr lang="en-US" sz="2000" strike="noStrike" dirty="0" err="1">
                <a:solidFill>
                  <a:srgbClr val="262626"/>
                </a:solidFill>
                <a:latin typeface="Times New Roman"/>
                <a:ea typeface="Roboto Light"/>
              </a:rPr>
              <a:t>hiện</a:t>
            </a:r>
            <a:r>
              <a:rPr lang="en-US" sz="2000" strike="noStrike" dirty="0">
                <a:solidFill>
                  <a:srgbClr val="262626"/>
                </a:solidFill>
                <a:latin typeface="Times New Roman"/>
                <a:ea typeface="Roboto Light"/>
              </a:rPr>
              <a:t> </a:t>
            </a:r>
            <a:r>
              <a:rPr lang="en-US" sz="2000" strike="noStrike" dirty="0" err="1">
                <a:solidFill>
                  <a:srgbClr val="262626"/>
                </a:solidFill>
                <a:latin typeface="Times New Roman"/>
                <a:ea typeface="Roboto Light"/>
              </a:rPr>
              <a:t>phân</a:t>
            </a:r>
            <a:r>
              <a:rPr lang="en-US" sz="2000" strike="noStrike" dirty="0">
                <a:solidFill>
                  <a:srgbClr val="262626"/>
                </a:solidFill>
                <a:latin typeface="Times New Roman"/>
                <a:ea typeface="Roboto Light"/>
              </a:rPr>
              <a:t> </a:t>
            </a:r>
            <a:r>
              <a:rPr lang="en-US" sz="2000" strike="noStrike" dirty="0" err="1">
                <a:solidFill>
                  <a:srgbClr val="262626"/>
                </a:solidFill>
                <a:latin typeface="Times New Roman"/>
                <a:ea typeface="Roboto Light"/>
              </a:rPr>
              <a:t>ngưỡng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6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810000" y="250920"/>
            <a:ext cx="1083852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u="sng" strike="noStrike">
                <a:solidFill>
                  <a:srgbClr val="000000"/>
                </a:solidFill>
                <a:latin typeface="Times New Roman"/>
              </a:rPr>
              <a:t>Bước 1: </a:t>
            </a:r>
            <a:r>
              <a:rPr lang="en-US" sz="4000" strike="noStrike">
                <a:solidFill>
                  <a:srgbClr val="262626"/>
                </a:solidFill>
                <a:latin typeface="Times New Roman"/>
                <a:ea typeface="Roboto Light"/>
              </a:rPr>
              <a:t>Thực hiện chuyển ảnh màu sang ảnh xám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Times New Roman"/>
                <a:ea typeface="Roboto Light"/>
              </a:rPr>
              <a:t> </a:t>
            </a:r>
            <a:endParaRPr/>
          </a:p>
        </p:txBody>
      </p:sp>
      <p:sp>
        <p:nvSpPr>
          <p:cNvPr id="17" name="CustomShape 2"/>
          <p:cNvSpPr/>
          <p:nvPr/>
        </p:nvSpPr>
        <p:spPr>
          <a:xfrm>
            <a:off x="1048680" y="1088640"/>
            <a:ext cx="10042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bg1"/>
                </a:solidFill>
              </a:rPr>
              <a:t>Công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thức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3526920" y="1574280"/>
            <a:ext cx="524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0000"/>
                </a:solidFill>
                <a:latin typeface="Times New Roman"/>
              </a:rPr>
              <a:t>Gray = 0.299 *Red+ 0.587 *Green + 0.114 *Blue</a:t>
            </a:r>
            <a:endParaRPr/>
          </a:p>
        </p:txBody>
      </p:sp>
      <p:sp>
        <p:nvSpPr>
          <p:cNvPr id="19" name="CustomShape 4"/>
          <p:cNvSpPr/>
          <p:nvPr/>
        </p:nvSpPr>
        <p:spPr>
          <a:xfrm>
            <a:off x="1132200" y="2110680"/>
            <a:ext cx="3828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Code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thực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hiện</a:t>
            </a:r>
            <a:endParaRPr dirty="0"/>
          </a:p>
        </p:txBody>
      </p:sp>
      <p:pic>
        <p:nvPicPr>
          <p:cNvPr id="20" name="Picture 5"/>
          <p:cNvPicPr/>
          <p:nvPr/>
        </p:nvPicPr>
        <p:blipFill>
          <a:blip r:embed="rId2"/>
          <a:stretch/>
        </p:blipFill>
        <p:spPr>
          <a:xfrm>
            <a:off x="2990160" y="3016440"/>
            <a:ext cx="5924160" cy="2466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797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810000" y="250920"/>
            <a:ext cx="1083852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u="sng" strike="noStrike">
                <a:solidFill>
                  <a:srgbClr val="000000"/>
                </a:solidFill>
                <a:latin typeface="Times New Roman"/>
              </a:rPr>
              <a:t>Bước 1: </a:t>
            </a:r>
            <a:r>
              <a:rPr lang="en-US" sz="4000" strike="noStrike">
                <a:solidFill>
                  <a:srgbClr val="262626"/>
                </a:solidFill>
                <a:latin typeface="Times New Roman"/>
                <a:ea typeface="Roboto Light"/>
              </a:rPr>
              <a:t>Thực hiện chuyển ảnh màu sang ảnh xám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Times New Roman"/>
                <a:ea typeface="Roboto Light"/>
              </a:rPr>
              <a:t> </a:t>
            </a:r>
            <a:endParaRPr/>
          </a:p>
        </p:txBody>
      </p:sp>
      <p:sp>
        <p:nvSpPr>
          <p:cNvPr id="8" name="CustomShape 2"/>
          <p:cNvSpPr/>
          <p:nvPr/>
        </p:nvSpPr>
        <p:spPr>
          <a:xfrm>
            <a:off x="972720" y="1205280"/>
            <a:ext cx="4721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Kết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quả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đạt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được</a:t>
            </a:r>
            <a:endParaRPr dirty="0"/>
          </a:p>
        </p:txBody>
      </p:sp>
      <p:pic>
        <p:nvPicPr>
          <p:cNvPr id="9" name="Picture 6">
            <a:hlinkClick r:id="rId2" action="ppaction://hlinksldjump"/>
          </p:cNvPr>
          <p:cNvPicPr/>
          <p:nvPr/>
        </p:nvPicPr>
        <p:blipFill>
          <a:blip r:embed="rId3"/>
          <a:stretch/>
        </p:blipFill>
        <p:spPr>
          <a:xfrm>
            <a:off x="1436760" y="2398680"/>
            <a:ext cx="3363480" cy="3363480"/>
          </a:xfrm>
          <a:prstGeom prst="rect">
            <a:avLst/>
          </a:prstGeom>
          <a:ln>
            <a:noFill/>
          </a:ln>
        </p:spPr>
      </p:pic>
      <p:pic>
        <p:nvPicPr>
          <p:cNvPr id="10" name="Picture 7">
            <a:hlinkClick r:id="rId2" action="ppaction://hlinksldjump"/>
          </p:cNvPr>
          <p:cNvPicPr/>
          <p:nvPr/>
        </p:nvPicPr>
        <p:blipFill>
          <a:blip r:embed="rId4"/>
          <a:stretch/>
        </p:blipFill>
        <p:spPr>
          <a:xfrm>
            <a:off x="7192800" y="2398680"/>
            <a:ext cx="3383280" cy="3363480"/>
          </a:xfrm>
          <a:prstGeom prst="rect">
            <a:avLst/>
          </a:prstGeom>
          <a:ln>
            <a:noFill/>
          </a:ln>
        </p:spPr>
      </p:pic>
      <p:sp>
        <p:nvSpPr>
          <p:cNvPr id="11" name="CustomShape 3"/>
          <p:cNvSpPr/>
          <p:nvPr/>
        </p:nvSpPr>
        <p:spPr>
          <a:xfrm>
            <a:off x="2346120" y="1871280"/>
            <a:ext cx="1388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imes New Roman"/>
              </a:rPr>
              <a:t>Ảnh đầu vào</a:t>
            </a:r>
            <a:endParaRPr/>
          </a:p>
        </p:txBody>
      </p:sp>
      <p:sp>
        <p:nvSpPr>
          <p:cNvPr id="12" name="CustomShape 4"/>
          <p:cNvSpPr/>
          <p:nvPr/>
        </p:nvSpPr>
        <p:spPr>
          <a:xfrm>
            <a:off x="7841520" y="1871280"/>
            <a:ext cx="1901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imes New Roman"/>
              </a:rPr>
              <a:t>Kết quả đạt được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62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753120" y="250920"/>
            <a:ext cx="1095264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u="sng" strike="noStrike">
                <a:solidFill>
                  <a:srgbClr val="000000"/>
                </a:solidFill>
                <a:latin typeface="Times New Roman"/>
              </a:rPr>
              <a:t>Bước 2: </a:t>
            </a:r>
            <a:r>
              <a:rPr lang="en-US" sz="4000" strike="noStrike">
                <a:solidFill>
                  <a:srgbClr val="262626"/>
                </a:solidFill>
                <a:latin typeface="Times New Roman"/>
                <a:ea typeface="Roboto Light"/>
              </a:rPr>
              <a:t>Thực hiện tính tích chập với mặt nạ Sobel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Times New Roman"/>
                <a:ea typeface="Roboto Light"/>
              </a:rPr>
              <a:t> </a:t>
            </a:r>
            <a:endParaRPr/>
          </a:p>
        </p:txBody>
      </p:sp>
      <p:sp>
        <p:nvSpPr>
          <p:cNvPr id="3" name="CustomShape 2"/>
          <p:cNvSpPr/>
          <p:nvPr/>
        </p:nvSpPr>
        <p:spPr>
          <a:xfrm>
            <a:off x="1151280" y="1169640"/>
            <a:ext cx="1683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imes New Roman"/>
              </a:rPr>
              <a:t>* Ma trận Sobel</a:t>
            </a:r>
            <a:endParaRPr/>
          </a:p>
        </p:txBody>
      </p:sp>
      <p:sp>
        <p:nvSpPr>
          <p:cNvPr id="4" name="CustomShape 3"/>
          <p:cNvSpPr/>
          <p:nvPr/>
        </p:nvSpPr>
        <p:spPr>
          <a:xfrm>
            <a:off x="4389480" y="1039320"/>
            <a:ext cx="318960" cy="52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4"/>
          <p:cNvSpPr/>
          <p:nvPr/>
        </p:nvSpPr>
        <p:spPr>
          <a:xfrm>
            <a:off x="4389480" y="967320"/>
            <a:ext cx="318960" cy="5263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6" name="CustomShape 5"/>
          <p:cNvSpPr/>
          <p:nvPr/>
        </p:nvSpPr>
        <p:spPr>
          <a:xfrm>
            <a:off x="7765560" y="1074600"/>
            <a:ext cx="319320" cy="5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7765560" y="1002600"/>
            <a:ext cx="319320" cy="573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 </a:t>
            </a:r>
            <a:endParaRPr/>
          </a:p>
        </p:txBody>
      </p:sp>
      <p:pic>
        <p:nvPicPr>
          <p:cNvPr id="8" name="Picture 9"/>
          <p:cNvPicPr/>
          <p:nvPr/>
        </p:nvPicPr>
        <p:blipFill>
          <a:blip r:embed="rId4"/>
          <a:stretch/>
        </p:blipFill>
        <p:spPr>
          <a:xfrm>
            <a:off x="6961680" y="1619640"/>
            <a:ext cx="1923840" cy="1437840"/>
          </a:xfrm>
          <a:prstGeom prst="rect">
            <a:avLst/>
          </a:prstGeom>
          <a:ln>
            <a:noFill/>
          </a:ln>
        </p:spPr>
      </p:pic>
      <p:sp>
        <p:nvSpPr>
          <p:cNvPr id="9" name="CustomShape 7"/>
          <p:cNvSpPr/>
          <p:nvPr/>
        </p:nvSpPr>
        <p:spPr>
          <a:xfrm>
            <a:off x="1012320" y="3127268"/>
            <a:ext cx="105793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* Ma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trận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mặt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nạ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ma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trận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3x3.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Vì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vậy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để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xử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lý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các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điểm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ảnh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ở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vị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trí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biên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, ta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cần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mở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rộng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ma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trận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ảnh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gốc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mỗi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phía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1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hàng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và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1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cột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và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giá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trị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0;</a:t>
            </a:r>
            <a:endParaRPr dirty="0"/>
          </a:p>
        </p:txBody>
      </p:sp>
      <p:graphicFrame>
        <p:nvGraphicFramePr>
          <p:cNvPr id="10" name="Table 8"/>
          <p:cNvGraphicFramePr/>
          <p:nvPr>
            <p:extLst>
              <p:ext uri="{D42A27DB-BD31-4B8C-83A1-F6EECF244321}">
                <p14:modId xmlns:p14="http://schemas.microsoft.com/office/powerpoint/2010/main" val="1302471701"/>
              </p:ext>
            </p:extLst>
          </p:nvPr>
        </p:nvGraphicFramePr>
        <p:xfrm>
          <a:off x="1578240" y="4383684"/>
          <a:ext cx="1775160" cy="1918800"/>
        </p:xfrm>
        <a:graphic>
          <a:graphicData uri="http://schemas.openxmlformats.org/drawingml/2006/table">
            <a:tbl>
              <a:tblPr/>
              <a:tblGrid>
                <a:gridCol w="35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3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CustomShape 9"/>
          <p:cNvSpPr/>
          <p:nvPr/>
        </p:nvSpPr>
        <p:spPr>
          <a:xfrm>
            <a:off x="1552320" y="3809124"/>
            <a:ext cx="1769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Ma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trận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ảnh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gốc</a:t>
            </a:r>
            <a:endParaRPr dirty="0"/>
          </a:p>
        </p:txBody>
      </p:sp>
      <p:graphicFrame>
        <p:nvGraphicFramePr>
          <p:cNvPr id="12" name="Table 10"/>
          <p:cNvGraphicFramePr/>
          <p:nvPr>
            <p:extLst>
              <p:ext uri="{D42A27DB-BD31-4B8C-83A1-F6EECF244321}">
                <p14:modId xmlns:p14="http://schemas.microsoft.com/office/powerpoint/2010/main" val="1032187106"/>
              </p:ext>
            </p:extLst>
          </p:nvPr>
        </p:nvGraphicFramePr>
        <p:xfrm>
          <a:off x="6922800" y="4152924"/>
          <a:ext cx="2236320" cy="2560320"/>
        </p:xfrm>
        <a:graphic>
          <a:graphicData uri="http://schemas.openxmlformats.org/drawingml/2006/table">
            <a:tbl>
              <a:tblPr/>
              <a:tblGrid>
                <a:gridCol w="319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CustomShape 11"/>
          <p:cNvSpPr/>
          <p:nvPr/>
        </p:nvSpPr>
        <p:spPr>
          <a:xfrm>
            <a:off x="7166880" y="3806604"/>
            <a:ext cx="1792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imes New Roman"/>
              </a:rPr>
              <a:t>Ma trận ảnh mới</a:t>
            </a:r>
            <a:endParaRPr/>
          </a:p>
        </p:txBody>
      </p:sp>
      <p:sp>
        <p:nvSpPr>
          <p:cNvPr id="14" name="CustomShape 12"/>
          <p:cNvSpPr/>
          <p:nvPr/>
        </p:nvSpPr>
        <p:spPr>
          <a:xfrm>
            <a:off x="5640480" y="2971800"/>
            <a:ext cx="42588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3"/>
          <p:cNvSpPr/>
          <p:nvPr/>
        </p:nvSpPr>
        <p:spPr>
          <a:xfrm>
            <a:off x="5640480" y="2971800"/>
            <a:ext cx="425880" cy="2764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 </a:t>
            </a:r>
            <a:endParaRPr/>
          </a:p>
        </p:txBody>
      </p:sp>
      <p:pic>
        <p:nvPicPr>
          <p:cNvPr id="16" name="Picture 24"/>
          <p:cNvPicPr/>
          <p:nvPr/>
        </p:nvPicPr>
        <p:blipFill>
          <a:blip r:embed="rId6"/>
          <a:stretch/>
        </p:blipFill>
        <p:spPr>
          <a:xfrm>
            <a:off x="3723480" y="1603440"/>
            <a:ext cx="1653840" cy="1470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750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753120" y="250920"/>
            <a:ext cx="1095264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u="sng" strike="noStrike">
                <a:solidFill>
                  <a:srgbClr val="000000"/>
                </a:solidFill>
                <a:latin typeface="Times New Roman"/>
              </a:rPr>
              <a:t>Bước 2: </a:t>
            </a:r>
            <a:r>
              <a:rPr lang="en-US" sz="4000" strike="noStrike">
                <a:solidFill>
                  <a:srgbClr val="262626"/>
                </a:solidFill>
                <a:latin typeface="Times New Roman"/>
                <a:ea typeface="Roboto Light"/>
              </a:rPr>
              <a:t>Thực hiện tính tích chập với mặt nạ Sobel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Times New Roman"/>
                <a:ea typeface="Roboto Light"/>
              </a:rPr>
              <a:t> </a:t>
            </a:r>
            <a:endParaRPr/>
          </a:p>
        </p:txBody>
      </p:sp>
      <p:sp>
        <p:nvSpPr>
          <p:cNvPr id="3" name="CustomShape 2"/>
          <p:cNvSpPr/>
          <p:nvPr/>
        </p:nvSpPr>
        <p:spPr>
          <a:xfrm>
            <a:off x="1033560" y="1248480"/>
            <a:ext cx="536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Ta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thực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hiện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việc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tính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tích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chập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trên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ma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trận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ảnh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mới</a:t>
            </a:r>
            <a:endParaRPr dirty="0"/>
          </a:p>
        </p:txBody>
      </p:sp>
      <p:sp>
        <p:nvSpPr>
          <p:cNvPr id="6" name="CustomShape 5"/>
          <p:cNvSpPr/>
          <p:nvPr/>
        </p:nvSpPr>
        <p:spPr>
          <a:xfrm>
            <a:off x="1042200" y="3218224"/>
            <a:ext cx="4899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Code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thực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hiện</a:t>
            </a:r>
            <a:endParaRPr dirty="0"/>
          </a:p>
        </p:txBody>
      </p:sp>
      <p:pic>
        <p:nvPicPr>
          <p:cNvPr id="7" name="Picture 7"/>
          <p:cNvPicPr/>
          <p:nvPr/>
        </p:nvPicPr>
        <p:blipFill>
          <a:blip r:embed="rId2"/>
          <a:stretch/>
        </p:blipFill>
        <p:spPr>
          <a:xfrm>
            <a:off x="495360" y="3934848"/>
            <a:ext cx="11467800" cy="2199960"/>
          </a:xfrm>
          <a:prstGeom prst="rect">
            <a:avLst/>
          </a:prstGeom>
          <a:ln>
            <a:noFill/>
          </a:ln>
        </p:spPr>
      </p:pic>
      <p:graphicFrame>
        <p:nvGraphicFramePr>
          <p:cNvPr id="8" name="Table 10"/>
          <p:cNvGraphicFramePr/>
          <p:nvPr>
            <p:extLst>
              <p:ext uri="{D42A27DB-BD31-4B8C-83A1-F6EECF244321}">
                <p14:modId xmlns:p14="http://schemas.microsoft.com/office/powerpoint/2010/main" val="1738188289"/>
              </p:ext>
            </p:extLst>
          </p:nvPr>
        </p:nvGraphicFramePr>
        <p:xfrm>
          <a:off x="8577428" y="1248480"/>
          <a:ext cx="2236320" cy="2270760"/>
        </p:xfrm>
        <a:graphic>
          <a:graphicData uri="http://schemas.openxmlformats.org/drawingml/2006/table">
            <a:tbl>
              <a:tblPr/>
              <a:tblGrid>
                <a:gridCol w="319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CustomShape 5"/>
          <p:cNvSpPr/>
          <p:nvPr/>
        </p:nvSpPr>
        <p:spPr>
          <a:xfrm>
            <a:off x="1042200" y="1619246"/>
            <a:ext cx="4899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Công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thức</a:t>
            </a:r>
            <a:endParaRPr dirty="0"/>
          </a:p>
        </p:txBody>
      </p:sp>
      <p:sp>
        <p:nvSpPr>
          <p:cNvPr id="10" name="CustomShape 5"/>
          <p:cNvSpPr/>
          <p:nvPr/>
        </p:nvSpPr>
        <p:spPr>
          <a:xfrm>
            <a:off x="1042200" y="2136299"/>
            <a:ext cx="4899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Pixel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= f[i-1,j-1]*k[0,0] + f[i-1,j]*k[0,1] + f[i-1,j+1]*k[0,2]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	+ f[i,j-1]*k[1,0] + f[</a:t>
            </a:r>
            <a:r>
              <a:rPr lang="en-US" dirty="0" err="1">
                <a:solidFill>
                  <a:srgbClr val="000000"/>
                </a:solidFill>
                <a:latin typeface="Times New Roman"/>
              </a:rPr>
              <a:t>I,j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]*k[1,1] + f[i,j+1]*k[1,2]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	+ f[i+1,j-1]*k[2,0] + f[i+1,j]*k[2,1] + f[i+1,j+1]*k[2,2]	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915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753120" y="250920"/>
            <a:ext cx="1095264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u="sng" strike="noStrike" dirty="0" err="1">
                <a:solidFill>
                  <a:srgbClr val="000000"/>
                </a:solidFill>
                <a:latin typeface="Times New Roman"/>
              </a:rPr>
              <a:t>Bước</a:t>
            </a:r>
            <a:r>
              <a:rPr lang="en-US" sz="4000" u="sng" strike="noStrike" dirty="0">
                <a:solidFill>
                  <a:srgbClr val="000000"/>
                </a:solidFill>
                <a:latin typeface="Times New Roman"/>
              </a:rPr>
              <a:t> 2: </a:t>
            </a:r>
            <a:r>
              <a:rPr lang="en-US" sz="4000" strike="noStrike" dirty="0" err="1">
                <a:solidFill>
                  <a:srgbClr val="262626"/>
                </a:solidFill>
                <a:latin typeface="Times New Roman"/>
                <a:ea typeface="Roboto Light"/>
              </a:rPr>
              <a:t>Thực</a:t>
            </a:r>
            <a:r>
              <a:rPr lang="en-US" sz="4000" strike="noStrike" dirty="0">
                <a:solidFill>
                  <a:srgbClr val="262626"/>
                </a:solidFill>
                <a:latin typeface="Times New Roman"/>
                <a:ea typeface="Roboto Light"/>
              </a:rPr>
              <a:t> </a:t>
            </a:r>
            <a:r>
              <a:rPr lang="en-US" sz="4000" strike="noStrike" dirty="0" err="1">
                <a:solidFill>
                  <a:srgbClr val="262626"/>
                </a:solidFill>
                <a:latin typeface="Times New Roman"/>
                <a:ea typeface="Roboto Light"/>
              </a:rPr>
              <a:t>hiện</a:t>
            </a:r>
            <a:r>
              <a:rPr lang="en-US" sz="4000" strike="noStrike" dirty="0">
                <a:solidFill>
                  <a:srgbClr val="262626"/>
                </a:solidFill>
                <a:latin typeface="Times New Roman"/>
                <a:ea typeface="Roboto Light"/>
              </a:rPr>
              <a:t> </a:t>
            </a:r>
            <a:r>
              <a:rPr lang="en-US" sz="4000" strike="noStrike" dirty="0" err="1">
                <a:solidFill>
                  <a:srgbClr val="262626"/>
                </a:solidFill>
                <a:latin typeface="Times New Roman"/>
                <a:ea typeface="Roboto Light"/>
              </a:rPr>
              <a:t>tính</a:t>
            </a:r>
            <a:r>
              <a:rPr lang="en-US" sz="4000" strike="noStrike" dirty="0">
                <a:solidFill>
                  <a:srgbClr val="262626"/>
                </a:solidFill>
                <a:latin typeface="Times New Roman"/>
                <a:ea typeface="Roboto Light"/>
              </a:rPr>
              <a:t> </a:t>
            </a:r>
            <a:r>
              <a:rPr lang="en-US" sz="4000" strike="noStrike" dirty="0" err="1">
                <a:solidFill>
                  <a:srgbClr val="262626"/>
                </a:solidFill>
                <a:latin typeface="Times New Roman"/>
                <a:ea typeface="Roboto Light"/>
              </a:rPr>
              <a:t>tích</a:t>
            </a:r>
            <a:r>
              <a:rPr lang="en-US" sz="4000" strike="noStrike" dirty="0">
                <a:solidFill>
                  <a:srgbClr val="262626"/>
                </a:solidFill>
                <a:latin typeface="Times New Roman"/>
                <a:ea typeface="Roboto Light"/>
              </a:rPr>
              <a:t> </a:t>
            </a:r>
            <a:r>
              <a:rPr lang="en-US" sz="4000" strike="noStrike" dirty="0" err="1">
                <a:solidFill>
                  <a:srgbClr val="262626"/>
                </a:solidFill>
                <a:latin typeface="Times New Roman"/>
                <a:ea typeface="Roboto Light"/>
              </a:rPr>
              <a:t>chập</a:t>
            </a:r>
            <a:r>
              <a:rPr lang="en-US" sz="4000" strike="noStrike" dirty="0">
                <a:solidFill>
                  <a:srgbClr val="262626"/>
                </a:solidFill>
                <a:latin typeface="Times New Roman"/>
                <a:ea typeface="Roboto Light"/>
              </a:rPr>
              <a:t> </a:t>
            </a:r>
            <a:r>
              <a:rPr lang="en-US" sz="4000" strike="noStrike" dirty="0" err="1">
                <a:solidFill>
                  <a:srgbClr val="262626"/>
                </a:solidFill>
                <a:latin typeface="Times New Roman"/>
                <a:ea typeface="Roboto Light"/>
              </a:rPr>
              <a:t>với</a:t>
            </a:r>
            <a:r>
              <a:rPr lang="en-US" sz="4000" strike="noStrike" dirty="0">
                <a:solidFill>
                  <a:srgbClr val="262626"/>
                </a:solidFill>
                <a:latin typeface="Times New Roman"/>
                <a:ea typeface="Roboto Light"/>
              </a:rPr>
              <a:t> </a:t>
            </a:r>
            <a:r>
              <a:rPr lang="en-US" sz="4000" strike="noStrike" dirty="0" err="1">
                <a:solidFill>
                  <a:srgbClr val="262626"/>
                </a:solidFill>
                <a:latin typeface="Times New Roman"/>
                <a:ea typeface="Roboto Light"/>
              </a:rPr>
              <a:t>mặt</a:t>
            </a:r>
            <a:r>
              <a:rPr lang="en-US" sz="4000" strike="noStrike" dirty="0">
                <a:solidFill>
                  <a:srgbClr val="262626"/>
                </a:solidFill>
                <a:latin typeface="Times New Roman"/>
                <a:ea typeface="Roboto Light"/>
              </a:rPr>
              <a:t> </a:t>
            </a:r>
            <a:r>
              <a:rPr lang="en-US" sz="4000" strike="noStrike" dirty="0" err="1">
                <a:solidFill>
                  <a:srgbClr val="262626"/>
                </a:solidFill>
                <a:latin typeface="Times New Roman"/>
                <a:ea typeface="Roboto Light"/>
              </a:rPr>
              <a:t>nạ</a:t>
            </a:r>
            <a:r>
              <a:rPr lang="en-US" sz="4000" strike="noStrike" dirty="0">
                <a:solidFill>
                  <a:srgbClr val="262626"/>
                </a:solidFill>
                <a:latin typeface="Times New Roman"/>
                <a:ea typeface="Roboto Light"/>
              </a:rPr>
              <a:t> Sobel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4000" strike="noStrike" dirty="0">
                <a:solidFill>
                  <a:srgbClr val="000000"/>
                </a:solidFill>
                <a:latin typeface="Times New Roman"/>
                <a:ea typeface="Roboto Light"/>
              </a:rPr>
              <a:t> </a:t>
            </a:r>
            <a:endParaRPr dirty="0"/>
          </a:p>
        </p:txBody>
      </p:sp>
      <p:sp>
        <p:nvSpPr>
          <p:cNvPr id="9" name="CustomShape 2"/>
          <p:cNvSpPr/>
          <p:nvPr/>
        </p:nvSpPr>
        <p:spPr>
          <a:xfrm>
            <a:off x="884160" y="1024200"/>
            <a:ext cx="6624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Kết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quả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đạt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được</a:t>
            </a:r>
            <a:endParaRPr dirty="0"/>
          </a:p>
        </p:txBody>
      </p:sp>
      <p:pic>
        <p:nvPicPr>
          <p:cNvPr id="10" name="Picture 1">
            <a:hlinkClick r:id="rId2" action="ppaction://hlinksldjump"/>
          </p:cNvPr>
          <p:cNvPicPr/>
          <p:nvPr/>
        </p:nvPicPr>
        <p:blipFill>
          <a:blip r:embed="rId3"/>
          <a:stretch/>
        </p:blipFill>
        <p:spPr>
          <a:xfrm>
            <a:off x="1370520" y="2252160"/>
            <a:ext cx="3333960" cy="3353040"/>
          </a:xfrm>
          <a:prstGeom prst="rect">
            <a:avLst/>
          </a:prstGeom>
          <a:ln>
            <a:noFill/>
          </a:ln>
        </p:spPr>
      </p:pic>
      <p:sp>
        <p:nvSpPr>
          <p:cNvPr id="12" name="CustomShape 4"/>
          <p:cNvSpPr/>
          <p:nvPr/>
        </p:nvSpPr>
        <p:spPr>
          <a:xfrm>
            <a:off x="1810620" y="1549637"/>
            <a:ext cx="2453760" cy="496800"/>
          </a:xfrm>
          <a:prstGeom prst="rect">
            <a:avLst/>
          </a:prstGeom>
          <a:blipFill>
            <a:blip r:embed="rId4"/>
            <a:stretch>
              <a:fillRect l="-2227" b="-7399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 </a:t>
            </a:r>
            <a:endParaRPr/>
          </a:p>
        </p:txBody>
      </p:sp>
      <p:pic>
        <p:nvPicPr>
          <p:cNvPr id="13" name="Picture 5">
            <a:hlinkClick r:id="rId2" action="ppaction://hlinksldjump"/>
          </p:cNvPr>
          <p:cNvPicPr/>
          <p:nvPr/>
        </p:nvPicPr>
        <p:blipFill>
          <a:blip r:embed="rId5"/>
          <a:stretch/>
        </p:blipFill>
        <p:spPr>
          <a:xfrm>
            <a:off x="7492680" y="2261520"/>
            <a:ext cx="3333960" cy="3343320"/>
          </a:xfrm>
          <a:prstGeom prst="rect">
            <a:avLst/>
          </a:prstGeom>
          <a:ln>
            <a:noFill/>
          </a:ln>
        </p:spPr>
      </p:pic>
      <p:sp>
        <p:nvSpPr>
          <p:cNvPr id="15" name="CustomShape 6"/>
          <p:cNvSpPr/>
          <p:nvPr/>
        </p:nvSpPr>
        <p:spPr>
          <a:xfrm>
            <a:off x="7943760" y="1532897"/>
            <a:ext cx="2431800" cy="530280"/>
          </a:xfrm>
          <a:prstGeom prst="rect">
            <a:avLst/>
          </a:prstGeom>
          <a:blipFill>
            <a:blip r:embed="rId6"/>
            <a:stretch>
              <a:fillRect l="-2243" b="-1140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826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747000" y="240480"/>
            <a:ext cx="1033704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u="sng" strike="noStrike">
                <a:solidFill>
                  <a:srgbClr val="000000"/>
                </a:solidFill>
                <a:latin typeface="Times New Roman"/>
              </a:rPr>
              <a:t>Bước 3: </a:t>
            </a:r>
            <a:r>
              <a:rPr lang="en-US" sz="4000" strike="noStrike">
                <a:solidFill>
                  <a:srgbClr val="262626"/>
                </a:solidFill>
                <a:latin typeface="Times New Roman"/>
                <a:ea typeface="Roboto Light"/>
              </a:rPr>
              <a:t>Thực hiện hợp 2 ảnh sau khi thực hiện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262626"/>
                </a:solidFill>
                <a:latin typeface="Times New Roman"/>
                <a:ea typeface="Roboto Light"/>
              </a:rPr>
              <a:t>tính tích chập</a:t>
            </a:r>
            <a:endParaRPr/>
          </a:p>
        </p:txBody>
      </p:sp>
      <p:sp>
        <p:nvSpPr>
          <p:cNvPr id="3" name="CustomShape 2"/>
          <p:cNvSpPr/>
          <p:nvPr/>
        </p:nvSpPr>
        <p:spPr>
          <a:xfrm>
            <a:off x="998280" y="1563840"/>
            <a:ext cx="10238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</a:rPr>
              <a:t>thức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:</a:t>
            </a:r>
            <a:endParaRPr dirty="0"/>
          </a:p>
        </p:txBody>
      </p:sp>
      <p:sp>
        <p:nvSpPr>
          <p:cNvPr id="4" name="CustomShape 3"/>
          <p:cNvSpPr/>
          <p:nvPr/>
        </p:nvSpPr>
        <p:spPr>
          <a:xfrm>
            <a:off x="3580200" y="2049840"/>
            <a:ext cx="5246640" cy="91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4"/>
          <p:cNvSpPr/>
          <p:nvPr/>
        </p:nvSpPr>
        <p:spPr>
          <a:xfrm>
            <a:off x="3580200" y="2049840"/>
            <a:ext cx="5246640" cy="9104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6" name="CustomShape 5"/>
          <p:cNvSpPr/>
          <p:nvPr/>
        </p:nvSpPr>
        <p:spPr>
          <a:xfrm>
            <a:off x="1068480" y="3256560"/>
            <a:ext cx="3828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Code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thực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hiện</a:t>
            </a:r>
            <a:endParaRPr dirty="0"/>
          </a:p>
        </p:txBody>
      </p:sp>
      <p:pic>
        <p:nvPicPr>
          <p:cNvPr id="7" name="Picture 3"/>
          <p:cNvPicPr/>
          <p:nvPr/>
        </p:nvPicPr>
        <p:blipFill>
          <a:blip r:embed="rId3"/>
          <a:stretch/>
        </p:blipFill>
        <p:spPr>
          <a:xfrm>
            <a:off x="1463040" y="3625920"/>
            <a:ext cx="8905680" cy="3076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298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747000" y="240480"/>
            <a:ext cx="1033704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u="sng" strike="noStrike">
                <a:solidFill>
                  <a:srgbClr val="000000"/>
                </a:solidFill>
                <a:latin typeface="Times New Roman"/>
              </a:rPr>
              <a:t>Bước 3: </a:t>
            </a:r>
            <a:r>
              <a:rPr lang="en-US" sz="4000" strike="noStrike">
                <a:solidFill>
                  <a:srgbClr val="262626"/>
                </a:solidFill>
                <a:latin typeface="Times New Roman"/>
                <a:ea typeface="Roboto Light"/>
              </a:rPr>
              <a:t>Thực hiện hợp 2 ảnh sau khi thực hiện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262626"/>
                </a:solidFill>
                <a:latin typeface="Times New Roman"/>
                <a:ea typeface="Roboto Light"/>
              </a:rPr>
              <a:t>tính tích chập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941400" y="1651320"/>
            <a:ext cx="4433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Kết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quả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đạt</a:t>
            </a:r>
            <a:r>
              <a:rPr lang="en-US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dirty="0" err="1">
                <a:solidFill>
                  <a:srgbClr val="000000"/>
                </a:solidFill>
                <a:latin typeface="Times New Roman"/>
              </a:rPr>
              <a:t>được</a:t>
            </a:r>
            <a:endParaRPr dirty="0"/>
          </a:p>
        </p:txBody>
      </p:sp>
      <p:pic>
        <p:nvPicPr>
          <p:cNvPr id="10" name="Picture 8"/>
          <p:cNvPicPr/>
          <p:nvPr/>
        </p:nvPicPr>
        <p:blipFill>
          <a:blip r:embed="rId2"/>
          <a:stretch/>
        </p:blipFill>
        <p:spPr>
          <a:xfrm>
            <a:off x="2143440" y="2600280"/>
            <a:ext cx="1981800" cy="1993320"/>
          </a:xfrm>
          <a:prstGeom prst="rect">
            <a:avLst/>
          </a:prstGeom>
          <a:ln>
            <a:noFill/>
          </a:ln>
        </p:spPr>
      </p:pic>
      <p:pic>
        <p:nvPicPr>
          <p:cNvPr id="11" name="Picture 11"/>
          <p:cNvPicPr/>
          <p:nvPr/>
        </p:nvPicPr>
        <p:blipFill>
          <a:blip r:embed="rId3"/>
          <a:stretch/>
        </p:blipFill>
        <p:spPr>
          <a:xfrm>
            <a:off x="2143440" y="4825440"/>
            <a:ext cx="1981800" cy="1987560"/>
          </a:xfrm>
          <a:prstGeom prst="rect">
            <a:avLst/>
          </a:prstGeom>
          <a:ln>
            <a:noFill/>
          </a:ln>
        </p:spPr>
      </p:pic>
      <p:pic>
        <p:nvPicPr>
          <p:cNvPr id="12" name="Picture 1">
            <a:hlinkClick r:id="rId4" action="ppaction://hlinksldjump"/>
          </p:cNvPr>
          <p:cNvPicPr/>
          <p:nvPr/>
        </p:nvPicPr>
        <p:blipFill>
          <a:blip r:embed="rId5"/>
          <a:stretch/>
        </p:blipFill>
        <p:spPr>
          <a:xfrm>
            <a:off x="6209280" y="2600280"/>
            <a:ext cx="4200480" cy="4212720"/>
          </a:xfrm>
          <a:prstGeom prst="rect">
            <a:avLst/>
          </a:prstGeom>
          <a:ln>
            <a:noFill/>
          </a:ln>
        </p:spPr>
      </p:pic>
      <p:sp>
        <p:nvSpPr>
          <p:cNvPr id="13" name="CustomShape 3"/>
          <p:cNvSpPr/>
          <p:nvPr/>
        </p:nvSpPr>
        <p:spPr>
          <a:xfrm>
            <a:off x="4354920" y="3287880"/>
            <a:ext cx="49896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4"/>
          <p:cNvSpPr/>
          <p:nvPr/>
        </p:nvSpPr>
        <p:spPr>
          <a:xfrm>
            <a:off x="4354920" y="3287880"/>
            <a:ext cx="498960" cy="61848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5" name="CustomShape 5"/>
          <p:cNvSpPr/>
          <p:nvPr/>
        </p:nvSpPr>
        <p:spPr>
          <a:xfrm>
            <a:off x="4354920" y="5509800"/>
            <a:ext cx="499320" cy="6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6"/>
          <p:cNvSpPr/>
          <p:nvPr/>
        </p:nvSpPr>
        <p:spPr>
          <a:xfrm>
            <a:off x="4354920" y="5509800"/>
            <a:ext cx="499320" cy="6660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7" name="CustomShape 7"/>
          <p:cNvSpPr/>
          <p:nvPr/>
        </p:nvSpPr>
        <p:spPr>
          <a:xfrm>
            <a:off x="1011960" y="2100240"/>
            <a:ext cx="4325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imes New Roman"/>
              </a:rPr>
              <a:t>Ảnh thực hiện tính tích hợp theo chiều X, Y</a:t>
            </a:r>
            <a:endParaRPr/>
          </a:p>
        </p:txBody>
      </p:sp>
      <p:sp>
        <p:nvSpPr>
          <p:cNvPr id="18" name="CustomShape 8"/>
          <p:cNvSpPr/>
          <p:nvPr/>
        </p:nvSpPr>
        <p:spPr>
          <a:xfrm>
            <a:off x="7158240" y="2103120"/>
            <a:ext cx="2563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imes New Roman"/>
              </a:rPr>
              <a:t>Ảnh thực hiện hợp 2 ảnh</a:t>
            </a:r>
            <a:endParaRPr/>
          </a:p>
        </p:txBody>
      </p:sp>
      <p:sp>
        <p:nvSpPr>
          <p:cNvPr id="19" name="CustomShape 9"/>
          <p:cNvSpPr/>
          <p:nvPr/>
        </p:nvSpPr>
        <p:spPr>
          <a:xfrm>
            <a:off x="8646840" y="4251600"/>
            <a:ext cx="5246640" cy="91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10"/>
          <p:cNvSpPr/>
          <p:nvPr/>
        </p:nvSpPr>
        <p:spPr>
          <a:xfrm>
            <a:off x="8646840" y="4251600"/>
            <a:ext cx="5246640" cy="91044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0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70</TotalTime>
  <Words>459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 Light</vt:lpstr>
      <vt:lpstr>Times New Roman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Hồ Minh Tú</dc:creator>
  <cp:lastModifiedBy>Dương Hồ Minh Tú</cp:lastModifiedBy>
  <cp:revision>6</cp:revision>
  <dcterms:created xsi:type="dcterms:W3CDTF">2016-10-18T03:04:47Z</dcterms:created>
  <dcterms:modified xsi:type="dcterms:W3CDTF">2016-10-18T04:21:18Z</dcterms:modified>
</cp:coreProperties>
</file>