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64" r:id="rId5"/>
    <p:sldId id="263" r:id="rId6"/>
    <p:sldId id="265" r:id="rId7"/>
    <p:sldId id="289" r:id="rId8"/>
    <p:sldId id="281" r:id="rId9"/>
    <p:sldId id="285" r:id="rId10"/>
    <p:sldId id="282" r:id="rId11"/>
    <p:sldId id="284" r:id="rId12"/>
    <p:sldId id="283" r:id="rId13"/>
    <p:sldId id="267" r:id="rId14"/>
    <p:sldId id="270" r:id="rId15"/>
    <p:sldId id="272" r:id="rId16"/>
    <p:sldId id="271" r:id="rId17"/>
    <p:sldId id="274" r:id="rId18"/>
    <p:sldId id="273" r:id="rId19"/>
    <p:sldId id="276" r:id="rId20"/>
    <p:sldId id="275" r:id="rId21"/>
    <p:sldId id="286" r:id="rId22"/>
    <p:sldId id="277" r:id="rId23"/>
    <p:sldId id="287" r:id="rId24"/>
    <p:sldId id="279" r:id="rId25"/>
    <p:sldId id="290" r:id="rId26"/>
    <p:sldId id="291"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EC517-6730-41B9-BE9B-B9A930967EB8}" v="593" dt="2020-12-16T17:19:52.075"/>
    <p1510:client id="{083D7AC4-E104-44E4-AF24-6B5462A537BC}" v="643" dt="2020-12-16T12:57:06.509"/>
    <p1510:client id="{0D22F62F-59E6-4ACA-8C31-B479F8F408F3}" v="900" dt="2020-12-16T15:12:45.330"/>
    <p1510:client id="{29D90927-A525-4999-A776-3998905C5958}" v="998" dt="2020-12-16T12:56:07.293"/>
    <p1510:client id="{41B33DF6-8AE5-4579-90F2-4F46D466DFA2}" v="321" dt="2020-12-14T22:14:32.751"/>
    <p1510:client id="{44C9D33D-3CAF-4B98-B886-B2FEBA1D94CF}" v="1185" dt="2020-12-12T21:24:08.276"/>
    <p1510:client id="{4804BED3-FE1F-4100-9F5C-B70325200A9A}" v="1327" dt="2020-12-16T12:39:26.880"/>
    <p1510:client id="{53850556-059F-4E7B-AE13-3229C79D61A0}" v="321" dt="2020-12-16T17:19:36.070"/>
    <p1510:client id="{5EC1B340-8689-48F3-B5A8-60DE08C44699}" v="596" dt="2020-12-10T17:32:29.809"/>
    <p1510:client id="{836074A7-3B7B-4BE8-BE41-DB8671E504C9}" v="541" dt="2020-12-15T20:49:16.362"/>
    <p1510:client id="{9E073113-756C-4631-8BBA-A6190B4F683D}" v="2" dt="2020-12-10T17:12:48.004"/>
    <p1510:client id="{B44B162B-3F55-4C41-A883-3442D0787BA7}" v="102" dt="2020-12-16T06:36:24.566"/>
    <p1510:client id="{BD539893-54ED-4BEA-A3D9-BEEFD80203B3}" v="84" dt="2020-12-14T21:34:03.876"/>
    <p1510:client id="{ECA61DC8-D551-4F19-8302-28054A7A8B6C}" v="354" dt="2020-12-16T10:49:13.20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2/4/2021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992060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598A19-B9D6-4696-A74D-9FEF900C8B6A}"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987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05100-39B0-4914-BBD6-34F267582565}"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3348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EF837-FEDB-44F2-8FB5-4F56FC548A33}" type="datetimeFigureOut">
              <a:rPr lang="en-US" dirty="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222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2/4/2021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756902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FBB33F-FEF5-4E73-A5F9-307689FE77C6}" type="datetimeFigureOut">
              <a:rPr lang="en-US" dirty="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5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4B5FA4-F0B8-4D71-BC92-932E3A1502F8}" type="datetimeFigureOut">
              <a:rPr lang="en-US" dirty="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244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D89F80-C2CE-4D6A-80E4-D3515AD92BC6}" type="datetimeFigureOut">
              <a:rPr lang="en-US" dirty="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948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2276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2/4/2021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87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2/4/2021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87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2/4/2021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73996111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atatechnotes.com/2019/03/classification-with-bagging-classifier.html" TargetMode="External"/><Relationship Id="rId2" Type="http://schemas.openxmlformats.org/officeDocument/2006/relationships/hyperlink" Target="https://scikit-learn.org/stable/modules/generated/sklearn.ensemble.AdaBoostClassifier.html" TargetMode="External"/><Relationship Id="rId1" Type="http://schemas.openxmlformats.org/officeDocument/2006/relationships/slideLayout" Target="../slideLayouts/slideLayout2.xml"/><Relationship Id="rId5" Type="http://schemas.openxmlformats.org/officeDocument/2006/relationships/hyperlink" Target="https://github.com/scikit-learn/scikit-learn/issues/1752" TargetMode="External"/><Relationship Id="rId4" Type="http://schemas.openxmlformats.org/officeDocument/2006/relationships/hyperlink" Target="https://scikit-learn.org/stable/modules/generated/sklearn.neural_network.MLPClassifier.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935" y="2235037"/>
            <a:ext cx="9068586" cy="2087593"/>
          </a:xfrm>
        </p:spPr>
        <p:txBody>
          <a:bodyPr/>
          <a:lstStyle/>
          <a:p>
            <a:pPr>
              <a:lnSpc>
                <a:spcPct val="100000"/>
              </a:lnSpc>
            </a:pPr>
            <a:r>
              <a:rPr lang="en-US" sz="4000" b="1">
                <a:ea typeface="+mj-lt"/>
                <a:cs typeface="+mj-lt"/>
              </a:rPr>
              <a:t>Fall 2020                        CSE4063 Fundamentals of Data Mining Project #1 </a:t>
            </a:r>
            <a:br>
              <a:rPr lang="en-US" sz="4000" b="1">
                <a:ea typeface="+mj-lt"/>
                <a:cs typeface="+mj-lt"/>
              </a:rPr>
            </a:br>
            <a:endParaRPr lang="en-US" sz="3200" b="1">
              <a:ea typeface="+mj-lt"/>
              <a:cs typeface="+mj-lt"/>
            </a:endParaRPr>
          </a:p>
          <a:p>
            <a:r>
              <a:rPr lang="en-US" sz="3200">
                <a:ea typeface="+mj-lt"/>
                <a:cs typeface="+mj-lt"/>
              </a:rPr>
              <a:t>- MAGIC Gamma Telescope -</a:t>
            </a:r>
            <a:endParaRPr lang="en-US" sz="3200"/>
          </a:p>
          <a:p>
            <a:endParaRPr lang="en-US" sz="4000"/>
          </a:p>
        </p:txBody>
      </p:sp>
      <p:sp>
        <p:nvSpPr>
          <p:cNvPr id="3" name="Subtitle 2"/>
          <p:cNvSpPr>
            <a:spLocks noGrp="1"/>
          </p:cNvSpPr>
          <p:nvPr>
            <p:ph type="subTitle" idx="1"/>
          </p:nvPr>
        </p:nvSpPr>
        <p:spPr>
          <a:xfrm>
            <a:off x="8190062" y="4624553"/>
            <a:ext cx="2529151" cy="1075427"/>
          </a:xfrm>
        </p:spPr>
        <p:txBody>
          <a:bodyPr vert="horz" lIns="91440" tIns="45720" rIns="91440" bIns="45720" rtlCol="0" anchor="t">
            <a:normAutofit/>
          </a:bodyPr>
          <a:lstStyle/>
          <a:p>
            <a:pPr marL="285750" indent="-285750" algn="l">
              <a:buFont typeface="Arial" pitchFamily="18" charset="0"/>
              <a:buChar char="•"/>
            </a:pPr>
            <a:r>
              <a:rPr lang="en-US" dirty="0"/>
              <a:t>Osman Mantıcı</a:t>
            </a:r>
            <a:endParaRPr lang="tr-TR" dirty="0"/>
          </a:p>
          <a:p>
            <a:endParaRPr lang="en-US" dirty="0"/>
          </a:p>
        </p:txBody>
      </p:sp>
    </p:spTree>
    <p:extLst>
      <p:ext uri="{BB962C8B-B14F-4D97-AF65-F5344CB8AC3E}">
        <p14:creationId xmlns:p14="http://schemas.microsoft.com/office/powerpoint/2010/main" val="162719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60E105-E4B3-4E55-9C62-16E625A560B2}"/>
              </a:ext>
            </a:extLst>
          </p:cNvPr>
          <p:cNvSpPr>
            <a:spLocks noGrp="1"/>
          </p:cNvSpPr>
          <p:nvPr>
            <p:ph type="title"/>
          </p:nvPr>
        </p:nvSpPr>
        <p:spPr>
          <a:xfrm>
            <a:off x="924277" y="535172"/>
            <a:ext cx="10619116" cy="1371600"/>
          </a:xfrm>
        </p:spPr>
        <p:txBody>
          <a:bodyPr>
            <a:normAutofit/>
          </a:bodyPr>
          <a:lstStyle/>
          <a:p>
            <a:pPr algn="ctr"/>
            <a:r>
              <a:rPr lang="tr-TR" sz="3200">
                <a:ea typeface="+mj-lt"/>
                <a:cs typeface="+mj-lt"/>
              </a:rPr>
              <a:t>COMPARING HOLDOUT METHOD USED CLASSIFIERS</a:t>
            </a:r>
          </a:p>
          <a:p>
            <a:pPr algn="ctr"/>
            <a:endParaRPr lang="tr-TR" sz="3200"/>
          </a:p>
          <a:p>
            <a:pPr algn="ctr"/>
            <a:endParaRPr lang="tr-TR" sz="3200"/>
          </a:p>
        </p:txBody>
      </p:sp>
      <p:sp>
        <p:nvSpPr>
          <p:cNvPr id="3" name="Metin kutusu 2">
            <a:extLst>
              <a:ext uri="{FF2B5EF4-FFF2-40B4-BE49-F238E27FC236}">
                <a16:creationId xmlns:a16="http://schemas.microsoft.com/office/drawing/2014/main" id="{102297FD-742E-4AB2-AC29-56103174DEC3}"/>
              </a:ext>
            </a:extLst>
          </p:cNvPr>
          <p:cNvSpPr txBox="1"/>
          <p:nvPr/>
        </p:nvSpPr>
        <p:spPr>
          <a:xfrm>
            <a:off x="1130061" y="5069455"/>
            <a:ext cx="101187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a:t>TIME:              </a:t>
            </a:r>
            <a:r>
              <a:rPr lang="tr-TR" sz="2400" err="1"/>
              <a:t>Naive</a:t>
            </a:r>
            <a:r>
              <a:rPr lang="tr-TR" sz="2400"/>
              <a:t> </a:t>
            </a:r>
            <a:r>
              <a:rPr lang="tr-TR" sz="2400" err="1"/>
              <a:t>Bayes</a:t>
            </a:r>
            <a:r>
              <a:rPr lang="tr-TR" sz="2400"/>
              <a:t> &lt; SVM &lt; DT </a:t>
            </a:r>
            <a:r>
              <a:rPr lang="tr-TR" sz="2400" err="1"/>
              <a:t>Gini</a:t>
            </a:r>
            <a:r>
              <a:rPr lang="tr-TR" sz="2400"/>
              <a:t> &lt; DT </a:t>
            </a:r>
            <a:r>
              <a:rPr lang="tr-TR" sz="2400" err="1"/>
              <a:t>Gain</a:t>
            </a:r>
            <a:r>
              <a:rPr lang="tr-TR" sz="2400"/>
              <a:t> &lt; ANN 1 &lt; ANN 2</a:t>
            </a:r>
            <a:endParaRPr lang="tr-TR"/>
          </a:p>
          <a:p>
            <a:endParaRPr lang="tr-TR" sz="2400"/>
          </a:p>
          <a:p>
            <a:r>
              <a:rPr lang="tr-TR" sz="2400"/>
              <a:t>ACCURACY:</a:t>
            </a:r>
            <a:r>
              <a:rPr lang="tr-TR" sz="2400">
                <a:ea typeface="+mn-lt"/>
                <a:cs typeface="+mn-lt"/>
              </a:rPr>
              <a:t>    </a:t>
            </a:r>
            <a:r>
              <a:rPr lang="tr-TR" sz="2400" err="1">
                <a:ea typeface="+mn-lt"/>
                <a:cs typeface="+mn-lt"/>
              </a:rPr>
              <a:t>Naive</a:t>
            </a:r>
            <a:r>
              <a:rPr lang="tr-TR" sz="2400">
                <a:ea typeface="+mn-lt"/>
                <a:cs typeface="+mn-lt"/>
              </a:rPr>
              <a:t> </a:t>
            </a:r>
            <a:r>
              <a:rPr lang="tr-TR" sz="2400" err="1">
                <a:ea typeface="+mn-lt"/>
                <a:cs typeface="+mn-lt"/>
              </a:rPr>
              <a:t>Bayes</a:t>
            </a:r>
            <a:r>
              <a:rPr lang="tr-TR" sz="2400">
                <a:ea typeface="+mn-lt"/>
                <a:cs typeface="+mn-lt"/>
              </a:rPr>
              <a:t> &lt; SVM &lt; DT </a:t>
            </a:r>
            <a:r>
              <a:rPr lang="tr-TR" sz="2400" err="1">
                <a:ea typeface="+mn-lt"/>
                <a:cs typeface="+mn-lt"/>
              </a:rPr>
              <a:t>Gini</a:t>
            </a:r>
            <a:r>
              <a:rPr lang="tr-TR" sz="2400">
                <a:ea typeface="+mn-lt"/>
                <a:cs typeface="+mn-lt"/>
              </a:rPr>
              <a:t> &lt; DT </a:t>
            </a:r>
            <a:r>
              <a:rPr lang="tr-TR" sz="2400" err="1">
                <a:ea typeface="+mn-lt"/>
                <a:cs typeface="+mn-lt"/>
              </a:rPr>
              <a:t>Gain</a:t>
            </a:r>
            <a:r>
              <a:rPr lang="tr-TR" sz="2400">
                <a:ea typeface="+mn-lt"/>
                <a:cs typeface="+mn-lt"/>
              </a:rPr>
              <a:t> &lt; ANN 1 &lt; ANN 2</a:t>
            </a:r>
          </a:p>
          <a:p>
            <a:endParaRPr lang="tr-TR" sz="2400"/>
          </a:p>
          <a:p>
            <a:endParaRPr lang="tr-TR" sz="2400"/>
          </a:p>
          <a:p>
            <a:endParaRPr lang="tr-TR" sz="2400"/>
          </a:p>
        </p:txBody>
      </p:sp>
      <p:pic>
        <p:nvPicPr>
          <p:cNvPr id="9" name="Resim 9">
            <a:extLst>
              <a:ext uri="{FF2B5EF4-FFF2-40B4-BE49-F238E27FC236}">
                <a16:creationId xmlns:a16="http://schemas.microsoft.com/office/drawing/2014/main" id="{0B69B709-E341-428A-A7CF-5F7990281A9A}"/>
              </a:ext>
            </a:extLst>
          </p:cNvPr>
          <p:cNvPicPr>
            <a:picLocks noChangeAspect="1"/>
          </p:cNvPicPr>
          <p:nvPr/>
        </p:nvPicPr>
        <p:blipFill>
          <a:blip r:embed="rId2"/>
          <a:stretch>
            <a:fillRect/>
          </a:stretch>
        </p:blipFill>
        <p:spPr>
          <a:xfrm>
            <a:off x="1043797" y="1304111"/>
            <a:ext cx="4756030" cy="3487780"/>
          </a:xfrm>
          <a:prstGeom prst="rect">
            <a:avLst/>
          </a:prstGeom>
        </p:spPr>
      </p:pic>
      <p:pic>
        <p:nvPicPr>
          <p:cNvPr id="10" name="Resim 10">
            <a:extLst>
              <a:ext uri="{FF2B5EF4-FFF2-40B4-BE49-F238E27FC236}">
                <a16:creationId xmlns:a16="http://schemas.microsoft.com/office/drawing/2014/main" id="{B2242470-F1BC-463E-B6D2-594A9250EE64}"/>
              </a:ext>
            </a:extLst>
          </p:cNvPr>
          <p:cNvPicPr>
            <a:picLocks noChangeAspect="1"/>
          </p:cNvPicPr>
          <p:nvPr/>
        </p:nvPicPr>
        <p:blipFill>
          <a:blip r:embed="rId3"/>
          <a:stretch>
            <a:fillRect/>
          </a:stretch>
        </p:blipFill>
        <p:spPr>
          <a:xfrm>
            <a:off x="6291532" y="1297318"/>
            <a:ext cx="4856671" cy="3472608"/>
          </a:xfrm>
          <a:prstGeom prst="rect">
            <a:avLst/>
          </a:prstGeom>
        </p:spPr>
      </p:pic>
    </p:spTree>
    <p:extLst>
      <p:ext uri="{BB962C8B-B14F-4D97-AF65-F5344CB8AC3E}">
        <p14:creationId xmlns:p14="http://schemas.microsoft.com/office/powerpoint/2010/main" val="5739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577D56-1BAF-4B46-AE54-B16D5C47B48C}"/>
              </a:ext>
            </a:extLst>
          </p:cNvPr>
          <p:cNvSpPr>
            <a:spLocks noGrp="1"/>
          </p:cNvSpPr>
          <p:nvPr>
            <p:ph type="title"/>
          </p:nvPr>
        </p:nvSpPr>
        <p:spPr>
          <a:xfrm>
            <a:off x="1023668" y="332751"/>
            <a:ext cx="10058400" cy="1371600"/>
          </a:xfrm>
        </p:spPr>
        <p:txBody>
          <a:bodyPr>
            <a:normAutofit/>
          </a:bodyPr>
          <a:lstStyle/>
          <a:p>
            <a:pPr algn="ctr"/>
            <a:r>
              <a:rPr lang="tr-TR" sz="3200">
                <a:ea typeface="+mj-lt"/>
                <a:cs typeface="+mj-lt"/>
              </a:rPr>
              <a:t>COMPARING BAGGING METHOD USED CLASSIFIERS</a:t>
            </a:r>
            <a:endParaRPr lang="tr-TR" sz="3200"/>
          </a:p>
        </p:txBody>
      </p:sp>
      <p:sp>
        <p:nvSpPr>
          <p:cNvPr id="6" name="Metin kutusu 5">
            <a:extLst>
              <a:ext uri="{FF2B5EF4-FFF2-40B4-BE49-F238E27FC236}">
                <a16:creationId xmlns:a16="http://schemas.microsoft.com/office/drawing/2014/main" id="{19A6C3AD-9276-4F79-AFC1-4781681EF17F}"/>
              </a:ext>
            </a:extLst>
          </p:cNvPr>
          <p:cNvSpPr txBox="1"/>
          <p:nvPr/>
        </p:nvSpPr>
        <p:spPr>
          <a:xfrm>
            <a:off x="1025481" y="5106090"/>
            <a:ext cx="104157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a:ea typeface="+mn-lt"/>
                <a:cs typeface="+mn-lt"/>
              </a:rPr>
              <a:t>TIME:              </a:t>
            </a:r>
            <a:r>
              <a:rPr lang="tr-TR" sz="2400" err="1">
                <a:ea typeface="+mn-lt"/>
                <a:cs typeface="+mn-lt"/>
              </a:rPr>
              <a:t>Naive</a:t>
            </a:r>
            <a:r>
              <a:rPr lang="tr-TR" sz="2400">
                <a:ea typeface="+mn-lt"/>
                <a:cs typeface="+mn-lt"/>
              </a:rPr>
              <a:t> </a:t>
            </a:r>
            <a:r>
              <a:rPr lang="tr-TR" sz="2400" err="1">
                <a:ea typeface="+mn-lt"/>
                <a:cs typeface="+mn-lt"/>
              </a:rPr>
              <a:t>Bayes</a:t>
            </a:r>
            <a:r>
              <a:rPr lang="tr-TR" sz="2400">
                <a:ea typeface="+mn-lt"/>
                <a:cs typeface="+mn-lt"/>
              </a:rPr>
              <a:t> &lt; DT </a:t>
            </a:r>
            <a:r>
              <a:rPr lang="tr-TR" sz="2400" err="1">
                <a:ea typeface="+mn-lt"/>
                <a:cs typeface="+mn-lt"/>
              </a:rPr>
              <a:t>Gini</a:t>
            </a:r>
            <a:r>
              <a:rPr lang="tr-TR" sz="2400">
                <a:ea typeface="+mn-lt"/>
                <a:cs typeface="+mn-lt"/>
              </a:rPr>
              <a:t> &lt; DT </a:t>
            </a:r>
            <a:r>
              <a:rPr lang="tr-TR" sz="2400" err="1">
                <a:ea typeface="+mn-lt"/>
                <a:cs typeface="+mn-lt"/>
              </a:rPr>
              <a:t>Gain</a:t>
            </a:r>
            <a:r>
              <a:rPr lang="tr-TR" sz="2400">
                <a:ea typeface="+mn-lt"/>
                <a:cs typeface="+mn-lt"/>
              </a:rPr>
              <a:t> &lt; SVM  &lt; ANN1 &lt; ANN2 </a:t>
            </a:r>
            <a:endParaRPr lang="en-US" sz="2400" err="1">
              <a:ea typeface="+mn-lt"/>
              <a:cs typeface="+mn-lt"/>
            </a:endParaRPr>
          </a:p>
          <a:p>
            <a:endParaRPr lang="tr-TR" sz="2400">
              <a:ea typeface="+mn-lt"/>
              <a:cs typeface="+mn-lt"/>
            </a:endParaRPr>
          </a:p>
          <a:p>
            <a:r>
              <a:rPr lang="tr-TR" sz="2400">
                <a:ea typeface="+mn-lt"/>
                <a:cs typeface="+mn-lt"/>
              </a:rPr>
              <a:t>ACCURACY:   </a:t>
            </a:r>
            <a:r>
              <a:rPr lang="tr-TR" sz="2400" err="1">
                <a:ea typeface="+mn-lt"/>
                <a:cs typeface="+mn-lt"/>
              </a:rPr>
              <a:t>Naive</a:t>
            </a:r>
            <a:r>
              <a:rPr lang="tr-TR" sz="2400">
                <a:ea typeface="+mn-lt"/>
                <a:cs typeface="+mn-lt"/>
              </a:rPr>
              <a:t> </a:t>
            </a:r>
            <a:r>
              <a:rPr lang="tr-TR" sz="2400" err="1">
                <a:ea typeface="+mn-lt"/>
                <a:cs typeface="+mn-lt"/>
              </a:rPr>
              <a:t>Bayes</a:t>
            </a:r>
            <a:r>
              <a:rPr lang="tr-TR" sz="2400">
                <a:ea typeface="+mn-lt"/>
                <a:cs typeface="+mn-lt"/>
              </a:rPr>
              <a:t> &lt; SVM &lt; ANN 1 &lt; ANN 2 &lt;  DT </a:t>
            </a:r>
            <a:r>
              <a:rPr lang="tr-TR" sz="2400" err="1">
                <a:ea typeface="+mn-lt"/>
                <a:cs typeface="+mn-lt"/>
              </a:rPr>
              <a:t>Gain</a:t>
            </a:r>
            <a:r>
              <a:rPr lang="tr-TR" sz="2400">
                <a:ea typeface="+mn-lt"/>
                <a:cs typeface="+mn-lt"/>
              </a:rPr>
              <a:t> &lt; DT </a:t>
            </a:r>
            <a:r>
              <a:rPr lang="tr-TR" sz="2400" err="1">
                <a:ea typeface="+mn-lt"/>
                <a:cs typeface="+mn-lt"/>
              </a:rPr>
              <a:t>Gini</a:t>
            </a:r>
            <a:r>
              <a:rPr lang="tr-TR" sz="2400">
                <a:ea typeface="+mn-lt"/>
                <a:cs typeface="+mn-lt"/>
              </a:rPr>
              <a:t> </a:t>
            </a:r>
            <a:endParaRPr lang="en-US" sz="2400">
              <a:ea typeface="+mn-lt"/>
              <a:cs typeface="+mn-lt"/>
            </a:endParaRPr>
          </a:p>
          <a:p>
            <a:endParaRPr lang="tr-TR" sz="2400"/>
          </a:p>
        </p:txBody>
      </p:sp>
      <p:pic>
        <p:nvPicPr>
          <p:cNvPr id="8" name="Resim 8">
            <a:extLst>
              <a:ext uri="{FF2B5EF4-FFF2-40B4-BE49-F238E27FC236}">
                <a16:creationId xmlns:a16="http://schemas.microsoft.com/office/drawing/2014/main" id="{590C69CC-A59F-4D66-A82F-BF6F3380A3E8}"/>
              </a:ext>
            </a:extLst>
          </p:cNvPr>
          <p:cNvPicPr>
            <a:picLocks noChangeAspect="1"/>
          </p:cNvPicPr>
          <p:nvPr/>
        </p:nvPicPr>
        <p:blipFill>
          <a:blip r:embed="rId2"/>
          <a:stretch>
            <a:fillRect/>
          </a:stretch>
        </p:blipFill>
        <p:spPr>
          <a:xfrm>
            <a:off x="1618891" y="1464203"/>
            <a:ext cx="4396595" cy="3153216"/>
          </a:xfrm>
          <a:prstGeom prst="rect">
            <a:avLst/>
          </a:prstGeom>
        </p:spPr>
      </p:pic>
      <p:pic>
        <p:nvPicPr>
          <p:cNvPr id="9" name="Resim 9">
            <a:extLst>
              <a:ext uri="{FF2B5EF4-FFF2-40B4-BE49-F238E27FC236}">
                <a16:creationId xmlns:a16="http://schemas.microsoft.com/office/drawing/2014/main" id="{13C46AA6-D20C-4C09-B763-7578C495A426}"/>
              </a:ext>
            </a:extLst>
          </p:cNvPr>
          <p:cNvPicPr>
            <a:picLocks noChangeAspect="1"/>
          </p:cNvPicPr>
          <p:nvPr/>
        </p:nvPicPr>
        <p:blipFill>
          <a:blip r:embed="rId3"/>
          <a:stretch>
            <a:fillRect/>
          </a:stretch>
        </p:blipFill>
        <p:spPr>
          <a:xfrm>
            <a:off x="6190891" y="1461096"/>
            <a:ext cx="4396595" cy="3159431"/>
          </a:xfrm>
          <a:prstGeom prst="rect">
            <a:avLst/>
          </a:prstGeom>
        </p:spPr>
      </p:pic>
    </p:spTree>
    <p:extLst>
      <p:ext uri="{BB962C8B-B14F-4D97-AF65-F5344CB8AC3E}">
        <p14:creationId xmlns:p14="http://schemas.microsoft.com/office/powerpoint/2010/main" val="236852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07A328-0977-4C10-B88C-9C7FE028C34B}"/>
              </a:ext>
            </a:extLst>
          </p:cNvPr>
          <p:cNvSpPr>
            <a:spLocks noGrp="1"/>
          </p:cNvSpPr>
          <p:nvPr>
            <p:ph type="title"/>
          </p:nvPr>
        </p:nvSpPr>
        <p:spPr>
          <a:xfrm>
            <a:off x="1077843" y="432143"/>
            <a:ext cx="10691003" cy="1371600"/>
          </a:xfrm>
        </p:spPr>
        <p:txBody>
          <a:bodyPr>
            <a:normAutofit/>
          </a:bodyPr>
          <a:lstStyle/>
          <a:p>
            <a:pPr algn="ctr"/>
            <a:r>
              <a:rPr lang="tr-TR" sz="3200">
                <a:ea typeface="+mj-lt"/>
                <a:cs typeface="+mj-lt"/>
              </a:rPr>
              <a:t>COMPARING BOOSTING METHOD USED CLASSIFIERS</a:t>
            </a:r>
          </a:p>
          <a:p>
            <a:pPr algn="ctr"/>
            <a:endParaRPr lang="tr-TR" sz="3200">
              <a:ea typeface="+mj-lt"/>
              <a:cs typeface="+mj-lt"/>
            </a:endParaRPr>
          </a:p>
          <a:p>
            <a:endParaRPr lang="tr-TR" sz="3200"/>
          </a:p>
        </p:txBody>
      </p:sp>
      <p:sp>
        <p:nvSpPr>
          <p:cNvPr id="3" name="İçerik Yer Tutucusu 2">
            <a:extLst>
              <a:ext uri="{FF2B5EF4-FFF2-40B4-BE49-F238E27FC236}">
                <a16:creationId xmlns:a16="http://schemas.microsoft.com/office/drawing/2014/main" id="{9B0DB375-0ED3-4809-B934-2FD04BFF05AC}"/>
              </a:ext>
            </a:extLst>
          </p:cNvPr>
          <p:cNvSpPr>
            <a:spLocks noGrp="1"/>
          </p:cNvSpPr>
          <p:nvPr>
            <p:ph idx="1"/>
          </p:nvPr>
        </p:nvSpPr>
        <p:spPr>
          <a:xfrm>
            <a:off x="1407505" y="4711854"/>
            <a:ext cx="10407808" cy="1445962"/>
          </a:xfrm>
        </p:spPr>
        <p:txBody>
          <a:bodyPr vert="horz" lIns="91440" tIns="45720" rIns="91440" bIns="45720" rtlCol="0" anchor="t">
            <a:normAutofit fontScale="92500" lnSpcReduction="20000"/>
          </a:bodyPr>
          <a:lstStyle/>
          <a:p>
            <a:pPr marL="0" indent="0">
              <a:buNone/>
            </a:pPr>
            <a:r>
              <a:rPr lang="tr-TR" sz="2400"/>
              <a:t>TIME:                     </a:t>
            </a:r>
            <a:r>
              <a:rPr lang="tr-TR" sz="2400" err="1"/>
              <a:t>Naive</a:t>
            </a:r>
            <a:r>
              <a:rPr lang="tr-TR" sz="2400"/>
              <a:t> </a:t>
            </a:r>
            <a:r>
              <a:rPr lang="tr-TR" sz="2400" err="1"/>
              <a:t>Bayes</a:t>
            </a:r>
            <a:r>
              <a:rPr lang="tr-TR" sz="2400"/>
              <a:t> &lt; DT </a:t>
            </a:r>
            <a:r>
              <a:rPr lang="tr-TR" sz="2400" err="1"/>
              <a:t>Gini</a:t>
            </a:r>
            <a:r>
              <a:rPr lang="tr-TR" sz="2400"/>
              <a:t> &lt; DT </a:t>
            </a:r>
            <a:r>
              <a:rPr lang="tr-TR" sz="2400" err="1"/>
              <a:t>Gain</a:t>
            </a:r>
            <a:r>
              <a:rPr lang="tr-TR" sz="2400"/>
              <a:t> &lt; SVM</a:t>
            </a:r>
          </a:p>
          <a:p>
            <a:pPr marL="0" indent="0">
              <a:buClr>
                <a:srgbClr val="262626"/>
              </a:buClr>
              <a:buNone/>
            </a:pPr>
            <a:r>
              <a:rPr lang="tr-TR" sz="2400"/>
              <a:t>ACCURACY:          </a:t>
            </a:r>
            <a:r>
              <a:rPr lang="tr-TR" sz="2400" err="1"/>
              <a:t>Naive</a:t>
            </a:r>
            <a:r>
              <a:rPr lang="tr-TR" sz="2400"/>
              <a:t> </a:t>
            </a:r>
            <a:r>
              <a:rPr lang="tr-TR" sz="2400" err="1"/>
              <a:t>Bayes</a:t>
            </a:r>
            <a:r>
              <a:rPr lang="tr-TR" sz="2400"/>
              <a:t> &lt; SVM &lt; DT </a:t>
            </a:r>
            <a:r>
              <a:rPr lang="tr-TR" sz="2400" err="1"/>
              <a:t>Gini</a:t>
            </a:r>
            <a:r>
              <a:rPr lang="tr-TR" sz="2400"/>
              <a:t> &lt; DT </a:t>
            </a:r>
            <a:r>
              <a:rPr lang="tr-TR" sz="2400" err="1"/>
              <a:t>Gain</a:t>
            </a:r>
            <a:endParaRPr lang="tr-TR" sz="2400"/>
          </a:p>
          <a:p>
            <a:pPr>
              <a:buNone/>
            </a:pPr>
            <a:r>
              <a:rPr lang="tr-TR" sz="2400">
                <a:ea typeface="+mn-lt"/>
                <a:cs typeface="+mn-lt"/>
              </a:rPr>
              <a:t>* </a:t>
            </a:r>
            <a:r>
              <a:rPr lang="tr-TR" sz="2400" err="1">
                <a:ea typeface="+mn-lt"/>
                <a:cs typeface="+mn-lt"/>
              </a:rPr>
              <a:t>It</a:t>
            </a:r>
            <a:r>
              <a:rPr lang="tr-TR" sz="2400">
                <a:ea typeface="+mn-lt"/>
                <a:cs typeface="+mn-lt"/>
              </a:rPr>
              <a:t> </a:t>
            </a:r>
            <a:r>
              <a:rPr lang="tr-TR" sz="2400" err="1">
                <a:ea typeface="+mn-lt"/>
                <a:cs typeface="+mn-lt"/>
              </a:rPr>
              <a:t>cannot</a:t>
            </a:r>
            <a:r>
              <a:rPr lang="tr-TR" sz="2400">
                <a:ea typeface="+mn-lt"/>
                <a:cs typeface="+mn-lt"/>
              </a:rPr>
              <a:t> be </a:t>
            </a:r>
            <a:r>
              <a:rPr lang="tr-TR" sz="2400" err="1">
                <a:ea typeface="+mn-lt"/>
                <a:cs typeface="+mn-lt"/>
              </a:rPr>
              <a:t>used</a:t>
            </a:r>
            <a:r>
              <a:rPr lang="tr-TR" sz="2400">
                <a:ea typeface="+mn-lt"/>
                <a:cs typeface="+mn-lt"/>
              </a:rPr>
              <a:t> </a:t>
            </a:r>
            <a:r>
              <a:rPr lang="tr-TR" sz="2400" err="1">
                <a:ea typeface="+mn-lt"/>
                <a:cs typeface="+mn-lt"/>
              </a:rPr>
              <a:t>any</a:t>
            </a:r>
            <a:r>
              <a:rPr lang="tr-TR" sz="2400">
                <a:ea typeface="+mn-lt"/>
                <a:cs typeface="+mn-lt"/>
              </a:rPr>
              <a:t> </a:t>
            </a:r>
            <a:r>
              <a:rPr lang="tr-TR" sz="2400" err="1">
                <a:ea typeface="+mn-lt"/>
                <a:cs typeface="+mn-lt"/>
              </a:rPr>
              <a:t>base</a:t>
            </a:r>
            <a:r>
              <a:rPr lang="tr-TR" sz="2400">
                <a:ea typeface="+mn-lt"/>
                <a:cs typeface="+mn-lt"/>
              </a:rPr>
              <a:t> </a:t>
            </a:r>
            <a:r>
              <a:rPr lang="tr-TR" sz="2400" err="1">
                <a:ea typeface="+mn-lt"/>
                <a:cs typeface="+mn-lt"/>
              </a:rPr>
              <a:t>estimator</a:t>
            </a:r>
            <a:r>
              <a:rPr lang="tr-TR" sz="2400">
                <a:ea typeface="+mn-lt"/>
                <a:cs typeface="+mn-lt"/>
              </a:rPr>
              <a:t> </a:t>
            </a:r>
            <a:r>
              <a:rPr lang="tr-TR" sz="2400" err="1">
                <a:ea typeface="+mn-lt"/>
                <a:cs typeface="+mn-lt"/>
              </a:rPr>
              <a:t>with</a:t>
            </a:r>
            <a:r>
              <a:rPr lang="tr-TR" sz="2400">
                <a:ea typeface="+mn-lt"/>
                <a:cs typeface="+mn-lt"/>
              </a:rPr>
              <a:t> </a:t>
            </a:r>
            <a:r>
              <a:rPr lang="tr-TR" sz="2400" err="1">
                <a:ea typeface="+mn-lt"/>
                <a:cs typeface="+mn-lt"/>
              </a:rPr>
              <a:t>AdaBoostClassifier</a:t>
            </a:r>
            <a:r>
              <a:rPr lang="tr-TR" sz="2400">
                <a:ea typeface="+mn-lt"/>
                <a:cs typeface="+mn-lt"/>
              </a:rPr>
              <a:t>, </a:t>
            </a:r>
            <a:r>
              <a:rPr lang="tr-TR" sz="2400" err="1">
                <a:ea typeface="+mn-lt"/>
                <a:cs typeface="+mn-lt"/>
              </a:rPr>
              <a:t>Only</a:t>
            </a:r>
            <a:r>
              <a:rPr lang="tr-TR" sz="2400">
                <a:ea typeface="+mn-lt"/>
                <a:cs typeface="+mn-lt"/>
              </a:rPr>
              <a:t> </a:t>
            </a:r>
            <a:r>
              <a:rPr lang="tr-TR" sz="2400" err="1">
                <a:ea typeface="+mn-lt"/>
                <a:cs typeface="+mn-lt"/>
              </a:rPr>
              <a:t>those</a:t>
            </a:r>
            <a:r>
              <a:rPr lang="tr-TR" sz="2400">
                <a:ea typeface="+mn-lt"/>
                <a:cs typeface="+mn-lt"/>
              </a:rPr>
              <a:t> </a:t>
            </a:r>
            <a:r>
              <a:rPr lang="tr-TR" sz="2400" err="1">
                <a:ea typeface="+mn-lt"/>
                <a:cs typeface="+mn-lt"/>
              </a:rPr>
              <a:t>that</a:t>
            </a:r>
            <a:r>
              <a:rPr lang="tr-TR" sz="2400">
                <a:ea typeface="+mn-lt"/>
                <a:cs typeface="+mn-lt"/>
              </a:rPr>
              <a:t> </a:t>
            </a:r>
            <a:r>
              <a:rPr lang="tr-TR" sz="2400" err="1">
                <a:ea typeface="+mn-lt"/>
                <a:cs typeface="+mn-lt"/>
              </a:rPr>
              <a:t>support</a:t>
            </a:r>
            <a:r>
              <a:rPr lang="tr-TR" sz="2400">
                <a:ea typeface="+mn-lt"/>
                <a:cs typeface="+mn-lt"/>
              </a:rPr>
              <a:t> a "</a:t>
            </a:r>
            <a:r>
              <a:rPr lang="tr-TR" sz="2400" err="1">
                <a:ea typeface="+mn-lt"/>
                <a:cs typeface="+mn-lt"/>
              </a:rPr>
              <a:t>sample_weight</a:t>
            </a:r>
            <a:r>
              <a:rPr lang="tr-TR" sz="2400">
                <a:ea typeface="+mn-lt"/>
                <a:cs typeface="+mn-lt"/>
              </a:rPr>
              <a:t>" fit </a:t>
            </a:r>
            <a:r>
              <a:rPr lang="tr-TR" sz="2400" err="1">
                <a:ea typeface="+mn-lt"/>
                <a:cs typeface="+mn-lt"/>
              </a:rPr>
              <a:t>argument</a:t>
            </a:r>
            <a:r>
              <a:rPr lang="tr-TR" sz="2400">
                <a:ea typeface="+mn-lt"/>
                <a:cs typeface="+mn-lt"/>
              </a:rPr>
              <a:t> </a:t>
            </a:r>
            <a:r>
              <a:rPr lang="tr-TR" sz="2400" err="1">
                <a:ea typeface="+mn-lt"/>
                <a:cs typeface="+mn-lt"/>
              </a:rPr>
              <a:t>are</a:t>
            </a:r>
            <a:r>
              <a:rPr lang="tr-TR" sz="2400">
                <a:ea typeface="+mn-lt"/>
                <a:cs typeface="+mn-lt"/>
              </a:rPr>
              <a:t> </a:t>
            </a:r>
            <a:r>
              <a:rPr lang="tr-TR" sz="2400" err="1">
                <a:ea typeface="+mn-lt"/>
                <a:cs typeface="+mn-lt"/>
              </a:rPr>
              <a:t>allowed</a:t>
            </a:r>
            <a:r>
              <a:rPr lang="tr-TR" sz="2400">
                <a:ea typeface="+mn-lt"/>
                <a:cs typeface="+mn-lt"/>
              </a:rPr>
              <a:t> (</a:t>
            </a:r>
            <a:r>
              <a:rPr lang="tr-TR" sz="2400" err="1">
                <a:ea typeface="+mn-lt"/>
                <a:cs typeface="+mn-lt"/>
              </a:rPr>
              <a:t>e.g</a:t>
            </a:r>
            <a:r>
              <a:rPr lang="tr-TR" sz="2400">
                <a:ea typeface="+mn-lt"/>
                <a:cs typeface="+mn-lt"/>
              </a:rPr>
              <a:t>., </a:t>
            </a:r>
            <a:r>
              <a:rPr lang="tr-TR" sz="2400" err="1">
                <a:ea typeface="+mn-lt"/>
                <a:cs typeface="+mn-lt"/>
              </a:rPr>
              <a:t>DecisionTreeClassifier</a:t>
            </a:r>
            <a:r>
              <a:rPr lang="tr-TR" sz="2400">
                <a:ea typeface="+mn-lt"/>
                <a:cs typeface="+mn-lt"/>
              </a:rPr>
              <a:t>).</a:t>
            </a:r>
            <a:endParaRPr lang="tr-TR" sz="2400"/>
          </a:p>
        </p:txBody>
      </p:sp>
      <p:pic>
        <p:nvPicPr>
          <p:cNvPr id="4" name="Resim 4">
            <a:extLst>
              <a:ext uri="{FF2B5EF4-FFF2-40B4-BE49-F238E27FC236}">
                <a16:creationId xmlns:a16="http://schemas.microsoft.com/office/drawing/2014/main" id="{F2F0677B-2AF1-4932-97AD-58FDDB9A7520}"/>
              </a:ext>
            </a:extLst>
          </p:cNvPr>
          <p:cNvPicPr>
            <a:picLocks noChangeAspect="1"/>
          </p:cNvPicPr>
          <p:nvPr/>
        </p:nvPicPr>
        <p:blipFill>
          <a:blip r:embed="rId2"/>
          <a:stretch>
            <a:fillRect/>
          </a:stretch>
        </p:blipFill>
        <p:spPr>
          <a:xfrm>
            <a:off x="1403231" y="1207496"/>
            <a:ext cx="4511614" cy="3105912"/>
          </a:xfrm>
          <a:prstGeom prst="rect">
            <a:avLst/>
          </a:prstGeom>
        </p:spPr>
      </p:pic>
      <p:pic>
        <p:nvPicPr>
          <p:cNvPr id="5" name="Resim 5">
            <a:extLst>
              <a:ext uri="{FF2B5EF4-FFF2-40B4-BE49-F238E27FC236}">
                <a16:creationId xmlns:a16="http://schemas.microsoft.com/office/drawing/2014/main" id="{E4283346-FAE1-4A34-9249-0D72B331A8B3}"/>
              </a:ext>
            </a:extLst>
          </p:cNvPr>
          <p:cNvPicPr>
            <a:picLocks noChangeAspect="1"/>
          </p:cNvPicPr>
          <p:nvPr/>
        </p:nvPicPr>
        <p:blipFill>
          <a:blip r:embed="rId3"/>
          <a:stretch>
            <a:fillRect/>
          </a:stretch>
        </p:blipFill>
        <p:spPr>
          <a:xfrm>
            <a:off x="6090249" y="1207489"/>
            <a:ext cx="4612256" cy="3105927"/>
          </a:xfrm>
          <a:prstGeom prst="rect">
            <a:avLst/>
          </a:prstGeom>
        </p:spPr>
      </p:pic>
    </p:spTree>
    <p:extLst>
      <p:ext uri="{BB962C8B-B14F-4D97-AF65-F5344CB8AC3E}">
        <p14:creationId xmlns:p14="http://schemas.microsoft.com/office/powerpoint/2010/main" val="26524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C27E65-B068-4256-A7BB-F3C3D5807DED}"/>
              </a:ext>
            </a:extLst>
          </p:cNvPr>
          <p:cNvSpPr txBox="1"/>
          <p:nvPr/>
        </p:nvSpPr>
        <p:spPr>
          <a:xfrm>
            <a:off x="1734609" y="617377"/>
            <a:ext cx="8722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a:t>CLASSIFICATION RESULTS FOR DECISION TREE – USING GAIN RATIO</a:t>
            </a:r>
          </a:p>
        </p:txBody>
      </p:sp>
      <p:pic>
        <p:nvPicPr>
          <p:cNvPr id="2" name="Resim 4" descr="tablo içeren bir resim&#10;&#10;Açıklama otomatik olarak oluşturuldu">
            <a:extLst>
              <a:ext uri="{FF2B5EF4-FFF2-40B4-BE49-F238E27FC236}">
                <a16:creationId xmlns:a16="http://schemas.microsoft.com/office/drawing/2014/main" id="{D28EE714-2E22-484C-9FEC-561C89804151}"/>
              </a:ext>
            </a:extLst>
          </p:cNvPr>
          <p:cNvPicPr>
            <a:picLocks noChangeAspect="1"/>
          </p:cNvPicPr>
          <p:nvPr/>
        </p:nvPicPr>
        <p:blipFill>
          <a:blip r:embed="rId2"/>
          <a:stretch>
            <a:fillRect/>
          </a:stretch>
        </p:blipFill>
        <p:spPr>
          <a:xfrm>
            <a:off x="1201530" y="1271961"/>
            <a:ext cx="4598504" cy="2348339"/>
          </a:xfrm>
          <a:prstGeom prst="rect">
            <a:avLst/>
          </a:prstGeom>
        </p:spPr>
      </p:pic>
      <p:pic>
        <p:nvPicPr>
          <p:cNvPr id="5" name="Resim 8" descr="tablo içeren bir resim&#10;&#10;Açıklama otomatik olarak oluşturuldu">
            <a:extLst>
              <a:ext uri="{FF2B5EF4-FFF2-40B4-BE49-F238E27FC236}">
                <a16:creationId xmlns:a16="http://schemas.microsoft.com/office/drawing/2014/main" id="{21099722-9080-4134-87D0-DCF8033FB731}"/>
              </a:ext>
            </a:extLst>
          </p:cNvPr>
          <p:cNvPicPr>
            <a:picLocks noChangeAspect="1"/>
          </p:cNvPicPr>
          <p:nvPr/>
        </p:nvPicPr>
        <p:blipFill>
          <a:blip r:embed="rId3"/>
          <a:stretch>
            <a:fillRect/>
          </a:stretch>
        </p:blipFill>
        <p:spPr>
          <a:xfrm>
            <a:off x="6093792" y="1274989"/>
            <a:ext cx="4366591" cy="2342282"/>
          </a:xfrm>
          <a:prstGeom prst="rect">
            <a:avLst/>
          </a:prstGeom>
        </p:spPr>
      </p:pic>
      <p:pic>
        <p:nvPicPr>
          <p:cNvPr id="9" name="Resim 9" descr="tablo içeren bir resim&#10;&#10;Açıklama otomatik olarak oluşturuldu">
            <a:extLst>
              <a:ext uri="{FF2B5EF4-FFF2-40B4-BE49-F238E27FC236}">
                <a16:creationId xmlns:a16="http://schemas.microsoft.com/office/drawing/2014/main" id="{02C9CDDE-7AE5-4EE2-84E7-4D587A225BDA}"/>
              </a:ext>
            </a:extLst>
          </p:cNvPr>
          <p:cNvPicPr>
            <a:picLocks noChangeAspect="1"/>
          </p:cNvPicPr>
          <p:nvPr/>
        </p:nvPicPr>
        <p:blipFill>
          <a:blip r:embed="rId4"/>
          <a:stretch>
            <a:fillRect/>
          </a:stretch>
        </p:blipFill>
        <p:spPr>
          <a:xfrm>
            <a:off x="1201530" y="3916921"/>
            <a:ext cx="4598504" cy="2359288"/>
          </a:xfrm>
          <a:prstGeom prst="rect">
            <a:avLst/>
          </a:prstGeom>
        </p:spPr>
      </p:pic>
      <p:pic>
        <p:nvPicPr>
          <p:cNvPr id="10" name="Resim 10" descr="tablo içeren bir resim&#10;&#10;Açıklama otomatik olarak oluşturuldu">
            <a:extLst>
              <a:ext uri="{FF2B5EF4-FFF2-40B4-BE49-F238E27FC236}">
                <a16:creationId xmlns:a16="http://schemas.microsoft.com/office/drawing/2014/main" id="{15F7AD89-F543-402C-970A-38D03F0EB311}"/>
              </a:ext>
            </a:extLst>
          </p:cNvPr>
          <p:cNvPicPr>
            <a:picLocks noChangeAspect="1"/>
          </p:cNvPicPr>
          <p:nvPr/>
        </p:nvPicPr>
        <p:blipFill>
          <a:blip r:embed="rId5"/>
          <a:stretch>
            <a:fillRect/>
          </a:stretch>
        </p:blipFill>
        <p:spPr>
          <a:xfrm>
            <a:off x="6093791" y="3912865"/>
            <a:ext cx="4366591" cy="2268008"/>
          </a:xfrm>
          <a:prstGeom prst="rect">
            <a:avLst/>
          </a:prstGeom>
        </p:spPr>
      </p:pic>
    </p:spTree>
    <p:extLst>
      <p:ext uri="{BB962C8B-B14F-4D97-AF65-F5344CB8AC3E}">
        <p14:creationId xmlns:p14="http://schemas.microsoft.com/office/powerpoint/2010/main" val="274124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444731"/>
            <a:ext cx="10058400" cy="1371600"/>
          </a:xfrm>
        </p:spPr>
        <p:txBody>
          <a:bodyPr>
            <a:normAutofit/>
          </a:bodyPr>
          <a:lstStyle/>
          <a:p>
            <a:pPr algn="ctr"/>
            <a:r>
              <a:rPr lang="tr-TR" sz="2000">
                <a:ea typeface="+mj-lt"/>
                <a:cs typeface="+mj-lt"/>
              </a:rPr>
              <a:t>CONFUSION</a:t>
            </a:r>
            <a:r>
              <a:rPr lang="tr-TR" sz="2000" dirty="0">
                <a:ea typeface="+mj-lt"/>
                <a:cs typeface="+mj-lt"/>
              </a:rPr>
              <a:t> MATRIX FOR DECISION TREE – USING GAIN RATIO</a:t>
            </a:r>
            <a:endParaRPr lang="tr-TR" dirty="0"/>
          </a:p>
          <a:p>
            <a:endParaRPr lang="tr-TR" sz="2000"/>
          </a:p>
        </p:txBody>
      </p:sp>
      <p:pic>
        <p:nvPicPr>
          <p:cNvPr id="8" name="Resim 8">
            <a:extLst>
              <a:ext uri="{FF2B5EF4-FFF2-40B4-BE49-F238E27FC236}">
                <a16:creationId xmlns:a16="http://schemas.microsoft.com/office/drawing/2014/main" id="{1EC67BC3-5913-41BE-86C4-F98A46E280B9}"/>
              </a:ext>
            </a:extLst>
          </p:cNvPr>
          <p:cNvPicPr>
            <a:picLocks noGrp="1" noChangeAspect="1"/>
          </p:cNvPicPr>
          <p:nvPr>
            <p:ph idx="1"/>
          </p:nvPr>
        </p:nvPicPr>
        <p:blipFill>
          <a:blip r:embed="rId2"/>
          <a:stretch>
            <a:fillRect/>
          </a:stretch>
        </p:blipFill>
        <p:spPr>
          <a:xfrm>
            <a:off x="625889" y="2078838"/>
            <a:ext cx="3695700" cy="2809875"/>
          </a:xfrm>
        </p:spPr>
      </p:pic>
      <p:pic>
        <p:nvPicPr>
          <p:cNvPr id="9" name="Resim 9">
            <a:extLst>
              <a:ext uri="{FF2B5EF4-FFF2-40B4-BE49-F238E27FC236}">
                <a16:creationId xmlns:a16="http://schemas.microsoft.com/office/drawing/2014/main" id="{79D79E6E-FE9C-4862-9AB4-B85D64E3A220}"/>
              </a:ext>
            </a:extLst>
          </p:cNvPr>
          <p:cNvPicPr>
            <a:picLocks noChangeAspect="1"/>
          </p:cNvPicPr>
          <p:nvPr/>
        </p:nvPicPr>
        <p:blipFill>
          <a:blip r:embed="rId3"/>
          <a:stretch>
            <a:fillRect/>
          </a:stretch>
        </p:blipFill>
        <p:spPr>
          <a:xfrm>
            <a:off x="4514574" y="2081426"/>
            <a:ext cx="3273286" cy="2805582"/>
          </a:xfrm>
          <a:prstGeom prst="rect">
            <a:avLst/>
          </a:prstGeom>
        </p:spPr>
      </p:pic>
      <p:pic>
        <p:nvPicPr>
          <p:cNvPr id="10" name="Resim 10">
            <a:extLst>
              <a:ext uri="{FF2B5EF4-FFF2-40B4-BE49-F238E27FC236}">
                <a16:creationId xmlns:a16="http://schemas.microsoft.com/office/drawing/2014/main" id="{ABDE04D7-2657-4813-B3C9-DB3087C99181}"/>
              </a:ext>
            </a:extLst>
          </p:cNvPr>
          <p:cNvPicPr>
            <a:picLocks noChangeAspect="1"/>
          </p:cNvPicPr>
          <p:nvPr/>
        </p:nvPicPr>
        <p:blipFill>
          <a:blip r:embed="rId4"/>
          <a:stretch>
            <a:fillRect/>
          </a:stretch>
        </p:blipFill>
        <p:spPr>
          <a:xfrm>
            <a:off x="8004314" y="2019084"/>
            <a:ext cx="3648765" cy="2819831"/>
          </a:xfrm>
          <a:prstGeom prst="rect">
            <a:avLst/>
          </a:prstGeom>
        </p:spPr>
      </p:pic>
    </p:spTree>
    <p:extLst>
      <p:ext uri="{BB962C8B-B14F-4D97-AF65-F5344CB8AC3E}">
        <p14:creationId xmlns:p14="http://schemas.microsoft.com/office/powerpoint/2010/main" val="29641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C27E65-B068-4256-A7BB-F3C3D5807DED}"/>
              </a:ext>
            </a:extLst>
          </p:cNvPr>
          <p:cNvSpPr txBox="1"/>
          <p:nvPr/>
        </p:nvSpPr>
        <p:spPr>
          <a:xfrm>
            <a:off x="1734609" y="506942"/>
            <a:ext cx="87227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a:ea typeface="+mn-lt"/>
                <a:cs typeface="+mn-lt"/>
              </a:rPr>
              <a:t>CLASSIFICATION RESULTS FOR DECISION TREE – USING GINI INDEX</a:t>
            </a:r>
          </a:p>
          <a:p>
            <a:endParaRPr lang="tr-TR" sz="2000"/>
          </a:p>
        </p:txBody>
      </p:sp>
      <p:pic>
        <p:nvPicPr>
          <p:cNvPr id="4" name="Resim 5" descr="tablo içeren bir resim&#10;&#10;Açıklama otomatik olarak oluşturuldu">
            <a:extLst>
              <a:ext uri="{FF2B5EF4-FFF2-40B4-BE49-F238E27FC236}">
                <a16:creationId xmlns:a16="http://schemas.microsoft.com/office/drawing/2014/main" id="{6655B98A-50BF-4420-A110-8BCDB56916EE}"/>
              </a:ext>
            </a:extLst>
          </p:cNvPr>
          <p:cNvPicPr>
            <a:picLocks noChangeAspect="1"/>
          </p:cNvPicPr>
          <p:nvPr/>
        </p:nvPicPr>
        <p:blipFill>
          <a:blip r:embed="rId2"/>
          <a:stretch>
            <a:fillRect/>
          </a:stretch>
        </p:blipFill>
        <p:spPr>
          <a:xfrm>
            <a:off x="3785704" y="1000400"/>
            <a:ext cx="4200939" cy="2328244"/>
          </a:xfrm>
          <a:prstGeom prst="rect">
            <a:avLst/>
          </a:prstGeom>
        </p:spPr>
      </p:pic>
      <p:pic>
        <p:nvPicPr>
          <p:cNvPr id="6" name="Resim 6" descr="tablo içeren bir resim&#10;&#10;Açıklama otomatik olarak oluşturuldu">
            <a:extLst>
              <a:ext uri="{FF2B5EF4-FFF2-40B4-BE49-F238E27FC236}">
                <a16:creationId xmlns:a16="http://schemas.microsoft.com/office/drawing/2014/main" id="{BF15D710-A303-4E44-9971-4A98434CA5D9}"/>
              </a:ext>
            </a:extLst>
          </p:cNvPr>
          <p:cNvPicPr>
            <a:picLocks noChangeAspect="1"/>
          </p:cNvPicPr>
          <p:nvPr/>
        </p:nvPicPr>
        <p:blipFill>
          <a:blip r:embed="rId3"/>
          <a:stretch>
            <a:fillRect/>
          </a:stretch>
        </p:blipFill>
        <p:spPr>
          <a:xfrm>
            <a:off x="969618" y="3395029"/>
            <a:ext cx="4521199" cy="2519594"/>
          </a:xfrm>
          <a:prstGeom prst="rect">
            <a:avLst/>
          </a:prstGeom>
        </p:spPr>
      </p:pic>
      <p:pic>
        <p:nvPicPr>
          <p:cNvPr id="7" name="Resim 7" descr="tablo içeren bir resim&#10;&#10;Açıklama otomatik olarak oluşturuldu">
            <a:extLst>
              <a:ext uri="{FF2B5EF4-FFF2-40B4-BE49-F238E27FC236}">
                <a16:creationId xmlns:a16="http://schemas.microsoft.com/office/drawing/2014/main" id="{EBC615B7-3955-4FA5-9100-2573D4C1BC73}"/>
              </a:ext>
            </a:extLst>
          </p:cNvPr>
          <p:cNvPicPr>
            <a:picLocks noChangeAspect="1"/>
          </p:cNvPicPr>
          <p:nvPr/>
        </p:nvPicPr>
        <p:blipFill>
          <a:blip r:embed="rId4"/>
          <a:stretch>
            <a:fillRect/>
          </a:stretch>
        </p:blipFill>
        <p:spPr>
          <a:xfrm>
            <a:off x="6701183" y="3399578"/>
            <a:ext cx="4410765" cy="2532583"/>
          </a:xfrm>
          <a:prstGeom prst="rect">
            <a:avLst/>
          </a:prstGeom>
        </p:spPr>
      </p:pic>
    </p:spTree>
    <p:extLst>
      <p:ext uri="{BB962C8B-B14F-4D97-AF65-F5344CB8AC3E}">
        <p14:creationId xmlns:p14="http://schemas.microsoft.com/office/powerpoint/2010/main" val="99144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485728"/>
            <a:ext cx="10058400" cy="1371600"/>
          </a:xfrm>
        </p:spPr>
        <p:txBody>
          <a:bodyPr>
            <a:normAutofit/>
          </a:bodyPr>
          <a:lstStyle/>
          <a:p>
            <a:pPr algn="ctr"/>
            <a:r>
              <a:rPr lang="tr-TR" sz="2000">
                <a:ea typeface="+mj-lt"/>
                <a:cs typeface="+mj-lt"/>
              </a:rPr>
              <a:t>CONFUSION</a:t>
            </a:r>
            <a:r>
              <a:rPr lang="tr-TR" sz="2000" dirty="0">
                <a:ea typeface="+mj-lt"/>
                <a:cs typeface="+mj-lt"/>
              </a:rPr>
              <a:t> MATRIX FOR DECISION TREE – USING GINI INDEX</a:t>
            </a:r>
            <a:endParaRPr lang="tr-TR" dirty="0"/>
          </a:p>
          <a:p>
            <a:endParaRPr lang="tr-TR" sz="2000"/>
          </a:p>
        </p:txBody>
      </p:sp>
      <p:pic>
        <p:nvPicPr>
          <p:cNvPr id="8" name="Resim 8">
            <a:extLst>
              <a:ext uri="{FF2B5EF4-FFF2-40B4-BE49-F238E27FC236}">
                <a16:creationId xmlns:a16="http://schemas.microsoft.com/office/drawing/2014/main" id="{009BB18F-6DDC-4664-875C-9BA4D0EE777B}"/>
              </a:ext>
            </a:extLst>
          </p:cNvPr>
          <p:cNvPicPr>
            <a:picLocks noChangeAspect="1"/>
          </p:cNvPicPr>
          <p:nvPr/>
        </p:nvPicPr>
        <p:blipFill>
          <a:blip r:embed="rId2"/>
          <a:stretch>
            <a:fillRect/>
          </a:stretch>
        </p:blipFill>
        <p:spPr>
          <a:xfrm>
            <a:off x="882480" y="2069410"/>
            <a:ext cx="3432130" cy="2724172"/>
          </a:xfrm>
          <a:prstGeom prst="rect">
            <a:avLst/>
          </a:prstGeom>
        </p:spPr>
      </p:pic>
      <p:pic>
        <p:nvPicPr>
          <p:cNvPr id="9" name="Resim 9">
            <a:extLst>
              <a:ext uri="{FF2B5EF4-FFF2-40B4-BE49-F238E27FC236}">
                <a16:creationId xmlns:a16="http://schemas.microsoft.com/office/drawing/2014/main" id="{AA3098AD-AEC4-4379-BEC6-B3A98255F909}"/>
              </a:ext>
            </a:extLst>
          </p:cNvPr>
          <p:cNvPicPr>
            <a:picLocks noChangeAspect="1"/>
          </p:cNvPicPr>
          <p:nvPr/>
        </p:nvPicPr>
        <p:blipFill>
          <a:blip r:embed="rId3"/>
          <a:stretch>
            <a:fillRect/>
          </a:stretch>
        </p:blipFill>
        <p:spPr>
          <a:xfrm>
            <a:off x="7987218" y="2084683"/>
            <a:ext cx="3171172" cy="2715711"/>
          </a:xfrm>
          <a:prstGeom prst="rect">
            <a:avLst/>
          </a:prstGeom>
        </p:spPr>
      </p:pic>
      <p:pic>
        <p:nvPicPr>
          <p:cNvPr id="10" name="Resim 10">
            <a:extLst>
              <a:ext uri="{FF2B5EF4-FFF2-40B4-BE49-F238E27FC236}">
                <a16:creationId xmlns:a16="http://schemas.microsoft.com/office/drawing/2014/main" id="{19B59F7D-BEC5-412E-B68E-5B510D992779}"/>
              </a:ext>
            </a:extLst>
          </p:cNvPr>
          <p:cNvPicPr>
            <a:picLocks noChangeAspect="1"/>
          </p:cNvPicPr>
          <p:nvPr/>
        </p:nvPicPr>
        <p:blipFill>
          <a:blip r:embed="rId4"/>
          <a:stretch>
            <a:fillRect/>
          </a:stretch>
        </p:blipFill>
        <p:spPr>
          <a:xfrm>
            <a:off x="4496571" y="2048647"/>
            <a:ext cx="3265118" cy="2756620"/>
          </a:xfrm>
          <a:prstGeom prst="rect">
            <a:avLst/>
          </a:prstGeom>
        </p:spPr>
      </p:pic>
    </p:spTree>
    <p:extLst>
      <p:ext uri="{BB962C8B-B14F-4D97-AF65-F5344CB8AC3E}">
        <p14:creationId xmlns:p14="http://schemas.microsoft.com/office/powerpoint/2010/main" val="98203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C27E65-B068-4256-A7BB-F3C3D5807DED}"/>
              </a:ext>
            </a:extLst>
          </p:cNvPr>
          <p:cNvSpPr txBox="1"/>
          <p:nvPr/>
        </p:nvSpPr>
        <p:spPr>
          <a:xfrm>
            <a:off x="1702859" y="665692"/>
            <a:ext cx="87227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a:ea typeface="+mn-lt"/>
                <a:cs typeface="+mn-lt"/>
              </a:rPr>
              <a:t>CLASSIFICATION RESULTS FOR NAIVE BAYES</a:t>
            </a:r>
          </a:p>
          <a:p>
            <a:endParaRPr lang="tr-TR" sz="2000"/>
          </a:p>
        </p:txBody>
      </p:sp>
      <p:pic>
        <p:nvPicPr>
          <p:cNvPr id="2" name="Resim 4" descr="tablo içeren bir resim&#10;&#10;Açıklama otomatik olarak oluşturuldu">
            <a:extLst>
              <a:ext uri="{FF2B5EF4-FFF2-40B4-BE49-F238E27FC236}">
                <a16:creationId xmlns:a16="http://schemas.microsoft.com/office/drawing/2014/main" id="{AE1EDFD0-65FB-4ADD-B34F-312862DC85CF}"/>
              </a:ext>
            </a:extLst>
          </p:cNvPr>
          <p:cNvPicPr>
            <a:picLocks noChangeAspect="1"/>
          </p:cNvPicPr>
          <p:nvPr/>
        </p:nvPicPr>
        <p:blipFill>
          <a:blip r:embed="rId2"/>
          <a:stretch>
            <a:fillRect/>
          </a:stretch>
        </p:blipFill>
        <p:spPr>
          <a:xfrm>
            <a:off x="1206676" y="3794813"/>
            <a:ext cx="4350705" cy="2410318"/>
          </a:xfrm>
          <a:prstGeom prst="rect">
            <a:avLst/>
          </a:prstGeom>
        </p:spPr>
      </p:pic>
      <p:pic>
        <p:nvPicPr>
          <p:cNvPr id="5" name="Resim 7" descr="tablo içeren bir resim&#10;&#10;Açıklama otomatik olarak oluşturuldu">
            <a:extLst>
              <a:ext uri="{FF2B5EF4-FFF2-40B4-BE49-F238E27FC236}">
                <a16:creationId xmlns:a16="http://schemas.microsoft.com/office/drawing/2014/main" id="{F55C6DC0-0DFC-40F2-907D-7B1A56B1C02B}"/>
              </a:ext>
            </a:extLst>
          </p:cNvPr>
          <p:cNvPicPr>
            <a:picLocks noChangeAspect="1"/>
          </p:cNvPicPr>
          <p:nvPr/>
        </p:nvPicPr>
        <p:blipFill>
          <a:blip r:embed="rId3"/>
          <a:stretch>
            <a:fillRect/>
          </a:stretch>
        </p:blipFill>
        <p:spPr>
          <a:xfrm>
            <a:off x="6519797" y="3795503"/>
            <a:ext cx="4235884" cy="2408938"/>
          </a:xfrm>
          <a:prstGeom prst="rect">
            <a:avLst/>
          </a:prstGeom>
        </p:spPr>
      </p:pic>
      <p:pic>
        <p:nvPicPr>
          <p:cNvPr id="8" name="Resim 8" descr="tablo içeren bir resim&#10;&#10;Açıklama otomatik olarak oluşturuldu">
            <a:extLst>
              <a:ext uri="{FF2B5EF4-FFF2-40B4-BE49-F238E27FC236}">
                <a16:creationId xmlns:a16="http://schemas.microsoft.com/office/drawing/2014/main" id="{76112549-A583-4517-AF0B-1594D40BD44B}"/>
              </a:ext>
            </a:extLst>
          </p:cNvPr>
          <p:cNvPicPr>
            <a:picLocks noChangeAspect="1"/>
          </p:cNvPicPr>
          <p:nvPr/>
        </p:nvPicPr>
        <p:blipFill>
          <a:blip r:embed="rId4"/>
          <a:stretch>
            <a:fillRect/>
          </a:stretch>
        </p:blipFill>
        <p:spPr>
          <a:xfrm>
            <a:off x="3983277" y="1122581"/>
            <a:ext cx="4444652" cy="2493850"/>
          </a:xfrm>
          <a:prstGeom prst="rect">
            <a:avLst/>
          </a:prstGeom>
        </p:spPr>
      </p:pic>
    </p:spTree>
    <p:extLst>
      <p:ext uri="{BB962C8B-B14F-4D97-AF65-F5344CB8AC3E}">
        <p14:creationId xmlns:p14="http://schemas.microsoft.com/office/powerpoint/2010/main" val="279444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350029"/>
            <a:ext cx="10058400" cy="1371600"/>
          </a:xfrm>
        </p:spPr>
        <p:txBody>
          <a:bodyPr>
            <a:normAutofit/>
          </a:bodyPr>
          <a:lstStyle/>
          <a:p>
            <a:pPr algn="ctr"/>
            <a:r>
              <a:rPr lang="tr-TR" sz="2000">
                <a:ea typeface="+mj-lt"/>
                <a:cs typeface="+mj-lt"/>
              </a:rPr>
              <a:t>CONFUSION MATRIX FOR NAIVE BAYES</a:t>
            </a:r>
            <a:endParaRPr lang="tr-TR"/>
          </a:p>
          <a:p>
            <a:endParaRPr lang="tr-TR" sz="2000"/>
          </a:p>
        </p:txBody>
      </p:sp>
      <p:pic>
        <p:nvPicPr>
          <p:cNvPr id="8" name="Resim 8">
            <a:extLst>
              <a:ext uri="{FF2B5EF4-FFF2-40B4-BE49-F238E27FC236}">
                <a16:creationId xmlns:a16="http://schemas.microsoft.com/office/drawing/2014/main" id="{1A314309-883D-446D-B2D0-02B598450C4C}"/>
              </a:ext>
            </a:extLst>
          </p:cNvPr>
          <p:cNvPicPr>
            <a:picLocks noChangeAspect="1"/>
          </p:cNvPicPr>
          <p:nvPr/>
        </p:nvPicPr>
        <p:blipFill>
          <a:blip r:embed="rId2"/>
          <a:stretch>
            <a:fillRect/>
          </a:stretch>
        </p:blipFill>
        <p:spPr>
          <a:xfrm>
            <a:off x="827262" y="1961609"/>
            <a:ext cx="3317310" cy="2926914"/>
          </a:xfrm>
          <a:prstGeom prst="rect">
            <a:avLst/>
          </a:prstGeom>
        </p:spPr>
      </p:pic>
      <p:pic>
        <p:nvPicPr>
          <p:cNvPr id="9" name="Resim 9">
            <a:extLst>
              <a:ext uri="{FF2B5EF4-FFF2-40B4-BE49-F238E27FC236}">
                <a16:creationId xmlns:a16="http://schemas.microsoft.com/office/drawing/2014/main" id="{7908C198-0006-4A97-B4D9-24476FB65C6A}"/>
              </a:ext>
            </a:extLst>
          </p:cNvPr>
          <p:cNvPicPr>
            <a:picLocks noChangeAspect="1"/>
          </p:cNvPicPr>
          <p:nvPr/>
        </p:nvPicPr>
        <p:blipFill>
          <a:blip r:embed="rId3"/>
          <a:stretch>
            <a:fillRect/>
          </a:stretch>
        </p:blipFill>
        <p:spPr>
          <a:xfrm>
            <a:off x="8053631" y="1994928"/>
            <a:ext cx="3369501" cy="2926539"/>
          </a:xfrm>
          <a:prstGeom prst="rect">
            <a:avLst/>
          </a:prstGeom>
        </p:spPr>
      </p:pic>
      <p:pic>
        <p:nvPicPr>
          <p:cNvPr id="10" name="Resim 10">
            <a:extLst>
              <a:ext uri="{FF2B5EF4-FFF2-40B4-BE49-F238E27FC236}">
                <a16:creationId xmlns:a16="http://schemas.microsoft.com/office/drawing/2014/main" id="{81211325-5084-473C-966C-DE28BD7241FC}"/>
              </a:ext>
            </a:extLst>
          </p:cNvPr>
          <p:cNvPicPr>
            <a:picLocks noChangeAspect="1"/>
          </p:cNvPicPr>
          <p:nvPr/>
        </p:nvPicPr>
        <p:blipFill>
          <a:blip r:embed="rId4"/>
          <a:stretch>
            <a:fillRect/>
          </a:stretch>
        </p:blipFill>
        <p:spPr>
          <a:xfrm>
            <a:off x="4400206" y="1992384"/>
            <a:ext cx="3369501" cy="2883670"/>
          </a:xfrm>
          <a:prstGeom prst="rect">
            <a:avLst/>
          </a:prstGeom>
        </p:spPr>
      </p:pic>
    </p:spTree>
    <p:extLst>
      <p:ext uri="{BB962C8B-B14F-4D97-AF65-F5344CB8AC3E}">
        <p14:creationId xmlns:p14="http://schemas.microsoft.com/office/powerpoint/2010/main" val="49373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C27E65-B068-4256-A7BB-F3C3D5807DED}"/>
              </a:ext>
            </a:extLst>
          </p:cNvPr>
          <p:cNvSpPr txBox="1"/>
          <p:nvPr/>
        </p:nvSpPr>
        <p:spPr>
          <a:xfrm>
            <a:off x="1692276" y="803275"/>
            <a:ext cx="87227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a:ea typeface="+mn-lt"/>
                <a:cs typeface="+mn-lt"/>
              </a:rPr>
              <a:t>CLASSIFICATION RESULTS FOR ANN – 1 HIDDEN LAYER</a:t>
            </a:r>
          </a:p>
          <a:p>
            <a:endParaRPr lang="tr-TR" sz="2000"/>
          </a:p>
        </p:txBody>
      </p:sp>
      <p:pic>
        <p:nvPicPr>
          <p:cNvPr id="4" name="Resim 5" descr="tablo içeren bir resim&#10;&#10;Açıklama otomatik olarak oluşturuldu">
            <a:extLst>
              <a:ext uri="{FF2B5EF4-FFF2-40B4-BE49-F238E27FC236}">
                <a16:creationId xmlns:a16="http://schemas.microsoft.com/office/drawing/2014/main" id="{D58EFD1F-9972-44FC-A50E-272AC6C6F813}"/>
              </a:ext>
            </a:extLst>
          </p:cNvPr>
          <p:cNvPicPr>
            <a:picLocks noChangeAspect="1"/>
          </p:cNvPicPr>
          <p:nvPr/>
        </p:nvPicPr>
        <p:blipFill>
          <a:blip r:embed="rId2"/>
          <a:stretch>
            <a:fillRect/>
          </a:stretch>
        </p:blipFill>
        <p:spPr>
          <a:xfrm>
            <a:off x="6530235" y="2005888"/>
            <a:ext cx="4841309" cy="2835786"/>
          </a:xfrm>
          <a:prstGeom prst="rect">
            <a:avLst/>
          </a:prstGeom>
        </p:spPr>
      </p:pic>
      <p:pic>
        <p:nvPicPr>
          <p:cNvPr id="6" name="Resim 6" descr="tablo içeren bir resim&#10;&#10;Açıklama otomatik olarak oluşturuldu">
            <a:extLst>
              <a:ext uri="{FF2B5EF4-FFF2-40B4-BE49-F238E27FC236}">
                <a16:creationId xmlns:a16="http://schemas.microsoft.com/office/drawing/2014/main" id="{8E767F85-EC10-4457-BEE1-E387E00CD5E3}"/>
              </a:ext>
            </a:extLst>
          </p:cNvPr>
          <p:cNvPicPr>
            <a:picLocks noChangeAspect="1"/>
          </p:cNvPicPr>
          <p:nvPr/>
        </p:nvPicPr>
        <p:blipFill>
          <a:blip r:embed="rId3"/>
          <a:stretch>
            <a:fillRect/>
          </a:stretch>
        </p:blipFill>
        <p:spPr>
          <a:xfrm>
            <a:off x="862210" y="2006004"/>
            <a:ext cx="5237966" cy="2835552"/>
          </a:xfrm>
          <a:prstGeom prst="rect">
            <a:avLst/>
          </a:prstGeom>
        </p:spPr>
      </p:pic>
    </p:spTree>
    <p:extLst>
      <p:ext uri="{BB962C8B-B14F-4D97-AF65-F5344CB8AC3E}">
        <p14:creationId xmlns:p14="http://schemas.microsoft.com/office/powerpoint/2010/main" val="348254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8AEED7-5083-439C-A94B-C522C786043B}"/>
              </a:ext>
            </a:extLst>
          </p:cNvPr>
          <p:cNvSpPr>
            <a:spLocks noGrp="1"/>
          </p:cNvSpPr>
          <p:nvPr>
            <p:ph type="title"/>
          </p:nvPr>
        </p:nvSpPr>
        <p:spPr>
          <a:xfrm>
            <a:off x="1092776" y="1020936"/>
            <a:ext cx="4916456" cy="1040474"/>
          </a:xfrm>
        </p:spPr>
        <p:txBody>
          <a:bodyPr>
            <a:normAutofit fontScale="90000"/>
          </a:bodyPr>
          <a:lstStyle/>
          <a:p>
            <a:r>
              <a:rPr lang="tr-TR" sz="3600"/>
              <a:t>PROBLEM DEFINITION: </a:t>
            </a:r>
            <a:endParaRPr lang="tr-TR"/>
          </a:p>
        </p:txBody>
      </p:sp>
      <p:sp>
        <p:nvSpPr>
          <p:cNvPr id="3" name="İçerik Yer Tutucusu 2">
            <a:extLst>
              <a:ext uri="{FF2B5EF4-FFF2-40B4-BE49-F238E27FC236}">
                <a16:creationId xmlns:a16="http://schemas.microsoft.com/office/drawing/2014/main" id="{91AF5310-A951-4FD7-A3D8-819AA37EF818}"/>
              </a:ext>
            </a:extLst>
          </p:cNvPr>
          <p:cNvSpPr>
            <a:spLocks noGrp="1"/>
          </p:cNvSpPr>
          <p:nvPr>
            <p:ph idx="1"/>
          </p:nvPr>
        </p:nvSpPr>
        <p:spPr>
          <a:xfrm>
            <a:off x="791342" y="2014570"/>
            <a:ext cx="6118606" cy="3405349"/>
          </a:xfrm>
        </p:spPr>
        <p:txBody>
          <a:bodyPr vert="horz" lIns="91440" tIns="45720" rIns="91440" bIns="45720" rtlCol="0" anchor="ctr">
            <a:normAutofit/>
          </a:bodyPr>
          <a:lstStyle/>
          <a:p>
            <a:pPr marL="285750" indent="-285750">
              <a:buClr>
                <a:srgbClr val="262626"/>
              </a:buClr>
            </a:pPr>
            <a:endParaRPr lang="tr-TR">
              <a:ea typeface="+mn-lt"/>
              <a:cs typeface="+mn-lt"/>
            </a:endParaRPr>
          </a:p>
          <a:p>
            <a:pPr marL="285750" indent="-285750">
              <a:buClr>
                <a:srgbClr val="262626"/>
              </a:buClr>
            </a:pPr>
            <a:r>
              <a:rPr lang="tr-TR">
                <a:ea typeface="+mn-lt"/>
                <a:cs typeface="+mn-lt"/>
              </a:rPr>
              <a:t>In this project, we tested different classifiers on "Magic Gamma Telescope" data and compared their  performances. The steps for the project are: </a:t>
            </a:r>
            <a:endParaRPr lang="tr-TR"/>
          </a:p>
          <a:p>
            <a:pPr marL="285750" indent="-285750"/>
            <a:r>
              <a:rPr lang="tr-TR">
                <a:ea typeface="+mn-lt"/>
                <a:cs typeface="+mn-lt"/>
              </a:rPr>
              <a:t>Model Construction: </a:t>
            </a:r>
            <a:r>
              <a:rPr lang="tr-TR" err="1">
                <a:ea typeface="+mn-lt"/>
                <a:cs typeface="+mn-lt"/>
              </a:rPr>
              <a:t>Classification</a:t>
            </a:r>
            <a:r>
              <a:rPr lang="tr-TR">
                <a:ea typeface="+mn-lt"/>
                <a:cs typeface="+mn-lt"/>
              </a:rPr>
              <a:t> </a:t>
            </a:r>
            <a:endParaRPr lang="tr-TR"/>
          </a:p>
          <a:p>
            <a:pPr marL="285750" indent="-285750">
              <a:buClr>
                <a:srgbClr val="262626"/>
              </a:buClr>
            </a:pPr>
            <a:r>
              <a:rPr lang="tr-TR" err="1">
                <a:ea typeface="+mn-lt"/>
                <a:cs typeface="+mn-lt"/>
              </a:rPr>
              <a:t>Implementation</a:t>
            </a:r>
            <a:r>
              <a:rPr lang="tr-TR">
                <a:ea typeface="+mn-lt"/>
                <a:cs typeface="+mn-lt"/>
              </a:rPr>
              <a:t> &amp; Model Evaluation</a:t>
            </a:r>
          </a:p>
          <a:p>
            <a:pPr marL="285750" indent="-285750">
              <a:buClr>
                <a:srgbClr val="262626"/>
              </a:buClr>
            </a:pPr>
            <a:r>
              <a:rPr lang="tr-TR" err="1">
                <a:ea typeface="+mn-lt"/>
                <a:cs typeface="+mn-lt"/>
              </a:rPr>
              <a:t>Preparing</a:t>
            </a:r>
            <a:r>
              <a:rPr lang="tr-TR">
                <a:ea typeface="+mn-lt"/>
                <a:cs typeface="+mn-lt"/>
              </a:rPr>
              <a:t> related questions &amp; answers </a:t>
            </a:r>
            <a:endParaRPr lang="tr-TR"/>
          </a:p>
          <a:p>
            <a:pPr marL="285750" indent="-285750">
              <a:buClr>
                <a:srgbClr val="262626"/>
              </a:buClr>
            </a:pPr>
            <a:endParaRPr lang="tr-TR"/>
          </a:p>
          <a:p>
            <a:pPr marL="0" indent="0">
              <a:buClr>
                <a:srgbClr val="262626"/>
              </a:buClr>
              <a:buNone/>
            </a:pPr>
            <a:endParaRPr lang="tr-TR"/>
          </a:p>
        </p:txBody>
      </p:sp>
      <p:pic>
        <p:nvPicPr>
          <p:cNvPr id="4" name="Resim 4" descr="açık hava, çayır, bina, vapur içeren bir resim&#10;&#10;Açıklama otomatik olarak oluşturuldu">
            <a:extLst>
              <a:ext uri="{FF2B5EF4-FFF2-40B4-BE49-F238E27FC236}">
                <a16:creationId xmlns:a16="http://schemas.microsoft.com/office/drawing/2014/main" id="{F0A7ACAE-62DB-4B35-8263-CB075357F55A}"/>
              </a:ext>
            </a:extLst>
          </p:cNvPr>
          <p:cNvPicPr>
            <a:picLocks noChangeAspect="1"/>
          </p:cNvPicPr>
          <p:nvPr/>
        </p:nvPicPr>
        <p:blipFill>
          <a:blip r:embed="rId2"/>
          <a:stretch>
            <a:fillRect/>
          </a:stretch>
        </p:blipFill>
        <p:spPr>
          <a:xfrm>
            <a:off x="6996023" y="2054525"/>
            <a:ext cx="4195313" cy="2792083"/>
          </a:xfrm>
          <a:prstGeom prst="rect">
            <a:avLst/>
          </a:prstGeom>
        </p:spPr>
      </p:pic>
    </p:spTree>
    <p:extLst>
      <p:ext uri="{BB962C8B-B14F-4D97-AF65-F5344CB8AC3E}">
        <p14:creationId xmlns:p14="http://schemas.microsoft.com/office/powerpoint/2010/main" val="2487322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621427"/>
            <a:ext cx="10058400" cy="1371600"/>
          </a:xfrm>
        </p:spPr>
        <p:txBody>
          <a:bodyPr>
            <a:normAutofit/>
          </a:bodyPr>
          <a:lstStyle/>
          <a:p>
            <a:pPr algn="ctr"/>
            <a:r>
              <a:rPr lang="tr-TR" sz="2000">
                <a:ea typeface="+mj-lt"/>
                <a:cs typeface="+mj-lt"/>
              </a:rPr>
              <a:t>CONFUSION</a:t>
            </a:r>
            <a:r>
              <a:rPr lang="tr-TR" sz="2000" dirty="0">
                <a:ea typeface="+mj-lt"/>
                <a:cs typeface="+mj-lt"/>
              </a:rPr>
              <a:t> MATRIX FOR ANN – 1 HIDDEN LAYER</a:t>
            </a:r>
            <a:endParaRPr lang="tr-TR" dirty="0"/>
          </a:p>
          <a:p>
            <a:endParaRPr lang="tr-TR" sz="2000"/>
          </a:p>
        </p:txBody>
      </p:sp>
      <p:pic>
        <p:nvPicPr>
          <p:cNvPr id="7" name="Resim 7">
            <a:extLst>
              <a:ext uri="{FF2B5EF4-FFF2-40B4-BE49-F238E27FC236}">
                <a16:creationId xmlns:a16="http://schemas.microsoft.com/office/drawing/2014/main" id="{288BB491-2A7A-4359-8AE1-E56E4AB5B2EB}"/>
              </a:ext>
            </a:extLst>
          </p:cNvPr>
          <p:cNvPicPr>
            <a:picLocks noChangeAspect="1"/>
          </p:cNvPicPr>
          <p:nvPr/>
        </p:nvPicPr>
        <p:blipFill>
          <a:blip r:embed="rId2"/>
          <a:stretch>
            <a:fillRect/>
          </a:stretch>
        </p:blipFill>
        <p:spPr>
          <a:xfrm>
            <a:off x="6321469" y="1826713"/>
            <a:ext cx="4486405" cy="3778684"/>
          </a:xfrm>
          <a:prstGeom prst="rect">
            <a:avLst/>
          </a:prstGeom>
        </p:spPr>
      </p:pic>
      <p:pic>
        <p:nvPicPr>
          <p:cNvPr id="8" name="Resim 8">
            <a:extLst>
              <a:ext uri="{FF2B5EF4-FFF2-40B4-BE49-F238E27FC236}">
                <a16:creationId xmlns:a16="http://schemas.microsoft.com/office/drawing/2014/main" id="{DD1F70DF-9FB4-4163-B6CF-022E13FD5A0C}"/>
              </a:ext>
            </a:extLst>
          </p:cNvPr>
          <p:cNvPicPr>
            <a:picLocks noChangeAspect="1"/>
          </p:cNvPicPr>
          <p:nvPr/>
        </p:nvPicPr>
        <p:blipFill>
          <a:blip r:embed="rId3"/>
          <a:stretch>
            <a:fillRect/>
          </a:stretch>
        </p:blipFill>
        <p:spPr>
          <a:xfrm>
            <a:off x="1415441" y="1825036"/>
            <a:ext cx="4256761" cy="3782037"/>
          </a:xfrm>
          <a:prstGeom prst="rect">
            <a:avLst/>
          </a:prstGeom>
        </p:spPr>
      </p:pic>
    </p:spTree>
    <p:extLst>
      <p:ext uri="{BB962C8B-B14F-4D97-AF65-F5344CB8AC3E}">
        <p14:creationId xmlns:p14="http://schemas.microsoft.com/office/powerpoint/2010/main" val="3797314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DF5F63A-9366-4628-9EB7-6376FB32A5F5}"/>
              </a:ext>
            </a:extLst>
          </p:cNvPr>
          <p:cNvSpPr txBox="1"/>
          <p:nvPr/>
        </p:nvSpPr>
        <p:spPr>
          <a:xfrm>
            <a:off x="1734609" y="617377"/>
            <a:ext cx="8722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a:t>CLASSIFICATION RESULTS FOR ANN  – 2 HIDDEN LAYER</a:t>
            </a:r>
            <a:endParaRPr lang="tr-TR"/>
          </a:p>
        </p:txBody>
      </p:sp>
      <p:pic>
        <p:nvPicPr>
          <p:cNvPr id="7" name="Resim 7" descr="tablo içeren bir resim&#10;&#10;Açıklama otomatik olarak oluşturuldu">
            <a:extLst>
              <a:ext uri="{FF2B5EF4-FFF2-40B4-BE49-F238E27FC236}">
                <a16:creationId xmlns:a16="http://schemas.microsoft.com/office/drawing/2014/main" id="{6AE03E34-3954-447B-A104-0A28612FA267}"/>
              </a:ext>
            </a:extLst>
          </p:cNvPr>
          <p:cNvPicPr>
            <a:picLocks noChangeAspect="1"/>
          </p:cNvPicPr>
          <p:nvPr/>
        </p:nvPicPr>
        <p:blipFill>
          <a:blip r:embed="rId2"/>
          <a:stretch>
            <a:fillRect/>
          </a:stretch>
        </p:blipFill>
        <p:spPr>
          <a:xfrm>
            <a:off x="1177354" y="2208803"/>
            <a:ext cx="4918910" cy="2440772"/>
          </a:xfrm>
          <a:prstGeom prst="rect">
            <a:avLst/>
          </a:prstGeom>
        </p:spPr>
      </p:pic>
      <p:pic>
        <p:nvPicPr>
          <p:cNvPr id="8" name="Resim 8" descr="tablo içeren bir resim&#10;&#10;Açıklama otomatik olarak oluşturuldu">
            <a:extLst>
              <a:ext uri="{FF2B5EF4-FFF2-40B4-BE49-F238E27FC236}">
                <a16:creationId xmlns:a16="http://schemas.microsoft.com/office/drawing/2014/main" id="{40EF8716-7AEE-4C51-BF40-4FE5C90B62FE}"/>
              </a:ext>
            </a:extLst>
          </p:cNvPr>
          <p:cNvPicPr>
            <a:picLocks noChangeAspect="1"/>
          </p:cNvPicPr>
          <p:nvPr/>
        </p:nvPicPr>
        <p:blipFill>
          <a:blip r:embed="rId3"/>
          <a:stretch>
            <a:fillRect/>
          </a:stretch>
        </p:blipFill>
        <p:spPr>
          <a:xfrm>
            <a:off x="6219835" y="2209270"/>
            <a:ext cx="4237121" cy="2440404"/>
          </a:xfrm>
          <a:prstGeom prst="rect">
            <a:avLst/>
          </a:prstGeom>
        </p:spPr>
      </p:pic>
    </p:spTree>
    <p:extLst>
      <p:ext uri="{BB962C8B-B14F-4D97-AF65-F5344CB8AC3E}">
        <p14:creationId xmlns:p14="http://schemas.microsoft.com/office/powerpoint/2010/main" val="2033571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621427"/>
            <a:ext cx="10058400" cy="1371600"/>
          </a:xfrm>
        </p:spPr>
        <p:txBody>
          <a:bodyPr>
            <a:normAutofit/>
          </a:bodyPr>
          <a:lstStyle/>
          <a:p>
            <a:pPr algn="ctr"/>
            <a:r>
              <a:rPr lang="tr-TR" sz="2000">
                <a:ea typeface="+mj-lt"/>
                <a:cs typeface="+mj-lt"/>
              </a:rPr>
              <a:t>CONFUSION</a:t>
            </a:r>
            <a:r>
              <a:rPr lang="tr-TR" sz="2000" dirty="0">
                <a:ea typeface="+mj-lt"/>
                <a:cs typeface="+mj-lt"/>
              </a:rPr>
              <a:t> MATRIX FOR ANN – 2 HIDDEN LAYER</a:t>
            </a:r>
            <a:endParaRPr lang="tr-TR" dirty="0"/>
          </a:p>
          <a:p>
            <a:endParaRPr lang="tr-TR" sz="2000"/>
          </a:p>
        </p:txBody>
      </p:sp>
      <p:pic>
        <p:nvPicPr>
          <p:cNvPr id="7" name="Resim 7">
            <a:extLst>
              <a:ext uri="{FF2B5EF4-FFF2-40B4-BE49-F238E27FC236}">
                <a16:creationId xmlns:a16="http://schemas.microsoft.com/office/drawing/2014/main" id="{CCD7BA5B-6813-4AD4-AD79-0647C8F28D96}"/>
              </a:ext>
            </a:extLst>
          </p:cNvPr>
          <p:cNvPicPr>
            <a:picLocks noGrp="1" noChangeAspect="1"/>
          </p:cNvPicPr>
          <p:nvPr>
            <p:ph idx="1"/>
          </p:nvPr>
        </p:nvPicPr>
        <p:blipFill>
          <a:blip r:embed="rId2"/>
          <a:stretch>
            <a:fillRect/>
          </a:stretch>
        </p:blipFill>
        <p:spPr>
          <a:xfrm>
            <a:off x="1391961" y="1779146"/>
            <a:ext cx="3996772" cy="3276738"/>
          </a:xfrm>
        </p:spPr>
      </p:pic>
      <p:pic>
        <p:nvPicPr>
          <p:cNvPr id="8" name="Resim 8">
            <a:extLst>
              <a:ext uri="{FF2B5EF4-FFF2-40B4-BE49-F238E27FC236}">
                <a16:creationId xmlns:a16="http://schemas.microsoft.com/office/drawing/2014/main" id="{4770B0E5-7577-44DE-A1C7-C9DC56FB2B22}"/>
              </a:ext>
            </a:extLst>
          </p:cNvPr>
          <p:cNvPicPr>
            <a:picLocks noChangeAspect="1"/>
          </p:cNvPicPr>
          <p:nvPr/>
        </p:nvPicPr>
        <p:blipFill>
          <a:blip r:embed="rId3"/>
          <a:stretch>
            <a:fillRect/>
          </a:stretch>
        </p:blipFill>
        <p:spPr>
          <a:xfrm>
            <a:off x="5895009" y="1779402"/>
            <a:ext cx="4565373" cy="3277109"/>
          </a:xfrm>
          <a:prstGeom prst="rect">
            <a:avLst/>
          </a:prstGeom>
        </p:spPr>
      </p:pic>
    </p:spTree>
    <p:extLst>
      <p:ext uri="{BB962C8B-B14F-4D97-AF65-F5344CB8AC3E}">
        <p14:creationId xmlns:p14="http://schemas.microsoft.com/office/powerpoint/2010/main" val="104100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EC3F2B6-F3E6-4F3E-8ACB-2E05BA70FA6C}"/>
              </a:ext>
            </a:extLst>
          </p:cNvPr>
          <p:cNvSpPr txBox="1"/>
          <p:nvPr/>
        </p:nvSpPr>
        <p:spPr>
          <a:xfrm>
            <a:off x="1734609" y="617377"/>
            <a:ext cx="8722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a:t>CLASSIFICATION RESULTS FOR </a:t>
            </a:r>
            <a:r>
              <a:rPr lang="tr-TR" sz="2000" dirty="0">
                <a:ea typeface="+mn-lt"/>
                <a:cs typeface="+mn-lt"/>
              </a:rPr>
              <a:t>SUPPORT VECTOR MACHINES</a:t>
            </a:r>
            <a:endParaRPr lang="tr-TR" sz="2000" dirty="0"/>
          </a:p>
        </p:txBody>
      </p:sp>
      <p:pic>
        <p:nvPicPr>
          <p:cNvPr id="6" name="Resim 6" descr="tablo içeren bir resim&#10;&#10;Açıklama otomatik olarak oluşturuldu">
            <a:extLst>
              <a:ext uri="{FF2B5EF4-FFF2-40B4-BE49-F238E27FC236}">
                <a16:creationId xmlns:a16="http://schemas.microsoft.com/office/drawing/2014/main" id="{CDC4AF8E-4336-43BD-8DD2-D319345F6F81}"/>
              </a:ext>
            </a:extLst>
          </p:cNvPr>
          <p:cNvPicPr>
            <a:picLocks noChangeAspect="1"/>
          </p:cNvPicPr>
          <p:nvPr/>
        </p:nvPicPr>
        <p:blipFill>
          <a:blip r:embed="rId2"/>
          <a:stretch>
            <a:fillRect/>
          </a:stretch>
        </p:blipFill>
        <p:spPr>
          <a:xfrm>
            <a:off x="4185438" y="1491030"/>
            <a:ext cx="3816015" cy="2171088"/>
          </a:xfrm>
          <a:prstGeom prst="rect">
            <a:avLst/>
          </a:prstGeom>
        </p:spPr>
      </p:pic>
      <p:pic>
        <p:nvPicPr>
          <p:cNvPr id="7" name="Resim 7" descr="tablo içeren bir resim&#10;&#10;Açıklama otomatik olarak oluşturuldu">
            <a:extLst>
              <a:ext uri="{FF2B5EF4-FFF2-40B4-BE49-F238E27FC236}">
                <a16:creationId xmlns:a16="http://schemas.microsoft.com/office/drawing/2014/main" id="{E5952125-767C-4A78-92A1-A6BEC22FA15A}"/>
              </a:ext>
            </a:extLst>
          </p:cNvPr>
          <p:cNvPicPr>
            <a:picLocks noChangeAspect="1"/>
          </p:cNvPicPr>
          <p:nvPr/>
        </p:nvPicPr>
        <p:blipFill>
          <a:blip r:embed="rId3"/>
          <a:stretch>
            <a:fillRect/>
          </a:stretch>
        </p:blipFill>
        <p:spPr>
          <a:xfrm>
            <a:off x="1731261" y="3802583"/>
            <a:ext cx="3826041" cy="2158763"/>
          </a:xfrm>
          <a:prstGeom prst="rect">
            <a:avLst/>
          </a:prstGeom>
        </p:spPr>
      </p:pic>
      <p:pic>
        <p:nvPicPr>
          <p:cNvPr id="8" name="Resim 8" descr="tablo içeren bir resim&#10;&#10;Açıklama otomatik olarak oluşturuldu">
            <a:extLst>
              <a:ext uri="{FF2B5EF4-FFF2-40B4-BE49-F238E27FC236}">
                <a16:creationId xmlns:a16="http://schemas.microsoft.com/office/drawing/2014/main" id="{84EF5DB3-4A1F-4A5D-A852-FE08829FEE70}"/>
              </a:ext>
            </a:extLst>
          </p:cNvPr>
          <p:cNvPicPr>
            <a:picLocks noChangeAspect="1"/>
          </p:cNvPicPr>
          <p:nvPr/>
        </p:nvPicPr>
        <p:blipFill>
          <a:blip r:embed="rId4"/>
          <a:stretch>
            <a:fillRect/>
          </a:stretch>
        </p:blipFill>
        <p:spPr>
          <a:xfrm>
            <a:off x="6579458" y="3806068"/>
            <a:ext cx="3816015" cy="2174491"/>
          </a:xfrm>
          <a:prstGeom prst="rect">
            <a:avLst/>
          </a:prstGeom>
        </p:spPr>
      </p:pic>
    </p:spTree>
    <p:extLst>
      <p:ext uri="{BB962C8B-B14F-4D97-AF65-F5344CB8AC3E}">
        <p14:creationId xmlns:p14="http://schemas.microsoft.com/office/powerpoint/2010/main" val="224982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815C7-9B54-489D-BA01-A844135260FE}"/>
              </a:ext>
            </a:extLst>
          </p:cNvPr>
          <p:cNvSpPr>
            <a:spLocks noGrp="1"/>
          </p:cNvSpPr>
          <p:nvPr>
            <p:ph type="title"/>
          </p:nvPr>
        </p:nvSpPr>
        <p:spPr>
          <a:xfrm>
            <a:off x="1066800" y="621427"/>
            <a:ext cx="10058400" cy="1371600"/>
          </a:xfrm>
        </p:spPr>
        <p:txBody>
          <a:bodyPr>
            <a:normAutofit/>
          </a:bodyPr>
          <a:lstStyle/>
          <a:p>
            <a:pPr algn="ctr"/>
            <a:r>
              <a:rPr lang="tr-TR" sz="2000">
                <a:ea typeface="+mj-lt"/>
                <a:cs typeface="+mj-lt"/>
              </a:rPr>
              <a:t>CONFUSION</a:t>
            </a:r>
            <a:r>
              <a:rPr lang="tr-TR" sz="2000" dirty="0">
                <a:ea typeface="+mj-lt"/>
                <a:cs typeface="+mj-lt"/>
              </a:rPr>
              <a:t> MATRIX FOR SUPPORT VECTOR MACHINES</a:t>
            </a:r>
            <a:endParaRPr lang="tr-TR" dirty="0"/>
          </a:p>
          <a:p>
            <a:endParaRPr lang="tr-TR" sz="2000"/>
          </a:p>
        </p:txBody>
      </p:sp>
      <p:pic>
        <p:nvPicPr>
          <p:cNvPr id="9" name="Resim 9">
            <a:extLst>
              <a:ext uri="{FF2B5EF4-FFF2-40B4-BE49-F238E27FC236}">
                <a16:creationId xmlns:a16="http://schemas.microsoft.com/office/drawing/2014/main" id="{959AC016-CD87-428B-9372-94A109891A2E}"/>
              </a:ext>
            </a:extLst>
          </p:cNvPr>
          <p:cNvPicPr>
            <a:picLocks noChangeAspect="1"/>
          </p:cNvPicPr>
          <p:nvPr/>
        </p:nvPicPr>
        <p:blipFill>
          <a:blip r:embed="rId2"/>
          <a:stretch>
            <a:fillRect/>
          </a:stretch>
        </p:blipFill>
        <p:spPr>
          <a:xfrm>
            <a:off x="505791" y="1888654"/>
            <a:ext cx="3726069" cy="3014430"/>
          </a:xfrm>
          <a:prstGeom prst="rect">
            <a:avLst/>
          </a:prstGeom>
        </p:spPr>
      </p:pic>
      <p:pic>
        <p:nvPicPr>
          <p:cNvPr id="10" name="Resim 10">
            <a:extLst>
              <a:ext uri="{FF2B5EF4-FFF2-40B4-BE49-F238E27FC236}">
                <a16:creationId xmlns:a16="http://schemas.microsoft.com/office/drawing/2014/main" id="{2DCAE61E-9AC8-429D-9D92-681A7CB50C70}"/>
              </a:ext>
            </a:extLst>
          </p:cNvPr>
          <p:cNvPicPr>
            <a:picLocks noChangeAspect="1"/>
          </p:cNvPicPr>
          <p:nvPr/>
        </p:nvPicPr>
        <p:blipFill>
          <a:blip r:embed="rId3"/>
          <a:stretch>
            <a:fillRect/>
          </a:stretch>
        </p:blipFill>
        <p:spPr>
          <a:xfrm>
            <a:off x="4249530" y="1887531"/>
            <a:ext cx="3759200" cy="3016678"/>
          </a:xfrm>
          <a:prstGeom prst="rect">
            <a:avLst/>
          </a:prstGeom>
        </p:spPr>
      </p:pic>
      <p:pic>
        <p:nvPicPr>
          <p:cNvPr id="13" name="Resim 13">
            <a:extLst>
              <a:ext uri="{FF2B5EF4-FFF2-40B4-BE49-F238E27FC236}">
                <a16:creationId xmlns:a16="http://schemas.microsoft.com/office/drawing/2014/main" id="{67E8B5ED-F877-4C22-8B06-0AF955D1D039}"/>
              </a:ext>
            </a:extLst>
          </p:cNvPr>
          <p:cNvPicPr>
            <a:picLocks noChangeAspect="1"/>
          </p:cNvPicPr>
          <p:nvPr/>
        </p:nvPicPr>
        <p:blipFill>
          <a:blip r:embed="rId4"/>
          <a:stretch>
            <a:fillRect/>
          </a:stretch>
        </p:blipFill>
        <p:spPr>
          <a:xfrm>
            <a:off x="8092661" y="1886713"/>
            <a:ext cx="3637721" cy="3018313"/>
          </a:xfrm>
          <a:prstGeom prst="rect">
            <a:avLst/>
          </a:prstGeom>
        </p:spPr>
      </p:pic>
    </p:spTree>
    <p:extLst>
      <p:ext uri="{BB962C8B-B14F-4D97-AF65-F5344CB8AC3E}">
        <p14:creationId xmlns:p14="http://schemas.microsoft.com/office/powerpoint/2010/main" val="9909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29229E-9197-4C3B-9732-D8A20EEAA294}"/>
              </a:ext>
            </a:extLst>
          </p:cNvPr>
          <p:cNvSpPr>
            <a:spLocks noGrp="1"/>
          </p:cNvSpPr>
          <p:nvPr>
            <p:ph type="title"/>
          </p:nvPr>
        </p:nvSpPr>
        <p:spPr/>
        <p:txBody>
          <a:bodyPr/>
          <a:lstStyle/>
          <a:p>
            <a:r>
              <a:rPr lang="tr-TR"/>
              <a:t>CONCLUSION</a:t>
            </a:r>
          </a:p>
        </p:txBody>
      </p:sp>
      <p:sp>
        <p:nvSpPr>
          <p:cNvPr id="3" name="İçerik Yer Tutucusu 2">
            <a:extLst>
              <a:ext uri="{FF2B5EF4-FFF2-40B4-BE49-F238E27FC236}">
                <a16:creationId xmlns:a16="http://schemas.microsoft.com/office/drawing/2014/main" id="{8B8B640E-EE24-45FA-B5FF-C8941574AED9}"/>
              </a:ext>
            </a:extLst>
          </p:cNvPr>
          <p:cNvSpPr>
            <a:spLocks noGrp="1"/>
          </p:cNvSpPr>
          <p:nvPr>
            <p:ph idx="1"/>
          </p:nvPr>
        </p:nvSpPr>
        <p:spPr/>
        <p:txBody>
          <a:bodyPr vert="horz" lIns="91440" tIns="45720" rIns="91440" bIns="45720" rtlCol="0" anchor="t">
            <a:normAutofit/>
          </a:bodyPr>
          <a:lstStyle/>
          <a:p>
            <a:r>
              <a:rPr lang="tr-TR" sz="2000" b="1">
                <a:solidFill>
                  <a:srgbClr val="FF0000"/>
                </a:solidFill>
              </a:rPr>
              <a:t>BAGGING METHOD USED ARTIFICAL NEURAL NETWORK WITH 2 HIDDEN LAYER IS THE SLOWEST ALGORITHM</a:t>
            </a:r>
          </a:p>
          <a:p>
            <a:pPr>
              <a:buClr>
                <a:srgbClr val="262626"/>
              </a:buClr>
            </a:pPr>
            <a:endParaRPr lang="tr-TR" sz="2000" b="1">
              <a:solidFill>
                <a:srgbClr val="FF0000"/>
              </a:solidFill>
            </a:endParaRPr>
          </a:p>
          <a:p>
            <a:pPr>
              <a:buClr>
                <a:srgbClr val="262626"/>
              </a:buClr>
            </a:pPr>
            <a:r>
              <a:rPr lang="tr-TR" sz="2000" b="1">
                <a:solidFill>
                  <a:srgbClr val="00B050"/>
                </a:solidFill>
              </a:rPr>
              <a:t>HOLD OUT METHOD USED NAIVE BAYES IS THE FASTEST ALGORITHM</a:t>
            </a:r>
          </a:p>
          <a:p>
            <a:pPr>
              <a:buClr>
                <a:srgbClr val="262626"/>
              </a:buClr>
            </a:pPr>
            <a:endParaRPr lang="tr-TR" sz="2000" b="1">
              <a:solidFill>
                <a:srgbClr val="00B050"/>
              </a:solidFill>
            </a:endParaRPr>
          </a:p>
          <a:p>
            <a:pPr>
              <a:buClr>
                <a:srgbClr val="262626"/>
              </a:buClr>
            </a:pPr>
            <a:r>
              <a:rPr lang="tr-TR" sz="2000" b="1">
                <a:solidFill>
                  <a:srgbClr val="FF0000"/>
                </a:solidFill>
              </a:rPr>
              <a:t>BOOSTING METHOD USED NAIVE BAYES GIVES THE LEAST ACCURATE RESULTS</a:t>
            </a:r>
          </a:p>
          <a:p>
            <a:pPr>
              <a:buClr>
                <a:srgbClr val="262626"/>
              </a:buClr>
            </a:pPr>
            <a:endParaRPr lang="tr-TR" sz="2000" b="1">
              <a:solidFill>
                <a:srgbClr val="00B050"/>
              </a:solidFill>
            </a:endParaRPr>
          </a:p>
          <a:p>
            <a:pPr>
              <a:buClr>
                <a:srgbClr val="262626"/>
              </a:buClr>
            </a:pPr>
            <a:r>
              <a:rPr lang="tr-TR" sz="2000" b="1">
                <a:solidFill>
                  <a:srgbClr val="00B050"/>
                </a:solidFill>
              </a:rPr>
              <a:t>BAGGING METHOD USED DECISION TREE WITH GINI INDEX GIVES THE MOST ACCURATE RESULTS</a:t>
            </a:r>
          </a:p>
          <a:p>
            <a:pPr>
              <a:buClr>
                <a:srgbClr val="262626"/>
              </a:buClr>
            </a:pPr>
            <a:endParaRPr lang="tr-TR"/>
          </a:p>
          <a:p>
            <a:pPr>
              <a:buClr>
                <a:srgbClr val="262626"/>
              </a:buClr>
            </a:pPr>
            <a:endParaRPr lang="tr-TR"/>
          </a:p>
        </p:txBody>
      </p:sp>
    </p:spTree>
    <p:extLst>
      <p:ext uri="{BB962C8B-B14F-4D97-AF65-F5344CB8AC3E}">
        <p14:creationId xmlns:p14="http://schemas.microsoft.com/office/powerpoint/2010/main" val="3246488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02E892-C3C5-428E-9009-F6C8E371DC86}"/>
              </a:ext>
            </a:extLst>
          </p:cNvPr>
          <p:cNvSpPr>
            <a:spLocks noGrp="1"/>
          </p:cNvSpPr>
          <p:nvPr>
            <p:ph idx="1"/>
          </p:nvPr>
        </p:nvSpPr>
        <p:spPr/>
        <p:txBody>
          <a:bodyPr vert="horz" lIns="91440" tIns="45720" rIns="91440" bIns="45720" rtlCol="0" anchor="t">
            <a:normAutofit/>
          </a:bodyPr>
          <a:lstStyle/>
          <a:p>
            <a:r>
              <a:rPr lang="tr-TR" sz="3200" b="1">
                <a:ea typeface="+mn-lt"/>
                <a:cs typeface="+mn-lt"/>
              </a:rPr>
              <a:t>BAGGING METHOD USED DECISION TREE WITH GINI INDEX IS THE ALGORITHM THAT GIVES THE MOST OPTIMAL RESULTS FOR OUR DATA</a:t>
            </a:r>
            <a:endParaRPr lang="tr-TR"/>
          </a:p>
        </p:txBody>
      </p:sp>
    </p:spTree>
    <p:extLst>
      <p:ext uri="{BB962C8B-B14F-4D97-AF65-F5344CB8AC3E}">
        <p14:creationId xmlns:p14="http://schemas.microsoft.com/office/powerpoint/2010/main" val="75101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AC4CF2-6E25-48FA-8F9C-4643D3427C12}"/>
              </a:ext>
            </a:extLst>
          </p:cNvPr>
          <p:cNvSpPr>
            <a:spLocks noGrp="1"/>
          </p:cNvSpPr>
          <p:nvPr>
            <p:ph type="title"/>
          </p:nvPr>
        </p:nvSpPr>
        <p:spPr/>
        <p:txBody>
          <a:bodyPr/>
          <a:lstStyle/>
          <a:p>
            <a:r>
              <a:rPr lang="tr-TR"/>
              <a:t>REFERENCES:</a:t>
            </a:r>
          </a:p>
        </p:txBody>
      </p:sp>
      <p:sp>
        <p:nvSpPr>
          <p:cNvPr id="3" name="İçerik Yer Tutucusu 2">
            <a:extLst>
              <a:ext uri="{FF2B5EF4-FFF2-40B4-BE49-F238E27FC236}">
                <a16:creationId xmlns:a16="http://schemas.microsoft.com/office/drawing/2014/main" id="{E75DA8F8-29E1-4066-BFA2-A61572E8B525}"/>
              </a:ext>
            </a:extLst>
          </p:cNvPr>
          <p:cNvSpPr>
            <a:spLocks noGrp="1"/>
          </p:cNvSpPr>
          <p:nvPr>
            <p:ph idx="1"/>
          </p:nvPr>
        </p:nvSpPr>
        <p:spPr/>
        <p:txBody>
          <a:bodyPr vert="horz" lIns="91440" tIns="45720" rIns="91440" bIns="45720" rtlCol="0" anchor="t">
            <a:normAutofit/>
          </a:bodyPr>
          <a:lstStyle/>
          <a:p>
            <a:r>
              <a:rPr lang="tr-TR">
                <a:solidFill>
                  <a:srgbClr val="0070C0"/>
                </a:solidFill>
                <a:ea typeface="+mn-lt"/>
                <a:cs typeface="+mn-lt"/>
                <a:hlinkClick r:id="rId2">
                  <a:extLst>
                    <a:ext uri="{A12FA001-AC4F-418D-AE19-62706E023703}">
                      <ahyp:hlinkClr xmlns:ahyp="http://schemas.microsoft.com/office/drawing/2018/hyperlinkcolor" xmlns="" val="tx"/>
                    </a:ext>
                  </a:extLst>
                </a:hlinkClick>
              </a:rPr>
              <a:t>https://scikit-learn.org/stable/modules/generated/sklearn.ensemble.AdaBoostClassifier.html</a:t>
            </a:r>
            <a:endParaRPr lang="tr-TR">
              <a:solidFill>
                <a:srgbClr val="0070C0"/>
              </a:solidFill>
              <a:ea typeface="+mn-lt"/>
              <a:cs typeface="+mn-lt"/>
            </a:endParaRPr>
          </a:p>
          <a:p>
            <a:pPr>
              <a:buClr>
                <a:srgbClr val="262626"/>
              </a:buClr>
            </a:pPr>
            <a:r>
              <a:rPr lang="tr-TR">
                <a:solidFill>
                  <a:srgbClr val="0070C0"/>
                </a:solidFill>
                <a:ea typeface="+mn-lt"/>
                <a:cs typeface="+mn-lt"/>
                <a:hlinkClick r:id="rId3">
                  <a:extLst>
                    <a:ext uri="{A12FA001-AC4F-418D-AE19-62706E023703}">
                      <ahyp:hlinkClr xmlns:ahyp="http://schemas.microsoft.com/office/drawing/2018/hyperlinkcolor" xmlns="" val="tx"/>
                    </a:ext>
                  </a:extLst>
                </a:hlinkClick>
              </a:rPr>
              <a:t>https://www.datatechnotes.com/2019/03/classification-with-bagging-classifier.html</a:t>
            </a:r>
            <a:endParaRPr lang="tr-TR">
              <a:solidFill>
                <a:srgbClr val="0070C0"/>
              </a:solidFill>
              <a:ea typeface="+mn-lt"/>
              <a:cs typeface="+mn-lt"/>
            </a:endParaRPr>
          </a:p>
          <a:p>
            <a:pPr>
              <a:buClr>
                <a:srgbClr val="262626"/>
              </a:buClr>
            </a:pPr>
            <a:r>
              <a:rPr lang="tr-TR">
                <a:ea typeface="+mn-lt"/>
                <a:cs typeface="+mn-lt"/>
                <a:hlinkClick r:id="rId4"/>
              </a:rPr>
              <a:t>https://scikit-learn.org/stable/modules/generated/sklearn.neural_network.MLPClassifier.html</a:t>
            </a:r>
            <a:endParaRPr lang="tr-TR">
              <a:ea typeface="+mn-lt"/>
              <a:cs typeface="+mn-lt"/>
            </a:endParaRPr>
          </a:p>
          <a:p>
            <a:pPr>
              <a:buClr>
                <a:srgbClr val="262626"/>
              </a:buClr>
            </a:pPr>
            <a:r>
              <a:rPr lang="tr-TR">
                <a:ea typeface="+mn-lt"/>
                <a:cs typeface="+mn-lt"/>
                <a:hlinkClick r:id="rId5"/>
              </a:rPr>
              <a:t>https://github.com/scikit-learn/scikit-learn/issues/1752</a:t>
            </a:r>
            <a:endParaRPr lang="tr-TR">
              <a:ea typeface="+mn-lt"/>
              <a:cs typeface="+mn-lt"/>
            </a:endParaRPr>
          </a:p>
          <a:p>
            <a:pPr>
              <a:buClr>
                <a:srgbClr val="262626"/>
              </a:buClr>
            </a:pPr>
            <a:endParaRPr lang="tr-TR">
              <a:ea typeface="+mn-lt"/>
              <a:cs typeface="+mn-lt"/>
            </a:endParaRPr>
          </a:p>
        </p:txBody>
      </p:sp>
    </p:spTree>
    <p:extLst>
      <p:ext uri="{BB962C8B-B14F-4D97-AF65-F5344CB8AC3E}">
        <p14:creationId xmlns:p14="http://schemas.microsoft.com/office/powerpoint/2010/main" val="82583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5" name="Resim 5" descr="tablo, bilgisayar, iç mekan, dizüstü içeren bir resim&#10;&#10;Açıklama otomatik olarak oluşturuldu">
            <a:extLst>
              <a:ext uri="{FF2B5EF4-FFF2-40B4-BE49-F238E27FC236}">
                <a16:creationId xmlns:a16="http://schemas.microsoft.com/office/drawing/2014/main" id="{B7ABFA77-9273-47DB-BFA8-DE9B3F993A72}"/>
              </a:ext>
            </a:extLst>
          </p:cNvPr>
          <p:cNvPicPr>
            <a:picLocks noChangeAspect="1"/>
          </p:cNvPicPr>
          <p:nvPr/>
        </p:nvPicPr>
        <p:blipFill rotWithShape="1">
          <a:blip r:embed="rId2">
            <a:alphaModFix amt="35000"/>
          </a:blip>
          <a:srcRect l="23470" r="3919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649E169E-7A7F-4B6B-9ADE-3BE53C5F0A41}"/>
              </a:ext>
            </a:extLst>
          </p:cNvPr>
          <p:cNvSpPr>
            <a:spLocks noGrp="1"/>
          </p:cNvSpPr>
          <p:nvPr>
            <p:ph type="title"/>
          </p:nvPr>
        </p:nvSpPr>
        <p:spPr>
          <a:xfrm>
            <a:off x="1066800" y="420344"/>
            <a:ext cx="10058400" cy="1371600"/>
          </a:xfrm>
        </p:spPr>
        <p:txBody>
          <a:bodyPr>
            <a:normAutofit/>
          </a:bodyPr>
          <a:lstStyle/>
          <a:p>
            <a:pPr algn="ctr"/>
            <a:r>
              <a:rPr lang="tr-TR" sz="4000" b="1">
                <a:ea typeface="+mj-lt"/>
                <a:cs typeface="+mj-lt"/>
              </a:rPr>
              <a:t>Magic Gamma </a:t>
            </a:r>
            <a:r>
              <a:rPr lang="tr-TR" sz="4000" b="1" err="1">
                <a:ea typeface="+mj-lt"/>
                <a:cs typeface="+mj-lt"/>
              </a:rPr>
              <a:t>Telescope</a:t>
            </a:r>
            <a:r>
              <a:rPr lang="tr-TR" sz="4000" b="1">
                <a:ea typeface="+mj-lt"/>
                <a:cs typeface="+mj-lt"/>
              </a:rPr>
              <a:t> Data   </a:t>
            </a:r>
            <a:br>
              <a:rPr lang="tr-TR" sz="4000" b="1">
                <a:ea typeface="+mj-lt"/>
                <a:cs typeface="+mj-lt"/>
              </a:rPr>
            </a:br>
            <a:r>
              <a:rPr lang="tr-TR" sz="4000" b="1">
                <a:ea typeface="+mj-lt"/>
                <a:cs typeface="+mj-lt"/>
              </a:rPr>
              <a:t>(2007- 05 - 01)</a:t>
            </a:r>
            <a:endParaRPr lang="tr-TR" sz="4000"/>
          </a:p>
        </p:txBody>
      </p:sp>
      <p:sp>
        <p:nvSpPr>
          <p:cNvPr id="3" name="İçerik Yer Tutucusu 2">
            <a:extLst>
              <a:ext uri="{FF2B5EF4-FFF2-40B4-BE49-F238E27FC236}">
                <a16:creationId xmlns:a16="http://schemas.microsoft.com/office/drawing/2014/main" id="{4F6945C6-BEFE-4386-BBEB-F171B04D070D}"/>
              </a:ext>
            </a:extLst>
          </p:cNvPr>
          <p:cNvSpPr>
            <a:spLocks noGrp="1"/>
          </p:cNvSpPr>
          <p:nvPr>
            <p:ph idx="1"/>
          </p:nvPr>
        </p:nvSpPr>
        <p:spPr>
          <a:xfrm>
            <a:off x="549216" y="1844328"/>
            <a:ext cx="11093567" cy="4665164"/>
          </a:xfrm>
        </p:spPr>
        <p:txBody>
          <a:bodyPr vert="horz" lIns="91440" tIns="45720" rIns="91440" bIns="45720" rtlCol="0" anchor="t">
            <a:normAutofit lnSpcReduction="10000"/>
          </a:bodyPr>
          <a:lstStyle/>
          <a:p>
            <a:pPr marL="0" indent="0" algn="just">
              <a:buClr>
                <a:srgbClr val="FFFFFF"/>
              </a:buClr>
              <a:buNone/>
            </a:pPr>
            <a:r>
              <a:rPr lang="tr-TR">
                <a:ea typeface="+mn-lt"/>
                <a:cs typeface="+mn-lt"/>
              </a:rPr>
              <a:t>The data is generated to simulate registration of high energy gamma particles in a ground-based atmospheric Cherenkov gamma telescope using the imaging technique. Cherenkov gamma telescope observes high energy gamma rays, taking advantage of the radiation emitted by charged particles produced inside the electromagnetic showers initiated by the gammas, and developing in the atmosphere. This Cherenkov radiation (of visible to UV wavelengths) leaks through the atmosphere and gets recorded in the detector, allowing reconstruction of the shower parameters. The available information consists of pulses left by the incoming Cherenkov photons on the photomultiplier tubes, arranged in a plane, the camera. Depending on the energy of the primary gamma, a total of few hundreds to some 10000 Cherenkov photons get collected, in patterns (called the shower image), allowing to discriminate statistically those caused by primary gammas (signal) from the images of hadronic showers initiated by cosmic rays in the upper atmosphere (background).</a:t>
            </a:r>
            <a:br>
              <a:rPr lang="tr-TR">
                <a:ea typeface="+mn-lt"/>
                <a:cs typeface="+mn-lt"/>
              </a:rPr>
            </a:br>
            <a:r>
              <a:rPr lang="tr-TR">
                <a:ea typeface="+mn-lt"/>
                <a:cs typeface="+mn-lt"/>
              </a:rPr>
              <a:t/>
            </a:r>
            <a:br>
              <a:rPr lang="tr-TR">
                <a:ea typeface="+mn-lt"/>
                <a:cs typeface="+mn-lt"/>
              </a:rPr>
            </a:br>
            <a:r>
              <a:rPr lang="tr-TR">
                <a:ea typeface="+mn-lt"/>
                <a:cs typeface="+mn-lt"/>
              </a:rPr>
              <a:t>Typically, the image of a shower after some pre-processing is an elongated cluster. Its long axis is oriented towards the camera center if the shower axis is parallel to the telescope's optical axis, i.e. if the telescope axis is directed towards a point source. A principal component analysis is performed in the camera plane, which results in a correlation axis and defines an ellipse. If the depositions were distributed as a bivariate Gaussian, this would be an equidensity ellipse. The characteristic parameters of this ellipse (often called Hillas parameters) are among the image parameters that can be used for discrimination. The energy depositions are typically asymmetric along the major axis, and this asymmetry can also be used in discrimination. There are, in addition, further discriminating characteristics, like the extent of the cluster in the image plane, or the total sum of depositions.</a:t>
            </a:r>
            <a:endParaRPr lang="tr-TR"/>
          </a:p>
        </p:txBody>
      </p:sp>
    </p:spTree>
    <p:extLst>
      <p:ext uri="{BB962C8B-B14F-4D97-AF65-F5344CB8AC3E}">
        <p14:creationId xmlns:p14="http://schemas.microsoft.com/office/powerpoint/2010/main" val="42451593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A7018FF1-DFC4-44AF-AC15-E3DEE6C6B65E}"/>
              </a:ext>
            </a:extLst>
          </p:cNvPr>
          <p:cNvPicPr>
            <a:picLocks noChangeAspect="1"/>
          </p:cNvPicPr>
          <p:nvPr/>
        </p:nvPicPr>
        <p:blipFill rotWithShape="1">
          <a:blip r:embed="rId2">
            <a:duotone>
              <a:schemeClr val="accent1">
                <a:shade val="45000"/>
                <a:satMod val="135000"/>
              </a:schemeClr>
              <a:prstClr val="white"/>
            </a:duotone>
            <a:alphaModFix amt="75000"/>
          </a:blip>
          <a:srcRect t="19874" r="-2" b="5174"/>
          <a:stretch/>
        </p:blipFill>
        <p:spPr>
          <a:xfrm>
            <a:off x="20" y="10"/>
            <a:ext cx="12191979" cy="6857989"/>
          </a:xfrm>
          <a:prstGeom prst="rect">
            <a:avLst/>
          </a:prstGeom>
        </p:spPr>
      </p:pic>
      <p:sp>
        <p:nvSpPr>
          <p:cNvPr id="3" name="İçerik Yer Tutucusu 2">
            <a:extLst>
              <a:ext uri="{FF2B5EF4-FFF2-40B4-BE49-F238E27FC236}">
                <a16:creationId xmlns:a16="http://schemas.microsoft.com/office/drawing/2014/main" id="{91AF5310-A951-4FD7-A3D8-819AA37EF818}"/>
              </a:ext>
            </a:extLst>
          </p:cNvPr>
          <p:cNvSpPr>
            <a:spLocks noGrp="1"/>
          </p:cNvSpPr>
          <p:nvPr>
            <p:ph idx="1"/>
          </p:nvPr>
        </p:nvSpPr>
        <p:spPr>
          <a:xfrm>
            <a:off x="592348" y="1571158"/>
            <a:ext cx="11064814" cy="4334485"/>
          </a:xfrm>
        </p:spPr>
        <p:txBody>
          <a:bodyPr vert="horz" lIns="91440" tIns="45720" rIns="91440" bIns="45720" rtlCol="0" anchor="t">
            <a:noAutofit/>
          </a:bodyPr>
          <a:lstStyle/>
          <a:p>
            <a:pPr marL="0" indent="0" algn="just">
              <a:buNone/>
            </a:pPr>
            <a:r>
              <a:rPr lang="tr-TR">
                <a:ea typeface="+mn-lt"/>
                <a:cs typeface="+mn-lt"/>
              </a:rPr>
              <a:t>1. fLength: continuous    # major axis of ellipse [mm]</a:t>
            </a:r>
            <a:br>
              <a:rPr lang="tr-TR">
                <a:ea typeface="+mn-lt"/>
                <a:cs typeface="+mn-lt"/>
              </a:rPr>
            </a:br>
            <a:r>
              <a:rPr lang="tr-TR">
                <a:ea typeface="+mn-lt"/>
                <a:cs typeface="+mn-lt"/>
              </a:rPr>
              <a:t>2. fWidth: continuous      # minor axis of ellipse [mm]</a:t>
            </a:r>
            <a:br>
              <a:rPr lang="tr-TR">
                <a:ea typeface="+mn-lt"/>
                <a:cs typeface="+mn-lt"/>
              </a:rPr>
            </a:br>
            <a:r>
              <a:rPr lang="tr-TR">
                <a:ea typeface="+mn-lt"/>
                <a:cs typeface="+mn-lt"/>
              </a:rPr>
              <a:t>3. fSize: continuous          # 10-log of sum of content of all pixels [in #phot]</a:t>
            </a:r>
            <a:br>
              <a:rPr lang="tr-TR">
                <a:ea typeface="+mn-lt"/>
                <a:cs typeface="+mn-lt"/>
              </a:rPr>
            </a:br>
            <a:r>
              <a:rPr lang="tr-TR">
                <a:ea typeface="+mn-lt"/>
                <a:cs typeface="+mn-lt"/>
              </a:rPr>
              <a:t>4. fConc: continuous      # ratio of sum of two highest pixels over fSize [ratio]</a:t>
            </a:r>
            <a:br>
              <a:rPr lang="tr-TR">
                <a:ea typeface="+mn-lt"/>
                <a:cs typeface="+mn-lt"/>
              </a:rPr>
            </a:br>
            <a:r>
              <a:rPr lang="tr-TR">
                <a:ea typeface="+mn-lt"/>
                <a:cs typeface="+mn-lt"/>
              </a:rPr>
              <a:t>5. fConc1: continuous    # ratio of highest pixel over fSize [ratio]</a:t>
            </a:r>
            <a:br>
              <a:rPr lang="tr-TR">
                <a:ea typeface="+mn-lt"/>
                <a:cs typeface="+mn-lt"/>
              </a:rPr>
            </a:br>
            <a:r>
              <a:rPr lang="tr-TR">
                <a:ea typeface="+mn-lt"/>
                <a:cs typeface="+mn-lt"/>
              </a:rPr>
              <a:t>6. fAsym: continuous       # distance from highest pixel to center, projected onto major axis [mm]</a:t>
            </a:r>
            <a:br>
              <a:rPr lang="tr-TR">
                <a:ea typeface="+mn-lt"/>
                <a:cs typeface="+mn-lt"/>
              </a:rPr>
            </a:br>
            <a:r>
              <a:rPr lang="tr-TR">
                <a:ea typeface="+mn-lt"/>
                <a:cs typeface="+mn-lt"/>
              </a:rPr>
              <a:t>7. fM3Long: continuous  # 3rd root of third moment along major axis [mm]</a:t>
            </a:r>
            <a:br>
              <a:rPr lang="tr-TR">
                <a:ea typeface="+mn-lt"/>
                <a:cs typeface="+mn-lt"/>
              </a:rPr>
            </a:br>
            <a:r>
              <a:rPr lang="tr-TR">
                <a:ea typeface="+mn-lt"/>
                <a:cs typeface="+mn-lt"/>
              </a:rPr>
              <a:t>8. fM3Trans: continuous  # 3rd root of third moment along minor axis [mm]</a:t>
            </a:r>
            <a:br>
              <a:rPr lang="tr-TR">
                <a:ea typeface="+mn-lt"/>
                <a:cs typeface="+mn-lt"/>
              </a:rPr>
            </a:br>
            <a:r>
              <a:rPr lang="tr-TR">
                <a:ea typeface="+mn-lt"/>
                <a:cs typeface="+mn-lt"/>
              </a:rPr>
              <a:t>9. fAlpha: continuous     # angle of major axis with vector to origin [deg]</a:t>
            </a:r>
            <a:br>
              <a:rPr lang="tr-TR">
                <a:ea typeface="+mn-lt"/>
                <a:cs typeface="+mn-lt"/>
              </a:rPr>
            </a:br>
            <a:r>
              <a:rPr lang="tr-TR">
                <a:ea typeface="+mn-lt"/>
                <a:cs typeface="+mn-lt"/>
              </a:rPr>
              <a:t>10. fDist: continuous        # distance from origin to center of ellipse [mm]</a:t>
            </a:r>
            <a:br>
              <a:rPr lang="tr-TR">
                <a:ea typeface="+mn-lt"/>
                <a:cs typeface="+mn-lt"/>
              </a:rPr>
            </a:br>
            <a:r>
              <a:rPr lang="tr-TR">
                <a:ea typeface="+mn-lt"/>
                <a:cs typeface="+mn-lt"/>
              </a:rPr>
              <a:t>11. class: g,h                    # gamma (signal), hadron (background)</a:t>
            </a:r>
            <a:br>
              <a:rPr lang="tr-TR">
                <a:ea typeface="+mn-lt"/>
                <a:cs typeface="+mn-lt"/>
              </a:rPr>
            </a:br>
            <a:r>
              <a:rPr lang="tr-TR">
                <a:ea typeface="+mn-lt"/>
                <a:cs typeface="+mn-lt"/>
              </a:rPr>
              <a:t/>
            </a:r>
            <a:br>
              <a:rPr lang="tr-TR">
                <a:ea typeface="+mn-lt"/>
                <a:cs typeface="+mn-lt"/>
              </a:rPr>
            </a:br>
            <a:r>
              <a:rPr lang="tr-TR">
                <a:ea typeface="+mn-lt"/>
                <a:cs typeface="+mn-lt"/>
              </a:rPr>
              <a:t>g = gamma (signal): 12332</a:t>
            </a:r>
            <a:br>
              <a:rPr lang="tr-TR">
                <a:ea typeface="+mn-lt"/>
                <a:cs typeface="+mn-lt"/>
              </a:rPr>
            </a:br>
            <a:r>
              <a:rPr lang="tr-TR">
                <a:ea typeface="+mn-lt"/>
                <a:cs typeface="+mn-lt"/>
              </a:rPr>
              <a:t>h = hadron (background): 6688</a:t>
            </a:r>
          </a:p>
          <a:p>
            <a:pPr marL="0" indent="0" algn="just">
              <a:buNone/>
            </a:pPr>
            <a:endParaRPr lang="tr-TR">
              <a:ea typeface="+mn-lt"/>
              <a:cs typeface="+mn-lt"/>
            </a:endParaRPr>
          </a:p>
          <a:p>
            <a:pPr marL="0" indent="0" algn="just">
              <a:buNone/>
            </a:pPr>
            <a:r>
              <a:rPr lang="tr-TR">
                <a:ea typeface="+mn-lt"/>
                <a:cs typeface="+mn-lt"/>
              </a:rPr>
              <a:t>So the matrix is: [19,020x11] </a:t>
            </a:r>
          </a:p>
          <a:p>
            <a:pPr marL="0" indent="0" algn="just">
              <a:buNone/>
            </a:pPr>
            <a:endParaRPr lang="tr-TR">
              <a:ea typeface="+mn-lt"/>
              <a:cs typeface="+mn-lt"/>
            </a:endParaRPr>
          </a:p>
          <a:p>
            <a:pPr marL="285750" indent="-285750" algn="just">
              <a:buClr>
                <a:srgbClr val="262626"/>
              </a:buClr>
              <a:buFont typeface="Garamond,Serif"/>
              <a:buChar char="◦"/>
            </a:pPr>
            <a:endParaRPr lang="tr-TR">
              <a:ea typeface="+mn-lt"/>
              <a:cs typeface="+mn-lt"/>
            </a:endParaRPr>
          </a:p>
          <a:p>
            <a:pPr marL="0" indent="0">
              <a:lnSpc>
                <a:spcPct val="90000"/>
              </a:lnSpc>
              <a:buNone/>
            </a:pPr>
            <a:endParaRPr lang="tr-TR"/>
          </a:p>
        </p:txBody>
      </p:sp>
      <p:sp>
        <p:nvSpPr>
          <p:cNvPr id="7" name="Metin kutusu 6">
            <a:extLst>
              <a:ext uri="{FF2B5EF4-FFF2-40B4-BE49-F238E27FC236}">
                <a16:creationId xmlns:a16="http://schemas.microsoft.com/office/drawing/2014/main" id="{BB8731DC-A755-4FEB-89FE-D23E5420717D}"/>
              </a:ext>
            </a:extLst>
          </p:cNvPr>
          <p:cNvSpPr txBox="1"/>
          <p:nvPr/>
        </p:nvSpPr>
        <p:spPr>
          <a:xfrm>
            <a:off x="598098" y="554966"/>
            <a:ext cx="8781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b="1"/>
              <a:t>Attribute Information</a:t>
            </a:r>
          </a:p>
        </p:txBody>
      </p:sp>
    </p:spTree>
    <p:extLst>
      <p:ext uri="{BB962C8B-B14F-4D97-AF65-F5344CB8AC3E}">
        <p14:creationId xmlns:p14="http://schemas.microsoft.com/office/powerpoint/2010/main" val="160736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8AEED7-5083-439C-A94B-C522C786043B}"/>
              </a:ext>
            </a:extLst>
          </p:cNvPr>
          <p:cNvSpPr>
            <a:spLocks noGrp="1"/>
          </p:cNvSpPr>
          <p:nvPr>
            <p:ph type="title"/>
          </p:nvPr>
        </p:nvSpPr>
        <p:spPr>
          <a:xfrm>
            <a:off x="1121531" y="1107200"/>
            <a:ext cx="6684871" cy="1040474"/>
          </a:xfrm>
        </p:spPr>
        <p:txBody>
          <a:bodyPr>
            <a:normAutofit/>
          </a:bodyPr>
          <a:lstStyle/>
          <a:p>
            <a:r>
              <a:rPr lang="tr-TR" sz="3600">
                <a:ea typeface="+mj-lt"/>
                <a:cs typeface="+mj-lt"/>
              </a:rPr>
              <a:t>Data Pre-Processing / Cleaning</a:t>
            </a:r>
          </a:p>
          <a:p>
            <a:endParaRPr lang="tr-TR" sz="3600"/>
          </a:p>
        </p:txBody>
      </p:sp>
      <p:sp>
        <p:nvSpPr>
          <p:cNvPr id="3" name="İçerik Yer Tutucusu 2">
            <a:extLst>
              <a:ext uri="{FF2B5EF4-FFF2-40B4-BE49-F238E27FC236}">
                <a16:creationId xmlns:a16="http://schemas.microsoft.com/office/drawing/2014/main" id="{91AF5310-A951-4FD7-A3D8-819AA37EF818}"/>
              </a:ext>
            </a:extLst>
          </p:cNvPr>
          <p:cNvSpPr>
            <a:spLocks noGrp="1"/>
          </p:cNvSpPr>
          <p:nvPr>
            <p:ph idx="1"/>
          </p:nvPr>
        </p:nvSpPr>
        <p:spPr>
          <a:xfrm>
            <a:off x="1122021" y="2057702"/>
            <a:ext cx="6075474" cy="3074670"/>
          </a:xfrm>
        </p:spPr>
        <p:txBody>
          <a:bodyPr vert="horz" lIns="91440" tIns="45720" rIns="91440" bIns="45720" rtlCol="0" anchor="ctr">
            <a:normAutofit fontScale="92500" lnSpcReduction="20000"/>
          </a:bodyPr>
          <a:lstStyle/>
          <a:p>
            <a:pPr marL="285750" indent="-285750">
              <a:spcBef>
                <a:spcPts val="0"/>
              </a:spcBef>
              <a:buClr>
                <a:srgbClr val="262626"/>
              </a:buClr>
            </a:pPr>
            <a:r>
              <a:rPr lang="tr-TR">
                <a:ea typeface="+mn-lt"/>
                <a:cs typeface="+mn-lt"/>
              </a:rPr>
              <a:t>As </a:t>
            </a:r>
            <a:r>
              <a:rPr lang="tr-TR" err="1">
                <a:ea typeface="+mn-lt"/>
                <a:cs typeface="+mn-lt"/>
              </a:rPr>
              <a:t>you</a:t>
            </a:r>
            <a:r>
              <a:rPr lang="tr-TR">
                <a:ea typeface="+mn-lt"/>
                <a:cs typeface="+mn-lt"/>
              </a:rPr>
              <a:t> can </a:t>
            </a:r>
            <a:r>
              <a:rPr lang="tr-TR" err="1">
                <a:ea typeface="+mn-lt"/>
                <a:cs typeface="+mn-lt"/>
              </a:rPr>
              <a:t>see</a:t>
            </a:r>
            <a:r>
              <a:rPr lang="tr-TR">
                <a:ea typeface="+mn-lt"/>
                <a:cs typeface="+mn-lt"/>
              </a:rPr>
              <a:t> </a:t>
            </a:r>
            <a:r>
              <a:rPr lang="tr-TR" err="1">
                <a:ea typeface="+mn-lt"/>
                <a:cs typeface="+mn-lt"/>
              </a:rPr>
              <a:t>there</a:t>
            </a:r>
            <a:r>
              <a:rPr lang="tr-TR">
                <a:ea typeface="+mn-lt"/>
                <a:cs typeface="+mn-lt"/>
              </a:rPr>
              <a:t> is </a:t>
            </a:r>
            <a:r>
              <a:rPr lang="tr-TR" err="1">
                <a:ea typeface="+mn-lt"/>
                <a:cs typeface="+mn-lt"/>
              </a:rPr>
              <a:t>no</a:t>
            </a:r>
            <a:r>
              <a:rPr lang="tr-TR">
                <a:ea typeface="+mn-lt"/>
                <a:cs typeface="+mn-lt"/>
              </a:rPr>
              <a:t> </a:t>
            </a:r>
            <a:r>
              <a:rPr lang="tr-TR" err="1">
                <a:ea typeface="+mn-lt"/>
                <a:cs typeface="+mn-lt"/>
              </a:rPr>
              <a:t>missing</a:t>
            </a:r>
            <a:r>
              <a:rPr lang="tr-TR">
                <a:ea typeface="+mn-lt"/>
                <a:cs typeface="+mn-lt"/>
              </a:rPr>
              <a:t> </a:t>
            </a:r>
            <a:r>
              <a:rPr lang="tr-TR" err="1">
                <a:ea typeface="+mn-lt"/>
                <a:cs typeface="+mn-lt"/>
              </a:rPr>
              <a:t>values</a:t>
            </a:r>
            <a:r>
              <a:rPr lang="tr-TR">
                <a:ea typeface="+mn-lt"/>
                <a:cs typeface="+mn-lt"/>
              </a:rPr>
              <a:t> in </a:t>
            </a:r>
            <a:r>
              <a:rPr lang="tr-TR" err="1">
                <a:ea typeface="+mn-lt"/>
                <a:cs typeface="+mn-lt"/>
              </a:rPr>
              <a:t>our</a:t>
            </a:r>
            <a:r>
              <a:rPr lang="tr-TR">
                <a:ea typeface="+mn-lt"/>
                <a:cs typeface="+mn-lt"/>
              </a:rPr>
              <a:t> </a:t>
            </a:r>
            <a:r>
              <a:rPr lang="tr-TR" err="1">
                <a:ea typeface="+mn-lt"/>
                <a:cs typeface="+mn-lt"/>
              </a:rPr>
              <a:t>dataset</a:t>
            </a:r>
            <a:r>
              <a:rPr lang="tr-TR">
                <a:ea typeface="+mn-lt"/>
                <a:cs typeface="+mn-lt"/>
              </a:rPr>
              <a:t>.</a:t>
            </a:r>
            <a:endParaRPr lang="en-US">
              <a:ea typeface="+mn-lt"/>
              <a:cs typeface="+mn-lt"/>
            </a:endParaRPr>
          </a:p>
          <a:p>
            <a:pPr marL="285750" indent="-285750">
              <a:spcBef>
                <a:spcPts val="0"/>
              </a:spcBef>
              <a:buClr>
                <a:srgbClr val="262626"/>
              </a:buClr>
            </a:pPr>
            <a:endParaRPr lang="tr-TR">
              <a:ea typeface="+mn-lt"/>
              <a:cs typeface="+mn-lt"/>
            </a:endParaRPr>
          </a:p>
          <a:p>
            <a:pPr marL="285750" indent="-285750">
              <a:spcBef>
                <a:spcPts val="0"/>
              </a:spcBef>
              <a:buClr>
                <a:srgbClr val="262626"/>
              </a:buClr>
            </a:pPr>
            <a:r>
              <a:rPr lang="tr-TR">
                <a:ea typeface="+mn-lt"/>
                <a:cs typeface="+mn-lt"/>
              </a:rPr>
              <a:t>But </a:t>
            </a:r>
            <a:r>
              <a:rPr lang="tr-TR" err="1">
                <a:ea typeface="+mn-lt"/>
                <a:cs typeface="+mn-lt"/>
              </a:rPr>
              <a:t>the</a:t>
            </a:r>
            <a:r>
              <a:rPr lang="tr-TR">
                <a:ea typeface="+mn-lt"/>
                <a:cs typeface="+mn-lt"/>
              </a:rPr>
              <a:t> </a:t>
            </a:r>
            <a:r>
              <a:rPr lang="tr-TR" err="1">
                <a:ea typeface="+mn-lt"/>
                <a:cs typeface="+mn-lt"/>
              </a:rPr>
              <a:t>type</a:t>
            </a:r>
            <a:r>
              <a:rPr lang="tr-TR">
                <a:ea typeface="+mn-lt"/>
                <a:cs typeface="+mn-lt"/>
              </a:rPr>
              <a:t> of </a:t>
            </a:r>
            <a:r>
              <a:rPr lang="tr-TR" err="1">
                <a:ea typeface="+mn-lt"/>
                <a:cs typeface="+mn-lt"/>
              </a:rPr>
              <a:t>the</a:t>
            </a:r>
            <a:r>
              <a:rPr lang="tr-TR">
                <a:ea typeface="+mn-lt"/>
                <a:cs typeface="+mn-lt"/>
              </a:rPr>
              <a:t> </a:t>
            </a:r>
            <a:r>
              <a:rPr lang="tr-TR" err="1">
                <a:ea typeface="+mn-lt"/>
                <a:cs typeface="+mn-lt"/>
              </a:rPr>
              <a:t>class</a:t>
            </a:r>
            <a:r>
              <a:rPr lang="tr-TR">
                <a:ea typeface="+mn-lt"/>
                <a:cs typeface="+mn-lt"/>
              </a:rPr>
              <a:t> is </a:t>
            </a:r>
            <a:r>
              <a:rPr lang="tr-TR" err="1">
                <a:ea typeface="+mn-lt"/>
                <a:cs typeface="+mn-lt"/>
              </a:rPr>
              <a:t>object</a:t>
            </a:r>
            <a:r>
              <a:rPr lang="tr-TR">
                <a:ea typeface="+mn-lt"/>
                <a:cs typeface="+mn-lt"/>
              </a:rPr>
              <a:t>.</a:t>
            </a:r>
          </a:p>
          <a:p>
            <a:pPr marL="0" indent="0">
              <a:spcBef>
                <a:spcPts val="0"/>
              </a:spcBef>
              <a:buClr>
                <a:srgbClr val="262626"/>
              </a:buClr>
              <a:buNone/>
            </a:pPr>
            <a:r>
              <a:rPr lang="tr-TR">
                <a:ea typeface="+mn-lt"/>
                <a:cs typeface="+mn-lt"/>
              </a:rPr>
              <a:t>     </a:t>
            </a:r>
            <a:r>
              <a:rPr lang="tr-TR" err="1">
                <a:ea typeface="+mn-lt"/>
                <a:cs typeface="+mn-lt"/>
              </a:rPr>
              <a:t>So</a:t>
            </a:r>
            <a:r>
              <a:rPr lang="tr-TR">
                <a:ea typeface="+mn-lt"/>
                <a:cs typeface="+mn-lt"/>
              </a:rPr>
              <a:t>, at </a:t>
            </a:r>
            <a:r>
              <a:rPr lang="tr-TR" err="1">
                <a:ea typeface="+mn-lt"/>
                <a:cs typeface="+mn-lt"/>
              </a:rPr>
              <a:t>first</a:t>
            </a:r>
            <a:r>
              <a:rPr lang="tr-TR">
                <a:ea typeface="+mn-lt"/>
                <a:cs typeface="+mn-lt"/>
              </a:rPr>
              <a:t>, </a:t>
            </a:r>
            <a:r>
              <a:rPr lang="tr-TR" err="1">
                <a:ea typeface="+mn-lt"/>
                <a:cs typeface="+mn-lt"/>
              </a:rPr>
              <a:t>we</a:t>
            </a:r>
            <a:r>
              <a:rPr lang="tr-TR">
                <a:ea typeface="+mn-lt"/>
                <a:cs typeface="+mn-lt"/>
              </a:rPr>
              <a:t> </a:t>
            </a:r>
            <a:r>
              <a:rPr lang="tr-TR" err="1">
                <a:ea typeface="+mn-lt"/>
                <a:cs typeface="+mn-lt"/>
              </a:rPr>
              <a:t>converted</a:t>
            </a:r>
            <a:r>
              <a:rPr lang="tr-TR">
                <a:ea typeface="+mn-lt"/>
                <a:cs typeface="+mn-lt"/>
              </a:rPr>
              <a:t> it </a:t>
            </a:r>
            <a:r>
              <a:rPr lang="tr-TR" err="1">
                <a:ea typeface="+mn-lt"/>
                <a:cs typeface="+mn-lt"/>
              </a:rPr>
              <a:t>like</a:t>
            </a:r>
            <a:r>
              <a:rPr lang="tr-TR">
                <a:ea typeface="+mn-lt"/>
                <a:cs typeface="+mn-lt"/>
              </a:rPr>
              <a:t>:</a:t>
            </a:r>
            <a:endParaRPr lang="en-US">
              <a:ea typeface="+mn-lt"/>
              <a:cs typeface="+mn-lt"/>
            </a:endParaRPr>
          </a:p>
          <a:p>
            <a:pPr marL="0" indent="0">
              <a:spcBef>
                <a:spcPts val="0"/>
              </a:spcBef>
              <a:buClr>
                <a:srgbClr val="262626"/>
              </a:buClr>
              <a:buNone/>
            </a:pPr>
            <a:r>
              <a:rPr lang="tr-TR">
                <a:ea typeface="+mn-lt"/>
                <a:cs typeface="+mn-lt"/>
              </a:rPr>
              <a:t>     1 </a:t>
            </a:r>
            <a:r>
              <a:rPr lang="tr-TR" err="1">
                <a:ea typeface="+mn-lt"/>
                <a:cs typeface="+mn-lt"/>
              </a:rPr>
              <a:t>for</a:t>
            </a:r>
            <a:r>
              <a:rPr lang="tr-TR">
                <a:ea typeface="+mn-lt"/>
                <a:cs typeface="+mn-lt"/>
              </a:rPr>
              <a:t> g   </a:t>
            </a:r>
            <a:r>
              <a:rPr lang="tr-TR" err="1">
                <a:ea typeface="+mn-lt"/>
                <a:cs typeface="+mn-lt"/>
              </a:rPr>
              <a:t>and</a:t>
            </a:r>
            <a:r>
              <a:rPr lang="tr-TR">
                <a:ea typeface="+mn-lt"/>
                <a:cs typeface="+mn-lt"/>
              </a:rPr>
              <a:t>   0 </a:t>
            </a:r>
            <a:r>
              <a:rPr lang="tr-TR" err="1">
                <a:ea typeface="+mn-lt"/>
                <a:cs typeface="+mn-lt"/>
              </a:rPr>
              <a:t>for</a:t>
            </a:r>
            <a:r>
              <a:rPr lang="tr-TR">
                <a:ea typeface="+mn-lt"/>
                <a:cs typeface="+mn-lt"/>
              </a:rPr>
              <a:t> h</a:t>
            </a:r>
            <a:endParaRPr lang="en-US">
              <a:ea typeface="+mn-lt"/>
              <a:cs typeface="+mn-lt"/>
            </a:endParaRPr>
          </a:p>
          <a:p>
            <a:pPr marL="0" indent="0">
              <a:spcBef>
                <a:spcPts val="0"/>
              </a:spcBef>
              <a:buNone/>
            </a:pPr>
            <a:endParaRPr lang="tr-TR">
              <a:ea typeface="+mn-lt"/>
              <a:cs typeface="+mn-lt"/>
            </a:endParaRPr>
          </a:p>
          <a:p>
            <a:pPr marL="285750" indent="-285750">
              <a:spcBef>
                <a:spcPts val="0"/>
              </a:spcBef>
            </a:pPr>
            <a:r>
              <a:rPr lang="tr-TR" err="1">
                <a:ea typeface="+mn-lt"/>
                <a:cs typeface="+mn-lt"/>
              </a:rPr>
              <a:t>Number</a:t>
            </a:r>
            <a:r>
              <a:rPr lang="tr-TR">
                <a:ea typeface="+mn-lt"/>
                <a:cs typeface="+mn-lt"/>
              </a:rPr>
              <a:t> of  'g': 12332 </a:t>
            </a:r>
          </a:p>
          <a:p>
            <a:pPr marL="285750" indent="-285750">
              <a:spcBef>
                <a:spcPts val="0"/>
              </a:spcBef>
              <a:buClr>
                <a:srgbClr val="262626"/>
              </a:buClr>
            </a:pPr>
            <a:r>
              <a:rPr lang="tr-TR" err="1">
                <a:ea typeface="+mn-lt"/>
                <a:cs typeface="+mn-lt"/>
              </a:rPr>
              <a:t>Number</a:t>
            </a:r>
            <a:r>
              <a:rPr lang="tr-TR">
                <a:ea typeface="+mn-lt"/>
                <a:cs typeface="+mn-lt"/>
              </a:rPr>
              <a:t> of  'h': 6688</a:t>
            </a:r>
            <a:endParaRPr lang="tr-TR"/>
          </a:p>
          <a:p>
            <a:pPr marL="285750" indent="-285750">
              <a:spcBef>
                <a:spcPts val="0"/>
              </a:spcBef>
              <a:buClr>
                <a:srgbClr val="262626"/>
              </a:buClr>
            </a:pPr>
            <a:endParaRPr lang="tr-TR">
              <a:ea typeface="+mn-lt"/>
              <a:cs typeface="+mn-lt"/>
            </a:endParaRPr>
          </a:p>
          <a:p>
            <a:pPr marL="285750" indent="-285750">
              <a:spcBef>
                <a:spcPts val="0"/>
              </a:spcBef>
              <a:buClr>
                <a:srgbClr val="262626"/>
              </a:buClr>
            </a:pPr>
            <a:r>
              <a:rPr lang="tr-TR" err="1">
                <a:ea typeface="+mn-lt"/>
                <a:cs typeface="+mn-lt"/>
              </a:rPr>
              <a:t>And</a:t>
            </a:r>
            <a:r>
              <a:rPr lang="tr-TR">
                <a:ea typeface="+mn-lt"/>
                <a:cs typeface="+mn-lt"/>
              </a:rPr>
              <a:t> </a:t>
            </a:r>
            <a:r>
              <a:rPr lang="tr-TR" err="1">
                <a:ea typeface="+mn-lt"/>
                <a:cs typeface="+mn-lt"/>
              </a:rPr>
              <a:t>we</a:t>
            </a:r>
            <a:r>
              <a:rPr lang="tr-TR">
                <a:ea typeface="+mn-lt"/>
                <a:cs typeface="+mn-lt"/>
              </a:rPr>
              <a:t> </a:t>
            </a:r>
            <a:r>
              <a:rPr lang="tr-TR" err="1">
                <a:ea typeface="+mn-lt"/>
                <a:cs typeface="+mn-lt"/>
              </a:rPr>
              <a:t>used</a:t>
            </a:r>
            <a:r>
              <a:rPr lang="tr-TR">
                <a:ea typeface="+mn-lt"/>
                <a:cs typeface="+mn-lt"/>
              </a:rPr>
              <a:t> </a:t>
            </a:r>
            <a:r>
              <a:rPr lang="tr-TR" err="1">
                <a:ea typeface="+mn-lt"/>
                <a:cs typeface="+mn-lt"/>
              </a:rPr>
              <a:t>fit_transform</a:t>
            </a:r>
            <a:r>
              <a:rPr lang="tr-TR">
                <a:ea typeface="+mn-lt"/>
                <a:cs typeface="+mn-lt"/>
              </a:rPr>
              <a:t> </a:t>
            </a:r>
            <a:r>
              <a:rPr lang="tr-TR" err="1">
                <a:ea typeface="+mn-lt"/>
                <a:cs typeface="+mn-lt"/>
              </a:rPr>
              <a:t>method</a:t>
            </a:r>
            <a:r>
              <a:rPr lang="tr-TR">
                <a:ea typeface="+mn-lt"/>
                <a:cs typeface="+mn-lt"/>
              </a:rPr>
              <a:t> </a:t>
            </a:r>
            <a:r>
              <a:rPr lang="tr-TR" err="1">
                <a:ea typeface="+mn-lt"/>
                <a:cs typeface="+mn-lt"/>
              </a:rPr>
              <a:t>for</a:t>
            </a:r>
            <a:r>
              <a:rPr lang="tr-TR">
                <a:ea typeface="+mn-lt"/>
                <a:cs typeface="+mn-lt"/>
              </a:rPr>
              <a:t> </a:t>
            </a:r>
            <a:r>
              <a:rPr lang="tr-TR" err="1">
                <a:ea typeface="+mn-lt"/>
                <a:cs typeface="+mn-lt"/>
              </a:rPr>
              <a:t>normalizing</a:t>
            </a:r>
            <a:r>
              <a:rPr lang="tr-TR">
                <a:ea typeface="+mn-lt"/>
                <a:cs typeface="+mn-lt"/>
              </a:rPr>
              <a:t>.</a:t>
            </a:r>
            <a:endParaRPr lang="en-US">
              <a:ea typeface="+mn-lt"/>
              <a:cs typeface="+mn-lt"/>
            </a:endParaRPr>
          </a:p>
          <a:p>
            <a:pPr marL="285750" indent="-285750">
              <a:spcBef>
                <a:spcPts val="0"/>
              </a:spcBef>
              <a:buClr>
                <a:srgbClr val="262626"/>
              </a:buClr>
            </a:pPr>
            <a:endParaRPr lang="tr-TR">
              <a:ea typeface="+mn-lt"/>
              <a:cs typeface="+mn-lt"/>
            </a:endParaRPr>
          </a:p>
          <a:p>
            <a:pPr marL="285750" indent="-285750">
              <a:spcBef>
                <a:spcPts val="0"/>
              </a:spcBef>
              <a:buClr>
                <a:srgbClr val="262626"/>
              </a:buClr>
            </a:pPr>
            <a:r>
              <a:rPr lang="tr-TR" err="1">
                <a:ea typeface="+mn-lt"/>
                <a:cs typeface="+mn-lt"/>
              </a:rPr>
              <a:t>And</a:t>
            </a:r>
            <a:r>
              <a:rPr lang="tr-TR">
                <a:ea typeface="+mn-lt"/>
                <a:cs typeface="+mn-lt"/>
              </a:rPr>
              <a:t> </a:t>
            </a:r>
            <a:r>
              <a:rPr lang="tr-TR" err="1">
                <a:ea typeface="+mn-lt"/>
                <a:cs typeface="+mn-lt"/>
              </a:rPr>
              <a:t>then</a:t>
            </a:r>
            <a:r>
              <a:rPr lang="tr-TR">
                <a:ea typeface="+mn-lt"/>
                <a:cs typeface="+mn-lt"/>
              </a:rPr>
              <a:t> </a:t>
            </a:r>
            <a:r>
              <a:rPr lang="tr-TR" err="1">
                <a:ea typeface="+mn-lt"/>
                <a:cs typeface="+mn-lt"/>
              </a:rPr>
              <a:t>we</a:t>
            </a:r>
            <a:r>
              <a:rPr lang="tr-TR">
                <a:ea typeface="+mn-lt"/>
                <a:cs typeface="+mn-lt"/>
              </a:rPr>
              <a:t> </a:t>
            </a:r>
            <a:r>
              <a:rPr lang="tr-TR" err="1">
                <a:ea typeface="+mn-lt"/>
                <a:cs typeface="+mn-lt"/>
              </a:rPr>
              <a:t>splitted</a:t>
            </a:r>
            <a:r>
              <a:rPr lang="tr-TR">
                <a:ea typeface="+mn-lt"/>
                <a:cs typeface="+mn-lt"/>
              </a:rPr>
              <a:t> </a:t>
            </a:r>
            <a:r>
              <a:rPr lang="tr-TR" err="1">
                <a:ea typeface="+mn-lt"/>
                <a:cs typeface="+mn-lt"/>
              </a:rPr>
              <a:t>our</a:t>
            </a:r>
            <a:r>
              <a:rPr lang="tr-TR">
                <a:ea typeface="+mn-lt"/>
                <a:cs typeface="+mn-lt"/>
              </a:rPr>
              <a:t> data </a:t>
            </a:r>
            <a:r>
              <a:rPr lang="tr-TR" err="1">
                <a:ea typeface="+mn-lt"/>
                <a:cs typeface="+mn-lt"/>
              </a:rPr>
              <a:t>to</a:t>
            </a:r>
            <a:r>
              <a:rPr lang="tr-TR">
                <a:ea typeface="+mn-lt"/>
                <a:cs typeface="+mn-lt"/>
              </a:rPr>
              <a:t> </a:t>
            </a:r>
            <a:r>
              <a:rPr lang="tr-TR" err="1">
                <a:ea typeface="+mn-lt"/>
                <a:cs typeface="+mn-lt"/>
              </a:rPr>
              <a:t>training</a:t>
            </a:r>
            <a:r>
              <a:rPr lang="tr-TR">
                <a:ea typeface="+mn-lt"/>
                <a:cs typeface="+mn-lt"/>
              </a:rPr>
              <a:t> (%80) </a:t>
            </a:r>
            <a:r>
              <a:rPr lang="tr-TR" err="1">
                <a:ea typeface="+mn-lt"/>
                <a:cs typeface="+mn-lt"/>
              </a:rPr>
              <a:t>and</a:t>
            </a:r>
            <a:r>
              <a:rPr lang="tr-TR">
                <a:ea typeface="+mn-lt"/>
                <a:cs typeface="+mn-lt"/>
              </a:rPr>
              <a:t> </a:t>
            </a:r>
            <a:r>
              <a:rPr lang="tr-TR" err="1">
                <a:ea typeface="+mn-lt"/>
                <a:cs typeface="+mn-lt"/>
              </a:rPr>
              <a:t>testing</a:t>
            </a:r>
            <a:r>
              <a:rPr lang="tr-TR">
                <a:ea typeface="+mn-lt"/>
                <a:cs typeface="+mn-lt"/>
              </a:rPr>
              <a:t> (%20) </a:t>
            </a:r>
            <a:r>
              <a:rPr lang="tr-TR" err="1">
                <a:ea typeface="+mn-lt"/>
                <a:cs typeface="+mn-lt"/>
              </a:rPr>
              <a:t>datasets</a:t>
            </a:r>
            <a:r>
              <a:rPr lang="tr-TR">
                <a:ea typeface="+mn-lt"/>
                <a:cs typeface="+mn-lt"/>
              </a:rPr>
              <a:t>.</a:t>
            </a:r>
          </a:p>
          <a:p>
            <a:pPr marL="285750" indent="-285750">
              <a:buClr>
                <a:srgbClr val="262626"/>
              </a:buClr>
            </a:pPr>
            <a:endParaRPr lang="tr-TR"/>
          </a:p>
        </p:txBody>
      </p:sp>
      <p:pic>
        <p:nvPicPr>
          <p:cNvPr id="5" name="Resim 4" descr="metin içeren bir resim&#10;&#10;Açıklama otomatik olarak oluşturuldu">
            <a:extLst>
              <a:ext uri="{FF2B5EF4-FFF2-40B4-BE49-F238E27FC236}">
                <a16:creationId xmlns:a16="http://schemas.microsoft.com/office/drawing/2014/main" id="{EC0EC683-8174-4128-840D-FCC62BD8F9CD}"/>
              </a:ext>
            </a:extLst>
          </p:cNvPr>
          <p:cNvPicPr>
            <a:picLocks noChangeAspect="1"/>
          </p:cNvPicPr>
          <p:nvPr/>
        </p:nvPicPr>
        <p:blipFill>
          <a:blip r:embed="rId2"/>
          <a:stretch>
            <a:fillRect/>
          </a:stretch>
        </p:blipFill>
        <p:spPr>
          <a:xfrm>
            <a:off x="7478044" y="1807381"/>
            <a:ext cx="3594699" cy="3413544"/>
          </a:xfrm>
          <a:prstGeom prst="rect">
            <a:avLst/>
          </a:prstGeom>
        </p:spPr>
      </p:pic>
    </p:spTree>
    <p:extLst>
      <p:ext uri="{BB962C8B-B14F-4D97-AF65-F5344CB8AC3E}">
        <p14:creationId xmlns:p14="http://schemas.microsoft.com/office/powerpoint/2010/main" val="159049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A7018FF1-DFC4-44AF-AC15-E3DEE6C6B65E}"/>
              </a:ext>
            </a:extLst>
          </p:cNvPr>
          <p:cNvPicPr>
            <a:picLocks noChangeAspect="1"/>
          </p:cNvPicPr>
          <p:nvPr/>
        </p:nvPicPr>
        <p:blipFill rotWithShape="1">
          <a:blip r:embed="rId2">
            <a:duotone>
              <a:schemeClr val="accent1">
                <a:shade val="45000"/>
                <a:satMod val="135000"/>
              </a:schemeClr>
              <a:prstClr val="white"/>
            </a:duotone>
            <a:alphaModFix amt="75000"/>
          </a:blip>
          <a:srcRect t="19874" r="-2" b="5174"/>
          <a:stretch/>
        </p:blipFill>
        <p:spPr>
          <a:xfrm>
            <a:off x="20" y="10"/>
            <a:ext cx="12191979" cy="6857989"/>
          </a:xfrm>
          <a:prstGeom prst="rect">
            <a:avLst/>
          </a:prstGeom>
        </p:spPr>
      </p:pic>
      <p:sp>
        <p:nvSpPr>
          <p:cNvPr id="3" name="İçerik Yer Tutucusu 2">
            <a:extLst>
              <a:ext uri="{FF2B5EF4-FFF2-40B4-BE49-F238E27FC236}">
                <a16:creationId xmlns:a16="http://schemas.microsoft.com/office/drawing/2014/main" id="{91AF5310-A951-4FD7-A3D8-819AA37EF818}"/>
              </a:ext>
            </a:extLst>
          </p:cNvPr>
          <p:cNvSpPr>
            <a:spLocks noGrp="1"/>
          </p:cNvSpPr>
          <p:nvPr>
            <p:ph idx="1"/>
          </p:nvPr>
        </p:nvSpPr>
        <p:spPr>
          <a:xfrm>
            <a:off x="363256" y="1033522"/>
            <a:ext cx="6119004" cy="5807595"/>
          </a:xfrm>
        </p:spPr>
        <p:txBody>
          <a:bodyPr vert="horz" lIns="91440" tIns="45720" rIns="91440" bIns="45720" rtlCol="0" anchor="t">
            <a:normAutofit fontScale="92500" lnSpcReduction="10000"/>
          </a:bodyPr>
          <a:lstStyle/>
          <a:p>
            <a:pPr marL="0" indent="0"/>
            <a:r>
              <a:rPr lang="tr-TR" dirty="0" err="1"/>
              <a:t>We</a:t>
            </a:r>
            <a:r>
              <a:rPr lang="tr-TR" dirty="0"/>
              <a:t> </a:t>
            </a:r>
            <a:r>
              <a:rPr lang="tr-TR" dirty="0" err="1"/>
              <a:t>used</a:t>
            </a:r>
            <a:r>
              <a:rPr lang="tr-TR" dirty="0"/>
              <a:t> </a:t>
            </a:r>
            <a:r>
              <a:rPr lang="tr-TR" dirty="0" err="1"/>
              <a:t>PyCharm</a:t>
            </a:r>
            <a:r>
              <a:rPr lang="tr-TR" dirty="0"/>
              <a:t> &amp; </a:t>
            </a:r>
            <a:r>
              <a:rPr lang="tr-TR" dirty="0" err="1"/>
              <a:t>Jupyter</a:t>
            </a:r>
            <a:r>
              <a:rPr lang="tr-TR" dirty="0"/>
              <a:t> Notebook. </a:t>
            </a:r>
            <a:r>
              <a:rPr lang="tr-TR" dirty="0" err="1"/>
              <a:t>Used</a:t>
            </a:r>
            <a:r>
              <a:rPr lang="tr-TR" dirty="0">
                <a:ea typeface="+mn-lt"/>
                <a:cs typeface="+mn-lt"/>
              </a:rPr>
              <a:t> </a:t>
            </a:r>
            <a:r>
              <a:rPr lang="tr-TR" dirty="0" err="1">
                <a:ea typeface="+mn-lt"/>
                <a:cs typeface="+mn-lt"/>
              </a:rPr>
              <a:t>libraries</a:t>
            </a:r>
            <a:r>
              <a:rPr lang="tr-TR" dirty="0">
                <a:ea typeface="+mn-lt"/>
                <a:cs typeface="+mn-lt"/>
              </a:rPr>
              <a:t> </a:t>
            </a:r>
            <a:r>
              <a:rPr lang="tr-TR" dirty="0" err="1">
                <a:ea typeface="+mn-lt"/>
                <a:cs typeface="+mn-lt"/>
              </a:rPr>
              <a:t>are</a:t>
            </a:r>
            <a:r>
              <a:rPr lang="tr-TR" dirty="0">
                <a:ea typeface="+mn-lt"/>
                <a:cs typeface="+mn-lt"/>
              </a:rPr>
              <a:t> :</a:t>
            </a:r>
            <a:br>
              <a:rPr lang="tr-TR" dirty="0">
                <a:ea typeface="+mn-lt"/>
                <a:cs typeface="+mn-lt"/>
              </a:rPr>
            </a:br>
            <a:r>
              <a:rPr lang="tr-TR" dirty="0" err="1">
                <a:ea typeface="+mn-lt"/>
                <a:cs typeface="+mn-lt"/>
              </a:rPr>
              <a:t>import</a:t>
            </a:r>
            <a:r>
              <a:rPr lang="tr-TR" dirty="0">
                <a:ea typeface="+mn-lt"/>
                <a:cs typeface="+mn-lt"/>
              </a:rPr>
              <a:t> </a:t>
            </a:r>
            <a:r>
              <a:rPr lang="tr-TR" dirty="0" err="1">
                <a:ea typeface="+mn-lt"/>
                <a:cs typeface="+mn-lt"/>
              </a:rPr>
              <a:t>numpy</a:t>
            </a:r>
            <a:r>
              <a:rPr lang="tr-TR" dirty="0">
                <a:ea typeface="+mn-lt"/>
                <a:cs typeface="+mn-lt"/>
              </a:rPr>
              <a:t> as </a:t>
            </a:r>
            <a:r>
              <a:rPr lang="tr-TR" dirty="0" err="1">
                <a:ea typeface="+mn-lt"/>
                <a:cs typeface="+mn-lt"/>
              </a:rPr>
              <a:t>np</a:t>
            </a:r>
            <a:r>
              <a:rPr lang="tr-TR" dirty="0">
                <a:ea typeface="+mn-lt"/>
                <a:cs typeface="+mn-lt"/>
              </a:rPr>
              <a:t/>
            </a:r>
            <a:br>
              <a:rPr lang="tr-TR" dirty="0">
                <a:ea typeface="+mn-lt"/>
                <a:cs typeface="+mn-lt"/>
              </a:rPr>
            </a:br>
            <a:r>
              <a:rPr lang="tr-TR" dirty="0">
                <a:ea typeface="+mn-lt"/>
                <a:cs typeface="+mn-lt"/>
              </a:rPr>
              <a:t># ----------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handling</a:t>
            </a:r>
            <a:r>
              <a:rPr lang="tr-TR" dirty="0">
                <a:ea typeface="+mn-lt"/>
                <a:cs typeface="+mn-lt"/>
              </a:rPr>
              <a:t> </a:t>
            </a:r>
            <a:r>
              <a:rPr lang="tr-TR" dirty="0" err="1">
                <a:ea typeface="+mn-lt"/>
                <a:cs typeface="+mn-lt"/>
              </a:rPr>
              <a:t>numbers</a:t>
            </a:r>
            <a:r>
              <a:rPr lang="tr-TR" dirty="0">
                <a:ea typeface="+mn-lt"/>
                <a:cs typeface="+mn-lt"/>
              </a:rPr>
              <a:t/>
            </a:r>
            <a:br>
              <a:rPr lang="tr-TR" dirty="0">
                <a:ea typeface="+mn-lt"/>
                <a:cs typeface="+mn-lt"/>
              </a:rPr>
            </a:br>
            <a:r>
              <a:rPr lang="tr-TR" dirty="0" err="1">
                <a:ea typeface="+mn-lt"/>
                <a:cs typeface="+mn-lt"/>
              </a:rPr>
              <a:t>import</a:t>
            </a:r>
            <a:r>
              <a:rPr lang="tr-TR" dirty="0">
                <a:ea typeface="+mn-lt"/>
                <a:cs typeface="+mn-lt"/>
              </a:rPr>
              <a:t> </a:t>
            </a:r>
            <a:r>
              <a:rPr lang="tr-TR" dirty="0" err="1">
                <a:ea typeface="+mn-lt"/>
                <a:cs typeface="+mn-lt"/>
              </a:rPr>
              <a:t>pandas</a:t>
            </a:r>
            <a:r>
              <a:rPr lang="tr-TR" dirty="0">
                <a:ea typeface="+mn-lt"/>
                <a:cs typeface="+mn-lt"/>
              </a:rPr>
              <a:t> as </a:t>
            </a:r>
            <a:r>
              <a:rPr lang="tr-TR" dirty="0" err="1">
                <a:ea typeface="+mn-lt"/>
                <a:cs typeface="+mn-lt"/>
              </a:rPr>
              <a:t>pd</a:t>
            </a:r>
            <a:r>
              <a:rPr lang="tr-TR" dirty="0">
                <a:ea typeface="+mn-lt"/>
                <a:cs typeface="+mn-lt"/>
              </a:rPr>
              <a:t/>
            </a:r>
            <a:br>
              <a:rPr lang="tr-TR" dirty="0">
                <a:ea typeface="+mn-lt"/>
                <a:cs typeface="+mn-lt"/>
              </a:rPr>
            </a:br>
            <a:r>
              <a:rPr lang="tr-TR" dirty="0">
                <a:ea typeface="+mn-lt"/>
                <a:cs typeface="+mn-lt"/>
              </a:rPr>
              <a:t># ----------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handling</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dataset</a:t>
            </a:r>
            <a:r>
              <a:rPr lang="tr-TR" dirty="0">
                <a:ea typeface="+mn-lt"/>
                <a:cs typeface="+mn-lt"/>
              </a:rPr>
              <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sklearn.utils</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shuffle</a:t>
            </a:r>
            <a:r>
              <a:rPr lang="tr-TR" dirty="0">
                <a:ea typeface="+mn-lt"/>
                <a:cs typeface="+mn-lt"/>
              </a:rPr>
              <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sklearn.model_selection</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train_test_split</a:t>
            </a:r>
            <a:r>
              <a:rPr lang="tr-TR" dirty="0">
                <a:ea typeface="+mn-lt"/>
                <a:cs typeface="+mn-lt"/>
              </a:rPr>
              <a:t/>
            </a:r>
            <a:br>
              <a:rPr lang="tr-TR" dirty="0">
                <a:ea typeface="+mn-lt"/>
                <a:cs typeface="+mn-lt"/>
              </a:rPr>
            </a:br>
            <a:r>
              <a:rPr lang="tr-TR" dirty="0">
                <a:ea typeface="+mn-lt"/>
                <a:cs typeface="+mn-lt"/>
              </a:rPr>
              <a:t># ----------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normalizing</a:t>
            </a:r>
            <a:r>
              <a:rPr lang="tr-TR" dirty="0">
                <a:ea typeface="+mn-lt"/>
                <a:cs typeface="+mn-lt"/>
              </a:rPr>
              <a:t> data</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sklearn.preprocessing</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StandardScaler</a:t>
            </a:r>
            <a:r>
              <a:rPr lang="tr-TR" dirty="0">
                <a:ea typeface="+mn-lt"/>
                <a:cs typeface="+mn-lt"/>
              </a:rPr>
              <a:t/>
            </a:r>
            <a:br>
              <a:rPr lang="tr-TR" dirty="0">
                <a:ea typeface="+mn-lt"/>
                <a:cs typeface="+mn-lt"/>
              </a:rPr>
            </a:br>
            <a:r>
              <a:rPr lang="tr-TR" dirty="0">
                <a:ea typeface="+mn-lt"/>
                <a:cs typeface="+mn-lt"/>
              </a:rPr>
              <a:t># ----------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cross</a:t>
            </a:r>
            <a:r>
              <a:rPr lang="tr-TR" dirty="0">
                <a:ea typeface="+mn-lt"/>
                <a:cs typeface="+mn-lt"/>
              </a:rPr>
              <a:t> </a:t>
            </a:r>
            <a:r>
              <a:rPr lang="tr-TR" dirty="0" err="1">
                <a:ea typeface="+mn-lt"/>
                <a:cs typeface="+mn-lt"/>
              </a:rPr>
              <a:t>validation</a:t>
            </a:r>
            <a:r>
              <a:rPr lang="tr-TR" dirty="0">
                <a:ea typeface="+mn-lt"/>
                <a:cs typeface="+mn-lt"/>
              </a:rPr>
              <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sklearn.model_selection</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KFold</a:t>
            </a:r>
            <a:r>
              <a:rPr lang="tr-TR" dirty="0">
                <a:ea typeface="+mn-lt"/>
                <a:cs typeface="+mn-lt"/>
              </a:rPr>
              <a:t> </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sklearn.model_selection</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cross_val_score</a:t>
            </a:r>
            <a:r>
              <a:rPr lang="tr-TR" dirty="0">
                <a:ea typeface="+mn-lt"/>
                <a:cs typeface="+mn-lt"/>
              </a:rPr>
              <a:t>, </a:t>
            </a:r>
            <a:r>
              <a:rPr lang="tr-TR" dirty="0" err="1">
                <a:ea typeface="+mn-lt"/>
                <a:cs typeface="+mn-lt"/>
              </a:rPr>
              <a:t>cross_val_predict</a:t>
            </a:r>
            <a:r>
              <a:rPr lang="tr-TR" dirty="0">
                <a:ea typeface="+mn-lt"/>
                <a:cs typeface="+mn-lt"/>
              </a:rPr>
              <a:t/>
            </a:r>
            <a:br>
              <a:rPr lang="tr-TR" dirty="0">
                <a:ea typeface="+mn-lt"/>
                <a:cs typeface="+mn-lt"/>
              </a:rPr>
            </a:br>
            <a:r>
              <a:rPr lang="tr-TR" dirty="0" err="1">
                <a:ea typeface="+mn-lt"/>
                <a:cs typeface="+mn-lt"/>
              </a:rPr>
              <a:t>from</a:t>
            </a:r>
            <a:r>
              <a:rPr lang="tr-TR" dirty="0">
                <a:ea typeface="+mn-lt"/>
                <a:cs typeface="+mn-lt"/>
              </a:rPr>
              <a:t> </a:t>
            </a:r>
            <a:r>
              <a:rPr lang="tr-TR" dirty="0" err="1">
                <a:ea typeface="+mn-lt"/>
                <a:cs typeface="+mn-lt"/>
              </a:rPr>
              <a:t>sklearn.metrics</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classification_report</a:t>
            </a:r>
            <a:endParaRPr lang="tr-TR" dirty="0">
              <a:ea typeface="+mn-lt"/>
              <a:cs typeface="+mn-lt"/>
            </a:endParaRPr>
          </a:p>
          <a:p>
            <a:pPr>
              <a:buNone/>
            </a:pPr>
            <a:r>
              <a:rPr lang="tr-TR" dirty="0" err="1">
                <a:ea typeface="+mn-lt"/>
                <a:cs typeface="+mn-lt"/>
              </a:rPr>
              <a:t>import</a:t>
            </a:r>
            <a:r>
              <a:rPr lang="tr-TR" dirty="0">
                <a:ea typeface="+mn-lt"/>
                <a:cs typeface="+mn-lt"/>
              </a:rPr>
              <a:t> time #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performance</a:t>
            </a:r>
            <a:r>
              <a:rPr lang="tr-TR" dirty="0">
                <a:ea typeface="+mn-lt"/>
                <a:cs typeface="+mn-lt"/>
              </a:rPr>
              <a:t> </a:t>
            </a:r>
            <a:r>
              <a:rPr lang="tr-TR" dirty="0" err="1">
                <a:ea typeface="+mn-lt"/>
                <a:cs typeface="+mn-lt"/>
              </a:rPr>
              <a:t>measurement</a:t>
            </a:r>
            <a:endParaRPr lang="tr-TR"/>
          </a:p>
          <a:p>
            <a:pPr>
              <a:buNone/>
            </a:pPr>
            <a:r>
              <a:rPr lang="tr-TR" dirty="0">
                <a:ea typeface="+mn-lt"/>
                <a:cs typeface="+mn-lt"/>
              </a:rPr>
              <a:t># on </a:t>
            </a:r>
            <a:r>
              <a:rPr lang="tr-TR" dirty="0" err="1">
                <a:ea typeface="+mn-lt"/>
                <a:cs typeface="+mn-lt"/>
              </a:rPr>
              <a:t>below</a:t>
            </a:r>
            <a:r>
              <a:rPr lang="tr-TR" dirty="0">
                <a:ea typeface="+mn-lt"/>
                <a:cs typeface="+mn-lt"/>
              </a:rPr>
              <a:t> </a:t>
            </a:r>
            <a:r>
              <a:rPr lang="tr-TR" dirty="0" err="1">
                <a:ea typeface="+mn-lt"/>
                <a:cs typeface="+mn-lt"/>
              </a:rPr>
              <a:t>three</a:t>
            </a:r>
            <a:r>
              <a:rPr lang="tr-TR" dirty="0">
                <a:ea typeface="+mn-lt"/>
                <a:cs typeface="+mn-lt"/>
              </a:rPr>
              <a:t>, </a:t>
            </a:r>
            <a:r>
              <a:rPr lang="tr-TR" dirty="0" err="1">
                <a:ea typeface="+mn-lt"/>
                <a:cs typeface="+mn-lt"/>
              </a:rPr>
              <a:t>used</a:t>
            </a:r>
            <a:r>
              <a:rPr lang="tr-TR" dirty="0">
                <a:ea typeface="+mn-lt"/>
                <a:cs typeface="+mn-lt"/>
              </a:rPr>
              <a:t> </a:t>
            </a:r>
            <a:r>
              <a:rPr lang="tr-TR" dirty="0" err="1">
                <a:ea typeface="+mn-lt"/>
                <a:cs typeface="+mn-lt"/>
              </a:rPr>
              <a:t>for</a:t>
            </a:r>
            <a:r>
              <a:rPr lang="tr-TR" dirty="0">
                <a:ea typeface="+mn-lt"/>
                <a:cs typeface="+mn-lt"/>
              </a:rPr>
              <a:t> </a:t>
            </a:r>
            <a:r>
              <a:rPr lang="tr-TR" dirty="0" err="1">
                <a:ea typeface="+mn-lt"/>
                <a:cs typeface="+mn-lt"/>
              </a:rPr>
              <a:t>building</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printing</a:t>
            </a:r>
            <a:r>
              <a:rPr lang="tr-TR" dirty="0">
                <a:ea typeface="+mn-lt"/>
                <a:cs typeface="+mn-lt"/>
              </a:rPr>
              <a:t> </a:t>
            </a:r>
            <a:r>
              <a:rPr lang="tr-TR" dirty="0" err="1">
                <a:ea typeface="+mn-lt"/>
                <a:cs typeface="+mn-lt"/>
              </a:rPr>
              <a:t>confusion</a:t>
            </a:r>
            <a:r>
              <a:rPr lang="tr-TR" dirty="0">
                <a:ea typeface="+mn-lt"/>
                <a:cs typeface="+mn-lt"/>
              </a:rPr>
              <a:t> </a:t>
            </a:r>
            <a:r>
              <a:rPr lang="tr-TR" dirty="0" err="1">
                <a:ea typeface="+mn-lt"/>
                <a:cs typeface="+mn-lt"/>
              </a:rPr>
              <a:t>matrix</a:t>
            </a:r>
            <a:r>
              <a:rPr lang="tr-TR" dirty="0">
                <a:ea typeface="+mn-lt"/>
                <a:cs typeface="+mn-lt"/>
              </a:rPr>
              <a:t>  </a:t>
            </a:r>
            <a:endParaRPr lang="tr-TR">
              <a:ea typeface="+mn-lt"/>
              <a:cs typeface="+mn-lt"/>
            </a:endParaRPr>
          </a:p>
          <a:p>
            <a:pPr>
              <a:buNone/>
            </a:pPr>
            <a:r>
              <a:rPr lang="tr-TR" dirty="0" err="1">
                <a:ea typeface="+mn-lt"/>
                <a:cs typeface="+mn-lt"/>
              </a:rPr>
              <a:t>import</a:t>
            </a:r>
            <a:r>
              <a:rPr lang="tr-TR" dirty="0">
                <a:ea typeface="+mn-lt"/>
                <a:cs typeface="+mn-lt"/>
              </a:rPr>
              <a:t> </a:t>
            </a:r>
            <a:r>
              <a:rPr lang="tr-TR" dirty="0" err="1">
                <a:ea typeface="+mn-lt"/>
                <a:cs typeface="+mn-lt"/>
              </a:rPr>
              <a:t>matplotlib.pyplot</a:t>
            </a:r>
            <a:r>
              <a:rPr lang="tr-TR" dirty="0">
                <a:ea typeface="+mn-lt"/>
                <a:cs typeface="+mn-lt"/>
              </a:rPr>
              <a:t> as </a:t>
            </a:r>
            <a:r>
              <a:rPr lang="tr-TR" dirty="0" err="1">
                <a:ea typeface="+mn-lt"/>
                <a:cs typeface="+mn-lt"/>
              </a:rPr>
              <a:t>plt</a:t>
            </a:r>
            <a:r>
              <a:rPr lang="tr-TR" dirty="0">
                <a:ea typeface="+mn-lt"/>
                <a:cs typeface="+mn-lt"/>
              </a:rPr>
              <a:t> </a:t>
            </a:r>
            <a:endParaRPr lang="tr-TR"/>
          </a:p>
          <a:p>
            <a:pPr>
              <a:buNone/>
            </a:pPr>
            <a:r>
              <a:rPr lang="tr-TR" dirty="0" err="1">
                <a:ea typeface="+mn-lt"/>
                <a:cs typeface="+mn-lt"/>
              </a:rPr>
              <a:t>from</a:t>
            </a:r>
            <a:r>
              <a:rPr lang="tr-TR" dirty="0">
                <a:ea typeface="+mn-lt"/>
                <a:cs typeface="+mn-lt"/>
              </a:rPr>
              <a:t> </a:t>
            </a:r>
            <a:r>
              <a:rPr lang="tr-TR" dirty="0" err="1">
                <a:ea typeface="+mn-lt"/>
                <a:cs typeface="+mn-lt"/>
              </a:rPr>
              <a:t>sklearn.metrics</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plot_confusion_matrix</a:t>
            </a:r>
            <a:endParaRPr lang="tr-TR" dirty="0" err="1"/>
          </a:p>
          <a:p>
            <a:pPr>
              <a:buNone/>
            </a:pPr>
            <a:r>
              <a:rPr lang="tr-TR" dirty="0" err="1">
                <a:ea typeface="+mn-lt"/>
                <a:cs typeface="+mn-lt"/>
              </a:rPr>
              <a:t>import</a:t>
            </a:r>
            <a:r>
              <a:rPr lang="tr-TR" dirty="0">
                <a:ea typeface="+mn-lt"/>
                <a:cs typeface="+mn-lt"/>
              </a:rPr>
              <a:t> </a:t>
            </a:r>
            <a:r>
              <a:rPr lang="tr-TR" dirty="0" err="1">
                <a:ea typeface="+mn-lt"/>
                <a:cs typeface="+mn-lt"/>
              </a:rPr>
              <a:t>seaborn</a:t>
            </a:r>
            <a:r>
              <a:rPr lang="tr-TR" dirty="0">
                <a:ea typeface="+mn-lt"/>
                <a:cs typeface="+mn-lt"/>
              </a:rPr>
              <a:t> as </a:t>
            </a:r>
            <a:r>
              <a:rPr lang="tr-TR" dirty="0" err="1">
                <a:ea typeface="+mn-lt"/>
                <a:cs typeface="+mn-lt"/>
              </a:rPr>
              <a:t>sn</a:t>
            </a:r>
            <a:endParaRPr lang="tr-TR" dirty="0" err="1"/>
          </a:p>
          <a:p>
            <a:pPr marL="0" indent="0">
              <a:buNone/>
            </a:pPr>
            <a:r>
              <a:rPr lang="tr-TR" dirty="0" err="1">
                <a:ea typeface="+mn-lt"/>
                <a:cs typeface="+mn-lt"/>
              </a:rPr>
              <a:t>from</a:t>
            </a:r>
            <a:r>
              <a:rPr lang="tr-TR" dirty="0">
                <a:ea typeface="+mn-lt"/>
                <a:cs typeface="+mn-lt"/>
              </a:rPr>
              <a:t> </a:t>
            </a:r>
            <a:r>
              <a:rPr lang="tr-TR" dirty="0" err="1">
                <a:ea typeface="+mn-lt"/>
                <a:cs typeface="+mn-lt"/>
              </a:rPr>
              <a:t>sklearn.metrics</a:t>
            </a:r>
            <a:r>
              <a:rPr lang="tr-TR" dirty="0">
                <a:ea typeface="+mn-lt"/>
                <a:cs typeface="+mn-lt"/>
              </a:rPr>
              <a:t> </a:t>
            </a:r>
            <a:r>
              <a:rPr lang="tr-TR" dirty="0" err="1">
                <a:ea typeface="+mn-lt"/>
                <a:cs typeface="+mn-lt"/>
              </a:rPr>
              <a:t>import</a:t>
            </a:r>
            <a:r>
              <a:rPr lang="tr-TR" dirty="0">
                <a:ea typeface="+mn-lt"/>
                <a:cs typeface="+mn-lt"/>
              </a:rPr>
              <a:t> </a:t>
            </a:r>
            <a:r>
              <a:rPr lang="tr-TR" dirty="0" err="1">
                <a:ea typeface="+mn-lt"/>
                <a:cs typeface="+mn-lt"/>
              </a:rPr>
              <a:t>confusion_matrix</a:t>
            </a:r>
            <a:r>
              <a:rPr lang="tr-TR" dirty="0">
                <a:ea typeface="+mn-lt"/>
                <a:cs typeface="+mn-lt"/>
              </a:rPr>
              <a:t/>
            </a:r>
            <a:br>
              <a:rPr lang="tr-TR" dirty="0">
                <a:ea typeface="+mn-lt"/>
                <a:cs typeface="+mn-lt"/>
              </a:rPr>
            </a:br>
            <a:endParaRPr lang="tr-TR"/>
          </a:p>
        </p:txBody>
      </p:sp>
      <p:sp>
        <p:nvSpPr>
          <p:cNvPr id="7" name="Metin kutusu 6">
            <a:extLst>
              <a:ext uri="{FF2B5EF4-FFF2-40B4-BE49-F238E27FC236}">
                <a16:creationId xmlns:a16="http://schemas.microsoft.com/office/drawing/2014/main" id="{BB8731DC-A755-4FEB-89FE-D23E5420717D}"/>
              </a:ext>
            </a:extLst>
          </p:cNvPr>
          <p:cNvSpPr txBox="1"/>
          <p:nvPr/>
        </p:nvSpPr>
        <p:spPr>
          <a:xfrm>
            <a:off x="238664" y="296174"/>
            <a:ext cx="87816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b="1"/>
              <a:t>Python Implementation</a:t>
            </a:r>
            <a:endParaRPr lang="tr-TR"/>
          </a:p>
        </p:txBody>
      </p:sp>
      <p:sp>
        <p:nvSpPr>
          <p:cNvPr id="2" name="Metin kutusu 1">
            <a:extLst>
              <a:ext uri="{FF2B5EF4-FFF2-40B4-BE49-F238E27FC236}">
                <a16:creationId xmlns:a16="http://schemas.microsoft.com/office/drawing/2014/main" id="{250EBAF0-AD8B-4B5F-A944-3FC8F1E311F9}"/>
              </a:ext>
            </a:extLst>
          </p:cNvPr>
          <p:cNvSpPr txBox="1"/>
          <p:nvPr/>
        </p:nvSpPr>
        <p:spPr>
          <a:xfrm>
            <a:off x="6162893" y="1115683"/>
            <a:ext cx="571931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ea typeface="+mn-lt"/>
                <a:cs typeface="+mn-lt"/>
              </a:rPr>
              <a:t># ---------- used for bagging</a:t>
            </a:r>
            <a:br>
              <a:rPr lang="tr-TR">
                <a:ea typeface="+mn-lt"/>
                <a:cs typeface="+mn-lt"/>
              </a:rPr>
            </a:br>
            <a:r>
              <a:rPr lang="tr-TR">
                <a:ea typeface="+mn-lt"/>
                <a:cs typeface="+mn-lt"/>
              </a:rPr>
              <a:t>from numpy import mean</a:t>
            </a:r>
            <a:br>
              <a:rPr lang="tr-TR">
                <a:ea typeface="+mn-lt"/>
                <a:cs typeface="+mn-lt"/>
              </a:rPr>
            </a:br>
            <a:r>
              <a:rPr lang="tr-TR">
                <a:ea typeface="+mn-lt"/>
                <a:cs typeface="+mn-lt"/>
              </a:rPr>
              <a:t>from numpy import std</a:t>
            </a:r>
            <a:br>
              <a:rPr lang="tr-TR">
                <a:ea typeface="+mn-lt"/>
                <a:cs typeface="+mn-lt"/>
              </a:rPr>
            </a:br>
            <a:r>
              <a:rPr lang="tr-TR">
                <a:ea typeface="+mn-lt"/>
                <a:cs typeface="+mn-lt"/>
              </a:rPr>
              <a:t>from sklearn.model_selection import cross_val_score</a:t>
            </a:r>
            <a:br>
              <a:rPr lang="tr-TR">
                <a:ea typeface="+mn-lt"/>
                <a:cs typeface="+mn-lt"/>
              </a:rPr>
            </a:br>
            <a:r>
              <a:rPr lang="tr-TR">
                <a:ea typeface="+mn-lt"/>
                <a:cs typeface="+mn-lt"/>
              </a:rPr>
              <a:t>from sklearn.model_selection import RepeatedStratifiedKFold</a:t>
            </a:r>
            <a:br>
              <a:rPr lang="tr-TR">
                <a:ea typeface="+mn-lt"/>
                <a:cs typeface="+mn-lt"/>
              </a:rPr>
            </a:br>
            <a:r>
              <a:rPr lang="tr-TR">
                <a:ea typeface="+mn-lt"/>
                <a:cs typeface="+mn-lt"/>
              </a:rPr>
              <a:t>from sklearn.ensemble import BaggingClassifier</a:t>
            </a:r>
            <a:br>
              <a:rPr lang="tr-TR">
                <a:ea typeface="+mn-lt"/>
                <a:cs typeface="+mn-lt"/>
              </a:rPr>
            </a:br>
            <a:r>
              <a:rPr lang="tr-TR">
                <a:ea typeface="+mn-lt"/>
                <a:cs typeface="+mn-lt"/>
              </a:rPr>
              <a:t># ---------- used for boosting</a:t>
            </a:r>
            <a:br>
              <a:rPr lang="tr-TR">
                <a:ea typeface="+mn-lt"/>
                <a:cs typeface="+mn-lt"/>
              </a:rPr>
            </a:br>
            <a:r>
              <a:rPr lang="tr-TR">
                <a:ea typeface="+mn-lt"/>
                <a:cs typeface="+mn-lt"/>
              </a:rPr>
              <a:t>from sklearn.ensemble import AdaBoostClassifier</a:t>
            </a:r>
            <a:br>
              <a:rPr lang="tr-TR">
                <a:ea typeface="+mn-lt"/>
                <a:cs typeface="+mn-lt"/>
              </a:rPr>
            </a:br>
            <a:r>
              <a:rPr lang="tr-TR">
                <a:ea typeface="+mn-lt"/>
                <a:cs typeface="+mn-lt"/>
              </a:rPr>
              <a:t># ---------- used for decision tree</a:t>
            </a:r>
            <a:br>
              <a:rPr lang="tr-TR">
                <a:ea typeface="+mn-lt"/>
                <a:cs typeface="+mn-lt"/>
              </a:rPr>
            </a:br>
            <a:r>
              <a:rPr lang="tr-TR">
                <a:ea typeface="+mn-lt"/>
                <a:cs typeface="+mn-lt"/>
              </a:rPr>
              <a:t>from sklearn.tree import DecisionTreeClassifier</a:t>
            </a:r>
            <a:br>
              <a:rPr lang="tr-TR">
                <a:ea typeface="+mn-lt"/>
                <a:cs typeface="+mn-lt"/>
              </a:rPr>
            </a:br>
            <a:r>
              <a:rPr lang="tr-TR">
                <a:ea typeface="+mn-lt"/>
                <a:cs typeface="+mn-lt"/>
              </a:rPr>
              <a:t># ---------- used for naive bayes</a:t>
            </a:r>
            <a:br>
              <a:rPr lang="tr-TR">
                <a:ea typeface="+mn-lt"/>
                <a:cs typeface="+mn-lt"/>
              </a:rPr>
            </a:br>
            <a:r>
              <a:rPr lang="tr-TR">
                <a:ea typeface="+mn-lt"/>
                <a:cs typeface="+mn-lt"/>
              </a:rPr>
              <a:t>from sklearn import metrics</a:t>
            </a:r>
            <a:br>
              <a:rPr lang="tr-TR">
                <a:ea typeface="+mn-lt"/>
                <a:cs typeface="+mn-lt"/>
              </a:rPr>
            </a:br>
            <a:r>
              <a:rPr lang="tr-TR">
                <a:ea typeface="+mn-lt"/>
                <a:cs typeface="+mn-lt"/>
              </a:rPr>
              <a:t>from sklearn.naive_bayes import GaussianNB</a:t>
            </a:r>
            <a:br>
              <a:rPr lang="tr-TR">
                <a:ea typeface="+mn-lt"/>
                <a:cs typeface="+mn-lt"/>
              </a:rPr>
            </a:br>
            <a:r>
              <a:rPr lang="tr-TR">
                <a:ea typeface="+mn-lt"/>
                <a:cs typeface="+mn-lt"/>
              </a:rPr>
              <a:t># ---------- used for artificial neural network</a:t>
            </a:r>
            <a:br>
              <a:rPr lang="tr-TR">
                <a:ea typeface="+mn-lt"/>
                <a:cs typeface="+mn-lt"/>
              </a:rPr>
            </a:br>
            <a:r>
              <a:rPr lang="tr-TR">
                <a:ea typeface="+mn-lt"/>
                <a:cs typeface="+mn-lt"/>
              </a:rPr>
              <a:t>from sklearn.neural_network import MLPClassifier</a:t>
            </a:r>
            <a:br>
              <a:rPr lang="tr-TR">
                <a:ea typeface="+mn-lt"/>
                <a:cs typeface="+mn-lt"/>
              </a:rPr>
            </a:br>
            <a:r>
              <a:rPr lang="tr-TR">
                <a:ea typeface="+mn-lt"/>
                <a:cs typeface="+mn-lt"/>
              </a:rPr>
              <a:t># ---------- used for svm</a:t>
            </a:r>
            <a:br>
              <a:rPr lang="tr-TR">
                <a:ea typeface="+mn-lt"/>
                <a:cs typeface="+mn-lt"/>
              </a:rPr>
            </a:br>
            <a:r>
              <a:rPr lang="tr-TR">
                <a:ea typeface="+mn-lt"/>
                <a:cs typeface="+mn-lt"/>
              </a:rPr>
              <a:t>from sklearn import svm</a:t>
            </a:r>
            <a:endParaRPr lang="tr-TR"/>
          </a:p>
          <a:p>
            <a:pPr algn="l"/>
            <a:endParaRPr lang="tr-TR"/>
          </a:p>
        </p:txBody>
      </p:sp>
    </p:spTree>
    <p:extLst>
      <p:ext uri="{BB962C8B-B14F-4D97-AF65-F5344CB8AC3E}">
        <p14:creationId xmlns:p14="http://schemas.microsoft.com/office/powerpoint/2010/main" val="407056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Resim 9" descr="tablo, mavi, oda, yiyecek içeren bir resim&#10;&#10;Açıklama otomatik olarak oluşturuldu">
            <a:extLst>
              <a:ext uri="{FF2B5EF4-FFF2-40B4-BE49-F238E27FC236}">
                <a16:creationId xmlns:a16="http://schemas.microsoft.com/office/drawing/2014/main" id="{6B0E1AF7-1633-4D2C-A9C5-DF73BA2E5915}"/>
              </a:ext>
            </a:extLst>
          </p:cNvPr>
          <p:cNvPicPr>
            <a:picLocks noChangeAspect="1"/>
          </p:cNvPicPr>
          <p:nvPr/>
        </p:nvPicPr>
        <p:blipFill rotWithShape="1">
          <a:blip r:embed="rId2"/>
          <a:srcRect/>
          <a:stretch/>
        </p:blipFill>
        <p:spPr>
          <a:xfrm>
            <a:off x="1" y="10"/>
            <a:ext cx="12191999" cy="6857989"/>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E908299E-6308-4E8C-B250-EC5B80CC8BC1}"/>
              </a:ext>
            </a:extLst>
          </p:cNvPr>
          <p:cNvSpPr>
            <a:spLocks noGrp="1"/>
          </p:cNvSpPr>
          <p:nvPr>
            <p:ph type="title"/>
          </p:nvPr>
        </p:nvSpPr>
        <p:spPr>
          <a:xfrm>
            <a:off x="1066800" y="642594"/>
            <a:ext cx="10058400" cy="1371600"/>
          </a:xfrm>
        </p:spPr>
        <p:txBody>
          <a:bodyPr>
            <a:normAutofit/>
          </a:bodyPr>
          <a:lstStyle/>
          <a:p>
            <a:r>
              <a:rPr lang="tr-TR"/>
              <a:t>Implementation Details</a:t>
            </a:r>
          </a:p>
        </p:txBody>
      </p:sp>
      <p:sp>
        <p:nvSpPr>
          <p:cNvPr id="3" name="İçerik Yer Tutucusu 2">
            <a:extLst>
              <a:ext uri="{FF2B5EF4-FFF2-40B4-BE49-F238E27FC236}">
                <a16:creationId xmlns:a16="http://schemas.microsoft.com/office/drawing/2014/main" id="{38BD579D-02F6-4780-8BA8-617CD853FBC3}"/>
              </a:ext>
            </a:extLst>
          </p:cNvPr>
          <p:cNvSpPr>
            <a:spLocks noGrp="1"/>
          </p:cNvSpPr>
          <p:nvPr>
            <p:ph idx="1"/>
          </p:nvPr>
        </p:nvSpPr>
        <p:spPr>
          <a:xfrm>
            <a:off x="1066800" y="2103120"/>
            <a:ext cx="10058400" cy="3931920"/>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r>
              <a:rPr lang="tr-TR" sz="2400">
                <a:solidFill>
                  <a:schemeClr val="tx1">
                    <a:lumMod val="85000"/>
                    <a:lumOff val="15000"/>
                  </a:schemeClr>
                </a:solidFill>
              </a:rPr>
              <a:t>Holdout, Bagging, Boosting methods are implied on all classifiers which are Decision Tree C., Naive Bayes C., Artificial Neural Network C., and Support Vector Machine C.</a:t>
            </a:r>
          </a:p>
          <a:p>
            <a:pPr>
              <a:buClr>
                <a:srgbClr val="262626"/>
              </a:buClr>
            </a:pPr>
            <a:r>
              <a:rPr lang="tr-TR" sz="2400">
                <a:solidFill>
                  <a:schemeClr val="tx1">
                    <a:lumMod val="85000"/>
                    <a:lumOff val="15000"/>
                  </a:schemeClr>
                </a:solidFill>
              </a:rPr>
              <a:t>One of the classifier choosen for Cross-Validation Method (One of the Decision Trees).</a:t>
            </a:r>
          </a:p>
          <a:p>
            <a:pPr>
              <a:buClr>
                <a:srgbClr val="262626"/>
              </a:buClr>
            </a:pPr>
            <a:r>
              <a:rPr lang="tr-TR" sz="2400">
                <a:solidFill>
                  <a:schemeClr val="tx1">
                    <a:lumMod val="85000"/>
                    <a:lumOff val="15000"/>
                  </a:schemeClr>
                </a:solidFill>
              </a:rPr>
              <a:t>For the conclusion and interpretation, confusion matrix and classfication report method (from sklearn.metrics class) are used .</a:t>
            </a:r>
          </a:p>
          <a:p>
            <a:pPr marL="457200" lvl="2">
              <a:buClr>
                <a:srgbClr val="262626"/>
              </a:buClr>
            </a:pPr>
            <a:r>
              <a:rPr lang="tr-TR" sz="2400">
                <a:solidFill>
                  <a:schemeClr val="tx1">
                    <a:lumMod val="85000"/>
                    <a:lumOff val="15000"/>
                  </a:schemeClr>
                </a:solidFill>
              </a:rPr>
              <a:t>These methods prints evaluation metrics like recall, accuracy, f1-score, etc.</a:t>
            </a:r>
          </a:p>
          <a:p>
            <a:pPr marL="457200" lvl="2">
              <a:buClr>
                <a:srgbClr val="262626"/>
              </a:buClr>
            </a:pPr>
            <a:endParaRPr lang="tr-TR">
              <a:solidFill>
                <a:schemeClr val="tx1">
                  <a:lumMod val="85000"/>
                  <a:lumOff val="15000"/>
                </a:schemeClr>
              </a:solidFill>
            </a:endParaRPr>
          </a:p>
        </p:txBody>
      </p:sp>
    </p:spTree>
    <p:extLst>
      <p:ext uri="{BB962C8B-B14F-4D97-AF65-F5344CB8AC3E}">
        <p14:creationId xmlns:p14="http://schemas.microsoft.com/office/powerpoint/2010/main" val="253117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32C23-593F-478D-96DC-B3104E17EC7A}"/>
              </a:ext>
            </a:extLst>
          </p:cNvPr>
          <p:cNvSpPr>
            <a:spLocks noGrp="1"/>
          </p:cNvSpPr>
          <p:nvPr>
            <p:ph type="title"/>
          </p:nvPr>
        </p:nvSpPr>
        <p:spPr>
          <a:xfrm>
            <a:off x="1066800" y="1033119"/>
            <a:ext cx="10058400" cy="1371600"/>
          </a:xfrm>
        </p:spPr>
        <p:txBody>
          <a:bodyPr>
            <a:normAutofit fontScale="90000"/>
          </a:bodyPr>
          <a:lstStyle/>
          <a:p>
            <a:r>
              <a:rPr lang="tr-TR"/>
              <a:t>COMPARING CLASSIFIERS BASED ON 3 METHODS:</a:t>
            </a:r>
          </a:p>
        </p:txBody>
      </p:sp>
      <p:sp>
        <p:nvSpPr>
          <p:cNvPr id="3" name="İçerik Yer Tutucusu 2">
            <a:extLst>
              <a:ext uri="{FF2B5EF4-FFF2-40B4-BE49-F238E27FC236}">
                <a16:creationId xmlns:a16="http://schemas.microsoft.com/office/drawing/2014/main" id="{24CB0F06-CF6E-4949-8C34-E8ED83739CF2}"/>
              </a:ext>
            </a:extLst>
          </p:cNvPr>
          <p:cNvSpPr>
            <a:spLocks noGrp="1"/>
          </p:cNvSpPr>
          <p:nvPr>
            <p:ph idx="1"/>
          </p:nvPr>
        </p:nvSpPr>
        <p:spPr/>
        <p:txBody>
          <a:bodyPr vert="horz" lIns="91440" tIns="45720" rIns="91440" bIns="45720" rtlCol="0" anchor="ctr">
            <a:normAutofit/>
          </a:bodyPr>
          <a:lstStyle/>
          <a:p>
            <a:r>
              <a:rPr lang="tr-TR" sz="2800"/>
              <a:t>HOLD OUT</a:t>
            </a:r>
            <a:endParaRPr lang="tr-TR"/>
          </a:p>
          <a:p>
            <a:pPr>
              <a:buClr>
                <a:srgbClr val="262626"/>
              </a:buClr>
            </a:pPr>
            <a:r>
              <a:rPr lang="tr-TR" sz="2800"/>
              <a:t>BAGGING</a:t>
            </a:r>
          </a:p>
          <a:p>
            <a:pPr>
              <a:buClr>
                <a:srgbClr val="262626"/>
              </a:buClr>
            </a:pPr>
            <a:r>
              <a:rPr lang="tr-TR" sz="2800"/>
              <a:t>BOOSTING</a:t>
            </a:r>
          </a:p>
        </p:txBody>
      </p:sp>
    </p:spTree>
    <p:extLst>
      <p:ext uri="{BB962C8B-B14F-4D97-AF65-F5344CB8AC3E}">
        <p14:creationId xmlns:p14="http://schemas.microsoft.com/office/powerpoint/2010/main" val="8364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FC8CEF-CC8B-4B71-A1B7-50D9194B6CE8}"/>
              </a:ext>
            </a:extLst>
          </p:cNvPr>
          <p:cNvSpPr>
            <a:spLocks noGrp="1"/>
          </p:cNvSpPr>
          <p:nvPr>
            <p:ph type="title"/>
          </p:nvPr>
        </p:nvSpPr>
        <p:spPr>
          <a:xfrm>
            <a:off x="779670" y="764072"/>
            <a:ext cx="10345530" cy="267252"/>
          </a:xfrm>
        </p:spPr>
        <p:txBody>
          <a:bodyPr vert="horz" lIns="91440" tIns="45720" rIns="91440" bIns="45720" rtlCol="0" anchor="ctr">
            <a:noAutofit/>
          </a:bodyPr>
          <a:lstStyle/>
          <a:p>
            <a:r>
              <a:rPr lang="tr-TR" sz="3600"/>
              <a:t>PROCESSING TIME / ACCURACY COMPARISION</a:t>
            </a:r>
          </a:p>
        </p:txBody>
      </p:sp>
      <p:graphicFrame>
        <p:nvGraphicFramePr>
          <p:cNvPr id="3" name="Tablo 4">
            <a:extLst>
              <a:ext uri="{FF2B5EF4-FFF2-40B4-BE49-F238E27FC236}">
                <a16:creationId xmlns:a16="http://schemas.microsoft.com/office/drawing/2014/main" id="{F76A6CE7-1B74-445D-A315-57616406D54F}"/>
              </a:ext>
            </a:extLst>
          </p:cNvPr>
          <p:cNvGraphicFramePr>
            <a:graphicFrameLocks noGrp="1"/>
          </p:cNvGraphicFramePr>
          <p:nvPr>
            <p:extLst>
              <p:ext uri="{D42A27DB-BD31-4B8C-83A1-F6EECF244321}">
                <p14:modId xmlns:p14="http://schemas.microsoft.com/office/powerpoint/2010/main" val="2695130903"/>
              </p:ext>
            </p:extLst>
          </p:nvPr>
        </p:nvGraphicFramePr>
        <p:xfrm>
          <a:off x="763767" y="1274550"/>
          <a:ext cx="10546990" cy="4771013"/>
        </p:xfrm>
        <a:graphic>
          <a:graphicData uri="http://schemas.openxmlformats.org/drawingml/2006/table">
            <a:tbl>
              <a:tblPr firstRow="1" bandRow="1">
                <a:tableStyleId>{5C22544A-7EE6-4342-B048-85BDC9FD1C3A}</a:tableStyleId>
              </a:tblPr>
              <a:tblGrid>
                <a:gridCol w="2109398">
                  <a:extLst>
                    <a:ext uri="{9D8B030D-6E8A-4147-A177-3AD203B41FA5}">
                      <a16:colId xmlns:a16="http://schemas.microsoft.com/office/drawing/2014/main" val="1239096717"/>
                    </a:ext>
                  </a:extLst>
                </a:gridCol>
                <a:gridCol w="2109398">
                  <a:extLst>
                    <a:ext uri="{9D8B030D-6E8A-4147-A177-3AD203B41FA5}">
                      <a16:colId xmlns:a16="http://schemas.microsoft.com/office/drawing/2014/main" val="354948956"/>
                    </a:ext>
                  </a:extLst>
                </a:gridCol>
                <a:gridCol w="2109398">
                  <a:extLst>
                    <a:ext uri="{9D8B030D-6E8A-4147-A177-3AD203B41FA5}">
                      <a16:colId xmlns:a16="http://schemas.microsoft.com/office/drawing/2014/main" val="2731654966"/>
                    </a:ext>
                  </a:extLst>
                </a:gridCol>
                <a:gridCol w="2109398">
                  <a:extLst>
                    <a:ext uri="{9D8B030D-6E8A-4147-A177-3AD203B41FA5}">
                      <a16:colId xmlns:a16="http://schemas.microsoft.com/office/drawing/2014/main" val="2921168956"/>
                    </a:ext>
                  </a:extLst>
                </a:gridCol>
                <a:gridCol w="2109398">
                  <a:extLst>
                    <a:ext uri="{9D8B030D-6E8A-4147-A177-3AD203B41FA5}">
                      <a16:colId xmlns:a16="http://schemas.microsoft.com/office/drawing/2014/main" val="3162845982"/>
                    </a:ext>
                  </a:extLst>
                </a:gridCol>
              </a:tblGrid>
              <a:tr h="392888">
                <a:tc>
                  <a:txBody>
                    <a:bodyPr/>
                    <a:lstStyle/>
                    <a:p>
                      <a:pPr lvl="0" algn="ctr">
                        <a:buNone/>
                      </a:pPr>
                      <a:r>
                        <a:rPr lang="tr-TR"/>
                        <a:t>CLASSIFIERS</a:t>
                      </a:r>
                    </a:p>
                  </a:txBody>
                  <a:tcPr/>
                </a:tc>
                <a:tc>
                  <a:txBody>
                    <a:bodyPr/>
                    <a:lstStyle/>
                    <a:p>
                      <a:pPr algn="ctr"/>
                      <a:r>
                        <a:rPr lang="tr-TR" err="1"/>
                        <a:t>Hold-out</a:t>
                      </a:r>
                    </a:p>
                  </a:txBody>
                  <a:tcPr/>
                </a:tc>
                <a:tc>
                  <a:txBody>
                    <a:bodyPr/>
                    <a:lstStyle/>
                    <a:p>
                      <a:pPr algn="ctr"/>
                      <a:r>
                        <a:rPr lang="tr-TR" err="1"/>
                        <a:t>Bagging</a:t>
                      </a:r>
                    </a:p>
                  </a:txBody>
                  <a:tcPr/>
                </a:tc>
                <a:tc>
                  <a:txBody>
                    <a:bodyPr/>
                    <a:lstStyle/>
                    <a:p>
                      <a:pPr algn="ctr"/>
                      <a:r>
                        <a:rPr lang="tr-TR" err="1"/>
                        <a:t>Boosting</a:t>
                      </a:r>
                    </a:p>
                  </a:txBody>
                  <a:tcPr/>
                </a:tc>
                <a:tc>
                  <a:txBody>
                    <a:bodyPr/>
                    <a:lstStyle/>
                    <a:p>
                      <a:pPr algn="ctr"/>
                      <a:r>
                        <a:rPr lang="tr-TR"/>
                        <a:t>Cross-</a:t>
                      </a:r>
                      <a:r>
                        <a:rPr lang="tr-TR" err="1"/>
                        <a:t>Validation</a:t>
                      </a:r>
                    </a:p>
                  </a:txBody>
                  <a:tcPr/>
                </a:tc>
                <a:extLst>
                  <a:ext uri="{0D108BD9-81ED-4DB2-BD59-A6C34878D82A}">
                    <a16:rowId xmlns:a16="http://schemas.microsoft.com/office/drawing/2014/main" val="2227933745"/>
                  </a:ext>
                </a:extLst>
              </a:tr>
              <a:tr h="651071">
                <a:tc>
                  <a:txBody>
                    <a:bodyPr/>
                    <a:lstStyle/>
                    <a:p>
                      <a:pPr lvl="0" algn="ctr">
                        <a:buNone/>
                      </a:pPr>
                      <a:r>
                        <a:rPr lang="tr-TR" sz="1600" b="0" i="0" u="none" strike="noStrike" noProof="0">
                          <a:solidFill>
                            <a:srgbClr val="000000"/>
                          </a:solidFill>
                          <a:latin typeface="Garamond"/>
                        </a:rPr>
                        <a:t>DT </a:t>
                      </a:r>
                      <a:r>
                        <a:rPr lang="tr-TR" sz="1600" b="0" i="0" u="none" strike="noStrike" noProof="0" err="1">
                          <a:solidFill>
                            <a:srgbClr val="000000"/>
                          </a:solidFill>
                          <a:latin typeface="Garamond"/>
                        </a:rPr>
                        <a:t>Gain</a:t>
                      </a:r>
                      <a:r>
                        <a:rPr lang="tr-TR" sz="1600" b="0" i="0" u="none" strike="noStrike" noProof="0">
                          <a:solidFill>
                            <a:srgbClr val="000000"/>
                          </a:solidFill>
                          <a:latin typeface="Garamond"/>
                        </a:rPr>
                        <a:t> </a:t>
                      </a:r>
                      <a:r>
                        <a:rPr lang="tr-TR" sz="1600" b="0" i="0" u="none" strike="noStrike" noProof="0" err="1">
                          <a:solidFill>
                            <a:srgbClr val="000000"/>
                          </a:solidFill>
                          <a:latin typeface="Garamond"/>
                        </a:rPr>
                        <a:t>Ratio</a:t>
                      </a:r>
                      <a:endParaRPr lang="tr-TR" sz="1600" b="0">
                        <a:solidFill>
                          <a:srgbClr val="000000"/>
                        </a:solidFill>
                        <a:latin typeface="Garamond"/>
                      </a:endParaRPr>
                    </a:p>
                  </a:txBody>
                  <a:tcPr anchor="ctr"/>
                </a:tc>
                <a:tc>
                  <a:txBody>
                    <a:bodyPr/>
                    <a:lstStyle/>
                    <a:p>
                      <a:pPr lvl="0" algn="ctr">
                        <a:buNone/>
                      </a:pPr>
                      <a:r>
                        <a:rPr lang="tr-TR" sz="1800" b="0" i="0" u="none" strike="noStrike" noProof="0"/>
                        <a:t>0.8612 </a:t>
                      </a:r>
                      <a:r>
                        <a:rPr lang="tr-TR" sz="1800" b="0" i="0" u="none" strike="noStrike" noProof="0" err="1"/>
                        <a:t>seconds</a:t>
                      </a:r>
                    </a:p>
                    <a:p>
                      <a:pPr lvl="0" algn="ctr">
                        <a:buNone/>
                      </a:pPr>
                      <a:r>
                        <a:rPr lang="tr-TR" sz="1800" b="0" i="0" u="none" strike="noStrike" noProof="0"/>
                        <a:t>-0.8241-</a:t>
                      </a:r>
                    </a:p>
                  </a:txBody>
                  <a:tcPr/>
                </a:tc>
                <a:tc>
                  <a:txBody>
                    <a:bodyPr/>
                    <a:lstStyle/>
                    <a:p>
                      <a:pPr lvl="0" algn="ctr">
                        <a:buNone/>
                      </a:pPr>
                      <a:r>
                        <a:rPr lang="tr-TR" sz="1800" b="0" i="0" u="none" strike="noStrike" noProof="0"/>
                        <a:t>5.2233 </a:t>
                      </a:r>
                      <a:r>
                        <a:rPr lang="tr-TR" sz="1800" b="0" i="0" u="none" strike="noStrike" noProof="0" err="1"/>
                        <a:t>seconds</a:t>
                      </a:r>
                    </a:p>
                    <a:p>
                      <a:pPr lvl="0" algn="ctr">
                        <a:buNone/>
                      </a:pPr>
                      <a:r>
                        <a:rPr lang="tr-TR" sz="1800" b="0" i="0" u="none" strike="noStrike" noProof="0"/>
                        <a:t>-0.8796-</a:t>
                      </a:r>
                    </a:p>
                  </a:txBody>
                  <a:tcPr/>
                </a:tc>
                <a:tc>
                  <a:txBody>
                    <a:bodyPr/>
                    <a:lstStyle/>
                    <a:p>
                      <a:pPr lvl="0" algn="ctr">
                        <a:buNone/>
                      </a:pPr>
                      <a:r>
                        <a:rPr lang="tr-TR" sz="1800" b="0" i="0" u="none" strike="noStrike" noProof="0"/>
                        <a:t>1.0461 </a:t>
                      </a:r>
                      <a:r>
                        <a:rPr lang="tr-TR" sz="1800" b="0" i="0" u="none" strike="noStrike" noProof="0" err="1"/>
                        <a:t>seconds</a:t>
                      </a:r>
                    </a:p>
                    <a:p>
                      <a:pPr lvl="0" algn="ctr">
                        <a:buNone/>
                      </a:pPr>
                      <a:r>
                        <a:rPr lang="tr-TR" sz="1800" b="0" i="0" u="none" strike="noStrike" noProof="0"/>
                        <a:t>-0.8270-</a:t>
                      </a:r>
                    </a:p>
                  </a:txBody>
                  <a:tcPr/>
                </a:tc>
                <a:tc>
                  <a:txBody>
                    <a:bodyPr/>
                    <a:lstStyle/>
                    <a:p>
                      <a:pPr lvl="0" algn="ctr">
                        <a:buNone/>
                      </a:pPr>
                      <a:r>
                        <a:rPr lang="tr-TR" sz="1800" b="0" i="0" u="none" strike="noStrike" noProof="0"/>
                        <a:t>0.3709 </a:t>
                      </a:r>
                      <a:r>
                        <a:rPr lang="tr-TR" sz="1800" b="0" i="0" u="none" strike="noStrike" noProof="0" err="1"/>
                        <a:t>seconds</a:t>
                      </a:r>
                    </a:p>
                    <a:p>
                      <a:pPr lvl="0" algn="ctr">
                        <a:buNone/>
                      </a:pPr>
                      <a:r>
                        <a:rPr lang="tr-TR" sz="1800" b="0" i="0" u="none" strike="noStrike" noProof="0"/>
                        <a:t>-0.8192-</a:t>
                      </a:r>
                    </a:p>
                  </a:txBody>
                  <a:tcPr/>
                </a:tc>
                <a:extLst>
                  <a:ext uri="{0D108BD9-81ED-4DB2-BD59-A6C34878D82A}">
                    <a16:rowId xmlns:a16="http://schemas.microsoft.com/office/drawing/2014/main" val="4082726922"/>
                  </a:ext>
                </a:extLst>
              </a:tr>
              <a:tr h="651071">
                <a:tc>
                  <a:txBody>
                    <a:bodyPr/>
                    <a:lstStyle/>
                    <a:p>
                      <a:pPr lvl="0" algn="ctr">
                        <a:buNone/>
                      </a:pPr>
                      <a:r>
                        <a:rPr lang="tr-TR" sz="1600" b="0">
                          <a:solidFill>
                            <a:srgbClr val="000000"/>
                          </a:solidFill>
                          <a:latin typeface="Garamond"/>
                        </a:rPr>
                        <a:t>DT </a:t>
                      </a:r>
                      <a:r>
                        <a:rPr lang="tr-TR" sz="1600" b="0" err="1">
                          <a:solidFill>
                            <a:srgbClr val="000000"/>
                          </a:solidFill>
                          <a:latin typeface="Garamond"/>
                        </a:rPr>
                        <a:t>Gini</a:t>
                      </a:r>
                      <a:r>
                        <a:rPr lang="tr-TR" sz="1600" b="0">
                          <a:solidFill>
                            <a:srgbClr val="000000"/>
                          </a:solidFill>
                          <a:latin typeface="Garamond"/>
                        </a:rPr>
                        <a:t> Index</a:t>
                      </a:r>
                    </a:p>
                  </a:txBody>
                  <a:tcPr anchor="ctr"/>
                </a:tc>
                <a:tc>
                  <a:txBody>
                    <a:bodyPr/>
                    <a:lstStyle/>
                    <a:p>
                      <a:pPr lvl="0" algn="ctr">
                        <a:buNone/>
                      </a:pPr>
                      <a:r>
                        <a:rPr lang="tr-TR" sz="1800" b="0" i="0" u="none" strike="noStrike" noProof="0"/>
                        <a:t>0.6082 </a:t>
                      </a:r>
                      <a:r>
                        <a:rPr lang="tr-TR" sz="1800" b="0" i="0" u="none" strike="noStrike" noProof="0" err="1"/>
                        <a:t>seconds</a:t>
                      </a:r>
                    </a:p>
                    <a:p>
                      <a:pPr lvl="0" algn="ctr">
                        <a:buNone/>
                      </a:pPr>
                      <a:r>
                        <a:rPr lang="tr-TR" sz="1800" b="0" i="0" u="none" strike="noStrike" noProof="0"/>
                        <a:t>-0.8165-</a:t>
                      </a:r>
                    </a:p>
                  </a:txBody>
                  <a:tcPr/>
                </a:tc>
                <a:tc>
                  <a:txBody>
                    <a:bodyPr/>
                    <a:lstStyle/>
                    <a:p>
                      <a:pPr lvl="0" algn="ctr">
                        <a:buNone/>
                      </a:pPr>
                      <a:r>
                        <a:rPr lang="tr-TR" sz="1800" b="0" i="0" u="none" strike="noStrike" noProof="0"/>
                        <a:t>3.4690 </a:t>
                      </a:r>
                      <a:r>
                        <a:rPr lang="tr-TR" sz="1800" b="0" i="0" u="none" strike="noStrike" noProof="0" err="1"/>
                        <a:t>seconds</a:t>
                      </a:r>
                    </a:p>
                    <a:p>
                      <a:pPr lvl="0" algn="ctr">
                        <a:buNone/>
                      </a:pPr>
                      <a:r>
                        <a:rPr lang="tr-TR" sz="1800" b="0" i="0" u="none" strike="noStrike" noProof="0"/>
                        <a:t>-0.8814-</a:t>
                      </a:r>
                    </a:p>
                  </a:txBody>
                  <a:tcPr/>
                </a:tc>
                <a:tc>
                  <a:txBody>
                    <a:bodyPr/>
                    <a:lstStyle/>
                    <a:p>
                      <a:pPr lvl="0" algn="ctr">
                        <a:buNone/>
                      </a:pPr>
                      <a:r>
                        <a:rPr lang="tr-TR" sz="1800" b="0" i="0" u="none" strike="noStrike" noProof="0"/>
                        <a:t>0.5662 </a:t>
                      </a:r>
                      <a:r>
                        <a:rPr lang="tr-TR" sz="1800" b="0" i="0" u="none" strike="noStrike" noProof="0" err="1"/>
                        <a:t>seconds</a:t>
                      </a:r>
                    </a:p>
                    <a:p>
                      <a:pPr lvl="0" algn="ctr">
                        <a:buNone/>
                      </a:pPr>
                      <a:r>
                        <a:rPr lang="tr-TR" sz="1800" b="0" i="0" u="none" strike="noStrike" noProof="0"/>
                        <a:t>-0.8249-</a:t>
                      </a:r>
                    </a:p>
                  </a:txBody>
                  <a:tcPr/>
                </a:tc>
                <a:tc>
                  <a:txBody>
                    <a:bodyPr/>
                    <a:lstStyle/>
                    <a:p>
                      <a:pPr algn="ctr"/>
                      <a:r>
                        <a:rPr lang="tr-TR"/>
                        <a:t>-</a:t>
                      </a:r>
                    </a:p>
                  </a:txBody>
                  <a:tcPr/>
                </a:tc>
                <a:extLst>
                  <a:ext uri="{0D108BD9-81ED-4DB2-BD59-A6C34878D82A}">
                    <a16:rowId xmlns:a16="http://schemas.microsoft.com/office/drawing/2014/main" val="4236007778"/>
                  </a:ext>
                </a:extLst>
              </a:tr>
              <a:tr h="707197">
                <a:tc>
                  <a:txBody>
                    <a:bodyPr/>
                    <a:lstStyle/>
                    <a:p>
                      <a:pPr lvl="0" algn="ctr">
                        <a:buNone/>
                      </a:pPr>
                      <a:r>
                        <a:rPr lang="tr-TR" sz="1600" b="0" err="1">
                          <a:solidFill>
                            <a:srgbClr val="000000"/>
                          </a:solidFill>
                          <a:latin typeface="Garamond"/>
                        </a:rPr>
                        <a:t>Naive</a:t>
                      </a:r>
                      <a:r>
                        <a:rPr lang="tr-TR" sz="1600" b="0">
                          <a:solidFill>
                            <a:srgbClr val="000000"/>
                          </a:solidFill>
                          <a:latin typeface="Garamond"/>
                        </a:rPr>
                        <a:t> </a:t>
                      </a:r>
                      <a:r>
                        <a:rPr lang="tr-TR" sz="1600" b="0" err="1">
                          <a:solidFill>
                            <a:srgbClr val="000000"/>
                          </a:solidFill>
                          <a:latin typeface="Garamond"/>
                        </a:rPr>
                        <a:t>Bayes</a:t>
                      </a:r>
                      <a:endParaRPr lang="tr-TR" sz="1600" b="0">
                        <a:solidFill>
                          <a:srgbClr val="000000"/>
                        </a:solidFill>
                        <a:latin typeface="Garamond"/>
                      </a:endParaRPr>
                    </a:p>
                  </a:txBody>
                  <a:tcPr anchor="ctr"/>
                </a:tc>
                <a:tc>
                  <a:txBody>
                    <a:bodyPr/>
                    <a:lstStyle/>
                    <a:p>
                      <a:pPr lvl="0" algn="ctr">
                        <a:buNone/>
                      </a:pPr>
                      <a:r>
                        <a:rPr lang="tr-TR" sz="1800" b="0" i="0" u="none" strike="noStrike" noProof="0"/>
                        <a:t>0.0256 </a:t>
                      </a:r>
                      <a:r>
                        <a:rPr lang="tr-TR" sz="1800" b="0" i="0" u="none" strike="noStrike" noProof="0" err="1"/>
                        <a:t>seconds</a:t>
                      </a:r>
                    </a:p>
                    <a:p>
                      <a:pPr lvl="0" algn="ctr">
                        <a:buNone/>
                      </a:pPr>
                      <a:r>
                        <a:rPr lang="tr-TR" sz="1800" b="0" i="0" u="none" strike="noStrike" noProof="0"/>
                        <a:t>-0.7384-</a:t>
                      </a:r>
                      <a:endParaRPr lang="tr-TR"/>
                    </a:p>
                  </a:txBody>
                  <a:tcPr/>
                </a:tc>
                <a:tc>
                  <a:txBody>
                    <a:bodyPr/>
                    <a:lstStyle/>
                    <a:p>
                      <a:pPr algn="ctr"/>
                      <a:r>
                        <a:rPr lang="tr-TR"/>
                        <a:t>0.2375 </a:t>
                      </a:r>
                      <a:r>
                        <a:rPr lang="tr-TR" err="1"/>
                        <a:t>seconds</a:t>
                      </a:r>
                    </a:p>
                    <a:p>
                      <a:pPr lvl="0" algn="ctr">
                        <a:buNone/>
                      </a:pPr>
                      <a:r>
                        <a:rPr lang="tr-TR"/>
                        <a:t>-0.7392-</a:t>
                      </a:r>
                    </a:p>
                  </a:txBody>
                  <a:tcPr/>
                </a:tc>
                <a:tc>
                  <a:txBody>
                    <a:bodyPr/>
                    <a:lstStyle/>
                    <a:p>
                      <a:pPr algn="ctr"/>
                      <a:r>
                        <a:rPr lang="tr-TR"/>
                        <a:t>0.2930 </a:t>
                      </a:r>
                      <a:r>
                        <a:rPr lang="tr-TR" err="1"/>
                        <a:t>seconds</a:t>
                      </a:r>
                    </a:p>
                    <a:p>
                      <a:pPr lvl="0" algn="ctr">
                        <a:buNone/>
                      </a:pPr>
                      <a:r>
                        <a:rPr lang="tr-TR"/>
                        <a:t>-0.6926-</a:t>
                      </a:r>
                    </a:p>
                  </a:txBody>
                  <a:tcPr/>
                </a:tc>
                <a:tc>
                  <a:txBody>
                    <a:bodyPr/>
                    <a:lstStyle/>
                    <a:p>
                      <a:pPr algn="ctr"/>
                      <a:r>
                        <a:rPr lang="tr-TR"/>
                        <a:t>-</a:t>
                      </a:r>
                    </a:p>
                  </a:txBody>
                  <a:tcPr/>
                </a:tc>
                <a:extLst>
                  <a:ext uri="{0D108BD9-81ED-4DB2-BD59-A6C34878D82A}">
                    <a16:rowId xmlns:a16="http://schemas.microsoft.com/office/drawing/2014/main" val="1520944308"/>
                  </a:ext>
                </a:extLst>
              </a:tr>
              <a:tr h="830677">
                <a:tc>
                  <a:txBody>
                    <a:bodyPr/>
                    <a:lstStyle/>
                    <a:p>
                      <a:pPr lvl="0" algn="ctr">
                        <a:buNone/>
                      </a:pPr>
                      <a:r>
                        <a:rPr lang="tr-TR" sz="1600" b="0" i="0" u="none" strike="noStrike" noProof="0">
                          <a:solidFill>
                            <a:srgbClr val="000000"/>
                          </a:solidFill>
                          <a:latin typeface="Garamond"/>
                        </a:rPr>
                        <a:t>ANN: 1 </a:t>
                      </a:r>
                      <a:r>
                        <a:rPr lang="tr-TR" sz="1600" b="0" i="0" u="none" strike="noStrike" noProof="0" err="1">
                          <a:solidFill>
                            <a:srgbClr val="000000"/>
                          </a:solidFill>
                          <a:latin typeface="Garamond"/>
                        </a:rPr>
                        <a:t>Hidden</a:t>
                      </a:r>
                      <a:r>
                        <a:rPr lang="tr-TR" sz="1600" b="0" i="0" u="none" strike="noStrike" noProof="0">
                          <a:solidFill>
                            <a:srgbClr val="000000"/>
                          </a:solidFill>
                          <a:latin typeface="Garamond"/>
                        </a:rPr>
                        <a:t> </a:t>
                      </a:r>
                      <a:r>
                        <a:rPr lang="tr-TR" sz="1600" b="0" i="0" u="none" strike="noStrike" noProof="0" err="1">
                          <a:solidFill>
                            <a:srgbClr val="000000"/>
                          </a:solidFill>
                          <a:latin typeface="Garamond"/>
                        </a:rPr>
                        <a:t>Layer</a:t>
                      </a:r>
                      <a:r>
                        <a:rPr lang="tr-TR" sz="1600" b="0" i="0" u="none" strike="noStrike" noProof="0">
                          <a:solidFill>
                            <a:srgbClr val="000000"/>
                          </a:solidFill>
                          <a:latin typeface="Garamond"/>
                        </a:rPr>
                        <a:t>
</a:t>
                      </a:r>
                      <a:endParaRPr lang="tr-TR" sz="1600" b="0">
                        <a:solidFill>
                          <a:srgbClr val="000000"/>
                        </a:solidFill>
                        <a:latin typeface="Garamond"/>
                      </a:endParaRPr>
                    </a:p>
                  </a:txBody>
                  <a:tcPr anchor="ctr"/>
                </a:tc>
                <a:tc>
                  <a:txBody>
                    <a:bodyPr/>
                    <a:lstStyle/>
                    <a:p>
                      <a:pPr algn="ctr"/>
                      <a:r>
                        <a:rPr lang="tr-TR"/>
                        <a:t>18.3770 </a:t>
                      </a:r>
                      <a:r>
                        <a:rPr lang="tr-TR" err="1"/>
                        <a:t>seconds</a:t>
                      </a:r>
                    </a:p>
                    <a:p>
                      <a:pPr lvl="0" algn="ctr">
                        <a:buNone/>
                      </a:pPr>
                      <a:r>
                        <a:rPr lang="tr-TR"/>
                        <a:t>-0.8625-</a:t>
                      </a:r>
                    </a:p>
                  </a:txBody>
                  <a:tcPr/>
                </a:tc>
                <a:tc>
                  <a:txBody>
                    <a:bodyPr/>
                    <a:lstStyle/>
                    <a:p>
                      <a:pPr lvl="0" algn="ctr">
                        <a:buNone/>
                      </a:pPr>
                      <a:r>
                        <a:rPr lang="tr-TR" sz="1800" b="0" i="0" u="none" strike="noStrike" noProof="0"/>
                        <a:t>174.0764</a:t>
                      </a:r>
                      <a:r>
                        <a:rPr lang="tr-TR"/>
                        <a:t> </a:t>
                      </a:r>
                      <a:r>
                        <a:rPr lang="tr-TR" err="1"/>
                        <a:t>seconds</a:t>
                      </a:r>
                    </a:p>
                    <a:p>
                      <a:pPr lvl="0" algn="ctr">
                        <a:buNone/>
                      </a:pPr>
                      <a:r>
                        <a:rPr lang="tr-TR"/>
                        <a:t>-</a:t>
                      </a:r>
                      <a:r>
                        <a:rPr lang="tr-TR" sz="1800" b="0" i="0" u="none" strike="noStrike" noProof="0"/>
                        <a:t>0.8722</a:t>
                      </a:r>
                      <a:r>
                        <a:rPr lang="tr-TR"/>
                        <a:t>-</a:t>
                      </a:r>
                    </a:p>
                  </a:txBody>
                  <a:tcPr/>
                </a:tc>
                <a:tc>
                  <a:txBody>
                    <a:bodyPr/>
                    <a:lstStyle/>
                    <a:p>
                      <a:pPr algn="ctr"/>
                      <a:r>
                        <a:rPr lang="tr-TR"/>
                        <a:t>-</a:t>
                      </a:r>
                    </a:p>
                  </a:txBody>
                  <a:tcPr/>
                </a:tc>
                <a:tc>
                  <a:txBody>
                    <a:bodyPr/>
                    <a:lstStyle/>
                    <a:p>
                      <a:pPr algn="ctr"/>
                      <a:r>
                        <a:rPr lang="tr-TR"/>
                        <a:t>-</a:t>
                      </a:r>
                    </a:p>
                  </a:txBody>
                  <a:tcPr/>
                </a:tc>
                <a:extLst>
                  <a:ext uri="{0D108BD9-81ED-4DB2-BD59-A6C34878D82A}">
                    <a16:rowId xmlns:a16="http://schemas.microsoft.com/office/drawing/2014/main" val="2209790860"/>
                  </a:ext>
                </a:extLst>
              </a:tr>
              <a:tr h="898029">
                <a:tc>
                  <a:txBody>
                    <a:bodyPr/>
                    <a:lstStyle/>
                    <a:p>
                      <a:pPr lvl="0" algn="ctr">
                        <a:buNone/>
                      </a:pPr>
                      <a:r>
                        <a:rPr lang="tr-TR" sz="1600" b="0" i="0" u="none" strike="noStrike" noProof="0">
                          <a:solidFill>
                            <a:srgbClr val="000000"/>
                          </a:solidFill>
                          <a:latin typeface="Garamond"/>
                        </a:rPr>
                        <a:t>ANN: 2 </a:t>
                      </a:r>
                      <a:r>
                        <a:rPr lang="tr-TR" sz="1600" b="0" i="0" u="none" strike="noStrike" noProof="0" err="1">
                          <a:solidFill>
                            <a:srgbClr val="000000"/>
                          </a:solidFill>
                          <a:latin typeface="Garamond"/>
                        </a:rPr>
                        <a:t>Hidden</a:t>
                      </a:r>
                      <a:r>
                        <a:rPr lang="tr-TR" sz="1600" b="0" i="0" u="none" strike="noStrike" noProof="0">
                          <a:solidFill>
                            <a:srgbClr val="000000"/>
                          </a:solidFill>
                          <a:latin typeface="Garamond"/>
                        </a:rPr>
                        <a:t> </a:t>
                      </a:r>
                      <a:r>
                        <a:rPr lang="tr-TR" sz="1600" b="0" i="0" u="none" strike="noStrike" noProof="0" err="1">
                          <a:solidFill>
                            <a:srgbClr val="000000"/>
                          </a:solidFill>
                          <a:latin typeface="Garamond"/>
                        </a:rPr>
                        <a:t>Layer</a:t>
                      </a:r>
                      <a:r>
                        <a:rPr lang="tr-TR" sz="1600" b="0" i="0" u="none" strike="noStrike" noProof="0">
                          <a:solidFill>
                            <a:srgbClr val="000000"/>
                          </a:solidFill>
                          <a:latin typeface="Garamond"/>
                        </a:rPr>
                        <a:t>
</a:t>
                      </a:r>
                      <a:endParaRPr lang="tr-TR" sz="1600" b="0">
                        <a:solidFill>
                          <a:srgbClr val="000000"/>
                        </a:solidFill>
                        <a:latin typeface="Garamond"/>
                      </a:endParaRPr>
                    </a:p>
                  </a:txBody>
                  <a:tcPr anchor="ctr"/>
                </a:tc>
                <a:tc>
                  <a:txBody>
                    <a:bodyPr/>
                    <a:lstStyle/>
                    <a:p>
                      <a:pPr algn="ctr"/>
                      <a:r>
                        <a:rPr lang="tr-TR"/>
                        <a:t>24.7068 </a:t>
                      </a:r>
                      <a:r>
                        <a:rPr lang="tr-TR" err="1"/>
                        <a:t>seconds</a:t>
                      </a:r>
                    </a:p>
                    <a:p>
                      <a:pPr lvl="0" algn="ctr">
                        <a:buNone/>
                      </a:pPr>
                      <a:r>
                        <a:rPr lang="tr-TR"/>
                        <a:t>-0.8761-</a:t>
                      </a:r>
                    </a:p>
                  </a:txBody>
                  <a:tcPr/>
                </a:tc>
                <a:tc>
                  <a:txBody>
                    <a:bodyPr/>
                    <a:lstStyle/>
                    <a:p>
                      <a:pPr lvl="0" algn="ctr">
                        <a:buNone/>
                      </a:pPr>
                      <a:r>
                        <a:rPr lang="tr-TR" sz="1800" b="0" i="0" u="none" strike="noStrike" noProof="0"/>
                        <a:t>266.2587 </a:t>
                      </a:r>
                      <a:r>
                        <a:rPr lang="tr-TR" sz="1800" b="0" i="0" u="none" strike="noStrike" noProof="0" err="1"/>
                        <a:t>seconds</a:t>
                      </a:r>
                    </a:p>
                    <a:p>
                      <a:pPr lvl="0" algn="ctr">
                        <a:buNone/>
                      </a:pPr>
                      <a:r>
                        <a:rPr lang="tr-TR" sz="1800" b="0" i="0" u="none" strike="noStrike" noProof="0"/>
                        <a:t>-0.8769-</a:t>
                      </a:r>
                    </a:p>
                  </a:txBody>
                  <a:tcPr/>
                </a:tc>
                <a:tc>
                  <a:txBody>
                    <a:bodyPr/>
                    <a:lstStyle/>
                    <a:p>
                      <a:pPr algn="ctr"/>
                      <a:r>
                        <a:rPr lang="tr-TR"/>
                        <a:t>-</a:t>
                      </a:r>
                    </a:p>
                  </a:txBody>
                  <a:tcPr/>
                </a:tc>
                <a:tc>
                  <a:txBody>
                    <a:bodyPr/>
                    <a:lstStyle/>
                    <a:p>
                      <a:pPr algn="ctr"/>
                      <a:r>
                        <a:rPr lang="tr-TR"/>
                        <a:t>-</a:t>
                      </a:r>
                    </a:p>
                  </a:txBody>
                  <a:tcPr/>
                </a:tc>
                <a:extLst>
                  <a:ext uri="{0D108BD9-81ED-4DB2-BD59-A6C34878D82A}">
                    <a16:rowId xmlns:a16="http://schemas.microsoft.com/office/drawing/2014/main" val="1831217412"/>
                  </a:ext>
                </a:extLst>
              </a:tr>
              <a:tr h="639845">
                <a:tc>
                  <a:txBody>
                    <a:bodyPr/>
                    <a:lstStyle/>
                    <a:p>
                      <a:pPr lvl="0" algn="ctr">
                        <a:buNone/>
                      </a:pPr>
                      <a:r>
                        <a:rPr lang="tr-TR" sz="1600" b="0" err="1">
                          <a:solidFill>
                            <a:srgbClr val="000000"/>
                          </a:solidFill>
                          <a:latin typeface="Garamond"/>
                        </a:rPr>
                        <a:t>Support</a:t>
                      </a:r>
                      <a:r>
                        <a:rPr lang="tr-TR" sz="1600" b="0">
                          <a:solidFill>
                            <a:srgbClr val="000000"/>
                          </a:solidFill>
                          <a:latin typeface="Garamond"/>
                        </a:rPr>
                        <a:t> </a:t>
                      </a:r>
                      <a:r>
                        <a:rPr lang="tr-TR" sz="1600" b="0" err="1">
                          <a:solidFill>
                            <a:srgbClr val="000000"/>
                          </a:solidFill>
                          <a:latin typeface="Garamond"/>
                        </a:rPr>
                        <a:t>Vector</a:t>
                      </a:r>
                      <a:r>
                        <a:rPr lang="tr-TR" sz="1600" b="0">
                          <a:solidFill>
                            <a:srgbClr val="000000"/>
                          </a:solidFill>
                          <a:latin typeface="Garamond"/>
                        </a:rPr>
                        <a:t> </a:t>
                      </a:r>
                      <a:r>
                        <a:rPr lang="tr-TR" sz="1600" b="0" err="1">
                          <a:solidFill>
                            <a:srgbClr val="000000"/>
                          </a:solidFill>
                          <a:latin typeface="Garamond"/>
                        </a:rPr>
                        <a:t>Machines</a:t>
                      </a:r>
                      <a:endParaRPr lang="tr-TR" sz="1600" b="0">
                        <a:solidFill>
                          <a:srgbClr val="000000"/>
                        </a:solidFill>
                        <a:latin typeface="Garamond"/>
                      </a:endParaRPr>
                    </a:p>
                  </a:txBody>
                  <a:tcPr anchor="ctr"/>
                </a:tc>
                <a:tc>
                  <a:txBody>
                    <a:bodyPr/>
                    <a:lstStyle/>
                    <a:p>
                      <a:pPr algn="ctr"/>
                      <a:r>
                        <a:rPr lang="tr-TR"/>
                        <a:t>4.9307 </a:t>
                      </a:r>
                      <a:r>
                        <a:rPr lang="tr-TR" err="1"/>
                        <a:t>seconds</a:t>
                      </a:r>
                    </a:p>
                    <a:p>
                      <a:pPr lvl="0" algn="ctr">
                        <a:buNone/>
                      </a:pPr>
                      <a:r>
                        <a:rPr lang="tr-TR"/>
                        <a:t>-0.7986-</a:t>
                      </a:r>
                    </a:p>
                  </a:txBody>
                  <a:tcPr/>
                </a:tc>
                <a:tc>
                  <a:txBody>
                    <a:bodyPr/>
                    <a:lstStyle/>
                    <a:p>
                      <a:pPr algn="ctr"/>
                      <a:r>
                        <a:rPr lang="tr-TR"/>
                        <a:t>28.2072 </a:t>
                      </a:r>
                      <a:r>
                        <a:rPr lang="tr-TR" err="1"/>
                        <a:t>seconds</a:t>
                      </a:r>
                    </a:p>
                    <a:p>
                      <a:pPr lvl="0" algn="ctr">
                        <a:buNone/>
                      </a:pPr>
                      <a:r>
                        <a:rPr lang="tr-TR"/>
                        <a:t>-0.7994-</a:t>
                      </a:r>
                    </a:p>
                  </a:txBody>
                  <a:tcPr/>
                </a:tc>
                <a:tc>
                  <a:txBody>
                    <a:bodyPr/>
                    <a:lstStyle/>
                    <a:p>
                      <a:pPr algn="ctr"/>
                      <a:r>
                        <a:rPr lang="tr-TR"/>
                        <a:t>65.9045 </a:t>
                      </a:r>
                      <a:r>
                        <a:rPr lang="tr-TR" err="1"/>
                        <a:t>seconds</a:t>
                      </a:r>
                    </a:p>
                    <a:p>
                      <a:pPr lvl="0" algn="ctr">
                        <a:buNone/>
                      </a:pPr>
                      <a:r>
                        <a:rPr lang="tr-TR"/>
                        <a:t>-0.7628-</a:t>
                      </a:r>
                    </a:p>
                  </a:txBody>
                  <a:tcPr/>
                </a:tc>
                <a:tc>
                  <a:txBody>
                    <a:bodyPr/>
                    <a:lstStyle/>
                    <a:p>
                      <a:pPr algn="ctr"/>
                      <a:r>
                        <a:rPr lang="tr-TR"/>
                        <a:t>-</a:t>
                      </a:r>
                    </a:p>
                  </a:txBody>
                  <a:tcPr/>
                </a:tc>
                <a:extLst>
                  <a:ext uri="{0D108BD9-81ED-4DB2-BD59-A6C34878D82A}">
                    <a16:rowId xmlns:a16="http://schemas.microsoft.com/office/drawing/2014/main" val="2395254754"/>
                  </a:ext>
                </a:extLst>
              </a:tr>
            </a:tbl>
          </a:graphicData>
        </a:graphic>
      </p:graphicFrame>
    </p:spTree>
    <p:extLst>
      <p:ext uri="{BB962C8B-B14F-4D97-AF65-F5344CB8AC3E}">
        <p14:creationId xmlns:p14="http://schemas.microsoft.com/office/powerpoint/2010/main" val="1193362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0</TotalTime>
  <Words>594</Words>
  <Application>Microsoft Office PowerPoint</Application>
  <PresentationFormat>Geniş ekran</PresentationFormat>
  <Paragraphs>139</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Arial</vt:lpstr>
      <vt:lpstr>Garamond</vt:lpstr>
      <vt:lpstr>Garamond,Serif</vt:lpstr>
      <vt:lpstr>Savon</vt:lpstr>
      <vt:lpstr>Fall 2020                        CSE4063 Fundamentals of Data Mining Project #1   - MAGIC Gamma Telescope - </vt:lpstr>
      <vt:lpstr>PROBLEM DEFINITION: </vt:lpstr>
      <vt:lpstr>Magic Gamma Telescope Data    (2007- 05 - 01)</vt:lpstr>
      <vt:lpstr>PowerPoint Sunusu</vt:lpstr>
      <vt:lpstr>Data Pre-Processing / Cleaning </vt:lpstr>
      <vt:lpstr>PowerPoint Sunusu</vt:lpstr>
      <vt:lpstr>Implementation Details</vt:lpstr>
      <vt:lpstr>COMPARING CLASSIFIERS BASED ON 3 METHODS:</vt:lpstr>
      <vt:lpstr>PROCESSING TIME / ACCURACY COMPARISION</vt:lpstr>
      <vt:lpstr>COMPARING HOLDOUT METHOD USED CLASSIFIERS  </vt:lpstr>
      <vt:lpstr>COMPARING BAGGING METHOD USED CLASSIFIERS</vt:lpstr>
      <vt:lpstr>COMPARING BOOSTING METHOD USED CLASSIFIERS  </vt:lpstr>
      <vt:lpstr>PowerPoint Sunusu</vt:lpstr>
      <vt:lpstr>CONFUSION MATRIX FOR DECISION TREE – USING GAIN RATIO </vt:lpstr>
      <vt:lpstr>PowerPoint Sunusu</vt:lpstr>
      <vt:lpstr>CONFUSION MATRIX FOR DECISION TREE – USING GINI INDEX </vt:lpstr>
      <vt:lpstr>PowerPoint Sunusu</vt:lpstr>
      <vt:lpstr>CONFUSION MATRIX FOR NAIVE BAYES </vt:lpstr>
      <vt:lpstr>PowerPoint Sunusu</vt:lpstr>
      <vt:lpstr>CONFUSION MATRIX FOR ANN – 1 HIDDEN LAYER </vt:lpstr>
      <vt:lpstr>PowerPoint Sunusu</vt:lpstr>
      <vt:lpstr>CONFUSION MATRIX FOR ANN – 2 HIDDEN LAYER </vt:lpstr>
      <vt:lpstr>PowerPoint Sunusu</vt:lpstr>
      <vt:lpstr>CONFUSION MATRIX FOR SUPPORT VECTOR MACHINES </vt:lpstr>
      <vt:lpstr>CONCLUSION</vt:lpstr>
      <vt:lpstr>PowerPoint Sunusu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Osman Mantıcı</cp:lastModifiedBy>
  <cp:revision>129</cp:revision>
  <dcterms:created xsi:type="dcterms:W3CDTF">2020-12-10T16:47:41Z</dcterms:created>
  <dcterms:modified xsi:type="dcterms:W3CDTF">2021-02-04T19:42:51Z</dcterms:modified>
</cp:coreProperties>
</file>