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04" r:id="rId1"/>
  </p:sldMasterIdLst>
  <p:sldIdLst>
    <p:sldId id="256" r:id="rId2"/>
    <p:sldId id="313" r:id="rId3"/>
    <p:sldId id="314" r:id="rId4"/>
    <p:sldId id="315" r:id="rId5"/>
    <p:sldId id="316" r:id="rId6"/>
    <p:sldId id="263" r:id="rId7"/>
    <p:sldId id="317" r:id="rId8"/>
    <p:sldId id="292" r:id="rId9"/>
    <p:sldId id="310" r:id="rId10"/>
    <p:sldId id="300" r:id="rId11"/>
    <p:sldId id="303" r:id="rId12"/>
    <p:sldId id="302" r:id="rId13"/>
    <p:sldId id="293" r:id="rId14"/>
    <p:sldId id="304" r:id="rId15"/>
    <p:sldId id="305" r:id="rId16"/>
    <p:sldId id="294" r:id="rId17"/>
    <p:sldId id="308" r:id="rId18"/>
    <p:sldId id="306" r:id="rId19"/>
    <p:sldId id="281" r:id="rId20"/>
    <p:sldId id="307" r:id="rId21"/>
    <p:sldId id="309" r:id="rId22"/>
    <p:sldId id="295" r:id="rId23"/>
    <p:sldId id="301" r:id="rId24"/>
    <p:sldId id="296" r:id="rId25"/>
    <p:sldId id="311" r:id="rId26"/>
    <p:sldId id="297" r:id="rId27"/>
    <p:sldId id="299" r:id="rId28"/>
    <p:sldId id="312" r:id="rId29"/>
    <p:sldId id="319" r:id="rId30"/>
    <p:sldId id="318" r:id="rId31"/>
    <p:sldId id="288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sman Mantıcı" initials="OM" lastIdx="2" clrIdx="0">
    <p:extLst>
      <p:ext uri="{19B8F6BF-5375-455C-9EA6-DF929625EA0E}">
        <p15:presenceInfo xmlns:p15="http://schemas.microsoft.com/office/powerpoint/2012/main" userId="b6dc15fbf1ad94c4" providerId="Windows Live"/>
      </p:ext>
    </p:extLst>
  </p:cmAuthor>
  <p:cmAuthor id="2" name="Buse Batman" initials="BB" lastIdx="2" clrIdx="1">
    <p:extLst>
      <p:ext uri="{19B8F6BF-5375-455C-9EA6-DF929625EA0E}">
        <p15:presenceInfo xmlns:p15="http://schemas.microsoft.com/office/powerpoint/2012/main" userId="510a68dbb572300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3EC517-6730-41B9-BE9B-B9A930967EB8}" v="593" dt="2020-12-16T17:19:52.075"/>
    <p1510:client id="{083D7AC4-E104-44E4-AF24-6B5462A537BC}" v="643" dt="2020-12-16T12:57:06.509"/>
    <p1510:client id="{0D22F62F-59E6-4ACA-8C31-B479F8F408F3}" v="900" dt="2020-12-16T15:12:45.330"/>
    <p1510:client id="{29D90927-A525-4999-A776-3998905C5958}" v="998" dt="2020-12-16T12:56:07.293"/>
    <p1510:client id="{41B33DF6-8AE5-4579-90F2-4F46D466DFA2}" v="321" dt="2020-12-14T22:14:32.751"/>
    <p1510:client id="{44C9D33D-3CAF-4B98-B886-B2FEBA1D94CF}" v="1185" dt="2020-12-12T21:24:08.276"/>
    <p1510:client id="{45F92D9E-6E98-4163-A742-F079AB13CA6A}" v="1230" dt="2021-01-14T17:20:23.200"/>
    <p1510:client id="{4804BED3-FE1F-4100-9F5C-B70325200A9A}" v="1327" dt="2020-12-16T12:39:26.880"/>
    <p1510:client id="{500C9D23-76E0-4CDC-8299-C6972944B2E2}" v="2647" dt="2021-01-11T19:42:07.471"/>
    <p1510:client id="{53850556-059F-4E7B-AE13-3229C79D61A0}" v="321" dt="2020-12-16T17:19:36.070"/>
    <p1510:client id="{5EC1B340-8689-48F3-B5A8-60DE08C44699}" v="596" dt="2020-12-10T17:32:29.809"/>
    <p1510:client id="{619BBBE5-B071-4EAF-B491-693B4FBBD1E3}" v="2025" dt="2021-01-15T20:27:22.980"/>
    <p1510:client id="{686C7A5F-1E4F-4BC6-BF99-98E360BFBCB5}" v="1572" dt="2021-01-15T20:25:07.664"/>
    <p1510:client id="{711C21EF-F9B1-4E9F-BC7C-453D26E9F61D}" v="82" dt="2021-01-14T22:35:41.405"/>
    <p1510:client id="{7CA56D98-CB7E-4713-BF24-4C9AE4754BF9}" v="13" dt="2020-12-17T07:48:04.888"/>
    <p1510:client id="{836074A7-3B7B-4BE8-BE41-DB8671E504C9}" v="541" dt="2020-12-15T20:49:16.362"/>
    <p1510:client id="{83A37BD1-D69A-4BD1-833A-49E8221B250B}" v="2" dt="2021-01-15T17:28:29.436"/>
    <p1510:client id="{9E073113-756C-4631-8BBA-A6190B4F683D}" v="2" dt="2020-12-10T17:12:48.004"/>
    <p1510:client id="{A3863AE0-8C44-41FB-AB96-12C8F728B3D2}" v="984" dt="2021-01-15T15:07:37.768"/>
    <p1510:client id="{B44B162B-3F55-4C41-A883-3442D0787BA7}" v="102" dt="2020-12-16T06:36:24.566"/>
    <p1510:client id="{BD539893-54ED-4BEA-A3D9-BEEFD80203B3}" v="84" dt="2020-12-14T21:34:03.876"/>
    <p1510:client id="{ECA61DC8-D551-4F19-8302-28054A7A8B6C}" v="354" dt="2020-12-16T10:49:13.20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62" y="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1-15T07:34:27.916" idx="1">
    <p:pos x="10" y="10"/>
    <p:text>2 ya da 3 olabilir diyebiliriz derste de bunu soruyordu ve 2 ye göre de deneyelim bu k-means i
</p:text>
    <p:extLst>
      <p:ext uri="{C676402C-5697-4E1C-873F-D02D1690AC5C}">
        <p15:threadingInfo xmlns:p15="http://schemas.microsoft.com/office/powerpoint/2012/main" timeZoneBias="480"/>
      </p:ext>
    </p:extLst>
  </p:cm>
  <p:cm authorId="2" dt="2021-01-15T09:26:36.101" idx="1">
    <p:pos x="10" y="106"/>
    <p:text>olabilir
</p:text>
    <p:extLst>
      <p:ext uri="{C676402C-5697-4E1C-873F-D02D1690AC5C}">
        <p15:threadingInfo xmlns:p15="http://schemas.microsoft.com/office/powerpoint/2012/main" timeZoneBias="480">
          <p15:parentCm authorId="1" idx="1"/>
        </p15:threadingInfo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1-15T07:35:58.932" idx="2">
    <p:pos x="6329" y="1289"/>
    <p:text>burada conparing frequent patterns mi diyelim clustering analysis algorithms mi diyelim 
</p:text>
    <p:extLst>
      <p:ext uri="{C676402C-5697-4E1C-873F-D02D1690AC5C}">
        <p15:threadingInfo xmlns:p15="http://schemas.microsoft.com/office/powerpoint/2012/main" timeZoneBias="480"/>
      </p:ext>
    </p:extLst>
  </p:cm>
  <p:cm authorId="2" dt="2021-01-15T09:28:29.436" idx="2">
    <p:pos x="6329" y="1385"/>
    <p:text>frequent'in karşılaştırmasını zaten yapmışız yukarıda, bu clustering karşılaştırması değil mi? neden apriori vs dedik?
</p:text>
    <p:extLst>
      <p:ext uri="{C676402C-5697-4E1C-873F-D02D1690AC5C}">
        <p15:threadingInfo xmlns:p15="http://schemas.microsoft.com/office/powerpoint/2012/main" timeZoneBias="480">
          <p15:parentCm authorId="1" idx="2"/>
        </p15:threadingInfo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172144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67739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331403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91939382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615292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2/4/2021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47326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2/4/2021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1771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318867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341795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903404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14586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517839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29094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2/4/2021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979334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2/4/2021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71078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2/4/2021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924357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604705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8626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  <p:sldLayoutId id="2147483821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rasbt.github.io/mlxtend/user_guide/frequent_patterns/apriori/" TargetMode="External"/><Relationship Id="rId2" Type="http://schemas.openxmlformats.org/officeDocument/2006/relationships/hyperlink" Target="http://archive.ics.uci.edu/ml/datasets/turkiye+student+evaluat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rasbt.github.io/mlxtend/user_guide/frequent_patterns/fpgrowth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17935" y="2235037"/>
            <a:ext cx="9068586" cy="208759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000" b="1" dirty="0">
                <a:ea typeface="+mj-lt"/>
                <a:cs typeface="+mj-lt"/>
              </a:rPr>
              <a:t>Fall 2020                        CSE4063 Fundamentals of Data Mining Project #2</a:t>
            </a:r>
            <a:br>
              <a:rPr lang="en-US" sz="4000" b="1" dirty="0">
                <a:ea typeface="+mj-lt"/>
                <a:cs typeface="+mj-lt"/>
              </a:rPr>
            </a:br>
            <a:endParaRPr lang="en-US" sz="3200" b="1" dirty="0">
              <a:ea typeface="+mj-lt"/>
              <a:cs typeface="+mj-lt"/>
            </a:endParaRPr>
          </a:p>
          <a:p>
            <a:r>
              <a:rPr lang="en-US" sz="3200" dirty="0">
                <a:ea typeface="+mj-lt"/>
                <a:cs typeface="+mj-lt"/>
              </a:rPr>
              <a:t>- </a:t>
            </a:r>
            <a:r>
              <a:rPr lang="en-US" sz="3200" dirty="0" err="1">
                <a:ea typeface="+mj-lt"/>
                <a:cs typeface="+mj-lt"/>
              </a:rPr>
              <a:t>Turkıye</a:t>
            </a:r>
            <a:r>
              <a:rPr lang="en-US" sz="3200" dirty="0">
                <a:ea typeface="+mj-lt"/>
                <a:cs typeface="+mj-lt"/>
              </a:rPr>
              <a:t> student evaluatıon -</a:t>
            </a:r>
            <a:endParaRPr lang="en-US" sz="3200" dirty="0"/>
          </a:p>
          <a:p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0062" y="4624553"/>
            <a:ext cx="2529151" cy="10754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 algn="l">
              <a:buFont typeface="Arial" pitchFamily="18" charset="0"/>
              <a:buChar char="•"/>
            </a:pPr>
            <a:r>
              <a:rPr lang="en-US" dirty="0"/>
              <a:t>Osman Mantıcı</a:t>
            </a:r>
            <a:endParaRPr lang="tr-TR" dirty="0"/>
          </a:p>
          <a:p>
            <a:endParaRPr lang="en-US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70E784B9-C3DF-4B13-8F5E-3F5918493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271976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F20F512-98AE-4FC2-9CBC-9C6980687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84443"/>
            <a:ext cx="10058400" cy="1371600"/>
          </a:xfrm>
        </p:spPr>
        <p:txBody>
          <a:bodyPr/>
          <a:lstStyle/>
          <a:p>
            <a:r>
              <a:rPr lang="tr-TR"/>
              <a:t>APRIORI</a:t>
            </a:r>
          </a:p>
        </p:txBody>
      </p:sp>
      <p:pic>
        <p:nvPicPr>
          <p:cNvPr id="9" name="Resim 9" descr="tablo içeren bir resim&#10;&#10;Açıklama otomatik olarak oluşturuldu">
            <a:extLst>
              <a:ext uri="{FF2B5EF4-FFF2-40B4-BE49-F238E27FC236}">
                <a16:creationId xmlns:a16="http://schemas.microsoft.com/office/drawing/2014/main" id="{DE1E17CE-9F81-4997-93DA-1CA75FF104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0351" y="3620956"/>
            <a:ext cx="4877879" cy="2305229"/>
          </a:xfrm>
        </p:spPr>
      </p:pic>
      <p:sp>
        <p:nvSpPr>
          <p:cNvPr id="8" name="Metin kutusu 7">
            <a:extLst>
              <a:ext uri="{FF2B5EF4-FFF2-40B4-BE49-F238E27FC236}">
                <a16:creationId xmlns:a16="http://schemas.microsoft.com/office/drawing/2014/main" id="{D9890887-F6CB-4F02-81E5-D84D83323E14}"/>
              </a:ext>
            </a:extLst>
          </p:cNvPr>
          <p:cNvSpPr txBox="1"/>
          <p:nvPr/>
        </p:nvSpPr>
        <p:spPr>
          <a:xfrm>
            <a:off x="1061170" y="1641256"/>
            <a:ext cx="9764542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err="1">
                <a:ea typeface="+mn-lt"/>
                <a:cs typeface="+mn-lt"/>
              </a:rPr>
              <a:t>We</a:t>
            </a:r>
            <a:r>
              <a:rPr lang="tr-TR">
                <a:ea typeface="+mn-lt"/>
                <a:cs typeface="+mn-lt"/>
              </a:rPr>
              <a:t> </a:t>
            </a:r>
            <a:r>
              <a:rPr lang="tr-TR" err="1">
                <a:ea typeface="+mn-lt"/>
                <a:cs typeface="+mn-lt"/>
              </a:rPr>
              <a:t>used</a:t>
            </a:r>
            <a:r>
              <a:rPr lang="tr-TR">
                <a:ea typeface="+mn-lt"/>
                <a:cs typeface="+mn-lt"/>
              </a:rPr>
              <a:t> apriori </a:t>
            </a:r>
            <a:r>
              <a:rPr lang="tr-TR" err="1">
                <a:ea typeface="+mn-lt"/>
                <a:cs typeface="+mn-lt"/>
              </a:rPr>
              <a:t>method</a:t>
            </a:r>
            <a:r>
              <a:rPr lang="tr-TR">
                <a:ea typeface="+mn-lt"/>
                <a:cs typeface="+mn-lt"/>
              </a:rPr>
              <a:t> </a:t>
            </a:r>
            <a:r>
              <a:rPr lang="tr-TR" err="1">
                <a:ea typeface="+mn-lt"/>
                <a:cs typeface="+mn-lt"/>
              </a:rPr>
              <a:t>from</a:t>
            </a:r>
            <a:r>
              <a:rPr lang="tr-TR">
                <a:ea typeface="+mn-lt"/>
                <a:cs typeface="+mn-lt"/>
              </a:rPr>
              <a:t> "mlxtend" library </a:t>
            </a:r>
            <a:r>
              <a:rPr lang="tr-TR" err="1">
                <a:ea typeface="+mn-lt"/>
                <a:cs typeface="+mn-lt"/>
              </a:rPr>
              <a:t>for</a:t>
            </a:r>
            <a:r>
              <a:rPr lang="tr-TR">
                <a:ea typeface="+mn-lt"/>
                <a:cs typeface="+mn-lt"/>
              </a:rPr>
              <a:t> </a:t>
            </a:r>
            <a:r>
              <a:rPr lang="tr-TR" err="1">
                <a:ea typeface="+mn-lt"/>
                <a:cs typeface="+mn-lt"/>
              </a:rPr>
              <a:t>finding</a:t>
            </a:r>
            <a:r>
              <a:rPr lang="tr-TR">
                <a:ea typeface="+mn-lt"/>
                <a:cs typeface="+mn-lt"/>
              </a:rPr>
              <a:t> </a:t>
            </a:r>
            <a:r>
              <a:rPr lang="tr-TR" err="1">
                <a:ea typeface="+mn-lt"/>
                <a:cs typeface="+mn-lt"/>
              </a:rPr>
              <a:t>frequent</a:t>
            </a:r>
            <a:r>
              <a:rPr lang="tr-TR">
                <a:ea typeface="+mn-lt"/>
                <a:cs typeface="+mn-lt"/>
              </a:rPr>
              <a:t> </a:t>
            </a:r>
            <a:r>
              <a:rPr lang="tr-TR" err="1">
                <a:ea typeface="+mn-lt"/>
                <a:cs typeface="+mn-lt"/>
              </a:rPr>
              <a:t>pattern</a:t>
            </a:r>
            <a:r>
              <a:rPr lang="tr-TR">
                <a:ea typeface="+mn-lt"/>
                <a:cs typeface="+mn-lt"/>
              </a:rPr>
              <a:t> of </a:t>
            </a:r>
            <a:r>
              <a:rPr lang="tr-TR" err="1">
                <a:ea typeface="+mn-lt"/>
                <a:cs typeface="+mn-lt"/>
              </a:rPr>
              <a:t>questions</a:t>
            </a:r>
            <a:r>
              <a:rPr lang="tr-TR">
                <a:ea typeface="+mn-lt"/>
                <a:cs typeface="+mn-lt"/>
              </a:rPr>
              <a:t>.</a:t>
            </a:r>
            <a:endParaRPr lang="tr-TR"/>
          </a:p>
          <a:p>
            <a:endParaRPr lang="tr-TR">
              <a:ea typeface="+mn-lt"/>
              <a:cs typeface="+mn-lt"/>
            </a:endParaRPr>
          </a:p>
          <a:p>
            <a:r>
              <a:rPr lang="tr-TR">
                <a:ea typeface="+mn-lt"/>
                <a:cs typeface="+mn-lt"/>
              </a:rPr>
              <a:t>frequent_itemsets = apriori(questions, </a:t>
            </a:r>
            <a:r>
              <a:rPr lang="tr-TR" i="1">
                <a:ea typeface="+mn-lt"/>
                <a:cs typeface="+mn-lt"/>
              </a:rPr>
              <a:t>min_support</a:t>
            </a:r>
            <a:r>
              <a:rPr lang="tr-TR">
                <a:ea typeface="+mn-lt"/>
                <a:cs typeface="+mn-lt"/>
              </a:rPr>
              <a:t>  =  0.4, </a:t>
            </a:r>
            <a:r>
              <a:rPr lang="tr-TR" i="1">
                <a:ea typeface="+mn-lt"/>
                <a:cs typeface="+mn-lt"/>
              </a:rPr>
              <a:t>use_colnames</a:t>
            </a:r>
            <a:r>
              <a:rPr lang="tr-TR">
                <a:ea typeface="+mn-lt"/>
                <a:cs typeface="+mn-lt"/>
              </a:rPr>
              <a:t>  =  True)</a:t>
            </a:r>
            <a:endParaRPr lang="tr-TR"/>
          </a:p>
          <a:p>
            <a:endParaRPr lang="tr-TR"/>
          </a:p>
          <a:p>
            <a:endParaRPr lang="tr-TR"/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DE5FE158-E179-4284-B9E3-E520A5E9135E}"/>
              </a:ext>
            </a:extLst>
          </p:cNvPr>
          <p:cNvSpPr txBox="1"/>
          <p:nvPr/>
        </p:nvSpPr>
        <p:spPr>
          <a:xfrm>
            <a:off x="1058175" y="2725946"/>
            <a:ext cx="960119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/>
              <a:t>We wanted to see the true columns.</a:t>
            </a:r>
          </a:p>
          <a:p>
            <a:r>
              <a:rPr lang="tr-TR"/>
              <a:t>Which means, student gave 4 or 5 points to: Q4-Q13-Q15-Q17 and Q20 together.</a:t>
            </a:r>
          </a:p>
        </p:txBody>
      </p:sp>
      <p:sp>
        <p:nvSpPr>
          <p:cNvPr id="11" name="Metin kutusu 10">
            <a:extLst>
              <a:ext uri="{FF2B5EF4-FFF2-40B4-BE49-F238E27FC236}">
                <a16:creationId xmlns:a16="http://schemas.microsoft.com/office/drawing/2014/main" id="{386B6657-4555-40E4-9BF6-6ADFFE17CE5A}"/>
              </a:ext>
            </a:extLst>
          </p:cNvPr>
          <p:cNvSpPr txBox="1"/>
          <p:nvPr/>
        </p:nvSpPr>
        <p:spPr>
          <a:xfrm>
            <a:off x="6204369" y="3616445"/>
            <a:ext cx="5518030" cy="230832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sz="1600">
                <a:ea typeface="+mn-lt"/>
                <a:cs typeface="+mn-lt"/>
              </a:rPr>
              <a:t>Q4: The course was taught according to the syllabus announced on the first day of class.</a:t>
            </a:r>
          </a:p>
          <a:p>
            <a:r>
              <a:rPr lang="tr-TR" sz="1600">
                <a:ea typeface="+mn-lt"/>
                <a:cs typeface="+mn-lt"/>
              </a:rPr>
              <a:t>Q13: The Instructor's knowledge was relevant and up to date.</a:t>
            </a:r>
          </a:p>
          <a:p>
            <a:r>
              <a:rPr lang="tr-TR" sz="1600">
                <a:ea typeface="+mn-lt"/>
                <a:cs typeface="+mn-lt"/>
              </a:rPr>
              <a:t>Q15: The Instructor taught in accordance with the announced lesson plan.</a:t>
            </a:r>
            <a:br>
              <a:rPr lang="tr-TR" sz="1600">
                <a:ea typeface="+mn-lt"/>
                <a:cs typeface="+mn-lt"/>
              </a:rPr>
            </a:br>
            <a:r>
              <a:rPr lang="tr-TR" sz="1600">
                <a:ea typeface="+mn-lt"/>
                <a:cs typeface="+mn-lt"/>
              </a:rPr>
              <a:t>Q17: The Instructor arrived on time for classes.</a:t>
            </a:r>
          </a:p>
          <a:p>
            <a:r>
              <a:rPr lang="tr-TR" sz="1600">
                <a:ea typeface="+mn-lt"/>
                <a:cs typeface="+mn-lt"/>
              </a:rPr>
              <a:t>Q20: The Instructor explained the course and was eager to be helpful to students.</a:t>
            </a:r>
          </a:p>
        </p:txBody>
      </p:sp>
      <p:sp>
        <p:nvSpPr>
          <p:cNvPr id="3" name="Slayt Numarası Yer Tutucusu 2">
            <a:extLst>
              <a:ext uri="{FF2B5EF4-FFF2-40B4-BE49-F238E27FC236}">
                <a16:creationId xmlns:a16="http://schemas.microsoft.com/office/drawing/2014/main" id="{0B1A56D6-338C-4F55-B44B-F8C7E1B4A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51546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73DEBEF-2A82-4548-A0C5-96EA68CD1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8883" y="611279"/>
            <a:ext cx="8920620" cy="1308970"/>
          </a:xfrm>
        </p:spPr>
        <p:txBody>
          <a:bodyPr>
            <a:normAutofit/>
          </a:bodyPr>
          <a:lstStyle/>
          <a:p>
            <a:r>
              <a:rPr lang="tr-TR" sz="3200"/>
              <a:t>If we take min_support as 0.3:</a:t>
            </a:r>
          </a:p>
        </p:txBody>
      </p:sp>
      <p:pic>
        <p:nvPicPr>
          <p:cNvPr id="4" name="Resim 4" descr="metin içeren bir resim&#10;&#10;Açıklama otomatik olarak oluşturuldu">
            <a:extLst>
              <a:ext uri="{FF2B5EF4-FFF2-40B4-BE49-F238E27FC236}">
                <a16:creationId xmlns:a16="http://schemas.microsoft.com/office/drawing/2014/main" id="{2D14CCF8-BB01-4DAC-A6C6-2EC35D6514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9618" y="1916235"/>
            <a:ext cx="8051887" cy="2948705"/>
          </a:xfrm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47397757-4666-4445-8A31-F139E134E1F6}"/>
              </a:ext>
            </a:extLst>
          </p:cNvPr>
          <p:cNvSpPr txBox="1"/>
          <p:nvPr/>
        </p:nvSpPr>
        <p:spPr>
          <a:xfrm>
            <a:off x="2073058" y="5225441"/>
            <a:ext cx="8056322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/>
              <a:t>We get frequent patterns which has 13 questions. It is meaningless to have that much questions in the patterns since we have 20 questions in total.</a:t>
            </a:r>
          </a:p>
        </p:txBody>
      </p:sp>
      <p:sp>
        <p:nvSpPr>
          <p:cNvPr id="3" name="Slayt Numarası Yer Tutucusu 2">
            <a:extLst>
              <a:ext uri="{FF2B5EF4-FFF2-40B4-BE49-F238E27FC236}">
                <a16:creationId xmlns:a16="http://schemas.microsoft.com/office/drawing/2014/main" id="{60A3C70E-DCB0-476A-AA3C-331F4DB87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362280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Resim 6" descr="tablo içeren bir resim&#10;&#10;Açıklama otomatik olarak oluşturuldu">
            <a:extLst>
              <a:ext uri="{FF2B5EF4-FFF2-40B4-BE49-F238E27FC236}">
                <a16:creationId xmlns:a16="http://schemas.microsoft.com/office/drawing/2014/main" id="{D5EE581B-5BAD-49EF-9869-392A6F9EA4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824" y="2412133"/>
            <a:ext cx="5081392" cy="2827050"/>
          </a:xfrm>
          <a:prstGeom prst="rect">
            <a:avLst/>
          </a:prstGeom>
        </p:spPr>
      </p:pic>
      <p:pic>
        <p:nvPicPr>
          <p:cNvPr id="9" name="Resim 9" descr="metin içeren bir resim&#10;&#10;Açıklama otomatik olarak oluşturuldu">
            <a:extLst>
              <a:ext uri="{FF2B5EF4-FFF2-40B4-BE49-F238E27FC236}">
                <a16:creationId xmlns:a16="http://schemas.microsoft.com/office/drawing/2014/main" id="{39C74201-12F6-4D49-AC0D-5AB88E7133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09451" y="2371281"/>
            <a:ext cx="4835699" cy="2831926"/>
          </a:xfr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334656C7-4398-41B1-8AF0-82963C088B5D}"/>
              </a:ext>
            </a:extLst>
          </p:cNvPr>
          <p:cNvSpPr txBox="1"/>
          <p:nvPr/>
        </p:nvSpPr>
        <p:spPr>
          <a:xfrm>
            <a:off x="3294345" y="997907"/>
            <a:ext cx="5446733" cy="67710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tr-TR" sz="2000" b="1">
                <a:ea typeface="+mn-lt"/>
                <a:cs typeface="+mn-lt"/>
              </a:rPr>
              <a:t>If we take min_support as 0.4:</a:t>
            </a:r>
            <a:endParaRPr lang="tr-TR" sz="2000"/>
          </a:p>
          <a:p>
            <a:pPr algn="l"/>
            <a:endParaRPr lang="tr-TR"/>
          </a:p>
        </p:txBody>
      </p:sp>
      <p:sp>
        <p:nvSpPr>
          <p:cNvPr id="11" name="Metin kutusu 10">
            <a:extLst>
              <a:ext uri="{FF2B5EF4-FFF2-40B4-BE49-F238E27FC236}">
                <a16:creationId xmlns:a16="http://schemas.microsoft.com/office/drawing/2014/main" id="{F463060B-1478-4DF6-AD78-FE644E7BEFC2}"/>
              </a:ext>
            </a:extLst>
          </p:cNvPr>
          <p:cNvSpPr txBox="1"/>
          <p:nvPr/>
        </p:nvSpPr>
        <p:spPr>
          <a:xfrm>
            <a:off x="1530263" y="1822537"/>
            <a:ext cx="353651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b="1"/>
              <a:t>Sorted by length of pattern:</a:t>
            </a:r>
          </a:p>
        </p:txBody>
      </p: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704959EB-D075-4009-9C94-94857735D1FA}"/>
              </a:ext>
            </a:extLst>
          </p:cNvPr>
          <p:cNvSpPr txBox="1"/>
          <p:nvPr/>
        </p:nvSpPr>
        <p:spPr>
          <a:xfrm>
            <a:off x="7184590" y="1808836"/>
            <a:ext cx="308766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b="1"/>
              <a:t>Sorted by support value:</a:t>
            </a:r>
          </a:p>
        </p:txBody>
      </p:sp>
      <p:sp>
        <p:nvSpPr>
          <p:cNvPr id="2" name="Slayt Numarası Yer Tutucusu 1">
            <a:extLst>
              <a:ext uri="{FF2B5EF4-FFF2-40B4-BE49-F238E27FC236}">
                <a16:creationId xmlns:a16="http://schemas.microsoft.com/office/drawing/2014/main" id="{A72A2D65-A4BD-4EAC-A130-BE464A99D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094662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93E4D34-BABA-4F48-B37D-930AD2F31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98179"/>
            <a:ext cx="10058400" cy="1371600"/>
          </a:xfrm>
        </p:spPr>
        <p:txBody>
          <a:bodyPr/>
          <a:lstStyle/>
          <a:p>
            <a:r>
              <a:rPr lang="tr-TR"/>
              <a:t>FP-GROWTH</a:t>
            </a:r>
          </a:p>
        </p:txBody>
      </p:sp>
      <p:pic>
        <p:nvPicPr>
          <p:cNvPr id="7" name="Resim 7" descr="metin içeren bir resim&#10;&#10;Açıklama otomatik olarak oluşturuldu">
            <a:extLst>
              <a:ext uri="{FF2B5EF4-FFF2-40B4-BE49-F238E27FC236}">
                <a16:creationId xmlns:a16="http://schemas.microsoft.com/office/drawing/2014/main" id="{A7449B11-B07E-4277-B32D-5E521248FE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05418" y="2634129"/>
            <a:ext cx="5377818" cy="3509596"/>
          </a:xfrm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2E689979-11BB-405E-AC72-18ACD9A03E9A}"/>
              </a:ext>
            </a:extLst>
          </p:cNvPr>
          <p:cNvSpPr txBox="1"/>
          <p:nvPr/>
        </p:nvSpPr>
        <p:spPr>
          <a:xfrm>
            <a:off x="1059972" y="1935591"/>
            <a:ext cx="1040812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>
                <a:ea typeface="+mn-lt"/>
                <a:cs typeface="+mn-lt"/>
              </a:rPr>
              <a:t>We used "fpgrowth" method from "mlxtend" library for finding frequent pattern of questions.</a:t>
            </a:r>
          </a:p>
          <a:p>
            <a:endParaRPr lang="tr-TR">
              <a:ea typeface="+mn-lt"/>
              <a:cs typeface="+mn-lt"/>
            </a:endParaRPr>
          </a:p>
        </p:txBody>
      </p:sp>
      <p:sp>
        <p:nvSpPr>
          <p:cNvPr id="3" name="Slayt Numarası Yer Tutucusu 2">
            <a:extLst>
              <a:ext uri="{FF2B5EF4-FFF2-40B4-BE49-F238E27FC236}">
                <a16:creationId xmlns:a16="http://schemas.microsoft.com/office/drawing/2014/main" id="{6951D363-BD98-4C68-90A3-45DF64386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512734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4" descr="tablo içeren bir resim&#10;&#10;Açıklama otomatik olarak oluşturuldu">
            <a:extLst>
              <a:ext uri="{FF2B5EF4-FFF2-40B4-BE49-F238E27FC236}">
                <a16:creationId xmlns:a16="http://schemas.microsoft.com/office/drawing/2014/main" id="{BB0E752B-A521-4603-98A3-35C9EB2DCF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9451" y="2637916"/>
            <a:ext cx="4343400" cy="3133725"/>
          </a:xfrm>
        </p:spPr>
      </p:pic>
      <p:pic>
        <p:nvPicPr>
          <p:cNvPr id="5" name="Resim 5" descr="metin içeren bir resim&#10;&#10;Açıklama otomatik olarak oluşturuldu">
            <a:extLst>
              <a:ext uri="{FF2B5EF4-FFF2-40B4-BE49-F238E27FC236}">
                <a16:creationId xmlns:a16="http://schemas.microsoft.com/office/drawing/2014/main" id="{0038E4B7-1D92-4B7B-9927-F9A38B1DB5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1825" y="2591790"/>
            <a:ext cx="5154460" cy="3167105"/>
          </a:xfrm>
          <a:prstGeom prst="rect">
            <a:avLst/>
          </a:prstGeom>
        </p:spPr>
      </p:pic>
      <p:sp>
        <p:nvSpPr>
          <p:cNvPr id="7" name="Metin kutusu 6">
            <a:extLst>
              <a:ext uri="{FF2B5EF4-FFF2-40B4-BE49-F238E27FC236}">
                <a16:creationId xmlns:a16="http://schemas.microsoft.com/office/drawing/2014/main" id="{E0D0E87C-706B-46FF-8298-813646CD8DED}"/>
              </a:ext>
            </a:extLst>
          </p:cNvPr>
          <p:cNvSpPr txBox="1"/>
          <p:nvPr/>
        </p:nvSpPr>
        <p:spPr>
          <a:xfrm>
            <a:off x="1600448" y="2143379"/>
            <a:ext cx="353651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b="1"/>
              <a:t>Sorted by length of pattern:</a:t>
            </a: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DEAABB87-D1DE-4292-89A3-950CC674758C}"/>
              </a:ext>
            </a:extLst>
          </p:cNvPr>
          <p:cNvSpPr txBox="1"/>
          <p:nvPr/>
        </p:nvSpPr>
        <p:spPr>
          <a:xfrm>
            <a:off x="7124432" y="2139704"/>
            <a:ext cx="308766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b="1"/>
              <a:t>Sorted by support value:</a:t>
            </a:r>
          </a:p>
        </p:txBody>
      </p:sp>
      <p:sp>
        <p:nvSpPr>
          <p:cNvPr id="11" name="Metin kutusu 10">
            <a:extLst>
              <a:ext uri="{FF2B5EF4-FFF2-40B4-BE49-F238E27FC236}">
                <a16:creationId xmlns:a16="http://schemas.microsoft.com/office/drawing/2014/main" id="{56FB6189-F644-4C68-889B-E36C11CAD9CA}"/>
              </a:ext>
            </a:extLst>
          </p:cNvPr>
          <p:cNvSpPr txBox="1"/>
          <p:nvPr/>
        </p:nvSpPr>
        <p:spPr>
          <a:xfrm>
            <a:off x="2254080" y="1198845"/>
            <a:ext cx="769097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b="1">
                <a:ea typeface="+mn-lt"/>
                <a:cs typeface="+mn-lt"/>
              </a:rPr>
              <a:t>When we take the same min_support value with apriori which is 0.4:</a:t>
            </a:r>
          </a:p>
          <a:p>
            <a:pPr algn="l"/>
            <a:endParaRPr lang="tr-TR"/>
          </a:p>
        </p:txBody>
      </p:sp>
      <p:sp>
        <p:nvSpPr>
          <p:cNvPr id="2" name="Slayt Numarası Yer Tutucusu 1">
            <a:extLst>
              <a:ext uri="{FF2B5EF4-FFF2-40B4-BE49-F238E27FC236}">
                <a16:creationId xmlns:a16="http://schemas.microsoft.com/office/drawing/2014/main" id="{86A1AD9D-E719-4FBC-80C1-B9DFDAD53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14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02115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C5550E5-507F-4F9D-A531-DA619492C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09A5717-AF03-48CF-89B9-0C3DFD319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544277"/>
            <a:ext cx="10058400" cy="34907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 dirty="0" err="1"/>
              <a:t>Required</a:t>
            </a:r>
            <a:r>
              <a:rPr lang="tr-TR" dirty="0"/>
              <a:t> time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both</a:t>
            </a:r>
            <a:r>
              <a:rPr lang="tr-TR" dirty="0"/>
              <a:t> "Apriori" &amp; "</a:t>
            </a:r>
            <a:r>
              <a:rPr lang="tr-TR" dirty="0" err="1"/>
              <a:t>Fp-Growth</a:t>
            </a:r>
            <a:r>
              <a:rPr lang="tr-TR" dirty="0"/>
              <a:t>" is 0.2980 </a:t>
            </a:r>
            <a:r>
              <a:rPr lang="tr-TR" dirty="0" smtClean="0"/>
              <a:t>- 0.0389 </a:t>
            </a:r>
            <a:r>
              <a:rPr lang="tr-TR" dirty="0" err="1"/>
              <a:t>respectively</a:t>
            </a:r>
            <a:r>
              <a:rPr lang="tr-TR" dirty="0"/>
              <a:t> </a:t>
            </a:r>
            <a:r>
              <a:rPr lang="tr-TR" dirty="0" err="1"/>
              <a:t>when</a:t>
            </a:r>
            <a:r>
              <a:rPr lang="tr-TR" dirty="0"/>
              <a:t> </a:t>
            </a:r>
            <a:r>
              <a:rPr lang="tr-TR" dirty="0" err="1"/>
              <a:t>min_support</a:t>
            </a:r>
            <a:r>
              <a:rPr lang="tr-TR" dirty="0"/>
              <a:t>= 0.4 </a:t>
            </a:r>
          </a:p>
          <a:p>
            <a:pPr>
              <a:buClr>
                <a:srgbClr val="262626"/>
              </a:buClr>
            </a:pPr>
            <a:r>
              <a:rPr lang="tr-TR" dirty="0" err="1">
                <a:ea typeface="+mn-lt"/>
                <a:cs typeface="+mn-lt"/>
              </a:rPr>
              <a:t>Required</a:t>
            </a:r>
            <a:r>
              <a:rPr lang="tr-TR" dirty="0">
                <a:ea typeface="+mn-lt"/>
                <a:cs typeface="+mn-lt"/>
              </a:rPr>
              <a:t> time </a:t>
            </a:r>
            <a:r>
              <a:rPr lang="tr-TR" dirty="0" err="1">
                <a:ea typeface="+mn-lt"/>
                <a:cs typeface="+mn-lt"/>
              </a:rPr>
              <a:t>for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both</a:t>
            </a:r>
            <a:r>
              <a:rPr lang="tr-TR" dirty="0">
                <a:ea typeface="+mn-lt"/>
                <a:cs typeface="+mn-lt"/>
              </a:rPr>
              <a:t> "Apriori" &amp; "</a:t>
            </a:r>
            <a:r>
              <a:rPr lang="tr-TR" dirty="0" err="1">
                <a:ea typeface="+mn-lt"/>
                <a:cs typeface="+mn-lt"/>
              </a:rPr>
              <a:t>Fp-Growth</a:t>
            </a:r>
            <a:r>
              <a:rPr lang="tr-TR" dirty="0">
                <a:ea typeface="+mn-lt"/>
                <a:cs typeface="+mn-lt"/>
              </a:rPr>
              <a:t>" is </a:t>
            </a:r>
            <a:r>
              <a:rPr lang="tr-TR" dirty="0" smtClean="0">
                <a:ea typeface="+mn-lt"/>
                <a:cs typeface="+mn-lt"/>
              </a:rPr>
              <a:t>31.1031-</a:t>
            </a:r>
            <a:r>
              <a:rPr lang="tr-TR" dirty="0" smtClean="0">
                <a:ea typeface="+mj-lt"/>
                <a:cs typeface="+mj-lt"/>
              </a:rPr>
              <a:t>18.1324</a:t>
            </a:r>
            <a:r>
              <a:rPr lang="tr-TR" dirty="0" smtClean="0">
                <a:ea typeface="+mn-lt"/>
                <a:cs typeface="+mn-lt"/>
              </a:rPr>
              <a:t> </a:t>
            </a:r>
            <a:r>
              <a:rPr lang="tr-TR" dirty="0" err="1" smtClean="0">
                <a:ea typeface="+mn-lt"/>
                <a:cs typeface="+mn-lt"/>
              </a:rPr>
              <a:t>respectively</a:t>
            </a:r>
            <a:r>
              <a:rPr lang="tr-TR" dirty="0" smtClean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when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min_support</a:t>
            </a:r>
            <a:r>
              <a:rPr lang="tr-TR" dirty="0">
                <a:ea typeface="+mn-lt"/>
                <a:cs typeface="+mn-lt"/>
              </a:rPr>
              <a:t>= 0.3</a:t>
            </a:r>
          </a:p>
          <a:p>
            <a:pPr>
              <a:buClr>
                <a:srgbClr val="262626"/>
              </a:buClr>
            </a:pP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performance</a:t>
            </a:r>
            <a:r>
              <a:rPr lang="tr-TR" dirty="0"/>
              <a:t> of "</a:t>
            </a:r>
            <a:r>
              <a:rPr lang="tr-TR" dirty="0" err="1">
                <a:ea typeface="+mn-lt"/>
                <a:cs typeface="+mn-lt"/>
              </a:rPr>
              <a:t>Fp-Growth</a:t>
            </a:r>
            <a:r>
              <a:rPr lang="tr-TR" dirty="0"/>
              <a:t>" </a:t>
            </a:r>
            <a:r>
              <a:rPr lang="tr-TR" dirty="0" err="1"/>
              <a:t>better</a:t>
            </a:r>
            <a:r>
              <a:rPr lang="tr-TR" dirty="0"/>
              <a:t> </a:t>
            </a:r>
            <a:r>
              <a:rPr lang="tr-TR" dirty="0" err="1"/>
              <a:t>than</a:t>
            </a:r>
            <a:r>
              <a:rPr lang="tr-TR" dirty="0"/>
              <a:t> "</a:t>
            </a:r>
            <a:r>
              <a:rPr lang="tr-TR" dirty="0">
                <a:ea typeface="+mn-lt"/>
                <a:cs typeface="+mn-lt"/>
              </a:rPr>
              <a:t>Apriori</a:t>
            </a:r>
            <a:r>
              <a:rPr lang="tr-TR" dirty="0"/>
              <a:t>" </a:t>
            </a:r>
            <a:r>
              <a:rPr lang="tr-TR" dirty="0" err="1"/>
              <a:t>when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data size </a:t>
            </a:r>
            <a:r>
              <a:rPr lang="tr-TR" dirty="0" err="1"/>
              <a:t>respectively</a:t>
            </a:r>
            <a:r>
              <a:rPr lang="tr-TR" dirty="0"/>
              <a:t> </a:t>
            </a:r>
            <a:r>
              <a:rPr lang="tr-TR" dirty="0" err="1"/>
              <a:t>high</a:t>
            </a:r>
            <a:r>
              <a:rPr lang="tr-TR" dirty="0"/>
              <a:t>. </a:t>
            </a:r>
            <a:r>
              <a:rPr lang="tr-TR" dirty="0" err="1"/>
              <a:t>Because</a:t>
            </a:r>
            <a:r>
              <a:rPr lang="tr-TR" dirty="0"/>
              <a:t> </a:t>
            </a:r>
            <a:r>
              <a:rPr lang="tr-TR" dirty="0" err="1"/>
              <a:t>Fp-Growth</a:t>
            </a:r>
            <a:r>
              <a:rPr lang="tr-TR" dirty="0"/>
              <a:t> is an </a:t>
            </a:r>
            <a:r>
              <a:rPr lang="tr-TR" dirty="0" err="1"/>
              <a:t>array</a:t>
            </a:r>
            <a:r>
              <a:rPr lang="tr-TR" dirty="0"/>
              <a:t> </a:t>
            </a:r>
            <a:r>
              <a:rPr lang="tr-TR" dirty="0" err="1"/>
              <a:t>based</a:t>
            </a:r>
            <a:r>
              <a:rPr lang="tr-TR" dirty="0"/>
              <a:t> </a:t>
            </a:r>
            <a:r>
              <a:rPr lang="tr-TR" dirty="0" err="1"/>
              <a:t>algorithm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it </a:t>
            </a:r>
            <a:r>
              <a:rPr lang="tr-TR" dirty="0" err="1"/>
              <a:t>requires</a:t>
            </a:r>
            <a:r>
              <a:rPr lang="tr-TR" dirty="0"/>
              <a:t> </a:t>
            </a:r>
            <a:r>
              <a:rPr lang="tr-TR" dirty="0" err="1"/>
              <a:t>just</a:t>
            </a:r>
            <a:r>
              <a:rPr lang="tr-TR" dirty="0"/>
              <a:t> </a:t>
            </a:r>
            <a:r>
              <a:rPr lang="tr-TR" dirty="0" err="1"/>
              <a:t>two</a:t>
            </a:r>
            <a:r>
              <a:rPr lang="tr-TR" dirty="0"/>
              <a:t> </a:t>
            </a:r>
            <a:r>
              <a:rPr lang="tr-TR" dirty="0" err="1"/>
              <a:t>database</a:t>
            </a:r>
            <a:r>
              <a:rPr lang="tr-TR" dirty="0"/>
              <a:t> </a:t>
            </a:r>
            <a:r>
              <a:rPr lang="tr-TR" dirty="0" err="1"/>
              <a:t>access</a:t>
            </a:r>
            <a:r>
              <a:rPr lang="tr-TR" dirty="0"/>
              <a:t>, </a:t>
            </a:r>
            <a:r>
              <a:rPr lang="tr-TR" dirty="0" err="1"/>
              <a:t>so</a:t>
            </a:r>
            <a:r>
              <a:rPr lang="tr-TR" dirty="0"/>
              <a:t> in </a:t>
            </a:r>
            <a:r>
              <a:rPr lang="tr-TR" dirty="0" err="1"/>
              <a:t>order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information</a:t>
            </a:r>
            <a:r>
              <a:rPr lang="tr-TR" dirty="0"/>
              <a:t> </a:t>
            </a:r>
            <a:r>
              <a:rPr lang="tr-TR" dirty="0" err="1"/>
              <a:t>Fp-Growth</a:t>
            </a:r>
            <a:r>
              <a:rPr lang="tr-TR" dirty="0"/>
              <a:t> </a:t>
            </a:r>
            <a:r>
              <a:rPr lang="tr-TR" dirty="0" err="1"/>
              <a:t>takes</a:t>
            </a:r>
            <a:r>
              <a:rPr lang="tr-TR" dirty="0"/>
              <a:t> </a:t>
            </a:r>
            <a:r>
              <a:rPr lang="tr-TR" dirty="0" err="1"/>
              <a:t>less</a:t>
            </a:r>
            <a:r>
              <a:rPr lang="tr-TR" dirty="0"/>
              <a:t> time </a:t>
            </a:r>
            <a:r>
              <a:rPr lang="tr-TR" dirty="0" err="1"/>
              <a:t>than</a:t>
            </a:r>
            <a:r>
              <a:rPr lang="tr-TR" dirty="0"/>
              <a:t> </a:t>
            </a:r>
            <a:r>
              <a:rPr lang="tr-TR" dirty="0">
                <a:ea typeface="+mn-lt"/>
                <a:cs typeface="+mn-lt"/>
              </a:rPr>
              <a:t>Apriori</a:t>
            </a:r>
            <a:r>
              <a:rPr lang="tr-TR" dirty="0"/>
              <a:t>.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6525EAE8-80B6-48D1-B8F1-6A108F0D5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15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3042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5031AA1-7F85-42CE-BBE4-4D5ECDBDA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673" y="912006"/>
            <a:ext cx="9404723" cy="1400530"/>
          </a:xfrm>
        </p:spPr>
        <p:txBody>
          <a:bodyPr/>
          <a:lstStyle/>
          <a:p>
            <a:r>
              <a:rPr lang="tr-TR"/>
              <a:t>ECLAT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016992D2-C27D-4EBC-AF99-6BB14CF7479F}"/>
              </a:ext>
            </a:extLst>
          </p:cNvPr>
          <p:cNvSpPr txBox="1"/>
          <p:nvPr/>
        </p:nvSpPr>
        <p:spPr>
          <a:xfrm>
            <a:off x="903962" y="2897688"/>
            <a:ext cx="9778650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sz="2400" b="1"/>
              <a:t>We used "association_rules" method from "mlxtend" library for finding frequent pattern of questions.</a:t>
            </a:r>
          </a:p>
          <a:p>
            <a:endParaRPr lang="tr-TR" sz="2400" b="1"/>
          </a:p>
          <a:p>
            <a:pPr algn="just"/>
            <a:r>
              <a:rPr lang="tr-TR" sz="2400" b="1">
                <a:ea typeface="+mn-lt"/>
                <a:cs typeface="+mn-lt"/>
              </a:rPr>
              <a:t>Again we use 0.4 min support in order to compare the performance of algorithms.</a:t>
            </a:r>
          </a:p>
          <a:p>
            <a:endParaRPr lang="tr-TR" sz="2400" b="1"/>
          </a:p>
        </p:txBody>
      </p:sp>
      <p:sp>
        <p:nvSpPr>
          <p:cNvPr id="3" name="Slayt Numarası Yer Tutucusu 2">
            <a:extLst>
              <a:ext uri="{FF2B5EF4-FFF2-40B4-BE49-F238E27FC236}">
                <a16:creationId xmlns:a16="http://schemas.microsoft.com/office/drawing/2014/main" id="{7531544C-21C6-4061-9380-5E1BB07ED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16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98250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7395E25-1E40-4388-989E-D3111B519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184" y="1174950"/>
            <a:ext cx="10058400" cy="1371600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00000"/>
              </a:lnSpc>
              <a:spcBef>
                <a:spcPts val="900"/>
              </a:spcBef>
            </a:pPr>
            <a:r>
              <a:rPr lang="tr-TR" sz="2400">
                <a:ea typeface="+mj-lt"/>
                <a:cs typeface="+mj-lt"/>
              </a:rPr>
              <a:t>We used both of the itemsets that produced by Apriori and Fp – Growth.</a:t>
            </a:r>
            <a:endParaRPr lang="en-US" sz="2400">
              <a:ea typeface="+mj-lt"/>
              <a:cs typeface="+mj-lt"/>
            </a:endParaRPr>
          </a:p>
          <a:p>
            <a:pPr>
              <a:lnSpc>
                <a:spcPct val="100000"/>
              </a:lnSpc>
              <a:spcBef>
                <a:spcPts val="900"/>
              </a:spcBef>
            </a:pPr>
            <a:r>
              <a:rPr lang="tr-TR" sz="2400">
                <a:ea typeface="+mj-lt"/>
                <a:cs typeface="+mj-lt"/>
              </a:rPr>
              <a:t>When we use itemset from Fp – Growth, the Eclat takes less time than Apriori.</a:t>
            </a:r>
            <a:endParaRPr lang="en-US" sz="2400">
              <a:ea typeface="+mj-lt"/>
              <a:cs typeface="+mj-lt"/>
            </a:endParaRPr>
          </a:p>
          <a:p>
            <a:endParaRPr lang="tr-TR" sz="2400"/>
          </a:p>
        </p:txBody>
      </p:sp>
      <p:pic>
        <p:nvPicPr>
          <p:cNvPr id="4" name="Resim 4" descr="tablo içeren bir resim&#10;&#10;Açıklama otomatik olarak oluşturuldu">
            <a:extLst>
              <a:ext uri="{FF2B5EF4-FFF2-40B4-BE49-F238E27FC236}">
                <a16:creationId xmlns:a16="http://schemas.microsoft.com/office/drawing/2014/main" id="{48C5B520-8BF1-43B0-BA53-B9741F6728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9899" y="2921711"/>
            <a:ext cx="5875489" cy="2033782"/>
          </a:xfrm>
        </p:spPr>
      </p:pic>
      <p:pic>
        <p:nvPicPr>
          <p:cNvPr id="5" name="Resim 5" descr="metin içeren bir resim&#10;&#10;Açıklama otomatik olarak oluşturuldu">
            <a:extLst>
              <a:ext uri="{FF2B5EF4-FFF2-40B4-BE49-F238E27FC236}">
                <a16:creationId xmlns:a16="http://schemas.microsoft.com/office/drawing/2014/main" id="{F85BE342-A66B-4F24-B1E5-101BF9F518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401" y="3545618"/>
            <a:ext cx="5613747" cy="2418107"/>
          </a:xfrm>
          <a:prstGeom prst="rect">
            <a:avLst/>
          </a:prstGeom>
        </p:spPr>
      </p:pic>
      <p:sp>
        <p:nvSpPr>
          <p:cNvPr id="3" name="Slayt Numarası Yer Tutucusu 2">
            <a:extLst>
              <a:ext uri="{FF2B5EF4-FFF2-40B4-BE49-F238E27FC236}">
                <a16:creationId xmlns:a16="http://schemas.microsoft.com/office/drawing/2014/main" id="{62693807-1074-43D8-8C65-F7E8185A7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17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67917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5233087-C536-4518-8812-5F06EA306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070567"/>
            <a:ext cx="10058400" cy="1371600"/>
          </a:xfrm>
        </p:spPr>
        <p:txBody>
          <a:bodyPr>
            <a:normAutofit/>
          </a:bodyPr>
          <a:lstStyle/>
          <a:p>
            <a:pPr algn="just"/>
            <a:r>
              <a:rPr lang="tr-TR" sz="1800" b="1"/>
              <a:t>As we see, Q3 and Q17 have different confidence values eventhough they have the same support values.</a:t>
            </a:r>
            <a:endParaRPr lang="tr-TR"/>
          </a:p>
        </p:txBody>
      </p:sp>
      <p:pic>
        <p:nvPicPr>
          <p:cNvPr id="4" name="Resim 4" descr="tablo içeren bir resim&#10;&#10;Açıklama otomatik olarak oluşturuldu">
            <a:extLst>
              <a:ext uri="{FF2B5EF4-FFF2-40B4-BE49-F238E27FC236}">
                <a16:creationId xmlns:a16="http://schemas.microsoft.com/office/drawing/2014/main" id="{E95CAE40-585E-4D3C-ABF4-0B35AE936E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9688" y="2712244"/>
            <a:ext cx="8534400" cy="2876550"/>
          </a:xfrm>
        </p:spPr>
      </p:pic>
      <p:sp>
        <p:nvSpPr>
          <p:cNvPr id="3" name="Slayt Numarası Yer Tutucusu 2">
            <a:extLst>
              <a:ext uri="{FF2B5EF4-FFF2-40B4-BE49-F238E27FC236}">
                <a16:creationId xmlns:a16="http://schemas.microsoft.com/office/drawing/2014/main" id="{09850D1D-7F5D-436A-9B93-EBCB41519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18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049589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8432C23-593F-478D-96DC-B3104E17E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83" y="1467036"/>
            <a:ext cx="10058400" cy="1371600"/>
          </a:xfrm>
        </p:spPr>
        <p:txBody>
          <a:bodyPr>
            <a:normAutofit/>
          </a:bodyPr>
          <a:lstStyle/>
          <a:p>
            <a:r>
              <a:rPr lang="tr-TR">
                <a:ea typeface="+mj-lt"/>
                <a:cs typeface="+mj-lt"/>
              </a:rPr>
              <a:t>COMPARING FREQUENT PATTERN MINING ALGORITHMS:</a:t>
            </a:r>
          </a:p>
          <a:p>
            <a:endParaRPr lang="tr-TR">
              <a:ea typeface="+mj-lt"/>
              <a:cs typeface="+mj-lt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4CB0F06-CF6E-4949-8C34-E8ED83739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tr-TR" sz="2800"/>
              <a:t>APRIORI</a:t>
            </a:r>
          </a:p>
          <a:p>
            <a:pPr>
              <a:buClr>
                <a:srgbClr val="262626"/>
              </a:buClr>
            </a:pPr>
            <a:r>
              <a:rPr lang="tr-TR" sz="2800"/>
              <a:t>FP-GROWTH</a:t>
            </a:r>
          </a:p>
          <a:p>
            <a:pPr>
              <a:buClr>
                <a:srgbClr val="262626"/>
              </a:buClr>
            </a:pPr>
            <a:r>
              <a:rPr lang="tr-TR" sz="2800"/>
              <a:t>ECLAT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AE002D5C-36BC-43D0-9325-8837DB6AC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19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36494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629E54E-8A9B-4286-87F9-426BEDDF5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>
                <a:ea typeface="+mj-lt"/>
                <a:cs typeface="+mj-lt"/>
              </a:rPr>
              <a:t>PROBLEM DEFINITION: </a:t>
            </a:r>
            <a:endParaRPr lang="tr-TR"/>
          </a:p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0488719-95E8-4910-96E4-C066B2AD3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9656349" cy="4195481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285750" indent="-285750">
              <a:buFont typeface="'Wingdings 3',Sans-Serif" charset="2"/>
            </a:pPr>
            <a:endParaRPr lang="tr-TR"/>
          </a:p>
          <a:p>
            <a:pPr marL="285750" indent="-285750">
              <a:buClr>
                <a:srgbClr val="8AD0D6"/>
              </a:buClr>
            </a:pPr>
            <a:r>
              <a:rPr lang="tr-TR">
                <a:ea typeface="+mj-lt"/>
                <a:cs typeface="+mj-lt"/>
              </a:rPr>
              <a:t>In this project, we constructed :</a:t>
            </a:r>
            <a:endParaRPr lang="en-US">
              <a:ea typeface="+mj-lt"/>
              <a:cs typeface="+mj-lt"/>
            </a:endParaRPr>
          </a:p>
          <a:p>
            <a:pPr marL="285750" indent="-285750">
              <a:buClr>
                <a:srgbClr val="8AD0D6"/>
              </a:buClr>
            </a:pPr>
            <a:endParaRPr lang="tr-TR">
              <a:ea typeface="+mj-lt"/>
              <a:cs typeface="+mj-lt"/>
            </a:endParaRPr>
          </a:p>
          <a:p>
            <a:pPr marL="0" indent="0">
              <a:buClr>
                <a:srgbClr val="8AD0D6"/>
              </a:buClr>
              <a:buNone/>
            </a:pPr>
            <a:r>
              <a:rPr lang="tr-TR">
                <a:ea typeface="+mj-lt"/>
                <a:cs typeface="+mj-lt"/>
              </a:rPr>
              <a:t>- 3 frequent pattern mining models: </a:t>
            </a:r>
            <a:endParaRPr lang="en-US">
              <a:ea typeface="+mj-lt"/>
              <a:cs typeface="+mj-lt"/>
            </a:endParaRPr>
          </a:p>
          <a:p>
            <a:pPr marL="0" indent="0">
              <a:buClr>
                <a:srgbClr val="8AD0D6"/>
              </a:buClr>
              <a:buNone/>
            </a:pPr>
            <a:r>
              <a:rPr lang="tr-TR">
                <a:ea typeface="+mj-lt"/>
                <a:cs typeface="+mj-lt"/>
              </a:rPr>
              <a:t>        Apriori     -     FP-Growth     -       ECLAT</a:t>
            </a:r>
            <a:endParaRPr lang="en-US">
              <a:ea typeface="+mj-lt"/>
              <a:cs typeface="+mj-lt"/>
            </a:endParaRPr>
          </a:p>
          <a:p>
            <a:pPr marL="285750" indent="-285750">
              <a:buClr>
                <a:srgbClr val="8AD0D6"/>
              </a:buClr>
            </a:pPr>
            <a:endParaRPr lang="tr-TR">
              <a:ea typeface="+mj-lt"/>
              <a:cs typeface="+mj-lt"/>
            </a:endParaRPr>
          </a:p>
          <a:p>
            <a:pPr marL="0" indent="0">
              <a:buClr>
                <a:srgbClr val="8AD0D6"/>
              </a:buClr>
              <a:buNone/>
            </a:pPr>
            <a:r>
              <a:rPr lang="tr-TR">
                <a:ea typeface="+mj-lt"/>
                <a:cs typeface="+mj-lt"/>
              </a:rPr>
              <a:t>- 3 clustering analysis methods:</a:t>
            </a:r>
            <a:endParaRPr lang="en-US">
              <a:ea typeface="+mj-lt"/>
              <a:cs typeface="+mj-lt"/>
            </a:endParaRPr>
          </a:p>
          <a:p>
            <a:pPr marL="0" indent="0">
              <a:buClr>
                <a:srgbClr val="8AD0D6"/>
              </a:buClr>
              <a:buNone/>
            </a:pPr>
            <a:r>
              <a:rPr lang="tr-TR">
                <a:ea typeface="+mj-lt"/>
                <a:cs typeface="+mj-lt"/>
              </a:rPr>
              <a:t>        K-Means   -     AGNES         -        DBSCAN</a:t>
            </a:r>
            <a:endParaRPr lang="en-US">
              <a:ea typeface="+mj-lt"/>
              <a:cs typeface="+mj-lt"/>
            </a:endParaRPr>
          </a:p>
          <a:p>
            <a:pPr marL="285750" indent="-285750">
              <a:buClr>
                <a:srgbClr val="8AD0D6"/>
              </a:buClr>
            </a:pPr>
            <a:endParaRPr lang="tr-TR">
              <a:ea typeface="+mj-lt"/>
              <a:cs typeface="+mj-lt"/>
            </a:endParaRPr>
          </a:p>
          <a:p>
            <a:pPr marL="0" indent="0">
              <a:buClr>
                <a:srgbClr val="8AD0D6"/>
              </a:buClr>
              <a:buNone/>
            </a:pPr>
            <a:r>
              <a:rPr lang="tr-TR">
                <a:ea typeface="+mj-lt"/>
                <a:cs typeface="+mj-lt"/>
              </a:rPr>
              <a:t>on "Turkiye Student Evaluation" dataset and compared their performances. </a:t>
            </a:r>
          </a:p>
          <a:p>
            <a:pPr>
              <a:buClr>
                <a:srgbClr val="8AD0D6"/>
              </a:buClr>
            </a:pPr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7AD9C940-7E98-42A8-9761-EA94AA42F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293593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7E3FDCC-0F98-4698-893F-06A3DAFBC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09" y="1063416"/>
            <a:ext cx="9404723" cy="1400530"/>
          </a:xfrm>
        </p:spPr>
        <p:txBody>
          <a:bodyPr/>
          <a:lstStyle/>
          <a:p>
            <a:r>
              <a:rPr lang="tr-TR" dirty="0" smtClean="0"/>
              <a:t>Time </a:t>
            </a:r>
            <a:r>
              <a:rPr lang="tr-TR" dirty="0" err="1" smtClean="0"/>
              <a:t>Comparison</a:t>
            </a:r>
            <a:endParaRPr lang="tr-TR" dirty="0"/>
          </a:p>
        </p:txBody>
      </p:sp>
      <p:sp>
        <p:nvSpPr>
          <p:cNvPr id="3" name="Slayt Numarası Yer Tutucusu 2">
            <a:extLst>
              <a:ext uri="{FF2B5EF4-FFF2-40B4-BE49-F238E27FC236}">
                <a16:creationId xmlns:a16="http://schemas.microsoft.com/office/drawing/2014/main" id="{73FC9D1E-A460-46A3-96E3-6BAE4F9D4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20</a:t>
            </a:fld>
            <a:endParaRPr lang="tr-TR"/>
          </a:p>
        </p:txBody>
      </p:sp>
      <p:graphicFrame>
        <p:nvGraphicFramePr>
          <p:cNvPr id="5" name="Tablo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454367"/>
              </p:ext>
            </p:extLst>
          </p:nvPr>
        </p:nvGraphicFramePr>
        <p:xfrm>
          <a:off x="1284472" y="3274358"/>
          <a:ext cx="81279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6619">
                  <a:extLst>
                    <a:ext uri="{9D8B030D-6E8A-4147-A177-3AD203B41FA5}">
                      <a16:colId xmlns:a16="http://schemas.microsoft.com/office/drawing/2014/main" val="1617993423"/>
                    </a:ext>
                  </a:extLst>
                </a:gridCol>
                <a:gridCol w="2362047">
                  <a:extLst>
                    <a:ext uri="{9D8B030D-6E8A-4147-A177-3AD203B41FA5}">
                      <a16:colId xmlns:a16="http://schemas.microsoft.com/office/drawing/2014/main" val="85165144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3850446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Minimum</a:t>
                      </a:r>
                      <a:r>
                        <a:rPr lang="tr-TR" baseline="0" dirty="0" smtClean="0"/>
                        <a:t> </a:t>
                      </a:r>
                      <a:r>
                        <a:rPr lang="tr-TR" baseline="0" dirty="0" err="1" smtClean="0"/>
                        <a:t>Support</a:t>
                      </a:r>
                      <a:r>
                        <a:rPr lang="tr-TR" baseline="0" dirty="0" smtClean="0"/>
                        <a:t> </a:t>
                      </a:r>
                      <a:r>
                        <a:rPr lang="tr-TR" baseline="0" dirty="0" err="1" smtClean="0"/>
                        <a:t>Values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0.4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5123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Apriori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31.1031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0.0389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4118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FP</a:t>
                      </a:r>
                      <a:r>
                        <a:rPr lang="tr-TR" baseline="0" dirty="0" smtClean="0"/>
                        <a:t> - </a:t>
                      </a:r>
                      <a:r>
                        <a:rPr lang="tr-TR" baseline="0" dirty="0" err="1" smtClean="0"/>
                        <a:t>Growth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18.1324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0.2980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6862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err="1" smtClean="0"/>
                        <a:t>Eclat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0.0473/0.0301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7539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8964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3355E5F-2EE5-468B-B361-D1A2FAB5B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8586" y="2786343"/>
            <a:ext cx="9404723" cy="1400530"/>
          </a:xfrm>
        </p:spPr>
        <p:txBody>
          <a:bodyPr/>
          <a:lstStyle/>
          <a:p>
            <a:pPr algn="ctr"/>
            <a:r>
              <a:rPr lang="tr-TR" sz="4800" b="1">
                <a:solidFill>
                  <a:srgbClr val="FF0000"/>
                </a:solidFill>
                <a:ea typeface="+mj-lt"/>
                <a:cs typeface="+mj-lt"/>
              </a:rPr>
              <a:t>CLUSTERING ANALYSIS METHODS</a:t>
            </a:r>
            <a:endParaRPr lang="tr-TR" sz="4800" b="1">
              <a:solidFill>
                <a:srgbClr val="FF0000"/>
              </a:solidFill>
            </a:endParaRPr>
          </a:p>
        </p:txBody>
      </p:sp>
      <p:sp>
        <p:nvSpPr>
          <p:cNvPr id="3" name="Slayt Numarası Yer Tutucusu 2">
            <a:extLst>
              <a:ext uri="{FF2B5EF4-FFF2-40B4-BE49-F238E27FC236}">
                <a16:creationId xmlns:a16="http://schemas.microsoft.com/office/drawing/2014/main" id="{1F514BD6-7437-441A-B24C-ADFCA13B5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21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09333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6605567-4C27-417A-8360-B061E1BCC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84443"/>
            <a:ext cx="10058400" cy="1371600"/>
          </a:xfrm>
        </p:spPr>
        <p:txBody>
          <a:bodyPr/>
          <a:lstStyle/>
          <a:p>
            <a:r>
              <a:rPr lang="tr-TR"/>
              <a:t>K-MEANS</a:t>
            </a:r>
          </a:p>
        </p:txBody>
      </p:sp>
      <p:pic>
        <p:nvPicPr>
          <p:cNvPr id="10" name="Resim 10">
            <a:extLst>
              <a:ext uri="{FF2B5EF4-FFF2-40B4-BE49-F238E27FC236}">
                <a16:creationId xmlns:a16="http://schemas.microsoft.com/office/drawing/2014/main" id="{829D9E26-4901-48A3-9979-2747A7E012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2367" y="2343401"/>
            <a:ext cx="7769306" cy="4195762"/>
          </a:xfrm>
        </p:spPr>
      </p:pic>
      <p:sp>
        <p:nvSpPr>
          <p:cNvPr id="4" name="Metin kutusu 3">
            <a:extLst>
              <a:ext uri="{FF2B5EF4-FFF2-40B4-BE49-F238E27FC236}">
                <a16:creationId xmlns:a16="http://schemas.microsoft.com/office/drawing/2014/main" id="{597F55AD-B6F3-4D8E-B55A-DBEC30889AEF}"/>
              </a:ext>
            </a:extLst>
          </p:cNvPr>
          <p:cNvSpPr txBox="1"/>
          <p:nvPr/>
        </p:nvSpPr>
        <p:spPr>
          <a:xfrm>
            <a:off x="1031547" y="1256477"/>
            <a:ext cx="10061275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err="1"/>
              <a:t>We</a:t>
            </a:r>
            <a:r>
              <a:rPr lang="tr-TR"/>
              <a:t> </a:t>
            </a:r>
            <a:r>
              <a:rPr lang="tr-TR" err="1"/>
              <a:t>continued</a:t>
            </a:r>
            <a:r>
              <a:rPr lang="tr-TR"/>
              <a:t> </a:t>
            </a:r>
            <a:r>
              <a:rPr lang="tr-TR" err="1"/>
              <a:t>with</a:t>
            </a:r>
            <a:r>
              <a:rPr lang="tr-TR"/>
              <a:t> </a:t>
            </a:r>
            <a:r>
              <a:rPr lang="tr-TR" err="1"/>
              <a:t>first</a:t>
            </a:r>
            <a:r>
              <a:rPr lang="tr-TR"/>
              <a:t> 20 </a:t>
            </a:r>
            <a:r>
              <a:rPr lang="tr-TR" err="1"/>
              <a:t>questions</a:t>
            </a:r>
            <a:r>
              <a:rPr lang="tr-TR"/>
              <a:t> </a:t>
            </a:r>
            <a:r>
              <a:rPr lang="tr-TR" err="1"/>
              <a:t>also</a:t>
            </a:r>
            <a:r>
              <a:rPr lang="tr-TR"/>
              <a:t> on </a:t>
            </a:r>
            <a:r>
              <a:rPr lang="tr-TR" err="1"/>
              <a:t>the</a:t>
            </a:r>
            <a:r>
              <a:rPr lang="tr-TR"/>
              <a:t> </a:t>
            </a:r>
            <a:r>
              <a:rPr lang="tr-TR" err="1"/>
              <a:t>clustering</a:t>
            </a:r>
            <a:r>
              <a:rPr lang="tr-TR"/>
              <a:t> </a:t>
            </a:r>
            <a:r>
              <a:rPr lang="tr-TR" err="1"/>
              <a:t>algorithms</a:t>
            </a:r>
            <a:r>
              <a:rPr lang="tr-TR"/>
              <a:t>.</a:t>
            </a:r>
          </a:p>
          <a:p>
            <a:r>
              <a:rPr lang="tr-TR" err="1"/>
              <a:t>To</a:t>
            </a:r>
            <a:r>
              <a:rPr lang="tr-TR"/>
              <a:t> </a:t>
            </a:r>
            <a:r>
              <a:rPr lang="tr-TR" err="1"/>
              <a:t>analyze</a:t>
            </a:r>
            <a:r>
              <a:rPr lang="tr-TR"/>
              <a:t> </a:t>
            </a:r>
            <a:r>
              <a:rPr lang="tr-TR" err="1"/>
              <a:t>the</a:t>
            </a:r>
            <a:r>
              <a:rPr lang="tr-TR"/>
              <a:t> </a:t>
            </a:r>
            <a:r>
              <a:rPr lang="tr-TR" err="1"/>
              <a:t>cluster</a:t>
            </a:r>
            <a:r>
              <a:rPr lang="tr-TR"/>
              <a:t> size </a:t>
            </a:r>
            <a:r>
              <a:rPr lang="tr-TR" err="1"/>
              <a:t>for</a:t>
            </a:r>
            <a:r>
              <a:rPr lang="tr-TR"/>
              <a:t> </a:t>
            </a:r>
            <a:r>
              <a:rPr lang="tr-TR" err="1"/>
              <a:t>the</a:t>
            </a:r>
            <a:r>
              <a:rPr lang="tr-TR"/>
              <a:t> k-</a:t>
            </a:r>
            <a:r>
              <a:rPr lang="tr-TR" err="1"/>
              <a:t>means</a:t>
            </a:r>
            <a:r>
              <a:rPr lang="tr-TR"/>
              <a:t> </a:t>
            </a:r>
            <a:r>
              <a:rPr lang="tr-TR" err="1"/>
              <a:t>algorithm</a:t>
            </a:r>
            <a:r>
              <a:rPr lang="tr-TR"/>
              <a:t>, at </a:t>
            </a:r>
            <a:r>
              <a:rPr lang="tr-TR" err="1"/>
              <a:t>first</a:t>
            </a:r>
            <a:r>
              <a:rPr lang="tr-TR"/>
              <a:t> </a:t>
            </a:r>
            <a:r>
              <a:rPr lang="tr-TR" err="1"/>
              <a:t>we</a:t>
            </a:r>
            <a:r>
              <a:rPr lang="tr-TR"/>
              <a:t> </a:t>
            </a:r>
            <a:r>
              <a:rPr lang="tr-TR" err="1"/>
              <a:t>created</a:t>
            </a:r>
            <a:r>
              <a:rPr lang="tr-TR"/>
              <a:t> </a:t>
            </a:r>
            <a:r>
              <a:rPr lang="tr-TR" err="1"/>
              <a:t>this</a:t>
            </a:r>
            <a:r>
              <a:rPr lang="tr-TR"/>
              <a:t> </a:t>
            </a:r>
            <a:r>
              <a:rPr lang="tr-TR" err="1"/>
              <a:t>elbow</a:t>
            </a:r>
            <a:r>
              <a:rPr lang="tr-TR"/>
              <a:t> </a:t>
            </a:r>
            <a:r>
              <a:rPr lang="tr-TR" err="1"/>
              <a:t>graph</a:t>
            </a:r>
            <a:r>
              <a:rPr lang="tr-TR"/>
              <a:t>. </a:t>
            </a:r>
            <a:r>
              <a:rPr lang="tr-TR" err="1"/>
              <a:t>And</a:t>
            </a:r>
            <a:r>
              <a:rPr lang="tr-TR"/>
              <a:t> </a:t>
            </a:r>
            <a:r>
              <a:rPr lang="tr-TR" err="1"/>
              <a:t>saw</a:t>
            </a:r>
            <a:r>
              <a:rPr lang="tr-TR"/>
              <a:t> </a:t>
            </a:r>
            <a:r>
              <a:rPr lang="tr-TR" err="1"/>
              <a:t>that</a:t>
            </a:r>
            <a:r>
              <a:rPr lang="tr-TR"/>
              <a:t> 3 </a:t>
            </a:r>
            <a:r>
              <a:rPr lang="tr-TR" err="1"/>
              <a:t>may</a:t>
            </a:r>
            <a:r>
              <a:rPr lang="tr-TR"/>
              <a:t> be </a:t>
            </a:r>
            <a:r>
              <a:rPr lang="tr-TR" err="1"/>
              <a:t>our</a:t>
            </a:r>
            <a:r>
              <a:rPr lang="tr-TR"/>
              <a:t> </a:t>
            </a:r>
            <a:r>
              <a:rPr lang="tr-TR" err="1"/>
              <a:t>number</a:t>
            </a:r>
            <a:r>
              <a:rPr lang="tr-TR"/>
              <a:t> of clusters.</a:t>
            </a:r>
          </a:p>
        </p:txBody>
      </p:sp>
      <p:sp>
        <p:nvSpPr>
          <p:cNvPr id="3" name="Slayt Numarası Yer Tutucusu 2">
            <a:extLst>
              <a:ext uri="{FF2B5EF4-FFF2-40B4-BE49-F238E27FC236}">
                <a16:creationId xmlns:a16="http://schemas.microsoft.com/office/drawing/2014/main" id="{242EEC4D-25A7-492B-A3B2-3EFB42BEA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22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443158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6605567-4C27-417A-8360-B061E1BCC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41311"/>
            <a:ext cx="10058400" cy="1371600"/>
          </a:xfrm>
        </p:spPr>
        <p:txBody>
          <a:bodyPr/>
          <a:lstStyle/>
          <a:p>
            <a:r>
              <a:rPr lang="tr-TR"/>
              <a:t>K-MEANS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2C4979CA-1619-49B8-85C3-CBAA9F4401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2672" y="1402678"/>
            <a:ext cx="8946541" cy="419548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/>
              <a:t>Then with sklearn.cluster's KMeans library, we clustered our data. And we plotted the results:</a:t>
            </a:r>
          </a:p>
        </p:txBody>
      </p:sp>
      <p:pic>
        <p:nvPicPr>
          <p:cNvPr id="3" name="Resim 4">
            <a:extLst>
              <a:ext uri="{FF2B5EF4-FFF2-40B4-BE49-F238E27FC236}">
                <a16:creationId xmlns:a16="http://schemas.microsoft.com/office/drawing/2014/main" id="{A827C190-BB61-470F-8B9B-647B251DEF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1262" y="2389933"/>
            <a:ext cx="4593853" cy="4122211"/>
          </a:xfrm>
          <a:prstGeom prst="rect">
            <a:avLst/>
          </a:prstGeom>
        </p:spPr>
      </p:pic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9B686AB9-8CD8-427D-B38C-7CE31560E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23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259456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301EA26-D85E-4A59-9735-581E88066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AGNES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997AC03-8B61-45C1-9EB8-85F861FC7E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202" y="1332672"/>
            <a:ext cx="8946541" cy="419548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/>
              <a:t>We used </a:t>
            </a:r>
            <a:r>
              <a:rPr lang="tr-TR">
                <a:ea typeface="+mj-lt"/>
                <a:cs typeface="+mj-lt"/>
              </a:rPr>
              <a:t>linkage method from scipy library.</a:t>
            </a:r>
          </a:p>
          <a:p>
            <a:pPr>
              <a:buClr>
                <a:srgbClr val="8AD0D6"/>
              </a:buClr>
            </a:pPr>
            <a:r>
              <a:rPr lang="tr-TR"/>
              <a:t>We plotted </a:t>
            </a:r>
            <a:r>
              <a:rPr lang="tr-TR">
                <a:ea typeface="+mj-lt"/>
                <a:cs typeface="+mj-lt"/>
              </a:rPr>
              <a:t>dendrogram to see how many clusters should we use.</a:t>
            </a:r>
          </a:p>
          <a:p>
            <a:pPr>
              <a:buClr>
                <a:srgbClr val="8AD0D6"/>
              </a:buClr>
            </a:pPr>
            <a:r>
              <a:rPr lang="tr-TR">
                <a:ea typeface="+mj-lt"/>
                <a:cs typeface="+mj-lt"/>
              </a:rPr>
              <a:t>We decide to take number of clusters as 3.</a:t>
            </a:r>
          </a:p>
          <a:p>
            <a:pPr>
              <a:buClr>
                <a:srgbClr val="8AD0D6"/>
              </a:buClr>
            </a:pPr>
            <a:endParaRPr lang="tr-TR">
              <a:ea typeface="+mj-lt"/>
              <a:cs typeface="+mj-lt"/>
            </a:endParaRPr>
          </a:p>
          <a:p>
            <a:pPr>
              <a:buClr>
                <a:srgbClr val="8AD0D6"/>
              </a:buClr>
            </a:pPr>
            <a:endParaRPr lang="tr-TR">
              <a:ea typeface="+mj-lt"/>
              <a:cs typeface="+mj-lt"/>
            </a:endParaRPr>
          </a:p>
        </p:txBody>
      </p:sp>
      <p:pic>
        <p:nvPicPr>
          <p:cNvPr id="4" name="Resim 4">
            <a:extLst>
              <a:ext uri="{FF2B5EF4-FFF2-40B4-BE49-F238E27FC236}">
                <a16:creationId xmlns:a16="http://schemas.microsoft.com/office/drawing/2014/main" id="{EF6DD394-3CFD-4581-A6A2-1ED48846A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3824" y="2797288"/>
            <a:ext cx="5770323" cy="3852135"/>
          </a:xfrm>
          <a:prstGeom prst="rect">
            <a:avLst/>
          </a:prstGeom>
        </p:spPr>
      </p:pic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CDB246F3-566B-49D5-863C-D073C46EA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24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439897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5DD7CDA-9B5D-4E88-8437-59DEFE4FD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2000">
                <a:ea typeface="+mj-lt"/>
                <a:cs typeface="+mj-lt"/>
              </a:rPr>
              <a:t/>
            </a:r>
            <a:br>
              <a:rPr lang="tr-TR" sz="2000">
                <a:ea typeface="+mj-lt"/>
                <a:cs typeface="+mj-lt"/>
              </a:rPr>
            </a:br>
            <a:r>
              <a:rPr lang="tr-TR" sz="2000">
                <a:ea typeface="+mj-lt"/>
                <a:cs typeface="+mj-lt"/>
              </a:rPr>
              <a:t>We used AgglomerativeClustering method from sklearn.cluster library.</a:t>
            </a:r>
          </a:p>
          <a:p>
            <a:endParaRPr lang="tr-TR"/>
          </a:p>
        </p:txBody>
      </p:sp>
      <p:pic>
        <p:nvPicPr>
          <p:cNvPr id="4" name="Resim 4">
            <a:extLst>
              <a:ext uri="{FF2B5EF4-FFF2-40B4-BE49-F238E27FC236}">
                <a16:creationId xmlns:a16="http://schemas.microsoft.com/office/drawing/2014/main" id="{0ADBBD89-EB2B-414F-A1E4-ECC68934DA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5043" y="1589738"/>
            <a:ext cx="5702995" cy="3670908"/>
          </a:xfrm>
        </p:spPr>
      </p:pic>
      <p:pic>
        <p:nvPicPr>
          <p:cNvPr id="5" name="Resim 5">
            <a:extLst>
              <a:ext uri="{FF2B5EF4-FFF2-40B4-BE49-F238E27FC236}">
                <a16:creationId xmlns:a16="http://schemas.microsoft.com/office/drawing/2014/main" id="{3AA4CA53-4418-4B13-884E-4DF9B57D42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3304" y="5565527"/>
            <a:ext cx="5331912" cy="831301"/>
          </a:xfrm>
          <a:prstGeom prst="rect">
            <a:avLst/>
          </a:prstGeom>
        </p:spPr>
      </p:pic>
      <p:sp>
        <p:nvSpPr>
          <p:cNvPr id="3" name="Slayt Numarası Yer Tutucusu 2">
            <a:extLst>
              <a:ext uri="{FF2B5EF4-FFF2-40B4-BE49-F238E27FC236}">
                <a16:creationId xmlns:a16="http://schemas.microsoft.com/office/drawing/2014/main" id="{2C2D0383-6B22-4EE7-865C-C6CF86824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25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940510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9E76A8F-A719-4D51-B45E-9BCCDA158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DBSCAN</a:t>
            </a:r>
          </a:p>
        </p:txBody>
      </p:sp>
      <p:pic>
        <p:nvPicPr>
          <p:cNvPr id="4" name="Resim 4">
            <a:extLst>
              <a:ext uri="{FF2B5EF4-FFF2-40B4-BE49-F238E27FC236}">
                <a16:creationId xmlns:a16="http://schemas.microsoft.com/office/drawing/2014/main" id="{87033CAB-C84B-4BCB-8CAA-D0235DDA7A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9920" y="2627028"/>
            <a:ext cx="6626720" cy="4091097"/>
          </a:xfrm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57321FF4-FE5B-4EBA-A0FA-41F2F8B78D7D}"/>
              </a:ext>
            </a:extLst>
          </p:cNvPr>
          <p:cNvSpPr txBox="1"/>
          <p:nvPr/>
        </p:nvSpPr>
        <p:spPr>
          <a:xfrm>
            <a:off x="643002" y="1530263"/>
            <a:ext cx="1023793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/>
              <a:t>We used </a:t>
            </a:r>
            <a:r>
              <a:rPr lang="tr-TR">
                <a:ea typeface="+mn-lt"/>
                <a:cs typeface="+mn-lt"/>
              </a:rPr>
              <a:t>DBSCAN method from sklearn.cluster library.</a:t>
            </a:r>
          </a:p>
          <a:p>
            <a:r>
              <a:rPr lang="tr-TR"/>
              <a:t>We have 3 clusters and 527 outliers.</a:t>
            </a:r>
          </a:p>
        </p:txBody>
      </p:sp>
      <p:sp>
        <p:nvSpPr>
          <p:cNvPr id="3" name="Slayt Numarası Yer Tutucusu 2">
            <a:extLst>
              <a:ext uri="{FF2B5EF4-FFF2-40B4-BE49-F238E27FC236}">
                <a16:creationId xmlns:a16="http://schemas.microsoft.com/office/drawing/2014/main" id="{768773D0-BCCA-42D0-819B-9E6FBD591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26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1004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8432C23-593F-478D-96DC-B3104E17E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83" y="1202452"/>
            <a:ext cx="10058400" cy="1371600"/>
          </a:xfrm>
        </p:spPr>
        <p:txBody>
          <a:bodyPr>
            <a:normAutofit/>
          </a:bodyPr>
          <a:lstStyle/>
          <a:p>
            <a:r>
              <a:rPr lang="tr-TR"/>
              <a:t>COMPARING </a:t>
            </a:r>
            <a:r>
              <a:rPr lang="tr-TR">
                <a:ea typeface="+mj-lt"/>
                <a:cs typeface="+mj-lt"/>
              </a:rPr>
              <a:t>CLUSTERING ANALYSIS  ALGORITHMS:</a:t>
            </a:r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4CB0F06-CF6E-4949-8C34-E8ED83739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tr-TR" sz="2800"/>
              <a:t>APRIORI</a:t>
            </a:r>
          </a:p>
          <a:p>
            <a:pPr>
              <a:buClr>
                <a:srgbClr val="262626"/>
              </a:buClr>
            </a:pPr>
            <a:r>
              <a:rPr lang="tr-TR" sz="2800"/>
              <a:t>FP-GROWTH</a:t>
            </a:r>
          </a:p>
          <a:p>
            <a:pPr>
              <a:buClr>
                <a:srgbClr val="262626"/>
              </a:buClr>
            </a:pPr>
            <a:r>
              <a:rPr lang="tr-TR" sz="2800"/>
              <a:t>ECLAT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BE21140B-73AA-4350-89B5-D902868C2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27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849910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o 4">
            <a:extLst>
              <a:ext uri="{FF2B5EF4-FFF2-40B4-BE49-F238E27FC236}">
                <a16:creationId xmlns:a16="http://schemas.microsoft.com/office/drawing/2014/main" id="{BD6A10C3-2272-4DE9-AE62-10451D428C5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1534410"/>
              </p:ext>
            </p:extLst>
          </p:nvPr>
        </p:nvGraphicFramePr>
        <p:xfrm>
          <a:off x="2557396" y="1972848"/>
          <a:ext cx="6909942" cy="29355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8218">
                  <a:extLst>
                    <a:ext uri="{9D8B030D-6E8A-4147-A177-3AD203B41FA5}">
                      <a16:colId xmlns:a16="http://schemas.microsoft.com/office/drawing/2014/main" val="1085790334"/>
                    </a:ext>
                  </a:extLst>
                </a:gridCol>
                <a:gridCol w="1931724">
                  <a:extLst>
                    <a:ext uri="{9D8B030D-6E8A-4147-A177-3AD203B41FA5}">
                      <a16:colId xmlns:a16="http://schemas.microsoft.com/office/drawing/2014/main" val="2234967512"/>
                    </a:ext>
                  </a:extLst>
                </a:gridCol>
              </a:tblGrid>
              <a:tr h="95250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tr-TR" sz="2400" b="0" i="0" u="none" strike="noStrike" noProof="0">
                          <a:solidFill>
                            <a:srgbClr val="FFFFFF"/>
                          </a:solidFill>
                        </a:rPr>
                        <a:t>Cluster Methods</a:t>
                      </a:r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tr-TR" sz="2400">
                          <a:solidFill>
                            <a:srgbClr val="FFFFFF"/>
                          </a:solidFill>
                        </a:rPr>
                        <a:t>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1679674"/>
                  </a:ext>
                </a:extLst>
              </a:tr>
              <a:tr h="661015">
                <a:tc>
                  <a:txBody>
                    <a:bodyPr/>
                    <a:lstStyle/>
                    <a:p>
                      <a:pPr algn="ctr"/>
                      <a:r>
                        <a:rPr lang="tr-TR" sz="2400">
                          <a:solidFill>
                            <a:schemeClr val="bg1"/>
                          </a:solidFill>
                        </a:rPr>
                        <a:t>K-Means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tr-TR" sz="2400" b="0" i="0" u="none" strike="noStrike" noProof="0">
                          <a:latin typeface="Century Gothic"/>
                        </a:rPr>
                        <a:t>0.0676</a:t>
                      </a:r>
                      <a:endParaRPr lang="tr-TR">
                        <a:latin typeface="Century Gothic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6806249"/>
                  </a:ext>
                </a:extLst>
              </a:tr>
              <a:tr h="66101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tr-TR" sz="2400" b="0" i="0" u="none" strike="noStrike" noProof="0">
                          <a:solidFill>
                            <a:schemeClr val="bg1"/>
                          </a:solidFill>
                        </a:rPr>
                        <a:t>Agnes</a:t>
                      </a:r>
                      <a:endParaRPr lang="tr-TR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tr-TR" sz="2400" b="0" i="0" u="none" strike="noStrike" noProof="0">
                          <a:latin typeface="Consolas"/>
                        </a:rPr>
                        <a:t>3.6723</a:t>
                      </a:r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992167"/>
                  </a:ext>
                </a:extLst>
              </a:tr>
              <a:tr h="661015"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bg1"/>
                          </a:solidFill>
                        </a:rPr>
                        <a:t>DB </a:t>
                      </a:r>
                      <a:r>
                        <a:rPr lang="tr-TR" sz="2400" dirty="0" err="1">
                          <a:solidFill>
                            <a:schemeClr val="bg1"/>
                          </a:solidFill>
                        </a:rPr>
                        <a:t>Scan</a:t>
                      </a:r>
                      <a:endParaRPr lang="tr-TR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tr-TR" sz="2400" b="0" i="0" u="none" strike="noStrike" noProof="0" dirty="0">
                          <a:latin typeface="Consolas"/>
                        </a:rPr>
                        <a:t>0.4737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0233614"/>
                  </a:ext>
                </a:extLst>
              </a:tr>
            </a:tbl>
          </a:graphicData>
        </a:graphic>
      </p:graphicFrame>
      <p:sp>
        <p:nvSpPr>
          <p:cNvPr id="2" name="Slayt Numarası Yer Tutucusu 1">
            <a:extLst>
              <a:ext uri="{FF2B5EF4-FFF2-40B4-BE49-F238E27FC236}">
                <a16:creationId xmlns:a16="http://schemas.microsoft.com/office/drawing/2014/main" id="{3A895145-A35F-4EED-A457-A7A524801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28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478397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F60E982-6A59-4DA1-A08D-D579A722F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8586" y="833718"/>
            <a:ext cx="9404723" cy="1400530"/>
          </a:xfrm>
        </p:spPr>
        <p:txBody>
          <a:bodyPr/>
          <a:lstStyle/>
          <a:p>
            <a:pPr algn="ctr"/>
            <a:r>
              <a:rPr lang="tr-TR">
                <a:solidFill>
                  <a:srgbClr val="FFFF00"/>
                </a:solidFill>
              </a:rPr>
              <a:t>COMPARISION OF CLUSTERING METHODS</a:t>
            </a:r>
          </a:p>
        </p:txBody>
      </p:sp>
      <p:graphicFrame>
        <p:nvGraphicFramePr>
          <p:cNvPr id="4" name="Tablo 4">
            <a:extLst>
              <a:ext uri="{FF2B5EF4-FFF2-40B4-BE49-F238E27FC236}">
                <a16:creationId xmlns:a16="http://schemas.microsoft.com/office/drawing/2014/main" id="{66C531F2-A7B6-435A-B34B-678A3D6344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8600221"/>
              </p:ext>
            </p:extLst>
          </p:nvPr>
        </p:nvGraphicFramePr>
        <p:xfrm>
          <a:off x="1202055" y="2741676"/>
          <a:ext cx="10103315" cy="23872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0663">
                  <a:extLst>
                    <a:ext uri="{9D8B030D-6E8A-4147-A177-3AD203B41FA5}">
                      <a16:colId xmlns:a16="http://schemas.microsoft.com/office/drawing/2014/main" val="3182298554"/>
                    </a:ext>
                  </a:extLst>
                </a:gridCol>
                <a:gridCol w="2020663">
                  <a:extLst>
                    <a:ext uri="{9D8B030D-6E8A-4147-A177-3AD203B41FA5}">
                      <a16:colId xmlns:a16="http://schemas.microsoft.com/office/drawing/2014/main" val="3014465730"/>
                    </a:ext>
                  </a:extLst>
                </a:gridCol>
                <a:gridCol w="2020663">
                  <a:extLst>
                    <a:ext uri="{9D8B030D-6E8A-4147-A177-3AD203B41FA5}">
                      <a16:colId xmlns:a16="http://schemas.microsoft.com/office/drawing/2014/main" val="3225334000"/>
                    </a:ext>
                  </a:extLst>
                </a:gridCol>
                <a:gridCol w="2020663">
                  <a:extLst>
                    <a:ext uri="{9D8B030D-6E8A-4147-A177-3AD203B41FA5}">
                      <a16:colId xmlns:a16="http://schemas.microsoft.com/office/drawing/2014/main" val="3219393619"/>
                    </a:ext>
                  </a:extLst>
                </a:gridCol>
                <a:gridCol w="2020663">
                  <a:extLst>
                    <a:ext uri="{9D8B030D-6E8A-4147-A177-3AD203B41FA5}">
                      <a16:colId xmlns:a16="http://schemas.microsoft.com/office/drawing/2014/main" val="633005110"/>
                    </a:ext>
                  </a:extLst>
                </a:gridCol>
              </a:tblGrid>
              <a:tr h="596819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tr-TR">
                          <a:latin typeface="Century Gothic"/>
                        </a:rPr>
                        <a:t>METHODS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tr-TR">
                          <a:latin typeface="Century Gothic"/>
                        </a:rPr>
                        <a:t>HOMOGENITY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tr-TR">
                          <a:latin typeface="Century Gothic"/>
                        </a:rPr>
                        <a:t>COMPLETENESS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tr-TR">
                          <a:latin typeface="Century Gothic"/>
                        </a:rPr>
                        <a:t>V-MEASURE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tr-TR" sz="1800" b="0" i="0" u="none" strike="noStrike" noProof="0">
                          <a:latin typeface="Century Gothic"/>
                        </a:rPr>
                        <a:t>SILHOUETTE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4301695"/>
                  </a:ext>
                </a:extLst>
              </a:tr>
              <a:tr h="596819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tr-TR">
                          <a:latin typeface="Century Gothic"/>
                        </a:rPr>
                        <a:t>K-MEANS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tr-TR" sz="1800" b="0" i="0" u="none" strike="noStrike" noProof="0">
                          <a:latin typeface="Century Gothic"/>
                        </a:rPr>
                        <a:t>0.014</a:t>
                      </a:r>
                      <a:endParaRPr lang="tr-TR">
                        <a:latin typeface="Century Gothic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tr-TR" sz="1800" b="0" i="0" u="none" strike="noStrike" noProof="0">
                          <a:latin typeface="Century Gothic"/>
                        </a:rPr>
                        <a:t>0.012</a:t>
                      </a:r>
                      <a:endParaRPr lang="tr-TR">
                        <a:latin typeface="Century Gothic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tr-TR" sz="1800" b="0" i="0" u="none" strike="noStrike" noProof="0">
                          <a:latin typeface="Century Gothic"/>
                        </a:rPr>
                        <a:t>0.013</a:t>
                      </a:r>
                      <a:endParaRPr lang="tr-TR">
                        <a:latin typeface="Century Gothic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tr-TR">
                          <a:latin typeface="Century Gothic"/>
                        </a:rPr>
                        <a:t>0.769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7970713"/>
                  </a:ext>
                </a:extLst>
              </a:tr>
              <a:tr h="596819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tr-TR">
                          <a:latin typeface="Century Gothic"/>
                        </a:rPr>
                        <a:t>AGNES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tr-TR" sz="1800" b="0" i="0" u="none" strike="noStrike" noProof="0">
                          <a:latin typeface="Century Gothic"/>
                        </a:rPr>
                        <a:t>0.013</a:t>
                      </a:r>
                      <a:endParaRPr lang="tr-TR">
                        <a:latin typeface="Century Gothic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tr-TR" sz="1800" b="0" i="0" u="none" strike="noStrike" noProof="0">
                          <a:latin typeface="Century Gothic"/>
                        </a:rPr>
                        <a:t>0.011</a:t>
                      </a:r>
                      <a:endParaRPr lang="tr-TR">
                        <a:latin typeface="Century Gothic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tr-TR" sz="1800" b="0" i="0" u="none" strike="noStrike" noProof="0">
                          <a:latin typeface="Century Gothic"/>
                        </a:rPr>
                        <a:t>0.012</a:t>
                      </a:r>
                      <a:endParaRPr lang="tr-TR">
                        <a:latin typeface="Century Gothic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tr-TR" sz="1800" b="0" i="0" u="none" strike="noStrike" noProof="0">
                          <a:latin typeface="Century Gothic"/>
                        </a:rPr>
                        <a:t>0.742</a:t>
                      </a:r>
                      <a:endParaRPr lang="tr-TR">
                        <a:latin typeface="Century Gothic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5987985"/>
                  </a:ext>
                </a:extLst>
              </a:tr>
              <a:tr h="596819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tr-TR">
                          <a:latin typeface="Century Gothic"/>
                        </a:rPr>
                        <a:t>DB SCAN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tr-TR" sz="1800" b="0" i="0" u="none" strike="noStrike" noProof="0">
                          <a:latin typeface="Century Gothic"/>
                        </a:rPr>
                        <a:t>0.015 </a:t>
                      </a:r>
                      <a:endParaRPr lang="tr-TR">
                        <a:latin typeface="Century Gothic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tr-TR" sz="1800" b="0" i="0" u="none" strike="noStrike" noProof="0">
                          <a:latin typeface="Century Gothic"/>
                        </a:rPr>
                        <a:t>0.014</a:t>
                      </a:r>
                      <a:endParaRPr lang="tr-TR">
                        <a:latin typeface="Century Gothic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tr-TR" sz="1800" b="0" i="0" u="none" strike="noStrike" noProof="0">
                          <a:latin typeface="Century Gothic"/>
                        </a:rPr>
                        <a:t>0.014</a:t>
                      </a:r>
                      <a:endParaRPr lang="tr-TR">
                        <a:latin typeface="Century Gothic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tr-TR" sz="1800" b="0" i="0" u="none" strike="noStrike" noProof="0">
                          <a:latin typeface="Century Gothic"/>
                        </a:rPr>
                        <a:t>0.659</a:t>
                      </a:r>
                      <a:endParaRPr lang="tr-TR">
                        <a:latin typeface="Century Gothic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984068"/>
                  </a:ext>
                </a:extLst>
              </a:tr>
            </a:tbl>
          </a:graphicData>
        </a:graphic>
      </p:graphicFrame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901504B7-2777-44B1-98DA-F7671927F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29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91799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1">
            <a:extLst>
              <a:ext uri="{FF2B5EF4-FFF2-40B4-BE49-F238E27FC236}">
                <a16:creationId xmlns:a16="http://schemas.microsoft.com/office/drawing/2014/main" id="{CAF8BA8C-9E60-48D3-BD51-256F009D2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68" y="612394"/>
            <a:ext cx="4572727" cy="5709931"/>
          </a:xfrm>
        </p:spPr>
        <p:txBody>
          <a:bodyPr>
            <a:normAutofit/>
          </a:bodyPr>
          <a:lstStyle/>
          <a:p>
            <a:pPr algn="ctr"/>
            <a:r>
              <a:rPr lang="tr-TR" b="1">
                <a:ea typeface="+mj-lt"/>
                <a:cs typeface="+mj-lt"/>
              </a:rPr>
              <a:t>Turkiye Student Evaluation Dataset </a:t>
            </a:r>
            <a:br>
              <a:rPr lang="tr-TR" b="1">
                <a:ea typeface="+mj-lt"/>
                <a:cs typeface="+mj-lt"/>
              </a:rPr>
            </a:br>
            <a:r>
              <a:rPr lang="tr-TR" b="1">
                <a:ea typeface="+mj-lt"/>
                <a:cs typeface="+mj-lt"/>
              </a:rPr>
              <a:t> </a:t>
            </a:r>
            <a:br>
              <a:rPr lang="tr-TR" b="1">
                <a:ea typeface="+mj-lt"/>
                <a:cs typeface="+mj-lt"/>
              </a:rPr>
            </a:br>
            <a:r>
              <a:rPr lang="tr-TR" b="1">
                <a:ea typeface="+mj-lt"/>
                <a:cs typeface="+mj-lt"/>
              </a:rPr>
              <a:t>-2013/09/01-</a:t>
            </a:r>
            <a:endParaRPr lang="tr-TR"/>
          </a:p>
        </p:txBody>
      </p:sp>
      <p:graphicFrame>
        <p:nvGraphicFramePr>
          <p:cNvPr id="7" name="İçerik Yer Tutucusu 5">
            <a:extLst>
              <a:ext uri="{FF2B5EF4-FFF2-40B4-BE49-F238E27FC236}">
                <a16:creationId xmlns:a16="http://schemas.microsoft.com/office/drawing/2014/main" id="{054D5A23-6DFA-4420-B63D-9374DC3B32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9431936"/>
              </p:ext>
            </p:extLst>
          </p:nvPr>
        </p:nvGraphicFramePr>
        <p:xfrm>
          <a:off x="4613335" y="156542"/>
          <a:ext cx="7303341" cy="3304514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7303341">
                  <a:extLst>
                    <a:ext uri="{9D8B030D-6E8A-4147-A177-3AD203B41FA5}">
                      <a16:colId xmlns:a16="http://schemas.microsoft.com/office/drawing/2014/main" val="15900299"/>
                    </a:ext>
                  </a:extLst>
                </a:gridCol>
              </a:tblGrid>
              <a:tr h="3304514">
                <a:tc>
                  <a:txBody>
                    <a:bodyPr/>
                    <a:lstStyle/>
                    <a:p>
                      <a:endParaRPr lang="tr-TR" sz="2000" b="1" cap="none" spc="30">
                        <a:solidFill>
                          <a:schemeClr val="tx1"/>
                        </a:solidFill>
                      </a:endParaRPr>
                    </a:p>
                    <a:p>
                      <a:pPr lvl="0">
                        <a:buNone/>
                      </a:pPr>
                      <a:r>
                        <a:rPr lang="tr-TR" sz="2000" b="1" cap="none" spc="30" err="1">
                          <a:solidFill>
                            <a:srgbClr val="FFFFFF"/>
                          </a:solidFill>
                        </a:rPr>
                        <a:t>This</a:t>
                      </a:r>
                      <a:r>
                        <a:rPr lang="tr-TR" sz="2000" b="1" cap="none" spc="30">
                          <a:solidFill>
                            <a:srgbClr val="FFFFFF"/>
                          </a:solidFill>
                        </a:rPr>
                        <a:t> </a:t>
                      </a:r>
                      <a:r>
                        <a:rPr lang="tr-TR" sz="2000" b="1" cap="none" spc="30">
                          <a:solidFill>
                            <a:srgbClr val="FFFFFF"/>
                          </a:solidFill>
                          <a:effectLst/>
                        </a:rPr>
                        <a:t> set </a:t>
                      </a:r>
                      <a:r>
                        <a:rPr lang="tr-TR" sz="2000" b="1" cap="none" spc="30" err="1">
                          <a:solidFill>
                            <a:srgbClr val="FFFFFF"/>
                          </a:solidFill>
                          <a:effectLst/>
                        </a:rPr>
                        <a:t>contains</a:t>
                      </a:r>
                      <a:r>
                        <a:rPr lang="tr-TR" sz="2000" b="1" cap="none" spc="30">
                          <a:solidFill>
                            <a:srgbClr val="FFFFFF"/>
                          </a:solidFill>
                          <a:effectLst/>
                        </a:rPr>
                        <a:t> a total 5820 </a:t>
                      </a:r>
                      <a:r>
                        <a:rPr lang="tr-TR" sz="2000" b="1" cap="none" spc="30" err="1">
                          <a:solidFill>
                            <a:srgbClr val="FFFFFF"/>
                          </a:solidFill>
                          <a:effectLst/>
                        </a:rPr>
                        <a:t>evaluation</a:t>
                      </a:r>
                      <a:r>
                        <a:rPr lang="tr-TR" sz="2000" b="1" cap="none" spc="30">
                          <a:solidFill>
                            <a:srgbClr val="FFFFFF"/>
                          </a:solidFill>
                          <a:effectLst/>
                        </a:rPr>
                        <a:t> </a:t>
                      </a:r>
                      <a:r>
                        <a:rPr lang="tr-TR" sz="2000" b="1" cap="none" spc="30" err="1">
                          <a:solidFill>
                            <a:srgbClr val="FFFFFF"/>
                          </a:solidFill>
                          <a:effectLst/>
                        </a:rPr>
                        <a:t>scores</a:t>
                      </a:r>
                      <a:r>
                        <a:rPr lang="tr-TR" sz="2000" b="1" cap="none" spc="30">
                          <a:solidFill>
                            <a:srgbClr val="FFFFFF"/>
                          </a:solidFill>
                          <a:effectLst/>
                        </a:rPr>
                        <a:t> </a:t>
                      </a:r>
                      <a:r>
                        <a:rPr lang="tr-TR" sz="2000" b="1" cap="none" spc="30" err="1">
                          <a:solidFill>
                            <a:srgbClr val="FFFFFF"/>
                          </a:solidFill>
                          <a:effectLst/>
                        </a:rPr>
                        <a:t>provided</a:t>
                      </a:r>
                      <a:r>
                        <a:rPr lang="tr-TR" sz="2000" b="1" cap="none" spc="30">
                          <a:solidFill>
                            <a:srgbClr val="FFFFFF"/>
                          </a:solidFill>
                          <a:effectLst/>
                        </a:rPr>
                        <a:t> </a:t>
                      </a:r>
                      <a:r>
                        <a:rPr lang="tr-TR" sz="2000" b="1" cap="none" spc="30" err="1">
                          <a:solidFill>
                            <a:srgbClr val="FFFFFF"/>
                          </a:solidFill>
                          <a:effectLst/>
                        </a:rPr>
                        <a:t>by</a:t>
                      </a:r>
                      <a:r>
                        <a:rPr lang="tr-TR" sz="2000" b="1" cap="none" spc="30">
                          <a:solidFill>
                            <a:srgbClr val="FFFFFF"/>
                          </a:solidFill>
                          <a:effectLst/>
                        </a:rPr>
                        <a:t> </a:t>
                      </a:r>
                      <a:r>
                        <a:rPr lang="tr-TR" sz="2000" b="1" cap="none" spc="30" err="1">
                          <a:solidFill>
                            <a:srgbClr val="FFFFFF"/>
                          </a:solidFill>
                          <a:effectLst/>
                        </a:rPr>
                        <a:t>students</a:t>
                      </a:r>
                      <a:r>
                        <a:rPr lang="tr-TR" sz="2000" b="1" cap="none" spc="30">
                          <a:solidFill>
                            <a:srgbClr val="FFFFFF"/>
                          </a:solidFill>
                          <a:effectLst/>
                        </a:rPr>
                        <a:t> </a:t>
                      </a:r>
                      <a:r>
                        <a:rPr lang="tr-TR" sz="2000" b="1" cap="none" spc="30" err="1">
                          <a:solidFill>
                            <a:srgbClr val="FFFFFF"/>
                          </a:solidFill>
                          <a:effectLst/>
                        </a:rPr>
                        <a:t>from</a:t>
                      </a:r>
                      <a:r>
                        <a:rPr lang="tr-TR" sz="2000" b="1" cap="none" spc="30">
                          <a:solidFill>
                            <a:srgbClr val="FFFFFF"/>
                          </a:solidFill>
                          <a:effectLst/>
                        </a:rPr>
                        <a:t> Gazi </a:t>
                      </a:r>
                      <a:r>
                        <a:rPr lang="tr-TR" sz="2000" b="1" cap="none" spc="30" err="1">
                          <a:solidFill>
                            <a:srgbClr val="FFFFFF"/>
                          </a:solidFill>
                          <a:effectLst/>
                        </a:rPr>
                        <a:t>University</a:t>
                      </a:r>
                      <a:r>
                        <a:rPr lang="tr-TR" sz="2000" b="1" cap="none" spc="30">
                          <a:solidFill>
                            <a:srgbClr val="FFFFFF"/>
                          </a:solidFill>
                          <a:effectLst/>
                        </a:rPr>
                        <a:t> in Ankara (</a:t>
                      </a:r>
                      <a:r>
                        <a:rPr lang="tr-TR" sz="2000" b="1" cap="none" spc="30" err="1">
                          <a:solidFill>
                            <a:srgbClr val="FFFFFF"/>
                          </a:solidFill>
                          <a:effectLst/>
                        </a:rPr>
                        <a:t>Turkey</a:t>
                      </a:r>
                      <a:r>
                        <a:rPr lang="tr-TR" sz="2000" b="1" cap="none" spc="30">
                          <a:solidFill>
                            <a:srgbClr val="FFFFFF"/>
                          </a:solidFill>
                          <a:effectLst/>
                        </a:rPr>
                        <a:t>).</a:t>
                      </a:r>
                      <a:r>
                        <a:rPr lang="tr-TR" sz="2000" b="1" cap="none" spc="30">
                          <a:solidFill>
                            <a:srgbClr val="FFFFFF"/>
                          </a:solidFill>
                        </a:rPr>
                        <a:t> </a:t>
                      </a:r>
                      <a:endParaRPr lang="tr-TR" sz="2000" b="1" cap="none" spc="30">
                        <a:solidFill>
                          <a:srgbClr val="FFFFFF"/>
                        </a:solidFill>
                        <a:latin typeface="Arial"/>
                      </a:endParaRPr>
                    </a:p>
                    <a:p>
                      <a:pPr lvl="0">
                        <a:buNone/>
                      </a:pPr>
                      <a:endParaRPr lang="tr-TR" sz="2000" b="1" cap="none" spc="30">
                        <a:solidFill>
                          <a:schemeClr val="tx1"/>
                        </a:solidFill>
                      </a:endParaRPr>
                    </a:p>
                    <a:p>
                      <a:pPr lvl="0">
                        <a:buNone/>
                      </a:pPr>
                      <a:r>
                        <a:rPr lang="tr-TR" sz="2000" b="1" cap="none" spc="30" err="1">
                          <a:solidFill>
                            <a:srgbClr val="FFFFFF"/>
                          </a:solidFill>
                          <a:effectLst/>
                        </a:rPr>
                        <a:t>There</a:t>
                      </a:r>
                      <a:r>
                        <a:rPr lang="tr-TR" sz="2000" b="1" cap="none" spc="30">
                          <a:solidFill>
                            <a:srgbClr val="FFFFFF"/>
                          </a:solidFill>
                          <a:effectLst/>
                        </a:rPr>
                        <a:t> is a total of 28 </a:t>
                      </a:r>
                      <a:r>
                        <a:rPr lang="tr-TR" sz="2000" b="1" cap="none" spc="30" err="1">
                          <a:solidFill>
                            <a:srgbClr val="FFFFFF"/>
                          </a:solidFill>
                          <a:effectLst/>
                        </a:rPr>
                        <a:t>course</a:t>
                      </a:r>
                      <a:r>
                        <a:rPr lang="tr-TR" sz="2000" b="1" cap="none" spc="30">
                          <a:solidFill>
                            <a:srgbClr val="FFFFFF"/>
                          </a:solidFill>
                          <a:effectLst/>
                        </a:rPr>
                        <a:t> </a:t>
                      </a:r>
                      <a:r>
                        <a:rPr lang="tr-TR" sz="2000" b="1" cap="none" spc="30" err="1">
                          <a:solidFill>
                            <a:srgbClr val="FFFFFF"/>
                          </a:solidFill>
                          <a:effectLst/>
                        </a:rPr>
                        <a:t>specific</a:t>
                      </a:r>
                      <a:r>
                        <a:rPr lang="tr-TR" sz="2000" b="1" cap="none" spc="30">
                          <a:solidFill>
                            <a:srgbClr val="FFFFFF"/>
                          </a:solidFill>
                          <a:effectLst/>
                        </a:rPr>
                        <a:t> </a:t>
                      </a:r>
                      <a:r>
                        <a:rPr lang="tr-TR" sz="2000" b="1" cap="none" spc="30" err="1">
                          <a:solidFill>
                            <a:srgbClr val="FFFFFF"/>
                          </a:solidFill>
                          <a:effectLst/>
                        </a:rPr>
                        <a:t>questions</a:t>
                      </a:r>
                      <a:r>
                        <a:rPr lang="tr-TR" sz="2000" b="1" cap="none" spc="30">
                          <a:solidFill>
                            <a:srgbClr val="FFFFFF"/>
                          </a:solidFill>
                          <a:effectLst/>
                        </a:rPr>
                        <a:t> </a:t>
                      </a:r>
                      <a:r>
                        <a:rPr lang="tr-TR" sz="2000" b="1" cap="none" spc="30" err="1">
                          <a:solidFill>
                            <a:srgbClr val="FFFFFF"/>
                          </a:solidFill>
                          <a:effectLst/>
                        </a:rPr>
                        <a:t>and</a:t>
                      </a:r>
                      <a:r>
                        <a:rPr lang="tr-TR" sz="2000" b="1" cap="none" spc="30">
                          <a:solidFill>
                            <a:srgbClr val="FFFFFF"/>
                          </a:solidFill>
                          <a:effectLst/>
                        </a:rPr>
                        <a:t> </a:t>
                      </a:r>
                      <a:r>
                        <a:rPr lang="tr-TR" sz="2000" b="1" cap="none" spc="30" err="1">
                          <a:solidFill>
                            <a:srgbClr val="FFFFFF"/>
                          </a:solidFill>
                          <a:effectLst/>
                        </a:rPr>
                        <a:t>additional</a:t>
                      </a:r>
                      <a:r>
                        <a:rPr lang="tr-TR" sz="2000" b="1" cap="none" spc="30">
                          <a:solidFill>
                            <a:srgbClr val="FFFFFF"/>
                          </a:solidFill>
                          <a:effectLst/>
                        </a:rPr>
                        <a:t> 5 </a:t>
                      </a:r>
                      <a:r>
                        <a:rPr lang="tr-TR" sz="2000" b="1" cap="none" spc="30" err="1">
                          <a:solidFill>
                            <a:srgbClr val="FFFFFF"/>
                          </a:solidFill>
                          <a:effectLst/>
                        </a:rPr>
                        <a:t>attributes</a:t>
                      </a:r>
                      <a:r>
                        <a:rPr lang="tr-TR" sz="2000" b="1" cap="none" spc="30">
                          <a:solidFill>
                            <a:srgbClr val="FFFFFF"/>
                          </a:solidFill>
                          <a:effectLst/>
                        </a:rPr>
                        <a:t>.</a:t>
                      </a:r>
                      <a:endParaRPr lang="tr-TR" sz="2000" b="1" cap="none" spc="3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0" marR="13888" marT="143089" marB="143089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0594475"/>
                  </a:ext>
                </a:extLst>
              </a:tr>
            </a:tbl>
          </a:graphicData>
        </a:graphic>
      </p:graphicFrame>
      <p:pic>
        <p:nvPicPr>
          <p:cNvPr id="9" name="Resim 4" descr="metin içeren bir resim&#10;&#10;Açıklama otomatik olarak oluşturuldu">
            <a:extLst>
              <a:ext uri="{FF2B5EF4-FFF2-40B4-BE49-F238E27FC236}">
                <a16:creationId xmlns:a16="http://schemas.microsoft.com/office/drawing/2014/main" id="{EE498397-45FF-4463-9DF5-87E3D28050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0228" y="3504021"/>
            <a:ext cx="7378701" cy="2356322"/>
          </a:xfrm>
          <a:prstGeom prst="rect">
            <a:avLst/>
          </a:prstGeom>
        </p:spPr>
      </p:pic>
      <p:sp>
        <p:nvSpPr>
          <p:cNvPr id="2" name="Slayt Numarası Yer Tutucusu 1">
            <a:extLst>
              <a:ext uri="{FF2B5EF4-FFF2-40B4-BE49-F238E27FC236}">
                <a16:creationId xmlns:a16="http://schemas.microsoft.com/office/drawing/2014/main" id="{11B263BC-EDC9-4661-B5FA-44EB1B783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111758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2FC0539-8766-4B6A-AF5B-4EF1F7C83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>
                <a:ea typeface="+mj-lt"/>
                <a:cs typeface="+mj-lt"/>
              </a:rPr>
              <a:t>Silhouette Values of Methods</a:t>
            </a:r>
            <a:endParaRPr lang="tr-TR"/>
          </a:p>
        </p:txBody>
      </p:sp>
      <p:pic>
        <p:nvPicPr>
          <p:cNvPr id="5" name="Resim 5">
            <a:extLst>
              <a:ext uri="{FF2B5EF4-FFF2-40B4-BE49-F238E27FC236}">
                <a16:creationId xmlns:a16="http://schemas.microsoft.com/office/drawing/2014/main" id="{641277E8-9817-4542-9F73-A584E3C221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3203" y="1987604"/>
            <a:ext cx="5799387" cy="4195481"/>
          </a:xfrm>
        </p:spPr>
      </p:pic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E3812E3-DB20-480F-8538-CCA4B3DE9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30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421858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2AC4CF2-6E25-48FA-8F9C-4643D3427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REFERENCES: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75DA8F8-29E1-4066-BFA2-A61572E8B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3310818"/>
            <a:ext cx="10058400" cy="14590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>
                <a:ea typeface="+mn-lt"/>
                <a:cs typeface="+mn-lt"/>
                <a:hlinkClick r:id="rId2"/>
              </a:rPr>
              <a:t>http://archive.ics.uci.edu/ml/datasets/turkiye+student+evaluation</a:t>
            </a:r>
            <a:r>
              <a:rPr lang="tr-TR">
                <a:ea typeface="+mn-lt"/>
                <a:cs typeface="+mn-lt"/>
              </a:rPr>
              <a:t> </a:t>
            </a:r>
            <a:endParaRPr lang="tr-TR">
              <a:solidFill>
                <a:srgbClr val="0070C0"/>
              </a:solidFill>
              <a:ea typeface="+mn-lt"/>
              <a:cs typeface="+mn-lt"/>
            </a:endParaRPr>
          </a:p>
          <a:p>
            <a:pPr>
              <a:buClr>
                <a:srgbClr val="262626"/>
              </a:buClr>
            </a:pPr>
            <a:r>
              <a:rPr lang="tr-TR">
                <a:ea typeface="+mn-lt"/>
                <a:cs typeface="+mn-lt"/>
                <a:hlinkClick r:id="rId3"/>
              </a:rPr>
              <a:t>http://rasbt.github.io/mlxtend/user_guide/frequent_patterns/apriori/</a:t>
            </a:r>
            <a:r>
              <a:rPr lang="tr-TR">
                <a:ea typeface="+mn-lt"/>
                <a:cs typeface="+mn-lt"/>
              </a:rPr>
              <a:t> </a:t>
            </a:r>
          </a:p>
          <a:p>
            <a:pPr>
              <a:buClr>
                <a:srgbClr val="262626"/>
              </a:buClr>
            </a:pPr>
            <a:r>
              <a:rPr lang="tr-TR">
                <a:ea typeface="+mn-lt"/>
                <a:cs typeface="+mn-lt"/>
                <a:hlinkClick r:id="rId4"/>
              </a:rPr>
              <a:t>http://rasbt.github.io/mlxtend/user_guide/frequent_patterns/fpgrowth/</a:t>
            </a:r>
            <a:r>
              <a:rPr lang="tr-TR">
                <a:ea typeface="+mn-lt"/>
                <a:cs typeface="+mn-lt"/>
              </a:rPr>
              <a:t> </a:t>
            </a:r>
          </a:p>
          <a:p>
            <a:pPr marL="0" indent="0">
              <a:buClr>
                <a:srgbClr val="262626"/>
              </a:buClr>
              <a:buNone/>
            </a:pPr>
            <a:endParaRPr lang="tr-TR">
              <a:ea typeface="+mn-lt"/>
              <a:cs typeface="+mn-lt"/>
            </a:endParaRP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262ACECE-A4D8-4261-8130-FE6AFCBCC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31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25832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tin kutusu 4">
            <a:extLst>
              <a:ext uri="{FF2B5EF4-FFF2-40B4-BE49-F238E27FC236}">
                <a16:creationId xmlns:a16="http://schemas.microsoft.com/office/drawing/2014/main" id="{AB021D1B-97FA-4EE1-B21A-67C904B74AF9}"/>
              </a:ext>
            </a:extLst>
          </p:cNvPr>
          <p:cNvSpPr txBox="1"/>
          <p:nvPr/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Attribute Information</a:t>
            </a:r>
          </a:p>
        </p:txBody>
      </p:sp>
      <p:sp>
        <p:nvSpPr>
          <p:cNvPr id="6" name="İçerik Yer Tutucusu 2">
            <a:extLst>
              <a:ext uri="{FF2B5EF4-FFF2-40B4-BE49-F238E27FC236}">
                <a16:creationId xmlns:a16="http://schemas.microsoft.com/office/drawing/2014/main" id="{1F355BDD-D5CF-4F59-B556-46D3274A67C2}"/>
              </a:ext>
            </a:extLst>
          </p:cNvPr>
          <p:cNvSpPr>
            <a:spLocks noGrp="1"/>
          </p:cNvSpPr>
          <p:nvPr/>
        </p:nvSpPr>
        <p:spPr>
          <a:xfrm>
            <a:off x="421217" y="1976120"/>
            <a:ext cx="11413066" cy="14983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sz="1500">
                <a:ea typeface="+mn-lt"/>
                <a:cs typeface="+mn-lt"/>
              </a:rPr>
              <a:t>instr: Instructor's identifier; values taken from {1,2,3}</a:t>
            </a:r>
            <a:br>
              <a:rPr lang="en-US" sz="1500">
                <a:ea typeface="+mn-lt"/>
                <a:cs typeface="+mn-lt"/>
              </a:rPr>
            </a:br>
            <a:r>
              <a:rPr lang="en-US" sz="1500">
                <a:ea typeface="+mn-lt"/>
                <a:cs typeface="+mn-lt"/>
              </a:rPr>
              <a:t>class: Course code (descriptor); values taken from {1-13}</a:t>
            </a:r>
            <a:br>
              <a:rPr lang="en-US" sz="1500">
                <a:ea typeface="+mn-lt"/>
                <a:cs typeface="+mn-lt"/>
              </a:rPr>
            </a:br>
            <a:r>
              <a:rPr lang="en-US" sz="1500">
                <a:ea typeface="+mn-lt"/>
                <a:cs typeface="+mn-lt"/>
              </a:rPr>
              <a:t>repeat: Number of times the student is taking this course; values taken from {0,1,2,3,...}</a:t>
            </a:r>
            <a:br>
              <a:rPr lang="en-US" sz="1500">
                <a:ea typeface="+mn-lt"/>
                <a:cs typeface="+mn-lt"/>
              </a:rPr>
            </a:br>
            <a:r>
              <a:rPr lang="en-US" sz="1500">
                <a:ea typeface="+mn-lt"/>
                <a:cs typeface="+mn-lt"/>
              </a:rPr>
              <a:t>attendance: Code of the level of attendance; values from {0, 1, 2, 3, 4}</a:t>
            </a:r>
            <a:br>
              <a:rPr lang="en-US" sz="1500">
                <a:ea typeface="+mn-lt"/>
                <a:cs typeface="+mn-lt"/>
              </a:rPr>
            </a:br>
            <a:r>
              <a:rPr lang="en-US" sz="1500">
                <a:ea typeface="+mn-lt"/>
                <a:cs typeface="+mn-lt"/>
              </a:rPr>
              <a:t>difficulty: Level of difficulty of the course as perceived by the student; values taken from {1,2,3,4,5}</a:t>
            </a:r>
            <a:endParaRPr lang="tr-TR">
              <a:ea typeface="+mn-lt"/>
              <a:cs typeface="+mn-lt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500"/>
          </a:p>
          <a:p>
            <a:pPr marL="0" indent="0">
              <a:lnSpc>
                <a:spcPct val="90000"/>
              </a:lnSpc>
              <a:buNone/>
            </a:pPr>
            <a:endParaRPr lang="en-US" sz="1500"/>
          </a:p>
        </p:txBody>
      </p:sp>
      <p:pic>
        <p:nvPicPr>
          <p:cNvPr id="8" name="Resim 3">
            <a:extLst>
              <a:ext uri="{FF2B5EF4-FFF2-40B4-BE49-F238E27FC236}">
                <a16:creationId xmlns:a16="http://schemas.microsoft.com/office/drawing/2014/main" id="{10961608-13FD-47D0-8714-849C531FDD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983" y="3575362"/>
            <a:ext cx="3780366" cy="2638859"/>
          </a:xfrm>
          <a:prstGeom prst="rect">
            <a:avLst/>
          </a:prstGeom>
        </p:spPr>
      </p:pic>
      <p:pic>
        <p:nvPicPr>
          <p:cNvPr id="10" name="Resim 4">
            <a:extLst>
              <a:ext uri="{FF2B5EF4-FFF2-40B4-BE49-F238E27FC236}">
                <a16:creationId xmlns:a16="http://schemas.microsoft.com/office/drawing/2014/main" id="{ABB7103D-5091-430F-B6BB-D176A2BDFB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8150" y="3578013"/>
            <a:ext cx="3822700" cy="2633556"/>
          </a:xfrm>
          <a:prstGeom prst="rect">
            <a:avLst/>
          </a:prstGeom>
        </p:spPr>
      </p:pic>
      <p:pic>
        <p:nvPicPr>
          <p:cNvPr id="12" name="Resim 5">
            <a:extLst>
              <a:ext uri="{FF2B5EF4-FFF2-40B4-BE49-F238E27FC236}">
                <a16:creationId xmlns:a16="http://schemas.microsoft.com/office/drawing/2014/main" id="{F5BD0674-2F57-42CE-87E8-18E2ED8C27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2817" y="3579283"/>
            <a:ext cx="3674533" cy="2631017"/>
          </a:xfrm>
          <a:prstGeom prst="rect">
            <a:avLst/>
          </a:prstGeom>
        </p:spPr>
      </p:pic>
      <p:sp>
        <p:nvSpPr>
          <p:cNvPr id="2" name="Slayt Numarası Yer Tutucusu 1">
            <a:extLst>
              <a:ext uri="{FF2B5EF4-FFF2-40B4-BE49-F238E27FC236}">
                <a16:creationId xmlns:a16="http://schemas.microsoft.com/office/drawing/2014/main" id="{B642588A-3BDA-418E-81FC-D71529CFD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83603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tin kutusu 4">
            <a:extLst>
              <a:ext uri="{FF2B5EF4-FFF2-40B4-BE49-F238E27FC236}">
                <a16:creationId xmlns:a16="http://schemas.microsoft.com/office/drawing/2014/main" id="{A00E9BF6-9D68-40C7-AC1C-F6D6A286747A}"/>
              </a:ext>
            </a:extLst>
          </p:cNvPr>
          <p:cNvSpPr txBox="1"/>
          <p:nvPr/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Attribute Information</a:t>
            </a:r>
          </a:p>
        </p:txBody>
      </p:sp>
      <p:sp>
        <p:nvSpPr>
          <p:cNvPr id="7" name="İçerik Yer Tutucusu 2">
            <a:extLst>
              <a:ext uri="{FF2B5EF4-FFF2-40B4-BE49-F238E27FC236}">
                <a16:creationId xmlns:a16="http://schemas.microsoft.com/office/drawing/2014/main" id="{CFE40B1E-054D-411A-A409-A6937FB48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377376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500"/>
              <a:t>And 28 different questions: </a:t>
            </a:r>
            <a:r>
              <a:rPr lang="en-US" sz="1500">
                <a:ea typeface="+mn-lt"/>
                <a:cs typeface="+mn-lt"/>
              </a:rPr>
              <a:t>Q1-Q28 values are taken from {1,2,3,4,5}</a:t>
            </a:r>
            <a:endParaRPr lang="en-US" sz="1500"/>
          </a:p>
          <a:p>
            <a:pPr marL="0" indent="0">
              <a:lnSpc>
                <a:spcPct val="90000"/>
              </a:lnSpc>
              <a:buNone/>
            </a:pPr>
            <a:r>
              <a:rPr lang="en-US" sz="1500"/>
              <a:t>Some question examples: </a:t>
            </a:r>
          </a:p>
          <a:p>
            <a:pPr marL="0" indent="0">
              <a:lnSpc>
                <a:spcPct val="90000"/>
              </a:lnSpc>
              <a:buNone/>
            </a:pPr>
            <a:endParaRPr lang="en-US" sz="1500"/>
          </a:p>
          <a:p>
            <a:pPr marL="0" indent="0">
              <a:lnSpc>
                <a:spcPct val="90000"/>
              </a:lnSpc>
              <a:buNone/>
            </a:pPr>
            <a:r>
              <a:rPr lang="en-US" sz="1500">
                <a:ea typeface="+mn-lt"/>
                <a:cs typeface="+mn-lt"/>
              </a:rPr>
              <a:t>Q1: The semester course content, teaching method and evaluation system were provided at the start.</a:t>
            </a:r>
            <a:br>
              <a:rPr lang="en-US" sz="1500">
                <a:ea typeface="+mn-lt"/>
                <a:cs typeface="+mn-lt"/>
              </a:rPr>
            </a:br>
            <a:r>
              <a:rPr lang="en-US" sz="1500">
                <a:ea typeface="+mn-lt"/>
                <a:cs typeface="+mn-lt"/>
              </a:rPr>
              <a:t>Q2: The course aims and objectives were clearly stated at the beginning of the period.</a:t>
            </a:r>
            <a:br>
              <a:rPr lang="en-US" sz="1500">
                <a:ea typeface="+mn-lt"/>
                <a:cs typeface="+mn-lt"/>
              </a:rPr>
            </a:br>
            <a:r>
              <a:rPr lang="en-US" sz="1500">
                <a:ea typeface="+mn-lt"/>
                <a:cs typeface="+mn-lt"/>
              </a:rPr>
              <a:t>Q3: The course was worth the amount of credit assigned to it.</a:t>
            </a:r>
            <a:br>
              <a:rPr lang="en-US" sz="1500">
                <a:ea typeface="+mn-lt"/>
                <a:cs typeface="+mn-lt"/>
              </a:rPr>
            </a:br>
            <a:r>
              <a:rPr lang="en-US" sz="1500"/>
              <a:t>...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500">
                <a:ea typeface="+mn-lt"/>
                <a:cs typeface="+mn-lt"/>
              </a:rPr>
              <a:t>Q14: The Instructor came prepared for classes.</a:t>
            </a:r>
            <a:br>
              <a:rPr lang="en-US" sz="1500">
                <a:ea typeface="+mn-lt"/>
                <a:cs typeface="+mn-lt"/>
              </a:rPr>
            </a:br>
            <a:r>
              <a:rPr lang="en-US" sz="1500">
                <a:ea typeface="+mn-lt"/>
                <a:cs typeface="+mn-lt"/>
              </a:rPr>
              <a:t>Q15: The Instructor taught in accordance with the announced lesson plan.</a:t>
            </a:r>
            <a:br>
              <a:rPr lang="en-US" sz="1500">
                <a:ea typeface="+mn-lt"/>
                <a:cs typeface="+mn-lt"/>
              </a:rPr>
            </a:br>
            <a:r>
              <a:rPr lang="en-US" sz="1500">
                <a:ea typeface="+mn-lt"/>
                <a:cs typeface="+mn-lt"/>
              </a:rPr>
              <a:t>Q16: The Instructor was committed to the course and was understandable.</a:t>
            </a:r>
            <a:endParaRPr lang="en-US"/>
          </a:p>
          <a:p>
            <a:pPr marL="0" indent="0">
              <a:lnSpc>
                <a:spcPct val="90000"/>
              </a:lnSpc>
              <a:buNone/>
            </a:pPr>
            <a:r>
              <a:rPr lang="en-US" sz="1500"/>
              <a:t>...</a:t>
            </a:r>
            <a:endParaRPr lang="en-US"/>
          </a:p>
          <a:p>
            <a:pPr marL="0" indent="0">
              <a:lnSpc>
                <a:spcPct val="90000"/>
              </a:lnSpc>
              <a:buNone/>
            </a:pPr>
            <a:r>
              <a:rPr lang="en-US" sz="1500">
                <a:ea typeface="+mn-lt"/>
                <a:cs typeface="+mn-lt"/>
              </a:rPr>
              <a:t>Q27: The Instructor provided solutions to exams and discussed them with students.</a:t>
            </a:r>
            <a:br>
              <a:rPr lang="en-US" sz="1500">
                <a:ea typeface="+mn-lt"/>
                <a:cs typeface="+mn-lt"/>
              </a:rPr>
            </a:br>
            <a:r>
              <a:rPr lang="en-US" sz="1500">
                <a:ea typeface="+mn-lt"/>
                <a:cs typeface="+mn-lt"/>
              </a:rPr>
              <a:t>Q28: The Instructor treated all students in a right and objective manner.</a:t>
            </a:r>
            <a:endParaRPr lang="en-US"/>
          </a:p>
        </p:txBody>
      </p:sp>
      <p:sp>
        <p:nvSpPr>
          <p:cNvPr id="2" name="Slayt Numarası Yer Tutucusu 1">
            <a:extLst>
              <a:ext uri="{FF2B5EF4-FFF2-40B4-BE49-F238E27FC236}">
                <a16:creationId xmlns:a16="http://schemas.microsoft.com/office/drawing/2014/main" id="{E31BAE42-C519-4405-BCBD-511D17434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28008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hade val="92000"/>
                <a:satMod val="160000"/>
              </a:schemeClr>
            </a:gs>
            <a:gs pos="77000">
              <a:schemeClr val="bg2">
                <a:tint val="100000"/>
                <a:shade val="73000"/>
                <a:satMod val="155000"/>
              </a:schemeClr>
            </a:gs>
            <a:gs pos="100000">
              <a:schemeClr val="bg2">
                <a:tint val="100000"/>
                <a:shade val="67000"/>
                <a:satMod val="14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E8AEED7-5083-439C-A94B-C522C7860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697" y="726200"/>
            <a:ext cx="6684871" cy="1040474"/>
          </a:xfrm>
        </p:spPr>
        <p:txBody>
          <a:bodyPr>
            <a:normAutofit fontScale="90000"/>
          </a:bodyPr>
          <a:lstStyle/>
          <a:p>
            <a:r>
              <a:rPr lang="tr-TR" sz="3600">
                <a:ea typeface="+mj-lt"/>
                <a:cs typeface="+mj-lt"/>
              </a:rPr>
              <a:t>Data Pre-Processing / Cleaning</a:t>
            </a:r>
          </a:p>
          <a:p>
            <a:endParaRPr lang="tr-TR" sz="360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1AF5310-A951-4FD7-A3D8-819AA37EF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188" y="2225039"/>
            <a:ext cx="7440724" cy="3074670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285750" indent="-285750">
              <a:spcBef>
                <a:spcPts val="0"/>
              </a:spcBef>
              <a:buClr>
                <a:srgbClr val="262626"/>
              </a:buClr>
            </a:pPr>
            <a:endParaRPr lang="tr-TR">
              <a:ea typeface="+mn-lt"/>
              <a:cs typeface="+mn-lt"/>
            </a:endParaRPr>
          </a:p>
          <a:p>
            <a:pPr marL="285750" indent="-285750">
              <a:spcBef>
                <a:spcPts val="0"/>
              </a:spcBef>
              <a:buClr>
                <a:srgbClr val="262626"/>
              </a:buClr>
            </a:pPr>
            <a:endParaRPr lang="tr-TR">
              <a:ea typeface="+mn-lt"/>
              <a:cs typeface="+mn-lt"/>
            </a:endParaRPr>
          </a:p>
          <a:p>
            <a:pPr marL="285750" indent="-285750">
              <a:spcBef>
                <a:spcPts val="0"/>
              </a:spcBef>
              <a:buClr>
                <a:srgbClr val="262626"/>
              </a:buClr>
            </a:pPr>
            <a:r>
              <a:rPr lang="tr-TR" err="1">
                <a:ea typeface="+mn-lt"/>
                <a:cs typeface="+mn-lt"/>
              </a:rPr>
              <a:t>Our</a:t>
            </a:r>
            <a:r>
              <a:rPr lang="tr-TR">
                <a:ea typeface="+mn-lt"/>
                <a:cs typeface="+mn-lt"/>
              </a:rPr>
              <a:t> </a:t>
            </a:r>
            <a:r>
              <a:rPr lang="tr-TR" err="1">
                <a:ea typeface="+mn-lt"/>
                <a:cs typeface="+mn-lt"/>
              </a:rPr>
              <a:t>dataset</a:t>
            </a:r>
            <a:r>
              <a:rPr lang="tr-TR">
                <a:ea typeface="+mn-lt"/>
                <a:cs typeface="+mn-lt"/>
              </a:rPr>
              <a:t> </a:t>
            </a:r>
            <a:r>
              <a:rPr lang="tr-TR" err="1">
                <a:ea typeface="+mn-lt"/>
                <a:cs typeface="+mn-lt"/>
              </a:rPr>
              <a:t>contains</a:t>
            </a:r>
            <a:r>
              <a:rPr lang="tr-TR">
                <a:ea typeface="+mn-lt"/>
                <a:cs typeface="+mn-lt"/>
              </a:rPr>
              <a:t> 5820 </a:t>
            </a:r>
            <a:r>
              <a:rPr lang="tr-TR" err="1">
                <a:ea typeface="+mn-lt"/>
                <a:cs typeface="+mn-lt"/>
              </a:rPr>
              <a:t>rows</a:t>
            </a:r>
            <a:r>
              <a:rPr lang="tr-TR">
                <a:ea typeface="+mn-lt"/>
                <a:cs typeface="+mn-lt"/>
              </a:rPr>
              <a:t> * 33 </a:t>
            </a:r>
            <a:r>
              <a:rPr lang="tr-TR" err="1">
                <a:ea typeface="+mn-lt"/>
                <a:cs typeface="+mn-lt"/>
              </a:rPr>
              <a:t>columns</a:t>
            </a:r>
          </a:p>
          <a:p>
            <a:pPr marL="0" indent="0">
              <a:spcBef>
                <a:spcPts val="0"/>
              </a:spcBef>
              <a:buClr>
                <a:srgbClr val="262626"/>
              </a:buClr>
              <a:buNone/>
            </a:pPr>
            <a:endParaRPr lang="tr-TR">
              <a:ea typeface="+mn-lt"/>
              <a:cs typeface="+mn-lt"/>
            </a:endParaRPr>
          </a:p>
          <a:p>
            <a:pPr marL="285750" indent="-285750">
              <a:spcBef>
                <a:spcPts val="0"/>
              </a:spcBef>
              <a:buClr>
                <a:srgbClr val="262626"/>
              </a:buClr>
            </a:pPr>
            <a:r>
              <a:rPr lang="tr-TR">
                <a:ea typeface="+mn-lt"/>
                <a:cs typeface="+mn-lt"/>
              </a:rPr>
              <a:t>As </a:t>
            </a:r>
            <a:r>
              <a:rPr lang="tr-TR" err="1">
                <a:ea typeface="+mn-lt"/>
                <a:cs typeface="+mn-lt"/>
              </a:rPr>
              <a:t>you</a:t>
            </a:r>
            <a:r>
              <a:rPr lang="tr-TR">
                <a:ea typeface="+mn-lt"/>
                <a:cs typeface="+mn-lt"/>
              </a:rPr>
              <a:t> can </a:t>
            </a:r>
            <a:r>
              <a:rPr lang="tr-TR" err="1">
                <a:ea typeface="+mn-lt"/>
                <a:cs typeface="+mn-lt"/>
              </a:rPr>
              <a:t>see</a:t>
            </a:r>
            <a:r>
              <a:rPr lang="tr-TR">
                <a:ea typeface="+mn-lt"/>
                <a:cs typeface="+mn-lt"/>
              </a:rPr>
              <a:t> </a:t>
            </a:r>
            <a:r>
              <a:rPr lang="tr-TR" err="1">
                <a:ea typeface="+mn-lt"/>
                <a:cs typeface="+mn-lt"/>
              </a:rPr>
              <a:t>there</a:t>
            </a:r>
            <a:r>
              <a:rPr lang="tr-TR">
                <a:ea typeface="+mn-lt"/>
                <a:cs typeface="+mn-lt"/>
              </a:rPr>
              <a:t> is </a:t>
            </a:r>
            <a:r>
              <a:rPr lang="tr-TR" err="1">
                <a:ea typeface="+mn-lt"/>
                <a:cs typeface="+mn-lt"/>
              </a:rPr>
              <a:t>no</a:t>
            </a:r>
            <a:r>
              <a:rPr lang="tr-TR">
                <a:ea typeface="+mn-lt"/>
                <a:cs typeface="+mn-lt"/>
              </a:rPr>
              <a:t> </a:t>
            </a:r>
            <a:r>
              <a:rPr lang="tr-TR" err="1">
                <a:ea typeface="+mn-lt"/>
                <a:cs typeface="+mn-lt"/>
              </a:rPr>
              <a:t>missing</a:t>
            </a:r>
            <a:r>
              <a:rPr lang="tr-TR">
                <a:ea typeface="+mn-lt"/>
                <a:cs typeface="+mn-lt"/>
              </a:rPr>
              <a:t> </a:t>
            </a:r>
            <a:r>
              <a:rPr lang="tr-TR" err="1">
                <a:ea typeface="+mn-lt"/>
                <a:cs typeface="+mn-lt"/>
              </a:rPr>
              <a:t>values</a:t>
            </a:r>
            <a:r>
              <a:rPr lang="tr-TR">
                <a:ea typeface="+mn-lt"/>
                <a:cs typeface="+mn-lt"/>
              </a:rPr>
              <a:t> in </a:t>
            </a:r>
            <a:r>
              <a:rPr lang="tr-TR" err="1">
                <a:ea typeface="+mn-lt"/>
                <a:cs typeface="+mn-lt"/>
              </a:rPr>
              <a:t>our</a:t>
            </a:r>
            <a:r>
              <a:rPr lang="tr-TR">
                <a:ea typeface="+mn-lt"/>
                <a:cs typeface="+mn-lt"/>
              </a:rPr>
              <a:t> </a:t>
            </a:r>
            <a:r>
              <a:rPr lang="tr-TR" err="1">
                <a:ea typeface="+mn-lt"/>
                <a:cs typeface="+mn-lt"/>
              </a:rPr>
              <a:t>dataset</a:t>
            </a:r>
            <a:r>
              <a:rPr lang="tr-TR">
                <a:ea typeface="+mn-lt"/>
                <a:cs typeface="+mn-lt"/>
              </a:rPr>
              <a:t>.</a:t>
            </a:r>
          </a:p>
          <a:p>
            <a:pPr marL="0" indent="0">
              <a:spcBef>
                <a:spcPts val="0"/>
              </a:spcBef>
              <a:buNone/>
            </a:pPr>
            <a:endParaRPr lang="tr-TR">
              <a:ea typeface="+mn-lt"/>
              <a:cs typeface="+mn-lt"/>
            </a:endParaRPr>
          </a:p>
          <a:p>
            <a:pPr marL="285750" indent="-285750">
              <a:spcBef>
                <a:spcPts val="0"/>
              </a:spcBef>
            </a:pPr>
            <a:r>
              <a:rPr lang="tr-TR" err="1">
                <a:ea typeface="+mn-lt"/>
                <a:cs typeface="+mn-lt"/>
              </a:rPr>
              <a:t>That's</a:t>
            </a:r>
            <a:r>
              <a:rPr lang="tr-TR">
                <a:ea typeface="+mn-lt"/>
                <a:cs typeface="+mn-lt"/>
              </a:rPr>
              <a:t> </a:t>
            </a:r>
            <a:r>
              <a:rPr lang="tr-TR" err="1">
                <a:ea typeface="+mn-lt"/>
                <a:cs typeface="+mn-lt"/>
              </a:rPr>
              <a:t>why</a:t>
            </a:r>
            <a:r>
              <a:rPr lang="tr-TR">
                <a:ea typeface="+mn-lt"/>
                <a:cs typeface="+mn-lt"/>
              </a:rPr>
              <a:t> </a:t>
            </a:r>
            <a:r>
              <a:rPr lang="tr-TR" err="1">
                <a:ea typeface="+mn-lt"/>
                <a:cs typeface="+mn-lt"/>
              </a:rPr>
              <a:t>we</a:t>
            </a:r>
            <a:r>
              <a:rPr lang="tr-TR">
                <a:ea typeface="+mn-lt"/>
                <a:cs typeface="+mn-lt"/>
              </a:rPr>
              <a:t> </a:t>
            </a:r>
            <a:r>
              <a:rPr lang="tr-TR" err="1">
                <a:ea typeface="+mn-lt"/>
                <a:cs typeface="+mn-lt"/>
              </a:rPr>
              <a:t>did</a:t>
            </a:r>
            <a:r>
              <a:rPr lang="tr-TR">
                <a:ea typeface="+mn-lt"/>
                <a:cs typeface="+mn-lt"/>
              </a:rPr>
              <a:t> not do </a:t>
            </a:r>
            <a:r>
              <a:rPr lang="tr-TR" err="1">
                <a:ea typeface="+mn-lt"/>
                <a:cs typeface="+mn-lt"/>
              </a:rPr>
              <a:t>any</a:t>
            </a:r>
            <a:r>
              <a:rPr lang="tr-TR">
                <a:ea typeface="+mn-lt"/>
                <a:cs typeface="+mn-lt"/>
              </a:rPr>
              <a:t> </a:t>
            </a:r>
            <a:r>
              <a:rPr lang="tr-TR" err="1">
                <a:ea typeface="+mn-lt"/>
                <a:cs typeface="+mn-lt"/>
              </a:rPr>
              <a:t>cleaning</a:t>
            </a:r>
            <a:r>
              <a:rPr lang="tr-TR">
                <a:ea typeface="+mn-lt"/>
                <a:cs typeface="+mn-lt"/>
              </a:rPr>
              <a:t> </a:t>
            </a:r>
            <a:r>
              <a:rPr lang="tr-TR" err="1">
                <a:ea typeface="+mn-lt"/>
                <a:cs typeface="+mn-lt"/>
              </a:rPr>
              <a:t>operation</a:t>
            </a:r>
            <a:r>
              <a:rPr lang="tr-TR">
                <a:ea typeface="+mn-lt"/>
                <a:cs typeface="+mn-lt"/>
              </a:rPr>
              <a:t>.</a:t>
            </a:r>
          </a:p>
          <a:p>
            <a:pPr marL="285750" indent="-285750">
              <a:spcBef>
                <a:spcPts val="0"/>
              </a:spcBef>
              <a:buClr>
                <a:srgbClr val="262626"/>
              </a:buClr>
            </a:pPr>
            <a:endParaRPr lang="tr-TR">
              <a:ea typeface="+mn-lt"/>
              <a:cs typeface="+mn-lt"/>
            </a:endParaRPr>
          </a:p>
          <a:p>
            <a:pPr marL="285750" indent="-285750">
              <a:spcBef>
                <a:spcPts val="0"/>
              </a:spcBef>
              <a:buClr>
                <a:srgbClr val="262626"/>
              </a:buClr>
            </a:pPr>
            <a:r>
              <a:rPr lang="tr-TR" err="1">
                <a:ea typeface="+mn-lt"/>
                <a:cs typeface="+mn-lt"/>
              </a:rPr>
              <a:t>We</a:t>
            </a:r>
            <a:r>
              <a:rPr lang="tr-TR">
                <a:ea typeface="+mn-lt"/>
                <a:cs typeface="+mn-lt"/>
              </a:rPr>
              <a:t> </a:t>
            </a:r>
            <a:r>
              <a:rPr lang="tr-TR" err="1">
                <a:ea typeface="+mn-lt"/>
                <a:cs typeface="+mn-lt"/>
              </a:rPr>
              <a:t>will</a:t>
            </a:r>
            <a:r>
              <a:rPr lang="tr-TR">
                <a:ea typeface="+mn-lt"/>
                <a:cs typeface="+mn-lt"/>
              </a:rPr>
              <a:t> </a:t>
            </a:r>
            <a:r>
              <a:rPr lang="tr-TR" err="1">
                <a:ea typeface="+mn-lt"/>
                <a:cs typeface="+mn-lt"/>
              </a:rPr>
              <a:t>explain</a:t>
            </a:r>
            <a:r>
              <a:rPr lang="tr-TR">
                <a:ea typeface="+mn-lt"/>
                <a:cs typeface="+mn-lt"/>
              </a:rPr>
              <a:t> </a:t>
            </a:r>
            <a:r>
              <a:rPr lang="tr-TR" err="1">
                <a:ea typeface="+mn-lt"/>
                <a:cs typeface="+mn-lt"/>
              </a:rPr>
              <a:t>transformation</a:t>
            </a:r>
            <a:r>
              <a:rPr lang="tr-TR">
                <a:ea typeface="+mn-lt"/>
                <a:cs typeface="+mn-lt"/>
              </a:rPr>
              <a:t> – </a:t>
            </a:r>
            <a:r>
              <a:rPr lang="tr-TR" err="1">
                <a:ea typeface="+mn-lt"/>
                <a:cs typeface="+mn-lt"/>
              </a:rPr>
              <a:t>normalization</a:t>
            </a:r>
            <a:r>
              <a:rPr lang="tr-TR">
                <a:ea typeface="+mn-lt"/>
                <a:cs typeface="+mn-lt"/>
              </a:rPr>
              <a:t> </a:t>
            </a:r>
            <a:r>
              <a:rPr lang="tr-TR" err="1">
                <a:ea typeface="+mn-lt"/>
                <a:cs typeface="+mn-lt"/>
              </a:rPr>
              <a:t>parts</a:t>
            </a:r>
            <a:r>
              <a:rPr lang="tr-TR">
                <a:ea typeface="+mn-lt"/>
                <a:cs typeface="+mn-lt"/>
              </a:rPr>
              <a:t>, on </a:t>
            </a:r>
            <a:r>
              <a:rPr lang="tr-TR" err="1">
                <a:ea typeface="+mn-lt"/>
                <a:cs typeface="+mn-lt"/>
              </a:rPr>
              <a:t>the</a:t>
            </a:r>
            <a:r>
              <a:rPr lang="tr-TR">
                <a:ea typeface="+mn-lt"/>
                <a:cs typeface="+mn-lt"/>
              </a:rPr>
              <a:t> construction </a:t>
            </a:r>
            <a:r>
              <a:rPr lang="tr-TR" err="1">
                <a:ea typeface="+mn-lt"/>
                <a:cs typeface="+mn-lt"/>
              </a:rPr>
              <a:t>parts</a:t>
            </a:r>
            <a:r>
              <a:rPr lang="tr-TR">
                <a:ea typeface="+mn-lt"/>
                <a:cs typeface="+mn-lt"/>
              </a:rPr>
              <a:t>.</a:t>
            </a:r>
          </a:p>
          <a:p>
            <a:pPr marL="0" indent="0">
              <a:buClr>
                <a:srgbClr val="262626"/>
              </a:buClr>
              <a:buNone/>
            </a:pPr>
            <a:endParaRPr lang="tr-TR">
              <a:ea typeface="+mn-lt"/>
              <a:cs typeface="+mn-lt"/>
            </a:endParaRPr>
          </a:p>
          <a:p>
            <a:pPr marL="285750" indent="-285750">
              <a:buClr>
                <a:srgbClr val="262626"/>
              </a:buClr>
            </a:pPr>
            <a:endParaRPr lang="tr-TR">
              <a:ea typeface="+mn-lt"/>
              <a:cs typeface="+mn-lt"/>
            </a:endParaRPr>
          </a:p>
        </p:txBody>
      </p:sp>
      <p:pic>
        <p:nvPicPr>
          <p:cNvPr id="4" name="Resim 5" descr="metin içeren bir resim&#10;&#10;Açıklama otomatik olarak oluşturuldu">
            <a:extLst>
              <a:ext uri="{FF2B5EF4-FFF2-40B4-BE49-F238E27FC236}">
                <a16:creationId xmlns:a16="http://schemas.microsoft.com/office/drawing/2014/main" id="{FFB24B9E-78EC-43F7-A356-6801202B5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7650" y="522660"/>
            <a:ext cx="3462866" cy="2743513"/>
          </a:xfrm>
          <a:prstGeom prst="rect">
            <a:avLst/>
          </a:prstGeom>
        </p:spPr>
      </p:pic>
      <p:pic>
        <p:nvPicPr>
          <p:cNvPr id="6" name="Resim 6">
            <a:extLst>
              <a:ext uri="{FF2B5EF4-FFF2-40B4-BE49-F238E27FC236}">
                <a16:creationId xmlns:a16="http://schemas.microsoft.com/office/drawing/2014/main" id="{574790A5-8931-4D23-A617-8514D07B57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7650" y="3333066"/>
            <a:ext cx="3462866" cy="2753035"/>
          </a:xfrm>
          <a:prstGeom prst="rect">
            <a:avLst/>
          </a:prstGeom>
        </p:spPr>
      </p:pic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F1AA5E36-1BA5-48C4-9DF1-8A2868B18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90495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tin kutusu 4">
            <a:extLst>
              <a:ext uri="{FF2B5EF4-FFF2-40B4-BE49-F238E27FC236}">
                <a16:creationId xmlns:a16="http://schemas.microsoft.com/office/drawing/2014/main" id="{78498713-69D0-4604-82B9-9006638B967A}"/>
              </a:ext>
            </a:extLst>
          </p:cNvPr>
          <p:cNvSpPr txBox="1"/>
          <p:nvPr/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Implementation</a:t>
            </a:r>
            <a:endParaRPr lang="en-US" sz="480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7" name="İçerik Yer Tutucusu 2">
            <a:extLst>
              <a:ext uri="{FF2B5EF4-FFF2-40B4-BE49-F238E27FC236}">
                <a16:creationId xmlns:a16="http://schemas.microsoft.com/office/drawing/2014/main" id="{B2C1DFB6-27D1-404C-B03D-D744E9E447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9716" y="1764453"/>
            <a:ext cx="9116484" cy="42883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600"/>
              <a:t>We used </a:t>
            </a:r>
            <a:r>
              <a:rPr lang="en-US" sz="1600" err="1"/>
              <a:t>Jupyter</a:t>
            </a:r>
            <a:r>
              <a:rPr lang="en-US" sz="1600"/>
              <a:t> Notebook &amp; VS Code. Used libraries are :</a:t>
            </a:r>
            <a:endParaRPr lang="tr-TR" sz="1600"/>
          </a:p>
          <a:p>
            <a:pPr marL="0" indent="0">
              <a:lnSpc>
                <a:spcPct val="90000"/>
              </a:lnSpc>
              <a:buNone/>
            </a:pPr>
            <a:endParaRPr lang="en-US" sz="1100">
              <a:ea typeface="+mn-lt"/>
              <a:cs typeface="+mn-lt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100">
              <a:ea typeface="+mn-lt"/>
              <a:cs typeface="+mn-lt"/>
            </a:endParaRPr>
          </a:p>
        </p:txBody>
      </p:sp>
      <p:pic>
        <p:nvPicPr>
          <p:cNvPr id="9" name="Resim 11" descr="çizim içeren bir resim&#10;&#10;Açıklama otomatik olarak oluşturuldu">
            <a:extLst>
              <a:ext uri="{FF2B5EF4-FFF2-40B4-BE49-F238E27FC236}">
                <a16:creationId xmlns:a16="http://schemas.microsoft.com/office/drawing/2014/main" id="{21998E42-82DB-4DA7-8146-A8CC4EA3E0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389" y="2393950"/>
            <a:ext cx="2181225" cy="1943100"/>
          </a:xfrm>
          <a:prstGeom prst="rect">
            <a:avLst/>
          </a:prstGeom>
        </p:spPr>
      </p:pic>
      <p:pic>
        <p:nvPicPr>
          <p:cNvPr id="11" name="Resim 8">
            <a:extLst>
              <a:ext uri="{FF2B5EF4-FFF2-40B4-BE49-F238E27FC236}">
                <a16:creationId xmlns:a16="http://schemas.microsoft.com/office/drawing/2014/main" id="{C7A59495-9DBE-4D36-B052-28F3CE494B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1891" y="2460625"/>
            <a:ext cx="2305050" cy="1809750"/>
          </a:xfrm>
          <a:prstGeom prst="rect">
            <a:avLst/>
          </a:prstGeom>
        </p:spPr>
      </p:pic>
      <p:pic>
        <p:nvPicPr>
          <p:cNvPr id="13" name="Resim 5">
            <a:extLst>
              <a:ext uri="{FF2B5EF4-FFF2-40B4-BE49-F238E27FC236}">
                <a16:creationId xmlns:a16="http://schemas.microsoft.com/office/drawing/2014/main" id="{996E7418-0839-4164-80A9-49BEFDC293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7400" y="2396944"/>
            <a:ext cx="2743200" cy="1323278"/>
          </a:xfrm>
          <a:prstGeom prst="rect">
            <a:avLst/>
          </a:prstGeom>
        </p:spPr>
      </p:pic>
      <p:pic>
        <p:nvPicPr>
          <p:cNvPr id="15" name="Resim 7">
            <a:extLst>
              <a:ext uri="{FF2B5EF4-FFF2-40B4-BE49-F238E27FC236}">
                <a16:creationId xmlns:a16="http://schemas.microsoft.com/office/drawing/2014/main" id="{FE009239-E1CC-47BD-8856-C738C56795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5483" y="4684589"/>
            <a:ext cx="2743200" cy="1277655"/>
          </a:xfrm>
          <a:prstGeom prst="rect">
            <a:avLst/>
          </a:prstGeom>
        </p:spPr>
      </p:pic>
      <p:pic>
        <p:nvPicPr>
          <p:cNvPr id="17" name="Resim 9" descr="çizim, tabak içeren bir resim&#10;&#10;Açıklama otomatik olarak oluşturuldu">
            <a:extLst>
              <a:ext uri="{FF2B5EF4-FFF2-40B4-BE49-F238E27FC236}">
                <a16:creationId xmlns:a16="http://schemas.microsoft.com/office/drawing/2014/main" id="{5F223473-0FB4-43D7-8E5E-20B4139931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59816" y="4831317"/>
            <a:ext cx="2743200" cy="899532"/>
          </a:xfrm>
          <a:prstGeom prst="rect">
            <a:avLst/>
          </a:prstGeom>
        </p:spPr>
      </p:pic>
      <p:pic>
        <p:nvPicPr>
          <p:cNvPr id="19" name="Resim 10" descr="çizim içeren bir resim&#10;&#10;Açıklama otomatik olarak oluşturuldu">
            <a:extLst>
              <a:ext uri="{FF2B5EF4-FFF2-40B4-BE49-F238E27FC236}">
                <a16:creationId xmlns:a16="http://schemas.microsoft.com/office/drawing/2014/main" id="{0E47E737-A90A-4E56-AB21-5FB08E45623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07400" y="4337342"/>
            <a:ext cx="2743200" cy="1527650"/>
          </a:xfrm>
          <a:prstGeom prst="rect">
            <a:avLst/>
          </a:prstGeom>
        </p:spPr>
      </p:pic>
      <p:sp>
        <p:nvSpPr>
          <p:cNvPr id="2" name="Slayt Numarası Yer Tutucusu 1">
            <a:extLst>
              <a:ext uri="{FF2B5EF4-FFF2-40B4-BE49-F238E27FC236}">
                <a16:creationId xmlns:a16="http://schemas.microsoft.com/office/drawing/2014/main" id="{EDE0F3D0-42A2-4E7B-94B6-880D643FB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52687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F20F512-98AE-4FC2-9CBC-9C6980687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Transforming the data:</a:t>
            </a:r>
          </a:p>
        </p:txBody>
      </p:sp>
      <p:pic>
        <p:nvPicPr>
          <p:cNvPr id="4" name="Resim 4" descr="metin içeren bir resim&#10;&#10;Açıklama otomatik olarak oluşturuldu">
            <a:extLst>
              <a:ext uri="{FF2B5EF4-FFF2-40B4-BE49-F238E27FC236}">
                <a16:creationId xmlns:a16="http://schemas.microsoft.com/office/drawing/2014/main" id="{8ED731E5-379B-4CE8-A97F-E5C99CCFEE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1375" y="1818534"/>
            <a:ext cx="2074333" cy="4014258"/>
          </a:xfrm>
        </p:spPr>
      </p:pic>
      <p:pic>
        <p:nvPicPr>
          <p:cNvPr id="5" name="Resim 5" descr="metin içeren bir resim&#10;&#10;Açıklama otomatik olarak oluşturuldu">
            <a:extLst>
              <a:ext uri="{FF2B5EF4-FFF2-40B4-BE49-F238E27FC236}">
                <a16:creationId xmlns:a16="http://schemas.microsoft.com/office/drawing/2014/main" id="{8569955A-B756-44DF-B8B7-1082EC87D8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4983" y="3328670"/>
            <a:ext cx="4214283" cy="2507826"/>
          </a:xfrm>
          <a:prstGeom prst="rect">
            <a:avLst/>
          </a:prstGeom>
        </p:spPr>
      </p:pic>
      <p:pic>
        <p:nvPicPr>
          <p:cNvPr id="6" name="Resim 6" descr="elektronik eşyalar, klavye, bilgisayar içeren bir resim&#10;&#10;Açıklama otomatik olarak oluşturuldu">
            <a:extLst>
              <a:ext uri="{FF2B5EF4-FFF2-40B4-BE49-F238E27FC236}">
                <a16:creationId xmlns:a16="http://schemas.microsoft.com/office/drawing/2014/main" id="{78123F21-CA30-4A12-AF4B-C34A92CA7B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4983" y="1821419"/>
            <a:ext cx="4214283" cy="1394827"/>
          </a:xfrm>
          <a:prstGeom prst="rect">
            <a:avLst/>
          </a:prstGeom>
        </p:spPr>
      </p:pic>
      <p:sp>
        <p:nvSpPr>
          <p:cNvPr id="7" name="Metin kutusu 6">
            <a:extLst>
              <a:ext uri="{FF2B5EF4-FFF2-40B4-BE49-F238E27FC236}">
                <a16:creationId xmlns:a16="http://schemas.microsoft.com/office/drawing/2014/main" id="{5E398AEA-1FFC-4032-AD67-D60CCADED7E8}"/>
              </a:ext>
            </a:extLst>
          </p:cNvPr>
          <p:cNvSpPr txBox="1"/>
          <p:nvPr/>
        </p:nvSpPr>
        <p:spPr>
          <a:xfrm>
            <a:off x="3168650" y="1845733"/>
            <a:ext cx="3949699" cy="48013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err="1"/>
              <a:t>For</a:t>
            </a:r>
            <a:r>
              <a:rPr lang="tr-TR"/>
              <a:t> </a:t>
            </a:r>
            <a:r>
              <a:rPr lang="tr-TR" err="1"/>
              <a:t>the</a:t>
            </a:r>
            <a:r>
              <a:rPr lang="tr-TR"/>
              <a:t> </a:t>
            </a:r>
            <a:r>
              <a:rPr lang="tr-TR" err="1"/>
              <a:t>frequent</a:t>
            </a:r>
            <a:r>
              <a:rPr lang="tr-TR"/>
              <a:t> </a:t>
            </a:r>
            <a:r>
              <a:rPr lang="tr-TR" err="1"/>
              <a:t>pattern</a:t>
            </a:r>
            <a:r>
              <a:rPr lang="tr-TR"/>
              <a:t> </a:t>
            </a:r>
            <a:r>
              <a:rPr lang="tr-TR" err="1"/>
              <a:t>mining</a:t>
            </a:r>
            <a:r>
              <a:rPr lang="tr-TR"/>
              <a:t> </a:t>
            </a:r>
            <a:r>
              <a:rPr lang="tr-TR" err="1"/>
              <a:t>algorithms</a:t>
            </a:r>
            <a:r>
              <a:rPr lang="tr-TR"/>
              <a:t>, </a:t>
            </a:r>
            <a:r>
              <a:rPr lang="tr-TR" err="1"/>
              <a:t>we</a:t>
            </a:r>
            <a:r>
              <a:rPr lang="tr-TR"/>
              <a:t> </a:t>
            </a:r>
            <a:r>
              <a:rPr lang="tr-TR" err="1"/>
              <a:t>chosed</a:t>
            </a:r>
            <a:r>
              <a:rPr lang="tr-TR"/>
              <a:t> </a:t>
            </a:r>
            <a:r>
              <a:rPr lang="tr-TR" err="1"/>
              <a:t>the</a:t>
            </a:r>
            <a:r>
              <a:rPr lang="tr-TR"/>
              <a:t> </a:t>
            </a:r>
            <a:r>
              <a:rPr lang="tr-TR" err="1"/>
              <a:t>question</a:t>
            </a:r>
            <a:r>
              <a:rPr lang="tr-TR"/>
              <a:t> </a:t>
            </a:r>
            <a:r>
              <a:rPr lang="tr-TR" err="1"/>
              <a:t>columns</a:t>
            </a:r>
            <a:r>
              <a:rPr lang="tr-TR"/>
              <a:t> as </a:t>
            </a:r>
            <a:r>
              <a:rPr lang="tr-TR" err="1"/>
              <a:t>our</a:t>
            </a:r>
            <a:r>
              <a:rPr lang="tr-TR"/>
              <a:t> </a:t>
            </a:r>
            <a:r>
              <a:rPr lang="tr-TR" err="1"/>
              <a:t>dataset</a:t>
            </a:r>
            <a:r>
              <a:rPr lang="tr-TR"/>
              <a:t>. </a:t>
            </a:r>
          </a:p>
          <a:p>
            <a:endParaRPr lang="tr-TR"/>
          </a:p>
          <a:p>
            <a:r>
              <a:rPr lang="tr-TR" err="1"/>
              <a:t>You</a:t>
            </a:r>
            <a:r>
              <a:rPr lang="tr-TR"/>
              <a:t> can </a:t>
            </a:r>
            <a:r>
              <a:rPr lang="tr-TR" err="1"/>
              <a:t>see</a:t>
            </a:r>
            <a:r>
              <a:rPr lang="tr-TR"/>
              <a:t> </a:t>
            </a:r>
            <a:r>
              <a:rPr lang="tr-TR" err="1"/>
              <a:t>from</a:t>
            </a:r>
            <a:r>
              <a:rPr lang="tr-TR"/>
              <a:t> </a:t>
            </a:r>
            <a:r>
              <a:rPr lang="tr-TR" err="1"/>
              <a:t>the</a:t>
            </a:r>
            <a:r>
              <a:rPr lang="tr-TR"/>
              <a:t> </a:t>
            </a:r>
            <a:r>
              <a:rPr lang="tr-TR" err="1"/>
              <a:t>figure</a:t>
            </a:r>
            <a:r>
              <a:rPr lang="tr-TR"/>
              <a:t> on </a:t>
            </a:r>
            <a:r>
              <a:rPr lang="tr-TR" err="1"/>
              <a:t>the</a:t>
            </a:r>
            <a:r>
              <a:rPr lang="tr-TR"/>
              <a:t> </a:t>
            </a:r>
            <a:r>
              <a:rPr lang="tr-TR" err="1"/>
              <a:t>left</a:t>
            </a:r>
            <a:r>
              <a:rPr lang="tr-TR"/>
              <a:t> </a:t>
            </a:r>
            <a:r>
              <a:rPr lang="tr-TR" err="1"/>
              <a:t>that</a:t>
            </a:r>
            <a:r>
              <a:rPr lang="tr-TR"/>
              <a:t>, </a:t>
            </a:r>
            <a:r>
              <a:rPr lang="tr-TR" err="1"/>
              <a:t>mean</a:t>
            </a:r>
            <a:r>
              <a:rPr lang="tr-TR"/>
              <a:t> </a:t>
            </a:r>
            <a:r>
              <a:rPr lang="tr-TR" err="1"/>
              <a:t>values</a:t>
            </a:r>
            <a:r>
              <a:rPr lang="tr-TR"/>
              <a:t> of </a:t>
            </a:r>
            <a:r>
              <a:rPr lang="tr-TR" err="1"/>
              <a:t>the</a:t>
            </a:r>
            <a:r>
              <a:rPr lang="tr-TR"/>
              <a:t> </a:t>
            </a:r>
            <a:r>
              <a:rPr lang="tr-TR" err="1"/>
              <a:t>questions</a:t>
            </a:r>
            <a:r>
              <a:rPr lang="tr-TR"/>
              <a:t> </a:t>
            </a:r>
            <a:r>
              <a:rPr lang="tr-TR" err="1"/>
              <a:t>are</a:t>
            </a:r>
            <a:r>
              <a:rPr lang="tr-TR"/>
              <a:t> </a:t>
            </a:r>
            <a:r>
              <a:rPr lang="tr-TR" err="1"/>
              <a:t>very</a:t>
            </a:r>
            <a:r>
              <a:rPr lang="tr-TR"/>
              <a:t> </a:t>
            </a:r>
            <a:r>
              <a:rPr lang="tr-TR" err="1"/>
              <a:t>close</a:t>
            </a:r>
            <a:r>
              <a:rPr lang="tr-TR"/>
              <a:t>. </a:t>
            </a:r>
            <a:r>
              <a:rPr lang="tr-TR" err="1"/>
              <a:t>So</a:t>
            </a:r>
            <a:r>
              <a:rPr lang="tr-TR"/>
              <a:t> </a:t>
            </a:r>
            <a:r>
              <a:rPr lang="tr-TR" err="1"/>
              <a:t>we</a:t>
            </a:r>
            <a:r>
              <a:rPr lang="tr-TR"/>
              <a:t> </a:t>
            </a:r>
            <a:r>
              <a:rPr lang="tr-TR" err="1"/>
              <a:t>decreased</a:t>
            </a:r>
            <a:r>
              <a:rPr lang="tr-TR"/>
              <a:t> </a:t>
            </a:r>
            <a:r>
              <a:rPr lang="tr-TR" err="1"/>
              <a:t>the</a:t>
            </a:r>
            <a:r>
              <a:rPr lang="tr-TR"/>
              <a:t> size of </a:t>
            </a:r>
            <a:r>
              <a:rPr lang="tr-TR" err="1"/>
              <a:t>our</a:t>
            </a:r>
            <a:r>
              <a:rPr lang="tr-TR"/>
              <a:t> set </a:t>
            </a:r>
            <a:r>
              <a:rPr lang="tr-TR" err="1"/>
              <a:t>by</a:t>
            </a:r>
            <a:r>
              <a:rPr lang="tr-TR"/>
              <a:t> </a:t>
            </a:r>
            <a:r>
              <a:rPr lang="tr-TR" err="1"/>
              <a:t>taking</a:t>
            </a:r>
            <a:r>
              <a:rPr lang="tr-TR"/>
              <a:t> </a:t>
            </a:r>
            <a:r>
              <a:rPr lang="tr-TR" err="1"/>
              <a:t>only</a:t>
            </a:r>
            <a:r>
              <a:rPr lang="tr-TR"/>
              <a:t> </a:t>
            </a:r>
            <a:r>
              <a:rPr lang="tr-TR" err="1"/>
              <a:t>the</a:t>
            </a:r>
            <a:r>
              <a:rPr lang="tr-TR"/>
              <a:t> 20 </a:t>
            </a:r>
            <a:r>
              <a:rPr lang="tr-TR" err="1"/>
              <a:t>questions</a:t>
            </a:r>
            <a:r>
              <a:rPr lang="tr-TR"/>
              <a:t> </a:t>
            </a:r>
            <a:r>
              <a:rPr lang="tr-TR" err="1"/>
              <a:t>from</a:t>
            </a:r>
            <a:r>
              <a:rPr lang="tr-TR"/>
              <a:t> 28 </a:t>
            </a:r>
            <a:r>
              <a:rPr lang="tr-TR" err="1"/>
              <a:t>questions</a:t>
            </a:r>
            <a:r>
              <a:rPr lang="tr-TR"/>
              <a:t>. </a:t>
            </a:r>
            <a:r>
              <a:rPr lang="tr-TR" err="1"/>
              <a:t>Because</a:t>
            </a:r>
            <a:r>
              <a:rPr lang="tr-TR"/>
              <a:t>, </a:t>
            </a:r>
            <a:r>
              <a:rPr lang="tr-TR" err="1"/>
              <a:t>otherwise</a:t>
            </a:r>
            <a:r>
              <a:rPr lang="tr-TR"/>
              <a:t> </a:t>
            </a:r>
            <a:r>
              <a:rPr lang="tr-TR" err="1"/>
              <a:t>operations</a:t>
            </a:r>
            <a:r>
              <a:rPr lang="tr-TR"/>
              <a:t> </a:t>
            </a:r>
            <a:r>
              <a:rPr lang="tr-TR" err="1"/>
              <a:t>was</a:t>
            </a:r>
            <a:r>
              <a:rPr lang="tr-TR"/>
              <a:t> </a:t>
            </a:r>
            <a:r>
              <a:rPr lang="tr-TR" err="1"/>
              <a:t>taking</a:t>
            </a:r>
            <a:r>
              <a:rPr lang="tr-TR"/>
              <a:t> </a:t>
            </a:r>
            <a:r>
              <a:rPr lang="tr-TR" err="1"/>
              <a:t>too</a:t>
            </a:r>
            <a:r>
              <a:rPr lang="tr-TR"/>
              <a:t> </a:t>
            </a:r>
            <a:r>
              <a:rPr lang="tr-TR" err="1"/>
              <a:t>long</a:t>
            </a:r>
            <a:r>
              <a:rPr lang="tr-TR"/>
              <a:t>.</a:t>
            </a:r>
          </a:p>
          <a:p>
            <a:endParaRPr lang="tr-TR"/>
          </a:p>
          <a:p>
            <a:r>
              <a:rPr lang="tr-TR" err="1">
                <a:ea typeface="+mn-lt"/>
                <a:cs typeface="+mn-lt"/>
              </a:rPr>
              <a:t>Taking</a:t>
            </a:r>
            <a:r>
              <a:rPr lang="tr-TR">
                <a:ea typeface="+mn-lt"/>
                <a:cs typeface="+mn-lt"/>
              </a:rPr>
              <a:t> 3 as </a:t>
            </a:r>
            <a:r>
              <a:rPr lang="tr-TR" err="1">
                <a:ea typeface="+mn-lt"/>
                <a:cs typeface="+mn-lt"/>
              </a:rPr>
              <a:t>threshold</a:t>
            </a:r>
            <a:r>
              <a:rPr lang="tr-TR"/>
              <a:t>, </a:t>
            </a:r>
            <a:r>
              <a:rPr lang="tr-TR" err="1"/>
              <a:t>we</a:t>
            </a:r>
            <a:r>
              <a:rPr lang="tr-TR"/>
              <a:t> </a:t>
            </a:r>
            <a:r>
              <a:rPr lang="tr-TR" err="1"/>
              <a:t>converted</a:t>
            </a:r>
            <a:r>
              <a:rPr lang="tr-TR"/>
              <a:t> </a:t>
            </a:r>
            <a:r>
              <a:rPr lang="tr-TR" err="1"/>
              <a:t>numerical</a:t>
            </a:r>
            <a:r>
              <a:rPr lang="tr-TR"/>
              <a:t> </a:t>
            </a:r>
            <a:r>
              <a:rPr lang="tr-TR" err="1"/>
              <a:t>values</a:t>
            </a:r>
            <a:r>
              <a:rPr lang="tr-TR"/>
              <a:t> </a:t>
            </a:r>
            <a:r>
              <a:rPr lang="tr-TR" err="1"/>
              <a:t>to</a:t>
            </a:r>
            <a:r>
              <a:rPr lang="tr-TR"/>
              <a:t> </a:t>
            </a:r>
            <a:r>
              <a:rPr lang="tr-TR" err="1"/>
              <a:t>boolean</a:t>
            </a:r>
            <a:r>
              <a:rPr lang="tr-TR"/>
              <a:t> </a:t>
            </a:r>
            <a:r>
              <a:rPr lang="tr-TR" err="1"/>
              <a:t>values</a:t>
            </a:r>
            <a:r>
              <a:rPr lang="tr-TR"/>
              <a:t> </a:t>
            </a:r>
            <a:r>
              <a:rPr lang="tr-TR" err="1"/>
              <a:t>to</a:t>
            </a:r>
            <a:r>
              <a:rPr lang="tr-TR"/>
              <a:t> </a:t>
            </a:r>
            <a:r>
              <a:rPr lang="tr-TR" err="1"/>
              <a:t>decide</a:t>
            </a:r>
            <a:r>
              <a:rPr lang="tr-TR"/>
              <a:t> </a:t>
            </a:r>
            <a:r>
              <a:rPr lang="tr-TR" err="1">
                <a:ea typeface="+mn-lt"/>
                <a:cs typeface="+mn-lt"/>
              </a:rPr>
              <a:t>to</a:t>
            </a:r>
            <a:r>
              <a:rPr lang="tr-TR">
                <a:ea typeface="+mn-lt"/>
                <a:cs typeface="+mn-lt"/>
              </a:rPr>
              <a:t> </a:t>
            </a:r>
            <a:r>
              <a:rPr lang="tr-TR" err="1">
                <a:ea typeface="+mn-lt"/>
                <a:cs typeface="+mn-lt"/>
              </a:rPr>
              <a:t>decide</a:t>
            </a:r>
            <a:r>
              <a:rPr lang="tr-TR">
                <a:ea typeface="+mn-lt"/>
                <a:cs typeface="+mn-lt"/>
              </a:rPr>
              <a:t> </a:t>
            </a:r>
            <a:r>
              <a:rPr lang="tr-TR" err="1">
                <a:ea typeface="+mn-lt"/>
                <a:cs typeface="+mn-lt"/>
              </a:rPr>
              <a:t>if</a:t>
            </a:r>
            <a:r>
              <a:rPr lang="tr-TR">
                <a:ea typeface="+mn-lt"/>
                <a:cs typeface="+mn-lt"/>
              </a:rPr>
              <a:t> </a:t>
            </a:r>
            <a:r>
              <a:rPr lang="tr-TR" err="1">
                <a:ea typeface="+mn-lt"/>
                <a:cs typeface="+mn-lt"/>
              </a:rPr>
              <a:t>the</a:t>
            </a:r>
            <a:r>
              <a:rPr lang="tr-TR">
                <a:ea typeface="+mn-lt"/>
                <a:cs typeface="+mn-lt"/>
              </a:rPr>
              <a:t> </a:t>
            </a:r>
            <a:r>
              <a:rPr lang="tr-TR" err="1">
                <a:ea typeface="+mn-lt"/>
                <a:cs typeface="+mn-lt"/>
              </a:rPr>
              <a:t>score</a:t>
            </a:r>
            <a:r>
              <a:rPr lang="tr-TR">
                <a:ea typeface="+mn-lt"/>
                <a:cs typeface="+mn-lt"/>
              </a:rPr>
              <a:t> is </a:t>
            </a:r>
            <a:r>
              <a:rPr lang="tr-TR" err="1">
                <a:ea typeface="+mn-lt"/>
                <a:cs typeface="+mn-lt"/>
              </a:rPr>
              <a:t>high</a:t>
            </a:r>
            <a:r>
              <a:rPr lang="tr-TR">
                <a:ea typeface="+mn-lt"/>
                <a:cs typeface="+mn-lt"/>
              </a:rPr>
              <a:t> </a:t>
            </a:r>
            <a:r>
              <a:rPr lang="tr-TR" err="1">
                <a:ea typeface="+mn-lt"/>
                <a:cs typeface="+mn-lt"/>
              </a:rPr>
              <a:t>or</a:t>
            </a:r>
            <a:r>
              <a:rPr lang="tr-TR">
                <a:ea typeface="+mn-lt"/>
                <a:cs typeface="+mn-lt"/>
              </a:rPr>
              <a:t> not</a:t>
            </a:r>
            <a:r>
              <a:rPr lang="tr-TR"/>
              <a:t>.</a:t>
            </a:r>
          </a:p>
          <a:p>
            <a:endParaRPr lang="tr-TR"/>
          </a:p>
        </p:txBody>
      </p:sp>
      <p:sp>
        <p:nvSpPr>
          <p:cNvPr id="3" name="Slayt Numarası Yer Tutucusu 2">
            <a:extLst>
              <a:ext uri="{FF2B5EF4-FFF2-40B4-BE49-F238E27FC236}">
                <a16:creationId xmlns:a16="http://schemas.microsoft.com/office/drawing/2014/main" id="{0DC903F0-AF98-4C82-AB1F-C16E47D0A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63941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B84C0F1-FEFC-4FB1-8772-5F258D870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8586" y="2729193"/>
            <a:ext cx="9404723" cy="1400530"/>
          </a:xfrm>
        </p:spPr>
        <p:txBody>
          <a:bodyPr/>
          <a:lstStyle/>
          <a:p>
            <a:pPr algn="ctr"/>
            <a:r>
              <a:rPr lang="tr-TR" sz="4800" b="1">
                <a:solidFill>
                  <a:srgbClr val="FF0000"/>
                </a:solidFill>
                <a:ea typeface="+mj-lt"/>
                <a:cs typeface="+mj-lt"/>
              </a:rPr>
              <a:t>FREQUENT PATTERN MINING ALGORITHMS</a:t>
            </a:r>
            <a:endParaRPr lang="tr-TR" sz="4800" b="1">
              <a:solidFill>
                <a:srgbClr val="FF0000"/>
              </a:solidFill>
            </a:endParaRPr>
          </a:p>
        </p:txBody>
      </p:sp>
      <p:sp>
        <p:nvSpPr>
          <p:cNvPr id="3" name="Slayt Numarası Yer Tutucusu 2">
            <a:extLst>
              <a:ext uri="{FF2B5EF4-FFF2-40B4-BE49-F238E27FC236}">
                <a16:creationId xmlns:a16="http://schemas.microsoft.com/office/drawing/2014/main" id="{80F959DB-622D-49BA-B998-8C292FC5A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468855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Savon</Template>
  <TotalTime>23</TotalTime>
  <Words>460</Words>
  <Application>Microsoft Office PowerPoint</Application>
  <PresentationFormat>Geniş ekran</PresentationFormat>
  <Paragraphs>178</Paragraphs>
  <Slides>31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31</vt:i4>
      </vt:variant>
    </vt:vector>
  </HeadingPairs>
  <TitlesOfParts>
    <vt:vector size="37" baseType="lpstr">
      <vt:lpstr>Arial</vt:lpstr>
      <vt:lpstr>Century Gothic</vt:lpstr>
      <vt:lpstr>Consolas</vt:lpstr>
      <vt:lpstr>Wingdings 3</vt:lpstr>
      <vt:lpstr>'Wingdings 3',Sans-Serif</vt:lpstr>
      <vt:lpstr>Ion</vt:lpstr>
      <vt:lpstr>Fall 2020                        CSE4063 Fundamentals of Data Mining Project #2  - Turkıye student evaluatıon - </vt:lpstr>
      <vt:lpstr>PROBLEM DEFINITION:  </vt:lpstr>
      <vt:lpstr>Turkiye Student Evaluation Dataset    -2013/09/01-</vt:lpstr>
      <vt:lpstr>PowerPoint Sunusu</vt:lpstr>
      <vt:lpstr>PowerPoint Sunusu</vt:lpstr>
      <vt:lpstr>Data Pre-Processing / Cleaning </vt:lpstr>
      <vt:lpstr>PowerPoint Sunusu</vt:lpstr>
      <vt:lpstr>Transforming the data:</vt:lpstr>
      <vt:lpstr>FREQUENT PATTERN MINING ALGORITHMS</vt:lpstr>
      <vt:lpstr>APRIORI</vt:lpstr>
      <vt:lpstr>If we take min_support as 0.3:</vt:lpstr>
      <vt:lpstr>PowerPoint Sunusu</vt:lpstr>
      <vt:lpstr>FP-GROWTH</vt:lpstr>
      <vt:lpstr>PowerPoint Sunusu</vt:lpstr>
      <vt:lpstr>PowerPoint Sunusu</vt:lpstr>
      <vt:lpstr>ECLAT</vt:lpstr>
      <vt:lpstr>We used both of the itemsets that produced by Apriori and Fp – Growth. When we use itemset from Fp – Growth, the Eclat takes less time than Apriori. </vt:lpstr>
      <vt:lpstr>As we see, Q3 and Q17 have different confidence values eventhough they have the same support values.</vt:lpstr>
      <vt:lpstr>COMPARING FREQUENT PATTERN MINING ALGORITHMS: </vt:lpstr>
      <vt:lpstr>Time Comparison</vt:lpstr>
      <vt:lpstr>CLUSTERING ANALYSIS METHODS</vt:lpstr>
      <vt:lpstr>K-MEANS</vt:lpstr>
      <vt:lpstr>K-MEANS</vt:lpstr>
      <vt:lpstr>AGNES</vt:lpstr>
      <vt:lpstr> We used AgglomerativeClustering method from sklearn.cluster library. </vt:lpstr>
      <vt:lpstr>DBSCAN</vt:lpstr>
      <vt:lpstr>COMPARING CLUSTERING ANALYSIS  ALGORITHMS:</vt:lpstr>
      <vt:lpstr>PowerPoint Sunusu</vt:lpstr>
      <vt:lpstr>COMPARISION OF CLUSTERING METHODS</vt:lpstr>
      <vt:lpstr>Silhouette Values of Methods</vt:lpstr>
      <vt:lpstr>REFERENCES: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/>
  <cp:lastModifiedBy>Osman Mantıcı</cp:lastModifiedBy>
  <cp:revision>47</cp:revision>
  <dcterms:created xsi:type="dcterms:W3CDTF">2020-12-10T16:47:41Z</dcterms:created>
  <dcterms:modified xsi:type="dcterms:W3CDTF">2021-02-04T19:41:34Z</dcterms:modified>
</cp:coreProperties>
</file>