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61" r:id="rId3"/>
    <p:sldId id="258" r:id="rId4"/>
    <p:sldId id="266" r:id="rId5"/>
    <p:sldId id="267" r:id="rId6"/>
    <p:sldId id="275" r:id="rId7"/>
    <p:sldId id="268" r:id="rId8"/>
    <p:sldId id="269" r:id="rId9"/>
    <p:sldId id="270" r:id="rId10"/>
    <p:sldId id="271" r:id="rId11"/>
    <p:sldId id="272" r:id="rId12"/>
    <p:sldId id="274" r:id="rId13"/>
    <p:sldId id="273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2D5B"/>
    <a:srgbClr val="DAA600"/>
    <a:srgbClr val="866600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94" autoAdjust="0"/>
    <p:restoredTop sz="94660"/>
  </p:normalViewPr>
  <p:slideViewPr>
    <p:cSldViewPr>
      <p:cViewPr>
        <p:scale>
          <a:sx n="86" d="100"/>
          <a:sy n="86" d="100"/>
        </p:scale>
        <p:origin x="-1074" y="1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首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 bwMode="auto">
          <a:xfrm>
            <a:off x="-7418" y="-27384"/>
            <a:ext cx="9178405" cy="6858000"/>
          </a:xfrm>
          <a:prstGeom prst="rect">
            <a:avLst/>
          </a:prstGeom>
          <a:gradFill flip="none" rotWithShape="1">
            <a:gsLst>
              <a:gs pos="76000">
                <a:schemeClr val="accent5">
                  <a:lumMod val="50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  <a:gs pos="2000">
                <a:schemeClr val="accent5">
                  <a:lumMod val="60000"/>
                  <a:lumOff val="40000"/>
                </a:schemeClr>
              </a:gs>
              <a:gs pos="51000">
                <a:schemeClr val="accent5">
                  <a:lumMod val="60000"/>
                  <a:lumOff val="40000"/>
                </a:schemeClr>
              </a:gs>
              <a:gs pos="26000">
                <a:schemeClr val="accent5">
                  <a:lumMod val="50000"/>
                </a:schemeClr>
              </a:gs>
            </a:gsLst>
            <a:lin ang="27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>
              <a:schemeClr val="accent1"/>
            </a:glow>
            <a:softEdge rad="12700"/>
          </a:effectLst>
        </p:spPr>
        <p:txBody>
          <a:bodyPr vert="horz" wrap="square" lIns="91440" tIns="45720" rIns="504000" bIns="45720" numCol="1" rtlCol="0" anchor="ctr" anchorCtr="0" compatLnSpc="1"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-9525" y="328788"/>
            <a:ext cx="9170986" cy="939972"/>
          </a:xfrm>
          <a:prstGeom prst="rect">
            <a:avLst/>
          </a:prstGeom>
          <a:pattFill prst="narHorz">
            <a:fgClr>
              <a:schemeClr val="bg1">
                <a:lumMod val="8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 smtClean="0">
                <a:solidFill>
                  <a:srgbClr val="FF0000"/>
                </a:solidFill>
                <a:latin typeface="方正姚体" pitchFamily="2" charset="-122"/>
                <a:ea typeface="方正姚体" pitchFamily="2" charset="-122"/>
              </a:rPr>
              <a:t>               </a:t>
            </a:r>
            <a:r>
              <a:rPr lang="zh-CN" altLang="en-US" sz="3600" b="1" spc="300" dirty="0" smtClean="0">
                <a:solidFill>
                  <a:srgbClr val="FF0000"/>
                </a:solidFill>
                <a:latin typeface="方正姚体" pitchFamily="2" charset="-122"/>
                <a:ea typeface="方正姚体" pitchFamily="2" charset="-122"/>
              </a:rPr>
              <a:t>十八掌教育，中国</a:t>
            </a:r>
            <a:r>
              <a:rPr lang="en-US" altLang="zh-CN" sz="3600" b="1" spc="300" dirty="0" smtClean="0">
                <a:solidFill>
                  <a:srgbClr val="FF0000"/>
                </a:solidFill>
                <a:latin typeface="方正姚体" pitchFamily="2" charset="-122"/>
                <a:ea typeface="方正姚体" pitchFamily="2" charset="-122"/>
              </a:rPr>
              <a:t>IT</a:t>
            </a:r>
            <a:r>
              <a:rPr lang="zh-CN" altLang="en-US" sz="3600" b="1" spc="300" dirty="0" smtClean="0">
                <a:solidFill>
                  <a:srgbClr val="FF0000"/>
                </a:solidFill>
                <a:latin typeface="方正姚体" pitchFamily="2" charset="-122"/>
                <a:ea typeface="方正姚体" pitchFamily="2" charset="-122"/>
              </a:rPr>
              <a:t>培训实战派</a:t>
            </a:r>
            <a:endParaRPr lang="zh-CN" altLang="en-US" sz="3600" b="1" spc="300" dirty="0">
              <a:solidFill>
                <a:srgbClr val="FF0000"/>
              </a:solidFill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12" name="矩形 11"/>
          <p:cNvSpPr/>
          <p:nvPr userDrawn="1"/>
        </p:nvSpPr>
        <p:spPr bwMode="auto">
          <a:xfrm>
            <a:off x="-19047" y="6404250"/>
            <a:ext cx="9178406" cy="472800"/>
          </a:xfrm>
          <a:prstGeom prst="rect">
            <a:avLst/>
          </a:prstGeom>
          <a:solidFill>
            <a:srgbClr val="2B75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>
              <a:schemeClr val="accent1"/>
            </a:glow>
            <a:softEdge rad="12700"/>
          </a:effectLst>
        </p:spPr>
        <p:txBody>
          <a:bodyPr vert="horz" wrap="square" lIns="91440" tIns="45720" rIns="504000" bIns="45720" numCol="1" rtlCol="0" anchor="ctr" anchorCtr="0" compatLnSpc="1"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19" name="圆角矩形 18"/>
          <p:cNvSpPr/>
          <p:nvPr userDrawn="1"/>
        </p:nvSpPr>
        <p:spPr>
          <a:xfrm>
            <a:off x="-9525" y="2132856"/>
            <a:ext cx="9153525" cy="273630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sx="1000" sy="1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404664"/>
            <a:ext cx="1305540" cy="795956"/>
          </a:xfrm>
          <a:prstGeom prst="rect">
            <a:avLst/>
          </a:prstGeom>
        </p:spPr>
      </p:pic>
      <p:sp>
        <p:nvSpPr>
          <p:cNvPr id="18" name="文本占位符 17"/>
          <p:cNvSpPr>
            <a:spLocks noGrp="1"/>
          </p:cNvSpPr>
          <p:nvPr>
            <p:ph type="body" sz="quarter" idx="10"/>
          </p:nvPr>
        </p:nvSpPr>
        <p:spPr>
          <a:xfrm>
            <a:off x="395536" y="2883743"/>
            <a:ext cx="8280920" cy="905297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buNone/>
              <a:defRPr sz="4800" b="1">
                <a:solidFill>
                  <a:schemeClr val="tx1"/>
                </a:solidFill>
                <a:latin typeface="Georgia" panose="02040502050405020303" pitchFamily="18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/>
          </a:p>
        </p:txBody>
      </p:sp>
      <p:sp>
        <p:nvSpPr>
          <p:cNvPr id="16" name="圆角矩形 15"/>
          <p:cNvSpPr/>
          <p:nvPr userDrawn="1"/>
        </p:nvSpPr>
        <p:spPr>
          <a:xfrm>
            <a:off x="4356100" y="4191000"/>
            <a:ext cx="4464050" cy="1296988"/>
          </a:xfrm>
          <a:prstGeom prst="roundRect">
            <a:avLst/>
          </a:prstGeom>
          <a:solidFill>
            <a:schemeClr val="bg1"/>
          </a:solidFill>
          <a:effectLst>
            <a:outerShdw blurRad="50800" dist="114300" dir="342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l">
              <a:defRPr/>
            </a:pPr>
            <a:r>
              <a:rPr lang="zh-CN" altLang="en-US" sz="3600">
                <a:solidFill>
                  <a:srgbClr val="0070C0"/>
                </a:solidFill>
                <a:latin typeface="方正姚体" pitchFamily="2" charset="-122"/>
                <a:ea typeface="方正姚体" pitchFamily="2" charset="-122"/>
              </a:rPr>
              <a:t>讲师：</a:t>
            </a:r>
            <a:endParaRPr lang="en-US" altLang="zh-CN" sz="3600">
              <a:solidFill>
                <a:srgbClr val="0070C0"/>
              </a:solidFill>
              <a:latin typeface="方正姚体" pitchFamily="2" charset="-122"/>
              <a:ea typeface="方正姚体" pitchFamily="2" charset="-122"/>
            </a:endParaRPr>
          </a:p>
          <a:p>
            <a:pPr algn="l">
              <a:defRPr/>
            </a:pPr>
            <a:r>
              <a:rPr lang="en-US" altLang="zh-CN" sz="3600">
                <a:solidFill>
                  <a:srgbClr val="0070C0"/>
                </a:solidFill>
                <a:latin typeface="方正姚体" pitchFamily="2" charset="-122"/>
                <a:ea typeface="方正姚体" pitchFamily="2" charset="-122"/>
              </a:rPr>
              <a:t> QQ  </a:t>
            </a:r>
            <a:r>
              <a:rPr lang="zh-CN" altLang="en-US" sz="3600">
                <a:solidFill>
                  <a:srgbClr val="0070C0"/>
                </a:solidFill>
                <a:latin typeface="方正姚体" pitchFamily="2" charset="-122"/>
                <a:ea typeface="方正姚体" pitchFamily="2" charset="-122"/>
              </a:rPr>
              <a:t>： </a:t>
            </a:r>
            <a:r>
              <a:rPr lang="en-US" altLang="zh-CN" sz="2800">
                <a:solidFill>
                  <a:srgbClr val="0070C0"/>
                </a:solidFill>
                <a:latin typeface="方正姚体" pitchFamily="2" charset="-122"/>
                <a:ea typeface="方正姚体" pitchFamily="2" charset="-122"/>
              </a:rPr>
              <a:t>770305805</a:t>
            </a:r>
            <a:endParaRPr lang="zh-CN" altLang="en-US" sz="2800">
              <a:solidFill>
                <a:srgbClr val="0070C0"/>
              </a:solidFill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21" name="文本占位符 8"/>
          <p:cNvSpPr>
            <a:spLocks noGrp="1"/>
          </p:cNvSpPr>
          <p:nvPr>
            <p:ph type="body" sz="quarter" idx="11"/>
          </p:nvPr>
        </p:nvSpPr>
        <p:spPr>
          <a:xfrm>
            <a:off x="5975627" y="4263414"/>
            <a:ext cx="2376264" cy="576337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buNone/>
              <a:defRPr lang="zh-CN" altLang="en-US" sz="3600" b="0" kern="1200">
                <a:solidFill>
                  <a:srgbClr val="0070C0"/>
                </a:solidFill>
                <a:latin typeface="方正姚体" pitchFamily="2" charset="-122"/>
                <a:ea typeface="方正姚体" pitchFamily="2" charset="-122"/>
                <a:cs typeface="+mn-cs"/>
              </a:defRPr>
            </a:lvl1pPr>
          </a:lstStyle>
          <a:p>
            <a:pPr lvl="0"/>
            <a:r>
              <a:rPr lang="zh-CN" altLang="en-US" smtClean="0"/>
              <a:t>单击此处编辑母版文本</a:t>
            </a:r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4932039" y="6499500"/>
            <a:ext cx="20665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北京十八掌教育科技有限公司</a:t>
            </a:r>
            <a:endParaRPr lang="zh-CN" altLang="en-US" sz="11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>
            <a:off x="6876255" y="6469664"/>
            <a:ext cx="24482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100" b="1" dirty="0" smtClean="0">
                <a:solidFill>
                  <a:schemeClr val="bg1"/>
                </a:solidFill>
                <a:latin typeface="Gungsuh" panose="02030600000101010101" pitchFamily="18" charset="-127"/>
                <a:ea typeface="Gungsuh" panose="02030600000101010101" pitchFamily="18" charset="-127"/>
                <a:cs typeface="Courier New" panose="02070309020205020404" pitchFamily="49" charset="0"/>
              </a:rPr>
              <a:t>|  http</a:t>
            </a:r>
            <a:r>
              <a:rPr lang="en-US" altLang="zh-CN" sz="1100" b="1" smtClean="0">
                <a:solidFill>
                  <a:schemeClr val="bg1"/>
                </a:solidFill>
                <a:latin typeface="Gungsuh" panose="02030600000101010101" pitchFamily="18" charset="-127"/>
                <a:ea typeface="Gungsuh" panose="02030600000101010101" pitchFamily="18" charset="-127"/>
                <a:cs typeface="Courier New" panose="02070309020205020404" pitchFamily="49" charset="0"/>
              </a:rPr>
              <a:t>://www.it18zhang.com</a:t>
            </a:r>
            <a:endParaRPr lang="en-US" altLang="zh-CN" sz="1100" b="1" dirty="0" smtClean="0">
              <a:solidFill>
                <a:schemeClr val="bg1"/>
              </a:solidFill>
              <a:latin typeface="Gungsuh" panose="02030600000101010101" pitchFamily="18" charset="-127"/>
              <a:ea typeface="Gungsuh" panose="02030600000101010101" pitchFamily="18" charset="-127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列表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内容占位符 28"/>
          <p:cNvSpPr>
            <a:spLocks noGrp="1"/>
          </p:cNvSpPr>
          <p:nvPr>
            <p:ph sz="quarter" idx="10"/>
          </p:nvPr>
        </p:nvSpPr>
        <p:spPr>
          <a:xfrm>
            <a:off x="619723" y="1941537"/>
            <a:ext cx="8055701" cy="4367783"/>
          </a:xfrm>
          <a:prstGeom prst="rect">
            <a:avLst/>
          </a:prstGeom>
        </p:spPr>
        <p:txBody>
          <a:bodyPr/>
          <a:lstStyle>
            <a:lvl1pPr marL="457200" indent="-457200">
              <a:buClrTx/>
              <a:buFont typeface="Wingdings" panose="05000000000000000000" pitchFamily="2" charset="2"/>
              <a:buChar char="Ø"/>
              <a:defRPr>
                <a:latin typeface="Georgia" panose="02040502050405020303" pitchFamily="18" charset="0"/>
              </a:defRPr>
            </a:lvl1pPr>
            <a:lvl2pPr marL="914400" indent="-457200">
              <a:buClrTx/>
              <a:buFont typeface="Wingdings" panose="05000000000000000000" pitchFamily="2" charset="2"/>
              <a:buChar char="Ø"/>
              <a:defRPr>
                <a:latin typeface="Georgia" panose="02040502050405020303" pitchFamily="18" charset="0"/>
              </a:defRPr>
            </a:lvl2pPr>
            <a:lvl3pPr marL="1143000" indent="-228600">
              <a:buFont typeface="Wingdings" panose="05000000000000000000" pitchFamily="2" charset="2"/>
              <a:buChar char="Ø"/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矩形 11"/>
          <p:cNvSpPr/>
          <p:nvPr userDrawn="1"/>
        </p:nvSpPr>
        <p:spPr bwMode="auto">
          <a:xfrm>
            <a:off x="-19047" y="6404250"/>
            <a:ext cx="9178406" cy="472800"/>
          </a:xfrm>
          <a:prstGeom prst="rect">
            <a:avLst/>
          </a:prstGeom>
          <a:solidFill>
            <a:srgbClr val="2B75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>
              <a:schemeClr val="accent1"/>
            </a:glow>
            <a:softEdge rad="12700"/>
          </a:effectLst>
        </p:spPr>
        <p:txBody>
          <a:bodyPr vert="horz" wrap="square" lIns="91440" tIns="45720" rIns="504000" bIns="45720" numCol="1" rtlCol="0" anchor="ctr" anchorCtr="0" compatLnSpc="1"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27" name="标题 26"/>
          <p:cNvSpPr>
            <a:spLocks noGrp="1"/>
          </p:cNvSpPr>
          <p:nvPr>
            <p:ph type="title"/>
          </p:nvPr>
        </p:nvSpPr>
        <p:spPr>
          <a:xfrm>
            <a:off x="611560" y="1245889"/>
            <a:ext cx="8065224" cy="598935"/>
          </a:xfrm>
          <a:prstGeom prst="rect">
            <a:avLst/>
          </a:prstGeom>
        </p:spPr>
        <p:txBody>
          <a:bodyPr/>
          <a:lstStyle>
            <a:lvl1pPr algn="l">
              <a:defRPr sz="3600" b="0">
                <a:latin typeface="Georgia" panose="02040502050405020303" pitchFamily="18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cxnSp>
        <p:nvCxnSpPr>
          <p:cNvPr id="32" name="直接连接符 31"/>
          <p:cNvCxnSpPr/>
          <p:nvPr userDrawn="1"/>
        </p:nvCxnSpPr>
        <p:spPr>
          <a:xfrm>
            <a:off x="630606" y="1885950"/>
            <a:ext cx="5942568" cy="0"/>
          </a:xfrm>
          <a:prstGeom prst="line">
            <a:avLst/>
          </a:prstGeom>
          <a:ln w="38100" cap="rnd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 userDrawn="1"/>
        </p:nvSpPr>
        <p:spPr>
          <a:xfrm>
            <a:off x="4932039" y="6499500"/>
            <a:ext cx="20665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北京十八掌教育科技有限公司</a:t>
            </a:r>
            <a:endParaRPr lang="zh-CN" altLang="en-US" sz="11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6876255" y="6469664"/>
            <a:ext cx="24482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100" b="1" dirty="0" smtClean="0">
                <a:solidFill>
                  <a:schemeClr val="bg1"/>
                </a:solidFill>
                <a:latin typeface="Gungsuh" panose="02030600000101010101" pitchFamily="18" charset="-127"/>
                <a:ea typeface="Gungsuh" panose="02030600000101010101" pitchFamily="18" charset="-127"/>
                <a:cs typeface="Courier New" panose="02070309020205020404" pitchFamily="49" charset="0"/>
              </a:rPr>
              <a:t>|  http</a:t>
            </a:r>
            <a:r>
              <a:rPr lang="en-US" altLang="zh-CN" sz="1100" b="1" smtClean="0">
                <a:solidFill>
                  <a:schemeClr val="bg1"/>
                </a:solidFill>
                <a:latin typeface="Gungsuh" panose="02030600000101010101" pitchFamily="18" charset="-127"/>
                <a:ea typeface="Gungsuh" panose="02030600000101010101" pitchFamily="18" charset="-127"/>
                <a:cs typeface="Courier New" panose="02070309020205020404" pitchFamily="49" charset="0"/>
              </a:rPr>
              <a:t>://www.it18zhang.com</a:t>
            </a:r>
            <a:endParaRPr lang="en-US" altLang="zh-CN" sz="1100" b="1" dirty="0" smtClean="0">
              <a:solidFill>
                <a:schemeClr val="bg1"/>
              </a:solidFill>
              <a:latin typeface="Gungsuh" panose="02030600000101010101" pitchFamily="18" charset="-127"/>
              <a:ea typeface="Gungsuh" panose="02030600000101010101" pitchFamily="18" charset="-127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 bwMode="auto">
          <a:xfrm>
            <a:off x="-19047" y="6404250"/>
            <a:ext cx="9178406" cy="472800"/>
          </a:xfrm>
          <a:prstGeom prst="rect">
            <a:avLst/>
          </a:prstGeom>
          <a:solidFill>
            <a:srgbClr val="2B75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>
              <a:schemeClr val="accent1"/>
            </a:glow>
            <a:softEdge rad="12700"/>
          </a:effectLst>
        </p:spPr>
        <p:txBody>
          <a:bodyPr vert="horz" wrap="square" lIns="91440" tIns="45720" rIns="504000" bIns="45720" numCol="1" rtlCol="0" anchor="ctr" anchorCtr="0" compatLnSpc="1"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8" name="矩形 7"/>
          <p:cNvSpPr/>
          <p:nvPr userDrawn="1"/>
        </p:nvSpPr>
        <p:spPr bwMode="auto">
          <a:xfrm>
            <a:off x="-19047" y="171088"/>
            <a:ext cx="9178406" cy="854001"/>
          </a:xfrm>
          <a:prstGeom prst="rect">
            <a:avLst/>
          </a:prstGeom>
          <a:solidFill>
            <a:srgbClr val="2B75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>
              <a:schemeClr val="accent1"/>
            </a:glow>
            <a:softEdge rad="12700"/>
          </a:effectLst>
        </p:spPr>
        <p:txBody>
          <a:bodyPr vert="horz" wrap="square" lIns="91440" tIns="45720" rIns="504000" bIns="45720" numCol="1" rtlCol="0" anchor="ctr" anchorCtr="0" compatLnSpc="1"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3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itchFamily="2" charset="-122"/>
                <a:ea typeface="方正姚体" pitchFamily="2" charset="-122"/>
              </a:rPr>
              <a:t>十八掌教育，中国</a:t>
            </a:r>
            <a:r>
              <a:rPr kumimoji="0" lang="en-US" altLang="zh-CN" sz="3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itchFamily="2" charset="-122"/>
                <a:ea typeface="方正姚体" pitchFamily="2" charset="-122"/>
              </a:rPr>
              <a:t>IT</a:t>
            </a:r>
            <a:r>
              <a:rPr kumimoji="0" lang="zh-CN" altLang="en-US" sz="3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itchFamily="2" charset="-122"/>
                <a:ea typeface="方正姚体" pitchFamily="2" charset="-122"/>
              </a:rPr>
              <a:t>培训实战派 </a:t>
            </a: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9" name="椭圆 8"/>
          <p:cNvSpPr/>
          <p:nvPr userDrawn="1"/>
        </p:nvSpPr>
        <p:spPr bwMode="auto">
          <a:xfrm>
            <a:off x="543464" y="-2947"/>
            <a:ext cx="1389775" cy="1198800"/>
          </a:xfrm>
          <a:prstGeom prst="ellipse">
            <a:avLst/>
          </a:prstGeom>
          <a:solidFill>
            <a:schemeClr val="bg1"/>
          </a:solidFill>
          <a:ln w="508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05" y="205590"/>
            <a:ext cx="1305540" cy="795956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4932039" y="6499500"/>
            <a:ext cx="20665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北京十八掌教育科技有限公司</a:t>
            </a:r>
            <a:endParaRPr lang="zh-CN" altLang="en-US" sz="11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5" name="直接连接符 14"/>
          <p:cNvCxnSpPr/>
          <p:nvPr userDrawn="1"/>
        </p:nvCxnSpPr>
        <p:spPr>
          <a:xfrm>
            <a:off x="630607" y="1885950"/>
            <a:ext cx="5942568" cy="0"/>
          </a:xfrm>
          <a:prstGeom prst="line">
            <a:avLst/>
          </a:prstGeom>
          <a:ln w="38100" cap="rnd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 userDrawn="1"/>
        </p:nvSpPr>
        <p:spPr>
          <a:xfrm>
            <a:off x="6876255" y="6469664"/>
            <a:ext cx="24482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100" b="1" dirty="0" smtClean="0">
                <a:solidFill>
                  <a:schemeClr val="bg1"/>
                </a:solidFill>
                <a:latin typeface="Gungsuh" panose="02030600000101010101" pitchFamily="18" charset="-127"/>
                <a:ea typeface="Gungsuh" panose="02030600000101010101" pitchFamily="18" charset="-127"/>
                <a:cs typeface="Courier New" panose="02070309020205020404" pitchFamily="49" charset="0"/>
              </a:rPr>
              <a:t>|  http</a:t>
            </a:r>
            <a:r>
              <a:rPr lang="en-US" altLang="zh-CN" sz="1100" b="1" smtClean="0">
                <a:solidFill>
                  <a:schemeClr val="bg1"/>
                </a:solidFill>
                <a:latin typeface="Gungsuh" panose="02030600000101010101" pitchFamily="18" charset="-127"/>
                <a:ea typeface="Gungsuh" panose="02030600000101010101" pitchFamily="18" charset="-127"/>
                <a:cs typeface="Courier New" panose="02070309020205020404" pitchFamily="49" charset="0"/>
              </a:rPr>
              <a:t>://www.it18zhang.com</a:t>
            </a:r>
            <a:endParaRPr lang="en-US" altLang="zh-CN" sz="1100" b="1" dirty="0" smtClean="0">
              <a:solidFill>
                <a:schemeClr val="bg1"/>
              </a:solidFill>
              <a:latin typeface="Gungsuh" panose="02030600000101010101" pitchFamily="18" charset="-127"/>
              <a:ea typeface="Gungsuh" panose="02030600000101010101" pitchFamily="18" charset="-127"/>
              <a:cs typeface="Courier New" panose="02070309020205020404" pitchFamily="49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mtClean="0"/>
              <a:t>CentOS CPU&amp;MEM</a:t>
            </a:r>
            <a:endParaRPr lang="en-US" altLang="zh-CN" dirty="0" smtClean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徐培成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/>
              <a:t>查</a:t>
            </a:r>
            <a:r>
              <a:rPr lang="zh-CN" altLang="en-US" smtClean="0"/>
              <a:t>看进程最近使用的</a:t>
            </a:r>
            <a:r>
              <a:rPr lang="en-US" altLang="zh-CN" smtClean="0"/>
              <a:t>CPU</a:t>
            </a:r>
            <a:r>
              <a:rPr lang="zh-CN" altLang="en-US" smtClean="0"/>
              <a:t>内核</a:t>
            </a:r>
            <a:endParaRPr lang="en-US" altLang="zh-CN"/>
          </a:p>
          <a:p>
            <a:pPr lvl="1"/>
            <a:r>
              <a:rPr lang="en-US" altLang="zh-CN"/>
              <a:t>4</a:t>
            </a:r>
            <a:r>
              <a:rPr lang="en-US" altLang="zh-CN" smtClean="0"/>
              <a:t>.</a:t>
            </a:r>
            <a:r>
              <a:rPr lang="zh-CN" altLang="en-US" smtClean="0"/>
              <a:t>添加字段后显示的</a:t>
            </a:r>
            <a:r>
              <a:rPr lang="en-US" altLang="zh-CN" smtClean="0"/>
              <a:t>P</a:t>
            </a:r>
            <a:r>
              <a:rPr lang="zh-CN" altLang="en-US" smtClean="0"/>
              <a:t>字段，就是使用</a:t>
            </a:r>
            <a:r>
              <a:rPr lang="en-US" altLang="zh-CN" smtClean="0"/>
              <a:t>cpu</a:t>
            </a:r>
            <a:r>
              <a:rPr lang="zh-CN" altLang="en-US" smtClean="0"/>
              <a:t>内核。</a:t>
            </a:r>
            <a:endParaRPr lang="en-US" altLang="zh-CN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CentOS CPU</a:t>
            </a:r>
            <a:endParaRPr lang="zh-CN" altLang="en-US" sz="3600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722" y="3501008"/>
            <a:ext cx="8076323" cy="2736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/>
              <a:t>使</a:t>
            </a:r>
            <a:r>
              <a:rPr lang="zh-CN" altLang="en-US" smtClean="0"/>
              <a:t>用</a:t>
            </a:r>
            <a:r>
              <a:rPr lang="en-US" altLang="zh-CN" smtClean="0"/>
              <a:t>taskset -c -p &lt;pid&gt;</a:t>
            </a:r>
            <a:br>
              <a:rPr lang="en-US" altLang="zh-CN" smtClean="0"/>
            </a:br>
            <a:r>
              <a:rPr lang="en-US" altLang="zh-CN" smtClean="0"/>
              <a:t>$&gt;taskset -c -p 7233</a:t>
            </a:r>
            <a:endParaRPr lang="en-US" altLang="zh-CN" smtClean="0"/>
          </a:p>
          <a:p>
            <a:pPr marL="0" indent="0">
              <a:buNone/>
            </a:pPr>
            <a:endParaRPr lang="en-US" altLang="zh-CN" smtClean="0"/>
          </a:p>
          <a:p>
            <a:r>
              <a:rPr lang="zh-CN" altLang="en-US" smtClean="0"/>
              <a:t>使用</a:t>
            </a:r>
            <a:r>
              <a:rPr lang="en-US" altLang="zh-CN" smtClean="0"/>
              <a:t>taskset</a:t>
            </a:r>
            <a:r>
              <a:rPr lang="zh-CN" altLang="en-US" smtClean="0"/>
              <a:t>直接指定</a:t>
            </a:r>
            <a:r>
              <a:rPr lang="en-US" altLang="zh-CN" smtClean="0"/>
              <a:t>cpu</a:t>
            </a:r>
            <a:r>
              <a:rPr lang="zh-CN" altLang="en-US" smtClean="0"/>
              <a:t>内核</a:t>
            </a:r>
            <a:br>
              <a:rPr lang="en-US" altLang="zh-CN" smtClean="0"/>
            </a:br>
            <a:r>
              <a:rPr lang="en-US" altLang="zh-CN" smtClean="0"/>
              <a:t>$&gt;taskset -c 4,5,6,7 firefox</a:t>
            </a:r>
            <a:endParaRPr lang="en-US" altLang="zh-CN" smtClean="0"/>
          </a:p>
          <a:p>
            <a:r>
              <a:rPr lang="zh-CN" altLang="en-US" smtClean="0"/>
              <a:t>指定进程新的</a:t>
            </a:r>
            <a:r>
              <a:rPr lang="en-US" altLang="zh-CN" smtClean="0"/>
              <a:t>cpu</a:t>
            </a:r>
            <a:r>
              <a:rPr lang="zh-CN" altLang="en-US" smtClean="0"/>
              <a:t>内核</a:t>
            </a:r>
            <a:br>
              <a:rPr lang="en-US" altLang="zh-CN"/>
            </a:br>
            <a:r>
              <a:rPr lang="en-US" altLang="zh-CN" smtClean="0"/>
              <a:t>$&gt;taskset </a:t>
            </a:r>
            <a:r>
              <a:rPr lang="en-US" altLang="zh-CN" b="1" smtClean="0">
                <a:solidFill>
                  <a:srgbClr val="FF0000"/>
                </a:solidFill>
              </a:rPr>
              <a:t>-cp </a:t>
            </a:r>
            <a:r>
              <a:rPr lang="en-US" altLang="zh-CN" smtClean="0"/>
              <a:t>7 7455  </a:t>
            </a:r>
            <a:r>
              <a:rPr lang="en-US" altLang="zh-CN" smtClean="0">
                <a:solidFill>
                  <a:srgbClr val="FF0000"/>
                </a:solidFill>
              </a:rPr>
              <a:t>//cp</a:t>
            </a:r>
            <a:r>
              <a:rPr lang="zh-CN" altLang="en-US" smtClean="0">
                <a:solidFill>
                  <a:srgbClr val="FF0000"/>
                </a:solidFill>
              </a:rPr>
              <a:t>连写</a:t>
            </a:r>
            <a:endParaRPr lang="en-US" altLang="zh-CN" smtClean="0">
              <a:solidFill>
                <a:srgbClr val="FF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CentOS CPU</a:t>
            </a:r>
            <a:endParaRPr lang="zh-CN" altLang="en-US" sz="36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996952"/>
            <a:ext cx="7565132" cy="616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/>
              <a:t>查</a:t>
            </a:r>
            <a:r>
              <a:rPr lang="zh-CN" altLang="en-US" smtClean="0"/>
              <a:t>看内存</a:t>
            </a:r>
            <a:br>
              <a:rPr lang="en-US" altLang="zh-CN" smtClean="0"/>
            </a:br>
            <a:r>
              <a:rPr lang="en-US" altLang="zh-CN" smtClean="0"/>
              <a:t>$&gt;cat /proc/meminfo</a:t>
            </a:r>
            <a:endParaRPr lang="en-US" altLang="zh-CN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CentOS </a:t>
            </a:r>
            <a:r>
              <a:rPr lang="zh-CN" altLang="en-US" smtClean="0"/>
              <a:t>内存</a:t>
            </a:r>
            <a:endParaRPr lang="zh-CN" altLang="en-US" sz="36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996951"/>
            <a:ext cx="3384376" cy="3359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mtClean="0"/>
              <a:t>设置虚拟机的</a:t>
            </a:r>
            <a:r>
              <a:rPr lang="en-US" altLang="zh-CN" smtClean="0"/>
              <a:t>cpu</a:t>
            </a:r>
            <a:br>
              <a:rPr lang="en-US" altLang="zh-CN" smtClean="0"/>
            </a:br>
            <a:r>
              <a:rPr lang="zh-CN" altLang="en-US" smtClean="0"/>
              <a:t>处理器个数和内核数均不能超过主板支持的数量。</a:t>
            </a:r>
            <a:endParaRPr lang="en-US" altLang="zh-CN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CentOS </a:t>
            </a:r>
            <a:r>
              <a:rPr lang="zh-CN" altLang="en-US" smtClean="0"/>
              <a:t>设置虚拟机的</a:t>
            </a:r>
            <a:r>
              <a:rPr lang="en-US" altLang="zh-CN" smtClean="0"/>
              <a:t>CPU</a:t>
            </a:r>
            <a:endParaRPr lang="zh-CN" altLang="en-US" sz="36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681" y="3501008"/>
            <a:ext cx="7528733" cy="20088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5085184"/>
            <a:ext cx="3238500" cy="11144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mtClean="0"/>
              <a:t>cat /proc/cpuinfo</a:t>
            </a:r>
            <a:endParaRPr lang="en-US" altLang="zh-CN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CentOS CPU</a:t>
            </a:r>
            <a:r>
              <a:rPr lang="zh-CN" altLang="en-US" smtClean="0"/>
              <a:t>和</a:t>
            </a:r>
            <a:r>
              <a:rPr lang="en-US" altLang="zh-CN" smtClean="0"/>
              <a:t>MEM</a:t>
            </a:r>
            <a:r>
              <a:rPr lang="zh-CN" altLang="en-US" smtClean="0"/>
              <a:t>检查</a:t>
            </a:r>
            <a:endParaRPr lang="zh-CN" altLang="en-US" sz="3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564904"/>
            <a:ext cx="7704856" cy="374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/>
              <a:t>使</a:t>
            </a:r>
            <a:r>
              <a:rPr lang="zh-CN" altLang="en-US" smtClean="0"/>
              <a:t>用</a:t>
            </a:r>
            <a:r>
              <a:rPr lang="en-US" altLang="zh-CN" smtClean="0"/>
              <a:t>taskset</a:t>
            </a:r>
            <a:r>
              <a:rPr lang="zh-CN" altLang="en-US" smtClean="0"/>
              <a:t>指定</a:t>
            </a:r>
            <a:r>
              <a:rPr lang="en-US" altLang="zh-CN" smtClean="0"/>
              <a:t>cpu</a:t>
            </a:r>
            <a:r>
              <a:rPr lang="zh-CN" altLang="en-US"/>
              <a:t>亲和</a:t>
            </a:r>
            <a:r>
              <a:rPr lang="zh-CN" altLang="en-US" smtClean="0"/>
              <a:t>力</a:t>
            </a:r>
            <a:br>
              <a:rPr lang="en-US" altLang="zh-CN" smtClean="0"/>
            </a:br>
            <a:r>
              <a:rPr lang="en-US" altLang="zh-CN" smtClean="0"/>
              <a:t>$&gt;taskset 0x3 firefox </a:t>
            </a:r>
            <a:r>
              <a:rPr lang="en-US" altLang="zh-CN" smtClean="0">
                <a:solidFill>
                  <a:srgbClr val="00B050"/>
                </a:solidFill>
              </a:rPr>
              <a:t>//</a:t>
            </a:r>
            <a:r>
              <a:rPr lang="zh-CN" altLang="en-US" smtClean="0">
                <a:solidFill>
                  <a:srgbClr val="00B050"/>
                </a:solidFill>
              </a:rPr>
              <a:t>使用</a:t>
            </a:r>
            <a:r>
              <a:rPr lang="en-US" altLang="zh-CN" smtClean="0">
                <a:solidFill>
                  <a:srgbClr val="00B050"/>
                </a:solidFill>
              </a:rPr>
              <a:t>0</a:t>
            </a:r>
            <a:r>
              <a:rPr lang="zh-CN" altLang="en-US" smtClean="0">
                <a:solidFill>
                  <a:srgbClr val="00B050"/>
                </a:solidFill>
              </a:rPr>
              <a:t>和</a:t>
            </a:r>
            <a:r>
              <a:rPr lang="en-US" altLang="zh-CN" smtClean="0">
                <a:solidFill>
                  <a:srgbClr val="00B050"/>
                </a:solidFill>
              </a:rPr>
              <a:t>1cpu</a:t>
            </a:r>
            <a:r>
              <a:rPr lang="zh-CN" altLang="en-US" smtClean="0">
                <a:solidFill>
                  <a:srgbClr val="00B050"/>
                </a:solidFill>
              </a:rPr>
              <a:t>运行</a:t>
            </a:r>
            <a:r>
              <a:rPr lang="en-US" altLang="zh-CN" smtClean="0"/>
              <a:t>				       </a:t>
            </a:r>
            <a:r>
              <a:rPr lang="en-US" altLang="zh-CN" smtClean="0">
                <a:solidFill>
                  <a:srgbClr val="00B050"/>
                </a:solidFill>
              </a:rPr>
              <a:t>//firefox,3==0011</a:t>
            </a:r>
            <a:endParaRPr lang="en-US" altLang="zh-CN" smtClean="0">
              <a:solidFill>
                <a:srgbClr val="00B05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CentOS CPU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mtClean="0"/>
              <a:t>将所有进程都指派给</a:t>
            </a:r>
            <a:r>
              <a:rPr lang="en-US" altLang="zh-CN" smtClean="0"/>
              <a:t>cpu#0</a:t>
            </a:r>
            <a:br>
              <a:rPr lang="en-US" altLang="zh-CN" smtClean="0"/>
            </a:br>
            <a:r>
              <a:rPr lang="en-US" altLang="zh-CN" smtClean="0"/>
              <a:t>$&gt;for a in `ps -Ao pid` ; do sudo taskset  </a:t>
            </a:r>
            <a:br>
              <a:rPr lang="en-US" altLang="zh-CN" smtClean="0"/>
            </a:br>
            <a:r>
              <a:rPr lang="en-US" altLang="zh-CN" smtClean="0"/>
              <a:t>     -cp 0 $a; done ;</a:t>
            </a:r>
            <a:endParaRPr lang="en-US" altLang="zh-CN" smtClean="0">
              <a:solidFill>
                <a:srgbClr val="00B05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CentOS CPU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mtClean="0"/>
              <a:t>查看</a:t>
            </a:r>
            <a:r>
              <a:rPr lang="en-US" altLang="zh-CN" smtClean="0"/>
              <a:t>cpu</a:t>
            </a:r>
            <a:r>
              <a:rPr lang="zh-CN" altLang="en-US" smtClean="0"/>
              <a:t>使用情况</a:t>
            </a:r>
            <a:br>
              <a:rPr lang="en-US" altLang="zh-CN" smtClean="0"/>
            </a:br>
            <a:r>
              <a:rPr lang="en-US" altLang="zh-CN" smtClean="0"/>
              <a:t>$&gt;top		//</a:t>
            </a:r>
            <a:r>
              <a:rPr lang="zh-CN" altLang="en-US" smtClean="0"/>
              <a:t>系统自带</a:t>
            </a:r>
            <a:br>
              <a:rPr lang="en-US" altLang="zh-CN"/>
            </a:br>
            <a:r>
              <a:rPr lang="en-US" altLang="zh-CN" smtClean="0"/>
              <a:t>$&gt;htop		//</a:t>
            </a:r>
            <a:r>
              <a:rPr lang="zh-CN" altLang="en-US" smtClean="0"/>
              <a:t>需</a:t>
            </a:r>
            <a:r>
              <a:rPr lang="zh-CN" altLang="en-US"/>
              <a:t>单</a:t>
            </a:r>
            <a:r>
              <a:rPr lang="zh-CN" altLang="en-US" smtClean="0"/>
              <a:t>独安装</a:t>
            </a:r>
            <a:r>
              <a:rPr lang="en-US" altLang="zh-CN" smtClean="0"/>
              <a:t>(</a:t>
            </a:r>
            <a:r>
              <a:rPr lang="zh-CN" altLang="en-US" smtClean="0"/>
              <a:t>可选</a:t>
            </a:r>
            <a:r>
              <a:rPr lang="en-US" altLang="zh-CN" smtClean="0"/>
              <a:t>)</a:t>
            </a:r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CentOS CPU</a:t>
            </a:r>
            <a:endParaRPr lang="zh-CN" altLang="en-US" sz="3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60" y="3717032"/>
            <a:ext cx="5688632" cy="2500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mtClean="0"/>
              <a:t>显示所有</a:t>
            </a:r>
            <a:r>
              <a:rPr lang="en-US" altLang="zh-CN" smtClean="0"/>
              <a:t>cpu</a:t>
            </a:r>
            <a:r>
              <a:rPr lang="zh-CN" altLang="en-US" smtClean="0"/>
              <a:t>内核的使用情况</a:t>
            </a:r>
            <a:endParaRPr lang="en-US" altLang="zh-CN" smtClean="0"/>
          </a:p>
          <a:p>
            <a:pPr lvl="1"/>
            <a:r>
              <a:rPr lang="en-US" altLang="zh-CN" smtClean="0"/>
              <a:t>1.</a:t>
            </a:r>
            <a:r>
              <a:rPr lang="zh-CN" altLang="en-US" smtClean="0"/>
              <a:t>进入</a:t>
            </a:r>
            <a:r>
              <a:rPr lang="en-US" altLang="zh-CN" smtClean="0"/>
              <a:t>top</a:t>
            </a:r>
            <a:r>
              <a:rPr lang="zh-CN" altLang="en-US" smtClean="0"/>
              <a:t>程序</a:t>
            </a:r>
            <a:r>
              <a:rPr lang="en-US" altLang="zh-CN" smtClean="0"/>
              <a:t>(q</a:t>
            </a:r>
            <a:r>
              <a:rPr lang="zh-CN" altLang="en-US" smtClean="0"/>
              <a:t>退出</a:t>
            </a:r>
            <a:r>
              <a:rPr lang="en-US" altLang="zh-CN" smtClean="0"/>
              <a:t>)</a:t>
            </a:r>
            <a:br>
              <a:rPr lang="en-US" altLang="zh-CN" smtClean="0"/>
            </a:br>
            <a:r>
              <a:rPr lang="en-US" altLang="zh-CN" smtClean="0"/>
              <a:t>$&gt;top</a:t>
            </a:r>
            <a:endParaRPr lang="en-US" altLang="zh-CN" smtClean="0"/>
          </a:p>
          <a:p>
            <a:pPr lvl="1"/>
            <a:r>
              <a:rPr lang="en-US" altLang="zh-CN" smtClean="0"/>
              <a:t>2.</a:t>
            </a:r>
            <a:r>
              <a:rPr lang="zh-CN" altLang="en-US" smtClean="0"/>
              <a:t>按下数字键</a:t>
            </a:r>
            <a:r>
              <a:rPr lang="en-US" altLang="zh-CN" smtClean="0"/>
              <a:t>"1",</a:t>
            </a:r>
            <a:r>
              <a:rPr lang="zh-CN" altLang="en-US" smtClean="0"/>
              <a:t>如下所示</a:t>
            </a:r>
            <a:r>
              <a:rPr lang="en-US" altLang="zh-CN" smtClean="0"/>
              <a:t>:</a:t>
            </a:r>
            <a:endParaRPr lang="en-US" altLang="zh-CN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CentOS CPU</a:t>
            </a:r>
            <a:endParaRPr lang="zh-CN" altLang="en-US" sz="36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4005064"/>
            <a:ext cx="5256584" cy="2336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/>
              <a:t>查</a:t>
            </a:r>
            <a:r>
              <a:rPr lang="zh-CN" altLang="en-US" smtClean="0"/>
              <a:t>看进程最近使用的</a:t>
            </a:r>
            <a:r>
              <a:rPr lang="en-US" altLang="zh-CN" smtClean="0"/>
              <a:t>CPU</a:t>
            </a:r>
            <a:r>
              <a:rPr lang="zh-CN" altLang="en-US" smtClean="0"/>
              <a:t>内核</a:t>
            </a:r>
            <a:endParaRPr lang="en-US" altLang="zh-CN"/>
          </a:p>
          <a:p>
            <a:pPr lvl="1"/>
            <a:r>
              <a:rPr lang="en-US" altLang="zh-CN" smtClean="0"/>
              <a:t>1.</a:t>
            </a:r>
            <a:r>
              <a:rPr lang="zh-CN" altLang="en-US" smtClean="0"/>
              <a:t>进入</a:t>
            </a:r>
            <a:r>
              <a:rPr lang="en-US" altLang="zh-CN" smtClean="0"/>
              <a:t>top</a:t>
            </a:r>
            <a:endParaRPr lang="en-US" altLang="zh-CN" smtClean="0"/>
          </a:p>
          <a:p>
            <a:pPr lvl="1"/>
            <a:r>
              <a:rPr lang="en-US" altLang="zh-CN" smtClean="0"/>
              <a:t>2.</a:t>
            </a:r>
            <a:r>
              <a:rPr lang="zh-CN" altLang="en-US" smtClean="0"/>
              <a:t>按下</a:t>
            </a:r>
            <a:r>
              <a:rPr lang="en-US" altLang="zh-CN" smtClean="0"/>
              <a:t>"f"</a:t>
            </a:r>
            <a:r>
              <a:rPr lang="zh-CN" altLang="en-US" smtClean="0"/>
              <a:t>键，如下图所示</a:t>
            </a:r>
            <a:r>
              <a:rPr lang="en-US" altLang="zh-CN" smtClean="0"/>
              <a:t>:</a:t>
            </a:r>
            <a:endParaRPr lang="en-US" altLang="zh-CN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CentOS CPU</a:t>
            </a:r>
            <a:endParaRPr lang="zh-CN" altLang="en-US" sz="36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645023"/>
            <a:ext cx="6912768" cy="2730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/>
              <a:t>查</a:t>
            </a:r>
            <a:r>
              <a:rPr lang="zh-CN" altLang="en-US" smtClean="0"/>
              <a:t>看进程最近使用的</a:t>
            </a:r>
            <a:r>
              <a:rPr lang="en-US" altLang="zh-CN" smtClean="0"/>
              <a:t>CPU</a:t>
            </a:r>
            <a:r>
              <a:rPr lang="zh-CN" altLang="en-US" smtClean="0"/>
              <a:t>内核</a:t>
            </a:r>
            <a:endParaRPr lang="en-US" altLang="zh-CN"/>
          </a:p>
          <a:p>
            <a:pPr lvl="1"/>
            <a:r>
              <a:rPr lang="en-US" altLang="zh-CN" smtClean="0"/>
              <a:t>3.</a:t>
            </a:r>
            <a:r>
              <a:rPr lang="zh-CN" altLang="en-US" smtClean="0"/>
              <a:t>输入指定的字母，以</a:t>
            </a:r>
            <a:r>
              <a:rPr lang="en-US" altLang="zh-CN" smtClean="0"/>
              <a:t>":"</a:t>
            </a:r>
            <a:r>
              <a:rPr lang="zh-CN" altLang="en-US"/>
              <a:t>结</a:t>
            </a:r>
            <a:r>
              <a:rPr lang="zh-CN" altLang="en-US" smtClean="0"/>
              <a:t>尾，可</a:t>
            </a:r>
            <a:r>
              <a:rPr lang="zh-CN" altLang="en-US"/>
              <a:t>对</a:t>
            </a:r>
            <a:r>
              <a:rPr lang="zh-CN" altLang="en-US" smtClean="0"/>
              <a:t>字段显示进行切换。带有*的大写字母，均为显示的。</a:t>
            </a:r>
            <a:r>
              <a:rPr lang="zh-CN" altLang="en-US"/>
              <a:t>否</a:t>
            </a:r>
            <a:r>
              <a:rPr lang="zh-CN" altLang="en-US" smtClean="0"/>
              <a:t>则是不显示的。</a:t>
            </a:r>
            <a:endParaRPr lang="en-US" altLang="zh-CN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CentOS CPU</a:t>
            </a:r>
            <a:endParaRPr lang="zh-CN" altLang="en-US" sz="36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4009512"/>
            <a:ext cx="6238875" cy="139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732</Words>
  <Application>WPS 演示</Application>
  <PresentationFormat>全屏显示(4:3)</PresentationFormat>
  <Paragraphs>57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Arial</vt:lpstr>
      <vt:lpstr>宋体</vt:lpstr>
      <vt:lpstr>Wingdings</vt:lpstr>
      <vt:lpstr>方正姚体</vt:lpstr>
      <vt:lpstr>Courier New</vt:lpstr>
      <vt:lpstr>Gungsuh</vt:lpstr>
      <vt:lpstr>Georgia</vt:lpstr>
      <vt:lpstr>微软雅黑</vt:lpstr>
      <vt:lpstr>Calibri</vt:lpstr>
      <vt:lpstr>Office 主题</vt:lpstr>
      <vt:lpstr>PowerPoint 演示文稿</vt:lpstr>
      <vt:lpstr>Ubuntu 设置虚拟机的CPU</vt:lpstr>
      <vt:lpstr>Ubuntu CPU和MEM检查</vt:lpstr>
      <vt:lpstr>Ubuntu CPU</vt:lpstr>
      <vt:lpstr>Ubuntu CPU</vt:lpstr>
      <vt:lpstr>Ubuntu CPU</vt:lpstr>
      <vt:lpstr>Ubuntu CPU</vt:lpstr>
      <vt:lpstr>Ubuntu CPU</vt:lpstr>
      <vt:lpstr>Ubuntu CPU</vt:lpstr>
      <vt:lpstr>Ubuntu CPU</vt:lpstr>
      <vt:lpstr>Ubuntu CPU</vt:lpstr>
      <vt:lpstr>Ubuntu 内存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Hadoop简介</dc:title>
  <dc:creator>Thinkpad</dc:creator>
  <cp:lastModifiedBy>zhang</cp:lastModifiedBy>
  <cp:revision>768</cp:revision>
  <dcterms:created xsi:type="dcterms:W3CDTF">2015-10-23T02:45:00Z</dcterms:created>
  <dcterms:modified xsi:type="dcterms:W3CDTF">2016-11-19T00:59:51Z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