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7" r:id="rId3"/>
  </p:sldMasterIdLst>
  <p:notesMasterIdLst>
    <p:notesMasterId r:id="rId7"/>
  </p:notesMasterIdLst>
  <p:handoutMasterIdLst>
    <p:handoutMasterId r:id="rId46"/>
  </p:handoutMasterIdLst>
  <p:sldIdLst>
    <p:sldId id="718" r:id="rId4"/>
    <p:sldId id="658" r:id="rId5"/>
    <p:sldId id="672" r:id="rId6"/>
    <p:sldId id="676" r:id="rId8"/>
    <p:sldId id="677" r:id="rId9"/>
    <p:sldId id="758" r:id="rId10"/>
    <p:sldId id="749" r:id="rId11"/>
    <p:sldId id="750" r:id="rId12"/>
    <p:sldId id="751" r:id="rId13"/>
    <p:sldId id="752" r:id="rId14"/>
    <p:sldId id="760" r:id="rId15"/>
    <p:sldId id="764" r:id="rId16"/>
    <p:sldId id="788" r:id="rId17"/>
    <p:sldId id="766" r:id="rId18"/>
    <p:sldId id="767" r:id="rId19"/>
    <p:sldId id="770" r:id="rId20"/>
    <p:sldId id="772" r:id="rId21"/>
    <p:sldId id="790" r:id="rId22"/>
    <p:sldId id="791" r:id="rId23"/>
    <p:sldId id="793" r:id="rId24"/>
    <p:sldId id="794" r:id="rId25"/>
    <p:sldId id="792" r:id="rId26"/>
    <p:sldId id="789" r:id="rId27"/>
    <p:sldId id="773" r:id="rId28"/>
    <p:sldId id="818" r:id="rId29"/>
    <p:sldId id="771" r:id="rId30"/>
    <p:sldId id="761" r:id="rId31"/>
    <p:sldId id="754" r:id="rId32"/>
    <p:sldId id="763" r:id="rId33"/>
    <p:sldId id="762" r:id="rId34"/>
    <p:sldId id="774" r:id="rId35"/>
    <p:sldId id="775" r:id="rId36"/>
    <p:sldId id="776" r:id="rId37"/>
    <p:sldId id="755" r:id="rId38"/>
    <p:sldId id="756" r:id="rId39"/>
    <p:sldId id="820" r:id="rId40"/>
    <p:sldId id="821" r:id="rId41"/>
    <p:sldId id="822" r:id="rId42"/>
    <p:sldId id="823" r:id="rId43"/>
    <p:sldId id="757" r:id="rId44"/>
    <p:sldId id="636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5567002-E995-894C-91D6-B9897D361982}">
          <p14:sldIdLst>
            <p14:sldId id="718"/>
            <p14:sldId id="658"/>
            <p14:sldId id="672"/>
            <p14:sldId id="676"/>
            <p14:sldId id="677"/>
            <p14:sldId id="758"/>
            <p14:sldId id="749"/>
            <p14:sldId id="750"/>
            <p14:sldId id="751"/>
            <p14:sldId id="752"/>
            <p14:sldId id="760"/>
            <p14:sldId id="764"/>
            <p14:sldId id="788"/>
            <p14:sldId id="766"/>
            <p14:sldId id="767"/>
            <p14:sldId id="770"/>
            <p14:sldId id="772"/>
            <p14:sldId id="790"/>
            <p14:sldId id="791"/>
            <p14:sldId id="793"/>
            <p14:sldId id="794"/>
            <p14:sldId id="792"/>
            <p14:sldId id="789"/>
            <p14:sldId id="773"/>
            <p14:sldId id="818"/>
            <p14:sldId id="771"/>
            <p14:sldId id="761"/>
            <p14:sldId id="754"/>
            <p14:sldId id="763"/>
            <p14:sldId id="762"/>
            <p14:sldId id="774"/>
            <p14:sldId id="775"/>
            <p14:sldId id="776"/>
            <p14:sldId id="755"/>
            <p14:sldId id="756"/>
            <p14:sldId id="820"/>
            <p14:sldId id="821"/>
            <p14:sldId id="823"/>
            <p14:sldId id="757"/>
            <p14:sldId id="636"/>
            <p14:sldId id="8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5F"/>
    <a:srgbClr val="49B489"/>
    <a:srgbClr val="18814D"/>
    <a:srgbClr val="D9D9D9"/>
    <a:srgbClr val="CCCCCC"/>
    <a:srgbClr val="E6E6E6"/>
    <a:srgbClr val="F3F3F3"/>
    <a:srgbClr val="BFBFBF"/>
    <a:srgbClr val="33333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 autoAdjust="0"/>
    <p:restoredTop sz="89920" autoAdjust="0"/>
  </p:normalViewPr>
  <p:slideViewPr>
    <p:cSldViewPr snapToObjects="1">
      <p:cViewPr varScale="1">
        <p:scale>
          <a:sx n="122" d="100"/>
          <a:sy n="122" d="100"/>
        </p:scale>
        <p:origin x="108" y="492"/>
      </p:cViewPr>
      <p:guideLst>
        <p:guide orient="horz" pos="4108"/>
        <p:guide orient="horz" pos="3943"/>
        <p:guide pos="288"/>
        <p:guide orient="horz" pos="3108"/>
        <p:guide pos="5472"/>
        <p:guide orient="horz" pos="23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128" d="100"/>
          <a:sy n="128" d="100"/>
        </p:scale>
        <p:origin x="-4576" y="-112"/>
      </p:cViewPr>
      <p:guideLst>
        <p:guide orient="horz" pos="2808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537A-C1FE-C441-8F08-6472DE8A63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01E0-2117-0C43-8963-D44ACC7C4A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629A-8024-8740-A789-6BCBA6C2916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2" y="-2000251"/>
            <a:ext cx="5143499" cy="914400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63129" y="4752453"/>
            <a:ext cx="1997984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0" i="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日期，方正兰亭准黑，</a:t>
            </a:r>
            <a:r>
              <a:rPr lang="en-US" altLang="zh-CN" sz="800" b="0" i="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8pt</a:t>
            </a:r>
            <a:r>
              <a:rPr lang="zh-CN" altLang="en-US" sz="800" b="0" i="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，品牌绿色</a:t>
            </a:r>
            <a:endParaRPr lang="en-US" sz="800" b="0" i="0" dirty="0">
              <a:solidFill>
                <a:srgbClr val="00925F"/>
              </a:solidFill>
              <a:latin typeface="Myriad Pro Light"/>
              <a:cs typeface="Myriad Pro Ligh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1465977"/>
            <a:ext cx="7847582" cy="610202"/>
          </a:xfrm>
        </p:spPr>
        <p:txBody>
          <a:bodyPr lIns="0" tIns="0" anchor="t">
            <a:normAutofit/>
          </a:bodyPr>
          <a:lstStyle>
            <a:lvl1pPr algn="l">
              <a:defRPr sz="3600" b="1" i="0">
                <a:solidFill>
                  <a:srgbClr val="000000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标题，方正兰亭中粗黑，</a:t>
            </a:r>
            <a:r>
              <a:rPr lang="en-US" altLang="zh-CN" dirty="0" smtClean="0"/>
              <a:t>36pt</a:t>
            </a:r>
            <a:r>
              <a:rPr lang="zh-CN" altLang="en-US" dirty="0" smtClean="0"/>
              <a:t>，黑色</a:t>
            </a:r>
            <a:endParaRPr lang="en-US" dirty="0"/>
          </a:p>
        </p:txBody>
      </p:sp>
      <p:pic>
        <p:nvPicPr>
          <p:cNvPr id="11" name="Picture 10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3576" y="2224857"/>
            <a:ext cx="7848600" cy="1754187"/>
          </a:xfrm>
        </p:spPr>
        <p:txBody>
          <a:bodyPr lIns="0" tIns="0">
            <a:normAutofit/>
          </a:bodyPr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1793"/>
            <a:ext cx="9144000" cy="348904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13" name="Picture 12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lang="en-US" altLang="zh-CN" sz="3600" b="1" smtClean="0">
                <a:effectLst/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sz="3600" dirty="0" smtClean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3600" dirty="0" smtClean="0">
                <a:effectLst/>
                <a:latin typeface="FZLTZCHJW--GB1-0" charset="-122"/>
              </a:rPr>
              <a:t>36pt</a:t>
            </a:r>
            <a:r>
              <a:rPr lang="zh-CN" altLang="en-US" sz="3600" dirty="0" smtClean="0">
                <a:effectLst/>
                <a:latin typeface="FZLTZCHJW--GB1-0" charset="-122"/>
              </a:rPr>
              <a:t>，黑</a:t>
            </a:r>
            <a:r>
              <a:rPr lang="en-US" altLang="zh-CN" sz="3600" dirty="0" smtClean="0">
                <a:effectLst/>
                <a:latin typeface="FZLTZCHJW--GB1-0" charset="-122"/>
              </a:rPr>
              <a:t>/</a:t>
            </a:r>
            <a:r>
              <a:rPr lang="zh-CN" altLang="en-US" sz="3600" dirty="0" smtClean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6295"/>
            <a:ext cx="9144000" cy="3492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822960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14pt. 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74903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1308485"/>
            <a:ext cx="9143999" cy="329685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6" name="Picture 1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6" name="Picture 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81783" y="1798621"/>
            <a:ext cx="3179330" cy="857250"/>
          </a:xfrm>
        </p:spPr>
        <p:txBody>
          <a:bodyPr tIns="0" rIns="0" bIns="0" anchor="t" anchorCtr="0">
            <a:noAutofit/>
          </a:bodyPr>
          <a:lstStyle>
            <a:lvl1pPr algn="l">
              <a:defRPr sz="32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分页标题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1243" y="2336218"/>
            <a:ext cx="3079869" cy="1592857"/>
          </a:xfrm>
        </p:spPr>
        <p:txBody>
          <a:bodyPr lIns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>
              <a:defRPr sz="2000" b="0" i="0"/>
            </a:lvl2pPr>
            <a:lvl3pPr>
              <a:defRPr sz="2000" b="0" i="0"/>
            </a:lvl3pPr>
            <a:lvl4pPr>
              <a:defRPr sz="2000" b="0" i="0"/>
            </a:lvl4pPr>
            <a:lvl5pPr>
              <a:defRPr sz="2000" b="0" i="0"/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altLang="zh-CN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49" y="-2000251"/>
            <a:ext cx="5143499" cy="9144002"/>
          </a:xfrm>
          <a:prstGeom prst="rect">
            <a:avLst/>
          </a:prstGeom>
        </p:spPr>
      </p:pic>
      <p:pic>
        <p:nvPicPr>
          <p:cNvPr id="8" name="Picture 7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7199" y="4307883"/>
            <a:ext cx="4249712" cy="86485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OPPO</a:t>
            </a:r>
            <a:r>
              <a:rPr lang="zh-TW" altLang="en-US" sz="110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广东移动通信有限公司</a:t>
            </a:r>
            <a:endParaRPr lang="en-US" sz="1100" dirty="0" smtClean="0">
              <a:solidFill>
                <a:srgbClr val="00925F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r>
              <a:rPr lang="zh-TW" altLang="en-US" sz="110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深圳市福田区泰然八路泰然大厦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C</a:t>
            </a:r>
            <a:r>
              <a:rPr lang="zh-TW" altLang="en-US" sz="110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座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20</a:t>
            </a:r>
            <a:r>
              <a:rPr lang="zh-TW" altLang="en-US" sz="110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楼</a:t>
            </a:r>
            <a:endParaRPr lang="en-US" sz="1100" dirty="0" smtClean="0">
              <a:solidFill>
                <a:srgbClr val="00925F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20/F, Block C, </a:t>
            </a:r>
            <a:r>
              <a:rPr lang="en-US" sz="1230" dirty="0" err="1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Tairan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Building, </a:t>
            </a:r>
            <a:r>
              <a:rPr lang="en-US" sz="1230" dirty="0" err="1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Tairan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8</a:t>
            </a:r>
            <a:r>
              <a:rPr lang="en-US" sz="1230" baseline="3000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th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Rd, </a:t>
            </a:r>
            <a:r>
              <a:rPr lang="en-US" sz="1230" dirty="0" err="1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Futian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, Shenzhen</a:t>
            </a:r>
            <a:endParaRPr lang="en-US" sz="1230" dirty="0" smtClean="0">
              <a:solidFill>
                <a:srgbClr val="00925F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pPr>
              <a:lnSpc>
                <a:spcPct val="80000"/>
              </a:lnSpc>
            </a:pPr>
            <a:endParaRPr lang="en-US" sz="1100" dirty="0" smtClean="0">
              <a:solidFill>
                <a:srgbClr val="00925F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pPr>
              <a:lnSpc>
                <a:spcPct val="80000"/>
              </a:lnSpc>
            </a:pPr>
            <a:endParaRPr lang="en-US" sz="1100" dirty="0">
              <a:solidFill>
                <a:srgbClr val="00925F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-3" y="2114550"/>
            <a:ext cx="91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方正兰亭中粗黑简体" pitchFamily="2" charset="-122"/>
                <a:ea typeface="方正兰亭中粗黑简体" pitchFamily="2" charset="-122"/>
              </a:rPr>
              <a:t>将心注入</a:t>
            </a:r>
            <a:r>
              <a:rPr lang="zh-CN" altLang="en-US" sz="3600" baseline="0" dirty="0" smtClean="0">
                <a:latin typeface="方正兰亭中粗黑简体" pitchFamily="2" charset="-122"/>
                <a:ea typeface="方正兰亭中粗黑简体" pitchFamily="2" charset="-122"/>
              </a:rPr>
              <a:t>  奔跑在途</a:t>
            </a:r>
            <a:endParaRPr lang="zh-CN" altLang="en-US" sz="3600" dirty="0">
              <a:latin typeface="方正兰亭中粗黑简体" pitchFamily="2" charset="-122"/>
              <a:ea typeface="方正兰亭中粗黑简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1793"/>
            <a:ext cx="9144000" cy="348904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13" name="Picture 12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lang="en-US" altLang="zh-CN" sz="3600" b="1" smtClean="0">
                <a:effectLst/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sz="3600" dirty="0" smtClean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3600" dirty="0" smtClean="0">
                <a:effectLst/>
                <a:latin typeface="FZLTZCHJW--GB1-0" charset="-122"/>
              </a:rPr>
              <a:t>36pt</a:t>
            </a:r>
            <a:r>
              <a:rPr lang="zh-CN" altLang="en-US" sz="3600" dirty="0" smtClean="0">
                <a:effectLst/>
                <a:latin typeface="FZLTZCHJW--GB1-0" charset="-122"/>
              </a:rPr>
              <a:t>，黑</a:t>
            </a:r>
            <a:r>
              <a:rPr lang="en-US" altLang="zh-CN" sz="3600" dirty="0" smtClean="0">
                <a:effectLst/>
                <a:latin typeface="FZLTZCHJW--GB1-0" charset="-122"/>
              </a:rPr>
              <a:t>/</a:t>
            </a:r>
            <a:r>
              <a:rPr lang="zh-CN" altLang="en-US" sz="3600" dirty="0" smtClean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6295"/>
            <a:ext cx="9144000" cy="3492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822960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14pt. 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74903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1308485"/>
            <a:ext cx="9143999" cy="329685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6" name="Picture 1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6" name="Picture 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81783" y="1798621"/>
            <a:ext cx="3179330" cy="857250"/>
          </a:xfrm>
        </p:spPr>
        <p:txBody>
          <a:bodyPr tIns="0" rIns="0" bIns="0" anchor="t" anchorCtr="0">
            <a:noAutofit/>
          </a:bodyPr>
          <a:lstStyle>
            <a:lvl1pPr algn="l">
              <a:defRPr sz="32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分页标题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1243" y="2336218"/>
            <a:ext cx="3079869" cy="1592857"/>
          </a:xfrm>
        </p:spPr>
        <p:txBody>
          <a:bodyPr lIns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>
              <a:defRPr sz="2000" b="0" i="0"/>
            </a:lvl2pPr>
            <a:lvl3pPr>
              <a:defRPr sz="2000" b="0" i="0"/>
            </a:lvl3pPr>
            <a:lvl4pPr>
              <a:defRPr sz="2000" b="0" i="0"/>
            </a:lvl4pPr>
            <a:lvl5pPr>
              <a:defRPr sz="2000" b="0" i="0"/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altLang="zh-CN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49" y="-2000251"/>
            <a:ext cx="5143499" cy="9144002"/>
          </a:xfrm>
          <a:prstGeom prst="rect">
            <a:avLst/>
          </a:prstGeom>
        </p:spPr>
      </p:pic>
      <p:pic>
        <p:nvPicPr>
          <p:cNvPr id="8" name="Picture 7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7199" y="4307883"/>
            <a:ext cx="4249712" cy="86485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OPPO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广东移动通信有限公司</a:t>
            </a:r>
            <a:endParaRPr lang="en-US" sz="1100" dirty="0" smtClean="0">
              <a:solidFill>
                <a:schemeClr val="accent1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r>
              <a:rPr lang="zh-TW" altLang="en-US" sz="110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深圳市福田区泰然八路泰然大厦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C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座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20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楼</a:t>
            </a:r>
            <a:endParaRPr lang="en-US" sz="1100" dirty="0" smtClean="0">
              <a:solidFill>
                <a:schemeClr val="accent1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20/F, Block C, </a:t>
            </a:r>
            <a:r>
              <a:rPr lang="en-US" sz="1230" dirty="0" err="1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Tairan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Building, </a:t>
            </a:r>
            <a:r>
              <a:rPr lang="en-US" sz="1230" dirty="0" err="1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Tairan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8</a:t>
            </a:r>
            <a:r>
              <a:rPr lang="en-US" sz="1230" baseline="3000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th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Rd, </a:t>
            </a:r>
            <a:r>
              <a:rPr lang="en-US" sz="1230" dirty="0" err="1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Futian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, Shenzhen</a:t>
            </a:r>
            <a:endParaRPr lang="en-US" sz="1230" dirty="0" smtClean="0">
              <a:solidFill>
                <a:schemeClr val="accent1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pPr>
              <a:lnSpc>
                <a:spcPct val="80000"/>
              </a:lnSpc>
            </a:pPr>
            <a:endParaRPr lang="en-US" sz="1100" dirty="0" smtClean="0">
              <a:solidFill>
                <a:schemeClr val="accent1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pPr>
              <a:lnSpc>
                <a:spcPct val="80000"/>
              </a:lnSpc>
            </a:pPr>
            <a:endParaRPr lang="en-US" sz="1100" dirty="0">
              <a:solidFill>
                <a:schemeClr val="accent1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2" y="-2000251"/>
            <a:ext cx="5143499" cy="914400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63129" y="4752453"/>
            <a:ext cx="1997984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r>
              <a:rPr lang="zh-CN" altLang="en-US" sz="80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日期，方正兰亭准黑，</a:t>
            </a:r>
            <a:r>
              <a:rPr lang="en-US" altLang="zh-CN" sz="80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8pt</a:t>
            </a:r>
            <a:r>
              <a:rPr lang="zh-CN" altLang="en-US" sz="80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，品牌绿色</a:t>
            </a:r>
            <a:endParaRPr lang="en-US" sz="800" dirty="0">
              <a:solidFill>
                <a:srgbClr val="00925F"/>
              </a:solidFill>
              <a:latin typeface="Myriad Pro Light"/>
              <a:cs typeface="Myriad Pro Ligh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1465977"/>
            <a:ext cx="7847582" cy="610202"/>
          </a:xfrm>
        </p:spPr>
        <p:txBody>
          <a:bodyPr lIns="0" tIns="0" anchor="t">
            <a:normAutofit/>
          </a:bodyPr>
          <a:lstStyle>
            <a:lvl1pPr algn="l">
              <a:defRPr sz="3600" b="1" i="0">
                <a:solidFill>
                  <a:srgbClr val="000000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标题，方正兰亭中粗黑，</a:t>
            </a:r>
            <a:r>
              <a:rPr lang="en-US" altLang="zh-CN" dirty="0" smtClean="0"/>
              <a:t>36pt</a:t>
            </a:r>
            <a:r>
              <a:rPr lang="zh-CN" altLang="en-US" dirty="0" smtClean="0"/>
              <a:t>，黑色</a:t>
            </a:r>
            <a:endParaRPr lang="en-US" dirty="0"/>
          </a:p>
        </p:txBody>
      </p:sp>
      <p:pic>
        <p:nvPicPr>
          <p:cNvPr id="11" name="Picture 10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3576" y="2224857"/>
            <a:ext cx="7848600" cy="1754187"/>
          </a:xfrm>
        </p:spPr>
        <p:txBody>
          <a:bodyPr lIns="0" tIns="0">
            <a:normAutofit/>
          </a:bodyPr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9380A3BF-C42B-5B4A-8FD1-FDF44958D93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9380A3BF-C42B-5B4A-8FD1-FDF44958D93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1771078"/>
            <a:ext cx="7847582" cy="610202"/>
          </a:xfrm>
        </p:spPr>
        <p:txBody>
          <a:bodyPr>
            <a:noAutofit/>
          </a:bodyPr>
          <a:p>
            <a:pPr algn="ctr"/>
            <a:r>
              <a:rPr lang="en-US" sz="4400" dirty="0" smtClean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rPr>
              <a:t>DataX</a:t>
            </a:r>
            <a:endParaRPr lang="en-US" sz="4400" dirty="0" smtClean="0">
              <a:solidFill>
                <a:schemeClr val="accent1"/>
              </a:solidFill>
              <a:latin typeface="FZLanTingHeiS-DB1-GB" charset="-122"/>
              <a:ea typeface="FZLanTingHeiS-DB1-GB" charset="-122"/>
              <a:cs typeface="FZLanTingHeiS-DB1-GB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7673340" y="4426585"/>
            <a:ext cx="1040765" cy="235585"/>
          </a:xfrm>
          <a:prstGeom prst="rect">
            <a:avLst/>
          </a:prstGeom>
        </p:spPr>
        <p:txBody>
          <a:bodyPr vert="horz" lIns="0" tIns="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0000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algn="l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练亮  </a:t>
            </a:r>
            <a:r>
              <a:rPr 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-06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88595" y="290195"/>
            <a:ext cx="56032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自定义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job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的配置文件：</a:t>
            </a:r>
            <a:endParaRPr lang="zh-CN" altLang="en-US" sz="1400" dirty="0" smtClean="0">
              <a:solidFill>
                <a:srgbClr val="000000"/>
              </a:solidFill>
              <a:latin typeface="+mn-ea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algn="l"/>
            <a:endParaRPr lang="zh-CN" altLang="en-US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${datax}/job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目录下自定义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txt.json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读取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txt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插件示例配置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12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207135"/>
            <a:ext cx="5367020" cy="2549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10" y="3446145"/>
            <a:ext cx="3477895" cy="161099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17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20155" y="1206818"/>
          <a:ext cx="5508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73100" imgH="723900" progId="Package">
                  <p:embed/>
                </p:oleObj>
              </mc:Choice>
              <mc:Fallback>
                <p:oleObj name="" r:id="rId3" imgW="673100" imgH="72390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0155" y="1206818"/>
                        <a:ext cx="550863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149225" y="306070"/>
            <a:ext cx="5226685" cy="638175"/>
          </a:xfrm>
        </p:spPr>
        <p:txBody>
          <a:bodyPr anchor="t"/>
          <a:p>
            <a:pPr marL="0" indent="0"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配置完成读取和写入的目录和数据，执行命令：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python  ./bin/datax.py  ./job/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txt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.json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944245"/>
            <a:ext cx="8526145" cy="4173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177165" y="208280"/>
            <a:ext cx="3491230" cy="379095"/>
          </a:xfrm>
          <a:prstGeom prst="rect">
            <a:avLst/>
          </a:prstGeom>
          <a:noFill/>
          <a:ln w="6350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anchor="ctr"/>
          <a:p>
            <a:pPr marL="182880"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ja-JP" sz="1600" b="1" dirty="0">
                <a:latin typeface="+mn-ea"/>
                <a:cs typeface="+mn-ea"/>
                <a:sym typeface="+mn-ea"/>
              </a:rPr>
              <a:t>三、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+mn-ea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+mn-ea"/>
              </a:rPr>
              <a:t>插件体系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cs typeface="+mn-ea"/>
              </a:rPr>
              <a:t>    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2" name="标题 5"/>
          <p:cNvSpPr txBox="1"/>
          <p:nvPr/>
        </p:nvSpPr>
        <p:spPr>
          <a:xfrm>
            <a:off x="177165" y="75247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 1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、插件机制</a:t>
            </a:r>
            <a:endParaRPr lang="en-US" altLang="zh-CN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155" y="1297305"/>
            <a:ext cx="78327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为了应对不同数据源的差异、同时提供一致的同步原语和扩展能力，DataX采用了框架 + 插件的模式：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插件只需关心数据的读取或者写入本身。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同步的共性问题，比如：类型转换、性能、统计，则交由框架来处理。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作为插件开发人员，则需要关注两个问题：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数据源本身的读写数据正确性。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如何与框架沟通、合理正确地使用框架。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75590" y="40640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2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、框架已支持的数据源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155" y="1049020"/>
            <a:ext cx="78327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所有的 RDBMS 关系型数据库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Oracle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 Server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PG SQL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NoSQL数据库：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Hbase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MongoD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Hive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无结构化数据：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TXT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FTP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阿里云数据仓库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75590" y="40640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3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、逻辑执行模型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155" y="930910"/>
            <a:ext cx="78327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Job: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Job是DataX用以描述从一个源头到一个目的端的同步作业，是DataX数据同步的最小业务单元。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比如：从一张mysql的表同步到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Hive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的一个表的特定分区。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Task: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Task是为资源利用的最大化而把Job拆分得到的最小执行单元。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比如：读一张有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个分表的mysql分库分表的Job，拆分成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个读Task，用若干个并发执行。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TaskGroup: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描述的是一组Task集合。在同一个TaskGroupContainer执行下的Task集合称之为TaskGroup。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JobContainer: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Job执行器，负责Job全局拆分、调度、前置语句和后置语句等工作的工作单元。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TaskGroupContainer: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TaskGroup的执行器，负责执行一组Task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TaskGroup)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的工作单元。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Job拆分成Task，分别在框架提供的容器中执行，插件只需要实现Job和Task两部分逻辑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75590" y="40640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3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、物理执行模型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680" y="861695"/>
            <a:ext cx="783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框架为插件提供物理上的执行能力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DataX框架有三种运行模式：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Standalone: 单进程运行，没有外部依赖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Local: 单进程运行，统计信息、错误信息汇报到集中存储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Distrubuted: 分布式多进程运行，依赖DataX Service服务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当JobContainer和TaskGroupContainer运行在同一个进程内时，就是单机模式（Standalone和Local）。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JobContainer和TaskGroupContainer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分布在不同的进程中执行时，就是分布式（Distributed）模式。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7680" y="3908425"/>
            <a:ext cx="78327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插件的入口类必须扩展Reader或Writer抽象类，并且实现分别实现Job和Task两个内部抽象类，Job和Task的实现必须是 内部类 的形式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275590" y="321818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4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、插件编程接口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225" y="522605"/>
            <a:ext cx="38823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cs typeface="+mn-lt"/>
              </a:rPr>
              <a:t>public class SomeReader extends Reader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public static class Job extends </a:t>
            </a:r>
            <a:r>
              <a:rPr lang="zh-CN" altLang="en-US" sz="1000" u="sng">
                <a:solidFill>
                  <a:srgbClr val="FF0000"/>
                </a:solidFill>
                <a:cs typeface="+mn-lt"/>
              </a:rPr>
              <a:t>Reader.Job</a:t>
            </a:r>
            <a:r>
              <a:rPr lang="zh-CN" altLang="en-US" sz="1000">
                <a:cs typeface="+mn-lt"/>
              </a:rPr>
              <a:t> {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public void init()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}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		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public void prepare()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public List&lt;Configuration&gt; split(int adviceNumber)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    return null;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public void post()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public void destroy()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</a:t>
            </a:r>
            <a:endParaRPr lang="zh-CN" altLang="en-US" sz="1000"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0570" y="561975"/>
            <a:ext cx="388239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cs typeface="+mn-lt"/>
                <a:sym typeface="+mn-ea"/>
              </a:rPr>
              <a:t>    public static class Task extends </a:t>
            </a:r>
            <a:r>
              <a:rPr lang="zh-CN" altLang="en-US" sz="1000" u="sng">
                <a:solidFill>
                  <a:srgbClr val="FF0000"/>
                </a:solidFill>
                <a:cs typeface="+mn-lt"/>
                <a:sym typeface="+mn-ea"/>
              </a:rPr>
              <a:t>Reader.Task</a:t>
            </a:r>
            <a:r>
              <a:rPr lang="zh-CN" altLang="en-US" sz="1000">
                <a:cs typeface="+mn-lt"/>
                <a:sym typeface="+mn-ea"/>
              </a:rPr>
              <a:t> {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public void init()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}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		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public void prepare()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public void startRead(RecordSender recordSender)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public void post()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public void destroy()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}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}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</a:t>
            </a:r>
            <a:endParaRPr lang="zh-CN" altLang="en-US" sz="100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225" y="522605"/>
            <a:ext cx="84143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+mn-ea"/>
                <a:cs typeface="+mn-ea"/>
              </a:rPr>
              <a:t>Job接口功能如下：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init:  Job对象初始化工作，测试可以通过super.getPluginJobConf()获取与本插件相关的配置。读插件获得配置中reader部分，写插件获得writer部分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prepare:  全局准备工作，比如扫描目录文件可以列举出目录下所有文件。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split:  拆分Task。参数adviceNumber框架建议的拆分数，一般是运行时所配置的并发度。值返回的是Task的配置列表。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post:  全局的后置工作，比如mysqlwriter同步完影子表后的rename操作。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destroy:  Job对象自身的销毁工作。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693670"/>
            <a:ext cx="84143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+mn-ea"/>
                <a:cs typeface="+mn-ea"/>
              </a:rPr>
              <a:t>Task接口功能如下：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init:  Task对象的初始化。此时可以通过super.getPluginJobConf()获取与本Task相关的配置。这里的配置是Job的split方法返回的配置列表中的其中一个。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prepare:  局部的准备工作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参数校验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startRead:  从数据源读数据，写入到RecordSender中。RecordSender会把数据写入连接Reader和Writer的缓存队列。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startWrite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从RecordReceiver中读取数据，写入目标数据源。RecordReceiver中的数据来自Reader和Writer之间的缓存队列。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post:  局部的后置工作。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destroy:  Task象自身的销毁工作。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225" y="522605"/>
            <a:ext cx="8414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Job和Task之间一定不能有共享变量，因为分布式运行时不能保证共享变量会被正确初始化。两者之间只能通过配置文件进行依赖。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prepare和post在Job和Task中都存在，插件需要根据实际情况确定在什么地方执行操作。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Job和Task的接口的执行顺序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(黄色表示Job部分的执行阶段，蓝色表示Task部分的执行阶段，绿色表示框架执行阶段)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265" y="1637030"/>
            <a:ext cx="2665095" cy="346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/>
          <p:nvPr/>
        </p:nvSpPr>
        <p:spPr>
          <a:xfrm>
            <a:off x="295275" y="32575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5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、接口类图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692785"/>
            <a:ext cx="7592060" cy="4284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2728595" y="1597025"/>
            <a:ext cx="4191635" cy="379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ja-JP" sz="1600" b="1" dirty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一、</a:t>
            </a:r>
            <a:r>
              <a:rPr lang="en-US" altLang="zh-CN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基本概念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                                                                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gray">
          <a:xfrm>
            <a:off x="2728595" y="2121535"/>
            <a:ext cx="4197350" cy="379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二、</a:t>
            </a:r>
            <a:r>
              <a:rPr lang="en-US" altLang="zh-CN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示例搭建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     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2728595" y="2672080"/>
            <a:ext cx="4197350" cy="379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三、</a:t>
            </a:r>
            <a:r>
              <a:rPr lang="en-US" altLang="zh-CN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插件介绍</a:t>
            </a:r>
            <a:r>
              <a:rPr lang="zh-CN" altLang="en-US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        </a:t>
            </a:r>
            <a:endParaRPr lang="zh-CN" altLang="en-US" sz="16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gray">
          <a:xfrm>
            <a:off x="2728595" y="3221355"/>
            <a:ext cx="4197350" cy="379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p>
            <a:pPr marL="18288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四、</a:t>
            </a:r>
            <a:r>
              <a:rPr lang="en-US" altLang="zh-CN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框架分析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/>
          <p:nvPr/>
        </p:nvSpPr>
        <p:spPr>
          <a:xfrm>
            <a:off x="295275" y="31623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6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、插件定义</a:t>
            </a:r>
            <a:endParaRPr lang="en-US" altLang="zh-CN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275" y="779780"/>
            <a:ext cx="8414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5" y="779780"/>
            <a:ext cx="8414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通过上述步骤的描述，开发出了一个插件，那么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框架是如何找到并加载该插件的呢。在插件的resources目录下需要定义一个名字为plugin.json的描述文件，该文件定义了插件的加载名称和入口类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" y="1553210"/>
            <a:ext cx="8609330" cy="1419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5275" y="3483610"/>
            <a:ext cx="8414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name: 插件名称，大小写敏感。框架根据用户在配置文件中指定的名称来加载插件（十分重要）。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class: 入口类的全限定名称，框架通过反射穿件入口类的实例（十分重要）。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description: 描述信息。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developer: 开发人员。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/>
          <p:nvPr/>
        </p:nvSpPr>
        <p:spPr>
          <a:xfrm>
            <a:off x="295275" y="31623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7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、插件打包发布</a:t>
            </a:r>
            <a:endParaRPr lang="en-US" altLang="zh-CN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5" y="779780"/>
            <a:ext cx="8414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+mn-ea"/>
                <a:cs typeface="宋体" panose="02010600030101010101" pitchFamily="2" charset="-122"/>
              </a:rPr>
              <a:t>全量打包：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根路径执行命令： mvn clean package -DskipTests assembly:assembly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默认会在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target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目录下生成一个含有所有插件的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gz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包，用这个包部署即可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打包成功后的目录结构：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1681480"/>
            <a:ext cx="3488690" cy="346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435" y="622300"/>
            <a:ext cx="84143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整体目录规范：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${DATAX_HOME}/bin: 可执行程序目录。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${DATAX_HOME}/conf: 框架配置目录。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${DATAX_HOME}/lib: 框架依赖库目录。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${DATAX_HOME}/plugin: 插件目录。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插件目录分为reader和writer子目录，读写插件分别存放。插件目录规范：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${PLUGIN_HOME}/libs: 插件的依赖库。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${PLUGIN_HOME}/plugin-name-version.jar: 插件本身的jar。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${PLUGIN_HOME}/plugin.json: 插件描述文件。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+mn-ea"/>
                <a:cs typeface="+mn-ea"/>
              </a:rPr>
              <a:t> 插件的目录名字必须和plugin.json中定义的插件名称一致</a:t>
            </a:r>
            <a:endParaRPr lang="en-US" altLang="zh-CN" sz="1200"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435" y="3366135"/>
            <a:ext cx="8414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+mn-ea"/>
                <a:cs typeface="宋体" panose="02010600030101010101" pitchFamily="2" charset="-122"/>
              </a:rPr>
              <a:t>插件单独打包：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把相关的依赖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包安装到本地的仓库中。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根路径执行命令： mvn clean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install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-DskipTests assembly:assembly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接着再进入到插件模块的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路径下执行命令：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mvn clean package -DskipTests assembly:assembly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插件名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}/target/datax/plugin/{reader/writer}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这个目录下可以找到对应的包，用这个包单独部署即可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52400" y="37020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8</a:t>
            </a:r>
            <a:r>
              <a:rPr lang="zh-CN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插件配置介绍：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52500"/>
            <a:ext cx="8277860" cy="3966210"/>
          </a:xfrm>
        </p:spPr>
        <p:txBody>
          <a:bodyPr>
            <a:normAutofit fontScale="90000" lnSpcReduction="10000"/>
          </a:bodyPr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DataX框架有core.json配置文件，指定了框架的默认行为。任务的配置里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可以指定框架中已经存在的配置项，而且具有更高的优先级，会覆盖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core.json中的默认值。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配置中job.content.reader.parameter的value部分会传给Reader.Job；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job.content.writer.parameter的value部分会传给Writer.Job ，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Reader.Job和Writer.Job可以通过super.getPluginJobConf()来获取。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配置文件介绍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job: 最外层是一个job，job包含setting和content两部分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  setting: 用于设置全局channel配置，脏数据配置，限速配置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content: 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reader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配置需要读取的数据源。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	 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插件名称，需要和插件中plugin.json文件的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保持一致。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parameter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：插件对应的输入参数。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....(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根据插件的不同，参数有所差异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writer: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配置数据源的写入目标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name: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插件名称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parameter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：插件对应的输入参数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...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1505" y="482600"/>
            <a:ext cx="3438525" cy="457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52400" y="37020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9</a:t>
            </a:r>
            <a:r>
              <a:rPr lang="zh-CN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、脏数据处理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52500"/>
            <a:ext cx="8277860" cy="3966210"/>
          </a:xfrm>
        </p:spPr>
        <p:txBody>
          <a:bodyPr>
            <a:normAutofit/>
          </a:bodyPr>
          <a:p>
            <a:pPr marL="0" indent="0" fontAlgn="base">
              <a:buNone/>
            </a:pPr>
            <a:r>
              <a:rPr lang="zh-CN" altLang="en-US" sz="1200" strike="noStrike" noProof="1">
                <a:latin typeface="+mn-ea"/>
                <a:ea typeface="+mn-ea"/>
              </a:rPr>
              <a:t>脏数据分为三类：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Reader读到不支持的类型、不合法的值。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不支持的类型转换，比如：Bytes转换为Date。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写入目标端失败，比如：写mysql整型长度超长。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latin typeface="+mn-ea"/>
                <a:ea typeface="+mn-ea"/>
                <a:sym typeface="+mn-ea"/>
              </a:rPr>
              <a:t>如何处理脏数据：</a:t>
            </a:r>
            <a:endParaRPr lang="zh-CN" altLang="en-US" sz="1200" strike="noStrike" noProof="1">
              <a:latin typeface="+mn-ea"/>
              <a:ea typeface="+mn-ea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Reader.Task和Writer.Task中，通过过AbstractTaskPlugin.getPluginCollector()可以拿到一个TaskPluginCollector，它提供了一系列collectDirtyRecord的方法。当脏数据出现时，只需要调用合适的collectDirtyRecord方法，把被认为是脏数据的Record传入即可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用户可以在任务的配置中指定脏数据限制条数或者百分比限制，当脏数据超出限制时，框架会结束同步任务，退出。插件需要保证脏数据都被收集到，其他工作交给框架就好。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52400" y="37020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10</a:t>
            </a:r>
            <a:r>
              <a:rPr lang="zh-CN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、插件数据传输和类型转换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52500"/>
            <a:ext cx="8277860" cy="3996055"/>
          </a:xfrm>
        </p:spPr>
        <p:txBody>
          <a:bodyPr>
            <a:normAutofit fontScale="90000" lnSpcReduction="20000"/>
          </a:bodyPr>
          <a:p>
            <a:pPr marL="0" indent="0" fontAlgn="base">
              <a:buNone/>
            </a:pPr>
            <a:r>
              <a:rPr lang="zh-CN" altLang="en-US" sz="1200" strike="noStrike" noProof="1">
                <a:latin typeface="+mn-ea"/>
                <a:ea typeface="+mn-ea"/>
              </a:rPr>
              <a:t>插件数据传输：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跟一般的生产者-消费者模式一样，Reader插件和Writer插件之间也是通过channel来实现数据的传输的。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channel可以是内存的，也可能是持久化的，插件不必关心。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插件通过RecordSender往channel写入数据，通过RecordReceiver从channel读取数据。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channel中的一条数据为一个Record的对象，Record中可以放多个Column对象，这可以简单理解为数据库中的记录和列。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因为Record是一个接口，Reader插件首先调用RecordSender.createRecord()创建一个Record实例，然后把Column一个个添加到Record中。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riter插件调用RecordReceiver.getFromReader()方法获取Record，然后把Column遍历出来，写入目标存储中。当Reader尚未退出，传输还在进行时，如果暂时没有数据RecordReceiver.getFromReader()方法会阻塞直到有数据。如果传输已经结束，会返回null，Writer插件可以据此判断是否结束startWrite方法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latin typeface="+mn-ea"/>
                <a:ea typeface="+mn-ea"/>
                <a:cs typeface="宋体" panose="02010600030101010101" pitchFamily="2" charset="-122"/>
                <a:sym typeface="+mn-ea"/>
              </a:rPr>
              <a:t>类型转换：</a:t>
            </a:r>
            <a:endParaRPr lang="zh-CN" altLang="en-US" sz="1200" strike="noStrike" noProof="1">
              <a:latin typeface="+mn-ea"/>
              <a:ea typeface="+mn-ea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为了规范源端和目的端类型转换操作，保证数据不失真，DataX支持六种内部数据类型：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Long：定点数(Int、Short、Long、BigInteger等)。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Double：浮点数(Float、Double、BigDecimal(无限精度)等)。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String：字符串类型，底层不限长，使用通用字符集(Unicode)。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Date：日期类型。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Bool：布尔值。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Bytes：二进制，可以存放诸如MP3等非结构化数据。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+mn-ea"/>
              <a:ea typeface="+mn-ea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对应地，有DateColumn、LongColumn、DoubleColumn、BytesColumn、StringColumn和BoolColumn六种Column的实现。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Column除了提供数据相关的方法外，还提供一系列以as开头的数据类型转换转换方法。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52400" y="37020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12</a:t>
            </a:r>
            <a:r>
              <a:rPr lang="zh-CN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、插件的热加载原理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52500"/>
            <a:ext cx="8277860" cy="2099945"/>
          </a:xfrm>
        </p:spPr>
        <p:txBody>
          <a:bodyPr>
            <a:normAutofit/>
          </a:bodyPr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框架扫描plugin/reader和plugin/writer目录，加载每个插件的plugin.json文件。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以plugin.json文件中name为key，索引所有的插件配置。如果发现重名的插件，框架会异常退出。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用户在插件中在reader/writer配置的name字段指定插件名字。框架根据插件的类型（reader/writer）和插件名称去插件的路径下扫描所有的jar，加入classpath。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根据插件配置中定义的入口类，框架通过反射实例化对应的Job和Task对象。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38760" y="564515"/>
            <a:ext cx="4129405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1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、启动脚本分析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—</a:t>
            </a:r>
            <a:r>
              <a:rPr lang="en-US" altLang="zh-CN" sz="1400">
                <a:latin typeface="+mn-ea"/>
                <a:ea typeface="+mn-ea"/>
                <a:cs typeface="+mn-ea"/>
                <a:sym typeface="+mn-ea"/>
              </a:rPr>
              <a:t>datax.py</a:t>
            </a:r>
            <a:r>
              <a:rPr lang="zh-CN" altLang="en-US" sz="1400">
                <a:latin typeface="+mn-ea"/>
                <a:ea typeface="+mn-ea"/>
                <a:cs typeface="+mn-ea"/>
                <a:sym typeface="+mn-ea"/>
              </a:rPr>
              <a:t>启动脚本分析</a:t>
            </a:r>
            <a:endParaRPr lang="en-US" altLang="zh-CN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177165" y="139700"/>
            <a:ext cx="4191635" cy="379095"/>
          </a:xfrm>
          <a:prstGeom prst="rect">
            <a:avLst/>
          </a:prstGeom>
          <a:noFill/>
          <a:ln w="6350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anchor="ctr"/>
          <a:p>
            <a:pPr marL="182880"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ja-JP" b="1" dirty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四、</a:t>
            </a:r>
            <a:r>
              <a:rPr lang="en-US" altLang="zh-CN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DataX</a:t>
            </a:r>
            <a:r>
              <a:rPr lang="zh-CN" altLang="en-US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框架分析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921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931545"/>
            <a:ext cx="3716020" cy="2693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714433"/>
            <a:ext cx="5362575" cy="1314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457200" y="608330"/>
            <a:ext cx="8229600" cy="4196080"/>
          </a:xfrm>
        </p:spPr>
        <p:txBody>
          <a:bodyPr anchor="t">
            <a:norm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其中buildStartCommand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函数主要是在拼接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的启动命令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然后创建一个子进程去执行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启动命令启动一个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如果需要调整启动参数可以在这个启动脚本中修改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4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1361758"/>
            <a:ext cx="4371975" cy="942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732723"/>
            <a:ext cx="8262938" cy="1065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38760" y="455930"/>
            <a:ext cx="4918075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2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、启动类分析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—com.alibaba.datax.core.Engine</a:t>
            </a:r>
            <a:endParaRPr lang="en-US" altLang="zh-CN" sz="1400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457200" y="933450"/>
            <a:ext cx="8229600" cy="4077335"/>
          </a:xfrm>
        </p:spPr>
        <p:txBody>
          <a:bodyPr anchor="t">
            <a:norm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调用静态方法：Engine.entry(args);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捕获异常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entry方法：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解析了java命令行的三个参数，分别是job、jobid和mode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读取用户配置的json文件，转化为内部的configuration配置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打印机器的相关信息，并校验json文件的合法性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Engine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对象，并调用engine.start(configuration)方法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961005"/>
            <a:ext cx="3608705" cy="2201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065" y="3534410"/>
            <a:ext cx="3742690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77165" y="604520"/>
            <a:ext cx="277368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1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、概述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8635" y="1102360"/>
            <a:ext cx="731139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DataX 是一个异构数据源离线同步工具，致力于实现包括关系型数据库(MySQL、Oracle等)、HDFS、Hive、ODPS、HBase、FTP等各种异构数据源之间稳定高效的数据同步功能。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177165" y="139700"/>
            <a:ext cx="4191635" cy="379095"/>
          </a:xfrm>
          <a:prstGeom prst="rect">
            <a:avLst/>
          </a:prstGeom>
          <a:noFill/>
          <a:ln w="6350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anchor="ctr"/>
          <a:p>
            <a:pPr marL="182880"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ja-JP" sz="1600" b="1" dirty="0">
                <a:latin typeface="+mn-ea"/>
                <a:cs typeface="+mn-ea"/>
                <a:sym typeface="+mn-ea"/>
              </a:rPr>
              <a:t>一、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+mn-ea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+mn-ea"/>
              </a:rPr>
              <a:t>基本概念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                                                                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1747520"/>
            <a:ext cx="8378825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457200" y="617855"/>
            <a:ext cx="8229600" cy="4077335"/>
          </a:xfrm>
        </p:spPr>
        <p:txBody>
          <a:bodyPr anchor="t">
            <a:norm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列转换默认值，即动态在configuration中注入默认值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初始化插件的LoadUtil，后面classLoader相关操作都会依赖这个函数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初始化Container并启动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1579245"/>
            <a:ext cx="4477385" cy="1160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1748155"/>
            <a:ext cx="4274820" cy="321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38760" y="455930"/>
            <a:ext cx="576707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3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、执行类分析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—com.alibaba.datax.core.job.JobContainer</a:t>
            </a:r>
            <a:endParaRPr lang="en-US" altLang="zh-CN" sz="1400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457200" y="913765"/>
            <a:ext cx="8229600" cy="4038600"/>
          </a:xfrm>
        </p:spPr>
        <p:txBody>
          <a:bodyPr anchor="t">
            <a:norm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jobContainer主要负责的工作全部在start()里面，包括init、prepare、split、scheduler、post以及destroy和statistics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preCheck()：预检查操作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根据配置决定是否执行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preHandle()：job前置操作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根据配置决定是否执行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init()：初始化reader和writer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prepare()：执行插件的prepare操作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split()：切分任务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schedule()：执行任务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post()：执行插件的post操作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postHandle()：job后置操作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invokeHooks()：调用hook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输出统计结果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090" y="3959225"/>
            <a:ext cx="5025390" cy="1052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229870"/>
            <a:ext cx="4282440" cy="2351405"/>
          </a:xfrm>
          <a:prstGeom prst="rect">
            <a:avLst/>
          </a:prstGeom>
        </p:spPr>
      </p:pic>
      <p:sp>
        <p:nvSpPr>
          <p:cNvPr id="3" name="内容占位符 4"/>
          <p:cNvSpPr>
            <a:spLocks noGrp="1"/>
          </p:cNvSpPr>
          <p:nvPr/>
        </p:nvSpPr>
        <p:spPr>
          <a:xfrm>
            <a:off x="457200" y="2740660"/>
            <a:ext cx="8229600" cy="513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方法主要是通过URLClassLoader类实现reader的job对象和writer的job对象的创建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然后再分别调用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方法，实现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Reader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插件和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插件的初始化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457200" y="3757295"/>
            <a:ext cx="8229600" cy="7893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prepare方法：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prepare操作比较简单，分别执行reader和writer插件Job中的prepare函数即可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/>
        </p:nvSpPr>
        <p:spPr>
          <a:xfrm>
            <a:off x="309245" y="488950"/>
            <a:ext cx="8229600" cy="749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split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执行reader和writer最细粒度的切分，writer的切分结果要参照reader的切分结果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达到切分后数目相等，才能满足1：1的通道模型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309245" y="1494790"/>
            <a:ext cx="8229600" cy="3141345"/>
          </a:xfrm>
        </p:spPr>
        <p:txBody>
          <a:bodyPr anchor="t">
            <a:normAutofit/>
          </a:bodyPr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private int split() {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this.</a:t>
            </a:r>
            <a:r>
              <a:rPr lang="zh-CN" altLang="en-US" sz="900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adjustChannelNumber()</a:t>
            </a: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if (this.needChannelNumber &lt;= 0) {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    this.needChannelNumber = 1;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List&lt;Configuration&gt; readerTaskConfigs = this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        .doReaderSplit(this.needChannelNumber);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int taskNumber = readerTaskConfigs.size();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List&lt;Configuration&gt; writerTaskConfigs = this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        .doWriterSplit(taskNumber);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List&lt;Configuration&gt; transformerList = this.configuration.getListConfiguration(CoreConstant.DATAX_JOB_CONTENT_TRANSFORMER);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LOG.debug("transformer configuration: "+ JSON.toJSONString(transformerList));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List&lt;Configuration&gt; contentConfig = </a:t>
            </a:r>
            <a:r>
              <a:rPr lang="zh-CN" altLang="en-US" sz="900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mergeReaderAndWriterTaskConfigs</a:t>
            </a: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        readerTaskConfigs, writerTaskConfigs, transformerList);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LOG.debug("contentConfig configuration: "+ JSON.toJSONString(contentConfig));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this.configuration.set(CoreConstant.DATAX_JOB_CONTENT, contentConfig);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return contentConfig.size();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309245" y="636270"/>
            <a:ext cx="8229600" cy="3141345"/>
          </a:xfrm>
        </p:spPr>
        <p:txBody>
          <a:bodyPr anchor="t">
            <a:norm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计算限速和并发，即实际的channel数和每个channel的限速，主要在</a:t>
            </a:r>
            <a:r>
              <a:rPr lang="zh-CN" altLang="en-US" sz="1200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adjustChannelNumber()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如果设置了job.setting.speed.byte的流量控制，必须设置单个Channel流量的最大值，否则直接抛异常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如果设置了job.setting.speed.record记录的流量控制，也必须设置单个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Channel流量的最大值，否则抛异常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如果前两者都配置的情况下，取其中小的，然后返回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如果前两者没有配置，则取job.setting.speed.channel这个配置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三者中必须配置其一，否则抛异常，直接结束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2038350"/>
            <a:ext cx="8518525" cy="310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309245" y="636270"/>
            <a:ext cx="8229600" cy="2884805"/>
          </a:xfrm>
        </p:spPr>
        <p:txBody>
          <a:bodyPr anchor="t">
            <a:normAutofit lnSpcReduction="10000"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根据实际的channel数，切分reader端，具体的切分逻辑reader插件可以自行实现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然后根据实际切分到的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reader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的数量切分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mergeReaderAndWriterTaskConfigs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reader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的参数整合到每个切分得到的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List&lt;Configuration&gt;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里面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最后返回切分的数量，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split()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方法结束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schedule方法：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split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方法计算出来的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数量，以及默认的每个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TaskGroup 5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计算出需要的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TaskGroup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的数量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将切分的task分配到taskGroup中，并封装到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List&lt;TaskGroupConfig&gt;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启动线程池执行taskGroup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，具体代码流程为：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scheduler.schedule(taskGroupConfigs) -&gt; AbstractScheduler.schedule -&gt; startAllTaskGroup -&gt; ProcessInnerScheduler.startAllTaskGroup -&gt; this.taskGroupContainerExecutorService.execute(taskGroupContainerRunner) -&gt; TaskGroupContainerRunner.run() -&gt; this.taskGroupContainer.start()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3582670"/>
            <a:ext cx="8302625" cy="1453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607060"/>
            <a:ext cx="7934960" cy="4344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38760" y="455930"/>
            <a:ext cx="683260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4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、执行类分析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—com.alibaba.datax.core.taskgroup.TaskGroupContainer</a:t>
            </a:r>
            <a:endParaRPr lang="en-US" altLang="zh-CN" sz="1400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309245" y="903605"/>
            <a:ext cx="8229600" cy="918210"/>
          </a:xfrm>
        </p:spPr>
        <p:txBody>
          <a:bodyPr anchor="t">
            <a:norm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根据前面执行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JobContainer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类的分析，最终的调用在ProcessInnerScheduler这个抽象类中开启了一个线程池taskGroupContainerExecutorService，所有的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TaskGroup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都被封装到了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TaskGroupContainer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这个容器中，这个容器交给一个TaskGroupContainerRunner线程，提交到线程池去执行</a:t>
            </a:r>
            <a:endParaRPr lang="zh-CN" altLang="en-US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  <a:p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如果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core.json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的参数core.container.model配置为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taskGroup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，则会直接进入到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TaskGroupContainer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并启动</a:t>
            </a:r>
            <a:endParaRPr lang="zh-CN" altLang="en-US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1950085"/>
            <a:ext cx="8385810" cy="261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309245" y="607695"/>
            <a:ext cx="8229600" cy="2724785"/>
          </a:xfrm>
        </p:spPr>
        <p:txBody>
          <a:bodyPr anchor="t">
            <a:normAutofit lnSpcReduction="10000"/>
          </a:bodyPr>
          <a:p>
            <a:pPr marL="0" indent="0"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初始化task执行相关的状态信息，分别是taskId-&gt;Congifuration的map、待运行的任务队列taskQueue、运行失败任务taskFailedExecutorMap、运行中的任务runTasks、任务开始时间taskStartTimeMap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循环检测所有任务的执行状态：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判断是否有失败的task，如果有则放入失败队列中，并查看当前的执行是否支持重跑和failOver，如果支持则重新放回执行队列中；如果没有失败，则标记任务执行成功，并从状态轮询map中移除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如果发现有失败的任务，则汇报当前TaskGroup的状态，并抛出异常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查看当前执行队列的长度，如果发现执行队列还有通道，则构建TaskExecutor加入执行队列，并从待运行移除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检查执行队列和所有的任务状态，如果所有的任务都执行成功，则汇报taskGroup的状态并从循环中退出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检查当前时间是否超过汇报时间检测，如果是，则汇报当前状态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当所有的执行完成从while中退出之后，再次全局汇报当前的任务状态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427990"/>
            <a:ext cx="8277225" cy="466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sz="quarter" idx="10"/>
          </p:nvPr>
        </p:nvSpPr>
        <p:spPr>
          <a:xfrm>
            <a:off x="493395" y="880110"/>
            <a:ext cx="7543800" cy="710565"/>
          </a:xfrm>
        </p:spPr>
        <p:txBody>
          <a:bodyPr/>
          <a:lstStyle/>
          <a:p>
            <a:pPr marL="0" indent="0">
              <a:buNone/>
            </a:pP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为了解决异构数据源同步问题，DataX将复杂的网状的同步链路变成了星型数据链路，DataX作为中间传输载体负责连接各种数据源。当需要接入一个新的数据源的时候，只需要将此数据源对接到DataX，便能跟已有的数据源做到无缝数据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</a:rPr>
              <a:t>同步。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5"/>
          <p:cNvSpPr txBox="1"/>
          <p:nvPr/>
        </p:nvSpPr>
        <p:spPr>
          <a:xfrm>
            <a:off x="183515" y="302260"/>
            <a:ext cx="277368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设计理念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标题 5"/>
          <p:cNvSpPr txBox="1"/>
          <p:nvPr/>
        </p:nvSpPr>
        <p:spPr>
          <a:xfrm>
            <a:off x="183515" y="1986280"/>
            <a:ext cx="277368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发展情况及现状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93395" y="2625090"/>
            <a:ext cx="7543800" cy="161607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kern="1200" baseline="0">
                <a:solidFill>
                  <a:schemeClr val="tx1"/>
                </a:solidFill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b="0" i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DataX在阿里巴巴集团内被广泛使用，承担了所有大数据的离线同步业务，并已持续稳定运行了6年之久。目前每天完成同步8w多道作业，每日传输数据量超过300TB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DataX 1.0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DataX 3.0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地址：https://github.com/alibaba/DataX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1210945"/>
            <a:ext cx="8229600" cy="3383915"/>
          </a:xfrm>
        </p:spPr>
        <p:txBody>
          <a:bodyPr anchor="t">
            <a:normAutofit/>
          </a:bodyPr>
          <a:p>
            <a:pPr marL="0" indent="0">
              <a:buNone/>
            </a:pP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插件开发方便，使用操作简单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支持多种异构数据源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框架支持流量控制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框架支持数据质量监控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不足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的配置仅限于开发人员，对系统实施人员不友好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框架并不支持调度功能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不支持实时的数据同步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38760" y="455930"/>
            <a:ext cx="576707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6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DataX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框架优势与不足</a:t>
            </a:r>
            <a:endParaRPr lang="zh-CN" altLang="en-US" sz="1400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620" y="1335405"/>
            <a:ext cx="9128125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415" y="3550920"/>
            <a:ext cx="88811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参考资料：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https://github.com/alibaba/DataX/blob/master/dataxPluginDev.md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https://yq.aliyun.com/articles/59373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https://yq.aliyun.com/articles/666277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https://yq.aliyun.com/articles/696839?spm=a2c4e.11153940.blogcont696846.11.76e23eeeanpWXu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/>
          <p:nvPr/>
        </p:nvSpPr>
        <p:spPr>
          <a:xfrm>
            <a:off x="251460" y="302260"/>
            <a:ext cx="277368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2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DataX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框架设计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quarter" idx="10"/>
          </p:nvPr>
        </p:nvSpPr>
        <p:spPr>
          <a:xfrm>
            <a:off x="493395" y="880110"/>
            <a:ext cx="7543800" cy="1494155"/>
          </a:xfrm>
        </p:spPr>
        <p:txBody>
          <a:bodyPr/>
          <a:p>
            <a:pPr marL="0" indent="0">
              <a:buNone/>
            </a:pP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DataX本身作为离线数据同步框架，采用Framework + plugin架构构建。将数据源读取和写入抽象成为Reader/Writer插件，纳入到整个同步框架中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Reader：Reader为数据采集模块，负责采集数据源的数据，将数据发送给Framework。</a:t>
            </a: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Writer： Writer为数据写入模块，负责不断向Framework取数据，并将数据写入到目的端。</a:t>
            </a: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Framework：Framework用于连接reader和writer，作为两者的数据传输通道，并处理缓冲，流控，并发，数据转换等核心技术问题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2806700"/>
            <a:ext cx="789495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177165" y="139700"/>
            <a:ext cx="3669030" cy="379095"/>
          </a:xfrm>
          <a:prstGeom prst="rect">
            <a:avLst/>
          </a:prstGeom>
          <a:noFill/>
          <a:ln w="6350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anchor="ctr"/>
          <a:p>
            <a:pPr marL="182880"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ja-JP" sz="1600" b="1" dirty="0">
                <a:latin typeface="+mn-ea"/>
                <a:cs typeface="+mn-ea"/>
                <a:sym typeface="+mn-ea"/>
              </a:rPr>
              <a:t>二、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+mn-ea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+mn-ea"/>
              </a:rPr>
              <a:t>示例搭建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cs typeface="+mn-ea"/>
              </a:rPr>
              <a:t>       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387350" y="584200"/>
            <a:ext cx="8229600" cy="1154430"/>
          </a:xfrm>
        </p:spPr>
        <p:txBody>
          <a:bodyPr anchor="t"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把代码签出到本地：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git  clone  https://github.com/alibaba/DataX.git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执行打包命令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不需要的插件在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package.xml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中注释即可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mvn -U clean package assembly:assembly -Dmaven.test.skip=true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1804035"/>
            <a:ext cx="6841490" cy="3369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88595" y="481330"/>
            <a:ext cx="3198495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打包过程中可能会出现的问题：</a:t>
            </a:r>
            <a:endParaRPr lang="zh-CN" altLang="en-US" sz="12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5160" y="1078230"/>
            <a:ext cx="3768090" cy="1679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60" y="3119755"/>
            <a:ext cx="3771900" cy="1616710"/>
          </a:xfrm>
          <a:prstGeom prst="rect">
            <a:avLst/>
          </a:prstGeom>
        </p:spPr>
      </p:pic>
      <p:sp>
        <p:nvSpPr>
          <p:cNvPr id="5" name="标题 5"/>
          <p:cNvSpPr txBox="1"/>
          <p:nvPr/>
        </p:nvSpPr>
        <p:spPr>
          <a:xfrm>
            <a:off x="356235" y="1078230"/>
            <a:ext cx="367855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otsstreamreader模块的依赖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如右图所示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，把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tablestore-streamclient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依赖的版本号从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1.0.0-SNAPSHOT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调整为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1.0.0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标题 5"/>
          <p:cNvSpPr txBox="1"/>
          <p:nvPr/>
        </p:nvSpPr>
        <p:spPr>
          <a:xfrm>
            <a:off x="393065" y="3119755"/>
            <a:ext cx="367855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dpsreader/odpswriter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模块的依赖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如右图所示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，把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odps-sdk-core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依赖的版本号从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0.19.3-public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调整为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0.20.7-public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457200" y="530225"/>
            <a:ext cx="8229600" cy="940435"/>
          </a:xfrm>
        </p:spPr>
        <p:txBody>
          <a:bodyPr anchor="t">
            <a:normAutofit lnSpcReduction="10000"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打包成功后在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下拿到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datax.tar.gz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的包进行部署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在安装目录下执行命令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python  ./bin/datax.py  ./job/job.json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(datax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自带测试配置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1515745"/>
            <a:ext cx="7738745" cy="3582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641985"/>
            <a:ext cx="8229600" cy="3698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10889</Words>
  <Application>WPS 演示</Application>
  <PresentationFormat>全屏显示(16:9)</PresentationFormat>
  <Paragraphs>526</Paragraphs>
  <Slides>41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61" baseType="lpstr">
      <vt:lpstr>Arial</vt:lpstr>
      <vt:lpstr>宋体</vt:lpstr>
      <vt:lpstr>Wingdings</vt:lpstr>
      <vt:lpstr>Myriad Pro</vt:lpstr>
      <vt:lpstr>Arial</vt:lpstr>
      <vt:lpstr>Myriad Pro Light</vt:lpstr>
      <vt:lpstr>FZLanTingHeiS-DB1-GB</vt:lpstr>
      <vt:lpstr>FZLTZCHJW--GB1-0</vt:lpstr>
      <vt:lpstr>FZLanTingHeiS-M-GB</vt:lpstr>
      <vt:lpstr>FZLanTingHeiS-EL-GB</vt:lpstr>
      <vt:lpstr>Myriad Pro</vt:lpstr>
      <vt:lpstr>方正兰亭准黑简体</vt:lpstr>
      <vt:lpstr>方正兰亭中粗黑简体</vt:lpstr>
      <vt:lpstr>Segoe Print</vt:lpstr>
      <vt:lpstr>微软雅黑</vt:lpstr>
      <vt:lpstr>Calibri</vt:lpstr>
      <vt:lpstr>黑体</vt:lpstr>
      <vt:lpstr>Office Theme</vt:lpstr>
      <vt:lpstr>2_Office Theme</vt:lpstr>
      <vt:lpstr>Package</vt:lpstr>
      <vt:lpstr>DataX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 Hwee Lim</dc:creator>
  <cp:lastModifiedBy>80254155</cp:lastModifiedBy>
  <cp:revision>941</cp:revision>
  <cp:lastPrinted>2016-07-25T10:43:00Z</cp:lastPrinted>
  <dcterms:created xsi:type="dcterms:W3CDTF">2013-04-17T08:02:00Z</dcterms:created>
  <dcterms:modified xsi:type="dcterms:W3CDTF">2019-06-03T08:20:39Z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