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7" r:id="rId3"/>
    <p:sldId id="258" r:id="rId4"/>
    <p:sldId id="313" r:id="rId5"/>
    <p:sldId id="310" r:id="rId6"/>
    <p:sldId id="311" r:id="rId7"/>
    <p:sldId id="312" r:id="rId8"/>
    <p:sldId id="315" r:id="rId9"/>
    <p:sldId id="320" r:id="rId10"/>
    <p:sldId id="321" r:id="rId11"/>
    <p:sldId id="322" r:id="rId12"/>
    <p:sldId id="316" r:id="rId13"/>
    <p:sldId id="317" r:id="rId14"/>
    <p:sldId id="366" r:id="rId15"/>
    <p:sldId id="307" r:id="rId16"/>
    <p:sldId id="318" r:id="rId17"/>
    <p:sldId id="319" r:id="rId18"/>
    <p:sldId id="327" r:id="rId19"/>
    <p:sldId id="325" r:id="rId20"/>
    <p:sldId id="331" r:id="rId21"/>
    <p:sldId id="328" r:id="rId22"/>
    <p:sldId id="333" r:id="rId23"/>
    <p:sldId id="332" r:id="rId24"/>
    <p:sldId id="334" r:id="rId25"/>
    <p:sldId id="335" r:id="rId26"/>
    <p:sldId id="336" r:id="rId27"/>
    <p:sldId id="308" r:id="rId28"/>
    <p:sldId id="337" r:id="rId29"/>
    <p:sldId id="341" r:id="rId30"/>
    <p:sldId id="338" r:id="rId31"/>
    <p:sldId id="342" r:id="rId32"/>
    <p:sldId id="344" r:id="rId33"/>
    <p:sldId id="343" r:id="rId34"/>
    <p:sldId id="339" r:id="rId35"/>
    <p:sldId id="345" r:id="rId36"/>
    <p:sldId id="346" r:id="rId37"/>
    <p:sldId id="347" r:id="rId38"/>
    <p:sldId id="348" r:id="rId39"/>
    <p:sldId id="309" r:id="rId40"/>
    <p:sldId id="350" r:id="rId41"/>
    <p:sldId id="353" r:id="rId42"/>
    <p:sldId id="354" r:id="rId43"/>
    <p:sldId id="352" r:id="rId44"/>
    <p:sldId id="357" r:id="rId45"/>
    <p:sldId id="355" r:id="rId46"/>
    <p:sldId id="358" r:id="rId47"/>
    <p:sldId id="359" r:id="rId48"/>
    <p:sldId id="356" r:id="rId49"/>
    <p:sldId id="360" r:id="rId50"/>
    <p:sldId id="349" r:id="rId51"/>
    <p:sldId id="30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277" autoAdjust="0"/>
    <p:restoredTop sz="94660"/>
  </p:normalViewPr>
  <p:slideViewPr>
    <p:cSldViewPr>
      <p:cViewPr varScale="1">
        <p:scale>
          <a:sx n="84" d="100"/>
          <a:sy n="84" d="100"/>
        </p:scale>
        <p:origin x="-942" y="-78"/>
      </p:cViewPr>
      <p:guideLst>
        <p:guide orient="horz" pos="220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E2852A-F162-421D-8900-14C24CDF9C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F0843-D19D-4E59-A8DD-0526529039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jmock.org/" TargetMode="Externa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jmock.org/" TargetMode="Externa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code.google.com/p/powermock/" TargetMode="Externa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blog.csdn.net/bboyfeiyu/article/details/52127551" TargetMode="External"/><Relationship Id="rId2" Type="http://schemas.openxmlformats.org/officeDocument/2006/relationships/hyperlink" Target="https://www.cnblogs.com/Ming8006/p/6297333.html" TargetMode="Externa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122" name="矩形 7"/>
          <p:cNvSpPr>
            <a:spLocks noChangeArrowheads="1"/>
          </p:cNvSpPr>
          <p:nvPr/>
        </p:nvSpPr>
        <p:spPr bwMode="auto">
          <a:xfrm>
            <a:off x="0" y="6215063"/>
            <a:ext cx="9144000" cy="642937"/>
          </a:xfrm>
          <a:prstGeom prst="rect">
            <a:avLst/>
          </a:prstGeom>
          <a:solidFill>
            <a:schemeClr val="bg1"/>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5123" name="标题 1"/>
          <p:cNvSpPr txBox="1">
            <a:spLocks noChangeArrowheads="1"/>
          </p:cNvSpPr>
          <p:nvPr/>
        </p:nvSpPr>
        <p:spPr bwMode="auto">
          <a:xfrm>
            <a:off x="779780" y="82550"/>
            <a:ext cx="2370455" cy="515620"/>
          </a:xfrm>
          <a:prstGeom prst="rect">
            <a:avLst/>
          </a:prstGeom>
          <a:noFill/>
          <a:ln w="9525">
            <a:noFill/>
            <a:miter lim="800000"/>
          </a:ln>
        </p:spPr>
        <p:txBody>
          <a:bodyPr/>
          <a:lstStyle/>
          <a:p>
            <a:pPr algn="ctr">
              <a:lnSpc>
                <a:spcPct val="150000"/>
              </a:lnSpc>
            </a:pPr>
            <a:r>
              <a:rPr lang="zh-CN" altLang="en-US" sz="2000">
                <a:solidFill>
                  <a:srgbClr val="003B90"/>
                </a:solidFill>
                <a:latin typeface="微软雅黑" panose="020B0503020204020204" pitchFamily="34" charset="-122"/>
                <a:ea typeface="微软雅黑" panose="020B0503020204020204" pitchFamily="34" charset="-122"/>
              </a:rPr>
              <a:t>股票代码：</a:t>
            </a:r>
            <a:r>
              <a:rPr lang="en-US" sz="2000" dirty="0">
                <a:solidFill>
                  <a:srgbClr val="003B90"/>
                </a:solidFill>
                <a:latin typeface="微软雅黑" panose="020B0503020204020204" pitchFamily="34" charset="-122"/>
                <a:ea typeface="微软雅黑" panose="020B0503020204020204" pitchFamily="34" charset="-122"/>
              </a:rPr>
              <a:t>300311</a:t>
            </a:r>
            <a:endParaRPr lang="en-US" sz="2000" dirty="0">
              <a:solidFill>
                <a:srgbClr val="003B90"/>
              </a:solidFill>
              <a:latin typeface="微软雅黑" panose="020B0503020204020204" pitchFamily="34" charset="-122"/>
              <a:ea typeface="微软雅黑" panose="020B0503020204020204" pitchFamily="34" charset="-122"/>
            </a:endParaRPr>
          </a:p>
        </p:txBody>
      </p:sp>
      <p:pic>
        <p:nvPicPr>
          <p:cNvPr id="5124" name="图片 5" descr="logo.png"/>
          <p:cNvPicPr>
            <a:picLocks noChangeAspect="1" noChangeArrowheads="1"/>
          </p:cNvPicPr>
          <p:nvPr/>
        </p:nvPicPr>
        <p:blipFill>
          <a:blip r:embed="rId1" cstate="print"/>
          <a:srcRect/>
          <a:stretch>
            <a:fillRect/>
          </a:stretch>
        </p:blipFill>
        <p:spPr bwMode="auto">
          <a:xfrm>
            <a:off x="255905" y="165735"/>
            <a:ext cx="460375" cy="432435"/>
          </a:xfrm>
          <a:prstGeom prst="rect">
            <a:avLst/>
          </a:prstGeom>
          <a:noFill/>
          <a:ln w="9525">
            <a:noFill/>
            <a:miter lim="800000"/>
            <a:headEnd/>
            <a:tailEnd/>
          </a:ln>
        </p:spPr>
      </p:pic>
      <p:sp>
        <p:nvSpPr>
          <p:cNvPr id="5125" name="TextBox 9"/>
          <p:cNvSpPr txBox="1">
            <a:spLocks noChangeArrowheads="1"/>
          </p:cNvSpPr>
          <p:nvPr/>
        </p:nvSpPr>
        <p:spPr bwMode="auto">
          <a:xfrm>
            <a:off x="1065530" y="1935480"/>
            <a:ext cx="7348855" cy="768350"/>
          </a:xfrm>
          <a:prstGeom prst="rect">
            <a:avLst/>
          </a:prstGeom>
          <a:noFill/>
          <a:ln w="9525">
            <a:noFill/>
            <a:miter lim="800000"/>
          </a:ln>
        </p:spPr>
        <p:txBody>
          <a:bodyPr wrap="square">
            <a:spAutoFit/>
          </a:bodyPr>
          <a:lstStyle/>
          <a:p>
            <a:r>
              <a:rPr lang="zh-CN" altLang="en-US" sz="4400" b="1" dirty="0" smtClean="0">
                <a:solidFill>
                  <a:srgbClr val="003B90"/>
                </a:solidFill>
                <a:latin typeface="微软雅黑" panose="020B0503020204020204" pitchFamily="34" charset="-122"/>
                <a:ea typeface="微软雅黑" panose="020B0503020204020204" pitchFamily="34" charset="-122"/>
                <a:sym typeface="+mn-ea"/>
              </a:rPr>
              <a:t>技术分享</a:t>
            </a:r>
            <a:r>
              <a:rPr lang="en-US" altLang="zh-CN" sz="4400" b="1" dirty="0" smtClean="0">
                <a:solidFill>
                  <a:srgbClr val="003B90"/>
                </a:solidFill>
                <a:latin typeface="微软雅黑" panose="020B0503020204020204" pitchFamily="34" charset="-122"/>
                <a:ea typeface="微软雅黑" panose="020B0503020204020204" pitchFamily="34" charset="-122"/>
                <a:sym typeface="+mn-ea"/>
              </a:rPr>
              <a:t>—Spring Cache</a:t>
            </a:r>
            <a:endParaRPr lang="en-US" altLang="zh-CN" sz="4400" b="1" dirty="0">
              <a:solidFill>
                <a:schemeClr val="tx1"/>
              </a:solidFill>
              <a:latin typeface="微软雅黑" panose="020B0503020204020204" pitchFamily="34" charset="-122"/>
              <a:ea typeface="微软雅黑" panose="020B0503020204020204" pitchFamily="34" charset="-122"/>
            </a:endParaRPr>
          </a:p>
        </p:txBody>
      </p:sp>
      <p:sp>
        <p:nvSpPr>
          <p:cNvPr id="5126" name="矩形 10"/>
          <p:cNvSpPr>
            <a:spLocks noChangeArrowheads="1"/>
          </p:cNvSpPr>
          <p:nvPr/>
        </p:nvSpPr>
        <p:spPr bwMode="auto">
          <a:xfrm>
            <a:off x="0" y="6000750"/>
            <a:ext cx="9144000" cy="71438"/>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5128" name="矩形 13"/>
          <p:cNvSpPr>
            <a:spLocks noChangeArrowheads="1"/>
          </p:cNvSpPr>
          <p:nvPr/>
        </p:nvSpPr>
        <p:spPr bwMode="auto">
          <a:xfrm>
            <a:off x="0" y="6072188"/>
            <a:ext cx="9144000" cy="785812"/>
          </a:xfrm>
          <a:prstGeom prst="rect">
            <a:avLst/>
          </a:prstGeom>
          <a:solidFill>
            <a:srgbClr val="D5EAF3"/>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5129" name="标题 1"/>
          <p:cNvSpPr txBox="1">
            <a:spLocks noChangeArrowheads="1"/>
          </p:cNvSpPr>
          <p:nvPr/>
        </p:nvSpPr>
        <p:spPr bwMode="auto">
          <a:xfrm>
            <a:off x="1443355" y="6215380"/>
            <a:ext cx="6192520" cy="461010"/>
          </a:xfrm>
          <a:prstGeom prst="rect">
            <a:avLst/>
          </a:prstGeom>
          <a:noFill/>
          <a:ln w="9525">
            <a:noFill/>
            <a:miter lim="800000"/>
          </a:ln>
        </p:spPr>
        <p:txBody>
          <a:bodyPr/>
          <a:lstStyle/>
          <a:p>
            <a:pPr>
              <a:lnSpc>
                <a:spcPts val="2300"/>
              </a:lnSpc>
            </a:pPr>
            <a:r>
              <a:rPr lang="zh-CN" altLang="en-US" sz="1400" dirty="0">
                <a:solidFill>
                  <a:srgbClr val="262626"/>
                </a:solidFill>
                <a:latin typeface="微软雅黑" panose="020B0503020204020204" pitchFamily="34" charset="-122"/>
                <a:ea typeface="微软雅黑" panose="020B0503020204020204" pitchFamily="34" charset="-122"/>
              </a:rPr>
              <a:t>主讲人： 练亮</a:t>
            </a:r>
            <a:r>
              <a:rPr lang="zh-CN" altLang="en-US" sz="1400" dirty="0" smtClean="0">
                <a:solidFill>
                  <a:srgbClr val="262626"/>
                </a:solidFill>
                <a:latin typeface="微软雅黑" panose="020B0503020204020204" pitchFamily="34" charset="-122"/>
                <a:ea typeface="微软雅黑" panose="020B0503020204020204" pitchFamily="34" charset="-122"/>
              </a:rPr>
              <a:t>    </a:t>
            </a:r>
            <a:r>
              <a:rPr lang="en-US" altLang="zh-CN" sz="1400" dirty="0" smtClean="0">
                <a:solidFill>
                  <a:srgbClr val="262626"/>
                </a:solidFill>
                <a:latin typeface="微软雅黑" panose="020B0503020204020204" pitchFamily="34" charset="-122"/>
                <a:ea typeface="微软雅黑" panose="020B0503020204020204" pitchFamily="34" charset="-122"/>
              </a:rPr>
              <a:t>			</a:t>
            </a:r>
            <a:r>
              <a:rPr lang="zh-CN" altLang="en-US" sz="1400" dirty="0">
                <a:solidFill>
                  <a:srgbClr val="262626"/>
                </a:solidFill>
                <a:latin typeface="微软雅黑" panose="020B0503020204020204" pitchFamily="34" charset="-122"/>
                <a:ea typeface="微软雅黑" panose="020B0503020204020204" pitchFamily="34" charset="-122"/>
              </a:rPr>
              <a:t>时　间： </a:t>
            </a:r>
            <a:r>
              <a:rPr lang="en-US" sz="1400" dirty="0" smtClean="0">
                <a:solidFill>
                  <a:srgbClr val="262626"/>
                </a:solidFill>
                <a:latin typeface="微软雅黑" panose="020B0503020204020204" pitchFamily="34" charset="-122"/>
                <a:ea typeface="微软雅黑" panose="020B0503020204020204" pitchFamily="34" charset="-122"/>
              </a:rPr>
              <a:t>2018 </a:t>
            </a:r>
            <a:r>
              <a:rPr lang="zh-CN" altLang="en-US" sz="1400" dirty="0">
                <a:solidFill>
                  <a:srgbClr val="262626"/>
                </a:solidFill>
                <a:latin typeface="微软雅黑" panose="020B0503020204020204" pitchFamily="34" charset="-122"/>
                <a:ea typeface="微软雅黑" panose="020B0503020204020204" pitchFamily="34" charset="-122"/>
              </a:rPr>
              <a:t>年 </a:t>
            </a:r>
            <a:r>
              <a:rPr lang="en-US" altLang="zh-CN" sz="1400" dirty="0">
                <a:solidFill>
                  <a:srgbClr val="262626"/>
                </a:solidFill>
                <a:latin typeface="微软雅黑" panose="020B0503020204020204" pitchFamily="34" charset="-122"/>
                <a:ea typeface="微软雅黑" panose="020B0503020204020204" pitchFamily="34" charset="-122"/>
              </a:rPr>
              <a:t>10</a:t>
            </a:r>
            <a:r>
              <a:rPr lang="en-US" sz="1400" dirty="0" smtClean="0">
                <a:solidFill>
                  <a:srgbClr val="262626"/>
                </a:solidFill>
                <a:latin typeface="微软雅黑" panose="020B0503020204020204" pitchFamily="34" charset="-122"/>
                <a:ea typeface="微软雅黑" panose="020B0503020204020204" pitchFamily="34" charset="-122"/>
              </a:rPr>
              <a:t> </a:t>
            </a:r>
            <a:r>
              <a:rPr lang="zh-CN" altLang="en-US" sz="1400" dirty="0">
                <a:solidFill>
                  <a:srgbClr val="262626"/>
                </a:solidFill>
                <a:latin typeface="微软雅黑" panose="020B0503020204020204" pitchFamily="34" charset="-122"/>
                <a:ea typeface="微软雅黑" panose="020B0503020204020204" pitchFamily="34" charset="-122"/>
              </a:rPr>
              <a:t>月             </a:t>
            </a:r>
            <a:r>
              <a:rPr lang="zh-CN" altLang="en-US" sz="1400" dirty="0">
                <a:solidFill>
                  <a:srgbClr val="404040"/>
                </a:solidFill>
                <a:latin typeface="微软雅黑" panose="020B0503020204020204" pitchFamily="34" charset="-122"/>
                <a:ea typeface="微软雅黑" panose="020B0503020204020204" pitchFamily="34" charset="-122"/>
              </a:rPr>
              <a:t>     </a:t>
            </a:r>
            <a:endParaRPr lang="en-US" sz="1400" dirty="0">
              <a:solidFill>
                <a:srgbClr val="404040"/>
              </a:solidFill>
              <a:latin typeface="微软雅黑" panose="020B0503020204020204" pitchFamily="34" charset="-122"/>
              <a:ea typeface="微软雅黑" panose="020B0503020204020204" pitchFamily="34" charset="-122"/>
            </a:endParaRPr>
          </a:p>
          <a:p>
            <a:pPr>
              <a:lnSpc>
                <a:spcPts val="2300"/>
              </a:lnSpc>
            </a:pPr>
            <a:endParaRPr lang="en-US"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764704"/>
            <a:ext cx="3960440" cy="5509200"/>
          </a:xfrm>
          <a:prstGeom prst="rect">
            <a:avLst/>
          </a:prstGeom>
          <a:noFill/>
        </p:spPr>
        <p:txBody>
          <a:bodyPr wrap="square" rtlCol="0">
            <a:spAutoFit/>
          </a:bodyPr>
          <a:lstStyle/>
          <a:p>
            <a:r>
              <a:rPr lang="zh-CN" altLang="en-US" sz="3200" dirty="0" smtClean="0"/>
              <a:t>单元测试的必要性</a:t>
            </a:r>
            <a:endParaRPr lang="en-US" altLang="zh-CN" sz="3200" dirty="0" smtClean="0"/>
          </a:p>
          <a:p>
            <a:pPr lvl="1">
              <a:buFont typeface="Arial" panose="020B0604020202020204" pitchFamily="34" charset="0"/>
              <a:buChar char="•"/>
            </a:pPr>
            <a:r>
              <a:rPr lang="zh-CN" altLang="en-US" dirty="0" smtClean="0">
                <a:latin typeface="+mn-ea"/>
              </a:rPr>
              <a:t>带来更大的测试范围</a:t>
            </a:r>
            <a:endParaRPr lang="en-US" altLang="zh-CN" dirty="0" smtClean="0">
              <a:latin typeface="+mn-ea"/>
            </a:endParaRPr>
          </a:p>
          <a:p>
            <a:pPr lvl="1">
              <a:buFont typeface="Arial" panose="020B0604020202020204" pitchFamily="34" charset="0"/>
              <a:buChar char="•"/>
            </a:pPr>
            <a:r>
              <a:rPr lang="zh-CN" altLang="en-US" dirty="0" smtClean="0">
                <a:latin typeface="+mn-ea"/>
              </a:rPr>
              <a:t>带来团队合作的可能</a:t>
            </a:r>
            <a:endParaRPr lang="en-US" altLang="zh-CN" dirty="0" smtClean="0">
              <a:latin typeface="+mn-ea"/>
            </a:endParaRPr>
          </a:p>
          <a:p>
            <a:pPr lvl="1">
              <a:buFont typeface="Arial" panose="020B0604020202020204" pitchFamily="34" charset="0"/>
              <a:buChar char="•"/>
            </a:pPr>
            <a:r>
              <a:rPr lang="zh-CN" altLang="en-US" dirty="0" smtClean="0">
                <a:latin typeface="+mn-ea"/>
              </a:rPr>
              <a:t>防止衰退，减少调试</a:t>
            </a:r>
            <a:endParaRPr lang="en-US" altLang="zh-CN" dirty="0" smtClean="0">
              <a:latin typeface="+mn-ea"/>
            </a:endParaRPr>
          </a:p>
          <a:p>
            <a:pPr lvl="1">
              <a:buFont typeface="Arial" panose="020B0604020202020204" pitchFamily="34" charset="0"/>
              <a:buChar char="•"/>
            </a:pPr>
            <a:r>
              <a:rPr lang="zh-CN" altLang="en-US" dirty="0" smtClean="0">
                <a:latin typeface="+mn-ea"/>
              </a:rPr>
              <a:t>使得重构可行</a:t>
            </a:r>
            <a:endParaRPr lang="en-US" altLang="zh-CN" dirty="0" smtClean="0">
              <a:latin typeface="+mn-ea"/>
            </a:endParaRPr>
          </a:p>
          <a:p>
            <a:pPr lvl="1">
              <a:buFont typeface="Arial" panose="020B0604020202020204" pitchFamily="34" charset="0"/>
              <a:buChar char="•"/>
            </a:pPr>
            <a:r>
              <a:rPr lang="zh-CN" altLang="en-US" dirty="0" smtClean="0">
                <a:latin typeface="+mn-ea"/>
              </a:rPr>
              <a:t>改进实现设计</a:t>
            </a:r>
            <a:endParaRPr lang="en-US" altLang="zh-CN" dirty="0" smtClean="0">
              <a:latin typeface="+mn-ea"/>
            </a:endParaRPr>
          </a:p>
          <a:p>
            <a:pPr lvl="1">
              <a:buFont typeface="Arial" panose="020B0604020202020204" pitchFamily="34" charset="0"/>
              <a:buChar char="•"/>
            </a:pPr>
            <a:r>
              <a:rPr lang="zh-CN" altLang="en-US" dirty="0" smtClean="0">
                <a:latin typeface="+mn-ea"/>
              </a:rPr>
              <a:t>当做开发者文档来使用</a:t>
            </a:r>
            <a:endParaRPr lang="en-US" altLang="zh-CN" dirty="0" smtClean="0">
              <a:latin typeface="+mn-ea"/>
            </a:endParaRPr>
          </a:p>
          <a:p>
            <a:pPr lvl="1">
              <a:buFont typeface="Arial" panose="020B0604020202020204" pitchFamily="34" charset="0"/>
              <a:buChar char="•"/>
            </a:pPr>
            <a:r>
              <a:rPr lang="zh-CN" altLang="en-US" dirty="0" smtClean="0">
                <a:solidFill>
                  <a:srgbClr val="FF0000"/>
                </a:solidFill>
                <a:latin typeface="+mn-ea"/>
              </a:rPr>
              <a:t>非常有趣</a:t>
            </a:r>
            <a:endParaRPr lang="en-US" altLang="zh-CN" dirty="0" smtClean="0">
              <a:solidFill>
                <a:srgbClr val="FF0000"/>
              </a:solidFill>
              <a:latin typeface="+mn-ea"/>
            </a:endParaRPr>
          </a:p>
          <a:p>
            <a:r>
              <a:rPr lang="zh-CN" altLang="en-US" sz="3200" dirty="0" smtClean="0"/>
              <a:t>程序员的责任</a:t>
            </a:r>
            <a:endParaRPr lang="en-US" altLang="zh-CN" sz="3200" dirty="0" smtClean="0"/>
          </a:p>
          <a:p>
            <a:pPr lvl="1">
              <a:buFont typeface="Arial" panose="020B0604020202020204" pitchFamily="34" charset="0"/>
              <a:buChar char="•"/>
            </a:pPr>
            <a:r>
              <a:rPr lang="zh-CN" altLang="en-US" dirty="0" smtClean="0">
                <a:latin typeface="+mn-ea"/>
              </a:rPr>
              <a:t>程序员的价值在于和他人的合作，开发出高质量的代码，而不是一堆新技术名词堆砌的虫件</a:t>
            </a:r>
            <a:r>
              <a:rPr lang="en-US" altLang="zh-CN" dirty="0" smtClean="0">
                <a:latin typeface="+mn-ea"/>
              </a:rPr>
              <a:t>(</a:t>
            </a:r>
            <a:r>
              <a:rPr lang="en-US" altLang="zh-CN" dirty="0" err="1" smtClean="0">
                <a:latin typeface="+mn-ea"/>
              </a:rPr>
              <a:t>bugware</a:t>
            </a:r>
            <a:r>
              <a:rPr lang="en-US" altLang="zh-CN" dirty="0" smtClean="0">
                <a:latin typeface="+mn-ea"/>
              </a:rPr>
              <a:t>)</a:t>
            </a:r>
            <a:endParaRPr lang="en-US" altLang="zh-CN" dirty="0" smtClean="0">
              <a:latin typeface="+mn-ea"/>
            </a:endParaRPr>
          </a:p>
          <a:p>
            <a:pPr lvl="1">
              <a:buFont typeface="Arial" panose="020B0604020202020204" pitchFamily="34" charset="0"/>
              <a:buChar char="•"/>
            </a:pPr>
            <a:r>
              <a:rPr lang="zh-CN" altLang="en-US" dirty="0" smtClean="0">
                <a:latin typeface="+mn-ea"/>
              </a:rPr>
              <a:t>程序员必须对自己的代码质量负责，单元测试是对自己代码质量的基本承诺。</a:t>
            </a:r>
            <a:endParaRPr lang="en-US" altLang="zh-CN" dirty="0" smtClean="0">
              <a:latin typeface="+mn-ea"/>
            </a:endParaRPr>
          </a:p>
          <a:p>
            <a:pPr lvl="1">
              <a:buFont typeface="Arial" panose="020B0604020202020204" pitchFamily="34" charset="0"/>
              <a:buChar char="•"/>
            </a:pPr>
            <a:r>
              <a:rPr lang="zh-CN" altLang="en-US" dirty="0" smtClean="0">
                <a:solidFill>
                  <a:srgbClr val="FF0000"/>
                </a:solidFill>
                <a:latin typeface="+mn-ea"/>
              </a:rPr>
              <a:t>程序</a:t>
            </a:r>
            <a:r>
              <a:rPr lang="en-US" altLang="zh-CN" dirty="0" smtClean="0">
                <a:solidFill>
                  <a:srgbClr val="FF0000"/>
                </a:solidFill>
                <a:latin typeface="+mn-ea"/>
              </a:rPr>
              <a:t>=UT+CODE</a:t>
            </a:r>
            <a:endParaRPr lang="en-US" altLang="zh-CN" dirty="0" smtClean="0">
              <a:solidFill>
                <a:srgbClr val="FF0000"/>
              </a:solidFill>
              <a:latin typeface="+mn-ea"/>
            </a:endParaRPr>
          </a:p>
          <a:p>
            <a:endParaRPr lang="en-US" altLang="zh-CN" dirty="0" smtClean="0">
              <a:latin typeface="+mn-ea"/>
            </a:endParaRPr>
          </a:p>
        </p:txBody>
      </p:sp>
      <p:pic>
        <p:nvPicPr>
          <p:cNvPr id="4098" name="Picture 2"/>
          <p:cNvPicPr>
            <a:picLocks noChangeAspect="1" noChangeArrowheads="1"/>
          </p:cNvPicPr>
          <p:nvPr/>
        </p:nvPicPr>
        <p:blipFill>
          <a:blip r:embed="rId2" cstate="print"/>
          <a:srcRect/>
          <a:stretch>
            <a:fillRect/>
          </a:stretch>
        </p:blipFill>
        <p:spPr bwMode="auto">
          <a:xfrm>
            <a:off x="4572000" y="908720"/>
            <a:ext cx="3543300" cy="4686300"/>
          </a:xfrm>
          <a:prstGeom prst="rect">
            <a:avLst/>
          </a:prstGeom>
          <a:noFill/>
          <a:ln w="9525">
            <a:noFill/>
            <a:miter lim="800000"/>
            <a:headEnd/>
            <a:tailEnd/>
          </a:ln>
        </p:spPr>
      </p:pic>
      <p:sp>
        <p:nvSpPr>
          <p:cNvPr id="3" name="TextBox 44"/>
          <p:cNvSpPr txBox="1"/>
          <p:nvPr/>
        </p:nvSpPr>
        <p:spPr>
          <a:xfrm>
            <a:off x="304800" y="-8890"/>
            <a:ext cx="4672965" cy="521970"/>
          </a:xfrm>
          <a:prstGeom prst="rect">
            <a:avLst/>
          </a:prstGeom>
          <a:noFill/>
        </p:spPr>
        <p:txBody>
          <a:bodyPr wrap="square" rtlCol="0">
            <a:spAutoFit/>
          </a:bodyPr>
          <a:p>
            <a:r>
              <a:rPr lang="en-US" altLang="zh-CN" sz="28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800" b="1" dirty="0">
                <a:solidFill>
                  <a:srgbClr val="003B90"/>
                </a:solidFill>
                <a:latin typeface="微软雅黑" panose="020B0503020204020204" pitchFamily="34" charset="-122"/>
                <a:ea typeface="微软雅黑" panose="020B0503020204020204" pitchFamily="34" charset="-122"/>
                <a:sym typeface="+mn-ea"/>
              </a:rPr>
              <a:t>概念</a:t>
            </a:r>
            <a:endParaRPr lang="zh-CN" altLang="en-U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9732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a:solidFill>
                  <a:srgbClr val="7F7F7F"/>
                </a:solidFill>
                <a:sym typeface="Arial" panose="020B0604020202020204" pitchFamily="34" charset="0"/>
              </a:rPr>
              <a:t>2</a:t>
            </a:r>
            <a:endParaRPr lang="zh-CN" altLang="en-US" sz="2400" dirty="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缓存的概念</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a:solidFill>
                  <a:srgbClr val="7F7F7F"/>
                </a:solidFill>
                <a:sym typeface="Arial" panose="020B0604020202020204" pitchFamily="34" charset="0"/>
              </a:rPr>
              <a:t>1</a:t>
            </a:r>
            <a:endParaRPr lang="zh-CN" altLang="en-US" sz="240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99732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概念</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509492"/>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介绍</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509492"/>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3</a:t>
            </a:r>
            <a:endParaRPr lang="zh-CN" altLang="en-US" sz="2400" dirty="0">
              <a:solidFill>
                <a:srgbClr val="F2F2F2"/>
              </a:solidFill>
              <a:sym typeface="Arial" panose="020B0604020202020204" pitchFamily="34" charset="0"/>
            </a:endParaRPr>
          </a:p>
        </p:txBody>
      </p:sp>
      <p:sp>
        <p:nvSpPr>
          <p:cNvPr id="5" name="TextBox 53"/>
          <p:cNvSpPr txBox="1">
            <a:spLocks noChangeArrowheads="1"/>
          </p:cNvSpPr>
          <p:nvPr/>
        </p:nvSpPr>
        <p:spPr bwMode="auto">
          <a:xfrm>
            <a:off x="357188" y="0"/>
            <a:ext cx="6072187" cy="583565"/>
          </a:xfrm>
          <a:prstGeom prst="rect">
            <a:avLst/>
          </a:prstGeom>
          <a:noFill/>
          <a:ln w="9525">
            <a:noFill/>
            <a:miter lim="800000"/>
          </a:ln>
        </p:spPr>
        <p:txBody>
          <a:bodyPr>
            <a:spAutoFit/>
          </a:bodyPr>
          <a:p>
            <a:r>
              <a:rPr lang="en-US" altLang="zh-CN" sz="32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3200" b="1" dirty="0">
                <a:solidFill>
                  <a:srgbClr val="003B90"/>
                </a:solidFill>
                <a:latin typeface="微软雅黑" panose="020B0503020204020204" pitchFamily="34" charset="-122"/>
                <a:ea typeface="微软雅黑" panose="020B0503020204020204" pitchFamily="34" charset="-122"/>
                <a:sym typeface="+mn-ea"/>
              </a:rPr>
              <a:t>概念及介绍</a:t>
            </a:r>
            <a:endParaRPr lang="zh-CN" altLang="en-US" sz="3200" b="1">
              <a:solidFill>
                <a:srgbClr val="003B9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527393"/>
            <a:ext cx="8640960" cy="3291840"/>
          </a:xfrm>
          <a:prstGeom prst="rect">
            <a:avLst/>
          </a:prstGeom>
          <a:noFill/>
        </p:spPr>
        <p:txBody>
          <a:bodyPr wrap="square" rtlCol="0">
            <a:spAutoFit/>
          </a:bodyPr>
          <a:lstStyle/>
          <a:p>
            <a:pPr marL="285750" indent="-285750">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应用于Java方法，从而减少了</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方法实际调用</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的执行次数。每次调用目标方法时，检查该方法是否已针对给定参数执行。如果有，则返回缓存的结果而不必执行实际的方法</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如果没有，则执行方法，将结果缓存并返回给用户，以便下次调用该方法时，返回缓存的结果</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这种</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方法</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仅适用于保证为给定输入（或参数）返回相同输出（结果）的方法，无论它执行多少次</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在实际使用</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Spring Cache</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时，需要注意</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缓存声明 - 确定需要</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缓存的方法及</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相关</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策略</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缓存配置 - 存储和读取数据的</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实际缓存实现</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44"/>
          <p:cNvSpPr txBox="1"/>
          <p:nvPr/>
        </p:nvSpPr>
        <p:spPr>
          <a:xfrm>
            <a:off x="179705" y="45085"/>
            <a:ext cx="4672965" cy="521970"/>
          </a:xfrm>
          <a:prstGeom prst="rect">
            <a:avLst/>
          </a:prstGeom>
          <a:noFill/>
        </p:spPr>
        <p:txBody>
          <a:bodyPr wrap="square" rtlCol="0">
            <a:spAutoFit/>
          </a:bodyPr>
          <a:p>
            <a:r>
              <a:rPr lang="en-US" altLang="zh-CN" sz="28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800" b="1" dirty="0">
                <a:solidFill>
                  <a:srgbClr val="003B90"/>
                </a:solidFill>
                <a:latin typeface="微软雅黑" panose="020B0503020204020204" pitchFamily="34" charset="-122"/>
                <a:ea typeface="微软雅黑" panose="020B0503020204020204" pitchFamily="34" charset="-122"/>
                <a:sym typeface="+mn-ea"/>
              </a:rPr>
              <a:t>介绍</a:t>
            </a:r>
            <a:endParaRPr lang="zh-CN" altLang="en-US" sz="2800" b="1" dirty="0">
              <a:solidFill>
                <a:srgbClr val="003B90"/>
              </a:solidFill>
              <a:latin typeface="微软雅黑" panose="020B0503020204020204" pitchFamily="34" charset="-122"/>
              <a:ea typeface="微软雅黑" panose="020B0503020204020204" pitchFamily="34" charset="-122"/>
              <a:sym typeface="+mn-ea"/>
            </a:endParaRPr>
          </a:p>
        </p:txBody>
      </p:sp>
      <p:sp>
        <p:nvSpPr>
          <p:cNvPr id="6" name="TextBox 44"/>
          <p:cNvSpPr txBox="1"/>
          <p:nvPr/>
        </p:nvSpPr>
        <p:spPr>
          <a:xfrm>
            <a:off x="179705" y="852805"/>
            <a:ext cx="3528695" cy="398780"/>
          </a:xfrm>
          <a:prstGeom prst="rect">
            <a:avLst/>
          </a:prstGeom>
          <a:noFill/>
        </p:spPr>
        <p:txBody>
          <a:bodyPr wrap="square" rtlCol="0">
            <a:spAutoFit/>
          </a:bodyPr>
          <a:p>
            <a:r>
              <a:rPr lang="en-US" altLang="zh-CN" sz="20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000" b="1" dirty="0">
                <a:solidFill>
                  <a:srgbClr val="003B90"/>
                </a:solidFill>
                <a:latin typeface="微软雅黑" panose="020B0503020204020204" pitchFamily="34" charset="-122"/>
                <a:ea typeface="微软雅黑" panose="020B0503020204020204" pitchFamily="34" charset="-122"/>
                <a:sym typeface="+mn-ea"/>
              </a:rPr>
              <a:t>基本用法</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69352" y="1380073"/>
            <a:ext cx="8640960" cy="1198880"/>
          </a:xfrm>
          <a:prstGeom prst="rect">
            <a:avLst/>
          </a:prstGeom>
          <a:noFill/>
        </p:spPr>
        <p:txBody>
          <a:bodyPr wrap="square" rtlCol="0">
            <a:spAutoFit/>
          </a:bodyPr>
          <a:lstStyle/>
          <a:p>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smtClean="0">
              <a:latin typeface="+mn-ea"/>
            </a:endParaRPr>
          </a:p>
        </p:txBody>
      </p:sp>
      <p:sp>
        <p:nvSpPr>
          <p:cNvPr id="3" name="TextBox 44"/>
          <p:cNvSpPr txBox="1"/>
          <p:nvPr/>
        </p:nvSpPr>
        <p:spPr>
          <a:xfrm>
            <a:off x="179705" y="-21590"/>
            <a:ext cx="4672965" cy="521970"/>
          </a:xfrm>
          <a:prstGeom prst="rect">
            <a:avLst/>
          </a:prstGeom>
          <a:noFill/>
        </p:spPr>
        <p:txBody>
          <a:bodyPr wrap="square" rtlCol="0">
            <a:spAutoFit/>
          </a:bodyPr>
          <a:p>
            <a:r>
              <a:rPr lang="en-US" altLang="zh-CN" sz="28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800" b="1" dirty="0">
                <a:solidFill>
                  <a:srgbClr val="003B90"/>
                </a:solidFill>
                <a:latin typeface="微软雅黑" panose="020B0503020204020204" pitchFamily="34" charset="-122"/>
                <a:ea typeface="微软雅黑" panose="020B0503020204020204" pitchFamily="34" charset="-122"/>
                <a:sym typeface="+mn-ea"/>
              </a:rPr>
              <a:t>介绍</a:t>
            </a:r>
            <a:endParaRPr lang="zh-CN" altLang="en-US" sz="2800" b="1" dirty="0">
              <a:solidFill>
                <a:srgbClr val="003B90"/>
              </a:solidFill>
              <a:latin typeface="微软雅黑" panose="020B0503020204020204" pitchFamily="34" charset="-122"/>
              <a:ea typeface="微软雅黑" panose="020B0503020204020204" pitchFamily="34" charset="-122"/>
              <a:sym typeface="+mn-ea"/>
            </a:endParaRPr>
          </a:p>
        </p:txBody>
      </p:sp>
      <p:sp>
        <p:nvSpPr>
          <p:cNvPr id="6" name="TextBox 44"/>
          <p:cNvSpPr txBox="1"/>
          <p:nvPr/>
        </p:nvSpPr>
        <p:spPr>
          <a:xfrm>
            <a:off x="169545" y="812165"/>
            <a:ext cx="6805295" cy="398780"/>
          </a:xfrm>
          <a:prstGeom prst="rect">
            <a:avLst/>
          </a:prstGeom>
          <a:noFill/>
        </p:spPr>
        <p:txBody>
          <a:bodyPr wrap="square" rtlCol="0">
            <a:spAutoFit/>
          </a:bodyPr>
          <a:p>
            <a:r>
              <a:rPr lang="en-US" altLang="zh-CN" sz="20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000" b="1" dirty="0">
                <a:solidFill>
                  <a:srgbClr val="003B90"/>
                </a:solidFill>
                <a:latin typeface="微软雅黑" panose="020B0503020204020204" pitchFamily="34" charset="-122"/>
                <a:ea typeface="微软雅黑" panose="020B0503020204020204" pitchFamily="34" charset="-122"/>
                <a:sym typeface="+mn-ea"/>
              </a:rPr>
              <a:t>在</a:t>
            </a:r>
            <a:r>
              <a:rPr lang="en-US" altLang="zh-CN" sz="2000" b="1" dirty="0">
                <a:solidFill>
                  <a:srgbClr val="003B90"/>
                </a:solidFill>
                <a:latin typeface="微软雅黑" panose="020B0503020204020204" pitchFamily="34" charset="-122"/>
                <a:ea typeface="微软雅黑" panose="020B0503020204020204" pitchFamily="34" charset="-122"/>
                <a:sym typeface="+mn-ea"/>
              </a:rPr>
              <a:t>Spring Boot</a:t>
            </a:r>
            <a:r>
              <a:rPr lang="zh-CN" altLang="en-US" sz="2000" b="1" dirty="0">
                <a:solidFill>
                  <a:srgbClr val="003B90"/>
                </a:solidFill>
                <a:latin typeface="微软雅黑" panose="020B0503020204020204" pitchFamily="34" charset="-122"/>
                <a:ea typeface="微软雅黑" panose="020B0503020204020204" pitchFamily="34" charset="-122"/>
                <a:sym typeface="+mn-ea"/>
              </a:rPr>
              <a:t>中应用</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146" name="AutoShape 3"/>
          <p:cNvSpPr>
            <a:spLocks noChangeArrowheads="1"/>
          </p:cNvSpPr>
          <p:nvPr/>
        </p:nvSpPr>
        <p:spPr bwMode="auto">
          <a:xfrm>
            <a:off x="2411730" y="1589405"/>
            <a:ext cx="501777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grpSp>
        <p:nvGrpSpPr>
          <p:cNvPr id="3" name="Group 9"/>
          <p:cNvGrpSpPr/>
          <p:nvPr/>
        </p:nvGrpSpPr>
        <p:grpSpPr bwMode="auto">
          <a:xfrm>
            <a:off x="1911698" y="1484784"/>
            <a:ext cx="793750" cy="790575"/>
            <a:chOff x="0" y="0"/>
            <a:chExt cx="1590" cy="1588"/>
          </a:xfrm>
        </p:grpSpPr>
        <p:grpSp>
          <p:nvGrpSpPr>
            <p:cNvPr id="4" name="Group 10"/>
            <p:cNvGrpSpPr/>
            <p:nvPr/>
          </p:nvGrpSpPr>
          <p:grpSpPr bwMode="auto">
            <a:xfrm>
              <a:off x="0" y="0"/>
              <a:ext cx="1590" cy="1588"/>
              <a:chOff x="0" y="0"/>
              <a:chExt cx="1136" cy="1134"/>
            </a:xfrm>
          </p:grpSpPr>
          <p:sp>
            <p:nvSpPr>
              <p:cNvPr id="615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5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5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5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59" name="Rectangle 11"/>
          <p:cNvSpPr>
            <a:spLocks noChangeArrowheads="1"/>
          </p:cNvSpPr>
          <p:nvPr/>
        </p:nvSpPr>
        <p:spPr bwMode="auto">
          <a:xfrm>
            <a:off x="2027585" y="1611784"/>
            <a:ext cx="554038" cy="569913"/>
          </a:xfrm>
          <a:prstGeom prst="rect">
            <a:avLst/>
          </a:prstGeom>
          <a:noFill/>
          <a:ln w="9525">
            <a:noFill/>
            <a:miter lim="800000"/>
          </a:ln>
        </p:spPr>
        <p:txBody>
          <a:bodyPr anchor="ctr"/>
          <a:lstStyle/>
          <a:p>
            <a:pPr algn="ctr"/>
            <a:r>
              <a:rPr lang="en-US" sz="3600" b="1" dirty="0">
                <a:solidFill>
                  <a:schemeClr val="bg1"/>
                </a:solidFill>
              </a:rPr>
              <a:t>1</a:t>
            </a:r>
            <a:endParaRPr lang="en-US" sz="3600" b="1" dirty="0">
              <a:solidFill>
                <a:schemeClr val="bg1"/>
              </a:solidFill>
            </a:endParaRPr>
          </a:p>
        </p:txBody>
      </p:sp>
      <p:sp>
        <p:nvSpPr>
          <p:cNvPr id="6160" name="AutoShape 3"/>
          <p:cNvSpPr>
            <a:spLocks noChangeArrowheads="1"/>
          </p:cNvSpPr>
          <p:nvPr/>
        </p:nvSpPr>
        <p:spPr bwMode="auto">
          <a:xfrm>
            <a:off x="2411730" y="2660650"/>
            <a:ext cx="5017770" cy="552450"/>
          </a:xfrm>
          <a:prstGeom prst="roundRect">
            <a:avLst>
              <a:gd name="adj" fmla="val 13218"/>
            </a:avLst>
          </a:prstGeom>
          <a:solidFill>
            <a:srgbClr val="FFCC99"/>
          </a:solidFill>
          <a:ln w="3175" cmpd="sng">
            <a:solidFill>
              <a:srgbClr val="8EB4E3"/>
            </a:solidFill>
            <a:round/>
          </a:ln>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61" name="Rectangle 13"/>
          <p:cNvSpPr>
            <a:spLocks noChangeArrowheads="1"/>
          </p:cNvSpPr>
          <p:nvPr/>
        </p:nvSpPr>
        <p:spPr bwMode="auto">
          <a:xfrm>
            <a:off x="2768600" y="2584450"/>
            <a:ext cx="4392295" cy="607695"/>
          </a:xfrm>
          <a:prstGeom prst="rect">
            <a:avLst/>
          </a:prstGeom>
          <a:noFill/>
          <a:ln w="9525">
            <a:noFill/>
            <a:miter lim="800000"/>
          </a:ln>
        </p:spPr>
        <p:txBody>
          <a:bodyPr wrap="square">
            <a:spAutoFit/>
          </a:bodyPr>
          <a:lstStyle/>
          <a:p>
            <a:pPr algn="ctr">
              <a:lnSpc>
                <a:spcPct val="120000"/>
              </a:lnSpc>
              <a:spcBef>
                <a:spcPct val="50000"/>
              </a:spcBef>
            </a:pPr>
            <a:r>
              <a:rPr lang="en-US" altLang="zh-CN" sz="2800" b="1" dirty="0">
                <a:solidFill>
                  <a:srgbClr val="003B90"/>
                </a:solidFill>
                <a:latin typeface="微软雅黑" panose="020B0503020204020204" pitchFamily="34" charset="-122"/>
                <a:ea typeface="微软雅黑" panose="020B0503020204020204" pitchFamily="34" charset="-122"/>
              </a:rPr>
              <a:t>Spring Cache</a:t>
            </a:r>
            <a:r>
              <a:rPr lang="zh-CN" altLang="en-US" sz="2800" b="1" dirty="0">
                <a:solidFill>
                  <a:srgbClr val="003B90"/>
                </a:solidFill>
                <a:latin typeface="微软雅黑" panose="020B0503020204020204" pitchFamily="34" charset="-122"/>
                <a:ea typeface="微软雅黑" panose="020B0503020204020204" pitchFamily="34" charset="-122"/>
              </a:rPr>
              <a:t>配置及示例</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5" name="Group 18"/>
          <p:cNvGrpSpPr/>
          <p:nvPr/>
        </p:nvGrpSpPr>
        <p:grpSpPr bwMode="auto">
          <a:xfrm>
            <a:off x="1906935" y="2541464"/>
            <a:ext cx="793750" cy="790575"/>
            <a:chOff x="0" y="0"/>
            <a:chExt cx="1590" cy="1588"/>
          </a:xfrm>
        </p:grpSpPr>
        <p:grpSp>
          <p:nvGrpSpPr>
            <p:cNvPr id="6" name="Group 19"/>
            <p:cNvGrpSpPr/>
            <p:nvPr/>
          </p:nvGrpSpPr>
          <p:grpSpPr bwMode="auto">
            <a:xfrm>
              <a:off x="0" y="0"/>
              <a:ext cx="1590" cy="1588"/>
              <a:chOff x="0" y="0"/>
              <a:chExt cx="1136" cy="1134"/>
            </a:xfrm>
          </p:grpSpPr>
          <p:sp>
            <p:nvSpPr>
              <p:cNvPr id="6164"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65"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66"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67"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68" name="Rectangle 11"/>
          <p:cNvSpPr>
            <a:spLocks noChangeArrowheads="1"/>
          </p:cNvSpPr>
          <p:nvPr/>
        </p:nvSpPr>
        <p:spPr bwMode="auto">
          <a:xfrm>
            <a:off x="2025998" y="2651001"/>
            <a:ext cx="554037" cy="569913"/>
          </a:xfrm>
          <a:prstGeom prst="rect">
            <a:avLst/>
          </a:prstGeom>
          <a:noFill/>
          <a:ln w="9525">
            <a:noFill/>
            <a:miter lim="800000"/>
          </a:ln>
        </p:spPr>
        <p:txBody>
          <a:bodyPr anchor="ctr"/>
          <a:lstStyle/>
          <a:p>
            <a:pPr algn="ctr"/>
            <a:r>
              <a:rPr lang="en-US" sz="3600" b="1">
                <a:solidFill>
                  <a:schemeClr val="bg1"/>
                </a:solidFill>
              </a:rPr>
              <a:t>2</a:t>
            </a:r>
            <a:endParaRPr lang="en-US" sz="3600" b="1">
              <a:solidFill>
                <a:schemeClr val="bg1"/>
              </a:solidFill>
            </a:endParaRPr>
          </a:p>
        </p:txBody>
      </p:sp>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6171" name="AutoShape 3"/>
          <p:cNvSpPr>
            <a:spLocks noChangeArrowheads="1"/>
          </p:cNvSpPr>
          <p:nvPr/>
        </p:nvSpPr>
        <p:spPr bwMode="auto">
          <a:xfrm>
            <a:off x="2411760" y="3740647"/>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72" name="Rectangle 13"/>
          <p:cNvSpPr>
            <a:spLocks noChangeArrowheads="1"/>
          </p:cNvSpPr>
          <p:nvPr/>
        </p:nvSpPr>
        <p:spPr bwMode="auto">
          <a:xfrm>
            <a:off x="2632075" y="3693160"/>
            <a:ext cx="4011930" cy="607695"/>
          </a:xfrm>
          <a:prstGeom prst="rect">
            <a:avLst/>
          </a:prstGeom>
          <a:noFill/>
          <a:ln w="9525">
            <a:noFill/>
            <a:miter lim="800000"/>
          </a:ln>
          <a:effectLst/>
        </p:spPr>
        <p:txBody>
          <a:bodyPr wrap="square">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sym typeface="+mn-ea"/>
              </a:rPr>
              <a:t>Caffeine Cache</a:t>
            </a:r>
            <a:r>
              <a:rPr lang="zh-CN" altLang="zh-CN" sz="2800" b="1" dirty="0" smtClean="0">
                <a:solidFill>
                  <a:srgbClr val="003B90"/>
                </a:solidFill>
                <a:latin typeface="微软雅黑" panose="020B0503020204020204" pitchFamily="34" charset="-122"/>
                <a:ea typeface="微软雅黑" panose="020B0503020204020204" pitchFamily="34" charset="-122"/>
                <a:sym typeface="+mn-ea"/>
              </a:rPr>
              <a:t>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7" name="Group 29"/>
          <p:cNvGrpSpPr/>
          <p:nvPr/>
        </p:nvGrpSpPr>
        <p:grpSpPr bwMode="auto">
          <a:xfrm>
            <a:off x="1906935" y="3621584"/>
            <a:ext cx="793750" cy="790575"/>
            <a:chOff x="0" y="0"/>
            <a:chExt cx="1590" cy="1588"/>
          </a:xfrm>
        </p:grpSpPr>
        <p:grpSp>
          <p:nvGrpSpPr>
            <p:cNvPr id="8" name="Group 30"/>
            <p:cNvGrpSpPr/>
            <p:nvPr/>
          </p:nvGrpSpPr>
          <p:grpSpPr bwMode="auto">
            <a:xfrm>
              <a:off x="0" y="0"/>
              <a:ext cx="1590" cy="1588"/>
              <a:chOff x="0" y="0"/>
              <a:chExt cx="1136" cy="1134"/>
            </a:xfrm>
          </p:grpSpPr>
          <p:sp>
            <p:nvSpPr>
              <p:cNvPr id="617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617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617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617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6179" name="Rectangle 11"/>
          <p:cNvSpPr>
            <a:spLocks noChangeArrowheads="1"/>
          </p:cNvSpPr>
          <p:nvPr/>
        </p:nvSpPr>
        <p:spPr bwMode="auto">
          <a:xfrm>
            <a:off x="2025998" y="3731122"/>
            <a:ext cx="554037" cy="569912"/>
          </a:xfrm>
          <a:prstGeom prst="rect">
            <a:avLst/>
          </a:prstGeom>
          <a:noFill/>
          <a:ln w="9525">
            <a:noFill/>
            <a:miter lim="800000"/>
          </a:ln>
          <a:effectLst/>
        </p:spPr>
        <p:txBody>
          <a:bodyPr anchor="ctr"/>
          <a:lstStyle/>
          <a:p>
            <a:pPr algn="ctr"/>
            <a:r>
              <a:rPr lang="zh-CN" altLang="en-US" sz="3600" b="1">
                <a:solidFill>
                  <a:schemeClr val="bg1"/>
                </a:solidFill>
              </a:rPr>
              <a:t>3</a:t>
            </a:r>
            <a:endParaRPr lang="en-US" sz="3600" b="1">
              <a:solidFill>
                <a:schemeClr val="bg1"/>
              </a:solidFill>
            </a:endParaRPr>
          </a:p>
        </p:txBody>
      </p:sp>
      <p:sp>
        <p:nvSpPr>
          <p:cNvPr id="36" name="AutoShape 3"/>
          <p:cNvSpPr>
            <a:spLocks noChangeArrowheads="1"/>
          </p:cNvSpPr>
          <p:nvPr/>
        </p:nvSpPr>
        <p:spPr bwMode="auto">
          <a:xfrm>
            <a:off x="2412529" y="4773712"/>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37" name="Rectangle 13"/>
          <p:cNvSpPr>
            <a:spLocks noChangeArrowheads="1"/>
          </p:cNvSpPr>
          <p:nvPr/>
        </p:nvSpPr>
        <p:spPr bwMode="auto">
          <a:xfrm>
            <a:off x="2700655" y="4697730"/>
            <a:ext cx="2800985" cy="607695"/>
          </a:xfrm>
          <a:prstGeom prst="rect">
            <a:avLst/>
          </a:prstGeom>
          <a:noFill/>
          <a:ln w="9525">
            <a:noFill/>
            <a:miter lim="800000"/>
          </a:ln>
          <a:effectLst/>
        </p:spPr>
        <p:txBody>
          <a:bodyPr wrap="square">
            <a:spAutoFit/>
          </a:bodyPr>
          <a:lstStyle/>
          <a:p>
            <a:pPr algn="ctr">
              <a:lnSpc>
                <a:spcPct val="120000"/>
              </a:lnSpc>
              <a:spcBef>
                <a:spcPct val="50000"/>
              </a:spcBef>
            </a:pPr>
            <a:r>
              <a:rPr lang="zh-CN" altLang="en-US" sz="2800" b="1" dirty="0">
                <a:solidFill>
                  <a:srgbClr val="003B90"/>
                </a:solidFill>
                <a:latin typeface="微软雅黑" panose="020B0503020204020204" pitchFamily="34" charset="-122"/>
                <a:ea typeface="微软雅黑" panose="020B0503020204020204" pitchFamily="34" charset="-122"/>
              </a:rPr>
              <a:t>其他常用缓存</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9" name="Group 29"/>
          <p:cNvGrpSpPr/>
          <p:nvPr/>
        </p:nvGrpSpPr>
        <p:grpSpPr bwMode="auto">
          <a:xfrm>
            <a:off x="1907704" y="4654649"/>
            <a:ext cx="793750" cy="790575"/>
            <a:chOff x="0" y="0"/>
            <a:chExt cx="1590" cy="1588"/>
          </a:xfrm>
        </p:grpSpPr>
        <p:grpSp>
          <p:nvGrpSpPr>
            <p:cNvPr id="10" name="Group 30"/>
            <p:cNvGrpSpPr/>
            <p:nvPr/>
          </p:nvGrpSpPr>
          <p:grpSpPr bwMode="auto">
            <a:xfrm>
              <a:off x="0" y="0"/>
              <a:ext cx="1590" cy="1588"/>
              <a:chOff x="0" y="0"/>
              <a:chExt cx="1136" cy="1134"/>
            </a:xfrm>
          </p:grpSpPr>
          <p:sp>
            <p:nvSpPr>
              <p:cNvPr id="42"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43"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40"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41"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44" name="Rectangle 11"/>
          <p:cNvSpPr>
            <a:spLocks noChangeArrowheads="1"/>
          </p:cNvSpPr>
          <p:nvPr/>
        </p:nvSpPr>
        <p:spPr bwMode="auto">
          <a:xfrm>
            <a:off x="2026767" y="4764187"/>
            <a:ext cx="554037" cy="569912"/>
          </a:xfrm>
          <a:prstGeom prst="rect">
            <a:avLst/>
          </a:prstGeom>
          <a:noFill/>
          <a:ln w="9525">
            <a:noFill/>
            <a:miter lim="800000"/>
          </a:ln>
          <a:effectLst/>
        </p:spPr>
        <p:txBody>
          <a:bodyPr anchor="ctr"/>
          <a:lstStyle/>
          <a:p>
            <a:pPr algn="ctr"/>
            <a:r>
              <a:rPr lang="en-US" sz="3600" b="1" dirty="0">
                <a:solidFill>
                  <a:schemeClr val="bg1"/>
                </a:solidFill>
              </a:rPr>
              <a:t>4</a:t>
            </a:r>
            <a:endParaRPr lang="en-US" sz="3600" b="1" dirty="0">
              <a:solidFill>
                <a:schemeClr val="bg1"/>
              </a:solidFill>
            </a:endParaRPr>
          </a:p>
        </p:txBody>
      </p:sp>
      <p:sp>
        <p:nvSpPr>
          <p:cNvPr id="12" name="Rectangle 13"/>
          <p:cNvSpPr>
            <a:spLocks noChangeArrowheads="1"/>
          </p:cNvSpPr>
          <p:nvPr/>
        </p:nvSpPr>
        <p:spPr bwMode="auto">
          <a:xfrm>
            <a:off x="2786380" y="1527810"/>
            <a:ext cx="4357370" cy="607695"/>
          </a:xfrm>
          <a:prstGeom prst="rect">
            <a:avLst/>
          </a:prstGeom>
          <a:noFill/>
          <a:ln w="9525">
            <a:noFill/>
            <a:miter lim="800000"/>
          </a:ln>
        </p:spPr>
        <p:txBody>
          <a:bodyPr wrap="square">
            <a:spAutoFit/>
          </a:bodyPr>
          <a:p>
            <a:pPr algn="ctr">
              <a:lnSpc>
                <a:spcPct val="120000"/>
              </a:lnSpc>
              <a:spcBef>
                <a:spcPct val="50000"/>
              </a:spcBef>
            </a:pPr>
            <a:r>
              <a:rPr lang="en-US" altLang="zh-CN" sz="2800" b="1" dirty="0">
                <a:solidFill>
                  <a:srgbClr val="003B90"/>
                </a:solidFill>
                <a:latin typeface="微软雅黑" panose="020B0503020204020204" pitchFamily="34" charset="-122"/>
                <a:ea typeface="微软雅黑" panose="020B0503020204020204" pitchFamily="34" charset="-122"/>
              </a:rPr>
              <a:t>Spring Cache</a:t>
            </a:r>
            <a:r>
              <a:rPr lang="zh-CN" altLang="en-US" sz="2800" b="1" dirty="0">
                <a:solidFill>
                  <a:srgbClr val="003B90"/>
                </a:solidFill>
                <a:latin typeface="微软雅黑" panose="020B0503020204020204" pitchFamily="34" charset="-122"/>
                <a:ea typeface="微软雅黑" panose="020B0503020204020204" pitchFamily="34" charset="-122"/>
              </a:rPr>
              <a:t>概念及介绍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56490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a:solidFill>
                  <a:srgbClr val="7F7F7F"/>
                </a:solidFill>
                <a:sym typeface="Arial" panose="020B0604020202020204" pitchFamily="34" charset="0"/>
              </a:rPr>
              <a:t>2</a:t>
            </a:r>
            <a:endParaRPr lang="zh-CN" altLang="en-US" sz="2400" dirty="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F2F2F2"/>
                </a:solidFill>
                <a:sym typeface="Arial" panose="020B0604020202020204" pitchFamily="34" charset="0"/>
              </a:rPr>
              <a:t>1</a:t>
            </a:r>
            <a:endParaRPr lang="zh-CN" altLang="en-US" sz="2400" dirty="0" smtClean="0">
              <a:solidFill>
                <a:srgbClr val="F2F2F2"/>
              </a:solidFill>
              <a:sym typeface="Arial" panose="020B0604020202020204" pitchFamily="34" charset="0"/>
            </a:endParaRPr>
          </a:p>
        </p:txBody>
      </p:sp>
      <p:sp>
        <p:nvSpPr>
          <p:cNvPr id="7184" name="文本占位符 22"/>
          <p:cNvSpPr>
            <a:spLocks noChangeArrowheads="1"/>
          </p:cNvSpPr>
          <p:nvPr/>
        </p:nvSpPr>
        <p:spPr bwMode="auto">
          <a:xfrm>
            <a:off x="1674813" y="256490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注解</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断言</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3789040"/>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经验</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3789040"/>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
        <p:nvSpPr>
          <p:cNvPr id="18" name="文本占位符 21"/>
          <p:cNvSpPr>
            <a:spLocks noChangeArrowheads="1"/>
          </p:cNvSpPr>
          <p:nvPr/>
        </p:nvSpPr>
        <p:spPr bwMode="auto">
          <a:xfrm>
            <a:off x="755576" y="4869532"/>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a:solidFill>
                <a:srgbClr val="7F7F7F"/>
              </a:solidFill>
              <a:sym typeface="Arial" panose="020B0604020202020204" pitchFamily="34" charset="0"/>
            </a:endParaRPr>
          </a:p>
        </p:txBody>
      </p:sp>
      <p:sp>
        <p:nvSpPr>
          <p:cNvPr id="20" name="文本占位符 22"/>
          <p:cNvSpPr>
            <a:spLocks noChangeArrowheads="1"/>
          </p:cNvSpPr>
          <p:nvPr/>
        </p:nvSpPr>
        <p:spPr bwMode="auto">
          <a:xfrm>
            <a:off x="1691680" y="4869532"/>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AssertJ</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3970318"/>
          </a:xfrm>
          <a:prstGeom prst="rect">
            <a:avLst/>
          </a:prstGeom>
          <a:noFill/>
        </p:spPr>
        <p:txBody>
          <a:bodyPr wrap="square" rtlCol="0">
            <a:spAutoFit/>
          </a:bodyPr>
          <a:lstStyle/>
          <a:p>
            <a:r>
              <a:rPr lang="zh-CN" altLang="en-US" sz="2400" dirty="0" smtClean="0"/>
              <a:t>简介：</a:t>
            </a:r>
            <a:endParaRPr lang="en-US" altLang="zh-CN" sz="2400" dirty="0" smtClean="0"/>
          </a:p>
          <a:p>
            <a:pPr lvl="1">
              <a:buFont typeface="Arial" panose="020B0604020202020204" pitchFamily="34" charset="0"/>
              <a:buChar char="•"/>
            </a:pPr>
            <a:r>
              <a:rPr lang="en-US" altLang="zh-CN" dirty="0" err="1" smtClean="0">
                <a:latin typeface="+mn-ea"/>
              </a:rPr>
              <a:t>JUnit</a:t>
            </a:r>
            <a:r>
              <a:rPr lang="en-US" altLang="zh-CN" dirty="0" smtClean="0">
                <a:latin typeface="+mn-ea"/>
              </a:rPr>
              <a:t> </a:t>
            </a:r>
            <a:r>
              <a:rPr lang="zh-CN" altLang="en-US" dirty="0" smtClean="0">
                <a:latin typeface="+mn-ea"/>
              </a:rPr>
              <a:t>是一个易用的、灵活的、开源的测试平台。</a:t>
            </a:r>
            <a:endParaRPr lang="en-US" altLang="zh-CN" dirty="0" smtClean="0">
              <a:latin typeface="+mn-ea"/>
            </a:endParaRPr>
          </a:p>
          <a:p>
            <a:pPr lvl="1">
              <a:buFont typeface="Arial" panose="020B0604020202020204" pitchFamily="34" charset="0"/>
              <a:buChar char="•"/>
            </a:pPr>
            <a:r>
              <a:rPr lang="zh-CN" altLang="en-US" dirty="0" smtClean="0">
                <a:latin typeface="+mn-ea"/>
              </a:rPr>
              <a:t>就像所有其他项目一样，它有很多优点，但也有不足之处。通过使用无需人工干涉的</a:t>
            </a:r>
            <a:r>
              <a:rPr lang="en-US" altLang="zh-CN" dirty="0" err="1" smtClean="0">
                <a:latin typeface="+mn-ea"/>
              </a:rPr>
              <a:t>JUnit</a:t>
            </a:r>
            <a:r>
              <a:rPr lang="zh-CN" altLang="en-US" dirty="0" smtClean="0">
                <a:latin typeface="+mn-ea"/>
              </a:rPr>
              <a:t>自动测试平台，我们很容易累积起大量的</a:t>
            </a:r>
            <a:r>
              <a:rPr lang="en-US" altLang="zh-CN" dirty="0" err="1" smtClean="0">
                <a:latin typeface="+mn-ea"/>
              </a:rPr>
              <a:t>JUnit</a:t>
            </a:r>
            <a:r>
              <a:rPr lang="zh-CN" altLang="en-US" dirty="0" smtClean="0">
                <a:latin typeface="+mn-ea"/>
              </a:rPr>
              <a:t>测试程序从而保证以往的</a:t>
            </a:r>
            <a:r>
              <a:rPr lang="en-US" altLang="zh-CN" dirty="0" smtClean="0">
                <a:latin typeface="+mn-ea"/>
              </a:rPr>
              <a:t>bug</a:t>
            </a:r>
            <a:r>
              <a:rPr lang="zh-CN" altLang="en-US" dirty="0" smtClean="0">
                <a:latin typeface="+mn-ea"/>
              </a:rPr>
              <a:t>不会重现。</a:t>
            </a:r>
            <a:endParaRPr lang="en-US" altLang="zh-CN" dirty="0" smtClean="0">
              <a:latin typeface="+mn-ea"/>
            </a:endParaRPr>
          </a:p>
          <a:p>
            <a:pPr lvl="1">
              <a:buFont typeface="Arial" panose="020B0604020202020204" pitchFamily="34" charset="0"/>
              <a:buChar char="•"/>
            </a:pPr>
            <a:r>
              <a:rPr lang="zh-CN" altLang="en-US" dirty="0" smtClean="0">
                <a:latin typeface="+mn-ea"/>
              </a:rPr>
              <a:t>另外，</a:t>
            </a:r>
            <a:r>
              <a:rPr lang="en-US" altLang="zh-CN" dirty="0" err="1" smtClean="0">
                <a:latin typeface="+mn-ea"/>
              </a:rPr>
              <a:t>JUnit</a:t>
            </a:r>
            <a:r>
              <a:rPr lang="zh-CN" altLang="en-US" dirty="0" smtClean="0">
                <a:latin typeface="+mn-ea"/>
              </a:rPr>
              <a:t>便于和编译单元</a:t>
            </a:r>
            <a:r>
              <a:rPr lang="en-US" altLang="zh-CN" dirty="0" smtClean="0">
                <a:latin typeface="+mn-ea"/>
              </a:rPr>
              <a:t>(ant)</a:t>
            </a:r>
            <a:r>
              <a:rPr lang="zh-CN" altLang="en-US" dirty="0" smtClean="0">
                <a:latin typeface="+mn-ea"/>
              </a:rPr>
              <a:t>以及</a:t>
            </a:r>
            <a:r>
              <a:rPr lang="en-US" altLang="zh-CN" dirty="0" smtClean="0">
                <a:latin typeface="+mn-ea"/>
              </a:rPr>
              <a:t>IDE</a:t>
            </a:r>
            <a:r>
              <a:rPr lang="zh-CN" altLang="en-US" dirty="0" smtClean="0">
                <a:latin typeface="+mn-ea"/>
              </a:rPr>
              <a:t>单元集成</a:t>
            </a:r>
            <a:r>
              <a:rPr lang="en-US" altLang="zh-CN" dirty="0" smtClean="0">
                <a:latin typeface="+mn-ea"/>
              </a:rPr>
              <a:t>(Eclipse)</a:t>
            </a:r>
            <a:endParaRPr lang="en-US" altLang="zh-CN" dirty="0" smtClean="0">
              <a:latin typeface="+mn-ea"/>
            </a:endParaRPr>
          </a:p>
          <a:p>
            <a:endParaRPr lang="en-US" altLang="zh-CN" dirty="0" smtClean="0">
              <a:latin typeface="+mn-ea"/>
            </a:endParaRPr>
          </a:p>
          <a:p>
            <a:r>
              <a:rPr lang="zh-CN" altLang="en-US" sz="2400" dirty="0" smtClean="0"/>
              <a:t>优点：</a:t>
            </a:r>
            <a:endParaRPr lang="en-US" altLang="zh-CN" sz="2400" dirty="0" smtClean="0"/>
          </a:p>
          <a:p>
            <a:pPr lvl="1">
              <a:buFont typeface="Arial" panose="020B0604020202020204" pitchFamily="34" charset="0"/>
              <a:buChar char="•"/>
            </a:pPr>
            <a:r>
              <a:rPr lang="zh-CN" altLang="en-US" dirty="0" smtClean="0">
                <a:latin typeface="+mn-ea"/>
              </a:rPr>
              <a:t>可以使测试代码和产品代码分开。</a:t>
            </a:r>
            <a:endParaRPr lang="en-US" altLang="zh-CN" dirty="0" smtClean="0">
              <a:latin typeface="+mn-ea"/>
            </a:endParaRPr>
          </a:p>
          <a:p>
            <a:pPr lvl="1">
              <a:buFont typeface="Arial" panose="020B0604020202020204" pitchFamily="34" charset="0"/>
              <a:buChar char="•"/>
            </a:pPr>
            <a:r>
              <a:rPr lang="zh-CN" altLang="en-US" dirty="0" smtClean="0">
                <a:latin typeface="+mn-ea"/>
              </a:rPr>
              <a:t>针对某个类测试代码通过较少改动便可以应用于另一个测试类。</a:t>
            </a:r>
            <a:endParaRPr lang="en-US" altLang="zh-CN" dirty="0" smtClean="0">
              <a:latin typeface="+mn-ea"/>
            </a:endParaRPr>
          </a:p>
          <a:p>
            <a:pPr lvl="1">
              <a:buFont typeface="Arial" panose="020B0604020202020204" pitchFamily="34" charset="0"/>
              <a:buChar char="•"/>
            </a:pPr>
            <a:r>
              <a:rPr lang="zh-CN" altLang="en-US" dirty="0" smtClean="0">
                <a:latin typeface="+mn-ea"/>
              </a:rPr>
              <a:t>易于集成到测试人员构建过程中</a:t>
            </a:r>
            <a:r>
              <a:rPr lang="en-US" altLang="zh-CN" dirty="0" err="1" smtClean="0">
                <a:latin typeface="+mn-ea"/>
              </a:rPr>
              <a:t>JUnit</a:t>
            </a:r>
            <a:r>
              <a:rPr lang="zh-CN" altLang="en-US" dirty="0" smtClean="0">
                <a:latin typeface="+mn-ea"/>
              </a:rPr>
              <a:t>和</a:t>
            </a:r>
            <a:r>
              <a:rPr lang="en-US" altLang="zh-CN" dirty="0" smtClean="0">
                <a:latin typeface="+mn-ea"/>
              </a:rPr>
              <a:t>Ant</a:t>
            </a:r>
            <a:r>
              <a:rPr lang="zh-CN" altLang="en-US" dirty="0" smtClean="0">
                <a:latin typeface="+mn-ea"/>
              </a:rPr>
              <a:t>结合可以实施增量开发。</a:t>
            </a:r>
            <a:endParaRPr lang="en-US" altLang="zh-CN" dirty="0" smtClean="0">
              <a:latin typeface="+mn-ea"/>
            </a:endParaRPr>
          </a:p>
          <a:p>
            <a:pPr lvl="1">
              <a:buFont typeface="Arial" panose="020B0604020202020204" pitchFamily="34" charset="0"/>
              <a:buChar char="•"/>
            </a:pPr>
            <a:r>
              <a:rPr lang="en-US" altLang="zh-CN" dirty="0" err="1" smtClean="0">
                <a:latin typeface="+mn-ea"/>
              </a:rPr>
              <a:t>JUnit</a:t>
            </a:r>
            <a:r>
              <a:rPr lang="zh-CN" altLang="en-US" dirty="0" smtClean="0">
                <a:latin typeface="+mn-ea"/>
              </a:rPr>
              <a:t>是公开源代码可以进行</a:t>
            </a:r>
            <a:r>
              <a:rPr lang="en-US" altLang="zh-CN" dirty="0" smtClean="0">
                <a:latin typeface="+mn-ea"/>
              </a:rPr>
              <a:t>2</a:t>
            </a:r>
            <a:r>
              <a:rPr lang="zh-CN" altLang="en-US" dirty="0" smtClean="0">
                <a:latin typeface="+mn-ea"/>
              </a:rPr>
              <a:t>次开发。</a:t>
            </a:r>
            <a:endParaRPr lang="en-US" altLang="zh-CN" dirty="0" smtClean="0">
              <a:latin typeface="+mn-ea"/>
            </a:endParaRPr>
          </a:p>
          <a:p>
            <a:pPr lvl="1">
              <a:buFont typeface="Arial" panose="020B0604020202020204" pitchFamily="34" charset="0"/>
              <a:buChar char="•"/>
            </a:pPr>
            <a:r>
              <a:rPr lang="zh-CN" altLang="en-US" dirty="0" smtClean="0">
                <a:latin typeface="+mn-ea"/>
              </a:rPr>
              <a:t>可以方便的对</a:t>
            </a:r>
            <a:r>
              <a:rPr lang="en-US" altLang="zh-CN" dirty="0" err="1" smtClean="0">
                <a:latin typeface="+mn-ea"/>
              </a:rPr>
              <a:t>JUnit</a:t>
            </a:r>
            <a:r>
              <a:rPr lang="zh-CN" altLang="en-US" dirty="0" smtClean="0">
                <a:latin typeface="+mn-ea"/>
              </a:rPr>
              <a:t>进行扩展。</a:t>
            </a:r>
            <a:endParaRPr lang="en-US" altLang="zh-CN" dirty="0" smtClean="0">
              <a:latin typeface="+mn-ea"/>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564904"/>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a:solidFill>
                  <a:srgbClr val="F2F2F2"/>
                </a:solidFill>
                <a:sym typeface="Arial" panose="020B0604020202020204" pitchFamily="34" charset="0"/>
              </a:rPr>
              <a:t>2</a:t>
            </a:r>
            <a:endParaRPr lang="zh-CN" altLang="en-US" sz="2400" dirty="0">
              <a:solidFill>
                <a:srgbClr val="F2F2F2"/>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564904"/>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注解</a:t>
            </a: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断言</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3789040"/>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经验</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3789040"/>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
        <p:nvSpPr>
          <p:cNvPr id="18" name="文本占位符 21"/>
          <p:cNvSpPr>
            <a:spLocks noChangeArrowheads="1"/>
          </p:cNvSpPr>
          <p:nvPr/>
        </p:nvSpPr>
        <p:spPr bwMode="auto">
          <a:xfrm>
            <a:off x="755576" y="4869532"/>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a:solidFill>
                <a:srgbClr val="7F7F7F"/>
              </a:solidFill>
              <a:sym typeface="Arial" panose="020B0604020202020204" pitchFamily="34" charset="0"/>
            </a:endParaRPr>
          </a:p>
        </p:txBody>
      </p:sp>
      <p:sp>
        <p:nvSpPr>
          <p:cNvPr id="20" name="文本占位符 22"/>
          <p:cNvSpPr>
            <a:spLocks noChangeArrowheads="1"/>
          </p:cNvSpPr>
          <p:nvPr/>
        </p:nvSpPr>
        <p:spPr bwMode="auto">
          <a:xfrm>
            <a:off x="1691680" y="4869532"/>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AssertJ</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3416320"/>
          </a:xfrm>
          <a:prstGeom prst="rect">
            <a:avLst/>
          </a:prstGeom>
          <a:noFill/>
        </p:spPr>
        <p:txBody>
          <a:bodyPr wrap="square" rtlCol="0">
            <a:spAutoFit/>
          </a:bodyPr>
          <a:lstStyle/>
          <a:p>
            <a:r>
              <a:rPr lang="en-US" altLang="zh-CN" sz="2400" dirty="0" smtClean="0"/>
              <a:t>@Test</a:t>
            </a:r>
            <a:r>
              <a:rPr lang="zh-CN" altLang="en-US" sz="2400" dirty="0" smtClean="0"/>
              <a:t> ：将一个普通的方法修饰成为一个测试方法</a:t>
            </a:r>
            <a:endParaRPr lang="zh-CN" altLang="en-US" sz="2400" dirty="0" smtClean="0"/>
          </a:p>
          <a:p>
            <a:r>
              <a:rPr lang="zh-CN" altLang="en-US" sz="2400" dirty="0" smtClean="0"/>
              <a:t>	</a:t>
            </a:r>
            <a:r>
              <a:rPr lang="en-US" altLang="zh-CN" sz="2400" dirty="0" smtClean="0"/>
              <a:t>@Test(expected=</a:t>
            </a:r>
            <a:r>
              <a:rPr lang="en-US" altLang="zh-CN" sz="2400" dirty="0" err="1" smtClean="0"/>
              <a:t>XX.class</a:t>
            </a:r>
            <a:r>
              <a:rPr lang="en-US" altLang="zh-CN" sz="2400" dirty="0" smtClean="0"/>
              <a:t>)</a:t>
            </a:r>
            <a:endParaRPr lang="en-US" altLang="zh-CN" sz="2400" dirty="0" smtClean="0"/>
          </a:p>
          <a:p>
            <a:r>
              <a:rPr lang="en-US" altLang="zh-CN" sz="2400" dirty="0" smtClean="0"/>
              <a:t>	@Test(timeout=</a:t>
            </a:r>
            <a:r>
              <a:rPr lang="zh-CN" altLang="en-US" sz="2400" dirty="0" smtClean="0"/>
              <a:t>毫秒</a:t>
            </a:r>
            <a:r>
              <a:rPr lang="en-US" altLang="zh-CN" sz="2400" dirty="0" smtClean="0"/>
              <a:t>)</a:t>
            </a:r>
            <a:endParaRPr lang="en-US" altLang="zh-CN" sz="2400" dirty="0" smtClean="0"/>
          </a:p>
          <a:p>
            <a:r>
              <a:rPr lang="en-US" altLang="zh-CN" sz="2400" dirty="0" smtClean="0"/>
              <a:t>@</a:t>
            </a:r>
            <a:r>
              <a:rPr lang="en-US" altLang="zh-CN" sz="2400" dirty="0" err="1" smtClean="0"/>
              <a:t>BeforeClass</a:t>
            </a:r>
            <a:r>
              <a:rPr lang="zh-CN" altLang="en-US" sz="2400" dirty="0" smtClean="0"/>
              <a:t>：它会在所有的方法运行前被执行，</a:t>
            </a:r>
            <a:r>
              <a:rPr lang="en-US" altLang="zh-CN" sz="2400" dirty="0" smtClean="0"/>
              <a:t>static</a:t>
            </a:r>
            <a:r>
              <a:rPr lang="zh-CN" altLang="en-US" sz="2400" dirty="0" smtClean="0"/>
              <a:t>修饰</a:t>
            </a:r>
            <a:endParaRPr lang="zh-CN" altLang="en-US" sz="2400" dirty="0" smtClean="0"/>
          </a:p>
          <a:p>
            <a:r>
              <a:rPr lang="en-US" altLang="zh-CN" sz="2400" dirty="0" smtClean="0"/>
              <a:t>@</a:t>
            </a:r>
            <a:r>
              <a:rPr lang="en-US" altLang="zh-CN" sz="2400" dirty="0" err="1" smtClean="0"/>
              <a:t>AfterClass</a:t>
            </a:r>
            <a:r>
              <a:rPr lang="zh-CN" altLang="en-US" sz="2400" dirty="0" smtClean="0"/>
              <a:t> ：它会在所有的方法运行结束后被执行，</a:t>
            </a:r>
            <a:r>
              <a:rPr lang="en-US" altLang="zh-CN" sz="2400" dirty="0" smtClean="0"/>
              <a:t>static</a:t>
            </a:r>
            <a:r>
              <a:rPr lang="zh-CN" altLang="en-US" sz="2400" dirty="0" smtClean="0"/>
              <a:t>修饰</a:t>
            </a:r>
            <a:endParaRPr lang="zh-CN" altLang="en-US" sz="2400" dirty="0" smtClean="0"/>
          </a:p>
          <a:p>
            <a:r>
              <a:rPr lang="en-US" altLang="zh-CN" sz="2400" dirty="0" smtClean="0"/>
              <a:t>@Before</a:t>
            </a:r>
            <a:r>
              <a:rPr lang="zh-CN" altLang="en-US" sz="2400" dirty="0" smtClean="0"/>
              <a:t>：会在每一个测试方法被运行前执行一次</a:t>
            </a:r>
            <a:endParaRPr lang="zh-CN" altLang="en-US" sz="2400" dirty="0" smtClean="0"/>
          </a:p>
          <a:p>
            <a:r>
              <a:rPr lang="en-US" altLang="zh-CN" sz="2400" dirty="0" smtClean="0"/>
              <a:t>@After</a:t>
            </a:r>
            <a:r>
              <a:rPr lang="zh-CN" altLang="en-US" sz="2400" dirty="0" smtClean="0"/>
              <a:t>：会在每一个测试方法运行后被执行一次</a:t>
            </a:r>
            <a:endParaRPr lang="zh-CN" altLang="en-US" sz="2400" dirty="0" smtClean="0"/>
          </a:p>
          <a:p>
            <a:r>
              <a:rPr lang="en-US" altLang="zh-CN" sz="2400" dirty="0" smtClean="0"/>
              <a:t>@Ignore</a:t>
            </a:r>
            <a:r>
              <a:rPr lang="zh-CN" altLang="en-US" sz="2400" dirty="0" smtClean="0"/>
              <a:t> ：所修饰的测试方法会被测试运行器忽略</a:t>
            </a:r>
            <a:endParaRPr lang="zh-CN" altLang="en-US" sz="2400" dirty="0" smtClean="0"/>
          </a:p>
          <a:p>
            <a:r>
              <a:rPr lang="en-US" altLang="zh-CN" sz="2400" dirty="0" smtClean="0"/>
              <a:t>@</a:t>
            </a:r>
            <a:r>
              <a:rPr lang="en-US" altLang="zh-CN" sz="2400" dirty="0" err="1" smtClean="0"/>
              <a:t>RunWith</a:t>
            </a:r>
            <a:r>
              <a:rPr lang="zh-CN" altLang="en-US" sz="2400" dirty="0" smtClean="0"/>
              <a:t> ：可以更改测试运行器 </a:t>
            </a:r>
            <a:r>
              <a:rPr lang="en-US" altLang="zh-CN" sz="2400" dirty="0" err="1" smtClean="0"/>
              <a:t>org.junit.runner.Runner</a:t>
            </a:r>
            <a:endParaRPr lang="en-US" altLang="zh-CN" dirty="0" smtClean="0">
              <a:latin typeface="+mn-ea"/>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755576" y="836710"/>
          <a:ext cx="7776864" cy="4268690"/>
        </p:xfrm>
        <a:graphic>
          <a:graphicData uri="http://schemas.openxmlformats.org/drawingml/2006/table">
            <a:tbl>
              <a:tblPr firstRow="1" bandRow="1">
                <a:tableStyleId>{5C22544A-7EE6-4342-B048-85BDC9FD1C3A}</a:tableStyleId>
              </a:tblPr>
              <a:tblGrid>
                <a:gridCol w="2202647"/>
                <a:gridCol w="5574217"/>
              </a:tblGrid>
              <a:tr h="426869">
                <a:tc gridSpan="2">
                  <a:txBody>
                    <a:bodyPr/>
                    <a:lstStyle/>
                    <a:p>
                      <a:pPr algn="ctr"/>
                      <a:r>
                        <a:rPr lang="en-US" altLang="zh-CN" dirty="0" smtClean="0"/>
                        <a:t>Assert</a:t>
                      </a:r>
                      <a:r>
                        <a:rPr lang="en-US" altLang="zh-CN" baseline="0" dirty="0" smtClean="0"/>
                        <a:t> Method summary</a:t>
                      </a:r>
                      <a:endParaRPr lang="zh-CN" altLang="en-US" dirty="0"/>
                    </a:p>
                  </a:txBody>
                  <a:tcPr/>
                </a:tc>
                <a:tc hMerge="1">
                  <a:tcPr/>
                </a:tc>
              </a:tr>
              <a:tr h="426869">
                <a:tc>
                  <a:txBody>
                    <a:bodyPr/>
                    <a:lstStyle/>
                    <a:p>
                      <a:pPr algn="ctr"/>
                      <a:r>
                        <a:rPr lang="en-US" altLang="zh-CN" dirty="0" smtClean="0"/>
                        <a:t>Method</a:t>
                      </a:r>
                      <a:endParaRPr lang="zh-CN" altLang="en-US" dirty="0"/>
                    </a:p>
                  </a:txBody>
                  <a:tcPr/>
                </a:tc>
                <a:tc>
                  <a:txBody>
                    <a:bodyPr/>
                    <a:lstStyle/>
                    <a:p>
                      <a:pPr algn="ctr"/>
                      <a:r>
                        <a:rPr lang="en-US" altLang="zh-CN" dirty="0" smtClean="0"/>
                        <a:t>Description</a:t>
                      </a:r>
                      <a:endParaRPr lang="zh-CN" altLang="en-US" dirty="0"/>
                    </a:p>
                  </a:txBody>
                  <a:tcPr/>
                </a:tc>
              </a:tr>
              <a:tr h="426869">
                <a:tc>
                  <a:txBody>
                    <a:bodyPr/>
                    <a:lstStyle/>
                    <a:p>
                      <a:r>
                        <a:rPr lang="en-US" altLang="zh-CN" dirty="0" err="1" smtClean="0"/>
                        <a:t>assertEquals</a:t>
                      </a:r>
                      <a:r>
                        <a:rPr lang="en-US" altLang="zh-CN" dirty="0" smtClean="0"/>
                        <a:t>()</a:t>
                      </a:r>
                      <a:endParaRPr lang="zh-CN" altLang="en-US" dirty="0"/>
                    </a:p>
                  </a:txBody>
                  <a:tcPr/>
                </a:tc>
                <a:tc>
                  <a:txBody>
                    <a:bodyPr/>
                    <a:lstStyle/>
                    <a:p>
                      <a:r>
                        <a:rPr lang="zh-CN" altLang="en-US" dirty="0" smtClean="0"/>
                        <a:t>进行等值比较</a:t>
                      </a:r>
                      <a:endParaRPr lang="zh-CN" altLang="en-US" dirty="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assertFalse</a:t>
                      </a:r>
                      <a:r>
                        <a:rPr lang="en-US" altLang="zh-CN" dirty="0" smtClean="0"/>
                        <a:t>()</a:t>
                      </a:r>
                      <a:endParaRPr lang="zh-CN" altLang="en-US" dirty="0" smtClean="0"/>
                    </a:p>
                  </a:txBody>
                  <a:tcPr/>
                </a:tc>
                <a:tc>
                  <a:txBody>
                    <a:bodyPr/>
                    <a:lstStyle/>
                    <a:p>
                      <a:r>
                        <a:rPr lang="zh-CN" altLang="en-US" dirty="0" smtClean="0"/>
                        <a:t>进行</a:t>
                      </a:r>
                      <a:r>
                        <a:rPr lang="en-US" altLang="zh-CN" dirty="0" err="1" smtClean="0"/>
                        <a:t>boolean</a:t>
                      </a:r>
                      <a:r>
                        <a:rPr lang="zh-CN" altLang="en-US" dirty="0" smtClean="0"/>
                        <a:t>值比较</a:t>
                      </a:r>
                      <a:endParaRPr lang="zh-CN" altLang="en-US" dirty="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assertTrue</a:t>
                      </a: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进行</a:t>
                      </a:r>
                      <a:r>
                        <a:rPr lang="en-US" altLang="zh-CN" dirty="0" err="1" smtClean="0"/>
                        <a:t>boolean</a:t>
                      </a:r>
                      <a:r>
                        <a:rPr lang="zh-CN" altLang="en-US" dirty="0" smtClean="0"/>
                        <a:t>值比较</a:t>
                      </a:r>
                      <a:endParaRPr lang="zh-CN" altLang="en-US" dirty="0" smtClean="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assertNull</a:t>
                      </a:r>
                      <a:r>
                        <a:rPr lang="en-US" altLang="zh-CN" dirty="0" smtClean="0"/>
                        <a:t>()</a:t>
                      </a:r>
                      <a:endParaRPr lang="zh-CN" altLang="en-US" dirty="0" smtClean="0"/>
                    </a:p>
                  </a:txBody>
                  <a:tcPr/>
                </a:tc>
                <a:tc>
                  <a:txBody>
                    <a:bodyPr/>
                    <a:lstStyle/>
                    <a:p>
                      <a:r>
                        <a:rPr lang="zh-CN" altLang="en-US" dirty="0" smtClean="0"/>
                        <a:t>比较对象是否为空</a:t>
                      </a:r>
                      <a:endParaRPr lang="zh-CN" altLang="en-US" dirty="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assertNotNull</a:t>
                      </a: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比较对象是否不为空</a:t>
                      </a:r>
                      <a:endParaRPr lang="zh-CN" altLang="en-US" dirty="0" smtClean="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assertSame</a:t>
                      </a:r>
                      <a:r>
                        <a:rPr lang="en-US" altLang="zh-CN" dirty="0" smtClean="0"/>
                        <a:t>()</a:t>
                      </a:r>
                      <a:endParaRPr lang="zh-CN" altLang="en-US" dirty="0" smtClean="0"/>
                    </a:p>
                  </a:txBody>
                  <a:tcPr/>
                </a:tc>
                <a:tc>
                  <a:txBody>
                    <a:bodyPr/>
                    <a:lstStyle/>
                    <a:p>
                      <a:r>
                        <a:rPr lang="zh-CN" altLang="en-US" dirty="0" smtClean="0"/>
                        <a:t>对</a:t>
                      </a:r>
                      <a:r>
                        <a:rPr lang="en-US" altLang="zh-CN" dirty="0" smtClean="0"/>
                        <a:t>2</a:t>
                      </a:r>
                      <a:r>
                        <a:rPr lang="zh-CN" altLang="en-US" dirty="0" smtClean="0"/>
                        <a:t>个对象应用的内存地址进行比较</a:t>
                      </a:r>
                      <a:endParaRPr lang="zh-CN" altLang="en-US" dirty="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smtClean="0"/>
                        <a:t>assertNotSame</a:t>
                      </a:r>
                      <a:r>
                        <a:rPr lang="en-US" altLang="zh-CN" dirty="0" smtClean="0"/>
                        <a: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对</a:t>
                      </a:r>
                      <a:r>
                        <a:rPr lang="en-US" altLang="zh-CN" dirty="0" smtClean="0"/>
                        <a:t>2</a:t>
                      </a:r>
                      <a:r>
                        <a:rPr lang="zh-CN" altLang="en-US" dirty="0" smtClean="0"/>
                        <a:t>个对象应用的内存地址进行比较</a:t>
                      </a:r>
                      <a:endParaRPr lang="zh-CN" altLang="en-US" dirty="0" smtClean="0"/>
                    </a:p>
                  </a:txBody>
                  <a:tcPr/>
                </a:tc>
              </a:tr>
              <a:tr h="42686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fail()</a:t>
                      </a:r>
                      <a:endParaRPr lang="zh-CN" altLang="en-US" dirty="0" smtClean="0"/>
                    </a:p>
                  </a:txBody>
                  <a:tcPr/>
                </a:tc>
                <a:tc>
                  <a:txBody>
                    <a:bodyPr/>
                    <a:lstStyle/>
                    <a:p>
                      <a:r>
                        <a:rPr lang="zh-CN" altLang="en-US" dirty="0" smtClean="0"/>
                        <a:t>引发当前测试失败，通常用于异常处理</a:t>
                      </a:r>
                      <a:endParaRPr lang="zh-CN" altLang="en-US" dirty="0"/>
                    </a:p>
                  </a:txBody>
                  <a:tcPr/>
                </a:tc>
              </a:tr>
            </a:tbl>
          </a:graphicData>
        </a:graphic>
      </p:graphicFrame>
      <p:sp>
        <p:nvSpPr>
          <p:cNvPr id="11" name="TextBox 10"/>
          <p:cNvSpPr txBox="1"/>
          <p:nvPr/>
        </p:nvSpPr>
        <p:spPr>
          <a:xfrm>
            <a:off x="683569" y="5517232"/>
            <a:ext cx="7992888" cy="646331"/>
          </a:xfrm>
          <a:prstGeom prst="rect">
            <a:avLst/>
          </a:prstGeom>
          <a:noFill/>
        </p:spPr>
        <p:txBody>
          <a:bodyPr wrap="square" rtlCol="0">
            <a:spAutoFit/>
          </a:bodyPr>
          <a:lstStyle/>
          <a:p>
            <a:r>
              <a:rPr lang="zh-CN" altLang="en-US" dirty="0" smtClean="0"/>
              <a:t>使用一系列的</a:t>
            </a:r>
            <a:r>
              <a:rPr lang="en-US" altLang="zh-CN" dirty="0" err="1" smtClean="0"/>
              <a:t>assertXXX</a:t>
            </a:r>
            <a:r>
              <a:rPr lang="en-US" altLang="zh-CN" dirty="0" smtClean="0"/>
              <a:t>()</a:t>
            </a:r>
            <a:r>
              <a:rPr lang="zh-CN" altLang="en-US" dirty="0" smtClean="0"/>
              <a:t>方法来判断执行结果是否和预期相符，不符则执行失败，不会在继续</a:t>
            </a:r>
            <a:r>
              <a:rPr lang="en-US" altLang="zh-CN" dirty="0" smtClean="0"/>
              <a:t>case(</a:t>
            </a:r>
            <a:r>
              <a:rPr lang="zh-CN" altLang="en-US" dirty="0" smtClean="0"/>
              <a:t>当前方法</a:t>
            </a:r>
            <a:r>
              <a:rPr lang="en-US" altLang="zh-CN" dirty="0" smtClean="0"/>
              <a:t>)</a:t>
            </a:r>
            <a:r>
              <a:rPr lang="zh-CN" altLang="en-US" dirty="0" smtClean="0"/>
              <a:t>的余下部分。</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146" name="AutoShape 3"/>
          <p:cNvSpPr>
            <a:spLocks noChangeArrowheads="1"/>
          </p:cNvSpPr>
          <p:nvPr/>
        </p:nvSpPr>
        <p:spPr bwMode="auto">
          <a:xfrm>
            <a:off x="2411730" y="1589405"/>
            <a:ext cx="5224780" cy="552450"/>
          </a:xfrm>
          <a:prstGeom prst="roundRect">
            <a:avLst>
              <a:gd name="adj" fmla="val 13218"/>
            </a:avLst>
          </a:prstGeom>
          <a:solidFill>
            <a:srgbClr val="FFCC99"/>
          </a:solidFill>
          <a:ln w="3175" cmpd="sng">
            <a:solidFill>
              <a:srgbClr val="8EB4E3"/>
            </a:solidFill>
            <a:round/>
          </a:ln>
        </p:spPr>
        <p:txBody>
          <a:bodyPr wrap="none" anchor="ctr"/>
          <a:lstStyle/>
          <a:p>
            <a:pPr algn="ctr" eaLnBrk="0" hangingPunct="0"/>
            <a:endParaRPr lang="zh-CN" altLang="en-US" sz="2000">
              <a:solidFill>
                <a:schemeClr val="tx2"/>
              </a:solidFill>
              <a:ea typeface="微软雅黑" panose="020B0503020204020204" pitchFamily="34" charset="-122"/>
            </a:endParaRPr>
          </a:p>
        </p:txBody>
      </p:sp>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52" name="Rectangle 13"/>
          <p:cNvSpPr>
            <a:spLocks noChangeArrowheads="1"/>
          </p:cNvSpPr>
          <p:nvPr/>
        </p:nvSpPr>
        <p:spPr bwMode="auto">
          <a:xfrm>
            <a:off x="2637155" y="1534160"/>
            <a:ext cx="4773295" cy="607695"/>
          </a:xfrm>
          <a:prstGeom prst="rect">
            <a:avLst/>
          </a:prstGeom>
          <a:noFill/>
          <a:ln w="9525">
            <a:noFill/>
            <a:miter lim="800000"/>
          </a:ln>
        </p:spPr>
        <p:txBody>
          <a:bodyPr wrap="square">
            <a:spAutoFit/>
          </a:bodyPr>
          <a:lstStyle/>
          <a:p>
            <a:pPr algn="ctr">
              <a:lnSpc>
                <a:spcPct val="120000"/>
              </a:lnSpc>
              <a:spcBef>
                <a:spcPct val="50000"/>
              </a:spcBef>
            </a:pPr>
            <a:r>
              <a:rPr lang="en-US" altLang="zh-CN" sz="2800" b="1" dirty="0">
                <a:solidFill>
                  <a:srgbClr val="003B90"/>
                </a:solidFill>
                <a:latin typeface="微软雅黑" panose="020B0503020204020204" pitchFamily="34" charset="-122"/>
                <a:ea typeface="微软雅黑" panose="020B0503020204020204" pitchFamily="34" charset="-122"/>
              </a:rPr>
              <a:t>Spring Cache</a:t>
            </a:r>
            <a:r>
              <a:rPr lang="zh-CN" altLang="en-US" sz="2800" b="1" dirty="0">
                <a:solidFill>
                  <a:srgbClr val="003B90"/>
                </a:solidFill>
                <a:latin typeface="微软雅黑" panose="020B0503020204020204" pitchFamily="34" charset="-122"/>
                <a:ea typeface="微软雅黑" panose="020B0503020204020204" pitchFamily="34" charset="-122"/>
              </a:rPr>
              <a:t>概念及介绍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3" name="Group 9"/>
          <p:cNvGrpSpPr/>
          <p:nvPr/>
        </p:nvGrpSpPr>
        <p:grpSpPr bwMode="auto">
          <a:xfrm>
            <a:off x="1911698" y="1484784"/>
            <a:ext cx="793750" cy="790575"/>
            <a:chOff x="0" y="0"/>
            <a:chExt cx="1590" cy="1588"/>
          </a:xfrm>
        </p:grpSpPr>
        <p:grpSp>
          <p:nvGrpSpPr>
            <p:cNvPr id="4" name="Group 10"/>
            <p:cNvGrpSpPr/>
            <p:nvPr/>
          </p:nvGrpSpPr>
          <p:grpSpPr bwMode="auto">
            <a:xfrm>
              <a:off x="0" y="0"/>
              <a:ext cx="1590" cy="1588"/>
              <a:chOff x="0" y="0"/>
              <a:chExt cx="1136" cy="1134"/>
            </a:xfrm>
          </p:grpSpPr>
          <p:sp>
            <p:nvSpPr>
              <p:cNvPr id="615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5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5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5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59" name="Rectangle 11"/>
          <p:cNvSpPr>
            <a:spLocks noChangeArrowheads="1"/>
          </p:cNvSpPr>
          <p:nvPr/>
        </p:nvSpPr>
        <p:spPr bwMode="auto">
          <a:xfrm>
            <a:off x="2027585" y="1611784"/>
            <a:ext cx="554038" cy="569913"/>
          </a:xfrm>
          <a:prstGeom prst="rect">
            <a:avLst/>
          </a:prstGeom>
          <a:noFill/>
          <a:ln w="9525">
            <a:noFill/>
            <a:miter lim="800000"/>
          </a:ln>
        </p:spPr>
        <p:txBody>
          <a:bodyPr anchor="ctr"/>
          <a:lstStyle/>
          <a:p>
            <a:pPr algn="ctr"/>
            <a:r>
              <a:rPr lang="en-US" sz="3600" b="1" dirty="0">
                <a:solidFill>
                  <a:schemeClr val="bg1"/>
                </a:solidFill>
              </a:rPr>
              <a:t>1</a:t>
            </a:r>
            <a:endParaRPr lang="en-US" sz="3600" b="1" dirty="0">
              <a:solidFill>
                <a:schemeClr val="bg1"/>
              </a:solidFill>
            </a:endParaRPr>
          </a:p>
        </p:txBody>
      </p:sp>
      <p:sp>
        <p:nvSpPr>
          <p:cNvPr id="6160" name="AutoShape 3"/>
          <p:cNvSpPr>
            <a:spLocks noChangeArrowheads="1"/>
          </p:cNvSpPr>
          <p:nvPr/>
        </p:nvSpPr>
        <p:spPr bwMode="auto">
          <a:xfrm>
            <a:off x="2412365" y="2657475"/>
            <a:ext cx="5225415" cy="552450"/>
          </a:xfrm>
          <a:prstGeom prst="roundRect">
            <a:avLst>
              <a:gd name="adj" fmla="val 13218"/>
            </a:avLst>
          </a:prstGeom>
          <a:solidFill>
            <a:srgbClr val="F0F3F8"/>
          </a:solidFill>
          <a:ln w="3175" cmpd="sng">
            <a:solidFill>
              <a:srgbClr val="8EB4E3"/>
            </a:solidFill>
            <a:round/>
          </a:ln>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61" name="Rectangle 13"/>
          <p:cNvSpPr>
            <a:spLocks noChangeArrowheads="1"/>
          </p:cNvSpPr>
          <p:nvPr/>
        </p:nvSpPr>
        <p:spPr bwMode="auto">
          <a:xfrm>
            <a:off x="2811145" y="2602230"/>
            <a:ext cx="4427855" cy="607695"/>
          </a:xfrm>
          <a:prstGeom prst="rect">
            <a:avLst/>
          </a:prstGeom>
          <a:noFill/>
          <a:ln w="9525">
            <a:noFill/>
            <a:miter lim="800000"/>
          </a:ln>
        </p:spPr>
        <p:txBody>
          <a:bodyPr wrap="square">
            <a:spAutoFit/>
          </a:bodyPr>
          <a:lstStyle/>
          <a:p>
            <a:pPr algn="ctr">
              <a:lnSpc>
                <a:spcPct val="120000"/>
              </a:lnSpc>
              <a:spcBef>
                <a:spcPct val="50000"/>
              </a:spcBef>
            </a:pPr>
            <a:r>
              <a:rPr lang="en-US" altLang="zh-CN" sz="2800" b="1" dirty="0">
                <a:solidFill>
                  <a:srgbClr val="003B90"/>
                </a:solidFill>
                <a:latin typeface="微软雅黑" panose="020B0503020204020204" pitchFamily="34" charset="-122"/>
                <a:ea typeface="微软雅黑" panose="020B0503020204020204" pitchFamily="34" charset="-122"/>
              </a:rPr>
              <a:t>Spring Cache</a:t>
            </a:r>
            <a:r>
              <a:rPr lang="zh-CN" altLang="en-US" sz="2800" b="1" dirty="0">
                <a:solidFill>
                  <a:srgbClr val="003B90"/>
                </a:solidFill>
                <a:latin typeface="微软雅黑" panose="020B0503020204020204" pitchFamily="34" charset="-122"/>
                <a:ea typeface="微软雅黑" panose="020B0503020204020204" pitchFamily="34" charset="-122"/>
              </a:rPr>
              <a:t>配置及示例</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5" name="Group 18"/>
          <p:cNvGrpSpPr/>
          <p:nvPr/>
        </p:nvGrpSpPr>
        <p:grpSpPr bwMode="auto">
          <a:xfrm>
            <a:off x="1906935" y="2541464"/>
            <a:ext cx="793750" cy="790575"/>
            <a:chOff x="0" y="0"/>
            <a:chExt cx="1590" cy="1588"/>
          </a:xfrm>
        </p:grpSpPr>
        <p:grpSp>
          <p:nvGrpSpPr>
            <p:cNvPr id="6" name="Group 19"/>
            <p:cNvGrpSpPr/>
            <p:nvPr/>
          </p:nvGrpSpPr>
          <p:grpSpPr bwMode="auto">
            <a:xfrm>
              <a:off x="0" y="0"/>
              <a:ext cx="1590" cy="1588"/>
              <a:chOff x="0" y="0"/>
              <a:chExt cx="1136" cy="1134"/>
            </a:xfrm>
          </p:grpSpPr>
          <p:sp>
            <p:nvSpPr>
              <p:cNvPr id="6164"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65"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66"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67"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68" name="Rectangle 11"/>
          <p:cNvSpPr>
            <a:spLocks noChangeArrowheads="1"/>
          </p:cNvSpPr>
          <p:nvPr/>
        </p:nvSpPr>
        <p:spPr bwMode="auto">
          <a:xfrm>
            <a:off x="2025998" y="2651001"/>
            <a:ext cx="554037" cy="569913"/>
          </a:xfrm>
          <a:prstGeom prst="rect">
            <a:avLst/>
          </a:prstGeom>
          <a:noFill/>
          <a:ln w="9525">
            <a:noFill/>
            <a:miter lim="800000"/>
          </a:ln>
        </p:spPr>
        <p:txBody>
          <a:bodyPr anchor="ctr"/>
          <a:lstStyle/>
          <a:p>
            <a:pPr algn="ctr"/>
            <a:r>
              <a:rPr lang="en-US" sz="3600" b="1" dirty="0">
                <a:solidFill>
                  <a:schemeClr val="bg1"/>
                </a:solidFill>
              </a:rPr>
              <a:t>2</a:t>
            </a:r>
            <a:endParaRPr lang="en-US" sz="3600" b="1" dirty="0">
              <a:solidFill>
                <a:schemeClr val="bg1"/>
              </a:solidFill>
            </a:endParaRPr>
          </a:p>
        </p:txBody>
      </p:sp>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sp>
        <p:nvSpPr>
          <p:cNvPr id="6171" name="AutoShape 3"/>
          <p:cNvSpPr>
            <a:spLocks noChangeArrowheads="1"/>
          </p:cNvSpPr>
          <p:nvPr/>
        </p:nvSpPr>
        <p:spPr bwMode="auto">
          <a:xfrm>
            <a:off x="2411730" y="3740785"/>
            <a:ext cx="5225415"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72" name="Rectangle 13"/>
          <p:cNvSpPr>
            <a:spLocks noChangeArrowheads="1"/>
          </p:cNvSpPr>
          <p:nvPr/>
        </p:nvSpPr>
        <p:spPr bwMode="auto">
          <a:xfrm>
            <a:off x="2637155" y="3664585"/>
            <a:ext cx="4060825" cy="607695"/>
          </a:xfrm>
          <a:prstGeom prst="rect">
            <a:avLst/>
          </a:prstGeom>
          <a:noFill/>
          <a:ln w="9525">
            <a:noFill/>
            <a:miter lim="800000"/>
          </a:ln>
          <a:effectLst/>
        </p:spPr>
        <p:txBody>
          <a:bodyPr wrap="square">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rPr>
              <a:t>Caffeine Cache</a:t>
            </a:r>
            <a:r>
              <a:rPr lang="zh-CN" altLang="zh-CN" sz="2800" b="1" dirty="0" smtClean="0">
                <a:solidFill>
                  <a:srgbClr val="003B90"/>
                </a:solidFill>
                <a:latin typeface="微软雅黑" panose="020B0503020204020204" pitchFamily="34" charset="-122"/>
                <a:ea typeface="微软雅黑" panose="020B0503020204020204" pitchFamily="34" charset="-122"/>
              </a:rPr>
              <a:t>介绍</a:t>
            </a:r>
            <a:endParaRPr lang="zh-CN" altLang="zh-CN" sz="2800" b="1" dirty="0" smtClean="0">
              <a:solidFill>
                <a:srgbClr val="003B90"/>
              </a:solidFill>
              <a:latin typeface="微软雅黑" panose="020B0503020204020204" pitchFamily="34" charset="-122"/>
              <a:ea typeface="微软雅黑" panose="020B0503020204020204" pitchFamily="34" charset="-122"/>
            </a:endParaRPr>
          </a:p>
        </p:txBody>
      </p:sp>
      <p:grpSp>
        <p:nvGrpSpPr>
          <p:cNvPr id="7" name="Group 29"/>
          <p:cNvGrpSpPr/>
          <p:nvPr/>
        </p:nvGrpSpPr>
        <p:grpSpPr bwMode="auto">
          <a:xfrm>
            <a:off x="1906935" y="3621584"/>
            <a:ext cx="793750" cy="790575"/>
            <a:chOff x="0" y="0"/>
            <a:chExt cx="1590" cy="1588"/>
          </a:xfrm>
        </p:grpSpPr>
        <p:grpSp>
          <p:nvGrpSpPr>
            <p:cNvPr id="8" name="Group 30"/>
            <p:cNvGrpSpPr/>
            <p:nvPr/>
          </p:nvGrpSpPr>
          <p:grpSpPr bwMode="auto">
            <a:xfrm>
              <a:off x="0" y="0"/>
              <a:ext cx="1590" cy="1588"/>
              <a:chOff x="0" y="0"/>
              <a:chExt cx="1136" cy="1134"/>
            </a:xfrm>
          </p:grpSpPr>
          <p:sp>
            <p:nvSpPr>
              <p:cNvPr id="617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617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617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617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6179" name="Rectangle 11"/>
          <p:cNvSpPr>
            <a:spLocks noChangeArrowheads="1"/>
          </p:cNvSpPr>
          <p:nvPr/>
        </p:nvSpPr>
        <p:spPr bwMode="auto">
          <a:xfrm>
            <a:off x="2025998" y="3731122"/>
            <a:ext cx="554037" cy="569912"/>
          </a:xfrm>
          <a:prstGeom prst="rect">
            <a:avLst/>
          </a:prstGeom>
          <a:noFill/>
          <a:ln w="9525">
            <a:noFill/>
            <a:miter lim="800000"/>
          </a:ln>
          <a:effectLst/>
        </p:spPr>
        <p:txBody>
          <a:bodyPr anchor="ctr"/>
          <a:lstStyle/>
          <a:p>
            <a:pPr algn="ctr"/>
            <a:r>
              <a:rPr lang="zh-CN" altLang="en-US" sz="3600" b="1">
                <a:solidFill>
                  <a:schemeClr val="bg1"/>
                </a:solidFill>
              </a:rPr>
              <a:t>3</a:t>
            </a:r>
            <a:endParaRPr lang="en-US" sz="3600" b="1" dirty="0">
              <a:solidFill>
                <a:schemeClr val="bg1"/>
              </a:solidFill>
            </a:endParaRPr>
          </a:p>
        </p:txBody>
      </p:sp>
      <p:sp>
        <p:nvSpPr>
          <p:cNvPr id="36" name="AutoShape 3"/>
          <p:cNvSpPr>
            <a:spLocks noChangeArrowheads="1"/>
          </p:cNvSpPr>
          <p:nvPr/>
        </p:nvSpPr>
        <p:spPr bwMode="auto">
          <a:xfrm>
            <a:off x="2486025" y="4781550"/>
            <a:ext cx="5225415"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37" name="Rectangle 13"/>
          <p:cNvSpPr>
            <a:spLocks noChangeArrowheads="1"/>
          </p:cNvSpPr>
          <p:nvPr/>
        </p:nvSpPr>
        <p:spPr bwMode="auto">
          <a:xfrm>
            <a:off x="2705735" y="4697730"/>
            <a:ext cx="2904490" cy="607695"/>
          </a:xfrm>
          <a:prstGeom prst="rect">
            <a:avLst/>
          </a:prstGeom>
          <a:noFill/>
          <a:ln w="9525">
            <a:noFill/>
            <a:miter lim="800000"/>
          </a:ln>
          <a:effectLst/>
        </p:spPr>
        <p:txBody>
          <a:bodyPr wrap="square">
            <a:spAutoFit/>
          </a:bodyPr>
          <a:lstStyle/>
          <a:p>
            <a:pPr algn="ctr">
              <a:lnSpc>
                <a:spcPct val="120000"/>
              </a:lnSpc>
              <a:spcBef>
                <a:spcPct val="50000"/>
              </a:spcBef>
            </a:pPr>
            <a:r>
              <a:rPr lang="zh-CN" altLang="en-US" sz="2800" b="1" dirty="0">
                <a:solidFill>
                  <a:srgbClr val="003B90"/>
                </a:solidFill>
                <a:latin typeface="微软雅黑" panose="020B0503020204020204" pitchFamily="34" charset="-122"/>
                <a:ea typeface="微软雅黑" panose="020B0503020204020204" pitchFamily="34" charset="-122"/>
              </a:rPr>
              <a:t>其他常用缓存</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38" name="Group 29"/>
          <p:cNvGrpSpPr/>
          <p:nvPr/>
        </p:nvGrpSpPr>
        <p:grpSpPr bwMode="auto">
          <a:xfrm>
            <a:off x="1907704" y="4654649"/>
            <a:ext cx="793750" cy="790575"/>
            <a:chOff x="0" y="0"/>
            <a:chExt cx="1590" cy="1588"/>
          </a:xfrm>
        </p:grpSpPr>
        <p:grpSp>
          <p:nvGrpSpPr>
            <p:cNvPr id="39" name="Group 30"/>
            <p:cNvGrpSpPr/>
            <p:nvPr/>
          </p:nvGrpSpPr>
          <p:grpSpPr bwMode="auto">
            <a:xfrm>
              <a:off x="0" y="0"/>
              <a:ext cx="1590" cy="1588"/>
              <a:chOff x="0" y="0"/>
              <a:chExt cx="1136" cy="1134"/>
            </a:xfrm>
          </p:grpSpPr>
          <p:sp>
            <p:nvSpPr>
              <p:cNvPr id="42"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43"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40"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41"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44" name="Rectangle 11"/>
          <p:cNvSpPr>
            <a:spLocks noChangeArrowheads="1"/>
          </p:cNvSpPr>
          <p:nvPr/>
        </p:nvSpPr>
        <p:spPr bwMode="auto">
          <a:xfrm>
            <a:off x="2026767" y="4764187"/>
            <a:ext cx="554037" cy="569912"/>
          </a:xfrm>
          <a:prstGeom prst="rect">
            <a:avLst/>
          </a:prstGeom>
          <a:noFill/>
          <a:ln w="9525">
            <a:noFill/>
            <a:miter lim="800000"/>
          </a:ln>
          <a:effectLst/>
        </p:spPr>
        <p:txBody>
          <a:bodyPr anchor="ctr"/>
          <a:lstStyle/>
          <a:p>
            <a:pPr algn="ctr"/>
            <a:r>
              <a:rPr lang="en-US" sz="3600" b="1" dirty="0">
                <a:solidFill>
                  <a:schemeClr val="bg1"/>
                </a:solidFill>
              </a:rPr>
              <a:t>4</a:t>
            </a:r>
            <a:endParaRPr lang="en-US" sz="3600" b="1" dirty="0">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56490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56490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注解</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断言</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3789040"/>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经验</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3789040"/>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3</a:t>
            </a:r>
            <a:endParaRPr lang="zh-CN" altLang="en-US" sz="2400" dirty="0">
              <a:solidFill>
                <a:srgbClr val="F2F2F2"/>
              </a:solidFill>
              <a:sym typeface="Arial" panose="020B0604020202020204" pitchFamily="34" charset="0"/>
            </a:endParaRPr>
          </a:p>
        </p:txBody>
      </p:sp>
      <p:sp>
        <p:nvSpPr>
          <p:cNvPr id="18" name="文本占位符 21"/>
          <p:cNvSpPr>
            <a:spLocks noChangeArrowheads="1"/>
          </p:cNvSpPr>
          <p:nvPr/>
        </p:nvSpPr>
        <p:spPr bwMode="auto">
          <a:xfrm>
            <a:off x="755576" y="4869532"/>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a:solidFill>
                <a:srgbClr val="7F7F7F"/>
              </a:solidFill>
              <a:sym typeface="Arial" panose="020B0604020202020204" pitchFamily="34" charset="0"/>
            </a:endParaRPr>
          </a:p>
        </p:txBody>
      </p:sp>
      <p:sp>
        <p:nvSpPr>
          <p:cNvPr id="20" name="文本占位符 22"/>
          <p:cNvSpPr>
            <a:spLocks noChangeArrowheads="1"/>
          </p:cNvSpPr>
          <p:nvPr/>
        </p:nvSpPr>
        <p:spPr bwMode="auto">
          <a:xfrm>
            <a:off x="1691680" y="4869532"/>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AssertJ</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3046988"/>
          </a:xfrm>
          <a:prstGeom prst="rect">
            <a:avLst/>
          </a:prstGeom>
          <a:noFill/>
        </p:spPr>
        <p:txBody>
          <a:bodyPr wrap="square" rtlCol="0">
            <a:spAutoFit/>
          </a:bodyPr>
          <a:lstStyle/>
          <a:p>
            <a:pPr>
              <a:buFont typeface="Arial" panose="020B0604020202020204" pitchFamily="34" charset="0"/>
              <a:buChar char="•"/>
            </a:pPr>
            <a:r>
              <a:rPr lang="zh-CN" altLang="en-US" sz="2400" dirty="0" smtClean="0"/>
              <a:t>测试用例必须是公有类</a:t>
            </a:r>
            <a:r>
              <a:rPr lang="en-US" altLang="zh-CN" sz="2400" dirty="0" smtClean="0"/>
              <a:t>Public</a:t>
            </a:r>
            <a:endParaRPr lang="en-US" altLang="zh-CN" sz="2400" dirty="0" smtClean="0"/>
          </a:p>
          <a:p>
            <a:pPr>
              <a:buFont typeface="Arial" panose="020B0604020202020204" pitchFamily="34" charset="0"/>
              <a:buChar char="•"/>
            </a:pPr>
            <a:r>
              <a:rPr lang="zh-CN" altLang="en-US" sz="2400" dirty="0" smtClean="0"/>
              <a:t>测试用例的测试方法必须是公有的</a:t>
            </a:r>
            <a:r>
              <a:rPr lang="en-US" altLang="zh-CN" sz="2400" dirty="0" smtClean="0"/>
              <a:t>Public</a:t>
            </a:r>
            <a:endParaRPr lang="en-US" altLang="zh-CN" sz="2400" dirty="0" smtClean="0"/>
          </a:p>
          <a:p>
            <a:pPr>
              <a:buFont typeface="Arial" panose="020B0604020202020204" pitchFamily="34" charset="0"/>
              <a:buChar char="•"/>
            </a:pPr>
            <a:r>
              <a:rPr lang="zh-CN" altLang="en-US" sz="2400" dirty="0" smtClean="0"/>
              <a:t>测试用例的测试方法必须被申明为</a:t>
            </a:r>
            <a:r>
              <a:rPr lang="en-US" altLang="zh-CN" sz="2400" dirty="0" smtClean="0"/>
              <a:t>void</a:t>
            </a:r>
            <a:endParaRPr lang="en-US" altLang="zh-CN" sz="2400" dirty="0" smtClean="0"/>
          </a:p>
          <a:p>
            <a:pPr>
              <a:buFont typeface="Arial" panose="020B0604020202020204" pitchFamily="34" charset="0"/>
              <a:buChar char="•"/>
            </a:pPr>
            <a:r>
              <a:rPr lang="zh-CN" altLang="en-US" sz="2400" dirty="0" smtClean="0"/>
              <a:t>测试用例中的测试方法的前置名词一般是</a:t>
            </a:r>
            <a:r>
              <a:rPr lang="en-US" altLang="zh-CN" sz="2400" dirty="0" smtClean="0"/>
              <a:t>test</a:t>
            </a:r>
            <a:endParaRPr lang="en-US" altLang="zh-CN" sz="2400" dirty="0" smtClean="0"/>
          </a:p>
          <a:p>
            <a:pPr>
              <a:buFont typeface="Arial" panose="020B0604020202020204" pitchFamily="34" charset="0"/>
              <a:buChar char="•"/>
            </a:pPr>
            <a:r>
              <a:rPr lang="zh-CN" altLang="en-US" sz="2400" dirty="0" smtClean="0"/>
              <a:t>测试用例中的测试方法无任何传递参数</a:t>
            </a:r>
            <a:endParaRPr lang="en-US" altLang="zh-CN" sz="2400" dirty="0" smtClean="0"/>
          </a:p>
          <a:p>
            <a:pPr>
              <a:buFont typeface="Arial" panose="020B0604020202020204" pitchFamily="34" charset="0"/>
              <a:buChar char="•"/>
            </a:pPr>
            <a:r>
              <a:rPr lang="zh-CN" altLang="en-US" sz="2400" dirty="0" smtClean="0"/>
              <a:t>将测试代码和工作代码放一起，一边同步编译和更新</a:t>
            </a:r>
            <a:endParaRPr lang="en-US" altLang="zh-CN" sz="2400" dirty="0" smtClean="0"/>
          </a:p>
          <a:p>
            <a:pPr>
              <a:buFont typeface="Arial" panose="020B0604020202020204" pitchFamily="34" charset="0"/>
              <a:buChar char="•"/>
            </a:pPr>
            <a:r>
              <a:rPr lang="zh-CN" altLang="en-US" sz="2400" dirty="0" smtClean="0"/>
              <a:t>确保测试与时间无关，不要依赖使用过期的数据进行测试</a:t>
            </a:r>
            <a:endParaRPr lang="en-US" altLang="zh-CN" sz="2400" dirty="0" smtClean="0"/>
          </a:p>
          <a:p>
            <a:pPr>
              <a:buFont typeface="Arial" panose="020B0604020202020204" pitchFamily="34" charset="0"/>
              <a:buChar char="•"/>
            </a:pPr>
            <a:r>
              <a:rPr lang="zh-CN" altLang="en-US" sz="2400" dirty="0" smtClean="0"/>
              <a:t>测试要尽量的小、执行速度快</a:t>
            </a:r>
            <a:endParaRPr lang="en-US" altLang="zh-CN" sz="24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56490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56490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注解</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断言</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3789040"/>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JUnit</a:t>
            </a: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经验</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3789040"/>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
        <p:nvSpPr>
          <p:cNvPr id="18" name="文本占位符 21"/>
          <p:cNvSpPr>
            <a:spLocks noChangeArrowheads="1"/>
          </p:cNvSpPr>
          <p:nvPr/>
        </p:nvSpPr>
        <p:spPr bwMode="auto">
          <a:xfrm>
            <a:off x="755576" y="4869532"/>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4</a:t>
            </a:r>
            <a:endParaRPr lang="zh-CN" altLang="en-US" sz="2400" dirty="0">
              <a:solidFill>
                <a:srgbClr val="F2F2F2"/>
              </a:solidFill>
              <a:sym typeface="Arial" panose="020B0604020202020204" pitchFamily="34" charset="0"/>
            </a:endParaRPr>
          </a:p>
        </p:txBody>
      </p:sp>
      <p:sp>
        <p:nvSpPr>
          <p:cNvPr id="20" name="文本占位符 22"/>
          <p:cNvSpPr>
            <a:spLocks noChangeArrowheads="1"/>
          </p:cNvSpPr>
          <p:nvPr/>
        </p:nvSpPr>
        <p:spPr bwMode="auto">
          <a:xfrm>
            <a:off x="1691680" y="4869532"/>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AssertJ</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4247317"/>
          </a:xfrm>
          <a:prstGeom prst="rect">
            <a:avLst/>
          </a:prstGeom>
          <a:noFill/>
        </p:spPr>
        <p:txBody>
          <a:bodyPr wrap="square" rtlCol="0">
            <a:spAutoFit/>
          </a:bodyPr>
          <a:lstStyle/>
          <a:p>
            <a:r>
              <a:rPr lang="en-US" altLang="zh-CN" dirty="0" err="1" smtClean="0"/>
              <a:t>JUnit</a:t>
            </a:r>
            <a:r>
              <a:rPr lang="zh-CN" altLang="en-US" dirty="0" smtClean="0"/>
              <a:t>和</a:t>
            </a:r>
            <a:r>
              <a:rPr lang="en-US" altLang="zh-CN" dirty="0" err="1" smtClean="0"/>
              <a:t>Hamcrest</a:t>
            </a:r>
            <a:endParaRPr lang="en-US" altLang="zh-CN" dirty="0" smtClean="0"/>
          </a:p>
          <a:p>
            <a:r>
              <a:rPr lang="en-US" altLang="zh-CN" dirty="0" smtClean="0"/>
              <a:t>    </a:t>
            </a:r>
            <a:r>
              <a:rPr lang="zh-CN" altLang="en-US" dirty="0" smtClean="0"/>
              <a:t>学</a:t>
            </a:r>
            <a:r>
              <a:rPr lang="en-US" altLang="zh-CN" dirty="0" smtClean="0"/>
              <a:t>Java</a:t>
            </a:r>
            <a:r>
              <a:rPr lang="zh-CN" altLang="en-US" dirty="0" smtClean="0"/>
              <a:t>的一定知道</a:t>
            </a:r>
            <a:r>
              <a:rPr lang="en-US" altLang="zh-CN" dirty="0" err="1" smtClean="0"/>
              <a:t>JUnit</a:t>
            </a:r>
            <a:r>
              <a:rPr lang="zh-CN" altLang="en-US" dirty="0" smtClean="0"/>
              <a:t>吧，它是一个著名的</a:t>
            </a:r>
            <a:r>
              <a:rPr lang="en-US" altLang="zh-CN" dirty="0" smtClean="0"/>
              <a:t>Java</a:t>
            </a:r>
            <a:r>
              <a:rPr lang="zh-CN" altLang="en-US" dirty="0" smtClean="0"/>
              <a:t>单元测试框架。我们在使用</a:t>
            </a:r>
            <a:r>
              <a:rPr lang="en-US" altLang="zh-CN" dirty="0" err="1" smtClean="0"/>
              <a:t>JUnit</a:t>
            </a:r>
            <a:r>
              <a:rPr lang="zh-CN" altLang="en-US" dirty="0" smtClean="0"/>
              <a:t>测试的时候，一般情况下会使用它的</a:t>
            </a:r>
            <a:r>
              <a:rPr lang="en-US" altLang="zh-CN" dirty="0" smtClean="0"/>
              <a:t>Assert</a:t>
            </a:r>
            <a:r>
              <a:rPr lang="zh-CN" altLang="en-US" dirty="0" smtClean="0"/>
              <a:t>类下的各种</a:t>
            </a:r>
            <a:r>
              <a:rPr lang="en-US" altLang="zh-CN" dirty="0" err="1" smtClean="0"/>
              <a:t>assertXXX</a:t>
            </a:r>
            <a:r>
              <a:rPr lang="zh-CN" altLang="en-US" dirty="0" smtClean="0"/>
              <a:t>方法。如果是细心一点的用户可能会发现</a:t>
            </a:r>
            <a:r>
              <a:rPr lang="en-US" altLang="zh-CN" dirty="0" err="1" smtClean="0"/>
              <a:t>JUnit</a:t>
            </a:r>
            <a:r>
              <a:rPr lang="zh-CN" altLang="en-US" dirty="0" smtClean="0"/>
              <a:t>包含了一个依赖</a:t>
            </a:r>
            <a:r>
              <a:rPr lang="en-US" altLang="zh-CN" dirty="0" err="1" smtClean="0"/>
              <a:t>Hamcrest</a:t>
            </a:r>
            <a:r>
              <a:rPr lang="zh-CN" altLang="en-US" dirty="0" smtClean="0"/>
              <a:t>，这是一个断言库。我们可以使用断言库来进行复杂的断言操作。</a:t>
            </a:r>
            <a:endParaRPr lang="zh-CN" altLang="en-US" dirty="0" smtClean="0"/>
          </a:p>
          <a:p>
            <a:r>
              <a:rPr lang="zh-CN" altLang="en-US" dirty="0" smtClean="0"/>
              <a:t>    但是</a:t>
            </a:r>
            <a:r>
              <a:rPr lang="en-US" altLang="zh-CN" dirty="0" err="1" smtClean="0"/>
              <a:t>Hamcrest</a:t>
            </a:r>
            <a:r>
              <a:rPr lang="zh-CN" altLang="en-US" dirty="0" smtClean="0"/>
              <a:t>有几个</a:t>
            </a:r>
            <a:r>
              <a:rPr lang="zh-CN" altLang="en-US" dirty="0" smtClean="0">
                <a:solidFill>
                  <a:srgbClr val="FF0000"/>
                </a:solidFill>
              </a:rPr>
              <a:t>缺点</a:t>
            </a:r>
            <a:r>
              <a:rPr lang="zh-CN" altLang="en-US" dirty="0" smtClean="0"/>
              <a:t>：</a:t>
            </a:r>
            <a:r>
              <a:rPr lang="zh-CN" altLang="en-US" dirty="0" smtClean="0">
                <a:solidFill>
                  <a:srgbClr val="FF0000"/>
                </a:solidFill>
              </a:rPr>
              <a:t>一是</a:t>
            </a:r>
            <a:r>
              <a:rPr lang="zh-CN" altLang="en-US" dirty="0" smtClean="0"/>
              <a:t>缺乏更新，因此对新的</a:t>
            </a:r>
            <a:r>
              <a:rPr lang="en-US" altLang="zh-CN" dirty="0" smtClean="0"/>
              <a:t>Java 8</a:t>
            </a:r>
            <a:r>
              <a:rPr lang="zh-CN" altLang="en-US" dirty="0" smtClean="0"/>
              <a:t>支持可能不够充分；</a:t>
            </a:r>
            <a:r>
              <a:rPr lang="zh-CN" altLang="en-US" dirty="0" smtClean="0">
                <a:solidFill>
                  <a:srgbClr val="FF0000"/>
                </a:solidFill>
              </a:rPr>
              <a:t>二是</a:t>
            </a:r>
            <a:r>
              <a:rPr lang="en-US" altLang="zh-CN" dirty="0" smtClean="0"/>
              <a:t>Matcher</a:t>
            </a:r>
            <a:r>
              <a:rPr lang="zh-CN" altLang="en-US" dirty="0" smtClean="0"/>
              <a:t>分散在多个类中，编写困难，我们为了编写类似</a:t>
            </a:r>
            <a:r>
              <a:rPr lang="en-US" altLang="zh-CN" dirty="0" err="1" smtClean="0"/>
              <a:t>assertThat</a:t>
            </a:r>
            <a:r>
              <a:rPr lang="en-US" altLang="zh-CN" dirty="0" smtClean="0"/>
              <a:t>(</a:t>
            </a:r>
            <a:r>
              <a:rPr lang="en-US" altLang="zh-CN" dirty="0" err="1" smtClean="0"/>
              <a:t>responseString</a:t>
            </a:r>
            <a:r>
              <a:rPr lang="en-US" altLang="zh-CN" dirty="0" smtClean="0"/>
              <a:t>, </a:t>
            </a:r>
            <a:r>
              <a:rPr lang="en-US" altLang="zh-CN" dirty="0" err="1" smtClean="0"/>
              <a:t>anyOf</a:t>
            </a:r>
            <a:r>
              <a:rPr lang="en-US" altLang="zh-CN" dirty="0" smtClean="0"/>
              <a:t>(</a:t>
            </a:r>
            <a:r>
              <a:rPr lang="en-US" altLang="zh-CN" dirty="0" err="1" smtClean="0"/>
              <a:t>containsString</a:t>
            </a:r>
            <a:r>
              <a:rPr lang="en-US" altLang="zh-CN" dirty="0" smtClean="0"/>
              <a:t>("color"), </a:t>
            </a:r>
            <a:r>
              <a:rPr lang="en-US" altLang="zh-CN" dirty="0" err="1" smtClean="0"/>
              <a:t>containsString</a:t>
            </a:r>
            <a:r>
              <a:rPr lang="en-US" altLang="zh-CN" dirty="0" smtClean="0"/>
              <a:t>("</a:t>
            </a:r>
            <a:r>
              <a:rPr lang="en-US" altLang="zh-CN" dirty="0" err="1" smtClean="0"/>
              <a:t>colour</a:t>
            </a:r>
            <a:r>
              <a:rPr lang="en-US" altLang="zh-CN" dirty="0" smtClean="0"/>
              <a:t>")));</a:t>
            </a:r>
            <a:r>
              <a:rPr lang="zh-CN" altLang="en-US" dirty="0" smtClean="0"/>
              <a:t>这样的代码，需要静态引入多个类（使用</a:t>
            </a:r>
            <a:r>
              <a:rPr lang="en-US" altLang="zh-CN" dirty="0" smtClean="0"/>
              <a:t>IDEA</a:t>
            </a:r>
            <a:r>
              <a:rPr lang="zh-CN" altLang="en-US" dirty="0" smtClean="0"/>
              <a:t>还好，用</a:t>
            </a:r>
            <a:r>
              <a:rPr lang="en-US" altLang="zh-CN" dirty="0" smtClean="0"/>
              <a:t>Eclipse</a:t>
            </a:r>
            <a:r>
              <a:rPr lang="zh-CN" altLang="en-US" dirty="0" smtClean="0"/>
              <a:t>的静态导入更麻烦）；</a:t>
            </a:r>
            <a:r>
              <a:rPr lang="zh-CN" altLang="en-US" dirty="0" smtClean="0">
                <a:solidFill>
                  <a:srgbClr val="FF0000"/>
                </a:solidFill>
              </a:rPr>
              <a:t>三是</a:t>
            </a:r>
            <a:r>
              <a:rPr lang="en-US" altLang="zh-CN" dirty="0" err="1" smtClean="0"/>
              <a:t>JUnit</a:t>
            </a:r>
            <a:r>
              <a:rPr lang="zh-CN" altLang="en-US" dirty="0" smtClean="0"/>
              <a:t>仅依赖了</a:t>
            </a:r>
            <a:r>
              <a:rPr lang="en-US" altLang="zh-CN" dirty="0" err="1" smtClean="0"/>
              <a:t>Hamcrest</a:t>
            </a:r>
            <a:r>
              <a:rPr lang="zh-CN" altLang="en-US" dirty="0" smtClean="0"/>
              <a:t>核心包，只附带了最基本的断言功能，如果我们希望断言数字大小之类的话，还需要自己引入</a:t>
            </a:r>
            <a:r>
              <a:rPr lang="en-US" altLang="zh-CN" dirty="0" err="1" smtClean="0"/>
              <a:t>Hamcrest</a:t>
            </a:r>
            <a:r>
              <a:rPr lang="zh-CN" altLang="en-US" dirty="0" smtClean="0"/>
              <a:t>完整包，比较麻烦。</a:t>
            </a:r>
            <a:endParaRPr lang="en-US" altLang="zh-CN" dirty="0" smtClean="0"/>
          </a:p>
          <a:p>
            <a:endParaRPr lang="en-US" altLang="zh-CN" dirty="0" smtClean="0"/>
          </a:p>
          <a:p>
            <a:r>
              <a:rPr lang="en-US" altLang="zh-CN" dirty="0" err="1" smtClean="0"/>
              <a:t>AssertJ</a:t>
            </a:r>
            <a:endParaRPr lang="en-US" altLang="zh-CN" dirty="0" smtClean="0"/>
          </a:p>
          <a:p>
            <a:r>
              <a:rPr lang="en-US" altLang="zh-CN" dirty="0" smtClean="0"/>
              <a:t>    pom.xml</a:t>
            </a:r>
            <a:r>
              <a:rPr lang="zh-CN" altLang="en-US" dirty="0" smtClean="0"/>
              <a:t>中引入</a:t>
            </a:r>
            <a:r>
              <a:rPr lang="en-US" altLang="zh-CN" dirty="0" err="1" smtClean="0"/>
              <a:t>assertj</a:t>
            </a:r>
            <a:r>
              <a:rPr lang="en-US" altLang="zh-CN" dirty="0" smtClean="0"/>
              <a:t>-core</a:t>
            </a:r>
            <a:r>
              <a:rPr lang="zh-CN" altLang="en-US" dirty="0" smtClean="0"/>
              <a:t>的依赖，然后在测试类中静态导入所有断言</a:t>
            </a:r>
            <a:r>
              <a:rPr lang="en-US" altLang="zh-CN" dirty="0" smtClean="0"/>
              <a:t>(import static </a:t>
            </a:r>
            <a:r>
              <a:rPr lang="en-US" altLang="zh-CN" dirty="0" err="1" smtClean="0"/>
              <a:t>org.assertj.core.api.Assertions</a:t>
            </a:r>
            <a:r>
              <a:rPr lang="en-US" altLang="zh-CN" dirty="0" smtClean="0"/>
              <a:t>.*;),</a:t>
            </a:r>
            <a:r>
              <a:rPr lang="zh-CN" altLang="en-US" dirty="0" smtClean="0"/>
              <a:t>在测试方法中需要断言的地方键入</a:t>
            </a:r>
            <a:r>
              <a:rPr lang="en-US" altLang="zh-CN" dirty="0" err="1" smtClean="0">
                <a:solidFill>
                  <a:srgbClr val="FF0000"/>
                </a:solidFill>
              </a:rPr>
              <a:t>assertThat</a:t>
            </a:r>
            <a:r>
              <a:rPr lang="en-US" altLang="zh-CN" dirty="0" smtClean="0">
                <a:solidFill>
                  <a:srgbClr val="FF0000"/>
                </a:solidFill>
              </a:rPr>
              <a:t>()</a:t>
            </a:r>
            <a:r>
              <a:rPr lang="zh-CN" altLang="en-US" dirty="0" smtClean="0"/>
              <a:t>即可。</a:t>
            </a:r>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5355312"/>
          </a:xfrm>
          <a:prstGeom prst="rect">
            <a:avLst/>
          </a:prstGeom>
          <a:noFill/>
        </p:spPr>
        <p:txBody>
          <a:bodyPr wrap="square" rtlCol="0">
            <a:spAutoFit/>
          </a:bodyPr>
          <a:lstStyle/>
          <a:p>
            <a:r>
              <a:rPr lang="en-US" altLang="zh-CN" dirty="0" smtClean="0"/>
              <a:t>// </a:t>
            </a:r>
            <a:r>
              <a:rPr lang="zh-CN" altLang="en-US" dirty="0" smtClean="0"/>
              <a:t>为所有</a:t>
            </a:r>
            <a:r>
              <a:rPr lang="en-US" altLang="zh-CN" dirty="0" err="1" smtClean="0"/>
              <a:t>assertThat</a:t>
            </a:r>
            <a:r>
              <a:rPr lang="zh-CN" altLang="en-US" dirty="0" smtClean="0"/>
              <a:t>和工具方法提供唯一访问入口（例如</a:t>
            </a:r>
            <a:r>
              <a:rPr lang="en-US" altLang="zh-CN" dirty="0" smtClean="0"/>
              <a:t>entry</a:t>
            </a:r>
            <a:r>
              <a:rPr lang="zh-CN" altLang="en-US" dirty="0" smtClean="0"/>
              <a:t>）</a:t>
            </a:r>
            <a:endParaRPr lang="zh-CN" altLang="en-US" dirty="0" smtClean="0"/>
          </a:p>
          <a:p>
            <a:r>
              <a:rPr lang="en-US" altLang="zh-CN" dirty="0" smtClean="0"/>
              <a:t>import static </a:t>
            </a:r>
            <a:r>
              <a:rPr lang="en-US" altLang="zh-CN" dirty="0" err="1" smtClean="0"/>
              <a:t>org.assertj.core.api.Assertions</a:t>
            </a:r>
            <a:r>
              <a:rPr lang="en-US" altLang="zh-CN" dirty="0" smtClean="0"/>
              <a:t>.*;</a:t>
            </a:r>
            <a:endParaRPr lang="en-US" altLang="zh-CN" dirty="0" smtClean="0"/>
          </a:p>
          <a:p>
            <a:r>
              <a:rPr lang="en-US" altLang="zh-CN" dirty="0" smtClean="0"/>
              <a:t> </a:t>
            </a:r>
            <a:endParaRPr lang="en-US" altLang="zh-CN" dirty="0" smtClean="0"/>
          </a:p>
          <a:p>
            <a:r>
              <a:rPr lang="en-US" altLang="zh-CN" dirty="0" smtClean="0"/>
              <a:t>// </a:t>
            </a:r>
            <a:r>
              <a:rPr lang="zh-CN" altLang="en-US" dirty="0" smtClean="0"/>
              <a:t>下面的示例中，</a:t>
            </a:r>
            <a:r>
              <a:rPr lang="en-US" altLang="zh-CN" dirty="0" err="1" smtClean="0"/>
              <a:t>fellowshipOfTheRing</a:t>
            </a:r>
            <a:r>
              <a:rPr lang="zh-CN" altLang="en-US" dirty="0" smtClean="0"/>
              <a:t>是一个</a:t>
            </a:r>
            <a:r>
              <a:rPr lang="en-US" altLang="zh-CN" dirty="0" err="1" smtClean="0"/>
              <a:t>TolkienCharacter</a:t>
            </a:r>
            <a:r>
              <a:rPr lang="zh-CN" altLang="en-US" dirty="0" smtClean="0"/>
              <a:t>列表</a:t>
            </a:r>
            <a:endParaRPr lang="zh-CN" altLang="en-US" dirty="0" smtClean="0"/>
          </a:p>
          <a:p>
            <a:r>
              <a:rPr lang="zh-CN" altLang="en-US" dirty="0" smtClean="0"/>
              <a:t> </a:t>
            </a:r>
            <a:endParaRPr lang="zh-CN" altLang="en-US" dirty="0" smtClean="0"/>
          </a:p>
          <a:p>
            <a:r>
              <a:rPr lang="en-US" altLang="zh-CN" dirty="0" smtClean="0"/>
              <a:t>// </a:t>
            </a:r>
            <a:r>
              <a:rPr lang="zh-CN" altLang="en-US" dirty="0" smtClean="0"/>
              <a:t>简单断言</a:t>
            </a:r>
            <a:endParaRPr lang="zh-CN" altLang="en-US" dirty="0" smtClean="0"/>
          </a:p>
          <a:p>
            <a:r>
              <a:rPr lang="en-US" altLang="zh-CN" dirty="0" err="1" smtClean="0"/>
              <a:t>assertThat</a:t>
            </a:r>
            <a:r>
              <a:rPr lang="en-US" altLang="zh-CN" dirty="0" smtClean="0"/>
              <a:t>(</a:t>
            </a:r>
            <a:r>
              <a:rPr lang="en-US" altLang="zh-CN" dirty="0" err="1" smtClean="0"/>
              <a:t>frodo.getName</a:t>
            </a:r>
            <a:r>
              <a:rPr lang="en-US" altLang="zh-CN" dirty="0" smtClean="0"/>
              <a:t>()).</a:t>
            </a:r>
            <a:r>
              <a:rPr lang="en-US" altLang="zh-CN" dirty="0" err="1" smtClean="0"/>
              <a:t>isEqualTo</a:t>
            </a:r>
            <a:r>
              <a:rPr lang="en-US" altLang="zh-CN" dirty="0" smtClean="0"/>
              <a:t>("Frodo");</a:t>
            </a:r>
            <a:endParaRPr lang="en-US" altLang="zh-CN" dirty="0" smtClean="0"/>
          </a:p>
          <a:p>
            <a:r>
              <a:rPr lang="en-US" altLang="zh-CN" dirty="0" err="1" smtClean="0"/>
              <a:t>assertThat</a:t>
            </a:r>
            <a:r>
              <a:rPr lang="en-US" altLang="zh-CN" dirty="0" smtClean="0"/>
              <a:t>(</a:t>
            </a:r>
            <a:r>
              <a:rPr lang="en-US" altLang="zh-CN" dirty="0" err="1" smtClean="0"/>
              <a:t>frodo</a:t>
            </a:r>
            <a:r>
              <a:rPr lang="en-US" altLang="zh-CN" dirty="0" smtClean="0"/>
              <a:t>).</a:t>
            </a:r>
            <a:r>
              <a:rPr lang="en-US" altLang="zh-CN" dirty="0" err="1" smtClean="0"/>
              <a:t>isNotEqualTo</a:t>
            </a:r>
            <a:r>
              <a:rPr lang="en-US" altLang="zh-CN" dirty="0" smtClean="0"/>
              <a:t>(</a:t>
            </a:r>
            <a:r>
              <a:rPr lang="en-US" altLang="zh-CN" dirty="0" err="1" smtClean="0"/>
              <a:t>sauron</a:t>
            </a:r>
            <a:r>
              <a:rPr lang="en-US" altLang="zh-CN" dirty="0" smtClean="0"/>
              <a:t>).</a:t>
            </a:r>
            <a:r>
              <a:rPr lang="en-US" altLang="zh-CN" dirty="0" err="1" smtClean="0"/>
              <a:t>isIn</a:t>
            </a:r>
            <a:r>
              <a:rPr lang="en-US" altLang="zh-CN" dirty="0" smtClean="0"/>
              <a:t>(</a:t>
            </a:r>
            <a:r>
              <a:rPr lang="en-US" altLang="zh-CN" dirty="0" err="1" smtClean="0"/>
              <a:t>fellowshipOfTheRing</a:t>
            </a:r>
            <a:r>
              <a:rPr lang="en-US" altLang="zh-CN" dirty="0" smtClean="0"/>
              <a:t>);</a:t>
            </a:r>
            <a:endParaRPr lang="en-US" altLang="zh-CN" dirty="0" smtClean="0"/>
          </a:p>
          <a:p>
            <a:r>
              <a:rPr lang="en-US" altLang="zh-CN" dirty="0" smtClean="0"/>
              <a:t> </a:t>
            </a:r>
            <a:endParaRPr lang="en-US" altLang="zh-CN" dirty="0" smtClean="0"/>
          </a:p>
          <a:p>
            <a:r>
              <a:rPr lang="en-US" altLang="zh-CN" dirty="0" smtClean="0"/>
              <a:t>// String</a:t>
            </a:r>
            <a:r>
              <a:rPr lang="zh-CN" altLang="en-US" dirty="0" smtClean="0"/>
              <a:t>断言</a:t>
            </a:r>
            <a:endParaRPr lang="zh-CN" altLang="en-US" dirty="0" smtClean="0"/>
          </a:p>
          <a:p>
            <a:r>
              <a:rPr lang="en-US" altLang="zh-CN" dirty="0" err="1" smtClean="0"/>
              <a:t>assertThat</a:t>
            </a:r>
            <a:r>
              <a:rPr lang="en-US" altLang="zh-CN" dirty="0" smtClean="0"/>
              <a:t>(</a:t>
            </a:r>
            <a:r>
              <a:rPr lang="en-US" altLang="zh-CN" dirty="0" err="1" smtClean="0"/>
              <a:t>frodo.getName</a:t>
            </a:r>
            <a:r>
              <a:rPr lang="en-US" altLang="zh-CN" dirty="0" smtClean="0"/>
              <a:t>()).</a:t>
            </a:r>
            <a:r>
              <a:rPr lang="en-US" altLang="zh-CN" dirty="0" err="1" smtClean="0"/>
              <a:t>startsWith</a:t>
            </a:r>
            <a:r>
              <a:rPr lang="en-US" altLang="zh-CN" dirty="0" smtClean="0"/>
              <a:t>("Fro").</a:t>
            </a:r>
            <a:r>
              <a:rPr lang="en-US" altLang="zh-CN" dirty="0" err="1" smtClean="0"/>
              <a:t>endsWith</a:t>
            </a:r>
            <a:r>
              <a:rPr lang="en-US" altLang="zh-CN" dirty="0" smtClean="0"/>
              <a:t>("do").</a:t>
            </a:r>
            <a:r>
              <a:rPr lang="en-US" altLang="zh-CN" dirty="0" err="1" smtClean="0"/>
              <a:t>isEqualToIgnoringCase</a:t>
            </a:r>
            <a:r>
              <a:rPr lang="en-US" altLang="zh-CN" dirty="0" smtClean="0"/>
              <a:t>("</a:t>
            </a:r>
            <a:r>
              <a:rPr lang="en-US" altLang="zh-CN" dirty="0" err="1" smtClean="0"/>
              <a:t>frodo</a:t>
            </a:r>
            <a:r>
              <a:rPr lang="en-US" altLang="zh-CN" dirty="0" smtClean="0"/>
              <a:t>");</a:t>
            </a:r>
            <a:endParaRPr lang="en-US" altLang="zh-CN" dirty="0" smtClean="0"/>
          </a:p>
          <a:p>
            <a:r>
              <a:rPr lang="en-US" altLang="zh-CN" dirty="0" smtClean="0"/>
              <a:t> </a:t>
            </a:r>
            <a:endParaRPr lang="en-US" altLang="zh-CN" dirty="0" smtClean="0"/>
          </a:p>
          <a:p>
            <a:r>
              <a:rPr lang="en-US" altLang="zh-CN" dirty="0" smtClean="0"/>
              <a:t>// </a:t>
            </a:r>
            <a:r>
              <a:rPr lang="zh-CN" altLang="en-US" dirty="0" smtClean="0"/>
              <a:t>集合断言</a:t>
            </a:r>
            <a:endParaRPr lang="zh-CN" altLang="en-US" dirty="0" smtClean="0"/>
          </a:p>
          <a:p>
            <a:r>
              <a:rPr lang="en-US" altLang="zh-CN" dirty="0" err="1" smtClean="0"/>
              <a:t>assertThat</a:t>
            </a:r>
            <a:r>
              <a:rPr lang="en-US" altLang="zh-CN" dirty="0" smtClean="0"/>
              <a:t>(</a:t>
            </a:r>
            <a:r>
              <a:rPr lang="en-US" altLang="zh-CN" dirty="0" err="1" smtClean="0"/>
              <a:t>fellowshipOfTheRing</a:t>
            </a:r>
            <a:r>
              <a:rPr lang="en-US" altLang="zh-CN" dirty="0" smtClean="0"/>
              <a:t>).</a:t>
            </a:r>
            <a:r>
              <a:rPr lang="en-US" altLang="zh-CN" dirty="0" err="1" smtClean="0"/>
              <a:t>hasSize</a:t>
            </a:r>
            <a:r>
              <a:rPr lang="en-US" altLang="zh-CN" dirty="0" smtClean="0"/>
              <a:t>(9).contains(</a:t>
            </a:r>
            <a:r>
              <a:rPr lang="en-US" altLang="zh-CN" dirty="0" err="1" smtClean="0"/>
              <a:t>frodo</a:t>
            </a:r>
            <a:r>
              <a:rPr lang="en-US" altLang="zh-CN" dirty="0" smtClean="0"/>
              <a:t>, </a:t>
            </a:r>
            <a:r>
              <a:rPr lang="en-US" altLang="zh-CN" dirty="0" err="1" smtClean="0"/>
              <a:t>sam</a:t>
            </a:r>
            <a:r>
              <a:rPr lang="en-US" altLang="zh-CN" dirty="0" smtClean="0"/>
              <a:t>).</a:t>
            </a:r>
            <a:r>
              <a:rPr lang="en-US" altLang="zh-CN" dirty="0" err="1" smtClean="0"/>
              <a:t>doesNotContain</a:t>
            </a:r>
            <a:r>
              <a:rPr lang="en-US" altLang="zh-CN" dirty="0" smtClean="0"/>
              <a:t>(</a:t>
            </a:r>
            <a:r>
              <a:rPr lang="en-US" altLang="zh-CN" dirty="0" err="1" smtClean="0"/>
              <a:t>sauron</a:t>
            </a:r>
            <a:r>
              <a:rPr lang="en-US" altLang="zh-CN" dirty="0" smtClean="0"/>
              <a:t>);</a:t>
            </a:r>
            <a:endParaRPr lang="en-US" altLang="zh-CN" dirty="0" smtClean="0"/>
          </a:p>
          <a:p>
            <a:r>
              <a:rPr lang="en-US" altLang="zh-CN" dirty="0" smtClean="0"/>
              <a:t> </a:t>
            </a:r>
            <a:endParaRPr lang="en-US" altLang="zh-CN" dirty="0" smtClean="0"/>
          </a:p>
          <a:p>
            <a:r>
              <a:rPr lang="en-US" altLang="zh-CN" dirty="0" smtClean="0"/>
              <a:t>// </a:t>
            </a:r>
            <a:r>
              <a:rPr lang="zh-CN" altLang="en-US" dirty="0" smtClean="0"/>
              <a:t>使用</a:t>
            </a:r>
            <a:r>
              <a:rPr lang="en-US" altLang="zh-CN" dirty="0" smtClean="0"/>
              <a:t>extracting</a:t>
            </a:r>
            <a:r>
              <a:rPr lang="zh-CN" altLang="en-US" dirty="0" smtClean="0"/>
              <a:t>特性检查</a:t>
            </a:r>
            <a:r>
              <a:rPr lang="en-US" altLang="zh-CN" dirty="0" err="1" smtClean="0"/>
              <a:t>fellowshipOfTheRing</a:t>
            </a:r>
            <a:r>
              <a:rPr lang="zh-CN" altLang="en-US" dirty="0" smtClean="0"/>
              <a:t>中的名字</a:t>
            </a:r>
            <a:r>
              <a:rPr lang="en-US" altLang="zh-CN" dirty="0" smtClean="0"/>
              <a:t>:)</a:t>
            </a:r>
            <a:endParaRPr lang="en-US" altLang="zh-CN" dirty="0" smtClean="0"/>
          </a:p>
          <a:p>
            <a:r>
              <a:rPr lang="en-US" altLang="zh-CN" dirty="0" err="1" smtClean="0"/>
              <a:t>assertThat</a:t>
            </a:r>
            <a:r>
              <a:rPr lang="en-US" altLang="zh-CN" dirty="0" smtClean="0"/>
              <a:t>(</a:t>
            </a:r>
            <a:r>
              <a:rPr lang="en-US" altLang="zh-CN" dirty="0" err="1" smtClean="0"/>
              <a:t>fellowshipOfTheRing</a:t>
            </a:r>
            <a:r>
              <a:rPr lang="en-US" altLang="zh-CN" dirty="0" smtClean="0"/>
              <a:t>).extracting("name").contains("</a:t>
            </a:r>
            <a:r>
              <a:rPr lang="en-US" altLang="zh-CN" dirty="0" err="1" smtClean="0"/>
              <a:t>Boromir</a:t>
            </a:r>
            <a:r>
              <a:rPr lang="en-US" altLang="zh-CN" dirty="0" smtClean="0"/>
              <a:t>", "Gandalf", "Frodo", "</a:t>
            </a:r>
            <a:r>
              <a:rPr lang="en-US" altLang="zh-CN" dirty="0" err="1" smtClean="0"/>
              <a:t>Legolas</a:t>
            </a:r>
            <a:r>
              <a:rPr lang="en-US" altLang="zh-CN" dirty="0" smtClean="0"/>
              <a:t>").</a:t>
            </a:r>
            <a:r>
              <a:rPr lang="en-US" altLang="zh-CN" dirty="0" err="1" smtClean="0"/>
              <a:t>doesNotContain</a:t>
            </a:r>
            <a:r>
              <a:rPr lang="en-US" altLang="zh-CN" dirty="0" smtClean="0"/>
              <a:t>("</a:t>
            </a:r>
            <a:r>
              <a:rPr lang="en-US" altLang="zh-CN" dirty="0" err="1" smtClean="0"/>
              <a:t>Sauron</a:t>
            </a:r>
            <a:r>
              <a:rPr lang="en-US" altLang="zh-CN" dirty="0" smtClean="0"/>
              <a:t>", "Elrond");</a:t>
            </a:r>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096863"/>
            <a:ext cx="8640960" cy="4801314"/>
          </a:xfrm>
          <a:prstGeom prst="rect">
            <a:avLst/>
          </a:prstGeom>
          <a:noFill/>
        </p:spPr>
        <p:txBody>
          <a:bodyPr wrap="square" rtlCol="0">
            <a:spAutoFit/>
          </a:bodyPr>
          <a:lstStyle/>
          <a:p>
            <a:r>
              <a:rPr lang="en-US" altLang="zh-CN" dirty="0" smtClean="0"/>
              <a:t>// Java 8</a:t>
            </a:r>
            <a:r>
              <a:rPr lang="zh-CN" altLang="en-US" dirty="0" smtClean="0"/>
              <a:t>方式的</a:t>
            </a:r>
            <a:r>
              <a:rPr lang="en-US" altLang="zh-CN" dirty="0" smtClean="0"/>
              <a:t>extracting</a:t>
            </a:r>
            <a:endParaRPr lang="en-US" altLang="zh-CN" dirty="0" smtClean="0"/>
          </a:p>
          <a:p>
            <a:r>
              <a:rPr lang="en-US" altLang="zh-CN" dirty="0" err="1" smtClean="0"/>
              <a:t>assertThat</a:t>
            </a:r>
            <a:r>
              <a:rPr lang="en-US" altLang="zh-CN" dirty="0" smtClean="0"/>
              <a:t>(</a:t>
            </a:r>
            <a:r>
              <a:rPr lang="en-US" altLang="zh-CN" dirty="0" err="1" smtClean="0"/>
              <a:t>fellowshipOfTheRing</a:t>
            </a:r>
            <a:r>
              <a:rPr lang="en-US" altLang="zh-CN" dirty="0" smtClean="0"/>
              <a:t>).extracting(character -&gt; </a:t>
            </a:r>
            <a:r>
              <a:rPr lang="en-US" altLang="zh-CN" dirty="0" err="1" smtClean="0"/>
              <a:t>character.getRace</a:t>
            </a:r>
            <a:r>
              <a:rPr lang="en-US" altLang="zh-CN" dirty="0" smtClean="0"/>
              <a:t>().</a:t>
            </a:r>
            <a:r>
              <a:rPr lang="en-US" altLang="zh-CN" dirty="0" err="1" smtClean="0"/>
              <a:t>getName</a:t>
            </a:r>
            <a:r>
              <a:rPr lang="en-US" altLang="zh-CN" dirty="0" smtClean="0"/>
              <a:t>()).contains("Hobbit", "Elf").</a:t>
            </a:r>
            <a:r>
              <a:rPr lang="en-US" altLang="zh-CN" dirty="0" err="1" smtClean="0"/>
              <a:t>doesNotContain</a:t>
            </a:r>
            <a:r>
              <a:rPr lang="en-US" altLang="zh-CN" dirty="0" smtClean="0"/>
              <a:t>("</a:t>
            </a:r>
            <a:r>
              <a:rPr lang="en-US" altLang="zh-CN" dirty="0" err="1" smtClean="0"/>
              <a:t>Orc</a:t>
            </a:r>
            <a:r>
              <a:rPr lang="en-US" altLang="zh-CN" dirty="0" smtClean="0"/>
              <a:t>");                                                 </a:t>
            </a:r>
            <a:endParaRPr lang="en-US" altLang="zh-CN" dirty="0" smtClean="0"/>
          </a:p>
          <a:p>
            <a:r>
              <a:rPr lang="en-US" altLang="zh-CN" dirty="0" smtClean="0"/>
              <a:t> </a:t>
            </a:r>
            <a:endParaRPr lang="en-US" altLang="zh-CN" dirty="0" smtClean="0"/>
          </a:p>
          <a:p>
            <a:r>
              <a:rPr lang="en-US" altLang="zh-CN" dirty="0" smtClean="0"/>
              <a:t>// </a:t>
            </a:r>
            <a:r>
              <a:rPr lang="zh-CN" altLang="en-US" dirty="0" smtClean="0"/>
              <a:t>断言之前过滤集合</a:t>
            </a:r>
            <a:endParaRPr lang="zh-CN" altLang="en-US" dirty="0" smtClean="0"/>
          </a:p>
          <a:p>
            <a:r>
              <a:rPr lang="en-US" altLang="zh-CN" dirty="0" err="1" smtClean="0"/>
              <a:t>assertThat</a:t>
            </a:r>
            <a:r>
              <a:rPr lang="en-US" altLang="zh-CN" dirty="0" smtClean="0"/>
              <a:t>(</a:t>
            </a:r>
            <a:r>
              <a:rPr lang="en-US" altLang="zh-CN" dirty="0" err="1" smtClean="0"/>
              <a:t>fellowshipOfTheRing</a:t>
            </a:r>
            <a:r>
              <a:rPr lang="en-US" altLang="zh-CN" dirty="0" smtClean="0"/>
              <a:t>).</a:t>
            </a:r>
            <a:r>
              <a:rPr lang="en-US" altLang="zh-CN" dirty="0" err="1" smtClean="0"/>
              <a:t>filteredOn</a:t>
            </a:r>
            <a:r>
              <a:rPr lang="en-US" altLang="zh-CN" dirty="0" smtClean="0"/>
              <a:t>("race", HOBBIT).</a:t>
            </a:r>
            <a:r>
              <a:rPr lang="en-US" altLang="zh-CN" dirty="0" err="1" smtClean="0"/>
              <a:t>containsOnly</a:t>
            </a:r>
            <a:r>
              <a:rPr lang="en-US" altLang="zh-CN" dirty="0" smtClean="0"/>
              <a:t>(</a:t>
            </a:r>
            <a:r>
              <a:rPr lang="en-US" altLang="zh-CN" dirty="0" err="1" smtClean="0"/>
              <a:t>sam</a:t>
            </a:r>
            <a:r>
              <a:rPr lang="en-US" altLang="zh-CN" dirty="0" smtClean="0"/>
              <a:t>, </a:t>
            </a:r>
            <a:r>
              <a:rPr lang="en-US" altLang="zh-CN" dirty="0" err="1" smtClean="0"/>
              <a:t>frodo</a:t>
            </a:r>
            <a:r>
              <a:rPr lang="en-US" altLang="zh-CN" dirty="0" smtClean="0"/>
              <a:t>, pippin, merry);</a:t>
            </a:r>
            <a:endParaRPr lang="en-US" altLang="zh-CN" dirty="0" smtClean="0"/>
          </a:p>
          <a:p>
            <a:r>
              <a:rPr lang="en-US" altLang="zh-CN" dirty="0" smtClean="0"/>
              <a:t> </a:t>
            </a:r>
            <a:endParaRPr lang="en-US" altLang="zh-CN" dirty="0" smtClean="0"/>
          </a:p>
          <a:p>
            <a:r>
              <a:rPr lang="en-US" altLang="zh-CN" dirty="0" smtClean="0"/>
              <a:t>// </a:t>
            </a:r>
            <a:r>
              <a:rPr lang="zh-CN" altLang="en-US" dirty="0" smtClean="0"/>
              <a:t>使用</a:t>
            </a:r>
            <a:r>
              <a:rPr lang="en-US" altLang="zh-CN" dirty="0" smtClean="0"/>
              <a:t>Java 8 lambda predicate</a:t>
            </a:r>
            <a:r>
              <a:rPr lang="zh-CN" altLang="en-US" dirty="0" smtClean="0"/>
              <a:t>过滤集合</a:t>
            </a:r>
            <a:endParaRPr lang="zh-CN" altLang="en-US" dirty="0" smtClean="0"/>
          </a:p>
          <a:p>
            <a:r>
              <a:rPr lang="en-US" altLang="zh-CN" dirty="0" err="1" smtClean="0"/>
              <a:t>assertThat</a:t>
            </a:r>
            <a:r>
              <a:rPr lang="en-US" altLang="zh-CN" dirty="0" smtClean="0"/>
              <a:t>(</a:t>
            </a:r>
            <a:r>
              <a:rPr lang="en-US" altLang="zh-CN" dirty="0" err="1" smtClean="0"/>
              <a:t>fellowshipOfTheRing</a:t>
            </a:r>
            <a:r>
              <a:rPr lang="en-US" altLang="zh-CN" dirty="0" smtClean="0"/>
              <a:t>).</a:t>
            </a:r>
            <a:r>
              <a:rPr lang="en-US" altLang="zh-CN" dirty="0" err="1" smtClean="0"/>
              <a:t>filteredOn</a:t>
            </a:r>
            <a:r>
              <a:rPr lang="en-US" altLang="zh-CN" dirty="0" smtClean="0"/>
              <a:t>(character -&gt; </a:t>
            </a:r>
            <a:r>
              <a:rPr lang="en-US" altLang="zh-CN" dirty="0" err="1" smtClean="0"/>
              <a:t>character.getName</a:t>
            </a:r>
            <a:r>
              <a:rPr lang="en-US" altLang="zh-CN" dirty="0" smtClean="0"/>
              <a:t>().contains("o")).</a:t>
            </a:r>
            <a:r>
              <a:rPr lang="en-US" altLang="zh-CN" dirty="0" err="1" smtClean="0"/>
              <a:t>containsOnly</a:t>
            </a:r>
            <a:r>
              <a:rPr lang="en-US" altLang="zh-CN" dirty="0" smtClean="0"/>
              <a:t>(</a:t>
            </a:r>
            <a:r>
              <a:rPr lang="en-US" altLang="zh-CN" dirty="0" err="1" smtClean="0"/>
              <a:t>aragorn</a:t>
            </a:r>
            <a:r>
              <a:rPr lang="en-US" altLang="zh-CN" dirty="0" smtClean="0"/>
              <a:t>, </a:t>
            </a:r>
            <a:r>
              <a:rPr lang="en-US" altLang="zh-CN" dirty="0" err="1" smtClean="0"/>
              <a:t>frodo</a:t>
            </a:r>
            <a:r>
              <a:rPr lang="en-US" altLang="zh-CN" dirty="0" smtClean="0"/>
              <a:t>, </a:t>
            </a:r>
            <a:r>
              <a:rPr lang="en-US" altLang="zh-CN" dirty="0" err="1" smtClean="0"/>
              <a:t>legolas</a:t>
            </a:r>
            <a:r>
              <a:rPr lang="en-US" altLang="zh-CN" dirty="0" smtClean="0"/>
              <a:t>, </a:t>
            </a:r>
            <a:r>
              <a:rPr lang="en-US" altLang="zh-CN" dirty="0" err="1" smtClean="0"/>
              <a:t>boromir</a:t>
            </a:r>
            <a:r>
              <a:rPr lang="en-US" altLang="zh-CN" dirty="0" smtClean="0"/>
              <a:t>);</a:t>
            </a:r>
            <a:endParaRPr lang="en-US" altLang="zh-CN" dirty="0" smtClean="0"/>
          </a:p>
          <a:p>
            <a:r>
              <a:rPr lang="en-US" altLang="zh-CN" dirty="0" smtClean="0"/>
              <a:t> </a:t>
            </a:r>
            <a:endParaRPr lang="en-US" altLang="zh-CN" dirty="0" smtClean="0"/>
          </a:p>
          <a:p>
            <a:r>
              <a:rPr lang="en-US" altLang="zh-CN" dirty="0" smtClean="0"/>
              <a:t>// </a:t>
            </a:r>
            <a:r>
              <a:rPr lang="zh-CN" altLang="en-US" dirty="0" smtClean="0"/>
              <a:t>将</a:t>
            </a:r>
            <a:r>
              <a:rPr lang="en-US" altLang="zh-CN" dirty="0" smtClean="0"/>
              <a:t>extraction</a:t>
            </a:r>
            <a:r>
              <a:rPr lang="zh-CN" altLang="en-US" dirty="0" smtClean="0"/>
              <a:t>和过滤结合（是的，我们可以做到）</a:t>
            </a:r>
            <a:endParaRPr lang="zh-CN" altLang="en-US" dirty="0" smtClean="0"/>
          </a:p>
          <a:p>
            <a:r>
              <a:rPr lang="en-US" altLang="zh-CN" dirty="0" err="1" smtClean="0"/>
              <a:t>assertThat</a:t>
            </a:r>
            <a:r>
              <a:rPr lang="en-US" altLang="zh-CN" dirty="0" smtClean="0"/>
              <a:t>(</a:t>
            </a:r>
            <a:r>
              <a:rPr lang="en-US" altLang="zh-CN" dirty="0" err="1" smtClean="0"/>
              <a:t>fellowshipOfTheRing</a:t>
            </a:r>
            <a:r>
              <a:rPr lang="en-US" altLang="zh-CN" dirty="0" smtClean="0"/>
              <a:t>).</a:t>
            </a:r>
            <a:r>
              <a:rPr lang="en-US" altLang="zh-CN" dirty="0" err="1" smtClean="0"/>
              <a:t>filteredOn</a:t>
            </a:r>
            <a:r>
              <a:rPr lang="en-US" altLang="zh-CN" dirty="0" smtClean="0"/>
              <a:t>(character -&gt; </a:t>
            </a:r>
            <a:r>
              <a:rPr lang="en-US" altLang="zh-CN" dirty="0" err="1" smtClean="0"/>
              <a:t>character.getName</a:t>
            </a:r>
            <a:r>
              <a:rPr lang="en-US" altLang="zh-CN" dirty="0" smtClean="0"/>
              <a:t>().contains("o"))</a:t>
            </a:r>
            <a:endParaRPr lang="en-US" altLang="zh-CN" dirty="0" smtClean="0"/>
          </a:p>
          <a:p>
            <a:r>
              <a:rPr lang="en-US" altLang="zh-CN" dirty="0" smtClean="0"/>
              <a:t>                               .</a:t>
            </a:r>
            <a:r>
              <a:rPr lang="en-US" altLang="zh-CN" dirty="0" err="1" smtClean="0"/>
              <a:t>containsOnly</a:t>
            </a:r>
            <a:r>
              <a:rPr lang="en-US" altLang="zh-CN" dirty="0" smtClean="0"/>
              <a:t>(</a:t>
            </a:r>
            <a:r>
              <a:rPr lang="en-US" altLang="zh-CN" dirty="0" err="1" smtClean="0"/>
              <a:t>aragorn</a:t>
            </a:r>
            <a:r>
              <a:rPr lang="en-US" altLang="zh-CN" dirty="0" smtClean="0"/>
              <a:t>, </a:t>
            </a:r>
            <a:r>
              <a:rPr lang="en-US" altLang="zh-CN" dirty="0" err="1" smtClean="0"/>
              <a:t>frodo</a:t>
            </a:r>
            <a:r>
              <a:rPr lang="en-US" altLang="zh-CN" dirty="0" smtClean="0"/>
              <a:t>, </a:t>
            </a:r>
            <a:r>
              <a:rPr lang="en-US" altLang="zh-CN" dirty="0" err="1" smtClean="0"/>
              <a:t>legolas</a:t>
            </a:r>
            <a:r>
              <a:rPr lang="en-US" altLang="zh-CN" dirty="0" smtClean="0"/>
              <a:t>, </a:t>
            </a:r>
            <a:r>
              <a:rPr lang="en-US" altLang="zh-CN" dirty="0" err="1" smtClean="0"/>
              <a:t>boromir</a:t>
            </a:r>
            <a:r>
              <a:rPr lang="en-US" altLang="zh-CN" dirty="0" smtClean="0"/>
              <a:t>)</a:t>
            </a:r>
            <a:endParaRPr lang="en-US" altLang="zh-CN" dirty="0" smtClean="0"/>
          </a:p>
          <a:p>
            <a:r>
              <a:rPr lang="en-US" altLang="zh-CN" dirty="0" smtClean="0"/>
              <a:t>                               .extracting(character -&gt; </a:t>
            </a:r>
            <a:r>
              <a:rPr lang="en-US" altLang="zh-CN" dirty="0" err="1" smtClean="0"/>
              <a:t>character.getRace</a:t>
            </a:r>
            <a:r>
              <a:rPr lang="en-US" altLang="zh-CN" dirty="0" smtClean="0"/>
              <a:t>().</a:t>
            </a:r>
            <a:r>
              <a:rPr lang="en-US" altLang="zh-CN" dirty="0" err="1" smtClean="0"/>
              <a:t>getName</a:t>
            </a:r>
            <a:r>
              <a:rPr lang="en-US" altLang="zh-CN" dirty="0" smtClean="0"/>
              <a:t>())</a:t>
            </a:r>
            <a:endParaRPr lang="en-US" altLang="zh-CN" dirty="0" smtClean="0"/>
          </a:p>
          <a:p>
            <a:r>
              <a:rPr lang="en-US" altLang="zh-CN" dirty="0" smtClean="0"/>
              <a:t>                               .contains("Hobbit", "Elf", "Man");</a:t>
            </a:r>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146" name="AutoShape 3"/>
          <p:cNvSpPr>
            <a:spLocks noChangeArrowheads="1"/>
          </p:cNvSpPr>
          <p:nvPr/>
        </p:nvSpPr>
        <p:spPr bwMode="auto">
          <a:xfrm>
            <a:off x="2411760" y="1589559"/>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52" name="Rectangle 13"/>
          <p:cNvSpPr>
            <a:spLocks noChangeArrowheads="1"/>
          </p:cNvSpPr>
          <p:nvPr/>
        </p:nvSpPr>
        <p:spPr bwMode="auto">
          <a:xfrm>
            <a:off x="2987824" y="1589559"/>
            <a:ext cx="3744415" cy="565604"/>
          </a:xfrm>
          <a:prstGeom prst="rect">
            <a:avLst/>
          </a:prstGeom>
          <a:noFill/>
          <a:ln w="9525">
            <a:noFill/>
            <a:miter lim="800000"/>
          </a:ln>
        </p:spPr>
        <p:txBody>
          <a:bodyPr wrap="square">
            <a:spAutoFit/>
          </a:bodyPr>
          <a:lstStyle/>
          <a:p>
            <a:pPr algn="ctr">
              <a:lnSpc>
                <a:spcPct val="120000"/>
              </a:lnSpc>
              <a:spcBef>
                <a:spcPct val="50000"/>
              </a:spcBef>
            </a:pPr>
            <a:r>
              <a:rPr lang="zh-CN" altLang="en-US" sz="2800" b="1" dirty="0" smtClean="0">
                <a:solidFill>
                  <a:srgbClr val="003B90"/>
                </a:solidFill>
                <a:latin typeface="微软雅黑" panose="020B0503020204020204" pitchFamily="34" charset="-122"/>
                <a:ea typeface="微软雅黑" panose="020B0503020204020204" pitchFamily="34" charset="-122"/>
              </a:rPr>
              <a:t>为什么要单元测试</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3" name="Group 9"/>
          <p:cNvGrpSpPr/>
          <p:nvPr/>
        </p:nvGrpSpPr>
        <p:grpSpPr bwMode="auto">
          <a:xfrm>
            <a:off x="1911698" y="1484784"/>
            <a:ext cx="793750" cy="790575"/>
            <a:chOff x="0" y="0"/>
            <a:chExt cx="1590" cy="1588"/>
          </a:xfrm>
        </p:grpSpPr>
        <p:grpSp>
          <p:nvGrpSpPr>
            <p:cNvPr id="4" name="Group 10"/>
            <p:cNvGrpSpPr/>
            <p:nvPr/>
          </p:nvGrpSpPr>
          <p:grpSpPr bwMode="auto">
            <a:xfrm>
              <a:off x="0" y="0"/>
              <a:ext cx="1590" cy="1588"/>
              <a:chOff x="0" y="0"/>
              <a:chExt cx="1136" cy="1134"/>
            </a:xfrm>
          </p:grpSpPr>
          <p:sp>
            <p:nvSpPr>
              <p:cNvPr id="615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5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5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5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59" name="Rectangle 11"/>
          <p:cNvSpPr>
            <a:spLocks noChangeArrowheads="1"/>
          </p:cNvSpPr>
          <p:nvPr/>
        </p:nvSpPr>
        <p:spPr bwMode="auto">
          <a:xfrm>
            <a:off x="2027585" y="1611784"/>
            <a:ext cx="554038" cy="569913"/>
          </a:xfrm>
          <a:prstGeom prst="rect">
            <a:avLst/>
          </a:prstGeom>
          <a:noFill/>
          <a:ln w="9525">
            <a:noFill/>
            <a:miter lim="800000"/>
          </a:ln>
        </p:spPr>
        <p:txBody>
          <a:bodyPr anchor="ctr"/>
          <a:lstStyle/>
          <a:p>
            <a:pPr algn="ctr"/>
            <a:r>
              <a:rPr lang="en-US" sz="3600" b="1" dirty="0">
                <a:solidFill>
                  <a:schemeClr val="bg1"/>
                </a:solidFill>
              </a:rPr>
              <a:t>1</a:t>
            </a:r>
            <a:endParaRPr lang="en-US" sz="3600" b="1" dirty="0">
              <a:solidFill>
                <a:schemeClr val="bg1"/>
              </a:solidFill>
            </a:endParaRPr>
          </a:p>
        </p:txBody>
      </p:sp>
      <p:sp>
        <p:nvSpPr>
          <p:cNvPr id="6160" name="AutoShape 3"/>
          <p:cNvSpPr>
            <a:spLocks noChangeArrowheads="1"/>
          </p:cNvSpPr>
          <p:nvPr/>
        </p:nvSpPr>
        <p:spPr bwMode="auto">
          <a:xfrm>
            <a:off x="2411760" y="2660526"/>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61" name="Rectangle 13"/>
          <p:cNvSpPr>
            <a:spLocks noChangeArrowheads="1"/>
          </p:cNvSpPr>
          <p:nvPr/>
        </p:nvSpPr>
        <p:spPr bwMode="auto">
          <a:xfrm>
            <a:off x="3340448" y="2654176"/>
            <a:ext cx="3000375" cy="565604"/>
          </a:xfrm>
          <a:prstGeom prst="rect">
            <a:avLst/>
          </a:prstGeom>
          <a:noFill/>
          <a:ln w="9525">
            <a:noFill/>
            <a:miter lim="800000"/>
          </a:ln>
        </p:spPr>
        <p:txBody>
          <a:bodyPr>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rPr>
              <a:t>JUnit4-</a:t>
            </a:r>
            <a:r>
              <a:rPr lang="zh-CN" altLang="en-US" sz="2800" b="1" dirty="0" smtClean="0">
                <a:solidFill>
                  <a:srgbClr val="003B90"/>
                </a:solidFill>
                <a:latin typeface="微软雅黑" panose="020B0503020204020204" pitchFamily="34" charset="-122"/>
                <a:ea typeface="微软雅黑" panose="020B0503020204020204" pitchFamily="34" charset="-122"/>
              </a:rPr>
              <a:t>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5" name="Group 18"/>
          <p:cNvGrpSpPr/>
          <p:nvPr/>
        </p:nvGrpSpPr>
        <p:grpSpPr bwMode="auto">
          <a:xfrm>
            <a:off x="1906935" y="2541464"/>
            <a:ext cx="793750" cy="790575"/>
            <a:chOff x="0" y="0"/>
            <a:chExt cx="1590" cy="1588"/>
          </a:xfrm>
        </p:grpSpPr>
        <p:grpSp>
          <p:nvGrpSpPr>
            <p:cNvPr id="6" name="Group 19"/>
            <p:cNvGrpSpPr/>
            <p:nvPr/>
          </p:nvGrpSpPr>
          <p:grpSpPr bwMode="auto">
            <a:xfrm>
              <a:off x="0" y="0"/>
              <a:ext cx="1590" cy="1588"/>
              <a:chOff x="0" y="0"/>
              <a:chExt cx="1136" cy="1134"/>
            </a:xfrm>
          </p:grpSpPr>
          <p:sp>
            <p:nvSpPr>
              <p:cNvPr id="6164"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65"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66"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67"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68" name="Rectangle 11"/>
          <p:cNvSpPr>
            <a:spLocks noChangeArrowheads="1"/>
          </p:cNvSpPr>
          <p:nvPr/>
        </p:nvSpPr>
        <p:spPr bwMode="auto">
          <a:xfrm>
            <a:off x="2025998" y="2651001"/>
            <a:ext cx="554037" cy="569913"/>
          </a:xfrm>
          <a:prstGeom prst="rect">
            <a:avLst/>
          </a:prstGeom>
          <a:noFill/>
          <a:ln w="9525">
            <a:noFill/>
            <a:miter lim="800000"/>
          </a:ln>
        </p:spPr>
        <p:txBody>
          <a:bodyPr anchor="ctr"/>
          <a:lstStyle/>
          <a:p>
            <a:pPr algn="ctr"/>
            <a:r>
              <a:rPr lang="en-US" sz="3600" b="1">
                <a:solidFill>
                  <a:schemeClr val="bg1"/>
                </a:solidFill>
              </a:rPr>
              <a:t>2</a:t>
            </a:r>
            <a:endParaRPr lang="en-US" sz="3600" b="1">
              <a:solidFill>
                <a:schemeClr val="bg1"/>
              </a:solidFill>
            </a:endParaRPr>
          </a:p>
        </p:txBody>
      </p:sp>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6171" name="AutoShape 3"/>
          <p:cNvSpPr>
            <a:spLocks noChangeArrowheads="1"/>
          </p:cNvSpPr>
          <p:nvPr/>
        </p:nvSpPr>
        <p:spPr bwMode="auto">
          <a:xfrm>
            <a:off x="2411760" y="3740647"/>
            <a:ext cx="4857750" cy="552450"/>
          </a:xfrm>
          <a:prstGeom prst="roundRect">
            <a:avLst>
              <a:gd name="adj" fmla="val 13218"/>
            </a:avLst>
          </a:prstGeom>
          <a:solidFill>
            <a:srgbClr val="FFCC99"/>
          </a:solidFill>
          <a:ln w="3175" cmpd="sng">
            <a:solidFill>
              <a:srgbClr val="8EB4E3"/>
            </a:solidFill>
            <a:round/>
          </a:ln>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72" name="Rectangle 13"/>
          <p:cNvSpPr>
            <a:spLocks noChangeArrowheads="1"/>
          </p:cNvSpPr>
          <p:nvPr/>
        </p:nvSpPr>
        <p:spPr bwMode="auto">
          <a:xfrm>
            <a:off x="3340448" y="3734297"/>
            <a:ext cx="3000375" cy="565604"/>
          </a:xfrm>
          <a:prstGeom prst="rect">
            <a:avLst/>
          </a:prstGeom>
          <a:noFill/>
          <a:ln w="9525">
            <a:noFill/>
            <a:miter lim="800000"/>
          </a:ln>
          <a:effectLst/>
        </p:spPr>
        <p:txBody>
          <a:bodyPr>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rPr>
              <a:t>MOCK-</a:t>
            </a:r>
            <a:r>
              <a:rPr lang="zh-CN" altLang="en-US" sz="2800" b="1" dirty="0" smtClean="0">
                <a:solidFill>
                  <a:srgbClr val="003B90"/>
                </a:solidFill>
                <a:latin typeface="微软雅黑" panose="020B0503020204020204" pitchFamily="34" charset="-122"/>
                <a:ea typeface="微软雅黑" panose="020B0503020204020204" pitchFamily="34" charset="-122"/>
              </a:rPr>
              <a:t>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7" name="Group 29"/>
          <p:cNvGrpSpPr/>
          <p:nvPr/>
        </p:nvGrpSpPr>
        <p:grpSpPr bwMode="auto">
          <a:xfrm>
            <a:off x="1906935" y="3621584"/>
            <a:ext cx="793750" cy="790575"/>
            <a:chOff x="0" y="0"/>
            <a:chExt cx="1590" cy="1588"/>
          </a:xfrm>
        </p:grpSpPr>
        <p:grpSp>
          <p:nvGrpSpPr>
            <p:cNvPr id="8" name="Group 30"/>
            <p:cNvGrpSpPr/>
            <p:nvPr/>
          </p:nvGrpSpPr>
          <p:grpSpPr bwMode="auto">
            <a:xfrm>
              <a:off x="0" y="0"/>
              <a:ext cx="1590" cy="1588"/>
              <a:chOff x="0" y="0"/>
              <a:chExt cx="1136" cy="1134"/>
            </a:xfrm>
          </p:grpSpPr>
          <p:sp>
            <p:nvSpPr>
              <p:cNvPr id="617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617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617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617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6179" name="Rectangle 11"/>
          <p:cNvSpPr>
            <a:spLocks noChangeArrowheads="1"/>
          </p:cNvSpPr>
          <p:nvPr/>
        </p:nvSpPr>
        <p:spPr bwMode="auto">
          <a:xfrm>
            <a:off x="2025998" y="3731122"/>
            <a:ext cx="554037" cy="569912"/>
          </a:xfrm>
          <a:prstGeom prst="rect">
            <a:avLst/>
          </a:prstGeom>
          <a:noFill/>
          <a:ln w="9525">
            <a:noFill/>
            <a:miter lim="800000"/>
          </a:ln>
          <a:effectLst/>
        </p:spPr>
        <p:txBody>
          <a:bodyPr anchor="ctr"/>
          <a:lstStyle/>
          <a:p>
            <a:pPr algn="ctr"/>
            <a:r>
              <a:rPr lang="zh-CN" altLang="en-US" sz="3600" b="1">
                <a:solidFill>
                  <a:schemeClr val="bg1"/>
                </a:solidFill>
              </a:rPr>
              <a:t>3</a:t>
            </a:r>
            <a:endParaRPr lang="en-US" sz="3600" b="1">
              <a:solidFill>
                <a:schemeClr val="bg1"/>
              </a:solidFill>
            </a:endParaRPr>
          </a:p>
        </p:txBody>
      </p:sp>
      <p:sp>
        <p:nvSpPr>
          <p:cNvPr id="36" name="AutoShape 3"/>
          <p:cNvSpPr>
            <a:spLocks noChangeArrowheads="1"/>
          </p:cNvSpPr>
          <p:nvPr/>
        </p:nvSpPr>
        <p:spPr bwMode="auto">
          <a:xfrm>
            <a:off x="2412529" y="4773712"/>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37" name="Rectangle 13"/>
          <p:cNvSpPr>
            <a:spLocks noChangeArrowheads="1"/>
          </p:cNvSpPr>
          <p:nvPr/>
        </p:nvSpPr>
        <p:spPr bwMode="auto">
          <a:xfrm>
            <a:off x="3341217" y="4767362"/>
            <a:ext cx="3000375" cy="565604"/>
          </a:xfrm>
          <a:prstGeom prst="rect">
            <a:avLst/>
          </a:prstGeom>
          <a:noFill/>
          <a:ln w="9525">
            <a:noFill/>
            <a:miter lim="800000"/>
          </a:ln>
          <a:effectLst/>
        </p:spPr>
        <p:txBody>
          <a:bodyPr>
            <a:spAutoFit/>
          </a:bodyPr>
          <a:lstStyle/>
          <a:p>
            <a:pPr algn="ctr">
              <a:lnSpc>
                <a:spcPct val="120000"/>
              </a:lnSpc>
              <a:spcBef>
                <a:spcPct val="50000"/>
              </a:spcBef>
            </a:pPr>
            <a:r>
              <a:rPr lang="zh-CN" altLang="en-US" sz="2800" b="1" dirty="0" smtClean="0">
                <a:solidFill>
                  <a:srgbClr val="003B90"/>
                </a:solidFill>
                <a:latin typeface="微软雅黑" panose="020B0503020204020204" pitchFamily="34" charset="-122"/>
                <a:ea typeface="微软雅黑" panose="020B0503020204020204" pitchFamily="34" charset="-122"/>
              </a:rPr>
              <a:t>规范及</a:t>
            </a:r>
            <a:r>
              <a:rPr lang="en-US" altLang="zh-CN" sz="2800" b="1" dirty="0" smtClean="0">
                <a:solidFill>
                  <a:srgbClr val="003B90"/>
                </a:solidFill>
                <a:latin typeface="微软雅黑" panose="020B0503020204020204" pitchFamily="34" charset="-122"/>
                <a:ea typeface="微软雅黑" panose="020B0503020204020204" pitchFamily="34" charset="-122"/>
              </a:rPr>
              <a:t>demo</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9" name="Group 29"/>
          <p:cNvGrpSpPr/>
          <p:nvPr/>
        </p:nvGrpSpPr>
        <p:grpSpPr bwMode="auto">
          <a:xfrm>
            <a:off x="1907704" y="4654649"/>
            <a:ext cx="793750" cy="790575"/>
            <a:chOff x="0" y="0"/>
            <a:chExt cx="1590" cy="1588"/>
          </a:xfrm>
        </p:grpSpPr>
        <p:grpSp>
          <p:nvGrpSpPr>
            <p:cNvPr id="10" name="Group 30"/>
            <p:cNvGrpSpPr/>
            <p:nvPr/>
          </p:nvGrpSpPr>
          <p:grpSpPr bwMode="auto">
            <a:xfrm>
              <a:off x="0" y="0"/>
              <a:ext cx="1590" cy="1588"/>
              <a:chOff x="0" y="0"/>
              <a:chExt cx="1136" cy="1134"/>
            </a:xfrm>
          </p:grpSpPr>
          <p:sp>
            <p:nvSpPr>
              <p:cNvPr id="42"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43"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40"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41"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44" name="Rectangle 11"/>
          <p:cNvSpPr>
            <a:spLocks noChangeArrowheads="1"/>
          </p:cNvSpPr>
          <p:nvPr/>
        </p:nvSpPr>
        <p:spPr bwMode="auto">
          <a:xfrm>
            <a:off x="2026767" y="4764187"/>
            <a:ext cx="554037" cy="569912"/>
          </a:xfrm>
          <a:prstGeom prst="rect">
            <a:avLst/>
          </a:prstGeom>
          <a:noFill/>
          <a:ln w="9525">
            <a:noFill/>
            <a:miter lim="800000"/>
          </a:ln>
          <a:effectLst/>
        </p:spPr>
        <p:txBody>
          <a:bodyPr anchor="ctr"/>
          <a:lstStyle/>
          <a:p>
            <a:pPr algn="ctr"/>
            <a:r>
              <a:rPr lang="en-US" sz="3600" b="1" dirty="0">
                <a:solidFill>
                  <a:schemeClr val="bg1"/>
                </a:solidFill>
              </a:rPr>
              <a:t>4</a:t>
            </a:r>
            <a:endParaRPr lang="en-US" sz="3600" b="1" dirty="0">
              <a:solidFill>
                <a:schemeClr val="bg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2531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F2F2F2"/>
                </a:solidFill>
                <a:sym typeface="Arial" panose="020B0604020202020204" pitchFamily="34" charset="0"/>
              </a:rPr>
              <a:t>1</a:t>
            </a:r>
            <a:endParaRPr lang="zh-CN" altLang="en-US" sz="2400" dirty="0" smtClean="0">
              <a:solidFill>
                <a:srgbClr val="F2F2F2"/>
              </a:solidFill>
              <a:sym typeface="Arial" panose="020B0604020202020204" pitchFamily="34" charset="0"/>
            </a:endParaRPr>
          </a:p>
        </p:txBody>
      </p:sp>
      <p:sp>
        <p:nvSpPr>
          <p:cNvPr id="7184" name="文本占位符 22"/>
          <p:cNvSpPr>
            <a:spLocks noChangeArrowheads="1"/>
          </p:cNvSpPr>
          <p:nvPr/>
        </p:nvSpPr>
        <p:spPr bwMode="auto">
          <a:xfrm>
            <a:off x="1691680" y="292494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工具</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36547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Mockito</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3654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836713"/>
            <a:ext cx="8640960" cy="5539978"/>
          </a:xfrm>
          <a:prstGeom prst="rect">
            <a:avLst/>
          </a:prstGeom>
          <a:noFill/>
        </p:spPr>
        <p:txBody>
          <a:bodyPr wrap="square" rtlCol="0">
            <a:spAutoFit/>
          </a:bodyPr>
          <a:lstStyle/>
          <a:p>
            <a:r>
              <a:rPr lang="zh-CN" altLang="en-US" sz="2400" dirty="0" smtClean="0"/>
              <a:t>模拟</a:t>
            </a:r>
            <a:r>
              <a:rPr lang="en-US" altLang="zh-CN" sz="2400" dirty="0" smtClean="0"/>
              <a:t>(Mock)</a:t>
            </a:r>
            <a:r>
              <a:rPr lang="zh-CN" altLang="en-US" sz="2400" dirty="0" smtClean="0"/>
              <a:t>的概念 </a:t>
            </a:r>
            <a:endParaRPr lang="zh-CN" altLang="en-US" sz="2400" dirty="0" smtClean="0"/>
          </a:p>
          <a:p>
            <a:r>
              <a:rPr lang="zh-CN" altLang="en-US" dirty="0" smtClean="0"/>
              <a:t>　　在软件开发的世界之外， </a:t>
            </a:r>
            <a:r>
              <a:rPr lang="en-US" altLang="zh-CN" dirty="0" smtClean="0"/>
              <a:t>"mock"</a:t>
            </a:r>
            <a:r>
              <a:rPr lang="zh-CN" altLang="en-US" dirty="0" smtClean="0"/>
              <a:t>一词是指模仿或者效仿。因此可以将“</a:t>
            </a:r>
            <a:r>
              <a:rPr lang="en-US" altLang="zh-CN" dirty="0" smtClean="0"/>
              <a:t>mock”</a:t>
            </a:r>
            <a:r>
              <a:rPr lang="zh-CN" altLang="en-US" dirty="0" smtClean="0"/>
              <a:t>理解为一个替身，替代者。在软件开发中提及</a:t>
            </a:r>
            <a:r>
              <a:rPr lang="en-US" altLang="zh-CN" dirty="0" smtClean="0"/>
              <a:t>"mock"</a:t>
            </a:r>
            <a:r>
              <a:rPr lang="zh-CN" altLang="en-US" dirty="0" smtClean="0"/>
              <a:t>，通常理解为模拟对象或者</a:t>
            </a:r>
            <a:r>
              <a:rPr lang="en-US" altLang="zh-CN" dirty="0" smtClean="0"/>
              <a:t>fake</a:t>
            </a:r>
            <a:r>
              <a:rPr lang="zh-CN" altLang="en-US" dirty="0" smtClean="0"/>
              <a:t>。</a:t>
            </a:r>
            <a:endParaRPr lang="en-US" altLang="zh-CN" dirty="0" smtClean="0"/>
          </a:p>
          <a:p>
            <a:r>
              <a:rPr lang="zh-CN" altLang="en-US" sz="2400" dirty="0" smtClean="0"/>
              <a:t>为什么需要</a:t>
            </a:r>
            <a:r>
              <a:rPr lang="en-US" altLang="zh-CN" sz="2400" dirty="0" smtClean="0"/>
              <a:t>Mock</a:t>
            </a:r>
            <a:r>
              <a:rPr lang="zh-CN" altLang="en-US" sz="2400" dirty="0" smtClean="0"/>
              <a:t>？</a:t>
            </a:r>
            <a:endParaRPr lang="zh-CN" altLang="en-US" sz="2400" dirty="0" smtClean="0"/>
          </a:p>
          <a:p>
            <a:pPr lvl="1">
              <a:buFont typeface="Arial" panose="020B0604020202020204" pitchFamily="34" charset="0"/>
              <a:buChar char="•"/>
            </a:pPr>
            <a:r>
              <a:rPr lang="zh-CN" altLang="en-US" dirty="0" smtClean="0"/>
              <a:t>真实软件架构中的对象行为是不确定的（</a:t>
            </a:r>
            <a:r>
              <a:rPr lang="en-US" altLang="zh-CN" dirty="0" err="1" smtClean="0"/>
              <a:t>eg</a:t>
            </a:r>
            <a:r>
              <a:rPr lang="en-US" altLang="zh-CN" dirty="0" smtClean="0"/>
              <a:t>:</a:t>
            </a:r>
            <a:r>
              <a:rPr lang="zh-CN" altLang="en-US" dirty="0" smtClean="0"/>
              <a:t>时间、对象的状态）</a:t>
            </a:r>
            <a:endParaRPr lang="zh-CN" altLang="en-US" dirty="0" smtClean="0"/>
          </a:p>
          <a:p>
            <a:pPr lvl="1">
              <a:buFont typeface="Arial" panose="020B0604020202020204" pitchFamily="34" charset="0"/>
              <a:buChar char="•"/>
            </a:pPr>
            <a:r>
              <a:rPr lang="zh-CN" altLang="en-US" dirty="0" smtClean="0"/>
              <a:t>真实对象的一些状态又很难构造（</a:t>
            </a:r>
            <a:r>
              <a:rPr lang="en-US" altLang="zh-CN" dirty="0" err="1" smtClean="0"/>
              <a:t>eg</a:t>
            </a:r>
            <a:r>
              <a:rPr lang="en-US" altLang="zh-CN" dirty="0" smtClean="0"/>
              <a:t>:</a:t>
            </a:r>
            <a:r>
              <a:rPr lang="zh-CN" altLang="en-US" dirty="0" smtClean="0"/>
              <a:t>网络抖动）</a:t>
            </a:r>
            <a:endParaRPr lang="zh-CN" altLang="en-US" dirty="0" smtClean="0"/>
          </a:p>
          <a:p>
            <a:pPr lvl="1">
              <a:buFont typeface="Arial" panose="020B0604020202020204" pitchFamily="34" charset="0"/>
              <a:buChar char="•"/>
            </a:pPr>
            <a:r>
              <a:rPr lang="zh-CN" altLang="en-US" dirty="0" smtClean="0"/>
              <a:t>真实对象在进行某种操作时需要很长时间，影响测试进度（</a:t>
            </a:r>
            <a:r>
              <a:rPr lang="en-US" altLang="zh-CN" dirty="0" err="1" smtClean="0"/>
              <a:t>eg</a:t>
            </a:r>
            <a:r>
              <a:rPr lang="en-US" altLang="zh-CN" dirty="0" smtClean="0"/>
              <a:t>:</a:t>
            </a:r>
            <a:r>
              <a:rPr lang="zh-CN" altLang="en-US" dirty="0" smtClean="0"/>
              <a:t>一些数据库的初始化）</a:t>
            </a:r>
            <a:endParaRPr lang="zh-CN" altLang="en-US" dirty="0" smtClean="0"/>
          </a:p>
          <a:p>
            <a:pPr lvl="1">
              <a:buFont typeface="Arial" panose="020B0604020202020204" pitchFamily="34" charset="0"/>
              <a:buChar char="•"/>
            </a:pPr>
            <a:r>
              <a:rPr lang="en-US" altLang="zh-CN" dirty="0" smtClean="0"/>
              <a:t>TDD</a:t>
            </a:r>
            <a:r>
              <a:rPr lang="zh-CN" altLang="en-US" dirty="0" smtClean="0"/>
              <a:t>（测试驱动开发）要求先写测试代码，再进行开发，那么经常会出现真实对象还没有开发完成的现象，又或者真实对象是一个硬件，只能模拟</a:t>
            </a:r>
            <a:endParaRPr lang="zh-CN" altLang="en-US" dirty="0" smtClean="0"/>
          </a:p>
          <a:p>
            <a:pPr lvl="1">
              <a:buFont typeface="Arial" panose="020B0604020202020204" pitchFamily="34" charset="0"/>
              <a:buChar char="•"/>
            </a:pPr>
            <a:r>
              <a:rPr lang="zh-CN" altLang="en-US" dirty="0" smtClean="0"/>
              <a:t>实际测试中需要关注真实对象如何被调用，真实对象内部状态如何</a:t>
            </a:r>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为了测试类</a:t>
            </a:r>
            <a:r>
              <a:rPr lang="en-US" altLang="zh-CN" dirty="0" smtClean="0"/>
              <a:t>A</a:t>
            </a:r>
            <a:r>
              <a:rPr lang="zh-CN" altLang="en-US" dirty="0" smtClean="0"/>
              <a:t>，我们需要</a:t>
            </a:r>
            <a:r>
              <a:rPr lang="en-US" altLang="zh-CN" dirty="0" smtClean="0"/>
              <a:t>Mock B</a:t>
            </a:r>
            <a:r>
              <a:rPr lang="zh-CN" altLang="en-US" dirty="0" smtClean="0"/>
              <a:t>类和</a:t>
            </a:r>
            <a:r>
              <a:rPr lang="en-US" altLang="zh-CN" dirty="0" smtClean="0"/>
              <a:t>C</a:t>
            </a:r>
            <a:r>
              <a:rPr lang="zh-CN" altLang="en-US" dirty="0" smtClean="0"/>
              <a:t>类（用虚拟对象来代替）</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11560" y="4581128"/>
            <a:ext cx="3744416" cy="122413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55207" y="4437112"/>
            <a:ext cx="3705225" cy="1419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2531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F2F2F2"/>
                </a:solidFill>
                <a:sym typeface="Arial" panose="020B0604020202020204" pitchFamily="34" charset="0"/>
              </a:rPr>
              <a:t>2</a:t>
            </a:r>
            <a:endParaRPr lang="zh-CN" altLang="en-US" sz="2400" dirty="0" smtClean="0">
              <a:solidFill>
                <a:srgbClr val="F2F2F2"/>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925316"/>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工具</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36547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Mockito</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3654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57698" y="90745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83565"/>
          </a:xfrm>
          <a:prstGeom prst="rect">
            <a:avLst/>
          </a:prstGeom>
          <a:noFill/>
          <a:ln w="9525">
            <a:noFill/>
            <a:miter lim="800000"/>
          </a:ln>
        </p:spPr>
        <p:txBody>
          <a:bodyPr>
            <a:spAutoFit/>
          </a:bodyPr>
          <a:lstStyle/>
          <a:p>
            <a:r>
              <a:rPr lang="en-US" altLang="zh-CN" sz="32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3200" b="1" dirty="0">
                <a:solidFill>
                  <a:srgbClr val="003B90"/>
                </a:solidFill>
                <a:latin typeface="微软雅黑" panose="020B0503020204020204" pitchFamily="34" charset="-122"/>
                <a:ea typeface="微软雅黑" panose="020B0503020204020204" pitchFamily="34" charset="-122"/>
                <a:sym typeface="+mn-ea"/>
              </a:rPr>
              <a:t>概念及介绍</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9732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a:solidFill>
                  <a:srgbClr val="7F7F7F"/>
                </a:solidFill>
                <a:sym typeface="Arial" panose="020B0604020202020204" pitchFamily="34" charset="0"/>
              </a:rPr>
              <a:t>2</a:t>
            </a:r>
            <a:endParaRPr lang="zh-CN" altLang="en-US" sz="2400" dirty="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缓存</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a:solidFill>
                  <a:srgbClr val="F2F2F2"/>
                </a:solidFill>
                <a:sym typeface="Arial" panose="020B0604020202020204" pitchFamily="34" charset="0"/>
              </a:rPr>
              <a:t>1</a:t>
            </a:r>
            <a:endParaRPr lang="zh-CN" altLang="en-US" sz="2400">
              <a:solidFill>
                <a:srgbClr val="F2F2F2"/>
              </a:solidFill>
              <a:sym typeface="Arial" panose="020B0604020202020204" pitchFamily="34" charset="0"/>
            </a:endParaRPr>
          </a:p>
        </p:txBody>
      </p:sp>
      <p:sp>
        <p:nvSpPr>
          <p:cNvPr id="7184" name="文本占位符 22"/>
          <p:cNvSpPr>
            <a:spLocks noChangeArrowheads="1"/>
          </p:cNvSpPr>
          <p:nvPr/>
        </p:nvSpPr>
        <p:spPr bwMode="auto">
          <a:xfrm>
            <a:off x="1674813" y="299732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概念</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509492"/>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介绍</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509492"/>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1033566"/>
            <a:ext cx="8640960" cy="4616648"/>
          </a:xfrm>
          <a:prstGeom prst="rect">
            <a:avLst/>
          </a:prstGeom>
          <a:noFill/>
        </p:spPr>
        <p:txBody>
          <a:bodyPr wrap="square" rtlCol="0">
            <a:spAutoFit/>
          </a:bodyPr>
          <a:lstStyle/>
          <a:p>
            <a:r>
              <a:rPr lang="en-US" altLang="zh-CN" sz="2400" dirty="0" err="1" smtClean="0"/>
              <a:t>Jmock</a:t>
            </a:r>
            <a:r>
              <a:rPr lang="zh-CN" altLang="en-US" sz="2400" dirty="0" smtClean="0"/>
              <a:t>简介</a:t>
            </a:r>
            <a:br>
              <a:rPr lang="zh-CN" altLang="en-US" dirty="0" smtClean="0"/>
            </a:br>
            <a:r>
              <a:rPr lang="zh-CN" altLang="en-US" dirty="0" smtClean="0"/>
              <a:t>    </a:t>
            </a:r>
            <a:r>
              <a:rPr lang="en-US" altLang="zh-CN" dirty="0" err="1" smtClean="0"/>
              <a:t>JUnit</a:t>
            </a:r>
            <a:r>
              <a:rPr lang="zh-CN" altLang="en-US" dirty="0" smtClean="0"/>
              <a:t>可以轻松的完成关联依赖关系少或者比较简单的类的单元测试，但是对于关联到其它比较复杂的类或对运行环境有要求的类的单元测试，模拟环境或者配置环境会非常耗时，实施单元测试比较困难。而</a:t>
            </a:r>
            <a:r>
              <a:rPr lang="en-US" altLang="zh-CN" dirty="0" err="1" smtClean="0"/>
              <a:t>jmock</a:t>
            </a:r>
            <a:r>
              <a:rPr lang="zh-CN" altLang="en-US" dirty="0" smtClean="0"/>
              <a:t>通过</a:t>
            </a:r>
            <a:r>
              <a:rPr lang="en-US" altLang="zh-CN" dirty="0" smtClean="0"/>
              <a:t>mock</a:t>
            </a:r>
            <a:r>
              <a:rPr lang="zh-CN" altLang="en-US" dirty="0" smtClean="0"/>
              <a:t>对象来模拟一个对象的行为，从而隔离开我们不关心的其他对象，使得测试变得简单。</a:t>
            </a:r>
            <a:endParaRPr lang="en-US" altLang="zh-CN" dirty="0" smtClean="0"/>
          </a:p>
          <a:p>
            <a:r>
              <a:rPr lang="en-US" altLang="zh-CN" dirty="0" smtClean="0"/>
              <a:t>    </a:t>
            </a:r>
            <a:r>
              <a:rPr lang="zh-CN" altLang="en-US" dirty="0" smtClean="0"/>
              <a:t>模拟对象（</a:t>
            </a:r>
            <a:r>
              <a:rPr lang="en-US" altLang="zh-CN" dirty="0" smtClean="0"/>
              <a:t>Mock Object</a:t>
            </a:r>
            <a:r>
              <a:rPr lang="zh-CN" altLang="en-US" dirty="0" smtClean="0"/>
              <a:t>）可以取代真实对象的位置，用于测试一些与真实对象进行交互或依赖于真实对象的功能，模拟对象的背后目的就是创建一个轻量级的、可控制的对象来代替测试中需要的真实对象，模拟真实对象的行为和功能。</a:t>
            </a:r>
            <a:endParaRPr lang="en-US" altLang="zh-CN" dirty="0" smtClean="0"/>
          </a:p>
          <a:p>
            <a:br>
              <a:rPr lang="zh-CN" altLang="en-US" dirty="0" smtClean="0"/>
            </a:br>
            <a:r>
              <a:rPr lang="zh-CN" altLang="en-US" dirty="0" smtClean="0"/>
              <a:t>    </a:t>
            </a:r>
            <a:r>
              <a:rPr lang="en-US" altLang="zh-CN" dirty="0" smtClean="0"/>
              <a:t>mock</a:t>
            </a:r>
            <a:r>
              <a:rPr lang="zh-CN" altLang="en-US" dirty="0" smtClean="0"/>
              <a:t>对象使用范畴：</a:t>
            </a:r>
            <a:br>
              <a:rPr lang="zh-CN" altLang="en-US" dirty="0" smtClean="0"/>
            </a:br>
            <a:r>
              <a:rPr lang="zh-CN" altLang="en-US" dirty="0" smtClean="0"/>
              <a:t>①    真实对象具有不可确定的行为，产生不可预测的效果。</a:t>
            </a:r>
            <a:br>
              <a:rPr lang="zh-CN" altLang="en-US" dirty="0" smtClean="0"/>
            </a:br>
            <a:r>
              <a:rPr lang="zh-CN" altLang="en-US" dirty="0" smtClean="0"/>
              <a:t>②    真实对象很难被创建的。</a:t>
            </a:r>
            <a:br>
              <a:rPr lang="zh-CN" altLang="en-US" dirty="0" smtClean="0"/>
            </a:br>
            <a:r>
              <a:rPr lang="zh-CN" altLang="en-US" dirty="0" smtClean="0"/>
              <a:t>③    真实对象的某些行为很难被触发。</a:t>
            </a:r>
            <a:br>
              <a:rPr lang="zh-CN" altLang="en-US" dirty="0" smtClean="0"/>
            </a:br>
            <a:r>
              <a:rPr lang="zh-CN" altLang="en-US" dirty="0" smtClean="0"/>
              <a:t>④    真实对象实际上还不存在的。</a:t>
            </a:r>
            <a:endParaRPr lang="en-US" altLang="zh-CN" dirty="0" smtClean="0"/>
          </a:p>
          <a:p>
            <a:endParaRPr lang="en-US" altLang="zh-CN" dirty="0" smtClean="0"/>
          </a:p>
          <a:p>
            <a:r>
              <a:rPr lang="zh-CN" altLang="en-US" dirty="0" smtClean="0"/>
              <a:t>官方主页 </a:t>
            </a:r>
            <a:r>
              <a:rPr lang="en-US" altLang="zh-CN" dirty="0" smtClean="0">
                <a:hlinkClick r:id="rId2"/>
              </a:rPr>
              <a:t>http://jmock.org/</a:t>
            </a:r>
            <a:endParaRPr lang="zh-CN"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764704"/>
            <a:ext cx="8640960" cy="5724644"/>
          </a:xfrm>
          <a:prstGeom prst="rect">
            <a:avLst/>
          </a:prstGeom>
          <a:noFill/>
        </p:spPr>
        <p:txBody>
          <a:bodyPr wrap="square" rtlCol="0">
            <a:spAutoFit/>
          </a:bodyPr>
          <a:lstStyle/>
          <a:p>
            <a:r>
              <a:rPr lang="en-US" altLang="zh-CN" sz="2400" dirty="0" err="1" smtClean="0"/>
              <a:t>Mockito</a:t>
            </a:r>
            <a:r>
              <a:rPr lang="zh-CN" altLang="en-US" sz="2400" dirty="0" smtClean="0"/>
              <a:t>简介</a:t>
            </a:r>
            <a:br>
              <a:rPr lang="zh-CN" altLang="en-US" dirty="0" smtClean="0"/>
            </a:br>
            <a:r>
              <a:rPr lang="zh-CN" altLang="en-US" dirty="0" smtClean="0"/>
              <a:t>    </a:t>
            </a:r>
            <a:r>
              <a:rPr lang="en-US" altLang="zh-CN" dirty="0" smtClean="0"/>
              <a:t>Java mock</a:t>
            </a:r>
            <a:r>
              <a:rPr lang="zh-CN" altLang="en-US" dirty="0" smtClean="0"/>
              <a:t>主要由预期运行验证库</a:t>
            </a:r>
            <a:r>
              <a:rPr lang="en-US" altLang="zh-CN" dirty="0" smtClean="0"/>
              <a:t>(</a:t>
            </a:r>
            <a:r>
              <a:rPr lang="zh-CN" altLang="en-US" dirty="0" smtClean="0"/>
              <a:t>如</a:t>
            </a:r>
            <a:r>
              <a:rPr lang="en-US" altLang="zh-CN" dirty="0" err="1" smtClean="0"/>
              <a:t>EasyMock</a:t>
            </a:r>
            <a:r>
              <a:rPr lang="zh-CN" altLang="en-US" dirty="0" smtClean="0"/>
              <a:t>或</a:t>
            </a:r>
            <a:r>
              <a:rPr lang="en-US" altLang="zh-CN" dirty="0" err="1" smtClean="0"/>
              <a:t>jMock</a:t>
            </a:r>
            <a:r>
              <a:rPr lang="en-US" altLang="zh-CN" dirty="0" smtClean="0"/>
              <a:t>)</a:t>
            </a:r>
            <a:r>
              <a:rPr lang="zh-CN" altLang="en-US" dirty="0" smtClean="0"/>
              <a:t>控制。</a:t>
            </a:r>
            <a:endParaRPr lang="en-US" altLang="zh-CN" dirty="0" smtClean="0"/>
          </a:p>
          <a:p>
            <a:r>
              <a:rPr lang="en-US" altLang="zh-CN" dirty="0" smtClean="0"/>
              <a:t>    </a:t>
            </a:r>
            <a:r>
              <a:rPr lang="en-US" altLang="zh-CN" dirty="0" err="1" smtClean="0"/>
              <a:t>Mockito</a:t>
            </a:r>
            <a:r>
              <a:rPr lang="zh-CN" altLang="en-US" dirty="0" smtClean="0"/>
              <a:t>提供了更简单、更直观的方法</a:t>
            </a:r>
            <a:r>
              <a:rPr lang="en-US" altLang="zh-CN" dirty="0" smtClean="0"/>
              <a:t>:</a:t>
            </a:r>
            <a:r>
              <a:rPr lang="zh-CN" altLang="en-US" dirty="0" smtClean="0"/>
              <a:t>您可以在执行后询问有关交互的问题。使用</a:t>
            </a:r>
            <a:r>
              <a:rPr lang="en-US" altLang="zh-CN" dirty="0" err="1" smtClean="0"/>
              <a:t>mockito</a:t>
            </a:r>
            <a:r>
              <a:rPr lang="zh-CN" altLang="en-US" dirty="0" smtClean="0"/>
              <a:t>，您可以验证您想要的。使用</a:t>
            </a:r>
            <a:r>
              <a:rPr lang="en-US" altLang="zh-CN" dirty="0" smtClean="0"/>
              <a:t>expect-run-verify</a:t>
            </a:r>
            <a:r>
              <a:rPr lang="zh-CN" altLang="en-US" dirty="0" smtClean="0"/>
              <a:t>，您常常被迫查看不相关的交互。没有预期运行验证也意味着</a:t>
            </a:r>
            <a:r>
              <a:rPr lang="en-US" altLang="zh-CN" dirty="0" err="1" smtClean="0"/>
              <a:t>Mockito</a:t>
            </a:r>
            <a:r>
              <a:rPr lang="en-US" altLang="zh-CN" dirty="0" smtClean="0"/>
              <a:t> mock</a:t>
            </a:r>
            <a:r>
              <a:rPr lang="zh-CN" altLang="en-US" dirty="0" smtClean="0"/>
              <a:t>通常无需预先设置昂贵的设置。他们的目标是保持透明，让开发人员专注于测试所选择的行为，而不是吸收注意力。</a:t>
            </a:r>
            <a:endParaRPr lang="en-US" altLang="zh-CN" dirty="0" smtClean="0"/>
          </a:p>
          <a:p>
            <a:r>
              <a:rPr lang="zh-CN" altLang="en-US" dirty="0" smtClean="0"/>
              <a:t>    </a:t>
            </a:r>
            <a:r>
              <a:rPr lang="en-US" altLang="zh-CN" dirty="0" err="1" smtClean="0"/>
              <a:t>Mockito</a:t>
            </a:r>
            <a:r>
              <a:rPr lang="zh-CN" altLang="en-US" dirty="0" smtClean="0"/>
              <a:t>的</a:t>
            </a:r>
            <a:r>
              <a:rPr lang="en-US" altLang="zh-CN" dirty="0" smtClean="0"/>
              <a:t>API</a:t>
            </a:r>
            <a:r>
              <a:rPr lang="zh-CN" altLang="en-US" dirty="0" smtClean="0"/>
              <a:t>非常轻薄，几乎没有时间开始嘲笑。只有一种模拟，只有一种创建模拟的方法。只要记住，在执行之前，存根就会执行，交互的验证会在之后进行。</a:t>
            </a:r>
            <a:endParaRPr lang="en-US" altLang="zh-CN" dirty="0" smtClean="0"/>
          </a:p>
          <a:p>
            <a:endParaRPr lang="en-US" altLang="zh-CN" b="1" dirty="0" smtClean="0"/>
          </a:p>
          <a:p>
            <a:r>
              <a:rPr lang="zh-CN" altLang="en-US" dirty="0" smtClean="0"/>
              <a:t>使用场景</a:t>
            </a:r>
            <a:endParaRPr lang="zh-CN" altLang="en-US" dirty="0" smtClean="0"/>
          </a:p>
          <a:p>
            <a:pPr lvl="1" latinLnBrk="1">
              <a:buFont typeface="Arial" panose="020B0604020202020204" pitchFamily="34" charset="0"/>
              <a:buChar char="•"/>
            </a:pPr>
            <a:r>
              <a:rPr lang="zh-CN" altLang="en-US" dirty="0" smtClean="0"/>
              <a:t>提前创建测试</a:t>
            </a:r>
            <a:r>
              <a:rPr lang="en-US" altLang="zh-CN" dirty="0" smtClean="0"/>
              <a:t>; TDD</a:t>
            </a:r>
            <a:r>
              <a:rPr lang="zh-CN" altLang="en-US" dirty="0" smtClean="0"/>
              <a:t>（测试驱动开发）</a:t>
            </a:r>
            <a:endParaRPr lang="zh-CN" altLang="en-US" dirty="0" smtClean="0"/>
          </a:p>
          <a:p>
            <a:pPr lvl="1" latinLnBrk="1">
              <a:buFont typeface="Arial" panose="020B0604020202020204" pitchFamily="34" charset="0"/>
              <a:buChar char="•"/>
            </a:pPr>
            <a:r>
              <a:rPr lang="zh-CN" altLang="en-US" dirty="0" smtClean="0"/>
              <a:t>团队可以并行工作</a:t>
            </a:r>
            <a:endParaRPr lang="zh-CN" altLang="en-US" dirty="0" smtClean="0"/>
          </a:p>
          <a:p>
            <a:pPr lvl="1" latinLnBrk="1">
              <a:buFont typeface="Arial" panose="020B0604020202020204" pitchFamily="34" charset="0"/>
              <a:buChar char="•"/>
            </a:pPr>
            <a:r>
              <a:rPr lang="zh-CN" altLang="en-US" dirty="0" smtClean="0"/>
              <a:t>你可以创建一个验证或者演示程序</a:t>
            </a:r>
            <a:endParaRPr lang="zh-CN" altLang="en-US" dirty="0" smtClean="0"/>
          </a:p>
          <a:p>
            <a:pPr lvl="1" latinLnBrk="1">
              <a:buFont typeface="Arial" panose="020B0604020202020204" pitchFamily="34" charset="0"/>
              <a:buChar char="•"/>
            </a:pPr>
            <a:r>
              <a:rPr lang="zh-CN" altLang="en-US" dirty="0" smtClean="0"/>
              <a:t>为无法访问的资源编写测试</a:t>
            </a:r>
            <a:endParaRPr lang="zh-CN" altLang="en-US" dirty="0" smtClean="0"/>
          </a:p>
          <a:p>
            <a:pPr lvl="1" latinLnBrk="1">
              <a:buFont typeface="Arial" panose="020B0604020202020204" pitchFamily="34" charset="0"/>
              <a:buChar char="•"/>
            </a:pPr>
            <a:r>
              <a:rPr lang="en-US" altLang="zh-CN" dirty="0" smtClean="0"/>
              <a:t>Mock </a:t>
            </a:r>
            <a:r>
              <a:rPr lang="zh-CN" altLang="en-US" dirty="0" smtClean="0"/>
              <a:t>可以交给用户</a:t>
            </a:r>
            <a:endParaRPr lang="zh-CN" altLang="en-US" dirty="0" smtClean="0"/>
          </a:p>
          <a:p>
            <a:pPr lvl="1" latinLnBrk="1">
              <a:buFont typeface="Arial" panose="020B0604020202020204" pitchFamily="34" charset="0"/>
              <a:buChar char="•"/>
            </a:pPr>
            <a:r>
              <a:rPr lang="zh-CN" altLang="en-US" dirty="0" smtClean="0"/>
              <a:t>隔离系统 </a:t>
            </a:r>
            <a:endParaRPr lang="zh-CN" altLang="en-US" dirty="0" smtClean="0"/>
          </a:p>
          <a:p>
            <a:pPr marL="0" lvl="1"/>
            <a:endParaRPr lang="en-US" altLang="zh-CN" dirty="0" smtClean="0">
              <a:solidFill>
                <a:srgbClr val="FF0000"/>
              </a:solidFill>
            </a:endParaRPr>
          </a:p>
          <a:p>
            <a:r>
              <a:rPr lang="zh-CN" altLang="en-US" dirty="0" smtClean="0"/>
              <a:t>官方主页 </a:t>
            </a:r>
            <a:r>
              <a:rPr lang="en-US" altLang="zh-CN" dirty="0" smtClean="0">
                <a:hlinkClick r:id="rId2"/>
              </a:rPr>
              <a:t>http://jmock.org/</a:t>
            </a:r>
            <a:endParaRPr lang="zh-CN" altLang="en-US" dirty="0" smtClean="0"/>
          </a:p>
          <a:p>
            <a:pPr marL="0" lvl="1"/>
            <a:r>
              <a:rPr lang="en-US" altLang="zh-CN" dirty="0" smtClean="0">
                <a:solidFill>
                  <a:srgbClr val="FF0000"/>
                </a:solidFill>
              </a:rPr>
              <a:t>    </a:t>
            </a:r>
            <a:r>
              <a:rPr lang="en-US" altLang="zh-CN" dirty="0" err="1" smtClean="0">
                <a:solidFill>
                  <a:srgbClr val="FF0000"/>
                </a:solidFill>
              </a:rPr>
              <a:t>Mockito</a:t>
            </a:r>
            <a:r>
              <a:rPr lang="zh-CN" altLang="en-US" dirty="0" smtClean="0">
                <a:solidFill>
                  <a:srgbClr val="FF0000"/>
                </a:solidFill>
              </a:rPr>
              <a:t>可以完成对一般对象方法的模拟，但是对于静态函数、构造函数、私有函数等还是无能为力</a:t>
            </a:r>
            <a:r>
              <a:rPr lang="en-US" altLang="zh-CN" dirty="0" smtClean="0">
                <a:solidFill>
                  <a:srgbClr val="FF0000"/>
                </a:solidFill>
              </a:rPr>
              <a:t>.</a:t>
            </a:r>
            <a:endParaRPr lang="zh-CN"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1033566"/>
            <a:ext cx="8640960" cy="3785652"/>
          </a:xfrm>
          <a:prstGeom prst="rect">
            <a:avLst/>
          </a:prstGeom>
          <a:noFill/>
        </p:spPr>
        <p:txBody>
          <a:bodyPr wrap="square" rtlCol="0">
            <a:spAutoFit/>
          </a:bodyPr>
          <a:lstStyle/>
          <a:p>
            <a:r>
              <a:rPr lang="en-US" altLang="zh-CN" sz="2400" dirty="0" err="1" smtClean="0"/>
              <a:t>PowerMock</a:t>
            </a:r>
            <a:r>
              <a:rPr lang="zh-CN" altLang="en-US" sz="2400" dirty="0" smtClean="0"/>
              <a:t>简介</a:t>
            </a:r>
            <a:br>
              <a:rPr lang="zh-CN" altLang="en-US" dirty="0" smtClean="0"/>
            </a:br>
            <a:r>
              <a:rPr lang="zh-CN" altLang="en-US" dirty="0" smtClean="0"/>
              <a:t>    </a:t>
            </a:r>
            <a:r>
              <a:rPr lang="en-US" altLang="zh-CN" dirty="0" err="1" smtClean="0"/>
              <a:t>Mockito</a:t>
            </a:r>
            <a:r>
              <a:rPr lang="zh-CN" altLang="en-US" dirty="0" smtClean="0"/>
              <a:t>可以完成对一般对象方法的模拟，但是对于静态函数、构造函数、私有函数等还是无能为力，同时方法执行前需要记录期望也显得很繁琐，并且需要注意的是，使用</a:t>
            </a:r>
            <a:r>
              <a:rPr lang="en-US" altLang="zh-CN" dirty="0" err="1" smtClean="0"/>
              <a:t>Mockito</a:t>
            </a:r>
            <a:r>
              <a:rPr lang="zh-CN" altLang="en-US" dirty="0" smtClean="0"/>
              <a:t>的前提是</a:t>
            </a:r>
            <a:r>
              <a:rPr lang="en-US" altLang="zh-CN" dirty="0" smtClean="0"/>
              <a:t>mock</a:t>
            </a:r>
            <a:r>
              <a:rPr lang="zh-CN" altLang="en-US" dirty="0" smtClean="0"/>
              <a:t>的对象可以替代实际的对象，如果需要</a:t>
            </a:r>
            <a:r>
              <a:rPr lang="en-US" altLang="zh-CN" dirty="0" smtClean="0"/>
              <a:t>mock</a:t>
            </a:r>
            <a:r>
              <a:rPr lang="zh-CN" altLang="en-US" dirty="0" smtClean="0"/>
              <a:t>的对象是方法内新生成的，无法从方法外部将</a:t>
            </a:r>
            <a:r>
              <a:rPr lang="en-US" altLang="zh-CN" dirty="0" smtClean="0"/>
              <a:t>mock</a:t>
            </a:r>
            <a:r>
              <a:rPr lang="zh-CN" altLang="en-US" dirty="0" smtClean="0"/>
              <a:t>的对象传递到方法内时，</a:t>
            </a:r>
            <a:r>
              <a:rPr lang="en-US" altLang="zh-CN" dirty="0" err="1" smtClean="0"/>
              <a:t>Mockito</a:t>
            </a:r>
            <a:r>
              <a:rPr lang="zh-CN" altLang="en-US" dirty="0" smtClean="0"/>
              <a:t>将起不了作用。</a:t>
            </a:r>
            <a:r>
              <a:rPr lang="en-US" altLang="zh-CN" dirty="0" err="1" smtClean="0"/>
              <a:t>PowerMock</a:t>
            </a:r>
            <a:r>
              <a:rPr lang="zh-CN" altLang="en-US" dirty="0" smtClean="0"/>
              <a:t>却可以解决上述的各种问题。</a:t>
            </a:r>
            <a:br>
              <a:rPr lang="zh-CN" altLang="en-US" dirty="0" smtClean="0"/>
            </a:br>
            <a:r>
              <a:rPr lang="zh-CN" altLang="en-US" dirty="0" smtClean="0"/>
              <a:t>   </a:t>
            </a:r>
            <a:r>
              <a:rPr lang="en-US" altLang="zh-CN" dirty="0" err="1" smtClean="0"/>
              <a:t>PowerMock</a:t>
            </a:r>
            <a:r>
              <a:rPr lang="zh-CN" altLang="en-US" dirty="0" smtClean="0"/>
              <a:t>是在</a:t>
            </a:r>
            <a:r>
              <a:rPr lang="en-US" altLang="zh-CN" dirty="0" err="1" smtClean="0"/>
              <a:t>Mockito</a:t>
            </a:r>
            <a:r>
              <a:rPr lang="zh-CN" altLang="en-US" dirty="0" smtClean="0"/>
              <a:t>的基础上做出的扩展。通过提供定制的类加载器以及一些字节码篡改技巧的应用，</a:t>
            </a:r>
            <a:r>
              <a:rPr lang="en-US" altLang="zh-CN" dirty="0" err="1" smtClean="0"/>
              <a:t>PowerMock</a:t>
            </a:r>
            <a:r>
              <a:rPr lang="en-US" altLang="zh-CN" dirty="0" smtClean="0"/>
              <a:t> </a:t>
            </a:r>
            <a:r>
              <a:rPr lang="zh-CN" altLang="en-US" dirty="0" smtClean="0"/>
              <a:t>实现了对静态方法、构造方法、私有方法以及 </a:t>
            </a:r>
            <a:r>
              <a:rPr lang="en-US" altLang="zh-CN" dirty="0" smtClean="0"/>
              <a:t>Final </a:t>
            </a:r>
            <a:r>
              <a:rPr lang="zh-CN" altLang="en-US" dirty="0" smtClean="0"/>
              <a:t>方法的模拟支持，对静态初始化过程的移除等强大的功能。因为 </a:t>
            </a:r>
            <a:r>
              <a:rPr lang="en-US" altLang="zh-CN" dirty="0" err="1" smtClean="0"/>
              <a:t>PowerMock</a:t>
            </a:r>
            <a:r>
              <a:rPr lang="en-US" altLang="zh-CN" dirty="0" smtClean="0"/>
              <a:t> </a:t>
            </a:r>
            <a:r>
              <a:rPr lang="zh-CN" altLang="en-US" dirty="0" smtClean="0"/>
              <a:t>在扩展功能时完全采用和被扩展的框架相同的 </a:t>
            </a:r>
            <a:r>
              <a:rPr lang="en-US" altLang="zh-CN" dirty="0" smtClean="0"/>
              <a:t>API, </a:t>
            </a:r>
            <a:r>
              <a:rPr lang="zh-CN" altLang="en-US" dirty="0" smtClean="0"/>
              <a:t>所以在掌握了</a:t>
            </a:r>
            <a:r>
              <a:rPr lang="en-US" altLang="zh-CN" dirty="0" err="1" smtClean="0"/>
              <a:t>Mockito</a:t>
            </a:r>
            <a:r>
              <a:rPr lang="zh-CN" altLang="en-US" dirty="0" smtClean="0"/>
              <a:t>的使用方法后， </a:t>
            </a:r>
            <a:r>
              <a:rPr lang="en-US" altLang="zh-CN" dirty="0" err="1" smtClean="0"/>
              <a:t>PowerMock</a:t>
            </a:r>
            <a:r>
              <a:rPr lang="en-US" altLang="zh-CN" dirty="0" smtClean="0"/>
              <a:t> </a:t>
            </a:r>
            <a:r>
              <a:rPr lang="zh-CN" altLang="en-US" dirty="0" smtClean="0"/>
              <a:t>非常容易上手。</a:t>
            </a:r>
            <a:endParaRPr lang="en-US" altLang="zh-CN" dirty="0" smtClean="0"/>
          </a:p>
          <a:p>
            <a:endParaRPr lang="en-US" altLang="zh-CN" dirty="0" smtClean="0"/>
          </a:p>
          <a:p>
            <a:r>
              <a:rPr lang="zh-CN" altLang="en-US" dirty="0" smtClean="0"/>
              <a:t>官方主页 </a:t>
            </a:r>
            <a:r>
              <a:rPr lang="en-US" altLang="zh-CN" dirty="0" smtClean="0">
                <a:hlinkClick r:id="rId2"/>
              </a:rPr>
              <a:t>http://code.google.com/p/powermock/</a:t>
            </a:r>
            <a:endParaRPr lang="zh-CN"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97324"/>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简介</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997324"/>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Mock-</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工具</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509492"/>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err="1"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Mockito</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509492"/>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3</a:t>
            </a:r>
            <a:endParaRPr lang="zh-CN" altLang="en-US" sz="2400" dirty="0" smtClean="0">
              <a:solidFill>
                <a:srgbClr val="F2F2F2"/>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1033566"/>
            <a:ext cx="8640960" cy="5262979"/>
          </a:xfrm>
          <a:prstGeom prst="rect">
            <a:avLst/>
          </a:prstGeom>
          <a:noFill/>
        </p:spPr>
        <p:txBody>
          <a:bodyPr wrap="square" rtlCol="0">
            <a:spAutoFit/>
          </a:bodyPr>
          <a:lstStyle/>
          <a:p>
            <a:r>
              <a:rPr lang="zh-CN" altLang="en-US" sz="2400" dirty="0" smtClean="0"/>
              <a:t>为什么选择</a:t>
            </a:r>
            <a:r>
              <a:rPr lang="en-US" altLang="zh-CN" sz="2400" dirty="0" err="1" smtClean="0"/>
              <a:t>Mockito</a:t>
            </a:r>
            <a:endParaRPr lang="en-US" altLang="zh-CN" sz="2400" dirty="0" smtClean="0"/>
          </a:p>
          <a:p>
            <a:r>
              <a:rPr lang="en-US" altLang="zh-CN" dirty="0" smtClean="0"/>
              <a:t>    1</a:t>
            </a:r>
            <a:r>
              <a:rPr lang="zh-CN" altLang="en-US" dirty="0" smtClean="0"/>
              <a:t>、</a:t>
            </a:r>
            <a:r>
              <a:rPr lang="en-US" altLang="zh-CN" dirty="0" err="1" smtClean="0"/>
              <a:t>Mockito</a:t>
            </a:r>
            <a:r>
              <a:rPr lang="zh-CN" altLang="en-US" dirty="0" smtClean="0"/>
              <a:t>是</a:t>
            </a:r>
            <a:r>
              <a:rPr lang="en-US" altLang="zh-CN" dirty="0" err="1" smtClean="0"/>
              <a:t>StackOverflow</a:t>
            </a:r>
            <a:r>
              <a:rPr lang="zh-CN" altLang="en-US" dirty="0" smtClean="0"/>
              <a:t>社区票选的最佳</a:t>
            </a:r>
            <a:r>
              <a:rPr lang="en-US" altLang="zh-CN" dirty="0" smtClean="0"/>
              <a:t>Java Mock</a:t>
            </a:r>
            <a:r>
              <a:rPr lang="zh-CN" altLang="en-US" dirty="0" smtClean="0"/>
              <a:t>框架</a:t>
            </a:r>
            <a:endParaRPr lang="zh-CN" altLang="en-US" dirty="0" smtClean="0"/>
          </a:p>
          <a:p>
            <a:r>
              <a:rPr lang="en-US" altLang="zh-CN" dirty="0" smtClean="0"/>
              <a:t>    2</a:t>
            </a:r>
            <a:r>
              <a:rPr lang="zh-CN" altLang="en-US" dirty="0" smtClean="0"/>
              <a:t>、 </a:t>
            </a:r>
            <a:r>
              <a:rPr lang="en-US" altLang="zh-CN" dirty="0" err="1" smtClean="0"/>
              <a:t>Github</a:t>
            </a:r>
            <a:r>
              <a:rPr lang="en-US" altLang="zh-CN" dirty="0" smtClean="0"/>
              <a:t> </a:t>
            </a:r>
            <a:r>
              <a:rPr lang="zh-CN" altLang="en-US" dirty="0" smtClean="0"/>
              <a:t>中位于</a:t>
            </a:r>
            <a:r>
              <a:rPr lang="en-US" altLang="zh-CN" dirty="0" smtClean="0"/>
              <a:t>Top4</a:t>
            </a:r>
            <a:r>
              <a:rPr lang="zh-CN" altLang="en-US" dirty="0" smtClean="0"/>
              <a:t>的</a:t>
            </a:r>
            <a:r>
              <a:rPr lang="en-US" altLang="zh-CN" dirty="0" smtClean="0"/>
              <a:t>Library</a:t>
            </a:r>
            <a:endParaRPr lang="en-US" altLang="zh-CN" dirty="0" smtClean="0"/>
          </a:p>
          <a:p>
            <a:r>
              <a:rPr lang="en-US" altLang="zh-CN" dirty="0" smtClean="0"/>
              <a:t>    3 </a:t>
            </a:r>
            <a:r>
              <a:rPr lang="zh-CN" altLang="en-US" dirty="0" smtClean="0"/>
              <a:t>、使用简洁、优雅的</a:t>
            </a:r>
            <a:r>
              <a:rPr lang="en-US" altLang="zh-CN" dirty="0" smtClean="0"/>
              <a:t>API</a:t>
            </a:r>
            <a:r>
              <a:rPr lang="zh-CN" altLang="en-US" dirty="0" smtClean="0"/>
              <a:t>即可写出漂亮的单元测试用例，这些单元测试语法符合自然语言，方便阅读</a:t>
            </a:r>
            <a:endParaRPr lang="en-US" altLang="zh-CN" dirty="0" smtClean="0"/>
          </a:p>
          <a:p>
            <a:endParaRPr lang="zh-CN" altLang="en-US" dirty="0" smtClean="0"/>
          </a:p>
          <a:p>
            <a:r>
              <a:rPr lang="en-US" altLang="zh-CN" sz="2400" dirty="0" err="1" smtClean="0"/>
              <a:t>Mockito</a:t>
            </a:r>
            <a:r>
              <a:rPr lang="zh-CN" altLang="en-US" sz="2400" dirty="0" smtClean="0"/>
              <a:t>可以完成哪些功能</a:t>
            </a:r>
            <a:endParaRPr lang="zh-CN" altLang="en-US" sz="2400" dirty="0" smtClean="0"/>
          </a:p>
          <a:p>
            <a:r>
              <a:rPr lang="en-US" altLang="zh-CN" dirty="0" smtClean="0"/>
              <a:t>    1</a:t>
            </a:r>
            <a:r>
              <a:rPr lang="zh-CN" altLang="en-US" dirty="0" smtClean="0"/>
              <a:t> 、验证</a:t>
            </a:r>
            <a:r>
              <a:rPr lang="en-US" altLang="zh-CN" dirty="0" smtClean="0"/>
              <a:t>Mock</a:t>
            </a:r>
            <a:r>
              <a:rPr lang="zh-CN" altLang="en-US" dirty="0" smtClean="0"/>
              <a:t>对象某函数是否执行，执行次数</a:t>
            </a:r>
            <a:endParaRPr lang="zh-CN" altLang="en-US" dirty="0" smtClean="0"/>
          </a:p>
          <a:p>
            <a:r>
              <a:rPr lang="en-US" altLang="zh-CN" dirty="0" smtClean="0"/>
              <a:t>    2</a:t>
            </a:r>
            <a:r>
              <a:rPr lang="zh-CN" altLang="en-US" dirty="0" smtClean="0"/>
              <a:t> 、 </a:t>
            </a:r>
            <a:r>
              <a:rPr lang="en-US" altLang="zh-CN" dirty="0" smtClean="0"/>
              <a:t>Mock</a:t>
            </a:r>
            <a:r>
              <a:rPr lang="zh-CN" altLang="en-US" dirty="0" smtClean="0"/>
              <a:t>对象某函数有返回值，可以设置返回值。对于</a:t>
            </a:r>
            <a:r>
              <a:rPr lang="en-US" altLang="zh-CN" dirty="0" smtClean="0"/>
              <a:t>void</a:t>
            </a:r>
            <a:r>
              <a:rPr lang="zh-CN" altLang="en-US" dirty="0" smtClean="0"/>
              <a:t>的函数，可以设置抛出异常（即常说的安装桩）</a:t>
            </a:r>
            <a:endParaRPr lang="zh-CN" altLang="en-US" dirty="0" smtClean="0"/>
          </a:p>
          <a:p>
            <a:r>
              <a:rPr lang="en-US" altLang="zh-CN" dirty="0" smtClean="0"/>
              <a:t>    3</a:t>
            </a:r>
            <a:r>
              <a:rPr lang="zh-CN" altLang="en-US" dirty="0" smtClean="0"/>
              <a:t> 、验证</a:t>
            </a:r>
            <a:r>
              <a:rPr lang="en-US" altLang="zh-CN" dirty="0" smtClean="0"/>
              <a:t>Mock</a:t>
            </a:r>
            <a:r>
              <a:rPr lang="zh-CN" altLang="en-US" dirty="0" smtClean="0"/>
              <a:t>对象函数执行顺序</a:t>
            </a:r>
            <a:endParaRPr lang="zh-CN" altLang="en-US" dirty="0" smtClean="0"/>
          </a:p>
          <a:p>
            <a:r>
              <a:rPr lang="en-US" altLang="zh-CN" dirty="0" smtClean="0"/>
              <a:t>    4</a:t>
            </a:r>
            <a:r>
              <a:rPr lang="zh-CN" altLang="en-US" dirty="0" smtClean="0"/>
              <a:t> 、参数匹配（有很多内建的参数，也可以自己实现），这样使得验证函数交互或者设置返回值更加灵活</a:t>
            </a:r>
            <a:endParaRPr lang="zh-CN" altLang="en-US" dirty="0" smtClean="0"/>
          </a:p>
          <a:p>
            <a:r>
              <a:rPr lang="en-US" altLang="zh-CN" dirty="0" smtClean="0"/>
              <a:t>    5</a:t>
            </a:r>
            <a:r>
              <a:rPr lang="zh-CN" altLang="en-US" dirty="0" smtClean="0"/>
              <a:t> 、可以捕获参数用于后续进一步验证或设置</a:t>
            </a:r>
            <a:endParaRPr lang="zh-CN" altLang="en-US" dirty="0" smtClean="0"/>
          </a:p>
          <a:p>
            <a:br>
              <a:rPr lang="zh-CN" altLang="en-US" dirty="0" smtClean="0"/>
            </a:br>
            <a:r>
              <a:rPr lang="zh-CN" altLang="en-US" dirty="0" smtClean="0"/>
              <a:t>   </a:t>
            </a:r>
            <a:endParaRPr lang="en-US" altLang="zh-CN" dirty="0" smtClean="0"/>
          </a:p>
          <a:p>
            <a:endParaRPr lang="en-US"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836712"/>
            <a:ext cx="8640960" cy="5447645"/>
          </a:xfrm>
          <a:prstGeom prst="rect">
            <a:avLst/>
          </a:prstGeom>
          <a:noFill/>
        </p:spPr>
        <p:txBody>
          <a:bodyPr wrap="square" rtlCol="0">
            <a:spAutoFit/>
          </a:bodyPr>
          <a:lstStyle/>
          <a:p>
            <a:r>
              <a:rPr lang="zh-CN" altLang="en-US" sz="2400" dirty="0" smtClean="0"/>
              <a:t>常用</a:t>
            </a:r>
            <a:r>
              <a:rPr lang="en-US" altLang="zh-CN" sz="2400" dirty="0" smtClean="0"/>
              <a:t>API</a:t>
            </a:r>
            <a:r>
              <a:rPr lang="zh-CN" altLang="en-US" sz="2400" dirty="0" smtClean="0"/>
              <a:t>及使用方法</a:t>
            </a:r>
            <a:endParaRPr lang="zh-CN" altLang="en-US" sz="2400" dirty="0" smtClean="0"/>
          </a:p>
          <a:p>
            <a:r>
              <a:rPr lang="en-US" altLang="zh-CN" dirty="0" smtClean="0"/>
              <a:t>    1</a:t>
            </a:r>
            <a:r>
              <a:rPr lang="zh-CN" altLang="en-US" dirty="0" smtClean="0"/>
              <a:t>、</a:t>
            </a:r>
            <a:r>
              <a:rPr lang="en-US" altLang="zh-CN" dirty="0" smtClean="0"/>
              <a:t>when(</a:t>
            </a:r>
            <a:r>
              <a:rPr lang="en-US" altLang="zh-CN" dirty="0" err="1" smtClean="0"/>
              <a:t>mock.someMethod</a:t>
            </a:r>
            <a:r>
              <a:rPr lang="en-US" altLang="zh-CN" dirty="0" smtClean="0"/>
              <a:t>()).</a:t>
            </a:r>
            <a:r>
              <a:rPr lang="en-US" altLang="zh-CN" dirty="0" err="1" smtClean="0"/>
              <a:t>thenReturn</a:t>
            </a:r>
            <a:r>
              <a:rPr lang="en-US" altLang="zh-CN" dirty="0" smtClean="0"/>
              <a:t>(value):</a:t>
            </a:r>
            <a:r>
              <a:rPr lang="zh-CN" altLang="en-US" dirty="0" smtClean="0"/>
              <a:t>设定</a:t>
            </a:r>
            <a:r>
              <a:rPr lang="en-US" altLang="zh-CN" dirty="0" smtClean="0"/>
              <a:t>mock</a:t>
            </a:r>
            <a:r>
              <a:rPr lang="zh-CN" altLang="en-US" dirty="0" smtClean="0"/>
              <a:t>对象某个方法调用时的返回值。</a:t>
            </a:r>
            <a:endParaRPr lang="en-US" altLang="zh-CN" dirty="0" smtClean="0"/>
          </a:p>
          <a:p>
            <a:r>
              <a:rPr lang="en-US" altLang="zh-CN" dirty="0" smtClean="0"/>
              <a:t>	</a:t>
            </a:r>
            <a:r>
              <a:rPr lang="zh-CN" altLang="en-US" dirty="0" smtClean="0"/>
              <a:t>可以连续设定返回值，第一次调用时返回</a:t>
            </a:r>
            <a:r>
              <a:rPr lang="en-US" altLang="zh-CN" dirty="0" smtClean="0"/>
              <a:t>value1,</a:t>
            </a:r>
            <a:r>
              <a:rPr lang="zh-CN" altLang="en-US" dirty="0" smtClean="0"/>
              <a:t>第二次返回</a:t>
            </a:r>
            <a:r>
              <a:rPr lang="en-US" altLang="zh-CN" dirty="0" smtClean="0"/>
              <a:t>value2</a:t>
            </a:r>
            <a:r>
              <a:rPr lang="zh-CN" altLang="en-US" dirty="0" smtClean="0"/>
              <a:t>。</a:t>
            </a:r>
            <a:endParaRPr lang="en-US" altLang="zh-CN" dirty="0" smtClean="0"/>
          </a:p>
          <a:p>
            <a:r>
              <a:rPr lang="en-US" altLang="zh-CN" dirty="0" smtClean="0"/>
              <a:t>	when(</a:t>
            </a:r>
            <a:r>
              <a:rPr lang="en-US" altLang="zh-CN" dirty="0" err="1" smtClean="0"/>
              <a:t>mock.someMethod</a:t>
            </a:r>
            <a:r>
              <a:rPr lang="en-US" altLang="zh-CN" dirty="0" smtClean="0"/>
              <a:t>()).</a:t>
            </a:r>
            <a:r>
              <a:rPr lang="en-US" altLang="zh-CN" dirty="0" err="1" smtClean="0"/>
              <a:t>thenReturn</a:t>
            </a:r>
            <a:r>
              <a:rPr lang="en-US" altLang="zh-CN" dirty="0" smtClean="0"/>
              <a:t>(value1).</a:t>
            </a:r>
            <a:r>
              <a:rPr lang="en-US" altLang="zh-CN" dirty="0" err="1" smtClean="0"/>
              <a:t>thenReturn</a:t>
            </a:r>
            <a:r>
              <a:rPr lang="en-US" altLang="zh-CN" dirty="0" smtClean="0"/>
              <a:t>(value2),</a:t>
            </a:r>
            <a:endParaRPr lang="en-US" altLang="zh-CN" dirty="0" smtClean="0"/>
          </a:p>
          <a:p>
            <a:r>
              <a:rPr lang="en-US" altLang="zh-CN" dirty="0" smtClean="0"/>
              <a:t>	</a:t>
            </a:r>
            <a:r>
              <a:rPr lang="zh-CN" altLang="en-US" dirty="0" smtClean="0"/>
              <a:t>也可以表示为如下：</a:t>
            </a:r>
            <a:br>
              <a:rPr lang="zh-CN" altLang="en-US" dirty="0" smtClean="0"/>
            </a:br>
            <a:r>
              <a:rPr lang="en-US" altLang="zh-CN" dirty="0" smtClean="0"/>
              <a:t>	when(</a:t>
            </a:r>
            <a:r>
              <a:rPr lang="en-US" altLang="zh-CN" dirty="0" err="1" smtClean="0"/>
              <a:t>mock.someMethod</a:t>
            </a:r>
            <a:r>
              <a:rPr lang="en-US" altLang="zh-CN" dirty="0" smtClean="0"/>
              <a:t>()).</a:t>
            </a:r>
            <a:r>
              <a:rPr lang="en-US" altLang="zh-CN" dirty="0" err="1" smtClean="0"/>
              <a:t>thenReturn</a:t>
            </a:r>
            <a:r>
              <a:rPr lang="en-US" altLang="zh-CN" dirty="0" smtClean="0"/>
              <a:t>(value1</a:t>
            </a:r>
            <a:r>
              <a:rPr lang="zh-CN" altLang="en-US" dirty="0" smtClean="0"/>
              <a:t>，</a:t>
            </a:r>
            <a:r>
              <a:rPr lang="en-US" altLang="zh-CN" dirty="0" smtClean="0"/>
              <a:t>value2)</a:t>
            </a:r>
            <a:r>
              <a:rPr lang="zh-CN" altLang="en-US" dirty="0" smtClean="0"/>
              <a:t>。</a:t>
            </a:r>
            <a:endParaRPr lang="en-US" altLang="zh-CN" dirty="0" smtClean="0"/>
          </a:p>
          <a:p>
            <a:br>
              <a:rPr lang="en-US" altLang="zh-CN" dirty="0" smtClean="0"/>
            </a:br>
            <a:r>
              <a:rPr lang="en-US" altLang="zh-CN" dirty="0" smtClean="0"/>
              <a:t>    2</a:t>
            </a:r>
            <a:r>
              <a:rPr lang="zh-CN" altLang="en-US" dirty="0" smtClean="0"/>
              <a:t>、调用以上方法时抛出异常</a:t>
            </a:r>
            <a:r>
              <a:rPr lang="en-US" altLang="zh-CN" dirty="0" smtClean="0"/>
              <a:t>: when(</a:t>
            </a:r>
            <a:r>
              <a:rPr lang="en-US" altLang="zh-CN" dirty="0" err="1" smtClean="0"/>
              <a:t>mock.someMethod</a:t>
            </a:r>
            <a:r>
              <a:rPr lang="en-US" altLang="zh-CN" dirty="0" smtClean="0"/>
              <a:t>()).</a:t>
            </a:r>
            <a:r>
              <a:rPr lang="en-US" altLang="zh-CN" dirty="0" err="1" smtClean="0"/>
              <a:t>thenThrow</a:t>
            </a:r>
            <a:r>
              <a:rPr lang="en-US" altLang="zh-CN" dirty="0" smtClean="0"/>
              <a:t>(new Runtime</a:t>
            </a:r>
            <a:br>
              <a:rPr lang="en-US" altLang="zh-CN" dirty="0" smtClean="0"/>
            </a:br>
            <a:r>
              <a:rPr lang="en-US" altLang="zh-CN" dirty="0" smtClean="0"/>
              <a:t>Exception());</a:t>
            </a:r>
            <a:endParaRPr lang="en-US" altLang="zh-CN" dirty="0" smtClean="0"/>
          </a:p>
          <a:p>
            <a:br>
              <a:rPr lang="en-US" altLang="zh-CN" dirty="0" smtClean="0"/>
            </a:br>
            <a:r>
              <a:rPr lang="en-US" altLang="zh-CN" dirty="0" smtClean="0"/>
              <a:t>    3</a:t>
            </a:r>
            <a:r>
              <a:rPr lang="zh-CN" altLang="en-US" dirty="0" smtClean="0"/>
              <a:t>、另一种</a:t>
            </a:r>
            <a:r>
              <a:rPr lang="en-US" altLang="zh-CN" dirty="0" smtClean="0"/>
              <a:t>stubbing</a:t>
            </a:r>
            <a:r>
              <a:rPr lang="zh-CN" altLang="en-US" dirty="0" smtClean="0"/>
              <a:t>语法：</a:t>
            </a:r>
            <a:br>
              <a:rPr lang="zh-CN" altLang="en-US" dirty="0" smtClean="0"/>
            </a:br>
            <a:r>
              <a:rPr lang="en-US" altLang="zh-CN" dirty="0" smtClean="0"/>
              <a:t>	</a:t>
            </a:r>
            <a:r>
              <a:rPr lang="en-US" altLang="zh-CN" dirty="0" err="1" smtClean="0"/>
              <a:t>doReturn</a:t>
            </a:r>
            <a:r>
              <a:rPr lang="en-US" altLang="zh-CN" dirty="0" smtClean="0"/>
              <a:t>(value).when(</a:t>
            </a:r>
            <a:r>
              <a:rPr lang="en-US" altLang="zh-CN" dirty="0" err="1" smtClean="0"/>
              <a:t>mock.someMethod</a:t>
            </a:r>
            <a:r>
              <a:rPr lang="en-US" altLang="zh-CN" dirty="0" smtClean="0"/>
              <a:t>())</a:t>
            </a:r>
            <a:br>
              <a:rPr lang="en-US" altLang="zh-CN" dirty="0" smtClean="0"/>
            </a:br>
            <a:r>
              <a:rPr lang="en-US" altLang="zh-CN" dirty="0" smtClean="0"/>
              <a:t>	</a:t>
            </a:r>
            <a:r>
              <a:rPr lang="en-US" altLang="zh-CN" dirty="0" err="1" smtClean="0"/>
              <a:t>doThrow</a:t>
            </a:r>
            <a:r>
              <a:rPr lang="en-US" altLang="zh-CN" dirty="0" smtClean="0"/>
              <a:t>(new </a:t>
            </a:r>
            <a:r>
              <a:rPr lang="en-US" altLang="zh-CN" dirty="0" err="1" smtClean="0"/>
              <a:t>RuntimeException</a:t>
            </a:r>
            <a:r>
              <a:rPr lang="en-US" altLang="zh-CN" dirty="0" smtClean="0"/>
              <a:t>()).when(</a:t>
            </a:r>
            <a:r>
              <a:rPr lang="en-US" altLang="zh-CN" dirty="0" err="1" smtClean="0"/>
              <a:t>mock.someMethod</a:t>
            </a:r>
            <a:r>
              <a:rPr lang="en-US" altLang="zh-CN" dirty="0" smtClean="0"/>
              <a:t>())</a:t>
            </a:r>
            <a:endParaRPr lang="en-US" altLang="zh-CN" dirty="0" smtClean="0"/>
          </a:p>
          <a:p>
            <a:br>
              <a:rPr lang="en-US" altLang="zh-CN" dirty="0" smtClean="0"/>
            </a:br>
            <a:r>
              <a:rPr lang="en-US" altLang="zh-CN" dirty="0" smtClean="0"/>
              <a:t>    4</a:t>
            </a:r>
            <a:r>
              <a:rPr lang="zh-CN" altLang="en-US" dirty="0" smtClean="0"/>
              <a:t>、对</a:t>
            </a:r>
            <a:r>
              <a:rPr lang="en-US" altLang="zh-CN" dirty="0" smtClean="0"/>
              <a:t>void</a:t>
            </a:r>
            <a:r>
              <a:rPr lang="zh-CN" altLang="en-US" dirty="0" smtClean="0"/>
              <a:t>方法进行方法预期设定只能用如下语法：</a:t>
            </a:r>
            <a:br>
              <a:rPr lang="zh-CN" altLang="en-US" dirty="0" smtClean="0"/>
            </a:br>
            <a:r>
              <a:rPr lang="en-US" altLang="zh-CN" dirty="0" smtClean="0"/>
              <a:t>	</a:t>
            </a:r>
            <a:r>
              <a:rPr lang="en-US" altLang="zh-CN" dirty="0" err="1" smtClean="0"/>
              <a:t>doNothing</a:t>
            </a:r>
            <a:r>
              <a:rPr lang="en-US" altLang="zh-CN" dirty="0" smtClean="0"/>
              <a:t>().when(</a:t>
            </a:r>
            <a:r>
              <a:rPr lang="en-US" altLang="zh-CN" dirty="0" err="1" smtClean="0"/>
              <a:t>mock.someMethod</a:t>
            </a:r>
            <a:r>
              <a:rPr lang="en-US" altLang="zh-CN" dirty="0" smtClean="0"/>
              <a:t>())</a:t>
            </a:r>
            <a:br>
              <a:rPr lang="en-US" altLang="zh-CN" dirty="0" smtClean="0"/>
            </a:br>
            <a:r>
              <a:rPr lang="en-US" altLang="zh-CN" dirty="0" smtClean="0"/>
              <a:t>	</a:t>
            </a:r>
            <a:r>
              <a:rPr lang="en-US" altLang="zh-CN" dirty="0" err="1" smtClean="0"/>
              <a:t>doThrow</a:t>
            </a:r>
            <a:r>
              <a:rPr lang="en-US" altLang="zh-CN" dirty="0" smtClean="0"/>
              <a:t>(new </a:t>
            </a:r>
            <a:r>
              <a:rPr lang="en-US" altLang="zh-CN" dirty="0" err="1" smtClean="0"/>
              <a:t>RuntimeException</a:t>
            </a:r>
            <a:r>
              <a:rPr lang="en-US" altLang="zh-CN" dirty="0" smtClean="0"/>
              <a:t>()).when(</a:t>
            </a:r>
            <a:r>
              <a:rPr lang="en-US" altLang="zh-CN" dirty="0" err="1" smtClean="0"/>
              <a:t>mock.someMethod</a:t>
            </a:r>
            <a:r>
              <a:rPr lang="en-US" altLang="zh-CN" dirty="0" smtClean="0"/>
              <a:t>())</a:t>
            </a:r>
            <a:br>
              <a:rPr lang="en-US" altLang="zh-CN" dirty="0" smtClean="0"/>
            </a:br>
            <a:r>
              <a:rPr lang="en-US" altLang="zh-CN" dirty="0" smtClean="0"/>
              <a:t>	</a:t>
            </a:r>
            <a:r>
              <a:rPr lang="en-US" altLang="zh-CN" dirty="0" err="1" smtClean="0"/>
              <a:t>doNothing</a:t>
            </a:r>
            <a:r>
              <a:rPr lang="en-US" altLang="zh-CN" dirty="0" smtClean="0"/>
              <a:t>().</a:t>
            </a:r>
            <a:r>
              <a:rPr lang="en-US" altLang="zh-CN" dirty="0" err="1" smtClean="0"/>
              <a:t>doThrow</a:t>
            </a:r>
            <a:r>
              <a:rPr lang="en-US" altLang="zh-CN" dirty="0" smtClean="0"/>
              <a:t>(new </a:t>
            </a:r>
            <a:r>
              <a:rPr lang="en-US" altLang="zh-CN" dirty="0" err="1" smtClean="0"/>
              <a:t>RuntimeException</a:t>
            </a:r>
            <a:r>
              <a:rPr lang="en-US" altLang="zh-CN" dirty="0" smtClean="0"/>
              <a:t>()).when(</a:t>
            </a:r>
            <a:r>
              <a:rPr lang="en-US" altLang="zh-CN" dirty="0" err="1" smtClean="0"/>
              <a:t>mock.someMethod</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908720"/>
            <a:ext cx="8640960" cy="4524315"/>
          </a:xfrm>
          <a:prstGeom prst="rect">
            <a:avLst/>
          </a:prstGeom>
          <a:noFill/>
        </p:spPr>
        <p:txBody>
          <a:bodyPr wrap="square" rtlCol="0">
            <a:spAutoFit/>
          </a:bodyPr>
          <a:lstStyle/>
          <a:p>
            <a:r>
              <a:rPr lang="en-US" altLang="zh-CN" dirty="0" smtClean="0"/>
              <a:t>    5</a:t>
            </a:r>
            <a:r>
              <a:rPr lang="zh-CN" altLang="en-US" dirty="0" smtClean="0"/>
              <a:t>、方法的参数可以使用参数模拟器</a:t>
            </a:r>
            <a:endParaRPr lang="en-US" altLang="zh-CN" dirty="0" smtClean="0"/>
          </a:p>
          <a:p>
            <a:r>
              <a:rPr lang="en-US" altLang="zh-CN" dirty="0" smtClean="0"/>
              <a:t>	</a:t>
            </a:r>
            <a:r>
              <a:rPr lang="en-US" altLang="zh-CN" dirty="0" err="1" smtClean="0"/>
              <a:t>anyInt</a:t>
            </a:r>
            <a:r>
              <a:rPr lang="en-US" altLang="zh-CN" dirty="0" smtClean="0"/>
              <a:t>()</a:t>
            </a:r>
            <a:r>
              <a:rPr lang="zh-CN" altLang="en-US" dirty="0" smtClean="0"/>
              <a:t>匹配任何</a:t>
            </a:r>
            <a:r>
              <a:rPr lang="en-US" altLang="zh-CN" dirty="0" err="1" smtClean="0"/>
              <a:t>int</a:t>
            </a:r>
            <a:r>
              <a:rPr lang="zh-CN" altLang="en-US" dirty="0" smtClean="0"/>
              <a:t>类型的参数，</a:t>
            </a:r>
            <a:r>
              <a:rPr lang="en-US" altLang="zh-CN" dirty="0" err="1" smtClean="0"/>
              <a:t>anyLong</a:t>
            </a:r>
            <a:r>
              <a:rPr lang="zh-CN" altLang="en-US" dirty="0" smtClean="0"/>
              <a:t>匹配任何</a:t>
            </a:r>
            <a:r>
              <a:rPr lang="en-US" altLang="zh-CN" dirty="0" smtClean="0"/>
              <a:t>long</a:t>
            </a:r>
            <a:r>
              <a:rPr lang="zh-CN" altLang="en-US" dirty="0" smtClean="0"/>
              <a:t>类型的参数</a:t>
            </a:r>
            <a:endParaRPr lang="en-US" altLang="zh-CN" dirty="0" smtClean="0"/>
          </a:p>
          <a:p>
            <a:r>
              <a:rPr lang="en-US" altLang="zh-CN" dirty="0" smtClean="0"/>
              <a:t>	</a:t>
            </a:r>
            <a:r>
              <a:rPr lang="en-US" altLang="zh-CN" dirty="0" err="1" smtClean="0"/>
              <a:t>anyString</a:t>
            </a:r>
            <a:r>
              <a:rPr lang="en-US" altLang="zh-CN" dirty="0" smtClean="0"/>
              <a:t>()</a:t>
            </a:r>
            <a:r>
              <a:rPr lang="zh-CN" altLang="en-US" dirty="0" smtClean="0"/>
              <a:t>匹配任何字符串，</a:t>
            </a:r>
            <a:r>
              <a:rPr lang="en-US" altLang="zh-CN" dirty="0" err="1" smtClean="0"/>
              <a:t>anySet</a:t>
            </a:r>
            <a:r>
              <a:rPr lang="en-US" altLang="zh-CN" dirty="0" smtClean="0"/>
              <a:t>()</a:t>
            </a:r>
            <a:r>
              <a:rPr lang="zh-CN" altLang="en-US" dirty="0" smtClean="0"/>
              <a:t>匹配任何</a:t>
            </a:r>
            <a:r>
              <a:rPr lang="en-US" altLang="zh-CN" dirty="0" smtClean="0"/>
              <a:t>Set</a:t>
            </a:r>
            <a:r>
              <a:rPr lang="zh-CN" altLang="en-US" dirty="0" smtClean="0"/>
              <a:t>。</a:t>
            </a:r>
            <a:br>
              <a:rPr lang="en-US" altLang="zh-CN" dirty="0" smtClean="0"/>
            </a:br>
            <a:endParaRPr lang="en-US" altLang="zh-CN" dirty="0" smtClean="0"/>
          </a:p>
          <a:p>
            <a:r>
              <a:rPr lang="en-US" altLang="zh-CN" dirty="0" smtClean="0"/>
              <a:t>    6</a:t>
            </a:r>
            <a:r>
              <a:rPr lang="zh-CN" altLang="en-US" dirty="0" smtClean="0"/>
              <a:t>、</a:t>
            </a:r>
            <a:r>
              <a:rPr lang="en-US" altLang="zh-CN" dirty="0" smtClean="0"/>
              <a:t>Mock</a:t>
            </a:r>
            <a:r>
              <a:rPr lang="zh-CN" altLang="en-US" dirty="0" smtClean="0"/>
              <a:t>对象只能调用</a:t>
            </a:r>
            <a:r>
              <a:rPr lang="en-US" altLang="zh-CN" dirty="0" smtClean="0"/>
              <a:t>stubbed</a:t>
            </a:r>
            <a:r>
              <a:rPr lang="zh-CN" altLang="en-US" dirty="0" smtClean="0"/>
              <a:t>方法，调用不了它真实的方法，但是</a:t>
            </a:r>
            <a:r>
              <a:rPr lang="en-US" altLang="zh-CN" dirty="0" err="1" smtClean="0"/>
              <a:t>Mockito</a:t>
            </a:r>
            <a:r>
              <a:rPr lang="zh-CN" altLang="en-US" dirty="0" smtClean="0"/>
              <a:t>可以用</a:t>
            </a:r>
            <a:r>
              <a:rPr lang="en-US" altLang="zh-CN" dirty="0" smtClean="0"/>
              <a:t>spy</a:t>
            </a:r>
            <a:r>
              <a:rPr lang="zh-CN" altLang="en-US" dirty="0" smtClean="0"/>
              <a:t>来监控一个真实对象，这样既可以</a:t>
            </a:r>
            <a:r>
              <a:rPr lang="en-US" altLang="zh-CN" dirty="0" smtClean="0"/>
              <a:t>stubbing</a:t>
            </a:r>
            <a:r>
              <a:rPr lang="zh-CN" altLang="en-US" dirty="0" smtClean="0"/>
              <a:t>这个对象的方法让它返回我们的期望值，又可以使得对其他方法调用时将会调用它的真实方法。</a:t>
            </a:r>
            <a:br>
              <a:rPr lang="zh-CN" altLang="en-US" dirty="0" smtClean="0"/>
            </a:br>
            <a:endParaRPr lang="en-US" altLang="zh-CN" dirty="0" smtClean="0"/>
          </a:p>
          <a:p>
            <a:pPr marL="342900" indent="-342900"/>
            <a:r>
              <a:rPr lang="en-US" altLang="zh-CN" dirty="0" smtClean="0"/>
              <a:t>    7</a:t>
            </a:r>
            <a:r>
              <a:rPr lang="zh-CN" altLang="en-US" dirty="0" smtClean="0"/>
              <a:t>、</a:t>
            </a:r>
            <a:r>
              <a:rPr lang="en-US" altLang="zh-CN" dirty="0" err="1" smtClean="0"/>
              <a:t>Mockito</a:t>
            </a:r>
            <a:r>
              <a:rPr lang="zh-CN" altLang="en-US" dirty="0" smtClean="0"/>
              <a:t>会自动记录自己的交互行为，可以用</a:t>
            </a:r>
            <a:r>
              <a:rPr lang="en-US" altLang="zh-CN" dirty="0" smtClean="0"/>
              <a:t>verify(…).</a:t>
            </a:r>
            <a:r>
              <a:rPr lang="en-US" altLang="zh-CN" dirty="0" err="1" smtClean="0"/>
              <a:t>methodXxx</a:t>
            </a:r>
            <a:r>
              <a:rPr lang="en-US" altLang="zh-CN" dirty="0" smtClean="0"/>
              <a:t>(…)</a:t>
            </a:r>
            <a:r>
              <a:rPr lang="zh-CN" altLang="en-US" dirty="0" smtClean="0"/>
              <a:t>语法来验证方法</a:t>
            </a:r>
            <a:r>
              <a:rPr lang="en-US" altLang="zh-CN" dirty="0" smtClean="0"/>
              <a:t>Xxx</a:t>
            </a:r>
            <a:r>
              <a:rPr lang="zh-CN" altLang="en-US" dirty="0" smtClean="0"/>
              <a:t>是否按照预期进行了调用。</a:t>
            </a:r>
            <a:br>
              <a:rPr lang="zh-CN" altLang="en-US" dirty="0" smtClean="0"/>
            </a:br>
            <a:r>
              <a:rPr lang="en-US" altLang="zh-CN" dirty="0" smtClean="0"/>
              <a:t>	</a:t>
            </a:r>
            <a:r>
              <a:rPr lang="zh-CN" altLang="en-US" dirty="0" smtClean="0"/>
              <a:t>验证调用次数：</a:t>
            </a:r>
            <a:r>
              <a:rPr lang="en-US" altLang="zh-CN" dirty="0" smtClean="0"/>
              <a:t>verify(</a:t>
            </a:r>
            <a:r>
              <a:rPr lang="en-US" altLang="zh-CN" dirty="0" err="1" smtClean="0"/>
              <a:t>mock,times</a:t>
            </a:r>
            <a:r>
              <a:rPr lang="en-US" altLang="zh-CN" dirty="0" smtClean="0"/>
              <a:t>(n)).</a:t>
            </a:r>
            <a:r>
              <a:rPr lang="en-US" altLang="zh-CN" dirty="0" err="1" smtClean="0"/>
              <a:t>someMethod</a:t>
            </a:r>
            <a:r>
              <a:rPr lang="en-US" altLang="zh-CN" dirty="0" smtClean="0"/>
              <a:t>(argument),n</a:t>
            </a:r>
            <a:r>
              <a:rPr lang="zh-CN" altLang="en-US" dirty="0" smtClean="0"/>
              <a:t>为被调用的次数，如果超过或少于</a:t>
            </a:r>
            <a:r>
              <a:rPr lang="en-US" altLang="zh-CN" dirty="0" smtClean="0"/>
              <a:t>n</a:t>
            </a:r>
            <a:r>
              <a:rPr lang="zh-CN" altLang="en-US" dirty="0" smtClean="0"/>
              <a:t>都算失败。除了</a:t>
            </a:r>
            <a:r>
              <a:rPr lang="en-US" altLang="zh-CN" dirty="0" smtClean="0"/>
              <a:t>times(n)</a:t>
            </a:r>
            <a:r>
              <a:rPr lang="zh-CN" altLang="en-US" dirty="0" smtClean="0"/>
              <a:t>，还有</a:t>
            </a:r>
            <a:r>
              <a:rPr lang="en-US" altLang="zh-CN" dirty="0" smtClean="0"/>
              <a:t>never(),</a:t>
            </a:r>
            <a:r>
              <a:rPr lang="en-US" altLang="zh-CN" dirty="0" err="1" smtClean="0"/>
              <a:t>atLease</a:t>
            </a:r>
            <a:r>
              <a:rPr lang="en-US" altLang="zh-CN" dirty="0" smtClean="0"/>
              <a:t>(n),</a:t>
            </a:r>
            <a:r>
              <a:rPr lang="en-US" altLang="zh-CN" dirty="0" err="1" smtClean="0"/>
              <a:t>atMost</a:t>
            </a:r>
            <a:r>
              <a:rPr lang="en-US" altLang="zh-CN" dirty="0" smtClean="0"/>
              <a:t>(n)</a:t>
            </a:r>
            <a:r>
              <a:rPr lang="zh-CN" altLang="en-US" dirty="0" smtClean="0"/>
              <a:t>。</a:t>
            </a:r>
            <a:br>
              <a:rPr lang="en-US" altLang="zh-CN" dirty="0" smtClean="0"/>
            </a:br>
            <a:r>
              <a:rPr lang="en-US" altLang="zh-CN" dirty="0" smtClean="0"/>
              <a:t>	</a:t>
            </a:r>
            <a:r>
              <a:rPr lang="zh-CN" altLang="en-US" dirty="0" smtClean="0"/>
              <a:t>验证超时：</a:t>
            </a:r>
            <a:r>
              <a:rPr lang="en-US" altLang="zh-CN" dirty="0" smtClean="0"/>
              <a:t>verify(mock, timeout(100)).</a:t>
            </a:r>
            <a:r>
              <a:rPr lang="en-US" altLang="zh-CN" dirty="0" err="1" smtClean="0"/>
              <a:t>someMethod</a:t>
            </a:r>
            <a:r>
              <a:rPr lang="en-US" altLang="zh-CN" dirty="0" smtClean="0"/>
              <a:t>();</a:t>
            </a:r>
            <a:br>
              <a:rPr lang="en-US" altLang="zh-CN" dirty="0" smtClean="0"/>
            </a:br>
            <a:r>
              <a:rPr lang="en-US" altLang="zh-CN" dirty="0" smtClean="0"/>
              <a:t>	</a:t>
            </a:r>
            <a:r>
              <a:rPr lang="zh-CN" altLang="en-US" dirty="0" smtClean="0"/>
              <a:t>同时验证：</a:t>
            </a:r>
            <a:r>
              <a:rPr lang="en-US" altLang="zh-CN" dirty="0" smtClean="0"/>
              <a:t>verify(mock, timeout(100).times(1)).</a:t>
            </a:r>
            <a:r>
              <a:rPr lang="en-US" altLang="zh-CN" dirty="0" err="1" smtClean="0"/>
              <a:t>someMethod</a:t>
            </a:r>
            <a:r>
              <a:rPr lang="en-US" altLang="zh-CN" dirty="0" smtClean="0"/>
              <a:t>();</a:t>
            </a:r>
            <a:endParaRPr lang="en-US" altLang="zh-CN" dirty="0" smtClean="0"/>
          </a:p>
          <a:p>
            <a:pPr marL="342900" indent="-342900"/>
            <a:r>
              <a:rPr lang="en-US" altLang="zh-CN" dirty="0" smtClean="0"/>
              <a:t>    8</a:t>
            </a:r>
            <a:r>
              <a:rPr lang="zh-CN" altLang="en-US" dirty="0" smtClean="0"/>
              <a:t>、</a:t>
            </a:r>
            <a:r>
              <a:rPr lang="en-US" altLang="zh-CN" dirty="0" smtClean="0"/>
              <a:t>….</a:t>
            </a:r>
            <a:endParaRPr lang="en-US" altLang="zh-CN" dirty="0" smtClean="0"/>
          </a:p>
          <a:p>
            <a:pPr marL="342900" indent="-342900"/>
            <a:r>
              <a:rPr lang="en-US" altLang="zh-CN" dirty="0" smtClean="0"/>
              <a:t>    9</a:t>
            </a:r>
            <a:r>
              <a:rPr lang="zh-CN" altLang="en-US" dirty="0" smtClean="0"/>
              <a:t>、</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764704"/>
            <a:ext cx="8640960" cy="5632311"/>
          </a:xfrm>
          <a:prstGeom prst="rect">
            <a:avLst/>
          </a:prstGeom>
          <a:noFill/>
        </p:spPr>
        <p:txBody>
          <a:bodyPr wrap="square" rtlCol="0">
            <a:spAutoFit/>
          </a:bodyPr>
          <a:lstStyle/>
          <a:p>
            <a:r>
              <a:rPr lang="zh-CN" altLang="en-US" dirty="0" smtClean="0"/>
              <a:t>相关注解：</a:t>
            </a:r>
            <a:endParaRPr lang="en-US" altLang="zh-CN" dirty="0" smtClean="0"/>
          </a:p>
          <a:p>
            <a:r>
              <a:rPr lang="en-US" altLang="zh-CN" dirty="0" smtClean="0"/>
              <a:t>1</a:t>
            </a:r>
            <a:r>
              <a:rPr lang="zh-CN" altLang="en-US" dirty="0" smtClean="0"/>
              <a:t>、</a:t>
            </a:r>
            <a:r>
              <a:rPr lang="en-US" altLang="zh-CN" dirty="0" err="1" smtClean="0"/>
              <a:t>MockitoAnnotations.initMocks</a:t>
            </a:r>
            <a:r>
              <a:rPr lang="en-US" altLang="zh-CN" dirty="0" smtClean="0"/>
              <a:t>(this);</a:t>
            </a:r>
            <a:endParaRPr lang="en-US" altLang="zh-CN" dirty="0" smtClean="0"/>
          </a:p>
          <a:p>
            <a:r>
              <a:rPr lang="zh-CN" altLang="en-US" dirty="0" smtClean="0"/>
              <a:t>    用</a:t>
            </a:r>
            <a:r>
              <a:rPr lang="en-US" altLang="zh-CN" dirty="0" err="1" smtClean="0"/>
              <a:t>Mockito</a:t>
            </a:r>
            <a:r>
              <a:rPr lang="zh-CN" altLang="en-US" dirty="0" smtClean="0"/>
              <a:t>注释初始化的字段。</a:t>
            </a:r>
            <a:endParaRPr lang="en-US" altLang="zh-CN" dirty="0" smtClean="0"/>
          </a:p>
          <a:p>
            <a:pPr lvl="1">
              <a:buFont typeface="Arial" panose="020B0604020202020204" pitchFamily="34" charset="0"/>
              <a:buChar char="•"/>
            </a:pPr>
            <a:r>
              <a:rPr lang="zh-CN" altLang="en-US" dirty="0" smtClean="0"/>
              <a:t>允许测试所需的对象的速记创建。</a:t>
            </a:r>
            <a:endParaRPr lang="zh-CN" altLang="en-US" dirty="0" smtClean="0"/>
          </a:p>
          <a:p>
            <a:pPr lvl="1">
              <a:buFont typeface="Arial" panose="020B0604020202020204" pitchFamily="34" charset="0"/>
              <a:buChar char="•"/>
            </a:pPr>
            <a:r>
              <a:rPr lang="zh-CN" altLang="en-US" dirty="0" smtClean="0"/>
              <a:t>最小化重复的模拟创建代码。</a:t>
            </a:r>
            <a:endParaRPr lang="zh-CN" altLang="en-US" dirty="0" smtClean="0"/>
          </a:p>
          <a:p>
            <a:pPr lvl="1">
              <a:buFont typeface="Arial" panose="020B0604020202020204" pitchFamily="34" charset="0"/>
              <a:buChar char="•"/>
            </a:pPr>
            <a:r>
              <a:rPr lang="zh-CN" altLang="en-US" dirty="0" smtClean="0"/>
              <a:t>使测试类更具可读性。</a:t>
            </a:r>
            <a:endParaRPr lang="zh-CN" altLang="en-US" dirty="0" smtClean="0"/>
          </a:p>
          <a:p>
            <a:pPr lvl="1">
              <a:buFont typeface="Arial" panose="020B0604020202020204" pitchFamily="34" charset="0"/>
              <a:buChar char="•"/>
            </a:pPr>
            <a:r>
              <a:rPr lang="zh-CN" altLang="en-US" dirty="0" smtClean="0"/>
              <a:t>使验证错误更容易阅读，因为字段名称用于识别模拟。</a:t>
            </a:r>
            <a:endParaRPr lang="en-US" altLang="zh-CN" dirty="0" smtClean="0"/>
          </a:p>
          <a:p>
            <a:r>
              <a:rPr lang="en-US" altLang="zh-CN" dirty="0" smtClean="0"/>
              <a:t>2</a:t>
            </a:r>
            <a:r>
              <a:rPr lang="zh-CN" altLang="en-US" dirty="0" smtClean="0"/>
              <a:t>、</a:t>
            </a:r>
            <a:r>
              <a:rPr lang="en-US" altLang="zh-CN" dirty="0" err="1" smtClean="0"/>
              <a:t>ReflectionTestUtils.setField</a:t>
            </a:r>
            <a:r>
              <a:rPr lang="en-US" altLang="zh-CN" dirty="0" smtClean="0"/>
              <a:t>(</a:t>
            </a:r>
            <a:r>
              <a:rPr lang="en-US" altLang="zh-CN" dirty="0" err="1" smtClean="0"/>
              <a:t>AopTargetUtils.getTarget</a:t>
            </a:r>
            <a:r>
              <a:rPr lang="en-US" altLang="zh-CN" dirty="0" smtClean="0"/>
              <a:t>(</a:t>
            </a:r>
            <a:r>
              <a:rPr lang="en-US" altLang="zh-CN" dirty="0" err="1" smtClean="0"/>
              <a:t>appInfoService</a:t>
            </a:r>
            <a:r>
              <a:rPr lang="en-US" altLang="zh-CN" dirty="0" smtClean="0"/>
              <a:t>), "</a:t>
            </a:r>
            <a:r>
              <a:rPr lang="en-US" altLang="zh-CN" dirty="0" err="1" smtClean="0"/>
              <a:t>openAppInfoMapper",openAppInfoMapperMock</a:t>
            </a:r>
            <a:r>
              <a:rPr lang="en-US" altLang="zh-CN" dirty="0" smtClean="0"/>
              <a:t>);</a:t>
            </a:r>
            <a:endParaRPr lang="en-US" altLang="zh-CN" dirty="0" smtClean="0"/>
          </a:p>
          <a:p>
            <a:r>
              <a:rPr lang="zh-CN" altLang="en-US" dirty="0" smtClean="0"/>
              <a:t>    但是由于</a:t>
            </a:r>
            <a:r>
              <a:rPr lang="en-US" altLang="zh-CN" dirty="0" smtClean="0"/>
              <a:t>Spring</a:t>
            </a:r>
            <a:r>
              <a:rPr lang="zh-CN" altLang="en-US" dirty="0" smtClean="0"/>
              <a:t>可以使用</a:t>
            </a:r>
            <a:r>
              <a:rPr lang="en-US" altLang="zh-CN" dirty="0" smtClean="0"/>
              <a:t>@</a:t>
            </a:r>
            <a:r>
              <a:rPr lang="en-US" altLang="zh-CN" dirty="0" err="1" smtClean="0"/>
              <a:t>Autoware</a:t>
            </a:r>
            <a:r>
              <a:rPr lang="zh-CN" altLang="en-US" dirty="0" smtClean="0"/>
              <a:t>类似的注解方式，对私有的成员进行赋值，此时无法直接对私有的依赖设置</a:t>
            </a:r>
            <a:r>
              <a:rPr lang="en-US" altLang="zh-CN" dirty="0" smtClean="0"/>
              <a:t>mock</a:t>
            </a:r>
            <a:r>
              <a:rPr lang="zh-CN" altLang="en-US" dirty="0" smtClean="0"/>
              <a:t>对象。可以通过引入</a:t>
            </a:r>
            <a:r>
              <a:rPr lang="en-US" altLang="zh-CN" dirty="0" err="1" smtClean="0"/>
              <a:t>ReflectionTestUtils</a:t>
            </a:r>
            <a:r>
              <a:rPr lang="zh-CN" altLang="en-US" dirty="0" smtClean="0"/>
              <a:t>，解决依赖注入的问题。</a:t>
            </a:r>
            <a:endParaRPr lang="zh-CN" altLang="en-US" dirty="0" smtClean="0"/>
          </a:p>
          <a:p>
            <a:r>
              <a:rPr lang="en-US" altLang="zh-CN" dirty="0" smtClean="0"/>
              <a:t>3</a:t>
            </a:r>
            <a:r>
              <a:rPr lang="zh-CN" altLang="en-US" dirty="0" smtClean="0"/>
              <a:t>、</a:t>
            </a:r>
            <a:r>
              <a:rPr lang="en-US" altLang="zh-CN" dirty="0" smtClean="0"/>
              <a:t>@</a:t>
            </a:r>
            <a:r>
              <a:rPr lang="en-US" altLang="zh-CN" dirty="0" err="1" smtClean="0"/>
              <a:t>InjectMocks</a:t>
            </a:r>
            <a:r>
              <a:rPr lang="en-US" altLang="zh-CN" dirty="0" smtClean="0"/>
              <a:t> --- injects mock or spy fields into tested object automatically.</a:t>
            </a:r>
            <a:endParaRPr lang="en-US" altLang="zh-CN" dirty="0" smtClean="0"/>
          </a:p>
          <a:p>
            <a:r>
              <a:rPr lang="zh-CN" altLang="en-US" dirty="0" smtClean="0"/>
              <a:t>    这个注解不会把一个类变成</a:t>
            </a:r>
            <a:r>
              <a:rPr lang="en-US" altLang="zh-CN" dirty="0" smtClean="0"/>
              <a:t>mock</a:t>
            </a:r>
            <a:r>
              <a:rPr lang="zh-CN" altLang="en-US" dirty="0" smtClean="0"/>
              <a:t>或是</a:t>
            </a:r>
            <a:r>
              <a:rPr lang="en-US" altLang="zh-CN" dirty="0" smtClean="0"/>
              <a:t>spy</a:t>
            </a:r>
            <a:r>
              <a:rPr lang="zh-CN" altLang="en-US" dirty="0" smtClean="0"/>
              <a:t>，但是会把当前对象下面的</a:t>
            </a:r>
            <a:r>
              <a:rPr lang="en-US" altLang="zh-CN" dirty="0" smtClean="0"/>
              <a:t>Mock/Spy</a:t>
            </a:r>
            <a:r>
              <a:rPr lang="zh-CN" altLang="en-US" dirty="0" smtClean="0"/>
              <a:t>类注入进去</a:t>
            </a:r>
            <a:r>
              <a:rPr lang="en-US" altLang="zh-CN" dirty="0" smtClean="0"/>
              <a:t>,</a:t>
            </a:r>
            <a:r>
              <a:rPr lang="zh-CN" altLang="en-US" dirty="0" smtClean="0"/>
              <a:t>按类型注入。</a:t>
            </a:r>
            <a:endParaRPr lang="zh-CN" altLang="en-US" dirty="0" smtClean="0"/>
          </a:p>
          <a:p>
            <a:r>
              <a:rPr lang="en-US" altLang="zh-CN" dirty="0" smtClean="0"/>
              <a:t>4</a:t>
            </a:r>
            <a:r>
              <a:rPr lang="zh-CN" altLang="en-US" dirty="0" smtClean="0"/>
              <a:t>、</a:t>
            </a:r>
            <a:r>
              <a:rPr lang="en-US" altLang="zh-CN" dirty="0" smtClean="0"/>
              <a:t>@Mock </a:t>
            </a:r>
            <a:r>
              <a:rPr lang="zh-CN" altLang="en-US" dirty="0" smtClean="0"/>
              <a:t>生成的类，所有方法都不是真实的方法，而且返回值都是</a:t>
            </a:r>
            <a:r>
              <a:rPr lang="en-US" altLang="zh-CN" dirty="0" smtClean="0"/>
              <a:t>NULL</a:t>
            </a:r>
            <a:r>
              <a:rPr lang="zh-CN" altLang="en-US" dirty="0" smtClean="0"/>
              <a:t>。</a:t>
            </a:r>
            <a:endParaRPr lang="zh-CN" altLang="en-US" dirty="0" smtClean="0"/>
          </a:p>
          <a:p>
            <a:r>
              <a:rPr lang="zh-CN" altLang="en-US" dirty="0" smtClean="0"/>
              <a:t>	</a:t>
            </a:r>
            <a:r>
              <a:rPr lang="en-US" altLang="zh-CN" dirty="0" smtClean="0"/>
              <a:t>when(</a:t>
            </a:r>
            <a:r>
              <a:rPr lang="en-US" altLang="zh-CN" dirty="0" err="1" smtClean="0"/>
              <a:t>dao.getOrder</a:t>
            </a:r>
            <a:r>
              <a:rPr lang="en-US" altLang="zh-CN" dirty="0" smtClean="0"/>
              <a:t>()).</a:t>
            </a:r>
            <a:r>
              <a:rPr lang="en-US" altLang="zh-CN" dirty="0" err="1" smtClean="0"/>
              <a:t>thenReturn</a:t>
            </a:r>
            <a:r>
              <a:rPr lang="en-US" altLang="zh-CN" dirty="0" smtClean="0"/>
              <a:t>("</a:t>
            </a:r>
            <a:r>
              <a:rPr lang="en-US" altLang="zh-CN" dirty="0" err="1" smtClean="0"/>
              <a:t>returened</a:t>
            </a:r>
            <a:r>
              <a:rPr lang="en-US" altLang="zh-CN" dirty="0" smtClean="0"/>
              <a:t> by mock ");</a:t>
            </a:r>
            <a:endParaRPr lang="en-US" altLang="zh-CN" dirty="0" smtClean="0"/>
          </a:p>
          <a:p>
            <a:r>
              <a:rPr lang="en-US" altLang="zh-CN" dirty="0" smtClean="0"/>
              <a:t>5</a:t>
            </a:r>
            <a:r>
              <a:rPr lang="zh-CN" altLang="en-US" dirty="0" smtClean="0"/>
              <a:t>、</a:t>
            </a:r>
            <a:r>
              <a:rPr lang="en-US" altLang="zh-CN" dirty="0" smtClean="0"/>
              <a:t>@Spy ---Creates a spy of the real object. The spy calls real methods unless they are stubbed.</a:t>
            </a:r>
            <a:r>
              <a:rPr lang="zh-CN" altLang="en-US" dirty="0" smtClean="0"/>
              <a:t>生成的类，所有方法都是真实方法，返回值都是和真实方法一样的。</a:t>
            </a:r>
            <a:endParaRPr lang="zh-CN" altLang="en-US" dirty="0" smtClean="0"/>
          </a:p>
          <a:p>
            <a:r>
              <a:rPr lang="en-US" altLang="zh-CN" dirty="0" smtClean="0"/>
              <a:t>	</a:t>
            </a:r>
            <a:r>
              <a:rPr lang="en-US" altLang="zh-CN" dirty="0" err="1" smtClean="0"/>
              <a:t>doReturn</a:t>
            </a:r>
            <a:r>
              <a:rPr lang="en-US" altLang="zh-CN" dirty="0" smtClean="0"/>
              <a:t>("</a:t>
            </a:r>
            <a:r>
              <a:rPr lang="en-US" altLang="zh-CN" dirty="0" err="1" smtClean="0"/>
              <a:t>twotwo</a:t>
            </a:r>
            <a:r>
              <a:rPr lang="en-US" altLang="zh-CN" dirty="0" smtClean="0"/>
              <a:t>").when(</a:t>
            </a:r>
            <a:r>
              <a:rPr lang="en-US" altLang="zh-CN" dirty="0" err="1" smtClean="0"/>
              <a:t>ps</a:t>
            </a:r>
            <a:r>
              <a:rPr lang="en-US" altLang="zh-CN" dirty="0" smtClean="0"/>
              <a:t>).</a:t>
            </a:r>
            <a:r>
              <a:rPr lang="en-US" altLang="zh-CN" dirty="0" err="1" smtClean="0"/>
              <a:t>getPriceTwo</a:t>
            </a:r>
            <a:r>
              <a:rPr lang="en-US" altLang="zh-CN" dirty="0" smtClean="0"/>
              <a:t>(); </a:t>
            </a:r>
            <a:endParaRPr lang="en-US" altLang="zh-CN"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146" name="AutoShape 3"/>
          <p:cNvSpPr>
            <a:spLocks noChangeArrowheads="1"/>
          </p:cNvSpPr>
          <p:nvPr/>
        </p:nvSpPr>
        <p:spPr bwMode="auto">
          <a:xfrm>
            <a:off x="2411760" y="1589559"/>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52" name="Rectangle 13"/>
          <p:cNvSpPr>
            <a:spLocks noChangeArrowheads="1"/>
          </p:cNvSpPr>
          <p:nvPr/>
        </p:nvSpPr>
        <p:spPr bwMode="auto">
          <a:xfrm>
            <a:off x="2987824" y="1589559"/>
            <a:ext cx="3744415" cy="565604"/>
          </a:xfrm>
          <a:prstGeom prst="rect">
            <a:avLst/>
          </a:prstGeom>
          <a:noFill/>
          <a:ln w="9525">
            <a:noFill/>
            <a:miter lim="800000"/>
          </a:ln>
        </p:spPr>
        <p:txBody>
          <a:bodyPr wrap="square">
            <a:spAutoFit/>
          </a:bodyPr>
          <a:lstStyle/>
          <a:p>
            <a:pPr algn="ctr">
              <a:lnSpc>
                <a:spcPct val="120000"/>
              </a:lnSpc>
              <a:spcBef>
                <a:spcPct val="50000"/>
              </a:spcBef>
            </a:pPr>
            <a:r>
              <a:rPr lang="zh-CN" altLang="en-US" sz="2800" b="1" dirty="0" smtClean="0">
                <a:solidFill>
                  <a:srgbClr val="003B90"/>
                </a:solidFill>
                <a:latin typeface="微软雅黑" panose="020B0503020204020204" pitchFamily="34" charset="-122"/>
                <a:ea typeface="微软雅黑" panose="020B0503020204020204" pitchFamily="34" charset="-122"/>
              </a:rPr>
              <a:t>为什么要单元测试</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3" name="Group 9"/>
          <p:cNvGrpSpPr/>
          <p:nvPr/>
        </p:nvGrpSpPr>
        <p:grpSpPr bwMode="auto">
          <a:xfrm>
            <a:off x="1911698" y="1484784"/>
            <a:ext cx="793750" cy="790575"/>
            <a:chOff x="0" y="0"/>
            <a:chExt cx="1590" cy="1588"/>
          </a:xfrm>
        </p:grpSpPr>
        <p:grpSp>
          <p:nvGrpSpPr>
            <p:cNvPr id="4" name="Group 10"/>
            <p:cNvGrpSpPr/>
            <p:nvPr/>
          </p:nvGrpSpPr>
          <p:grpSpPr bwMode="auto">
            <a:xfrm>
              <a:off x="0" y="0"/>
              <a:ext cx="1590" cy="1588"/>
              <a:chOff x="0" y="0"/>
              <a:chExt cx="1136" cy="1134"/>
            </a:xfrm>
          </p:grpSpPr>
          <p:sp>
            <p:nvSpPr>
              <p:cNvPr id="615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5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5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5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59" name="Rectangle 11"/>
          <p:cNvSpPr>
            <a:spLocks noChangeArrowheads="1"/>
          </p:cNvSpPr>
          <p:nvPr/>
        </p:nvSpPr>
        <p:spPr bwMode="auto">
          <a:xfrm>
            <a:off x="2027585" y="1611784"/>
            <a:ext cx="554038" cy="569913"/>
          </a:xfrm>
          <a:prstGeom prst="rect">
            <a:avLst/>
          </a:prstGeom>
          <a:noFill/>
          <a:ln w="9525">
            <a:noFill/>
            <a:miter lim="800000"/>
          </a:ln>
        </p:spPr>
        <p:txBody>
          <a:bodyPr anchor="ctr"/>
          <a:lstStyle/>
          <a:p>
            <a:pPr algn="ctr"/>
            <a:r>
              <a:rPr lang="en-US" sz="3600" b="1" dirty="0">
                <a:solidFill>
                  <a:schemeClr val="bg1"/>
                </a:solidFill>
              </a:rPr>
              <a:t>1</a:t>
            </a:r>
            <a:endParaRPr lang="en-US" sz="3600" b="1" dirty="0">
              <a:solidFill>
                <a:schemeClr val="bg1"/>
              </a:solidFill>
            </a:endParaRPr>
          </a:p>
        </p:txBody>
      </p:sp>
      <p:sp>
        <p:nvSpPr>
          <p:cNvPr id="6160" name="AutoShape 3"/>
          <p:cNvSpPr>
            <a:spLocks noChangeArrowheads="1"/>
          </p:cNvSpPr>
          <p:nvPr/>
        </p:nvSpPr>
        <p:spPr bwMode="auto">
          <a:xfrm>
            <a:off x="2411760" y="2660526"/>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61" name="Rectangle 13"/>
          <p:cNvSpPr>
            <a:spLocks noChangeArrowheads="1"/>
          </p:cNvSpPr>
          <p:nvPr/>
        </p:nvSpPr>
        <p:spPr bwMode="auto">
          <a:xfrm>
            <a:off x="3340448" y="2654176"/>
            <a:ext cx="3000375" cy="565604"/>
          </a:xfrm>
          <a:prstGeom prst="rect">
            <a:avLst/>
          </a:prstGeom>
          <a:noFill/>
          <a:ln w="9525">
            <a:noFill/>
            <a:miter lim="800000"/>
          </a:ln>
        </p:spPr>
        <p:txBody>
          <a:bodyPr>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rPr>
              <a:t>JUnit4-</a:t>
            </a:r>
            <a:r>
              <a:rPr lang="zh-CN" altLang="en-US" sz="2800" b="1" dirty="0" smtClean="0">
                <a:solidFill>
                  <a:srgbClr val="003B90"/>
                </a:solidFill>
                <a:latin typeface="微软雅黑" panose="020B0503020204020204" pitchFamily="34" charset="-122"/>
                <a:ea typeface="微软雅黑" panose="020B0503020204020204" pitchFamily="34" charset="-122"/>
              </a:rPr>
              <a:t>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5" name="Group 18"/>
          <p:cNvGrpSpPr/>
          <p:nvPr/>
        </p:nvGrpSpPr>
        <p:grpSpPr bwMode="auto">
          <a:xfrm>
            <a:off x="1906935" y="2541464"/>
            <a:ext cx="793750" cy="790575"/>
            <a:chOff x="0" y="0"/>
            <a:chExt cx="1590" cy="1588"/>
          </a:xfrm>
        </p:grpSpPr>
        <p:grpSp>
          <p:nvGrpSpPr>
            <p:cNvPr id="6" name="Group 19"/>
            <p:cNvGrpSpPr/>
            <p:nvPr/>
          </p:nvGrpSpPr>
          <p:grpSpPr bwMode="auto">
            <a:xfrm>
              <a:off x="0" y="0"/>
              <a:ext cx="1590" cy="1588"/>
              <a:chOff x="0" y="0"/>
              <a:chExt cx="1136" cy="1134"/>
            </a:xfrm>
          </p:grpSpPr>
          <p:sp>
            <p:nvSpPr>
              <p:cNvPr id="6164"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ln>
            </p:spPr>
            <p:txBody>
              <a:bodyPr wrap="none" anchor="ctr"/>
              <a:lstStyle/>
              <a:p>
                <a:pPr algn="ctr"/>
                <a:endParaRPr lang="zh-CN" altLang="en-US"/>
              </a:p>
            </p:txBody>
          </p:sp>
          <p:sp>
            <p:nvSpPr>
              <p:cNvPr id="6165"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mpd="sng">
                <a:solidFill>
                  <a:schemeClr val="bg2"/>
                </a:solidFill>
                <a:round/>
              </a:ln>
            </p:spPr>
            <p:txBody>
              <a:bodyPr wrap="none" anchor="ctr"/>
              <a:lstStyle/>
              <a:p>
                <a:pPr algn="ctr"/>
                <a:endParaRPr lang="zh-CN" altLang="en-US"/>
              </a:p>
            </p:txBody>
          </p:sp>
        </p:grpSp>
        <p:sp>
          <p:nvSpPr>
            <p:cNvPr id="6166"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p:spPr>
          <p:txBody>
            <a:bodyPr/>
            <a:lstStyle/>
            <a:p>
              <a:pPr algn="ctr"/>
              <a:endParaRPr lang="zh-CN" altLang="en-US"/>
            </a:p>
          </p:txBody>
        </p:sp>
        <p:sp>
          <p:nvSpPr>
            <p:cNvPr id="6167"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p:spPr>
          <p:txBody>
            <a:bodyPr/>
            <a:lstStyle/>
            <a:p>
              <a:pPr algn="ctr"/>
              <a:endParaRPr lang="zh-CN" altLang="en-US"/>
            </a:p>
          </p:txBody>
        </p:sp>
      </p:grpSp>
      <p:sp>
        <p:nvSpPr>
          <p:cNvPr id="6168" name="Rectangle 11"/>
          <p:cNvSpPr>
            <a:spLocks noChangeArrowheads="1"/>
          </p:cNvSpPr>
          <p:nvPr/>
        </p:nvSpPr>
        <p:spPr bwMode="auto">
          <a:xfrm>
            <a:off x="2025998" y="2651001"/>
            <a:ext cx="554037" cy="569913"/>
          </a:xfrm>
          <a:prstGeom prst="rect">
            <a:avLst/>
          </a:prstGeom>
          <a:noFill/>
          <a:ln w="9525">
            <a:noFill/>
            <a:miter lim="800000"/>
          </a:ln>
        </p:spPr>
        <p:txBody>
          <a:bodyPr anchor="ctr"/>
          <a:lstStyle/>
          <a:p>
            <a:pPr algn="ctr"/>
            <a:r>
              <a:rPr lang="en-US" sz="3600" b="1" dirty="0">
                <a:solidFill>
                  <a:schemeClr val="bg1"/>
                </a:solidFill>
              </a:rPr>
              <a:t>2</a:t>
            </a:r>
            <a:endParaRPr lang="en-US" sz="3600" b="1" dirty="0">
              <a:solidFill>
                <a:schemeClr val="bg1"/>
              </a:solidFill>
            </a:endParaRPr>
          </a:p>
        </p:txBody>
      </p:sp>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sp>
        <p:nvSpPr>
          <p:cNvPr id="6171" name="AutoShape 3"/>
          <p:cNvSpPr>
            <a:spLocks noChangeArrowheads="1"/>
          </p:cNvSpPr>
          <p:nvPr/>
        </p:nvSpPr>
        <p:spPr bwMode="auto">
          <a:xfrm>
            <a:off x="2411760" y="3740647"/>
            <a:ext cx="4857750" cy="552450"/>
          </a:xfrm>
          <a:prstGeom prst="roundRect">
            <a:avLst>
              <a:gd name="adj" fmla="val 13218"/>
            </a:avLst>
          </a:prstGeom>
          <a:solidFill>
            <a:srgbClr val="F0F3F8"/>
          </a:solidFill>
          <a:ln w="3175" cap="flat" cmpd="sng">
            <a:solidFill>
              <a:srgbClr val="8EB4E3"/>
            </a:solidFill>
            <a:round/>
          </a:ln>
          <a:effectLst/>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6172" name="Rectangle 13"/>
          <p:cNvSpPr>
            <a:spLocks noChangeArrowheads="1"/>
          </p:cNvSpPr>
          <p:nvPr/>
        </p:nvSpPr>
        <p:spPr bwMode="auto">
          <a:xfrm>
            <a:off x="3340448" y="3734297"/>
            <a:ext cx="3000375" cy="565604"/>
          </a:xfrm>
          <a:prstGeom prst="rect">
            <a:avLst/>
          </a:prstGeom>
          <a:noFill/>
          <a:ln w="9525">
            <a:noFill/>
            <a:miter lim="800000"/>
          </a:ln>
          <a:effectLst/>
        </p:spPr>
        <p:txBody>
          <a:bodyPr>
            <a:spAutoFit/>
          </a:bodyPr>
          <a:lstStyle/>
          <a:p>
            <a:pPr algn="ctr">
              <a:lnSpc>
                <a:spcPct val="120000"/>
              </a:lnSpc>
              <a:spcBef>
                <a:spcPct val="50000"/>
              </a:spcBef>
            </a:pPr>
            <a:r>
              <a:rPr lang="en-US" altLang="zh-CN" sz="2800" b="1" dirty="0" smtClean="0">
                <a:solidFill>
                  <a:srgbClr val="003B90"/>
                </a:solidFill>
                <a:latin typeface="微软雅黑" panose="020B0503020204020204" pitchFamily="34" charset="-122"/>
                <a:ea typeface="微软雅黑" panose="020B0503020204020204" pitchFamily="34" charset="-122"/>
              </a:rPr>
              <a:t>MOCK-</a:t>
            </a:r>
            <a:r>
              <a:rPr lang="zh-CN" altLang="en-US" sz="2800" b="1" dirty="0" smtClean="0">
                <a:solidFill>
                  <a:srgbClr val="003B90"/>
                </a:solidFill>
                <a:latin typeface="微软雅黑" panose="020B0503020204020204" pitchFamily="34" charset="-122"/>
                <a:ea typeface="微软雅黑" panose="020B0503020204020204" pitchFamily="34" charset="-122"/>
              </a:rPr>
              <a:t>介绍</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7" name="Group 29"/>
          <p:cNvGrpSpPr/>
          <p:nvPr/>
        </p:nvGrpSpPr>
        <p:grpSpPr bwMode="auto">
          <a:xfrm>
            <a:off x="1906935" y="3621584"/>
            <a:ext cx="793750" cy="790575"/>
            <a:chOff x="0" y="0"/>
            <a:chExt cx="1590" cy="1588"/>
          </a:xfrm>
        </p:grpSpPr>
        <p:grpSp>
          <p:nvGrpSpPr>
            <p:cNvPr id="8" name="Group 30"/>
            <p:cNvGrpSpPr/>
            <p:nvPr/>
          </p:nvGrpSpPr>
          <p:grpSpPr bwMode="auto">
            <a:xfrm>
              <a:off x="0" y="0"/>
              <a:ext cx="1590" cy="1588"/>
              <a:chOff x="0" y="0"/>
              <a:chExt cx="1136" cy="1134"/>
            </a:xfrm>
          </p:grpSpPr>
          <p:sp>
            <p:nvSpPr>
              <p:cNvPr id="6175"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6176"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6177"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6178"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6179" name="Rectangle 11"/>
          <p:cNvSpPr>
            <a:spLocks noChangeArrowheads="1"/>
          </p:cNvSpPr>
          <p:nvPr/>
        </p:nvSpPr>
        <p:spPr bwMode="auto">
          <a:xfrm>
            <a:off x="2025998" y="3731122"/>
            <a:ext cx="554037" cy="569912"/>
          </a:xfrm>
          <a:prstGeom prst="rect">
            <a:avLst/>
          </a:prstGeom>
          <a:noFill/>
          <a:ln w="9525">
            <a:noFill/>
            <a:miter lim="800000"/>
          </a:ln>
          <a:effectLst/>
        </p:spPr>
        <p:txBody>
          <a:bodyPr anchor="ctr"/>
          <a:lstStyle/>
          <a:p>
            <a:pPr algn="ctr"/>
            <a:r>
              <a:rPr lang="zh-CN" altLang="en-US" sz="3600" b="1">
                <a:solidFill>
                  <a:schemeClr val="bg1"/>
                </a:solidFill>
              </a:rPr>
              <a:t>3</a:t>
            </a:r>
            <a:endParaRPr lang="en-US" sz="3600" b="1" dirty="0">
              <a:solidFill>
                <a:schemeClr val="bg1"/>
              </a:solidFill>
            </a:endParaRPr>
          </a:p>
        </p:txBody>
      </p:sp>
      <p:sp>
        <p:nvSpPr>
          <p:cNvPr id="36" name="AutoShape 3"/>
          <p:cNvSpPr>
            <a:spLocks noChangeArrowheads="1"/>
          </p:cNvSpPr>
          <p:nvPr/>
        </p:nvSpPr>
        <p:spPr bwMode="auto">
          <a:xfrm>
            <a:off x="2412529" y="4773712"/>
            <a:ext cx="4857750" cy="552450"/>
          </a:xfrm>
          <a:prstGeom prst="roundRect">
            <a:avLst>
              <a:gd name="adj" fmla="val 13218"/>
            </a:avLst>
          </a:prstGeom>
          <a:solidFill>
            <a:srgbClr val="FFCC99"/>
          </a:solidFill>
          <a:ln w="3175" cmpd="sng">
            <a:solidFill>
              <a:srgbClr val="8EB4E3"/>
            </a:solidFill>
            <a:round/>
          </a:ln>
        </p:spPr>
        <p:txBody>
          <a:bodyPr wrap="none" anchor="ctr"/>
          <a:lstStyle/>
          <a:p>
            <a:pPr algn="ctr" eaLnBrk="0" hangingPunct="0"/>
            <a:endParaRPr lang="zh-CN" altLang="en-US" sz="2000">
              <a:solidFill>
                <a:schemeClr val="tx2"/>
              </a:solidFill>
              <a:ea typeface="微软雅黑" panose="020B0503020204020204" pitchFamily="34" charset="-122"/>
            </a:endParaRPr>
          </a:p>
        </p:txBody>
      </p:sp>
      <p:sp>
        <p:nvSpPr>
          <p:cNvPr id="37" name="Rectangle 13"/>
          <p:cNvSpPr>
            <a:spLocks noChangeArrowheads="1"/>
          </p:cNvSpPr>
          <p:nvPr/>
        </p:nvSpPr>
        <p:spPr bwMode="auto">
          <a:xfrm>
            <a:off x="3341217" y="4767362"/>
            <a:ext cx="3000375" cy="565604"/>
          </a:xfrm>
          <a:prstGeom prst="rect">
            <a:avLst/>
          </a:prstGeom>
          <a:noFill/>
          <a:ln w="9525">
            <a:noFill/>
            <a:miter lim="800000"/>
          </a:ln>
          <a:effectLst/>
        </p:spPr>
        <p:txBody>
          <a:bodyPr>
            <a:spAutoFit/>
          </a:bodyPr>
          <a:lstStyle/>
          <a:p>
            <a:pPr algn="ctr">
              <a:lnSpc>
                <a:spcPct val="120000"/>
              </a:lnSpc>
              <a:spcBef>
                <a:spcPct val="50000"/>
              </a:spcBef>
            </a:pPr>
            <a:r>
              <a:rPr lang="zh-CN" altLang="en-US" sz="2800" b="1" dirty="0" smtClean="0">
                <a:solidFill>
                  <a:srgbClr val="003B90"/>
                </a:solidFill>
                <a:latin typeface="微软雅黑" panose="020B0503020204020204" pitchFamily="34" charset="-122"/>
                <a:ea typeface="微软雅黑" panose="020B0503020204020204" pitchFamily="34" charset="-122"/>
              </a:rPr>
              <a:t>规范及</a:t>
            </a:r>
            <a:r>
              <a:rPr lang="en-US" altLang="zh-CN" sz="2800" b="1" dirty="0" smtClean="0">
                <a:solidFill>
                  <a:srgbClr val="003B90"/>
                </a:solidFill>
                <a:latin typeface="微软雅黑" panose="020B0503020204020204" pitchFamily="34" charset="-122"/>
                <a:ea typeface="微软雅黑" panose="020B0503020204020204" pitchFamily="34" charset="-122"/>
              </a:rPr>
              <a:t>demo</a:t>
            </a:r>
            <a:endParaRPr lang="zh-CN" altLang="en-US" sz="2800" b="1" dirty="0">
              <a:solidFill>
                <a:srgbClr val="003B90"/>
              </a:solidFill>
              <a:latin typeface="微软雅黑" panose="020B0503020204020204" pitchFamily="34" charset="-122"/>
              <a:ea typeface="微软雅黑" panose="020B0503020204020204" pitchFamily="34" charset="-122"/>
            </a:endParaRPr>
          </a:p>
        </p:txBody>
      </p:sp>
      <p:grpSp>
        <p:nvGrpSpPr>
          <p:cNvPr id="9" name="Group 29"/>
          <p:cNvGrpSpPr/>
          <p:nvPr/>
        </p:nvGrpSpPr>
        <p:grpSpPr bwMode="auto">
          <a:xfrm>
            <a:off x="1907704" y="4654649"/>
            <a:ext cx="793750" cy="790575"/>
            <a:chOff x="0" y="0"/>
            <a:chExt cx="1590" cy="1588"/>
          </a:xfrm>
        </p:grpSpPr>
        <p:grpSp>
          <p:nvGrpSpPr>
            <p:cNvPr id="10" name="Group 30"/>
            <p:cNvGrpSpPr/>
            <p:nvPr/>
          </p:nvGrpSpPr>
          <p:grpSpPr bwMode="auto">
            <a:xfrm>
              <a:off x="0" y="0"/>
              <a:ext cx="1590" cy="1588"/>
              <a:chOff x="0" y="0"/>
              <a:chExt cx="1136" cy="1134"/>
            </a:xfrm>
          </p:grpSpPr>
          <p:sp>
            <p:nvSpPr>
              <p:cNvPr id="42" name="Oval 6"/>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ap="flat" cmpd="sng">
                <a:solidFill>
                  <a:schemeClr val="bg2"/>
                </a:solidFill>
                <a:round/>
              </a:ln>
              <a:effectLst/>
            </p:spPr>
            <p:txBody>
              <a:bodyPr wrap="none" anchor="ctr"/>
              <a:lstStyle/>
              <a:p>
                <a:pPr algn="ctr"/>
                <a:endParaRPr lang="zh-CN" altLang="en-US"/>
              </a:p>
            </p:txBody>
          </p:sp>
          <p:sp>
            <p:nvSpPr>
              <p:cNvPr id="43" name="Oval 7"/>
              <p:cNvSpPr>
                <a:spLocks noChangeArrowheads="1"/>
              </p:cNvSpPr>
              <p:nvPr/>
            </p:nvSpPr>
            <p:spPr bwMode="auto">
              <a:xfrm>
                <a:off x="64" y="62"/>
                <a:ext cx="1008" cy="1010"/>
              </a:xfrm>
              <a:prstGeom prst="ellipse">
                <a:avLst/>
              </a:prstGeom>
              <a:gradFill rotWithShape="1">
                <a:gsLst>
                  <a:gs pos="0">
                    <a:srgbClr val="960000"/>
                  </a:gs>
                  <a:gs pos="100000">
                    <a:srgbClr val="E01616"/>
                  </a:gs>
                </a:gsLst>
                <a:lin ang="2700000" scaled="1"/>
              </a:gradFill>
              <a:ln w="9525" cap="flat" cmpd="sng">
                <a:solidFill>
                  <a:schemeClr val="bg2"/>
                </a:solidFill>
                <a:round/>
              </a:ln>
              <a:effectLst/>
            </p:spPr>
            <p:txBody>
              <a:bodyPr wrap="none" anchor="ctr"/>
              <a:lstStyle/>
              <a:p>
                <a:pPr algn="ctr"/>
                <a:endParaRPr lang="zh-CN" altLang="en-US"/>
              </a:p>
            </p:txBody>
          </p:sp>
        </p:grpSp>
        <p:sp>
          <p:nvSpPr>
            <p:cNvPr id="40" name="未知"/>
            <p:cNvSpPr>
              <a:spLocks noChangeArrowheads="1"/>
            </p:cNvSpPr>
            <p:nvPr/>
          </p:nvSpPr>
          <p:spPr bwMode="auto">
            <a:xfrm rot="16200000">
              <a:off x="390" y="490"/>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9"/>
                  </a:schemeClr>
                </a:gs>
              </a:gsLst>
              <a:lin ang="0" scaled="1"/>
            </a:gradFill>
            <a:ln w="9525">
              <a:noFill/>
              <a:miter lim="800000"/>
            </a:ln>
            <a:effectLst/>
          </p:spPr>
          <p:txBody>
            <a:bodyPr/>
            <a:lstStyle/>
            <a:p>
              <a:pPr algn="ctr"/>
              <a:endParaRPr lang="zh-CN" altLang="en-US"/>
            </a:p>
          </p:txBody>
        </p:sp>
        <p:sp>
          <p:nvSpPr>
            <p:cNvPr id="41" name="未知"/>
            <p:cNvSpPr>
              <a:spLocks noChangeArrowheads="1"/>
            </p:cNvSpPr>
            <p:nvPr/>
          </p:nvSpPr>
          <p:spPr bwMode="auto">
            <a:xfrm rot="5400000">
              <a:off x="588" y="-113"/>
              <a:ext cx="606" cy="1210"/>
            </a:xfrm>
            <a:custGeom>
              <a:avLst/>
              <a:gdLst>
                <a:gd name="T0" fmla="*/ 7314 w 174"/>
                <a:gd name="T1" fmla="*/ 0 h 348"/>
                <a:gd name="T2" fmla="*/ 0 w 174"/>
                <a:gd name="T3" fmla="*/ 7277 h 348"/>
                <a:gd name="T4" fmla="*/ 7352 w 174"/>
                <a:gd name="T5" fmla="*/ 14628 h 348"/>
                <a:gd name="T6" fmla="*/ 7352 w 174"/>
                <a:gd name="T7" fmla="*/ 7316 h 348"/>
                <a:gd name="T8" fmla="*/ 7314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9525">
              <a:noFill/>
              <a:miter lim="800000"/>
            </a:ln>
            <a:effectLst/>
          </p:spPr>
          <p:txBody>
            <a:bodyPr/>
            <a:lstStyle/>
            <a:p>
              <a:pPr algn="ctr"/>
              <a:endParaRPr lang="zh-CN" altLang="en-US"/>
            </a:p>
          </p:txBody>
        </p:sp>
      </p:grpSp>
      <p:sp>
        <p:nvSpPr>
          <p:cNvPr id="44" name="Rectangle 11"/>
          <p:cNvSpPr>
            <a:spLocks noChangeArrowheads="1"/>
          </p:cNvSpPr>
          <p:nvPr/>
        </p:nvSpPr>
        <p:spPr bwMode="auto">
          <a:xfrm>
            <a:off x="2026767" y="4764187"/>
            <a:ext cx="554037" cy="569912"/>
          </a:xfrm>
          <a:prstGeom prst="rect">
            <a:avLst/>
          </a:prstGeom>
          <a:noFill/>
          <a:ln w="9525">
            <a:noFill/>
            <a:miter lim="800000"/>
          </a:ln>
          <a:effectLst/>
        </p:spPr>
        <p:txBody>
          <a:bodyPr anchor="ctr"/>
          <a:lstStyle/>
          <a:p>
            <a:pPr algn="ctr"/>
            <a:r>
              <a:rPr lang="en-US" sz="3600" b="1" dirty="0">
                <a:solidFill>
                  <a:schemeClr val="bg1"/>
                </a:solidFill>
              </a:rPr>
              <a:t>4</a:t>
            </a:r>
            <a:endParaRPr lang="en-US" sz="3600" b="1" dirty="0">
              <a:solidFill>
                <a:schemeClr val="bg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49289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基础类及配置</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F2F2F2"/>
                </a:solidFill>
                <a:sym typeface="Arial" panose="020B0604020202020204" pitchFamily="34" charset="0"/>
              </a:rPr>
              <a:t>1</a:t>
            </a:r>
            <a:endParaRPr lang="zh-CN" altLang="en-US" sz="2400" dirty="0" smtClean="0">
              <a:solidFill>
                <a:srgbClr val="F2F2F2"/>
              </a:solidFill>
              <a:sym typeface="Arial" panose="020B0604020202020204" pitchFamily="34" charset="0"/>
            </a:endParaRPr>
          </a:p>
        </p:txBody>
      </p:sp>
      <p:sp>
        <p:nvSpPr>
          <p:cNvPr id="7184" name="文本占位符 22"/>
          <p:cNvSpPr>
            <a:spLocks noChangeArrowheads="1"/>
          </p:cNvSpPr>
          <p:nvPr/>
        </p:nvSpPr>
        <p:spPr bwMode="auto">
          <a:xfrm>
            <a:off x="1674813" y="249289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DAO</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653508"/>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CONTROLLER</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4931" y="465350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smtClean="0">
              <a:solidFill>
                <a:srgbClr val="7F7F7F"/>
              </a:solidFill>
              <a:sym typeface="Arial" panose="020B0604020202020204" pitchFamily="34" charset="0"/>
            </a:endParaRPr>
          </a:p>
        </p:txBody>
      </p:sp>
      <p:sp>
        <p:nvSpPr>
          <p:cNvPr id="18" name="文本占位符 22"/>
          <p:cNvSpPr>
            <a:spLocks noChangeArrowheads="1"/>
          </p:cNvSpPr>
          <p:nvPr/>
        </p:nvSpPr>
        <p:spPr bwMode="auto">
          <a:xfrm>
            <a:off x="1691680" y="357301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SERVICE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占位符 21"/>
          <p:cNvSpPr>
            <a:spLocks noChangeArrowheads="1"/>
          </p:cNvSpPr>
          <p:nvPr/>
        </p:nvSpPr>
        <p:spPr bwMode="auto">
          <a:xfrm>
            <a:off x="755576" y="357338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smtClean="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04800" y="-8890"/>
            <a:ext cx="4672965" cy="521970"/>
          </a:xfrm>
          <a:prstGeom prst="rect">
            <a:avLst/>
          </a:prstGeom>
          <a:noFill/>
        </p:spPr>
        <p:txBody>
          <a:bodyPr wrap="square" rtlCol="0">
            <a:spAutoFit/>
          </a:bodyPr>
          <a:lstStyle/>
          <a:p>
            <a:r>
              <a:rPr lang="zh-CN" altLang="en-US" sz="2800" b="1" dirty="0">
                <a:solidFill>
                  <a:srgbClr val="003B90"/>
                </a:solidFill>
                <a:latin typeface="微软雅黑" panose="020B0503020204020204" pitchFamily="34" charset="-122"/>
                <a:ea typeface="微软雅黑" panose="020B0503020204020204" pitchFamily="34" charset="-122"/>
                <a:sym typeface="+mn-ea"/>
              </a:rPr>
              <a:t>缓存</a:t>
            </a:r>
            <a:endParaRPr lang="zh-CN" altLang="en-US" sz="2800" dirty="0"/>
          </a:p>
        </p:txBody>
      </p:sp>
      <p:sp>
        <p:nvSpPr>
          <p:cNvPr id="4" name="TextBox 44"/>
          <p:cNvSpPr txBox="1"/>
          <p:nvPr/>
        </p:nvSpPr>
        <p:spPr>
          <a:xfrm>
            <a:off x="304800" y="1220470"/>
            <a:ext cx="8442960" cy="2553335"/>
          </a:xfrm>
          <a:prstGeom prst="rect">
            <a:avLst/>
          </a:prstGeom>
          <a:noFill/>
        </p:spPr>
        <p:txBody>
          <a:bodyPr wrap="square" rtlCol="0">
            <a:spAutoFit/>
          </a:bodyPr>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计算机中的缓存是为了解决CPU速度和内存速度的速度差异问题</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缓存是CPU的一部分，它存在于CPU中</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内存中被CPU访问最频繁的数据和指令被复制到CPU缓存的重，这样CPU就可以不需要到象“蜗牛”一样慢的内存中去取数据，CPU只要在缓存中去取，而缓存的速度要比内存快很多</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Wingdings" panose="05000000000000000000" charset="0"/>
              <a:buNone/>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缓存中的数据要经常按照一定的算法来更换，这样才能保证缓存中的数据是被访问最频繁的</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Box 44"/>
          <p:cNvSpPr txBox="1"/>
          <p:nvPr/>
        </p:nvSpPr>
        <p:spPr>
          <a:xfrm>
            <a:off x="304800" y="726440"/>
            <a:ext cx="2982595" cy="398780"/>
          </a:xfrm>
          <a:prstGeom prst="rect">
            <a:avLst/>
          </a:prstGeom>
          <a:noFill/>
        </p:spPr>
        <p:txBody>
          <a:bodyPr wrap="square" rtlCol="0">
            <a:spAutoFit/>
          </a:bodyPr>
          <a:p>
            <a:r>
              <a:rPr lang="zh-CN" altLang="en-US" sz="2000" b="1" dirty="0">
                <a:solidFill>
                  <a:srgbClr val="003B90"/>
                </a:solidFill>
                <a:latin typeface="微软雅黑" panose="020B0503020204020204" pitchFamily="34" charset="-122"/>
                <a:ea typeface="微软雅黑" panose="020B0503020204020204" pitchFamily="34" charset="-122"/>
                <a:sym typeface="+mn-ea"/>
              </a:rPr>
              <a:t>计算机缓存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
        <p:nvSpPr>
          <p:cNvPr id="6" name="TextBox 44"/>
          <p:cNvSpPr txBox="1"/>
          <p:nvPr/>
        </p:nvSpPr>
        <p:spPr>
          <a:xfrm>
            <a:off x="304800" y="3930650"/>
            <a:ext cx="3054985" cy="398780"/>
          </a:xfrm>
          <a:prstGeom prst="rect">
            <a:avLst/>
          </a:prstGeom>
          <a:noFill/>
        </p:spPr>
        <p:txBody>
          <a:bodyPr wrap="square" rtlCol="0">
            <a:spAutoFit/>
          </a:bodyPr>
          <a:p>
            <a:r>
              <a:rPr lang="zh-CN" altLang="en-US" sz="2000" b="1" dirty="0">
                <a:solidFill>
                  <a:srgbClr val="003B90"/>
                </a:solidFill>
                <a:latin typeface="微软雅黑" panose="020B0503020204020204" pitchFamily="34" charset="-122"/>
                <a:ea typeface="微软雅黑" panose="020B0503020204020204" pitchFamily="34" charset="-122"/>
                <a:sym typeface="+mn-ea"/>
              </a:rPr>
              <a:t>一级缓存、二级缓存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
        <p:nvSpPr>
          <p:cNvPr id="7" name="TextBox 44"/>
          <p:cNvSpPr txBox="1"/>
          <p:nvPr/>
        </p:nvSpPr>
        <p:spPr>
          <a:xfrm>
            <a:off x="304800" y="4483100"/>
            <a:ext cx="8442960" cy="1814830"/>
          </a:xfrm>
          <a:prstGeom prst="rect">
            <a:avLst/>
          </a:prstGeom>
          <a:noFill/>
        </p:spPr>
        <p:txBody>
          <a:bodyPr wrap="square" rtlCol="0">
            <a:spAutoFit/>
          </a:bodyPr>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静态</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RAM</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称为一级缓存，速度非常快；动态RAM称为二级缓存，比一级缓存慢</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静态</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RAM</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的集成度低，且价格比较高，为了达到扩大缓存的目的引入了二级缓存</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动态</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RAM</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Wingdings" panose="05000000000000000000" charset="0"/>
              <a:buChar char="Ø"/>
            </a:pPr>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通常CPU查找数据或指令的顺序：先在一级缓存中查找，找不到再到二级缓存中查找，如果还找不到最后到内存中查找</a:t>
            </a:r>
            <a:endPar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cstate="print"/>
          <a:srcRect/>
          <a:stretch>
            <a:fillRect/>
          </a:stretch>
        </p:blipFill>
        <p:spPr bwMode="auto">
          <a:xfrm>
            <a:off x="1115616" y="3284984"/>
            <a:ext cx="6624736" cy="3096344"/>
          </a:xfrm>
          <a:prstGeom prst="rect">
            <a:avLst/>
          </a:prstGeom>
          <a:noFill/>
          <a:ln w="9525">
            <a:noFill/>
            <a:miter lim="800000"/>
            <a:headEnd/>
            <a:tailEnd/>
          </a:ln>
        </p:spPr>
      </p:pic>
      <p:sp>
        <p:nvSpPr>
          <p:cNvPr id="12" name="TextBox 11"/>
          <p:cNvSpPr txBox="1"/>
          <p:nvPr/>
        </p:nvSpPr>
        <p:spPr>
          <a:xfrm>
            <a:off x="251520" y="1124744"/>
            <a:ext cx="8424936" cy="2031325"/>
          </a:xfrm>
          <a:prstGeom prst="rect">
            <a:avLst/>
          </a:prstGeom>
          <a:noFill/>
        </p:spPr>
        <p:txBody>
          <a:bodyPr wrap="square" rtlCol="0">
            <a:spAutoFit/>
          </a:bodyPr>
          <a:lstStyle/>
          <a:p>
            <a:r>
              <a:rPr lang="en-US" altLang="zh-CN" dirty="0" smtClean="0"/>
              <a:t>@</a:t>
            </a:r>
            <a:r>
              <a:rPr lang="en-US" altLang="zh-CN" dirty="0" err="1" smtClean="0"/>
              <a:t>ActiveProfiles</a:t>
            </a:r>
            <a:r>
              <a:rPr lang="en-US" altLang="zh-CN" dirty="0" smtClean="0"/>
              <a:t>("test")</a:t>
            </a:r>
            <a:endParaRPr lang="en-US" altLang="zh-CN" dirty="0" smtClean="0"/>
          </a:p>
          <a:p>
            <a:r>
              <a:rPr lang="en-US" altLang="zh-CN" dirty="0" smtClean="0"/>
              <a:t>//</a:t>
            </a:r>
            <a:r>
              <a:rPr lang="zh-CN" altLang="en-US" dirty="0" smtClean="0"/>
              <a:t>表明底层</a:t>
            </a:r>
            <a:r>
              <a:rPr lang="en-US" altLang="zh-CN" dirty="0" smtClean="0"/>
              <a:t>Spring</a:t>
            </a:r>
            <a:r>
              <a:rPr lang="zh-CN" altLang="en-US" dirty="0" smtClean="0"/>
              <a:t>容器在该方法的执行中被“污染”，从而必须在方法执行结束后重新创建（无论该测试是否通过）。</a:t>
            </a:r>
            <a:endParaRPr lang="en-US" altLang="zh-CN" dirty="0" smtClean="0"/>
          </a:p>
          <a:p>
            <a:r>
              <a:rPr lang="en-US" altLang="zh-CN" dirty="0" smtClean="0">
                <a:solidFill>
                  <a:srgbClr val="FF0000"/>
                </a:solidFill>
              </a:rPr>
              <a:t>@</a:t>
            </a:r>
            <a:r>
              <a:rPr lang="en-US" altLang="zh-CN" dirty="0" err="1" smtClean="0">
                <a:solidFill>
                  <a:srgbClr val="FF0000"/>
                </a:solidFill>
              </a:rPr>
              <a:t>DirtiesContext</a:t>
            </a:r>
            <a:br>
              <a:rPr lang="en-US" altLang="zh-CN" dirty="0" smtClean="0"/>
            </a:br>
            <a:r>
              <a:rPr lang="en-US" altLang="zh-CN" dirty="0" smtClean="0"/>
              <a:t>@Transactional</a:t>
            </a:r>
            <a:br>
              <a:rPr lang="en-US" altLang="zh-CN" dirty="0" smtClean="0"/>
            </a:br>
            <a:r>
              <a:rPr lang="en-US" altLang="zh-CN" dirty="0" smtClean="0"/>
              <a:t>@</a:t>
            </a:r>
            <a:r>
              <a:rPr lang="en-US" altLang="zh-CN" dirty="0" err="1" smtClean="0"/>
              <a:t>RunWith</a:t>
            </a:r>
            <a:r>
              <a:rPr lang="en-US" altLang="zh-CN" dirty="0" smtClean="0"/>
              <a:t>(</a:t>
            </a:r>
            <a:r>
              <a:rPr lang="en-US" altLang="zh-CN" dirty="0" err="1" smtClean="0"/>
              <a:t>SpringRunner.class</a:t>
            </a:r>
            <a:r>
              <a:rPr lang="en-US" altLang="zh-CN" dirty="0" smtClean="0"/>
              <a:t>)</a:t>
            </a:r>
            <a:br>
              <a:rPr lang="en-US" altLang="zh-CN" dirty="0" smtClean="0"/>
            </a:br>
            <a:r>
              <a:rPr lang="en-US" altLang="zh-CN" dirty="0" smtClean="0"/>
              <a:t>@</a:t>
            </a:r>
            <a:r>
              <a:rPr lang="en-US" altLang="zh-CN" dirty="0" err="1" smtClean="0"/>
              <a:t>SpringBootTest</a:t>
            </a:r>
            <a:r>
              <a:rPr lang="en-US" altLang="zh-CN" dirty="0" smtClean="0"/>
              <a:t>(</a:t>
            </a:r>
            <a:r>
              <a:rPr lang="en-US" altLang="zh-CN" dirty="0" err="1" smtClean="0"/>
              <a:t>webEnvironment</a:t>
            </a:r>
            <a:r>
              <a:rPr lang="en-US" altLang="zh-CN" dirty="0" smtClean="0"/>
              <a:t> = </a:t>
            </a:r>
            <a:r>
              <a:rPr lang="en-US" altLang="zh-CN" dirty="0" err="1" smtClean="0"/>
              <a:t>WebEnvironment.</a:t>
            </a:r>
            <a:r>
              <a:rPr lang="en-US" altLang="zh-CN" i="1" dirty="0" err="1" smtClean="0"/>
              <a:t>MOCK</a:t>
            </a:r>
            <a:r>
              <a:rPr lang="en-US" altLang="zh-CN" dirty="0" smtClean="0"/>
              <a:t>)</a:t>
            </a:r>
            <a:endParaRPr lang="zh-CN"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pic>
        <p:nvPicPr>
          <p:cNvPr id="11" name="Picture 2"/>
          <p:cNvPicPr>
            <a:picLocks noChangeAspect="1" noChangeArrowheads="1"/>
          </p:cNvPicPr>
          <p:nvPr/>
        </p:nvPicPr>
        <p:blipFill>
          <a:blip r:embed="rId2" cstate="print"/>
          <a:srcRect/>
          <a:stretch>
            <a:fillRect/>
          </a:stretch>
        </p:blipFill>
        <p:spPr bwMode="auto">
          <a:xfrm>
            <a:off x="323528" y="764704"/>
            <a:ext cx="8496944" cy="4320480"/>
          </a:xfrm>
          <a:prstGeom prst="rect">
            <a:avLst/>
          </a:prstGeom>
          <a:noFill/>
          <a:ln w="9525">
            <a:noFill/>
            <a:miter lim="800000"/>
            <a:headEnd/>
            <a:tailEnd/>
          </a:ln>
        </p:spPr>
      </p:pic>
      <p:sp>
        <p:nvSpPr>
          <p:cNvPr id="13" name="TextBox 12"/>
          <p:cNvSpPr txBox="1"/>
          <p:nvPr/>
        </p:nvSpPr>
        <p:spPr>
          <a:xfrm>
            <a:off x="467544" y="5229200"/>
            <a:ext cx="8318688" cy="1200329"/>
          </a:xfrm>
          <a:prstGeom prst="rect">
            <a:avLst/>
          </a:prstGeom>
          <a:noFill/>
        </p:spPr>
        <p:txBody>
          <a:bodyPr wrap="none" rtlCol="0">
            <a:spAutoFit/>
          </a:bodyPr>
          <a:lstStyle/>
          <a:p>
            <a:r>
              <a:rPr lang="zh-CN" altLang="en-US" dirty="0" smtClean="0"/>
              <a:t>说明：</a:t>
            </a:r>
            <a:endParaRPr lang="en-US" altLang="zh-CN" dirty="0" smtClean="0"/>
          </a:p>
          <a:p>
            <a:r>
              <a:rPr lang="en-US" altLang="zh-CN" dirty="0" smtClean="0"/>
              <a:t>    1:</a:t>
            </a:r>
            <a:r>
              <a:rPr lang="zh-CN" altLang="en-US" dirty="0" smtClean="0"/>
              <a:t>、</a:t>
            </a:r>
            <a:r>
              <a:rPr lang="en-US" altLang="zh-CN" dirty="0" err="1" smtClean="0"/>
              <a:t>db.test.properties</a:t>
            </a:r>
            <a:r>
              <a:rPr lang="zh-CN" altLang="en-US" dirty="0" smtClean="0"/>
              <a:t>配置文件</a:t>
            </a:r>
            <a:r>
              <a:rPr lang="en-US" altLang="zh-CN" dirty="0" smtClean="0"/>
              <a:t>- </a:t>
            </a:r>
            <a:r>
              <a:rPr lang="en-US" altLang="zh-CN" dirty="0" err="1" smtClean="0"/>
              <a:t>spring.datasource.schema</a:t>
            </a:r>
            <a:r>
              <a:rPr lang="zh-CN" altLang="en-US" dirty="0" smtClean="0"/>
              <a:t>指向</a:t>
            </a:r>
            <a:r>
              <a:rPr lang="en-US" altLang="zh-CN" dirty="0" smtClean="0"/>
              <a:t>schema</a:t>
            </a:r>
            <a:r>
              <a:rPr lang="zh-CN" altLang="en-US" dirty="0" smtClean="0"/>
              <a:t>建表语句。</a:t>
            </a:r>
            <a:endParaRPr lang="en-US" altLang="zh-CN" dirty="0" smtClean="0"/>
          </a:p>
          <a:p>
            <a:r>
              <a:rPr lang="en-US" altLang="zh-CN" dirty="0" smtClean="0"/>
              <a:t>    2</a:t>
            </a:r>
            <a:r>
              <a:rPr lang="zh-CN" altLang="en-US" dirty="0" smtClean="0"/>
              <a:t>、本地测试请将该参数注释。否则每个人跑单元测试都会重新建表。</a:t>
            </a:r>
            <a:endParaRPr lang="en-US" altLang="zh-CN" dirty="0" smtClean="0"/>
          </a:p>
          <a:p>
            <a:r>
              <a:rPr lang="en-US" altLang="zh-CN" dirty="0" smtClean="0"/>
              <a:t>    3</a:t>
            </a:r>
            <a:r>
              <a:rPr lang="zh-CN" altLang="en-US" dirty="0" smtClean="0"/>
              <a:t>、本地测试请将</a:t>
            </a:r>
            <a:r>
              <a:rPr lang="en-US" altLang="zh-CN" dirty="0" err="1" smtClean="0"/>
              <a:t>gacenter</a:t>
            </a:r>
            <a:r>
              <a:rPr lang="zh-CN" altLang="en-US" dirty="0" smtClean="0"/>
              <a:t>切换为</a:t>
            </a:r>
            <a:r>
              <a:rPr lang="en-US" altLang="zh-CN" dirty="0" err="1" smtClean="0"/>
              <a:t>gacenter_fxj</a:t>
            </a:r>
            <a:r>
              <a:rPr lang="zh-CN" altLang="en-US" smtClean="0"/>
              <a:t>。</a:t>
            </a:r>
            <a:endParaRPr lang="zh-CN"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492896"/>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F2F2F2"/>
                </a:solidFill>
                <a:sym typeface="Arial" panose="020B0604020202020204" pitchFamily="34" charset="0"/>
              </a:rPr>
              <a:t>2</a:t>
            </a:r>
            <a:endParaRPr lang="zh-CN" altLang="en-US" sz="2400" dirty="0" smtClean="0">
              <a:solidFill>
                <a:srgbClr val="F2F2F2"/>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基础类及配置</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492896"/>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DAO</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653508"/>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CONTROLLER</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4931" y="465350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smtClean="0">
              <a:solidFill>
                <a:srgbClr val="7F7F7F"/>
              </a:solidFill>
              <a:sym typeface="Arial" panose="020B0604020202020204" pitchFamily="34" charset="0"/>
            </a:endParaRPr>
          </a:p>
        </p:txBody>
      </p:sp>
      <p:sp>
        <p:nvSpPr>
          <p:cNvPr id="18" name="文本占位符 22"/>
          <p:cNvSpPr>
            <a:spLocks noChangeArrowheads="1"/>
          </p:cNvSpPr>
          <p:nvPr/>
        </p:nvSpPr>
        <p:spPr bwMode="auto">
          <a:xfrm>
            <a:off x="1691680" y="357301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SERVICE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占位符 21"/>
          <p:cNvSpPr>
            <a:spLocks noChangeArrowheads="1"/>
          </p:cNvSpPr>
          <p:nvPr/>
        </p:nvSpPr>
        <p:spPr bwMode="auto">
          <a:xfrm>
            <a:off x="755576" y="357338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smtClean="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51520" y="908720"/>
            <a:ext cx="8424936" cy="1477328"/>
          </a:xfrm>
          <a:prstGeom prst="rect">
            <a:avLst/>
          </a:prstGeom>
          <a:noFill/>
        </p:spPr>
        <p:txBody>
          <a:bodyPr wrap="square" rtlCol="0">
            <a:spAutoFit/>
          </a:bodyPr>
          <a:lstStyle/>
          <a:p>
            <a:r>
              <a:rPr lang="zh-CN" altLang="en-US" dirty="0" smtClean="0"/>
              <a:t>   </a:t>
            </a:r>
            <a:r>
              <a:rPr lang="en-US" altLang="zh-CN" dirty="0" smtClean="0"/>
              <a:t>1</a:t>
            </a:r>
            <a:r>
              <a:rPr lang="zh-CN" altLang="en-US" dirty="0" smtClean="0"/>
              <a:t>、继承基础类。</a:t>
            </a:r>
            <a:endParaRPr lang="zh-CN" altLang="en-US" dirty="0" smtClean="0"/>
          </a:p>
          <a:p>
            <a:r>
              <a:rPr lang="en-US" altLang="zh-CN" dirty="0" smtClean="0"/>
              <a:t>   2</a:t>
            </a:r>
            <a:r>
              <a:rPr lang="zh-CN" altLang="en-US" dirty="0" smtClean="0"/>
              <a:t>、注入</a:t>
            </a:r>
            <a:r>
              <a:rPr lang="en-US" altLang="zh-CN" dirty="0" err="1" smtClean="0"/>
              <a:t>JdbcTemplate</a:t>
            </a:r>
            <a:r>
              <a:rPr lang="zh-CN" altLang="en-US" dirty="0" smtClean="0"/>
              <a:t>和测试</a:t>
            </a:r>
            <a:r>
              <a:rPr lang="en-US" altLang="zh-CN" dirty="0" smtClean="0"/>
              <a:t>DAO</a:t>
            </a:r>
            <a:r>
              <a:rPr lang="zh-CN" altLang="en-US" dirty="0" smtClean="0"/>
              <a:t>。</a:t>
            </a:r>
            <a:endParaRPr lang="zh-CN" altLang="en-US" dirty="0" smtClean="0"/>
          </a:p>
          <a:p>
            <a:r>
              <a:rPr lang="en-US" altLang="zh-CN" dirty="0" smtClean="0"/>
              <a:t>   3</a:t>
            </a:r>
            <a:r>
              <a:rPr lang="zh-CN" altLang="en-US" dirty="0" smtClean="0"/>
              <a:t>、先对表进行清空操作。</a:t>
            </a:r>
            <a:endParaRPr lang="zh-CN" altLang="en-US" dirty="0" smtClean="0"/>
          </a:p>
          <a:p>
            <a:r>
              <a:rPr lang="en-US" altLang="zh-CN" dirty="0" smtClean="0"/>
              <a:t>   4</a:t>
            </a:r>
            <a:r>
              <a:rPr lang="zh-CN" altLang="en-US" dirty="0" smtClean="0"/>
              <a:t>、调用测试的方法并进行断言。</a:t>
            </a:r>
            <a:r>
              <a:rPr lang="en-US" altLang="zh-CN" dirty="0" err="1" smtClean="0"/>
              <a:t>assertThat</a:t>
            </a:r>
            <a:r>
              <a:rPr lang="en-US" altLang="zh-CN" dirty="0" smtClean="0"/>
              <a:t>()</a:t>
            </a:r>
            <a:endParaRPr lang="en-US" altLang="zh-CN" dirty="0" smtClean="0"/>
          </a:p>
          <a:p>
            <a:r>
              <a:rPr lang="en-US" altLang="zh-CN" dirty="0" smtClean="0"/>
              <a:t>   5</a:t>
            </a:r>
            <a:r>
              <a:rPr lang="zh-CN" altLang="en-US" dirty="0" smtClean="0"/>
              <a:t>、要求每一个</a:t>
            </a:r>
            <a:r>
              <a:rPr lang="en-US" altLang="zh-CN" dirty="0" err="1" smtClean="0"/>
              <a:t>dao</a:t>
            </a:r>
            <a:r>
              <a:rPr lang="zh-CN" altLang="en-US" dirty="0" smtClean="0"/>
              <a:t>层的方法都要测试到。</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595313" y="2492897"/>
            <a:ext cx="7953375" cy="381642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49289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基础类及配置</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49289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DAO</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653508"/>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CONTROLLER</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4931" y="465350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4</a:t>
            </a:r>
            <a:endParaRPr lang="zh-CN" altLang="en-US" sz="2400" dirty="0" smtClean="0">
              <a:solidFill>
                <a:srgbClr val="7F7F7F"/>
              </a:solidFill>
              <a:sym typeface="Arial" panose="020B0604020202020204" pitchFamily="34" charset="0"/>
            </a:endParaRPr>
          </a:p>
        </p:txBody>
      </p:sp>
      <p:sp>
        <p:nvSpPr>
          <p:cNvPr id="18" name="文本占位符 22"/>
          <p:cNvSpPr>
            <a:spLocks noChangeArrowheads="1"/>
          </p:cNvSpPr>
          <p:nvPr/>
        </p:nvSpPr>
        <p:spPr bwMode="auto">
          <a:xfrm>
            <a:off x="1691680" y="3573016"/>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SERVICE</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占位符 21"/>
          <p:cNvSpPr>
            <a:spLocks noChangeArrowheads="1"/>
          </p:cNvSpPr>
          <p:nvPr/>
        </p:nvSpPr>
        <p:spPr bwMode="auto">
          <a:xfrm>
            <a:off x="755576" y="3573388"/>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3</a:t>
            </a:r>
            <a:endParaRPr lang="zh-CN" altLang="en-US" sz="2400" dirty="0" smtClean="0">
              <a:solidFill>
                <a:srgbClr val="F2F2F2"/>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51520" y="1124744"/>
            <a:ext cx="8424936" cy="1200329"/>
          </a:xfrm>
          <a:prstGeom prst="rect">
            <a:avLst/>
          </a:prstGeom>
          <a:noFill/>
        </p:spPr>
        <p:txBody>
          <a:bodyPr wrap="square" rtlCol="0">
            <a:spAutoFit/>
          </a:bodyPr>
          <a:lstStyle/>
          <a:p>
            <a:r>
              <a:rPr lang="zh-CN" altLang="en-US" dirty="0" smtClean="0"/>
              <a:t>   </a:t>
            </a:r>
            <a:r>
              <a:rPr lang="en-US" altLang="zh-CN" dirty="0" smtClean="0"/>
              <a:t>1</a:t>
            </a:r>
            <a:r>
              <a:rPr lang="zh-CN" altLang="en-US" dirty="0" smtClean="0"/>
              <a:t>、添加注解</a:t>
            </a:r>
            <a:r>
              <a:rPr lang="en-US" altLang="zh-CN" dirty="0" smtClean="0"/>
              <a:t>@</a:t>
            </a:r>
            <a:r>
              <a:rPr lang="en-US" altLang="zh-CN" dirty="0" err="1" smtClean="0"/>
              <a:t>RunWith</a:t>
            </a:r>
            <a:r>
              <a:rPr lang="en-US" altLang="zh-CN" dirty="0" smtClean="0"/>
              <a:t>(</a:t>
            </a:r>
            <a:r>
              <a:rPr lang="en-US" altLang="zh-CN" dirty="0" err="1" smtClean="0"/>
              <a:t>MockitoJUnitRunner.class</a:t>
            </a:r>
            <a:r>
              <a:rPr lang="en-US" altLang="zh-CN" dirty="0" smtClean="0"/>
              <a:t>)</a:t>
            </a:r>
            <a:r>
              <a:rPr lang="zh-CN" altLang="en-US" dirty="0" smtClean="0"/>
              <a:t>或者</a:t>
            </a:r>
            <a:r>
              <a:rPr lang="en-US" altLang="zh-CN" dirty="0" smtClean="0"/>
              <a:t>@</a:t>
            </a:r>
            <a:r>
              <a:rPr lang="en-US" altLang="zh-CN" dirty="0" err="1" smtClean="0"/>
              <a:t>RunWith</a:t>
            </a:r>
            <a:r>
              <a:rPr lang="en-US" altLang="zh-CN" dirty="0" smtClean="0"/>
              <a:t>(</a:t>
            </a:r>
            <a:r>
              <a:rPr lang="en-US" altLang="zh-CN" dirty="0" err="1" smtClean="0"/>
              <a:t>MockitoJUnitRunner.Silent.class</a:t>
            </a:r>
            <a:r>
              <a:rPr lang="en-US" altLang="zh-CN" dirty="0" smtClean="0"/>
              <a:t>)</a:t>
            </a:r>
            <a:endParaRPr lang="en-US" altLang="zh-CN" dirty="0" smtClean="0"/>
          </a:p>
          <a:p>
            <a:r>
              <a:rPr lang="en-US" altLang="zh-CN" dirty="0" smtClean="0"/>
              <a:t>   2</a:t>
            </a:r>
            <a:r>
              <a:rPr lang="zh-CN" altLang="en-US" dirty="0" smtClean="0"/>
              <a:t>、待测试的</a:t>
            </a:r>
            <a:r>
              <a:rPr lang="en-US" altLang="zh-CN" dirty="0" smtClean="0"/>
              <a:t>service</a:t>
            </a:r>
            <a:r>
              <a:rPr lang="zh-CN" altLang="en-US" dirty="0" smtClean="0"/>
              <a:t>层注解</a:t>
            </a:r>
            <a:r>
              <a:rPr lang="en-US" altLang="zh-CN" dirty="0" smtClean="0"/>
              <a:t>@</a:t>
            </a:r>
            <a:r>
              <a:rPr lang="en-US" altLang="zh-CN" dirty="0" err="1" smtClean="0"/>
              <a:t>InjectMocks</a:t>
            </a:r>
            <a:endParaRPr lang="en-US" altLang="zh-CN" dirty="0" smtClean="0"/>
          </a:p>
          <a:p>
            <a:r>
              <a:rPr lang="en-US" altLang="zh-CN" dirty="0" smtClean="0"/>
              <a:t>   3</a:t>
            </a:r>
            <a:r>
              <a:rPr lang="zh-CN" altLang="en-US" dirty="0" smtClean="0"/>
              <a:t>、</a:t>
            </a:r>
            <a:r>
              <a:rPr lang="en-US" altLang="zh-CN" dirty="0" smtClean="0"/>
              <a:t>service</a:t>
            </a:r>
            <a:r>
              <a:rPr lang="zh-CN" altLang="en-US" dirty="0" smtClean="0"/>
              <a:t>依赖的</a:t>
            </a:r>
            <a:r>
              <a:rPr lang="en-US" altLang="zh-CN" dirty="0" err="1" smtClean="0"/>
              <a:t>dao</a:t>
            </a:r>
            <a:r>
              <a:rPr lang="zh-CN" altLang="en-US" dirty="0" smtClean="0"/>
              <a:t>层进行</a:t>
            </a:r>
            <a:r>
              <a:rPr lang="en-US" altLang="zh-CN" dirty="0" smtClean="0"/>
              <a:t>@Mock</a:t>
            </a:r>
            <a:r>
              <a:rPr lang="zh-CN" altLang="en-US" dirty="0" smtClean="0"/>
              <a:t>注解模拟</a:t>
            </a:r>
            <a:endParaRPr lang="zh-CN" altLang="en-US" dirty="0" smtClean="0"/>
          </a:p>
        </p:txBody>
      </p:sp>
      <p:pic>
        <p:nvPicPr>
          <p:cNvPr id="2050" name="Picture 2"/>
          <p:cNvPicPr>
            <a:picLocks noChangeAspect="1" noChangeArrowheads="1"/>
          </p:cNvPicPr>
          <p:nvPr/>
        </p:nvPicPr>
        <p:blipFill>
          <a:blip r:embed="rId2" cstate="print"/>
          <a:srcRect/>
          <a:stretch>
            <a:fillRect/>
          </a:stretch>
        </p:blipFill>
        <p:spPr bwMode="auto">
          <a:xfrm>
            <a:off x="1331640" y="2780928"/>
            <a:ext cx="6768752" cy="338437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51520" y="1124744"/>
            <a:ext cx="8424936" cy="1754326"/>
          </a:xfrm>
          <a:prstGeom prst="rect">
            <a:avLst/>
          </a:prstGeom>
          <a:noFill/>
        </p:spPr>
        <p:txBody>
          <a:bodyPr wrap="square" rtlCol="0">
            <a:spAutoFit/>
          </a:bodyPr>
          <a:lstStyle/>
          <a:p>
            <a:r>
              <a:rPr lang="en-US" altLang="zh-CN" dirty="0" smtClean="0"/>
              <a:t>   4</a:t>
            </a:r>
            <a:r>
              <a:rPr lang="zh-CN" altLang="en-US" dirty="0" smtClean="0"/>
              <a:t>、测试。</a:t>
            </a:r>
            <a:endParaRPr lang="zh-CN" altLang="en-US" dirty="0" smtClean="0"/>
          </a:p>
          <a:p>
            <a:r>
              <a:rPr lang="en-US" altLang="zh-CN" dirty="0" smtClean="0"/>
              <a:t>	when ()</a:t>
            </a:r>
            <a:r>
              <a:rPr lang="zh-CN" altLang="en-US" dirty="0" smtClean="0"/>
              <a:t>假设</a:t>
            </a:r>
            <a:r>
              <a:rPr lang="en-US" altLang="zh-CN" dirty="0" err="1" smtClean="0"/>
              <a:t>dao</a:t>
            </a:r>
            <a:r>
              <a:rPr lang="zh-CN" altLang="en-US" dirty="0" smtClean="0"/>
              <a:t>层方法调用并设置返回值。</a:t>
            </a:r>
            <a:endParaRPr lang="zh-CN" altLang="en-US" dirty="0" smtClean="0"/>
          </a:p>
          <a:p>
            <a:r>
              <a:rPr lang="zh-CN" altLang="en-US" dirty="0" smtClean="0"/>
              <a:t>	调用</a:t>
            </a:r>
            <a:r>
              <a:rPr lang="en-US" altLang="zh-CN" dirty="0" smtClean="0"/>
              <a:t>service</a:t>
            </a:r>
            <a:r>
              <a:rPr lang="zh-CN" altLang="en-US" dirty="0" smtClean="0"/>
              <a:t>的方法</a:t>
            </a:r>
            <a:endParaRPr lang="en-US" altLang="zh-CN" dirty="0" smtClean="0"/>
          </a:p>
          <a:p>
            <a:r>
              <a:rPr lang="en-US" altLang="zh-CN" dirty="0" smtClean="0"/>
              <a:t>	</a:t>
            </a:r>
            <a:r>
              <a:rPr lang="en-US" altLang="zh-CN" dirty="0" err="1" smtClean="0"/>
              <a:t>assertThat</a:t>
            </a:r>
            <a:r>
              <a:rPr lang="en-US" altLang="zh-CN" dirty="0" smtClean="0"/>
              <a:t>()</a:t>
            </a:r>
            <a:r>
              <a:rPr lang="zh-CN" altLang="en-US" dirty="0" smtClean="0"/>
              <a:t>进行断言</a:t>
            </a:r>
            <a:endParaRPr lang="zh-CN" altLang="en-US" dirty="0" smtClean="0"/>
          </a:p>
          <a:p>
            <a:r>
              <a:rPr lang="zh-CN" altLang="en-US" dirty="0" smtClean="0"/>
              <a:t>	</a:t>
            </a:r>
            <a:r>
              <a:rPr lang="en-US" altLang="zh-CN" dirty="0" smtClean="0"/>
              <a:t>verify()</a:t>
            </a:r>
            <a:r>
              <a:rPr lang="zh-CN" altLang="en-US" dirty="0" smtClean="0"/>
              <a:t>进行验证</a:t>
            </a:r>
            <a:r>
              <a:rPr lang="en-US" altLang="zh-CN" dirty="0" smtClean="0"/>
              <a:t>-</a:t>
            </a:r>
            <a:r>
              <a:rPr lang="en-US" altLang="zh-CN" dirty="0" err="1" smtClean="0"/>
              <a:t>dao</a:t>
            </a:r>
            <a:r>
              <a:rPr lang="zh-CN" altLang="en-US" dirty="0" smtClean="0"/>
              <a:t>层方法被调用</a:t>
            </a:r>
            <a:endParaRPr lang="zh-CN" altLang="en-US" dirty="0" smtClean="0"/>
          </a:p>
          <a:p>
            <a:r>
              <a:rPr lang="zh-CN" altLang="en-US" dirty="0" smtClean="0"/>
              <a:t>   </a:t>
            </a:r>
            <a:r>
              <a:rPr lang="en-US" altLang="zh-CN" dirty="0" smtClean="0"/>
              <a:t>5</a:t>
            </a:r>
            <a:r>
              <a:rPr lang="zh-CN" altLang="en-US" dirty="0" smtClean="0"/>
              <a:t>、要求</a:t>
            </a:r>
            <a:r>
              <a:rPr lang="en-US" altLang="zh-CN" dirty="0" smtClean="0"/>
              <a:t>service</a:t>
            </a:r>
            <a:r>
              <a:rPr lang="zh-CN" altLang="en-US" dirty="0" smtClean="0"/>
              <a:t>层的方法</a:t>
            </a:r>
            <a:r>
              <a:rPr lang="zh-CN" altLang="en-US" dirty="0" smtClean="0">
                <a:solidFill>
                  <a:srgbClr val="FF0000"/>
                </a:solidFill>
              </a:rPr>
              <a:t>每个分支</a:t>
            </a:r>
            <a:r>
              <a:rPr lang="zh-CN" altLang="en-US" dirty="0" smtClean="0"/>
              <a:t>都测试到。</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95536" y="2996952"/>
            <a:ext cx="8505825" cy="3190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7177" name="TextBox 53"/>
          <p:cNvSpPr txBox="1">
            <a:spLocks noChangeArrowheads="1"/>
          </p:cNvSpPr>
          <p:nvPr/>
        </p:nvSpPr>
        <p:spPr bwMode="auto">
          <a:xfrm>
            <a:off x="357188" y="0"/>
            <a:ext cx="6072187" cy="579438"/>
          </a:xfrm>
          <a:prstGeom prst="rect">
            <a:avLst/>
          </a:prstGeom>
          <a:noFill/>
          <a:ln w="9525">
            <a:noFill/>
            <a:miter lim="800000"/>
          </a:ln>
        </p:spPr>
        <p:txBody>
          <a:bodyPr>
            <a:spAutoFit/>
          </a:bodyPr>
          <a:lstStyle/>
          <a:p>
            <a:r>
              <a:rPr lang="zh-CN" altLang="en-US" sz="3200" b="1">
                <a:solidFill>
                  <a:srgbClr val="003B90"/>
                </a:solidFill>
                <a:latin typeface="微软雅黑" panose="020B0503020204020204" pitchFamily="34" charset="-122"/>
                <a:ea typeface="微软雅黑" panose="020B0503020204020204" pitchFamily="34" charset="-122"/>
              </a:rPr>
              <a:t>基础概念</a:t>
            </a:r>
            <a:endParaRPr lang="zh-CN" altLang="en-US" sz="3200" b="1">
              <a:solidFill>
                <a:srgbClr val="003B90"/>
              </a:solidFill>
              <a:latin typeface="微软雅黑" panose="020B0503020204020204" pitchFamily="34" charset="-122"/>
              <a:ea typeface="微软雅黑" panose="020B0503020204020204" pitchFamily="34" charset="-122"/>
            </a:endParaRPr>
          </a:p>
        </p:txBody>
      </p:sp>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49289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2</a:t>
            </a:r>
            <a:endParaRPr lang="zh-CN" altLang="en-US" sz="2400" dirty="0" smtClean="0">
              <a:solidFill>
                <a:srgbClr val="7F7F7F"/>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基础类及配置</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smtClean="0">
                <a:solidFill>
                  <a:srgbClr val="7F7F7F"/>
                </a:solidFill>
                <a:sym typeface="Arial" panose="020B0604020202020204" pitchFamily="34" charset="0"/>
              </a:rPr>
              <a:t>1</a:t>
            </a:r>
            <a:endParaRPr lang="zh-CN" altLang="en-US" sz="2400" dirty="0" smtClean="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49289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DAO</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653508"/>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CONTROLLER</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4931" y="4653508"/>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F2F2F2"/>
                </a:solidFill>
                <a:sym typeface="Arial" panose="020B0604020202020204" pitchFamily="34" charset="0"/>
              </a:rPr>
              <a:t>4</a:t>
            </a:r>
            <a:endParaRPr lang="zh-CN" altLang="en-US" sz="2400" dirty="0" smtClean="0">
              <a:solidFill>
                <a:srgbClr val="F2F2F2"/>
              </a:solidFill>
              <a:sym typeface="Arial" panose="020B0604020202020204" pitchFamily="34" charset="0"/>
            </a:endParaRPr>
          </a:p>
        </p:txBody>
      </p:sp>
      <p:sp>
        <p:nvSpPr>
          <p:cNvPr id="18" name="文本占位符 22"/>
          <p:cNvSpPr>
            <a:spLocks noChangeArrowheads="1"/>
          </p:cNvSpPr>
          <p:nvPr/>
        </p:nvSpPr>
        <p:spPr bwMode="auto">
          <a:xfrm>
            <a:off x="1691680" y="3573016"/>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SERVICE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层</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占位符 21"/>
          <p:cNvSpPr>
            <a:spLocks noChangeArrowheads="1"/>
          </p:cNvSpPr>
          <p:nvPr/>
        </p:nvSpPr>
        <p:spPr bwMode="auto">
          <a:xfrm>
            <a:off x="755576" y="3573388"/>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smtClean="0">
              <a:solidFill>
                <a:srgbClr val="7F7F7F"/>
              </a:solidFill>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51520" y="1124744"/>
            <a:ext cx="8424936" cy="1754326"/>
          </a:xfrm>
          <a:prstGeom prst="rect">
            <a:avLst/>
          </a:prstGeom>
          <a:noFill/>
        </p:spPr>
        <p:txBody>
          <a:bodyPr wrap="square" rtlCol="0">
            <a:spAutoFit/>
          </a:bodyPr>
          <a:lstStyle/>
          <a:p>
            <a:r>
              <a:rPr lang="en-US" altLang="zh-CN" dirty="0" smtClean="0"/>
              <a:t>   1</a:t>
            </a:r>
            <a:r>
              <a:rPr lang="zh-CN" altLang="en-US" dirty="0" smtClean="0"/>
              <a:t>、添加注解</a:t>
            </a:r>
            <a:endParaRPr lang="zh-CN" altLang="en-US" dirty="0" smtClean="0"/>
          </a:p>
          <a:p>
            <a:r>
              <a:rPr lang="en-US" altLang="zh-CN" dirty="0" smtClean="0"/>
              <a:t>	@</a:t>
            </a:r>
            <a:r>
              <a:rPr lang="en-US" altLang="zh-CN" dirty="0" err="1" smtClean="0"/>
              <a:t>ActiveProfiles</a:t>
            </a:r>
            <a:r>
              <a:rPr lang="en-US" altLang="zh-CN" dirty="0" smtClean="0"/>
              <a:t>("test")</a:t>
            </a:r>
            <a:endParaRPr lang="en-US" altLang="zh-CN" dirty="0" smtClean="0"/>
          </a:p>
          <a:p>
            <a:r>
              <a:rPr lang="en-US" altLang="zh-CN" dirty="0" smtClean="0"/>
              <a:t>	@</a:t>
            </a:r>
            <a:r>
              <a:rPr lang="en-US" altLang="zh-CN" dirty="0" err="1" smtClean="0"/>
              <a:t>RunWith</a:t>
            </a:r>
            <a:r>
              <a:rPr lang="en-US" altLang="zh-CN" dirty="0" smtClean="0"/>
              <a:t>(</a:t>
            </a:r>
            <a:r>
              <a:rPr lang="en-US" altLang="zh-CN" dirty="0" err="1" smtClean="0"/>
              <a:t>SpringRunner.class</a:t>
            </a:r>
            <a:r>
              <a:rPr lang="en-US" altLang="zh-CN" dirty="0" smtClean="0"/>
              <a:t>)</a:t>
            </a:r>
            <a:endParaRPr lang="en-US" altLang="zh-CN" dirty="0" smtClean="0"/>
          </a:p>
          <a:p>
            <a:r>
              <a:rPr lang="en-US" altLang="zh-CN" dirty="0" smtClean="0"/>
              <a:t>	@</a:t>
            </a:r>
            <a:r>
              <a:rPr lang="en-US" altLang="zh-CN" dirty="0" err="1" smtClean="0"/>
              <a:t>SpringBootTest</a:t>
            </a:r>
            <a:r>
              <a:rPr lang="en-US" altLang="zh-CN" dirty="0" smtClean="0"/>
              <a:t>(</a:t>
            </a:r>
            <a:r>
              <a:rPr lang="en-US" altLang="zh-CN" dirty="0" err="1" smtClean="0"/>
              <a:t>webEnvironment</a:t>
            </a:r>
            <a:r>
              <a:rPr lang="en-US" altLang="zh-CN" dirty="0" smtClean="0"/>
              <a:t> = </a:t>
            </a:r>
            <a:r>
              <a:rPr lang="en-US" altLang="zh-CN" dirty="0" err="1" smtClean="0"/>
              <a:t>WebEnvironment.RANDOM_PORT</a:t>
            </a:r>
            <a:r>
              <a:rPr lang="en-US" altLang="zh-CN" dirty="0" smtClean="0"/>
              <a:t>)</a:t>
            </a:r>
            <a:endParaRPr lang="en-US" altLang="zh-CN" dirty="0" smtClean="0"/>
          </a:p>
          <a:p>
            <a:r>
              <a:rPr lang="en-US" altLang="zh-CN" dirty="0" smtClean="0"/>
              <a:t>   2</a:t>
            </a:r>
            <a:r>
              <a:rPr lang="zh-CN" altLang="en-US" dirty="0" smtClean="0"/>
              <a:t>、注入</a:t>
            </a:r>
            <a:r>
              <a:rPr lang="en-US" altLang="zh-CN" dirty="0" err="1" smtClean="0"/>
              <a:t>TestRestTemplate</a:t>
            </a:r>
            <a:r>
              <a:rPr lang="zh-CN" altLang="en-US" dirty="0" smtClean="0"/>
              <a:t>类。</a:t>
            </a:r>
            <a:endParaRPr lang="zh-CN" altLang="en-US" dirty="0" smtClean="0"/>
          </a:p>
          <a:p>
            <a:r>
              <a:rPr lang="en-US" altLang="zh-CN" dirty="0" smtClean="0"/>
              <a:t>   3</a:t>
            </a:r>
            <a:r>
              <a:rPr lang="zh-CN" altLang="en-US" dirty="0" smtClean="0"/>
              <a:t>、模拟</a:t>
            </a:r>
            <a:r>
              <a:rPr lang="en-US" altLang="zh-CN" dirty="0" smtClean="0"/>
              <a:t>rest</a:t>
            </a:r>
            <a:r>
              <a:rPr lang="zh-CN" altLang="en-US" dirty="0" smtClean="0"/>
              <a:t>请求</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288032" y="3212976"/>
            <a:ext cx="8460432" cy="295232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251520" y="764704"/>
            <a:ext cx="8640960" cy="4801314"/>
          </a:xfrm>
          <a:prstGeom prst="rect">
            <a:avLst/>
          </a:prstGeom>
          <a:noFill/>
        </p:spPr>
        <p:txBody>
          <a:bodyPr wrap="square" rtlCol="0">
            <a:spAutoFit/>
          </a:bodyPr>
          <a:lstStyle/>
          <a:p>
            <a:r>
              <a:rPr lang="zh-CN" altLang="en-US" dirty="0" smtClean="0"/>
              <a:t>项目代码</a:t>
            </a:r>
            <a:r>
              <a:rPr lang="en-US" altLang="zh-CN" dirty="0" smtClean="0"/>
              <a:t>demo</a:t>
            </a:r>
            <a:r>
              <a:rPr lang="zh-CN" altLang="en-US" dirty="0" smtClean="0"/>
              <a:t>讲解：</a:t>
            </a:r>
            <a:endParaRPr lang="en-US" altLang="zh-CN" dirty="0" smtClean="0"/>
          </a:p>
          <a:p>
            <a:r>
              <a:rPr lang="en-US" altLang="zh-CN" dirty="0" smtClean="0"/>
              <a:t>DAO</a:t>
            </a:r>
            <a:r>
              <a:rPr lang="zh-CN" altLang="en-US" dirty="0" smtClean="0"/>
              <a:t>层编写样例</a:t>
            </a:r>
            <a:endParaRPr lang="zh-CN" altLang="en-US" dirty="0" smtClean="0"/>
          </a:p>
          <a:p>
            <a:r>
              <a:rPr lang="en-US" altLang="zh-CN" dirty="0" smtClean="0"/>
              <a:t>timer-</a:t>
            </a:r>
            <a:r>
              <a:rPr lang="en-US" altLang="zh-CN" dirty="0" err="1" smtClean="0"/>
              <a:t>ServiceInfoDaoTest</a:t>
            </a:r>
            <a:endParaRPr lang="en-US" altLang="zh-CN" dirty="0" smtClean="0"/>
          </a:p>
          <a:p>
            <a:r>
              <a:rPr lang="en-US" altLang="zh-CN" dirty="0" smtClean="0"/>
              <a:t>5.0-EquipmentInfoDaoTest</a:t>
            </a:r>
            <a:endParaRPr lang="en-US" altLang="zh-CN" dirty="0" smtClean="0"/>
          </a:p>
          <a:p>
            <a:endParaRPr lang="en-US" altLang="zh-CN" dirty="0" smtClean="0"/>
          </a:p>
          <a:p>
            <a:r>
              <a:rPr lang="en-US" altLang="zh-CN" dirty="0" smtClean="0"/>
              <a:t>SERVICE</a:t>
            </a:r>
            <a:r>
              <a:rPr lang="zh-CN" altLang="en-US" dirty="0" smtClean="0"/>
              <a:t>层编写样例</a:t>
            </a:r>
            <a:endParaRPr lang="zh-CN" altLang="en-US" dirty="0" smtClean="0"/>
          </a:p>
          <a:p>
            <a:r>
              <a:rPr lang="en-US" altLang="zh-CN" dirty="0" smtClean="0"/>
              <a:t>timer-</a:t>
            </a:r>
            <a:r>
              <a:rPr lang="en-US" altLang="zh-CN" dirty="0" err="1" smtClean="0"/>
              <a:t>AahServiceTest</a:t>
            </a:r>
            <a:endParaRPr lang="en-US" altLang="zh-CN" dirty="0" smtClean="0"/>
          </a:p>
          <a:p>
            <a:r>
              <a:rPr lang="en-US" altLang="zh-CN" dirty="0" smtClean="0"/>
              <a:t>5.0-EquipmentInfoServiceTest</a:t>
            </a:r>
            <a:endParaRPr lang="en-US" altLang="zh-CN" dirty="0" smtClean="0"/>
          </a:p>
          <a:p>
            <a:endParaRPr lang="en-US" altLang="zh-CN" dirty="0" smtClean="0"/>
          </a:p>
          <a:p>
            <a:r>
              <a:rPr lang="zh-CN" altLang="en-US" dirty="0" smtClean="0"/>
              <a:t>反面</a:t>
            </a:r>
            <a:endParaRPr lang="zh-CN" altLang="en-US" dirty="0" smtClean="0"/>
          </a:p>
          <a:p>
            <a:r>
              <a:rPr lang="en-US" altLang="zh-CN" dirty="0" smtClean="0"/>
              <a:t>timer-</a:t>
            </a:r>
            <a:r>
              <a:rPr lang="en-US" altLang="zh-CN" dirty="0" err="1" smtClean="0"/>
              <a:t>MultiDimensionCollisionServiceTest</a:t>
            </a:r>
            <a:endParaRPr lang="en-US" altLang="zh-CN" dirty="0" smtClean="0"/>
          </a:p>
          <a:p>
            <a:endParaRPr lang="en-US" altLang="zh-CN" dirty="0" smtClean="0"/>
          </a:p>
          <a:p>
            <a:r>
              <a:rPr lang="zh-CN" altLang="en-US" dirty="0" smtClean="0"/>
              <a:t>参考资料：</a:t>
            </a:r>
            <a:endParaRPr lang="en-US" altLang="zh-CN" dirty="0" smtClean="0"/>
          </a:p>
          <a:p>
            <a:r>
              <a:rPr lang="en-US" altLang="zh-CN" dirty="0" smtClean="0">
                <a:hlinkClick r:id="rId2"/>
              </a:rPr>
              <a:t>https://www.cnblogs.com/Ming8006/p/6297333.html</a:t>
            </a:r>
            <a:endParaRPr lang="en-US" altLang="zh-CN" dirty="0" smtClean="0"/>
          </a:p>
          <a:p>
            <a:r>
              <a:rPr lang="en-US" altLang="zh-CN" dirty="0" smtClean="0">
                <a:hlinkClick r:id="rId3"/>
              </a:rPr>
              <a:t>http://blog.csdn.net/bboyfeiyu/article/details/52127551</a:t>
            </a:r>
            <a:endParaRPr lang="en-US" altLang="zh-CN" dirty="0" smtClean="0"/>
          </a:p>
          <a:p>
            <a:endParaRPr lang="en-US" altLang="zh-CN" dirty="0" smtClean="0"/>
          </a:p>
          <a:p>
            <a:endParaRPr lang="en-US" altLang="zh-CN"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04800" y="1266190"/>
            <a:ext cx="8839200" cy="1322070"/>
          </a:xfrm>
          <a:prstGeom prst="rect">
            <a:avLst/>
          </a:prstGeom>
          <a:noFill/>
        </p:spPr>
        <p:txBody>
          <a:bodyPr wrap="square" rtlCol="0">
            <a:spAutoFit/>
          </a:bodyPr>
          <a:lstStyle/>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文件缓存</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把数据存储在磁盘上，可以</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XML格式，也可以序列化文件DAT格式还是其它文件格式</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内存缓存：在</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进程中创建一个静态内存区域，将数据存储进去，例如我们B/S架构的将数据存储在Application中或者存储在一个静态Map中</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44"/>
          <p:cNvSpPr txBox="1"/>
          <p:nvPr/>
        </p:nvSpPr>
        <p:spPr>
          <a:xfrm>
            <a:off x="304800" y="-8890"/>
            <a:ext cx="4672965" cy="521970"/>
          </a:xfrm>
          <a:prstGeom prst="rect">
            <a:avLst/>
          </a:prstGeom>
          <a:noFill/>
        </p:spPr>
        <p:txBody>
          <a:bodyPr wrap="square" rtlCol="0">
            <a:spAutoFit/>
          </a:bodyPr>
          <a:p>
            <a:r>
              <a:rPr lang="zh-CN" altLang="en-US" sz="2800" b="1" dirty="0">
                <a:solidFill>
                  <a:srgbClr val="003B90"/>
                </a:solidFill>
                <a:latin typeface="微软雅黑" panose="020B0503020204020204" pitchFamily="34" charset="-122"/>
                <a:ea typeface="微软雅黑" panose="020B0503020204020204" pitchFamily="34" charset="-122"/>
                <a:sym typeface="+mn-ea"/>
              </a:rPr>
              <a:t>缓存</a:t>
            </a:r>
            <a:endParaRPr lang="zh-CN" altLang="en-US" sz="2800" dirty="0"/>
          </a:p>
        </p:txBody>
      </p:sp>
      <p:sp>
        <p:nvSpPr>
          <p:cNvPr id="5" name="TextBox 44"/>
          <p:cNvSpPr txBox="1"/>
          <p:nvPr/>
        </p:nvSpPr>
        <p:spPr>
          <a:xfrm>
            <a:off x="304800" y="758190"/>
            <a:ext cx="4672965" cy="398780"/>
          </a:xfrm>
          <a:prstGeom prst="rect">
            <a:avLst/>
          </a:prstGeom>
          <a:noFill/>
        </p:spPr>
        <p:txBody>
          <a:bodyPr wrap="square" rtlCol="0">
            <a:spAutoFit/>
          </a:bodyPr>
          <a:p>
            <a:r>
              <a:rPr lang="en-US" altLang="zh-CN" sz="2000" b="1" dirty="0">
                <a:solidFill>
                  <a:srgbClr val="003B90"/>
                </a:solidFill>
                <a:latin typeface="微软雅黑" panose="020B0503020204020204" pitchFamily="34" charset="-122"/>
                <a:ea typeface="微软雅黑" panose="020B0503020204020204" pitchFamily="34" charset="-122"/>
                <a:sym typeface="+mn-ea"/>
              </a:rPr>
              <a:t>JAVA</a:t>
            </a:r>
            <a:r>
              <a:rPr lang="zh-CN" altLang="en-US" sz="2000" b="1" dirty="0">
                <a:solidFill>
                  <a:srgbClr val="003B90"/>
                </a:solidFill>
                <a:latin typeface="微软雅黑" panose="020B0503020204020204" pitchFamily="34" charset="-122"/>
                <a:ea typeface="微软雅黑" panose="020B0503020204020204" pitchFamily="34" charset="-122"/>
                <a:sym typeface="+mn-ea"/>
              </a:rPr>
              <a:t>中的缓存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
        <p:nvSpPr>
          <p:cNvPr id="4" name="TextBox 44"/>
          <p:cNvSpPr txBox="1"/>
          <p:nvPr/>
        </p:nvSpPr>
        <p:spPr>
          <a:xfrm>
            <a:off x="304800" y="3831590"/>
            <a:ext cx="8839200" cy="1076325"/>
          </a:xfrm>
          <a:prstGeom prst="rect">
            <a:avLst/>
          </a:prstGeom>
          <a:noFill/>
        </p:spPr>
        <p:txBody>
          <a:bodyPr wrap="square" rtlCol="0">
            <a:spAutoFit/>
          </a:bodyPr>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本地内存缓存</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把数据缓存在本机的内存中</a:t>
            </a: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分布式缓存：可能存在跨进程，跨域访问缓存数据，数据被缓存在应用程序之外的进程中</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44"/>
          <p:cNvSpPr txBox="1"/>
          <p:nvPr/>
        </p:nvSpPr>
        <p:spPr>
          <a:xfrm>
            <a:off x="304800" y="3229610"/>
            <a:ext cx="4672965" cy="398780"/>
          </a:xfrm>
          <a:prstGeom prst="rect">
            <a:avLst/>
          </a:prstGeom>
          <a:noFill/>
        </p:spPr>
        <p:txBody>
          <a:bodyPr wrap="square" rtlCol="0">
            <a:spAutoFit/>
          </a:bodyPr>
          <a:p>
            <a:r>
              <a:rPr lang="zh-CN" altLang="en-US" sz="2000" b="1" dirty="0">
                <a:solidFill>
                  <a:srgbClr val="003B90"/>
                </a:solidFill>
                <a:latin typeface="微软雅黑" panose="020B0503020204020204" pitchFamily="34" charset="-122"/>
                <a:ea typeface="微软雅黑" panose="020B0503020204020204" pitchFamily="34" charset="-122"/>
                <a:sym typeface="+mn-ea"/>
              </a:rPr>
              <a:t>本地缓存与分布式缓存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2"/>
          <p:cNvGrpSpPr/>
          <p:nvPr/>
        </p:nvGrpSpPr>
        <p:grpSpPr bwMode="auto">
          <a:xfrm>
            <a:off x="0" y="566738"/>
            <a:ext cx="9144000" cy="76200"/>
            <a:chOff x="0" y="0"/>
            <a:chExt cx="9144000" cy="576263"/>
          </a:xfrm>
        </p:grpSpPr>
        <p:sp>
          <p:nvSpPr>
            <p:cNvPr id="131075"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31076"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131077"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131078"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131079" name="TextBox 53"/>
          <p:cNvSpPr txBox="1">
            <a:spLocks noChangeArrowheads="1"/>
          </p:cNvSpPr>
          <p:nvPr/>
        </p:nvSpPr>
        <p:spPr bwMode="auto">
          <a:xfrm>
            <a:off x="357188" y="0"/>
            <a:ext cx="6807200" cy="579438"/>
          </a:xfrm>
          <a:prstGeom prst="rect">
            <a:avLst/>
          </a:prstGeom>
          <a:noFill/>
          <a:ln w="9525">
            <a:noFill/>
            <a:miter lim="800000"/>
          </a:ln>
        </p:spPr>
        <p:txBody>
          <a:bodyPr>
            <a:spAutoFit/>
          </a:bodyPr>
          <a:lstStyle/>
          <a:p>
            <a:r>
              <a:rPr lang="en-US" altLang="zh-CN" sz="3200" b="1" dirty="0" smtClean="0">
                <a:solidFill>
                  <a:srgbClr val="003B90"/>
                </a:solidFill>
                <a:latin typeface="微软雅黑" panose="020B0503020204020204" pitchFamily="34" charset="-122"/>
                <a:ea typeface="微软雅黑" panose="020B0503020204020204" pitchFamily="34" charset="-122"/>
              </a:rPr>
              <a:t>A &amp; Q</a:t>
            </a:r>
            <a:endParaRPr lang="zh-CN" altLang="en-US" sz="3200" b="1" dirty="0">
              <a:solidFill>
                <a:srgbClr val="003B90"/>
              </a:solidFill>
              <a:latin typeface="微软雅黑" panose="020B0503020204020204" pitchFamily="34" charset="-122"/>
              <a:ea typeface="微软雅黑" panose="020B0503020204020204" pitchFamily="34" charset="-122"/>
            </a:endParaRPr>
          </a:p>
        </p:txBody>
      </p:sp>
      <p:sp>
        <p:nvSpPr>
          <p:cNvPr id="131080" name="Rectangle 6"/>
          <p:cNvSpPr>
            <a:spLocks noChangeArrowheads="1"/>
          </p:cNvSpPr>
          <p:nvPr/>
        </p:nvSpPr>
        <p:spPr bwMode="auto">
          <a:xfrm>
            <a:off x="395288" y="1125538"/>
            <a:ext cx="8569325" cy="52562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mpd="sng">
            <a:solidFill>
              <a:srgbClr val="000000"/>
            </a:solidFill>
            <a:miter lim="800000"/>
          </a:ln>
        </p:spPr>
        <p:txBody>
          <a:bodyPr/>
          <a:lstStyle/>
          <a:p>
            <a:endParaRPr lang="zh-CN" altLang="en-US"/>
          </a:p>
        </p:txBody>
      </p:sp>
      <p:grpSp>
        <p:nvGrpSpPr>
          <p:cNvPr id="3" name="Group 10"/>
          <p:cNvGrpSpPr/>
          <p:nvPr/>
        </p:nvGrpSpPr>
        <p:grpSpPr bwMode="auto">
          <a:xfrm>
            <a:off x="0" y="6572250"/>
            <a:ext cx="9251950" cy="336550"/>
            <a:chOff x="0" y="0"/>
            <a:chExt cx="14568" cy="528"/>
          </a:xfrm>
        </p:grpSpPr>
        <p:sp>
          <p:nvSpPr>
            <p:cNvPr id="131083"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131084"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grpSp>
      <p:pic>
        <p:nvPicPr>
          <p:cNvPr id="131085" name="Picture 2" descr="\\tfile\淘宝技术大学\技术大学培训师的资料库\图片和模板库\ppt用美图\多个人\2531170_113606940000_2.jpg"/>
          <p:cNvPicPr>
            <a:picLocks noChangeAspect="1" noChangeArrowheads="1"/>
          </p:cNvPicPr>
          <p:nvPr/>
        </p:nvPicPr>
        <p:blipFill>
          <a:blip r:embed="rId2" cstate="print"/>
          <a:srcRect b="4424"/>
          <a:stretch>
            <a:fillRect/>
          </a:stretch>
        </p:blipFill>
        <p:spPr bwMode="auto">
          <a:xfrm>
            <a:off x="1760538" y="1356995"/>
            <a:ext cx="5668962" cy="4667250"/>
          </a:xfrm>
          <a:prstGeom prst="rect">
            <a:avLst/>
          </a:prstGeom>
          <a:noFill/>
          <a:ln w="9525">
            <a:noFill/>
            <a:miter lim="800000"/>
            <a:headEnd/>
            <a:tailEnd/>
          </a:ln>
          <a:effectLst/>
        </p:spPr>
      </p:pic>
      <p:sp>
        <p:nvSpPr>
          <p:cNvPr id="131086" name="TextBox 4"/>
          <p:cNvSpPr txBox="1">
            <a:spLocks noChangeArrowheads="1"/>
          </p:cNvSpPr>
          <p:nvPr/>
        </p:nvSpPr>
        <p:spPr bwMode="auto">
          <a:xfrm rot="20774458">
            <a:off x="3354388" y="3306763"/>
            <a:ext cx="2405062" cy="1200150"/>
          </a:xfrm>
          <a:prstGeom prst="rect">
            <a:avLst/>
          </a:prstGeom>
          <a:noFill/>
          <a:ln w="9525">
            <a:noFill/>
            <a:miter lim="800000"/>
          </a:ln>
          <a:effectLst/>
        </p:spPr>
        <p:txBody>
          <a:bodyPr wrap="none">
            <a:spAutoFit/>
          </a:bodyPr>
          <a:lstStyle/>
          <a:p>
            <a:r>
              <a:rPr lang="en-US" sz="3600" dirty="0">
                <a:latin typeface="微软雅黑" panose="020B0503020204020204" pitchFamily="34" charset="-122"/>
                <a:ea typeface="微软雅黑" panose="020B0503020204020204" pitchFamily="34" charset="-122"/>
              </a:rPr>
              <a:t>    </a:t>
            </a:r>
            <a:r>
              <a:rPr lang="en-US" sz="3600" b="1" dirty="0">
                <a:solidFill>
                  <a:srgbClr val="FF0000"/>
                </a:solidFill>
                <a:latin typeface="微软雅黑" panose="020B0503020204020204" pitchFamily="34" charset="-122"/>
                <a:ea typeface="微软雅黑" panose="020B0503020204020204" pitchFamily="34" charset="-122"/>
              </a:rPr>
              <a:t>A</a:t>
            </a:r>
            <a:r>
              <a:rPr lang="en-US" sz="3600" dirty="0">
                <a:latin typeface="微软雅黑" panose="020B0503020204020204" pitchFamily="34" charset="-122"/>
                <a:ea typeface="微软雅黑" panose="020B0503020204020204" pitchFamily="34" charset="-122"/>
              </a:rPr>
              <a:t>ny </a:t>
            </a:r>
            <a:endParaRPr lang="en-US" sz="3600" dirty="0">
              <a:latin typeface="微软雅黑" panose="020B0503020204020204" pitchFamily="34" charset="-122"/>
              <a:ea typeface="微软雅黑" panose="020B0503020204020204" pitchFamily="34" charset="-122"/>
            </a:endParaRPr>
          </a:p>
          <a:p>
            <a:r>
              <a:rPr lang="en-US" sz="3600" b="1" dirty="0">
                <a:solidFill>
                  <a:srgbClr val="FF0000"/>
                </a:solidFill>
                <a:latin typeface="微软雅黑" panose="020B0503020204020204" pitchFamily="34" charset="-122"/>
                <a:ea typeface="微软雅黑" panose="020B0503020204020204" pitchFamily="34" charset="-122"/>
              </a:rPr>
              <a:t>Q</a:t>
            </a:r>
            <a:r>
              <a:rPr lang="en-US" sz="3600" dirty="0">
                <a:latin typeface="微软雅黑" panose="020B0503020204020204" pitchFamily="34" charset="-122"/>
                <a:ea typeface="微软雅黑" panose="020B0503020204020204" pitchFamily="34" charset="-122"/>
              </a:rPr>
              <a:t>uestions</a:t>
            </a:r>
            <a:endParaRPr lang="en-US" sz="36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 name="矩形 6"/>
          <p:cNvSpPr/>
          <p:nvPr/>
        </p:nvSpPr>
        <p:spPr>
          <a:xfrm>
            <a:off x="826135" y="1285875"/>
            <a:ext cx="4570095" cy="1908810"/>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endParaRPr lang="zh-CN" altLang="en-US"/>
          </a:p>
        </p:txBody>
      </p:sp>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dirty="0">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dirty="0">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dirty="0">
              <a:solidFill>
                <a:schemeClr val="bg1"/>
              </a:solidFill>
              <a:latin typeface="微软雅黑" panose="020B0503020204020204" pitchFamily="34" charset="-122"/>
              <a:ea typeface="微软雅黑" panose="020B0503020204020204" pitchFamily="34" charset="-122"/>
            </a:endParaRPr>
          </a:p>
        </p:txBody>
      </p:sp>
      <p:sp>
        <p:nvSpPr>
          <p:cNvPr id="3" name="TextBox 44"/>
          <p:cNvSpPr txBox="1"/>
          <p:nvPr/>
        </p:nvSpPr>
        <p:spPr>
          <a:xfrm>
            <a:off x="304800" y="-8890"/>
            <a:ext cx="4672965" cy="521970"/>
          </a:xfrm>
          <a:prstGeom prst="rect">
            <a:avLst/>
          </a:prstGeom>
          <a:noFill/>
        </p:spPr>
        <p:txBody>
          <a:bodyPr wrap="square" rtlCol="0">
            <a:spAutoFit/>
          </a:bodyPr>
          <a:p>
            <a:r>
              <a:rPr lang="zh-CN" altLang="en-US" sz="2800" b="1" dirty="0">
                <a:solidFill>
                  <a:srgbClr val="003B90"/>
                </a:solidFill>
                <a:latin typeface="微软雅黑" panose="020B0503020204020204" pitchFamily="34" charset="-122"/>
                <a:ea typeface="微软雅黑" panose="020B0503020204020204" pitchFamily="34" charset="-122"/>
                <a:sym typeface="+mn-ea"/>
              </a:rPr>
              <a:t>缓存</a:t>
            </a:r>
            <a:endParaRPr lang="zh-CN" altLang="en-US" sz="2800" dirty="0"/>
          </a:p>
        </p:txBody>
      </p:sp>
      <p:sp>
        <p:nvSpPr>
          <p:cNvPr id="4" name="TextBox 44"/>
          <p:cNvSpPr txBox="1"/>
          <p:nvPr/>
        </p:nvSpPr>
        <p:spPr>
          <a:xfrm>
            <a:off x="304800" y="851535"/>
            <a:ext cx="2099945" cy="398780"/>
          </a:xfrm>
          <a:prstGeom prst="rect">
            <a:avLst/>
          </a:prstGeom>
          <a:noFill/>
        </p:spPr>
        <p:txBody>
          <a:bodyPr wrap="square" rtlCol="0">
            <a:spAutoFit/>
          </a:bodyPr>
          <a:p>
            <a:r>
              <a:rPr lang="zh-CN" altLang="en-US" sz="2000" b="1" dirty="0">
                <a:solidFill>
                  <a:srgbClr val="003B90"/>
                </a:solidFill>
                <a:latin typeface="微软雅黑" panose="020B0503020204020204" pitchFamily="34" charset="-122"/>
                <a:ea typeface="微软雅黑" panose="020B0503020204020204" pitchFamily="34" charset="-122"/>
                <a:sym typeface="+mn-ea"/>
              </a:rPr>
              <a:t>本地缓存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
        <p:nvSpPr>
          <p:cNvPr id="5" name="TextBox 44"/>
          <p:cNvSpPr txBox="1"/>
          <p:nvPr/>
        </p:nvSpPr>
        <p:spPr>
          <a:xfrm>
            <a:off x="304800" y="3352165"/>
            <a:ext cx="2099945" cy="398780"/>
          </a:xfrm>
          <a:prstGeom prst="rect">
            <a:avLst/>
          </a:prstGeom>
          <a:noFill/>
        </p:spPr>
        <p:txBody>
          <a:bodyPr wrap="square" rtlCol="0">
            <a:spAutoFit/>
          </a:bodyPr>
          <a:p>
            <a:r>
              <a:rPr lang="zh-CN" altLang="en-US" sz="2000" b="1" dirty="0">
                <a:solidFill>
                  <a:srgbClr val="003B90"/>
                </a:solidFill>
                <a:latin typeface="微软雅黑" panose="020B0503020204020204" pitchFamily="34" charset="-122"/>
                <a:ea typeface="微软雅黑" panose="020B0503020204020204" pitchFamily="34" charset="-122"/>
                <a:sym typeface="+mn-ea"/>
              </a:rPr>
              <a:t>分布式缓存</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
        <p:nvSpPr>
          <p:cNvPr id="6" name="圆柱形 5"/>
          <p:cNvSpPr/>
          <p:nvPr/>
        </p:nvSpPr>
        <p:spPr>
          <a:xfrm>
            <a:off x="4032250" y="1535430"/>
            <a:ext cx="1143000" cy="1438910"/>
          </a:xfrm>
          <a:prstGeom prst="can">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a:t>内存</a:t>
            </a:r>
            <a:endParaRPr lang="zh-CN" altLang="en-US"/>
          </a:p>
        </p:txBody>
      </p:sp>
      <p:sp>
        <p:nvSpPr>
          <p:cNvPr id="8" name="矩形 7"/>
          <p:cNvSpPr/>
          <p:nvPr/>
        </p:nvSpPr>
        <p:spPr>
          <a:xfrm>
            <a:off x="5396230" y="3975735"/>
            <a:ext cx="1748155" cy="23602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0" name="圆角矩形 9"/>
          <p:cNvSpPr/>
          <p:nvPr/>
        </p:nvSpPr>
        <p:spPr>
          <a:xfrm>
            <a:off x="1496695" y="1461770"/>
            <a:ext cx="1107440" cy="1585595"/>
          </a:xfrm>
          <a:prstGeom prst="round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JAVA</a:t>
            </a:r>
            <a:endParaRPr lang="en-US" altLang="zh-CN"/>
          </a:p>
          <a:p>
            <a:pPr algn="ctr"/>
            <a:r>
              <a:rPr lang="zh-CN" altLang="en-US"/>
              <a:t>程序</a:t>
            </a:r>
            <a:endParaRPr lang="zh-CN" altLang="en-US"/>
          </a:p>
        </p:txBody>
      </p:sp>
      <p:sp>
        <p:nvSpPr>
          <p:cNvPr id="11" name="圆柱形 10"/>
          <p:cNvSpPr/>
          <p:nvPr/>
        </p:nvSpPr>
        <p:spPr>
          <a:xfrm>
            <a:off x="4112895" y="2470150"/>
            <a:ext cx="999490" cy="434975"/>
          </a:xfrm>
          <a:prstGeom prst="can">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a:t>缓存</a:t>
            </a:r>
            <a:endParaRPr lang="zh-CN" altLang="en-US"/>
          </a:p>
        </p:txBody>
      </p:sp>
      <p:cxnSp>
        <p:nvCxnSpPr>
          <p:cNvPr id="12" name="直接箭头连接符 11"/>
          <p:cNvCxnSpPr>
            <a:stCxn id="10" idx="3"/>
            <a:endCxn id="6" idx="2"/>
          </p:cNvCxnSpPr>
          <p:nvPr/>
        </p:nvCxnSpPr>
        <p:spPr>
          <a:xfrm>
            <a:off x="2604135" y="2254885"/>
            <a:ext cx="1428115" cy="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2627630" y="2687955"/>
            <a:ext cx="1485265" cy="209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圆柱形 13"/>
          <p:cNvSpPr/>
          <p:nvPr/>
        </p:nvSpPr>
        <p:spPr>
          <a:xfrm>
            <a:off x="5640070" y="4130040"/>
            <a:ext cx="1143000" cy="1880235"/>
          </a:xfrm>
          <a:prstGeom prst="can">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a:t>内存</a:t>
            </a:r>
            <a:endParaRPr lang="zh-CN" altLang="en-US"/>
          </a:p>
        </p:txBody>
      </p:sp>
      <p:sp>
        <p:nvSpPr>
          <p:cNvPr id="15" name="圆柱形 14"/>
          <p:cNvSpPr/>
          <p:nvPr/>
        </p:nvSpPr>
        <p:spPr>
          <a:xfrm>
            <a:off x="5711825" y="5438775"/>
            <a:ext cx="999490" cy="434975"/>
          </a:xfrm>
          <a:prstGeom prst="can">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zh-CN" altLang="en-US"/>
              <a:t>缓存</a:t>
            </a:r>
            <a:endParaRPr lang="zh-CN" altLang="en-US"/>
          </a:p>
        </p:txBody>
      </p:sp>
      <p:sp>
        <p:nvSpPr>
          <p:cNvPr id="16" name="矩形 15"/>
          <p:cNvSpPr/>
          <p:nvPr/>
        </p:nvSpPr>
        <p:spPr>
          <a:xfrm>
            <a:off x="2305050" y="3750945"/>
            <a:ext cx="1567180" cy="134175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7" name="圆角矩形 16"/>
          <p:cNvSpPr/>
          <p:nvPr/>
        </p:nvSpPr>
        <p:spPr>
          <a:xfrm>
            <a:off x="2542540" y="4203700"/>
            <a:ext cx="1092835" cy="787400"/>
          </a:xfrm>
          <a:prstGeom prst="round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JAVA</a:t>
            </a:r>
            <a:endParaRPr lang="en-US" altLang="zh-CN"/>
          </a:p>
          <a:p>
            <a:pPr algn="ctr"/>
            <a:r>
              <a:rPr lang="zh-CN" altLang="en-US"/>
              <a:t>程序</a:t>
            </a:r>
            <a:endParaRPr lang="zh-CN" altLang="en-US"/>
          </a:p>
        </p:txBody>
      </p:sp>
      <p:sp>
        <p:nvSpPr>
          <p:cNvPr id="18" name="文本框 17"/>
          <p:cNvSpPr txBox="1"/>
          <p:nvPr/>
        </p:nvSpPr>
        <p:spPr>
          <a:xfrm>
            <a:off x="765175" y="1285875"/>
            <a:ext cx="937260" cy="368300"/>
          </a:xfrm>
          <a:prstGeom prst="rect">
            <a:avLst/>
          </a:prstGeom>
          <a:noFill/>
        </p:spPr>
        <p:txBody>
          <a:bodyPr wrap="square" rtlCol="0">
            <a:spAutoFit/>
          </a:bodyPr>
          <a:p>
            <a:r>
              <a:rPr lang="zh-CN" altLang="en-US"/>
              <a:t>物理机</a:t>
            </a:r>
            <a:endParaRPr lang="zh-CN" altLang="en-US"/>
          </a:p>
        </p:txBody>
      </p:sp>
      <p:sp>
        <p:nvSpPr>
          <p:cNvPr id="19" name="文本框 18"/>
          <p:cNvSpPr txBox="1"/>
          <p:nvPr/>
        </p:nvSpPr>
        <p:spPr>
          <a:xfrm>
            <a:off x="2305685" y="3835400"/>
            <a:ext cx="937260" cy="368300"/>
          </a:xfrm>
          <a:prstGeom prst="rect">
            <a:avLst/>
          </a:prstGeom>
          <a:noFill/>
        </p:spPr>
        <p:txBody>
          <a:bodyPr wrap="square" rtlCol="0">
            <a:spAutoFit/>
          </a:bodyPr>
          <a:p>
            <a:r>
              <a:rPr lang="zh-CN" altLang="en-US"/>
              <a:t>物理机</a:t>
            </a:r>
            <a:endParaRPr lang="zh-CN" altLang="en-US"/>
          </a:p>
        </p:txBody>
      </p:sp>
      <p:sp>
        <p:nvSpPr>
          <p:cNvPr id="20" name="矩形 19"/>
          <p:cNvSpPr/>
          <p:nvPr/>
        </p:nvSpPr>
        <p:spPr>
          <a:xfrm>
            <a:off x="2327275" y="5230495"/>
            <a:ext cx="1567180" cy="12573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1" name="圆角矩形 20"/>
          <p:cNvSpPr/>
          <p:nvPr/>
        </p:nvSpPr>
        <p:spPr>
          <a:xfrm>
            <a:off x="2564130" y="5598795"/>
            <a:ext cx="1092835" cy="787400"/>
          </a:xfrm>
          <a:prstGeom prst="roundRect">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JAVA</a:t>
            </a:r>
            <a:endParaRPr lang="en-US" altLang="zh-CN"/>
          </a:p>
          <a:p>
            <a:pPr algn="ctr"/>
            <a:r>
              <a:rPr lang="zh-CN" altLang="en-US"/>
              <a:t>程序</a:t>
            </a:r>
            <a:endParaRPr lang="zh-CN" altLang="en-US"/>
          </a:p>
        </p:txBody>
      </p:sp>
      <p:sp>
        <p:nvSpPr>
          <p:cNvPr id="22" name="文本框 21"/>
          <p:cNvSpPr txBox="1"/>
          <p:nvPr/>
        </p:nvSpPr>
        <p:spPr>
          <a:xfrm>
            <a:off x="2327275" y="5230495"/>
            <a:ext cx="937260" cy="368300"/>
          </a:xfrm>
          <a:prstGeom prst="rect">
            <a:avLst/>
          </a:prstGeom>
          <a:noFill/>
        </p:spPr>
        <p:txBody>
          <a:bodyPr wrap="square" rtlCol="0">
            <a:spAutoFit/>
          </a:bodyPr>
          <a:p>
            <a:r>
              <a:rPr lang="zh-CN" altLang="en-US"/>
              <a:t>物理机</a:t>
            </a:r>
            <a:endParaRPr lang="zh-CN" altLang="en-US"/>
          </a:p>
        </p:txBody>
      </p:sp>
      <p:cxnSp>
        <p:nvCxnSpPr>
          <p:cNvPr id="23" name="直接箭头连接符 22"/>
          <p:cNvCxnSpPr>
            <a:stCxn id="17" idx="3"/>
          </p:cNvCxnSpPr>
          <p:nvPr/>
        </p:nvCxnSpPr>
        <p:spPr>
          <a:xfrm flipV="1">
            <a:off x="3635375" y="4509135"/>
            <a:ext cx="2016760" cy="8826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4" idx="2"/>
          </p:cNvCxnSpPr>
          <p:nvPr/>
        </p:nvCxnSpPr>
        <p:spPr>
          <a:xfrm flipV="1">
            <a:off x="3656965" y="5070475"/>
            <a:ext cx="1983105" cy="939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3"/>
            <a:endCxn id="15" idx="2"/>
          </p:cNvCxnSpPr>
          <p:nvPr/>
        </p:nvCxnSpPr>
        <p:spPr>
          <a:xfrm>
            <a:off x="3635375" y="4597400"/>
            <a:ext cx="2076450" cy="10591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3"/>
          </p:cNvCxnSpPr>
          <p:nvPr/>
        </p:nvCxnSpPr>
        <p:spPr>
          <a:xfrm flipV="1">
            <a:off x="3656965" y="5661025"/>
            <a:ext cx="2067560" cy="331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396230" y="5967730"/>
            <a:ext cx="937260" cy="368300"/>
          </a:xfrm>
          <a:prstGeom prst="rect">
            <a:avLst/>
          </a:prstGeom>
          <a:noFill/>
        </p:spPr>
        <p:txBody>
          <a:bodyPr wrap="square" rtlCol="0">
            <a:spAutoFit/>
          </a:bodyPr>
          <a:p>
            <a:r>
              <a:rPr lang="zh-CN" altLang="en-US"/>
              <a:t>物理机</a:t>
            </a: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7171" name="Rectangle 7"/>
          <p:cNvSpPr>
            <a:spLocks noChangeArrowheads="1"/>
          </p:cNvSpPr>
          <p:nvPr/>
        </p:nvSpPr>
        <p:spPr bwMode="auto">
          <a:xfrm>
            <a:off x="322138" y="908720"/>
            <a:ext cx="8642350" cy="54005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solidFill>
              <a:srgbClr val="000000"/>
            </a:solidFill>
            <a:miter lim="800000"/>
          </a:ln>
          <a:effectLst/>
        </p:spPr>
        <p:txBody>
          <a:bodyPr/>
          <a:lstStyle/>
          <a:p>
            <a:pPr algn="just"/>
            <a:endParaRPr lang="zh-CN" altLang="en-US" sz="1200">
              <a:latin typeface="Times New Roman" panose="02020603050405020304" pitchFamily="18" charset="0"/>
            </a:endParaRPr>
          </a:p>
          <a:p>
            <a:pPr algn="just"/>
            <a:endParaRPr lang="zh-CN" altLang="en-US" sz="1200">
              <a:latin typeface="Times New Roman" panose="02020603050405020304" pitchFamily="18" charset="0"/>
            </a:endParaRPr>
          </a:p>
        </p:txBody>
      </p:sp>
      <p:grpSp>
        <p:nvGrpSpPr>
          <p:cNvPr id="2" name="Group 4"/>
          <p:cNvGrpSpPr/>
          <p:nvPr/>
        </p:nvGrpSpPr>
        <p:grpSpPr bwMode="auto">
          <a:xfrm>
            <a:off x="0" y="566738"/>
            <a:ext cx="9144000" cy="76200"/>
            <a:chOff x="0" y="0"/>
            <a:chExt cx="9144000" cy="576263"/>
          </a:xfrm>
        </p:grpSpPr>
        <p:sp>
          <p:nvSpPr>
            <p:cNvPr id="7173" name="矩形 62"/>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4" name="矩形 63"/>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7175" name="矩形 64"/>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7176" name="图片 65"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grpSp>
        <p:nvGrpSpPr>
          <p:cNvPr id="3" name="Group 10"/>
          <p:cNvGrpSpPr/>
          <p:nvPr/>
        </p:nvGrpSpPr>
        <p:grpSpPr bwMode="auto">
          <a:xfrm>
            <a:off x="0" y="6572250"/>
            <a:ext cx="9251950" cy="336550"/>
            <a:chOff x="0" y="0"/>
            <a:chExt cx="14568" cy="528"/>
          </a:xfrm>
        </p:grpSpPr>
        <p:sp>
          <p:nvSpPr>
            <p:cNvPr id="7179" name="矩形 55"/>
            <p:cNvSpPr>
              <a:spLocks noChangeArrowheads="1"/>
            </p:cNvSpPr>
            <p:nvPr/>
          </p:nvSpPr>
          <p:spPr bwMode="auto">
            <a:xfrm>
              <a:off x="0" y="27"/>
              <a:ext cx="14396" cy="440"/>
            </a:xfrm>
            <a:prstGeom prst="rect">
              <a:avLst/>
            </a:prstGeom>
            <a:solidFill>
              <a:srgbClr val="003B90"/>
            </a:solidFill>
            <a:ln w="9525">
              <a:noFill/>
              <a:miter lim="800000"/>
            </a:ln>
            <a:effectLst/>
          </p:spPr>
          <p:txBody>
            <a:bodyPr anchor="ctr"/>
            <a:lstStyle/>
            <a:p>
              <a:pPr algn="ctr"/>
              <a:endParaRPr lang="zh-CN" altLang="en-US">
                <a:solidFill>
                  <a:srgbClr val="FFFFFF"/>
                </a:solidFill>
                <a:latin typeface="Calibri" panose="020F0502020204030204" pitchFamily="34" charset="0"/>
              </a:endParaRPr>
            </a:p>
          </p:txBody>
        </p:sp>
        <p:sp>
          <p:nvSpPr>
            <p:cNvPr id="7180" name="TextBox 25"/>
            <p:cNvSpPr txBox="1">
              <a:spLocks noChangeArrowheads="1"/>
            </p:cNvSpPr>
            <p:nvPr/>
          </p:nvSpPr>
          <p:spPr bwMode="auto">
            <a:xfrm>
              <a:off x="10464" y="0"/>
              <a:ext cx="4105" cy="529"/>
            </a:xfrm>
            <a:prstGeom prst="rect">
              <a:avLst/>
            </a:prstGeom>
            <a:noFill/>
            <a:ln w="9525">
              <a:noFill/>
              <a:miter lim="800000"/>
            </a:ln>
            <a:effectLst/>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grpSp>
      <p:sp>
        <p:nvSpPr>
          <p:cNvPr id="7181" name="文本占位符 21"/>
          <p:cNvSpPr>
            <a:spLocks noChangeArrowheads="1"/>
          </p:cNvSpPr>
          <p:nvPr/>
        </p:nvSpPr>
        <p:spPr bwMode="auto">
          <a:xfrm>
            <a:off x="774700" y="2997324"/>
            <a:ext cx="720725" cy="647700"/>
          </a:xfrm>
          <a:prstGeom prst="rect">
            <a:avLst/>
          </a:prstGeom>
          <a:solidFill>
            <a:srgbClr val="C00000"/>
          </a:solidFill>
          <a:ln w="9525">
            <a:noFill/>
            <a:miter lim="800000"/>
          </a:ln>
          <a:effectLst/>
        </p:spPr>
        <p:txBody>
          <a:bodyPr anchor="ctr"/>
          <a:lstStyle/>
          <a:p>
            <a:pPr algn="ctr" eaLnBrk="0" hangingPunct="0">
              <a:lnSpc>
                <a:spcPct val="90000"/>
              </a:lnSpc>
              <a:spcBef>
                <a:spcPct val="20000"/>
              </a:spcBef>
            </a:pPr>
            <a:r>
              <a:rPr lang="en-US" altLang="en-US" sz="2400" dirty="0">
                <a:solidFill>
                  <a:srgbClr val="F2F2F2"/>
                </a:solidFill>
                <a:sym typeface="Arial" panose="020B0604020202020204" pitchFamily="34" charset="0"/>
              </a:rPr>
              <a:t>2</a:t>
            </a:r>
            <a:endParaRPr lang="zh-CN" altLang="en-US" sz="2400" dirty="0">
              <a:solidFill>
                <a:srgbClr val="F2F2F2"/>
              </a:solidFill>
              <a:sym typeface="Arial" panose="020B0604020202020204" pitchFamily="34" charset="0"/>
            </a:endParaRPr>
          </a:p>
        </p:txBody>
      </p:sp>
      <p:sp>
        <p:nvSpPr>
          <p:cNvPr id="7182" name="文本占位符 22"/>
          <p:cNvSpPr>
            <a:spLocks noChangeArrowheads="1"/>
          </p:cNvSpPr>
          <p:nvPr/>
        </p:nvSpPr>
        <p:spPr bwMode="auto">
          <a:xfrm>
            <a:off x="1674813" y="1412776"/>
            <a:ext cx="6748462"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缓存的概念</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文本占位符 23"/>
          <p:cNvSpPr>
            <a:spLocks noChangeArrowheads="1"/>
          </p:cNvSpPr>
          <p:nvPr/>
        </p:nvSpPr>
        <p:spPr bwMode="auto">
          <a:xfrm>
            <a:off x="774700" y="1412776"/>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en-US" sz="2400" dirty="0">
                <a:solidFill>
                  <a:srgbClr val="7F7F7F"/>
                </a:solidFill>
                <a:sym typeface="Arial" panose="020B0604020202020204" pitchFamily="34" charset="0"/>
              </a:rPr>
              <a:t>1</a:t>
            </a:r>
            <a:endParaRPr lang="zh-CN" altLang="en-US" sz="2400" dirty="0">
              <a:solidFill>
                <a:srgbClr val="7F7F7F"/>
              </a:solidFill>
              <a:sym typeface="Arial" panose="020B0604020202020204" pitchFamily="34" charset="0"/>
            </a:endParaRPr>
          </a:p>
        </p:txBody>
      </p:sp>
      <p:sp>
        <p:nvSpPr>
          <p:cNvPr id="7184" name="文本占位符 22"/>
          <p:cNvSpPr>
            <a:spLocks noChangeArrowheads="1"/>
          </p:cNvSpPr>
          <p:nvPr/>
        </p:nvSpPr>
        <p:spPr bwMode="auto">
          <a:xfrm>
            <a:off x="1674813" y="2997324"/>
            <a:ext cx="6715125" cy="647700"/>
          </a:xfrm>
          <a:prstGeom prst="rect">
            <a:avLst/>
          </a:prstGeom>
          <a:solidFill>
            <a:srgbClr val="336699"/>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rPr>
              <a:t>概念</a:t>
            </a:r>
            <a:endParaRPr lang="zh-CN" altLang="en-US" sz="2000" dirty="0" smtClean="0">
              <a:solidFill>
                <a:srgbClr val="F2F2F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占位符 22"/>
          <p:cNvSpPr>
            <a:spLocks noChangeArrowheads="1"/>
          </p:cNvSpPr>
          <p:nvPr/>
        </p:nvSpPr>
        <p:spPr bwMode="auto">
          <a:xfrm>
            <a:off x="1691680" y="4509492"/>
            <a:ext cx="6715125" cy="647700"/>
          </a:xfrm>
          <a:prstGeom prst="rect">
            <a:avLst/>
          </a:prstGeom>
          <a:solidFill>
            <a:srgbClr val="D8D8D8"/>
          </a:solidFill>
          <a:ln w="9525">
            <a:noFill/>
            <a:miter lim="800000"/>
          </a:ln>
          <a:effectLst/>
        </p:spPr>
        <p:txBody>
          <a:bodyPr anchor="ctr"/>
          <a:lstStyle/>
          <a:p>
            <a:pPr eaLnBrk="0" hangingPunct="0">
              <a:lnSpc>
                <a:spcPct val="90000"/>
              </a:lnSpc>
              <a:spcBef>
                <a:spcPct val="20000"/>
              </a:spcBef>
            </a:pPr>
            <a:r>
              <a:rPr lang="en-US" altLang="zh-CN"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Spring Cache</a:t>
            </a:r>
            <a:r>
              <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rPr>
              <a:t>介绍</a:t>
            </a:r>
            <a:endParaRPr lang="zh-CN" altLang="en-US" sz="2000" dirty="0" smtClean="0">
              <a:solidFill>
                <a:srgbClr val="7F7F7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占位符 21"/>
          <p:cNvSpPr>
            <a:spLocks noChangeArrowheads="1"/>
          </p:cNvSpPr>
          <p:nvPr/>
        </p:nvSpPr>
        <p:spPr bwMode="auto">
          <a:xfrm>
            <a:off x="755576" y="4509492"/>
            <a:ext cx="720725" cy="647700"/>
          </a:xfrm>
          <a:prstGeom prst="rect">
            <a:avLst/>
          </a:prstGeom>
          <a:solidFill>
            <a:srgbClr val="D8D8D8"/>
          </a:solidFill>
          <a:ln w="9525">
            <a:noFill/>
            <a:miter lim="800000"/>
          </a:ln>
          <a:effectLst/>
        </p:spPr>
        <p:txBody>
          <a:bodyPr anchor="ctr"/>
          <a:lstStyle/>
          <a:p>
            <a:pPr algn="ctr" eaLnBrk="0" hangingPunct="0">
              <a:lnSpc>
                <a:spcPct val="90000"/>
              </a:lnSpc>
              <a:spcBef>
                <a:spcPct val="20000"/>
              </a:spcBef>
            </a:pPr>
            <a:r>
              <a:rPr lang="en-US" altLang="zh-CN" sz="2400" dirty="0" smtClean="0">
                <a:solidFill>
                  <a:srgbClr val="7F7F7F"/>
                </a:solidFill>
                <a:sym typeface="Arial" panose="020B0604020202020204" pitchFamily="34" charset="0"/>
              </a:rPr>
              <a:t>3</a:t>
            </a:r>
            <a:endParaRPr lang="zh-CN" altLang="en-US" sz="2400" dirty="0">
              <a:solidFill>
                <a:srgbClr val="7F7F7F"/>
              </a:solidFill>
              <a:sym typeface="Arial" panose="020B0604020202020204" pitchFamily="34" charset="0"/>
            </a:endParaRPr>
          </a:p>
        </p:txBody>
      </p:sp>
      <p:sp>
        <p:nvSpPr>
          <p:cNvPr id="5" name="TextBox 53"/>
          <p:cNvSpPr txBox="1">
            <a:spLocks noChangeArrowheads="1"/>
          </p:cNvSpPr>
          <p:nvPr/>
        </p:nvSpPr>
        <p:spPr bwMode="auto">
          <a:xfrm>
            <a:off x="357188" y="0"/>
            <a:ext cx="6072187" cy="583565"/>
          </a:xfrm>
          <a:prstGeom prst="rect">
            <a:avLst/>
          </a:prstGeom>
          <a:noFill/>
          <a:ln w="9525">
            <a:noFill/>
            <a:miter lim="800000"/>
          </a:ln>
        </p:spPr>
        <p:txBody>
          <a:bodyPr>
            <a:spAutoFit/>
          </a:bodyPr>
          <a:lstStyle/>
          <a:p>
            <a:r>
              <a:rPr lang="en-US" altLang="zh-CN" sz="32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3200" b="1" dirty="0">
                <a:solidFill>
                  <a:srgbClr val="003B90"/>
                </a:solidFill>
                <a:latin typeface="微软雅黑" panose="020B0503020204020204" pitchFamily="34" charset="-122"/>
                <a:ea typeface="微软雅黑" panose="020B0503020204020204" pitchFamily="34" charset="-122"/>
                <a:sym typeface="+mn-ea"/>
              </a:rPr>
              <a:t>概念及介绍</a:t>
            </a:r>
            <a:endParaRPr lang="zh-CN" altLang="en-US" sz="3200" b="1">
              <a:solidFill>
                <a:srgbClr val="003B9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610578"/>
            <a:ext cx="8640960" cy="4276725"/>
          </a:xfrm>
          <a:prstGeom prst="rect">
            <a:avLst/>
          </a:prstGeom>
          <a:noFill/>
        </p:spPr>
        <p:txBody>
          <a:bodyPr wrap="square" rtlCol="0">
            <a:spAutoFit/>
          </a:bodyPr>
          <a:lstStyle/>
          <a:p>
            <a:pPr marL="285750" indent="-285750" algn="l">
              <a:buFont typeface="Wingdings" panose="05000000000000000000" charset="0"/>
              <a:buChar char="Ø"/>
            </a:pPr>
            <a:r>
              <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从3.1版开始，Spring Framework提供了对现有Spring应用程序透明地添加缓存的支持。与事务支持类似，缓存抽象允许一致地使用各种缓存解决方案，而对代码的影响最小</a:t>
            </a:r>
            <a:endPar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Spring Cache</a:t>
            </a:r>
            <a:r>
              <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服务是一种抽象，开发人员不需要编写缓存的相关逻辑，但是需要接入实际的缓存存储来完善该功能</a:t>
            </a:r>
            <a:endPar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l">
              <a:buFont typeface="Wingdings" panose="05000000000000000000" charset="0"/>
              <a:buChar char="Ø"/>
            </a:pPr>
            <a:endPar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Spring Cache</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相关的抽象接口：</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org.springframework.cache.Cache</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org.springframework.cache.CacheManager</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Spring Cache</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抽象的一些实现是可以开箱即用的</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基于JDK java.util.concurrent.ConcurrentMap的缓存</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Ehcache 2.x</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Gemfire缓存</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Spring Cache</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抽象没有对多线程和多进程环境的特殊处理，这部分功能由缓存实现处理</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44"/>
          <p:cNvSpPr txBox="1"/>
          <p:nvPr/>
        </p:nvSpPr>
        <p:spPr>
          <a:xfrm>
            <a:off x="179705" y="-21590"/>
            <a:ext cx="4672965" cy="521970"/>
          </a:xfrm>
          <a:prstGeom prst="rect">
            <a:avLst/>
          </a:prstGeom>
          <a:noFill/>
        </p:spPr>
        <p:txBody>
          <a:bodyPr wrap="square" rtlCol="0">
            <a:spAutoFit/>
          </a:bodyPr>
          <a:p>
            <a:r>
              <a:rPr lang="en-US" altLang="zh-CN" sz="28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800" b="1" dirty="0">
                <a:solidFill>
                  <a:srgbClr val="003B90"/>
                </a:solidFill>
                <a:latin typeface="微软雅黑" panose="020B0503020204020204" pitchFamily="34" charset="-122"/>
                <a:ea typeface="微软雅黑" panose="020B0503020204020204" pitchFamily="34" charset="-122"/>
                <a:sym typeface="+mn-ea"/>
              </a:rPr>
              <a:t>概念</a:t>
            </a:r>
            <a:endParaRPr lang="zh-CN" altLang="en-US" sz="2800" dirty="0"/>
          </a:p>
        </p:txBody>
      </p:sp>
      <p:sp>
        <p:nvSpPr>
          <p:cNvPr id="6" name="TextBox 44"/>
          <p:cNvSpPr txBox="1"/>
          <p:nvPr/>
        </p:nvSpPr>
        <p:spPr>
          <a:xfrm>
            <a:off x="179705" y="927100"/>
            <a:ext cx="3528695" cy="398780"/>
          </a:xfrm>
          <a:prstGeom prst="rect">
            <a:avLst/>
          </a:prstGeom>
          <a:noFill/>
        </p:spPr>
        <p:txBody>
          <a:bodyPr wrap="square" rtlCol="0">
            <a:spAutoFit/>
          </a:bodyPr>
          <a:p>
            <a:r>
              <a:rPr lang="en-US" altLang="zh-CN" sz="2000" b="1" dirty="0">
                <a:solidFill>
                  <a:srgbClr val="003B90"/>
                </a:solidFill>
                <a:latin typeface="微软雅黑" panose="020B0503020204020204" pitchFamily="34" charset="-122"/>
                <a:ea typeface="微软雅黑" panose="020B0503020204020204" pitchFamily="34" charset="-122"/>
                <a:sym typeface="+mn-ea"/>
              </a:rPr>
              <a:t>Spring Cache</a:t>
            </a:r>
            <a:r>
              <a:rPr lang="zh-CN" altLang="zh-CN" sz="2000" b="1" dirty="0">
                <a:solidFill>
                  <a:srgbClr val="003B90"/>
                </a:solidFill>
                <a:latin typeface="微软雅黑" panose="020B0503020204020204" pitchFamily="34" charset="-122"/>
                <a:ea typeface="微软雅黑" panose="020B0503020204020204" pitchFamily="34" charset="-122"/>
                <a:sym typeface="+mn-ea"/>
              </a:rPr>
              <a:t>基本</a:t>
            </a:r>
            <a:r>
              <a:rPr lang="zh-CN" altLang="en-US" sz="2000" b="1" dirty="0">
                <a:solidFill>
                  <a:srgbClr val="003B90"/>
                </a:solidFill>
                <a:latin typeface="微软雅黑" panose="020B0503020204020204" pitchFamily="34" charset="-122"/>
                <a:ea typeface="微软雅黑" panose="020B0503020204020204" pitchFamily="34" charset="-122"/>
                <a:sym typeface="+mn-ea"/>
              </a:rPr>
              <a:t>概念</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pSp>
        <p:nvGrpSpPr>
          <p:cNvPr id="2" name="Group 3"/>
          <p:cNvGrpSpPr/>
          <p:nvPr/>
        </p:nvGrpSpPr>
        <p:grpSpPr bwMode="auto">
          <a:xfrm>
            <a:off x="0" y="566738"/>
            <a:ext cx="9144000" cy="76200"/>
            <a:chOff x="0" y="0"/>
            <a:chExt cx="9144000" cy="576263"/>
          </a:xfrm>
        </p:grpSpPr>
        <p:sp>
          <p:nvSpPr>
            <p:cNvPr id="6148" name="矩形 25"/>
            <p:cNvSpPr>
              <a:spLocks noChangeArrowheads="1"/>
            </p:cNvSpPr>
            <p:nvPr/>
          </p:nvSpPr>
          <p:spPr bwMode="auto">
            <a:xfrm>
              <a:off x="0" y="0"/>
              <a:ext cx="9144000" cy="576263"/>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49" name="矩形 28"/>
            <p:cNvSpPr>
              <a:spLocks noChangeArrowheads="1"/>
            </p:cNvSpPr>
            <p:nvPr/>
          </p:nvSpPr>
          <p:spPr bwMode="auto">
            <a:xfrm>
              <a:off x="7143750" y="0"/>
              <a:ext cx="2000250" cy="576263"/>
            </a:xfrm>
            <a:prstGeom prst="rect">
              <a:avLst/>
            </a:prstGeom>
            <a:solidFill>
              <a:srgbClr val="E60012"/>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50" name="矩形 29"/>
            <p:cNvSpPr>
              <a:spLocks noChangeArrowheads="1"/>
            </p:cNvSpPr>
            <p:nvPr/>
          </p:nvSpPr>
          <p:spPr bwMode="auto">
            <a:xfrm flipH="1">
              <a:off x="7097713" y="0"/>
              <a:ext cx="46037" cy="576263"/>
            </a:xfrm>
            <a:prstGeom prst="rect">
              <a:avLst/>
            </a:prstGeom>
            <a:solidFill>
              <a:srgbClr val="C9CACA"/>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grpSp>
      <p:pic>
        <p:nvPicPr>
          <p:cNvPr id="6151" name="图片 82" descr="logo.gif"/>
          <p:cNvPicPr>
            <a:picLocks noChangeAspect="1" noChangeArrowheads="1"/>
          </p:cNvPicPr>
          <p:nvPr/>
        </p:nvPicPr>
        <p:blipFill>
          <a:blip r:embed="rId1" cstate="print"/>
          <a:srcRect/>
          <a:stretch>
            <a:fillRect/>
          </a:stretch>
        </p:blipFill>
        <p:spPr bwMode="auto">
          <a:xfrm>
            <a:off x="7429500" y="127000"/>
            <a:ext cx="1571625" cy="373063"/>
          </a:xfrm>
          <a:prstGeom prst="rect">
            <a:avLst/>
          </a:prstGeom>
          <a:noFill/>
          <a:ln w="9525">
            <a:noFill/>
            <a:miter lim="800000"/>
            <a:headEnd/>
            <a:tailEnd/>
          </a:ln>
        </p:spPr>
      </p:pic>
      <p:sp>
        <p:nvSpPr>
          <p:cNvPr id="6169" name="矩形 43"/>
          <p:cNvSpPr>
            <a:spLocks noChangeArrowheads="1"/>
          </p:cNvSpPr>
          <p:nvPr/>
        </p:nvSpPr>
        <p:spPr bwMode="auto">
          <a:xfrm>
            <a:off x="0" y="6589713"/>
            <a:ext cx="9144000" cy="279400"/>
          </a:xfrm>
          <a:prstGeom prst="rect">
            <a:avLst/>
          </a:prstGeom>
          <a:solidFill>
            <a:srgbClr val="003B90"/>
          </a:solidFill>
          <a:ln w="9525">
            <a:noFill/>
            <a:miter lim="800000"/>
          </a:ln>
        </p:spPr>
        <p:txBody>
          <a:bodyPr anchor="ctr"/>
          <a:lstStyle/>
          <a:p>
            <a:pPr algn="ctr"/>
            <a:endParaRPr lang="zh-CN" altLang="en-US">
              <a:solidFill>
                <a:srgbClr val="FFFFFF"/>
              </a:solidFill>
              <a:latin typeface="Calibri" panose="020F0502020204030204" pitchFamily="34" charset="0"/>
            </a:endParaRPr>
          </a:p>
        </p:txBody>
      </p:sp>
      <p:sp>
        <p:nvSpPr>
          <p:cNvPr id="6170" name="TextBox 25"/>
          <p:cNvSpPr txBox="1">
            <a:spLocks noChangeArrowheads="1"/>
          </p:cNvSpPr>
          <p:nvPr/>
        </p:nvSpPr>
        <p:spPr bwMode="auto">
          <a:xfrm>
            <a:off x="6643688" y="6572250"/>
            <a:ext cx="2714625" cy="338138"/>
          </a:xfrm>
          <a:prstGeom prst="rect">
            <a:avLst/>
          </a:prstGeom>
          <a:noFill/>
          <a:ln w="9525">
            <a:noFill/>
            <a:miter lim="800000"/>
          </a:ln>
        </p:spPr>
        <p:txBody>
          <a:bodyPr>
            <a:spAutoFit/>
          </a:bodyPr>
          <a:lstStyle/>
          <a:p>
            <a:r>
              <a:rPr lang="en-US" sz="1600" b="1" i="1">
                <a:solidFill>
                  <a:schemeClr val="bg1"/>
                </a:solidFill>
                <a:latin typeface="微软雅黑" panose="020B0503020204020204" pitchFamily="34" charset="-122"/>
                <a:ea typeface="微软雅黑" panose="020B0503020204020204" pitchFamily="34" charset="-122"/>
              </a:rPr>
              <a:t>—   </a:t>
            </a:r>
            <a:r>
              <a:rPr lang="zh-CN" altLang="en-US" sz="1600" b="1" i="1">
                <a:solidFill>
                  <a:schemeClr val="bg1"/>
                </a:solidFill>
                <a:latin typeface="微软雅黑" panose="020B0503020204020204" pitchFamily="34" charset="-122"/>
                <a:ea typeface="微软雅黑" panose="020B0503020204020204" pitchFamily="34" charset="-122"/>
              </a:rPr>
              <a:t>安全  高效  绿色   </a:t>
            </a:r>
            <a:r>
              <a:rPr lang="en-US" sz="1600" b="1" i="1">
                <a:solidFill>
                  <a:schemeClr val="bg1"/>
                </a:solidFill>
                <a:latin typeface="微软雅黑" panose="020B0503020204020204" pitchFamily="34" charset="-122"/>
                <a:ea typeface="微软雅黑" panose="020B0503020204020204" pitchFamily="34" charset="-122"/>
              </a:rPr>
              <a:t>—</a:t>
            </a:r>
            <a:r>
              <a:rPr lang="zh-CN" altLang="en-US" sz="1600" b="1" i="1">
                <a:solidFill>
                  <a:schemeClr val="bg1"/>
                </a:solidFill>
                <a:latin typeface="微软雅黑" panose="020B0503020204020204" pitchFamily="34" charset="-122"/>
                <a:ea typeface="微软雅黑" panose="020B0503020204020204" pitchFamily="34" charset="-122"/>
              </a:rPr>
              <a:t> </a:t>
            </a:r>
            <a:endParaRPr lang="en-US" sz="1600" b="1" i="1">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9512" y="1433413"/>
            <a:ext cx="8640960" cy="2061210"/>
          </a:xfrm>
          <a:prstGeom prst="rect">
            <a:avLst/>
          </a:prstGeom>
          <a:noFill/>
        </p:spPr>
        <p:txBody>
          <a:bodyPr wrap="square" rtlCol="0">
            <a:spAutoFit/>
          </a:bodyPr>
          <a:lstStyle/>
          <a:p>
            <a:pPr marL="285750" indent="-285750" algn="l">
              <a:buFont typeface="Wingdings" panose="05000000000000000000" charset="0"/>
              <a:buChar char="Ø"/>
            </a:pPr>
            <a:r>
              <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Spring Cache</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中提供一组注解来声明使用</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EnableCaching：</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@Cacheable：触发缓存填充</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@CacheEvict：触发缓存清除</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@CachePut：更新缓存而不影响方法的执行</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@Caching：重新组合要在方法上应用的多个缓存操作</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buFont typeface="Wingdings" panose="05000000000000000000" charset="0"/>
              <a:buChar char="Ø"/>
            </a:pPr>
            <a:r>
              <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rPr>
              <a:t>@CacheConfig：在类级别共享一些常见的缓存相关设置</a:t>
            </a:r>
            <a:endParaRPr lang="zh-CN" altLang="en-US" sz="16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buFont typeface="Wingdings" panose="05000000000000000000" charset="0"/>
              <a:buChar char="Ø"/>
            </a:pPr>
            <a:endParaRPr lang="en-US" altLang="zh-CN" sz="1600" b="1"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44"/>
          <p:cNvSpPr txBox="1"/>
          <p:nvPr/>
        </p:nvSpPr>
        <p:spPr>
          <a:xfrm>
            <a:off x="179705" y="-21590"/>
            <a:ext cx="4672965" cy="521970"/>
          </a:xfrm>
          <a:prstGeom prst="rect">
            <a:avLst/>
          </a:prstGeom>
          <a:noFill/>
        </p:spPr>
        <p:txBody>
          <a:bodyPr wrap="square" rtlCol="0">
            <a:spAutoFit/>
          </a:bodyPr>
          <a:p>
            <a:r>
              <a:rPr lang="en-US" altLang="zh-CN" sz="28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800" b="1" dirty="0">
                <a:solidFill>
                  <a:srgbClr val="003B90"/>
                </a:solidFill>
                <a:latin typeface="微软雅黑" panose="020B0503020204020204" pitchFamily="34" charset="-122"/>
                <a:ea typeface="微软雅黑" panose="020B0503020204020204" pitchFamily="34" charset="-122"/>
                <a:sym typeface="+mn-ea"/>
              </a:rPr>
              <a:t>概念</a:t>
            </a:r>
            <a:endParaRPr lang="zh-CN" altLang="en-US" sz="2800" dirty="0"/>
          </a:p>
        </p:txBody>
      </p:sp>
      <p:sp>
        <p:nvSpPr>
          <p:cNvPr id="6" name="TextBox 44"/>
          <p:cNvSpPr txBox="1"/>
          <p:nvPr/>
        </p:nvSpPr>
        <p:spPr>
          <a:xfrm>
            <a:off x="179705" y="852805"/>
            <a:ext cx="3528695" cy="398780"/>
          </a:xfrm>
          <a:prstGeom prst="rect">
            <a:avLst/>
          </a:prstGeom>
          <a:noFill/>
        </p:spPr>
        <p:txBody>
          <a:bodyPr wrap="square" rtlCol="0">
            <a:spAutoFit/>
          </a:bodyPr>
          <a:p>
            <a:r>
              <a:rPr lang="en-US" altLang="zh-CN" sz="2000" b="1" dirty="0">
                <a:solidFill>
                  <a:srgbClr val="003B90"/>
                </a:solidFill>
                <a:latin typeface="微软雅黑" panose="020B0503020204020204" pitchFamily="34" charset="-122"/>
                <a:ea typeface="微软雅黑" panose="020B0503020204020204" pitchFamily="34" charset="-122"/>
                <a:sym typeface="+mn-ea"/>
              </a:rPr>
              <a:t>Spring Cache</a:t>
            </a:r>
            <a:r>
              <a:rPr lang="zh-CN" altLang="en-US" sz="2000" b="1" dirty="0">
                <a:solidFill>
                  <a:srgbClr val="003B90"/>
                </a:solidFill>
                <a:latin typeface="微软雅黑" panose="020B0503020204020204" pitchFamily="34" charset="-122"/>
                <a:ea typeface="微软雅黑" panose="020B0503020204020204" pitchFamily="34" charset="-122"/>
                <a:sym typeface="+mn-ea"/>
              </a:rPr>
              <a:t>声明</a:t>
            </a:r>
            <a:endParaRPr lang="zh-CN" altLang="en-US" sz="2000" b="1" dirty="0">
              <a:solidFill>
                <a:srgbClr val="003B9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11442</Words>
  <Application>WPS 演示</Application>
  <PresentationFormat>全屏显示(4:3)</PresentationFormat>
  <Paragraphs>822</Paragraphs>
  <Slides>50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50</vt:i4>
      </vt:variant>
    </vt:vector>
  </HeadingPairs>
  <TitlesOfParts>
    <vt:vector size="67" baseType="lpstr">
      <vt:lpstr>Arial</vt:lpstr>
      <vt:lpstr>宋体</vt:lpstr>
      <vt:lpstr>Wingdings</vt:lpstr>
      <vt:lpstr>Calibri</vt:lpstr>
      <vt:lpstr>微软雅黑</vt:lpstr>
      <vt:lpstr>Times New Roman</vt:lpstr>
      <vt:lpstr>Wingdings</vt:lpstr>
      <vt:lpstr>Arial Unicode MS</vt:lpstr>
      <vt:lpstr>华文宋体</vt:lpstr>
      <vt:lpstr>华文细黑</vt:lpstr>
      <vt:lpstr>方正兰亭超细黑简体</vt:lpstr>
      <vt:lpstr>Batang</vt:lpstr>
      <vt:lpstr>Dotum</vt:lpstr>
      <vt:lpstr>Gungsuh</vt:lpstr>
      <vt:lpstr>Meiryo UI</vt:lpstr>
      <vt:lpstr>GungsuhChe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445</cp:revision>
  <dcterms:created xsi:type="dcterms:W3CDTF">2017-08-29T07:00:00Z</dcterms:created>
  <dcterms:modified xsi:type="dcterms:W3CDTF">2018-10-12T09:37:05Z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