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9" r:id="rId2"/>
    <p:sldId id="256" r:id="rId3"/>
    <p:sldId id="260" r:id="rId4"/>
    <p:sldId id="258" r:id="rId5"/>
    <p:sldId id="261" r:id="rId6"/>
    <p:sldId id="262" r:id="rId7"/>
    <p:sldId id="263" r:id="rId8"/>
    <p:sldId id="257"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794" autoAdjust="0"/>
  </p:normalViewPr>
  <p:slideViewPr>
    <p:cSldViewPr snapToGrid="0">
      <p:cViewPr varScale="1">
        <p:scale>
          <a:sx n="72" d="100"/>
          <a:sy n="72" d="100"/>
        </p:scale>
        <p:origin x="107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21:10:26.919"/>
    </inkml:context>
    <inkml:brush xml:id="br0">
      <inkml:brushProperty name="width" value="0.05" units="cm"/>
      <inkml:brushProperty name="height" value="0.05" units="cm"/>
      <inkml:brushProperty name="color" value="#E71224"/>
    </inkml:brush>
  </inkml:definitions>
  <inkml:trace contextRef="#ctx0" brushRef="#br0">0 1 24575,'4'3'0,"-1"-1"0,1 1 0,0-1 0,0 0 0,0 0 0,0 0 0,0 0 0,0-1 0,1 1 0,-1-1 0,1 0 0,5 0 0,60 2 0,-49-2 0,821 0 0,-402-3 0,462 2-944,-733 13 1572,6 1-312,735-15-1681,-885 1-5461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21:10:30.469"/>
    </inkml:context>
    <inkml:brush xml:id="br0">
      <inkml:brushProperty name="width" value="0.05" units="cm"/>
      <inkml:brushProperty name="height" value="0.05" units="cm"/>
      <inkml:brushProperty name="color" value="#E71224"/>
    </inkml:brush>
  </inkml:definitions>
  <inkml:trace contextRef="#ctx0" brushRef="#br0">0 1 24575,'2887'0'-1365,"-2867"0"-5461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21:10:32.716"/>
    </inkml:context>
    <inkml:brush xml:id="br0">
      <inkml:brushProperty name="width" value="0.05" units="cm"/>
      <inkml:brushProperty name="height" value="0.05" units="cm"/>
      <inkml:brushProperty name="color" value="#E71224"/>
    </inkml:brush>
  </inkml:definitions>
  <inkml:trace contextRef="#ctx0" brushRef="#br0">0 158 24575,'10'0'0,"32"1"0,0-2 0,0-2 0,75-14 0,-16-3 0,168-11 0,342 21 0,-385 12 0,790-2 0,-967-2 0,1-2 0,-1-3 0,76-19 0,-96 21 0,1 1 0,-1 1 0,50 2 0,11 0 0,-13-12 0,-56 9 0,0 0 0,24-1 0,84 6-1365,-106-1-5461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21:10:35.241"/>
    </inkml:context>
    <inkml:brush xml:id="br0">
      <inkml:brushProperty name="width" value="0.05" units="cm"/>
      <inkml:brushProperty name="height" value="0.05" units="cm"/>
      <inkml:brushProperty name="color" value="#E71224"/>
    </inkml:brush>
  </inkml:definitions>
  <inkml:trace contextRef="#ctx0" brushRef="#br0">4 45 24575,'2489'0'0,"-2458"-2"0,58-10 0,-58 7 0,54-3 0,29 10 0,86-4 0,-158-7-1365,-25 3-5461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21:10:37.224"/>
    </inkml:context>
    <inkml:brush xml:id="br0">
      <inkml:brushProperty name="width" value="0.05" units="cm"/>
      <inkml:brushProperty name="height" value="0.05" units="cm"/>
      <inkml:brushProperty name="color" value="#E71224"/>
    </inkml:brush>
  </inkml:definitions>
  <inkml:trace contextRef="#ctx0" brushRef="#br0">0 396 24575,'8'0'0,"19"0"0,1 0 0,-1-2 0,1-1 0,32-8 0,89-25 0,1 6 0,218-15 0,78 40 0,-89 5 0,-113-21 0,-220 18 0,10-2 0,-1-3 0,0 0 0,57-24 0,-63 21 0,0 1 0,1 1 0,0 1 0,0 2 0,0 1 0,33-2 0,-23 7 0,0-1 0,-1-3 0,48-9 0,-31 2 0,1 2 0,63-1 0,112 8 0,-145 3 0,-38-4 0,56-8 0,42-3 0,39 15 0,76-2 0,-235-2 32,1-1 0,-1-1-1,29-10 1,-28 8-529,0 0-1,42-4 1,-46 10-6329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443396-F403-4100-8B11-8DF1E3AE1D1D}" type="datetimeFigureOut">
              <a:rPr lang="tr-TR" smtClean="0"/>
              <a:t>1.07.2022</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6E8353-F5B7-47AD-B8E2-7D24F2467008}" type="slidenum">
              <a:rPr lang="tr-TR" smtClean="0"/>
              <a:t>‹#›</a:t>
            </a:fld>
            <a:endParaRPr lang="tr-TR"/>
          </a:p>
        </p:txBody>
      </p:sp>
    </p:spTree>
    <p:extLst>
      <p:ext uri="{BB962C8B-B14F-4D97-AF65-F5344CB8AC3E}">
        <p14:creationId xmlns:p14="http://schemas.microsoft.com/office/powerpoint/2010/main" val="3434314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a:t>There</a:t>
            </a:r>
            <a:r>
              <a:rPr lang="tr-TR" dirty="0"/>
              <a:t> is a </a:t>
            </a:r>
            <a:r>
              <a:rPr lang="tr-TR" dirty="0" err="1"/>
              <a:t>pathway</a:t>
            </a:r>
            <a:r>
              <a:rPr lang="tr-TR" dirty="0"/>
              <a:t> </a:t>
            </a:r>
            <a:r>
              <a:rPr lang="tr-TR" dirty="0" err="1"/>
              <a:t>called</a:t>
            </a:r>
            <a:r>
              <a:rPr lang="tr-TR" dirty="0"/>
              <a:t> IBD </a:t>
            </a:r>
            <a:r>
              <a:rPr lang="tr-TR" dirty="0" err="1"/>
              <a:t>pathway</a:t>
            </a:r>
            <a:r>
              <a:rPr lang="tr-TR" dirty="0"/>
              <a:t> </a:t>
            </a:r>
            <a:r>
              <a:rPr lang="tr-TR" dirty="0" err="1"/>
              <a:t>a.k.a</a:t>
            </a:r>
            <a:r>
              <a:rPr lang="tr-TR" dirty="0"/>
              <a:t>. Hsa05321 but </a:t>
            </a:r>
            <a:r>
              <a:rPr lang="tr-TR" dirty="0" err="1"/>
              <a:t>interestingly</a:t>
            </a:r>
            <a:r>
              <a:rPr lang="tr-TR" dirty="0"/>
              <a:t> </a:t>
            </a:r>
            <a:r>
              <a:rPr lang="tr-TR" dirty="0" err="1"/>
              <a:t>this</a:t>
            </a:r>
            <a:r>
              <a:rPr lang="tr-TR" dirty="0"/>
              <a:t> </a:t>
            </a:r>
            <a:r>
              <a:rPr lang="tr-TR" dirty="0" err="1"/>
              <a:t>pathway’s</a:t>
            </a:r>
            <a:r>
              <a:rPr lang="tr-TR" dirty="0"/>
              <a:t> </a:t>
            </a:r>
            <a:r>
              <a:rPr lang="tr-TR" dirty="0" err="1"/>
              <a:t>results</a:t>
            </a:r>
            <a:r>
              <a:rPr lang="tr-TR" dirty="0"/>
              <a:t> in </a:t>
            </a:r>
            <a:r>
              <a:rPr lang="tr-TR" dirty="0" err="1"/>
              <a:t>pathfindr</a:t>
            </a:r>
            <a:r>
              <a:rPr lang="tr-TR" dirty="0"/>
              <a:t> </a:t>
            </a:r>
            <a:r>
              <a:rPr lang="tr-TR" dirty="0" err="1"/>
              <a:t>are</a:t>
            </a:r>
            <a:r>
              <a:rPr lang="tr-TR" dirty="0"/>
              <a:t> </a:t>
            </a:r>
            <a:r>
              <a:rPr lang="tr-TR" dirty="0" err="1"/>
              <a:t>pretty</a:t>
            </a:r>
            <a:r>
              <a:rPr lang="tr-TR" dirty="0"/>
              <a:t> </a:t>
            </a:r>
            <a:r>
              <a:rPr lang="tr-TR" dirty="0" err="1"/>
              <a:t>low</a:t>
            </a:r>
            <a:r>
              <a:rPr lang="tr-TR" dirty="0"/>
              <a:t> in </a:t>
            </a:r>
            <a:r>
              <a:rPr lang="tr-TR" dirty="0" err="1"/>
              <a:t>comparison</a:t>
            </a:r>
            <a:r>
              <a:rPr lang="tr-TR" dirty="0"/>
              <a:t> </a:t>
            </a:r>
            <a:r>
              <a:rPr lang="tr-TR" dirty="0" err="1"/>
              <a:t>to</a:t>
            </a:r>
            <a:r>
              <a:rPr lang="tr-TR" dirty="0"/>
              <a:t> </a:t>
            </a:r>
            <a:r>
              <a:rPr lang="tr-TR" dirty="0" err="1"/>
              <a:t>other</a:t>
            </a:r>
            <a:r>
              <a:rPr lang="tr-TR" dirty="0"/>
              <a:t> </a:t>
            </a:r>
            <a:r>
              <a:rPr lang="tr-TR" dirty="0" err="1"/>
              <a:t>pathways</a:t>
            </a:r>
            <a:r>
              <a:rPr lang="tr-TR" dirty="0"/>
              <a:t>. I </a:t>
            </a:r>
            <a:r>
              <a:rPr lang="tr-TR" dirty="0" err="1"/>
              <a:t>mean</a:t>
            </a:r>
            <a:r>
              <a:rPr lang="tr-TR" dirty="0"/>
              <a:t> </a:t>
            </a:r>
            <a:r>
              <a:rPr lang="tr-TR" dirty="0" err="1"/>
              <a:t>the</a:t>
            </a:r>
            <a:r>
              <a:rPr lang="tr-TR" dirty="0"/>
              <a:t> p </a:t>
            </a:r>
            <a:r>
              <a:rPr lang="tr-TR" dirty="0" err="1"/>
              <a:t>value</a:t>
            </a:r>
            <a:r>
              <a:rPr lang="tr-TR" dirty="0"/>
              <a:t> </a:t>
            </a:r>
            <a:r>
              <a:rPr lang="tr-TR" dirty="0" err="1"/>
              <a:t>turns</a:t>
            </a:r>
            <a:r>
              <a:rPr lang="tr-TR" dirty="0"/>
              <a:t> </a:t>
            </a:r>
            <a:r>
              <a:rPr lang="tr-TR" dirty="0" err="1"/>
              <a:t>out</a:t>
            </a:r>
            <a:r>
              <a:rPr lang="tr-TR" dirty="0"/>
              <a:t> </a:t>
            </a:r>
            <a:r>
              <a:rPr lang="tr-TR" dirty="0" err="1"/>
              <a:t>to</a:t>
            </a:r>
            <a:r>
              <a:rPr lang="tr-TR" dirty="0"/>
              <a:t> be </a:t>
            </a:r>
            <a:r>
              <a:rPr lang="tr-TR" dirty="0" err="1"/>
              <a:t>the</a:t>
            </a:r>
            <a:r>
              <a:rPr lang="tr-TR" dirty="0"/>
              <a:t> 21st in </a:t>
            </a:r>
            <a:r>
              <a:rPr lang="tr-TR" dirty="0" err="1"/>
              <a:t>the</a:t>
            </a:r>
            <a:r>
              <a:rPr lang="tr-TR" dirty="0"/>
              <a:t> </a:t>
            </a:r>
            <a:r>
              <a:rPr lang="tr-TR" dirty="0" err="1"/>
              <a:t>list</a:t>
            </a:r>
            <a:r>
              <a:rPr lang="tr-TR" dirty="0"/>
              <a:t>. </a:t>
            </a:r>
            <a:r>
              <a:rPr lang="tr-TR" dirty="0" err="1"/>
              <a:t>Also</a:t>
            </a:r>
            <a:r>
              <a:rPr lang="tr-TR" dirty="0"/>
              <a:t> </a:t>
            </a:r>
            <a:r>
              <a:rPr lang="tr-TR" dirty="0" err="1"/>
              <a:t>related</a:t>
            </a:r>
            <a:r>
              <a:rPr lang="tr-TR" dirty="0"/>
              <a:t> </a:t>
            </a:r>
            <a:r>
              <a:rPr lang="tr-TR" dirty="0" err="1"/>
              <a:t>pathways</a:t>
            </a:r>
            <a:r>
              <a:rPr lang="tr-TR" dirty="0"/>
              <a:t> </a:t>
            </a:r>
            <a:r>
              <a:rPr lang="tr-TR" dirty="0" err="1"/>
              <a:t>are</a:t>
            </a:r>
            <a:r>
              <a:rPr lang="tr-TR" dirty="0"/>
              <a:t> </a:t>
            </a:r>
            <a:r>
              <a:rPr lang="tr-TR" dirty="0" err="1"/>
              <a:t>even</a:t>
            </a:r>
            <a:r>
              <a:rPr lang="tr-TR" dirty="0"/>
              <a:t> </a:t>
            </a:r>
            <a:r>
              <a:rPr lang="tr-TR" dirty="0" err="1"/>
              <a:t>lower</a:t>
            </a:r>
            <a:r>
              <a:rPr lang="tr-TR" dirty="0"/>
              <a:t>(hsa04612 is not </a:t>
            </a:r>
            <a:r>
              <a:rPr lang="tr-TR" dirty="0" err="1"/>
              <a:t>even</a:t>
            </a:r>
            <a:r>
              <a:rPr lang="tr-TR" dirty="0"/>
              <a:t> </a:t>
            </a:r>
            <a:r>
              <a:rPr lang="tr-TR" dirty="0" err="1"/>
              <a:t>important</a:t>
            </a:r>
            <a:r>
              <a:rPr lang="tr-TR" dirty="0"/>
              <a:t> </a:t>
            </a:r>
            <a:r>
              <a:rPr lang="tr-TR" dirty="0" err="1"/>
              <a:t>according</a:t>
            </a:r>
            <a:r>
              <a:rPr lang="tr-TR" dirty="0"/>
              <a:t> </a:t>
            </a:r>
            <a:r>
              <a:rPr lang="tr-TR" dirty="0" err="1"/>
              <a:t>to</a:t>
            </a:r>
            <a:r>
              <a:rPr lang="tr-TR" dirty="0"/>
              <a:t> </a:t>
            </a:r>
            <a:r>
              <a:rPr lang="tr-TR" dirty="0" err="1"/>
              <a:t>results</a:t>
            </a:r>
            <a:r>
              <a:rPr lang="tr-TR" dirty="0"/>
              <a:t>.(</a:t>
            </a:r>
            <a:r>
              <a:rPr lang="tr-TR" dirty="0" err="1"/>
              <a:t>except</a:t>
            </a:r>
            <a:r>
              <a:rPr lang="tr-TR" dirty="0"/>
              <a:t> </a:t>
            </a:r>
            <a:r>
              <a:rPr lang="tr-TR" dirty="0" err="1"/>
              <a:t>jak</a:t>
            </a:r>
            <a:r>
              <a:rPr lang="tr-TR" dirty="0"/>
              <a:t> stat </a:t>
            </a:r>
            <a:r>
              <a:rPr lang="tr-TR" dirty="0" err="1"/>
              <a:t>path</a:t>
            </a:r>
            <a:r>
              <a:rPr lang="tr-TR" dirty="0"/>
              <a:t> but it is </a:t>
            </a:r>
            <a:r>
              <a:rPr lang="tr-TR" dirty="0" err="1"/>
              <a:t>one</a:t>
            </a:r>
            <a:r>
              <a:rPr lang="tr-TR" dirty="0"/>
              <a:t> of </a:t>
            </a:r>
            <a:r>
              <a:rPr lang="tr-TR" dirty="0" err="1"/>
              <a:t>the</a:t>
            </a:r>
            <a:r>
              <a:rPr lang="tr-TR" dirty="0"/>
              <a:t> </a:t>
            </a:r>
            <a:r>
              <a:rPr lang="tr-TR" dirty="0" err="1"/>
              <a:t>most</a:t>
            </a:r>
            <a:r>
              <a:rPr lang="tr-TR" dirty="0"/>
              <a:t> </a:t>
            </a:r>
            <a:r>
              <a:rPr lang="tr-TR" dirty="0" err="1"/>
              <a:t>crucial</a:t>
            </a:r>
            <a:r>
              <a:rPr lang="tr-TR" dirty="0"/>
              <a:t> </a:t>
            </a:r>
            <a:r>
              <a:rPr lang="tr-TR" dirty="0" err="1"/>
              <a:t>path</a:t>
            </a:r>
            <a:r>
              <a:rPr lang="tr-TR" dirty="0"/>
              <a:t> in </a:t>
            </a:r>
            <a:r>
              <a:rPr lang="tr-TR" dirty="0" err="1"/>
              <a:t>our</a:t>
            </a:r>
            <a:r>
              <a:rPr lang="tr-TR" dirty="0"/>
              <a:t> </a:t>
            </a:r>
            <a:r>
              <a:rPr lang="tr-TR" dirty="0" err="1"/>
              <a:t>system</a:t>
            </a:r>
            <a:r>
              <a:rPr lang="tr-TR" dirty="0"/>
              <a:t> </a:t>
            </a:r>
            <a:r>
              <a:rPr lang="tr-TR" dirty="0" err="1"/>
              <a:t>and</a:t>
            </a:r>
            <a:r>
              <a:rPr lang="tr-TR" dirty="0"/>
              <a:t> </a:t>
            </a:r>
            <a:r>
              <a:rPr lang="tr-TR" dirty="0" err="1"/>
              <a:t>related</a:t>
            </a:r>
            <a:r>
              <a:rPr lang="tr-TR" dirty="0"/>
              <a:t> </a:t>
            </a:r>
            <a:r>
              <a:rPr lang="tr-TR" dirty="0" err="1"/>
              <a:t>to</a:t>
            </a:r>
            <a:r>
              <a:rPr lang="tr-TR" dirty="0"/>
              <a:t> </a:t>
            </a:r>
            <a:r>
              <a:rPr lang="tr-TR" dirty="0" err="1"/>
              <a:t>almost</a:t>
            </a:r>
            <a:r>
              <a:rPr lang="tr-TR" dirty="0"/>
              <a:t> </a:t>
            </a:r>
            <a:r>
              <a:rPr lang="tr-TR" dirty="0" err="1"/>
              <a:t>everything</a:t>
            </a:r>
            <a:r>
              <a:rPr lang="tr-TR" dirty="0"/>
              <a:t>, </a:t>
            </a:r>
            <a:r>
              <a:rPr lang="tr-TR" dirty="0" err="1"/>
              <a:t>so</a:t>
            </a:r>
            <a:r>
              <a:rPr lang="tr-TR" dirty="0"/>
              <a:t> not </a:t>
            </a:r>
            <a:r>
              <a:rPr lang="tr-TR" dirty="0" err="1"/>
              <a:t>surprising</a:t>
            </a:r>
            <a:r>
              <a:rPr lang="tr-TR" dirty="0"/>
              <a:t>). </a:t>
            </a:r>
          </a:p>
        </p:txBody>
      </p:sp>
      <p:sp>
        <p:nvSpPr>
          <p:cNvPr id="4" name="Slayt Numarası Yer Tutucusu 3"/>
          <p:cNvSpPr>
            <a:spLocks noGrp="1"/>
          </p:cNvSpPr>
          <p:nvPr>
            <p:ph type="sldNum" sz="quarter" idx="5"/>
          </p:nvPr>
        </p:nvSpPr>
        <p:spPr/>
        <p:txBody>
          <a:bodyPr/>
          <a:lstStyle/>
          <a:p>
            <a:fld id="{5F6E8353-F5B7-47AD-B8E2-7D24F2467008}" type="slidenum">
              <a:rPr lang="tr-TR" smtClean="0"/>
              <a:t>3</a:t>
            </a:fld>
            <a:endParaRPr lang="tr-TR"/>
          </a:p>
        </p:txBody>
      </p:sp>
    </p:spTree>
    <p:extLst>
      <p:ext uri="{BB962C8B-B14F-4D97-AF65-F5344CB8AC3E}">
        <p14:creationId xmlns:p14="http://schemas.microsoft.com/office/powerpoint/2010/main" val="2968539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a:t>That</a:t>
            </a:r>
            <a:r>
              <a:rPr lang="tr-TR" dirty="0"/>
              <a:t> </a:t>
            </a:r>
            <a:r>
              <a:rPr lang="tr-TR" dirty="0" err="1"/>
              <a:t>means</a:t>
            </a:r>
            <a:r>
              <a:rPr lang="tr-TR" dirty="0"/>
              <a:t> </a:t>
            </a:r>
            <a:r>
              <a:rPr lang="tr-TR" dirty="0" err="1"/>
              <a:t>we</a:t>
            </a:r>
            <a:r>
              <a:rPr lang="tr-TR" dirty="0"/>
              <a:t> </a:t>
            </a:r>
            <a:r>
              <a:rPr lang="tr-TR" dirty="0" err="1"/>
              <a:t>are</a:t>
            </a:r>
            <a:r>
              <a:rPr lang="tr-TR" dirty="0"/>
              <a:t> not </a:t>
            </a:r>
            <a:r>
              <a:rPr lang="tr-TR" dirty="0" err="1"/>
              <a:t>looking</a:t>
            </a:r>
            <a:r>
              <a:rPr lang="tr-TR" dirty="0"/>
              <a:t> </a:t>
            </a:r>
            <a:r>
              <a:rPr lang="tr-TR" dirty="0" err="1"/>
              <a:t>for</a:t>
            </a:r>
            <a:r>
              <a:rPr lang="tr-TR" dirty="0"/>
              <a:t> </a:t>
            </a:r>
            <a:r>
              <a:rPr lang="tr-TR" dirty="0" err="1"/>
              <a:t>right</a:t>
            </a:r>
            <a:r>
              <a:rPr lang="tr-TR" dirty="0"/>
              <a:t> </a:t>
            </a:r>
            <a:r>
              <a:rPr lang="tr-TR" dirty="0" err="1"/>
              <a:t>things</a:t>
            </a:r>
            <a:r>
              <a:rPr lang="tr-TR" dirty="0"/>
              <a:t>. </a:t>
            </a:r>
            <a:r>
              <a:rPr lang="tr-TR" dirty="0" err="1"/>
              <a:t>Most</a:t>
            </a:r>
            <a:r>
              <a:rPr lang="tr-TR" dirty="0"/>
              <a:t> </a:t>
            </a:r>
            <a:r>
              <a:rPr lang="tr-TR" dirty="0" err="1"/>
              <a:t>remarkable</a:t>
            </a:r>
            <a:r>
              <a:rPr lang="tr-TR" dirty="0"/>
              <a:t> </a:t>
            </a:r>
            <a:r>
              <a:rPr lang="tr-TR" dirty="0" err="1"/>
              <a:t>ones</a:t>
            </a:r>
            <a:r>
              <a:rPr lang="tr-TR" dirty="0"/>
              <a:t> </a:t>
            </a:r>
            <a:r>
              <a:rPr lang="tr-TR" dirty="0" err="1"/>
              <a:t>are</a:t>
            </a:r>
            <a:r>
              <a:rPr lang="tr-TR" dirty="0"/>
              <a:t> </a:t>
            </a:r>
            <a:r>
              <a:rPr lang="tr-TR" dirty="0" err="1"/>
              <a:t>with</a:t>
            </a:r>
            <a:r>
              <a:rPr lang="tr-TR" dirty="0"/>
              <a:t> </a:t>
            </a:r>
            <a:r>
              <a:rPr lang="tr-TR" dirty="0" err="1"/>
              <a:t>the</a:t>
            </a:r>
            <a:r>
              <a:rPr lang="tr-TR" dirty="0"/>
              <a:t> </a:t>
            </a:r>
            <a:r>
              <a:rPr lang="tr-TR" dirty="0" err="1"/>
              <a:t>highest</a:t>
            </a:r>
            <a:r>
              <a:rPr lang="tr-TR" dirty="0"/>
              <a:t> </a:t>
            </a:r>
            <a:r>
              <a:rPr lang="tr-TR" dirty="0" err="1"/>
              <a:t>fold</a:t>
            </a:r>
            <a:r>
              <a:rPr lang="tr-TR" dirty="0"/>
              <a:t> </a:t>
            </a:r>
            <a:r>
              <a:rPr lang="tr-TR" dirty="0" err="1"/>
              <a:t>enrichments</a:t>
            </a:r>
            <a:r>
              <a:rPr lang="tr-TR" dirty="0"/>
              <a:t> </a:t>
            </a:r>
            <a:r>
              <a:rPr lang="tr-TR" dirty="0" err="1"/>
              <a:t>with</a:t>
            </a:r>
            <a:r>
              <a:rPr lang="tr-TR" dirty="0"/>
              <a:t> </a:t>
            </a:r>
            <a:r>
              <a:rPr lang="tr-TR" dirty="0" err="1"/>
              <a:t>low</a:t>
            </a:r>
            <a:r>
              <a:rPr lang="tr-TR" dirty="0"/>
              <a:t> p </a:t>
            </a:r>
            <a:r>
              <a:rPr lang="tr-TR" dirty="0" err="1"/>
              <a:t>values</a:t>
            </a:r>
            <a:r>
              <a:rPr lang="tr-TR" dirty="0"/>
              <a:t>. </a:t>
            </a:r>
            <a:r>
              <a:rPr lang="tr-TR" dirty="0" err="1"/>
              <a:t>Such</a:t>
            </a:r>
            <a:r>
              <a:rPr lang="tr-TR" dirty="0"/>
              <a:t> as </a:t>
            </a:r>
            <a:r>
              <a:rPr lang="tr-TR" dirty="0" err="1"/>
              <a:t>Chemokine</a:t>
            </a:r>
            <a:r>
              <a:rPr lang="tr-TR" dirty="0"/>
              <a:t> </a:t>
            </a:r>
            <a:r>
              <a:rPr lang="tr-TR" dirty="0" err="1"/>
              <a:t>signalling</a:t>
            </a:r>
            <a:r>
              <a:rPr lang="tr-TR" dirty="0"/>
              <a:t> </a:t>
            </a:r>
            <a:r>
              <a:rPr lang="tr-TR" dirty="0" err="1"/>
              <a:t>path</a:t>
            </a:r>
            <a:r>
              <a:rPr lang="tr-TR" dirty="0"/>
              <a:t> – </a:t>
            </a:r>
            <a:r>
              <a:rPr lang="tr-TR" dirty="0" err="1"/>
              <a:t>Osteoclast</a:t>
            </a:r>
            <a:r>
              <a:rPr lang="tr-TR" dirty="0"/>
              <a:t> </a:t>
            </a:r>
            <a:r>
              <a:rPr lang="tr-TR" dirty="0" err="1"/>
              <a:t>differantiation</a:t>
            </a:r>
            <a:r>
              <a:rPr lang="tr-TR" dirty="0"/>
              <a:t> – </a:t>
            </a:r>
            <a:r>
              <a:rPr lang="tr-TR" dirty="0" err="1"/>
              <a:t>complement</a:t>
            </a:r>
            <a:r>
              <a:rPr lang="tr-TR" dirty="0"/>
              <a:t> </a:t>
            </a:r>
            <a:r>
              <a:rPr lang="tr-TR" dirty="0" err="1"/>
              <a:t>and</a:t>
            </a:r>
            <a:r>
              <a:rPr lang="tr-TR" dirty="0"/>
              <a:t> </a:t>
            </a:r>
            <a:r>
              <a:rPr lang="tr-TR" dirty="0" err="1"/>
              <a:t>coagulation</a:t>
            </a:r>
            <a:r>
              <a:rPr lang="tr-TR" dirty="0"/>
              <a:t> </a:t>
            </a:r>
            <a:r>
              <a:rPr lang="tr-TR" dirty="0" err="1"/>
              <a:t>cascades</a:t>
            </a:r>
            <a:r>
              <a:rPr lang="tr-TR" dirty="0"/>
              <a:t>  - IL 17 </a:t>
            </a:r>
            <a:r>
              <a:rPr lang="tr-TR" dirty="0" err="1"/>
              <a:t>signaling</a:t>
            </a:r>
            <a:r>
              <a:rPr lang="tr-TR" dirty="0"/>
              <a:t> – TNF </a:t>
            </a:r>
            <a:r>
              <a:rPr lang="tr-TR" dirty="0" err="1"/>
              <a:t>singaling</a:t>
            </a:r>
            <a:r>
              <a:rPr lang="tr-TR" dirty="0"/>
              <a:t>.</a:t>
            </a:r>
          </a:p>
        </p:txBody>
      </p:sp>
      <p:sp>
        <p:nvSpPr>
          <p:cNvPr id="4" name="Slayt Numarası Yer Tutucusu 3"/>
          <p:cNvSpPr>
            <a:spLocks noGrp="1"/>
          </p:cNvSpPr>
          <p:nvPr>
            <p:ph type="sldNum" sz="quarter" idx="5"/>
          </p:nvPr>
        </p:nvSpPr>
        <p:spPr/>
        <p:txBody>
          <a:bodyPr/>
          <a:lstStyle/>
          <a:p>
            <a:fld id="{5F6E8353-F5B7-47AD-B8E2-7D24F2467008}" type="slidenum">
              <a:rPr lang="tr-TR" smtClean="0"/>
              <a:t>4</a:t>
            </a:fld>
            <a:endParaRPr lang="tr-TR"/>
          </a:p>
        </p:txBody>
      </p:sp>
    </p:spTree>
    <p:extLst>
      <p:ext uri="{BB962C8B-B14F-4D97-AF65-F5344CB8AC3E}">
        <p14:creationId xmlns:p14="http://schemas.microsoft.com/office/powerpoint/2010/main" val="3520467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5F6E8353-F5B7-47AD-B8E2-7D24F2467008}" type="slidenum">
              <a:rPr lang="tr-TR" smtClean="0"/>
              <a:t>5</a:t>
            </a:fld>
            <a:endParaRPr lang="tr-TR"/>
          </a:p>
        </p:txBody>
      </p:sp>
    </p:spTree>
    <p:extLst>
      <p:ext uri="{BB962C8B-B14F-4D97-AF65-F5344CB8AC3E}">
        <p14:creationId xmlns:p14="http://schemas.microsoft.com/office/powerpoint/2010/main" val="3893366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a:t>Non</a:t>
            </a:r>
            <a:r>
              <a:rPr lang="tr-TR" dirty="0"/>
              <a:t> of </a:t>
            </a:r>
            <a:r>
              <a:rPr lang="tr-TR" dirty="0" err="1"/>
              <a:t>these</a:t>
            </a:r>
            <a:r>
              <a:rPr lang="tr-TR" dirty="0"/>
              <a:t> </a:t>
            </a:r>
            <a:r>
              <a:rPr lang="tr-TR" dirty="0" err="1"/>
              <a:t>pathways</a:t>
            </a:r>
            <a:r>
              <a:rPr lang="tr-TR" dirty="0"/>
              <a:t> </a:t>
            </a:r>
            <a:r>
              <a:rPr lang="tr-TR" dirty="0" err="1"/>
              <a:t>are</a:t>
            </a:r>
            <a:r>
              <a:rPr lang="tr-TR" dirty="0"/>
              <a:t> </a:t>
            </a:r>
            <a:r>
              <a:rPr lang="tr-TR" dirty="0" err="1"/>
              <a:t>officialy</a:t>
            </a:r>
            <a:r>
              <a:rPr lang="tr-TR" dirty="0"/>
              <a:t> </a:t>
            </a:r>
            <a:r>
              <a:rPr lang="tr-TR" dirty="0" err="1"/>
              <a:t>conducted</a:t>
            </a:r>
            <a:r>
              <a:rPr lang="tr-TR" dirty="0"/>
              <a:t> </a:t>
            </a:r>
            <a:r>
              <a:rPr lang="tr-TR" dirty="0" err="1"/>
              <a:t>to</a:t>
            </a:r>
            <a:r>
              <a:rPr lang="tr-TR" dirty="0"/>
              <a:t> IBD in KEGG </a:t>
            </a:r>
            <a:r>
              <a:rPr lang="tr-TR" dirty="0" err="1"/>
              <a:t>pathway</a:t>
            </a:r>
            <a:r>
              <a:rPr lang="tr-TR" dirty="0"/>
              <a:t> </a:t>
            </a:r>
            <a:r>
              <a:rPr lang="tr-TR" dirty="0" err="1"/>
              <a:t>database</a:t>
            </a:r>
            <a:r>
              <a:rPr lang="tr-TR" dirty="0"/>
              <a:t>. But </a:t>
            </a:r>
            <a:r>
              <a:rPr lang="tr-TR" dirty="0" err="1"/>
              <a:t>all</a:t>
            </a:r>
            <a:r>
              <a:rPr lang="tr-TR" dirty="0"/>
              <a:t> 5 </a:t>
            </a:r>
            <a:r>
              <a:rPr lang="tr-TR" dirty="0" err="1"/>
              <a:t>results</a:t>
            </a:r>
            <a:r>
              <a:rPr lang="tr-TR" dirty="0"/>
              <a:t> </a:t>
            </a:r>
            <a:r>
              <a:rPr lang="tr-TR" dirty="0" err="1"/>
              <a:t>have</a:t>
            </a:r>
            <a:r>
              <a:rPr lang="tr-TR" dirty="0"/>
              <a:t> </a:t>
            </a:r>
            <a:r>
              <a:rPr lang="tr-TR" dirty="0" err="1"/>
              <a:t>been</a:t>
            </a:r>
            <a:r>
              <a:rPr lang="tr-TR" dirty="0"/>
              <a:t> </a:t>
            </a:r>
            <a:r>
              <a:rPr lang="tr-TR" dirty="0" err="1"/>
              <a:t>discussed</a:t>
            </a:r>
            <a:r>
              <a:rPr lang="tr-TR" dirty="0"/>
              <a:t> </a:t>
            </a:r>
            <a:r>
              <a:rPr lang="tr-TR" dirty="0" err="1"/>
              <a:t>before</a:t>
            </a:r>
            <a:r>
              <a:rPr lang="tr-TR" dirty="0"/>
              <a:t> </a:t>
            </a:r>
            <a:r>
              <a:rPr lang="tr-TR" dirty="0" err="1"/>
              <a:t>and</a:t>
            </a:r>
            <a:r>
              <a:rPr lang="tr-TR" dirty="0"/>
              <a:t> </a:t>
            </a:r>
            <a:r>
              <a:rPr lang="tr-TR" dirty="0" err="1"/>
              <a:t>have</a:t>
            </a:r>
            <a:r>
              <a:rPr lang="tr-TR" dirty="0"/>
              <a:t> </a:t>
            </a:r>
            <a:r>
              <a:rPr lang="tr-TR" dirty="0" err="1"/>
              <a:t>also</a:t>
            </a:r>
            <a:r>
              <a:rPr lang="tr-TR" dirty="0"/>
              <a:t> </a:t>
            </a:r>
            <a:r>
              <a:rPr lang="tr-TR" dirty="0" err="1"/>
              <a:t>been</a:t>
            </a:r>
            <a:r>
              <a:rPr lang="tr-TR" dirty="0"/>
              <a:t> </a:t>
            </a:r>
            <a:r>
              <a:rPr lang="tr-TR" dirty="0" err="1"/>
              <a:t>approved</a:t>
            </a:r>
            <a:r>
              <a:rPr lang="tr-TR" dirty="0"/>
              <a:t> </a:t>
            </a:r>
            <a:r>
              <a:rPr lang="tr-TR" dirty="0" err="1"/>
              <a:t>by</a:t>
            </a:r>
            <a:r>
              <a:rPr lang="tr-TR" dirty="0"/>
              <a:t> </a:t>
            </a:r>
            <a:r>
              <a:rPr lang="tr-TR" dirty="0" err="1"/>
              <a:t>other</a:t>
            </a:r>
            <a:r>
              <a:rPr lang="tr-TR" dirty="0"/>
              <a:t> </a:t>
            </a:r>
            <a:r>
              <a:rPr lang="tr-TR" dirty="0" err="1"/>
              <a:t>authorities</a:t>
            </a:r>
            <a:r>
              <a:rPr lang="tr-TR" dirty="0"/>
              <a:t>. </a:t>
            </a:r>
            <a:r>
              <a:rPr lang="tr-TR" dirty="0" err="1"/>
              <a:t>That</a:t>
            </a:r>
            <a:r>
              <a:rPr lang="tr-TR" dirty="0"/>
              <a:t> </a:t>
            </a:r>
            <a:r>
              <a:rPr lang="tr-TR" dirty="0" err="1"/>
              <a:t>increases</a:t>
            </a:r>
            <a:r>
              <a:rPr lang="tr-TR" dirty="0"/>
              <a:t> </a:t>
            </a:r>
            <a:r>
              <a:rPr lang="tr-TR" dirty="0" err="1"/>
              <a:t>our</a:t>
            </a:r>
            <a:r>
              <a:rPr lang="tr-TR" dirty="0"/>
              <a:t> </a:t>
            </a:r>
            <a:r>
              <a:rPr lang="tr-TR" dirty="0" err="1"/>
              <a:t>results</a:t>
            </a:r>
            <a:r>
              <a:rPr lang="tr-TR" dirty="0"/>
              <a:t>’ </a:t>
            </a:r>
            <a:r>
              <a:rPr lang="tr-TR" dirty="0" err="1"/>
              <a:t>reliability</a:t>
            </a:r>
            <a:r>
              <a:rPr lang="tr-TR" dirty="0"/>
              <a:t>.</a:t>
            </a:r>
          </a:p>
        </p:txBody>
      </p:sp>
      <p:sp>
        <p:nvSpPr>
          <p:cNvPr id="4" name="Slayt Numarası Yer Tutucusu 3"/>
          <p:cNvSpPr>
            <a:spLocks noGrp="1"/>
          </p:cNvSpPr>
          <p:nvPr>
            <p:ph type="sldNum" sz="quarter" idx="5"/>
          </p:nvPr>
        </p:nvSpPr>
        <p:spPr/>
        <p:txBody>
          <a:bodyPr/>
          <a:lstStyle/>
          <a:p>
            <a:fld id="{5F6E8353-F5B7-47AD-B8E2-7D24F2467008}" type="slidenum">
              <a:rPr lang="tr-TR" smtClean="0"/>
              <a:t>7</a:t>
            </a:fld>
            <a:endParaRPr lang="tr-TR"/>
          </a:p>
        </p:txBody>
      </p:sp>
    </p:spTree>
    <p:extLst>
      <p:ext uri="{BB962C8B-B14F-4D97-AF65-F5344CB8AC3E}">
        <p14:creationId xmlns:p14="http://schemas.microsoft.com/office/powerpoint/2010/main" val="2409209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a:t>Couldnt</a:t>
            </a:r>
            <a:r>
              <a:rPr lang="tr-TR" dirty="0"/>
              <a:t> </a:t>
            </a:r>
            <a:r>
              <a:rPr lang="tr-TR" dirty="0" err="1"/>
              <a:t>find</a:t>
            </a:r>
            <a:r>
              <a:rPr lang="tr-TR" dirty="0"/>
              <a:t> </a:t>
            </a:r>
            <a:r>
              <a:rPr lang="tr-TR" dirty="0" err="1"/>
              <a:t>any</a:t>
            </a:r>
            <a:r>
              <a:rPr lang="tr-TR" dirty="0"/>
              <a:t> </a:t>
            </a:r>
            <a:r>
              <a:rPr lang="tr-TR" dirty="0" err="1"/>
              <a:t>function</a:t>
            </a:r>
            <a:r>
              <a:rPr lang="tr-TR" dirty="0"/>
              <a:t> of dpa1</a:t>
            </a:r>
          </a:p>
        </p:txBody>
      </p:sp>
      <p:sp>
        <p:nvSpPr>
          <p:cNvPr id="4" name="Slayt Numarası Yer Tutucusu 3"/>
          <p:cNvSpPr>
            <a:spLocks noGrp="1"/>
          </p:cNvSpPr>
          <p:nvPr>
            <p:ph type="sldNum" sz="quarter" idx="5"/>
          </p:nvPr>
        </p:nvSpPr>
        <p:spPr/>
        <p:txBody>
          <a:bodyPr/>
          <a:lstStyle/>
          <a:p>
            <a:fld id="{5F6E8353-F5B7-47AD-B8E2-7D24F2467008}" type="slidenum">
              <a:rPr lang="tr-TR" smtClean="0"/>
              <a:t>12</a:t>
            </a:fld>
            <a:endParaRPr lang="tr-TR"/>
          </a:p>
        </p:txBody>
      </p:sp>
    </p:spTree>
    <p:extLst>
      <p:ext uri="{BB962C8B-B14F-4D97-AF65-F5344CB8AC3E}">
        <p14:creationId xmlns:p14="http://schemas.microsoft.com/office/powerpoint/2010/main" val="2818290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C6B10BC6-C11F-4F3C-A3B3-C77AC42504C3}" type="datetimeFigureOut">
              <a:rPr lang="tr-TR" smtClean="0"/>
              <a:t>30.06.2022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72A52FA-EF17-493B-8415-8E843D9FB314}" type="slidenum">
              <a:rPr lang="tr-TR" smtClean="0"/>
              <a:t>‹#›</a:t>
            </a:fld>
            <a:endParaRPr lang="tr-TR"/>
          </a:p>
        </p:txBody>
      </p:sp>
    </p:spTree>
    <p:extLst>
      <p:ext uri="{BB962C8B-B14F-4D97-AF65-F5344CB8AC3E}">
        <p14:creationId xmlns:p14="http://schemas.microsoft.com/office/powerpoint/2010/main" val="42775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6B10BC6-C11F-4F3C-A3B3-C77AC42504C3}" type="datetimeFigureOut">
              <a:rPr lang="tr-TR" smtClean="0"/>
              <a:t>30.06.2022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72A52FA-EF17-493B-8415-8E843D9FB314}" type="slidenum">
              <a:rPr lang="tr-TR" smtClean="0"/>
              <a:t>‹#›</a:t>
            </a:fld>
            <a:endParaRPr lang="tr-TR"/>
          </a:p>
        </p:txBody>
      </p:sp>
    </p:spTree>
    <p:extLst>
      <p:ext uri="{BB962C8B-B14F-4D97-AF65-F5344CB8AC3E}">
        <p14:creationId xmlns:p14="http://schemas.microsoft.com/office/powerpoint/2010/main" val="681029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6B10BC6-C11F-4F3C-A3B3-C77AC42504C3}" type="datetimeFigureOut">
              <a:rPr lang="tr-TR" smtClean="0"/>
              <a:t>30.06.2022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72A52FA-EF17-493B-8415-8E843D9FB314}"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74559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6B10BC6-C11F-4F3C-A3B3-C77AC42504C3}" type="datetimeFigureOut">
              <a:rPr lang="tr-TR" smtClean="0"/>
              <a:t>30.06.2022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72A52FA-EF17-493B-8415-8E843D9FB314}" type="slidenum">
              <a:rPr lang="tr-TR" smtClean="0"/>
              <a:t>‹#›</a:t>
            </a:fld>
            <a:endParaRPr lang="tr-TR"/>
          </a:p>
        </p:txBody>
      </p:sp>
    </p:spTree>
    <p:extLst>
      <p:ext uri="{BB962C8B-B14F-4D97-AF65-F5344CB8AC3E}">
        <p14:creationId xmlns:p14="http://schemas.microsoft.com/office/powerpoint/2010/main" val="1906584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6B10BC6-C11F-4F3C-A3B3-C77AC42504C3}" type="datetimeFigureOut">
              <a:rPr lang="tr-TR" smtClean="0"/>
              <a:t>30.06.2022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72A52FA-EF17-493B-8415-8E843D9FB314}"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65305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6B10BC6-C11F-4F3C-A3B3-C77AC42504C3}" type="datetimeFigureOut">
              <a:rPr lang="tr-TR" smtClean="0"/>
              <a:t>30.06.2022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72A52FA-EF17-493B-8415-8E843D9FB314}" type="slidenum">
              <a:rPr lang="tr-TR" smtClean="0"/>
              <a:t>‹#›</a:t>
            </a:fld>
            <a:endParaRPr lang="tr-TR"/>
          </a:p>
        </p:txBody>
      </p:sp>
    </p:spTree>
    <p:extLst>
      <p:ext uri="{BB962C8B-B14F-4D97-AF65-F5344CB8AC3E}">
        <p14:creationId xmlns:p14="http://schemas.microsoft.com/office/powerpoint/2010/main" val="2178707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6B10BC6-C11F-4F3C-A3B3-C77AC42504C3}" type="datetimeFigureOut">
              <a:rPr lang="tr-TR" smtClean="0"/>
              <a:t>30.06.2022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72A52FA-EF17-493B-8415-8E843D9FB314}" type="slidenum">
              <a:rPr lang="tr-TR" smtClean="0"/>
              <a:t>‹#›</a:t>
            </a:fld>
            <a:endParaRPr lang="tr-TR"/>
          </a:p>
        </p:txBody>
      </p:sp>
    </p:spTree>
    <p:extLst>
      <p:ext uri="{BB962C8B-B14F-4D97-AF65-F5344CB8AC3E}">
        <p14:creationId xmlns:p14="http://schemas.microsoft.com/office/powerpoint/2010/main" val="29409661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6B10BC6-C11F-4F3C-A3B3-C77AC42504C3}" type="datetimeFigureOut">
              <a:rPr lang="tr-TR" smtClean="0"/>
              <a:t>30.06.2022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72A52FA-EF17-493B-8415-8E843D9FB314}" type="slidenum">
              <a:rPr lang="tr-TR" smtClean="0"/>
              <a:t>‹#›</a:t>
            </a:fld>
            <a:endParaRPr lang="tr-TR"/>
          </a:p>
        </p:txBody>
      </p:sp>
    </p:spTree>
    <p:extLst>
      <p:ext uri="{BB962C8B-B14F-4D97-AF65-F5344CB8AC3E}">
        <p14:creationId xmlns:p14="http://schemas.microsoft.com/office/powerpoint/2010/main" val="1024089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6B10BC6-C11F-4F3C-A3B3-C77AC42504C3}" type="datetimeFigureOut">
              <a:rPr lang="tr-TR" smtClean="0"/>
              <a:t>30.06.2022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72A52FA-EF17-493B-8415-8E843D9FB314}" type="slidenum">
              <a:rPr lang="tr-TR" smtClean="0"/>
              <a:t>‹#›</a:t>
            </a:fld>
            <a:endParaRPr lang="tr-TR"/>
          </a:p>
        </p:txBody>
      </p:sp>
    </p:spTree>
    <p:extLst>
      <p:ext uri="{BB962C8B-B14F-4D97-AF65-F5344CB8AC3E}">
        <p14:creationId xmlns:p14="http://schemas.microsoft.com/office/powerpoint/2010/main" val="3802891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6B10BC6-C11F-4F3C-A3B3-C77AC42504C3}" type="datetimeFigureOut">
              <a:rPr lang="tr-TR" smtClean="0"/>
              <a:t>30.06.2022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72A52FA-EF17-493B-8415-8E843D9FB314}" type="slidenum">
              <a:rPr lang="tr-TR" smtClean="0"/>
              <a:t>‹#›</a:t>
            </a:fld>
            <a:endParaRPr lang="tr-TR"/>
          </a:p>
        </p:txBody>
      </p:sp>
    </p:spTree>
    <p:extLst>
      <p:ext uri="{BB962C8B-B14F-4D97-AF65-F5344CB8AC3E}">
        <p14:creationId xmlns:p14="http://schemas.microsoft.com/office/powerpoint/2010/main" val="2001089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C6B10BC6-C11F-4F3C-A3B3-C77AC42504C3}" type="datetimeFigureOut">
              <a:rPr lang="tr-TR" smtClean="0"/>
              <a:t>30.06.2022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72A52FA-EF17-493B-8415-8E843D9FB314}" type="slidenum">
              <a:rPr lang="tr-TR" smtClean="0"/>
              <a:t>‹#›</a:t>
            </a:fld>
            <a:endParaRPr lang="tr-TR"/>
          </a:p>
        </p:txBody>
      </p:sp>
    </p:spTree>
    <p:extLst>
      <p:ext uri="{BB962C8B-B14F-4D97-AF65-F5344CB8AC3E}">
        <p14:creationId xmlns:p14="http://schemas.microsoft.com/office/powerpoint/2010/main" val="4202345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C6B10BC6-C11F-4F3C-A3B3-C77AC42504C3}" type="datetimeFigureOut">
              <a:rPr lang="tr-TR" smtClean="0"/>
              <a:t>30.06.2022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72A52FA-EF17-493B-8415-8E843D9FB314}" type="slidenum">
              <a:rPr lang="tr-TR" smtClean="0"/>
              <a:t>‹#›</a:t>
            </a:fld>
            <a:endParaRPr lang="tr-TR"/>
          </a:p>
        </p:txBody>
      </p:sp>
    </p:spTree>
    <p:extLst>
      <p:ext uri="{BB962C8B-B14F-4D97-AF65-F5344CB8AC3E}">
        <p14:creationId xmlns:p14="http://schemas.microsoft.com/office/powerpoint/2010/main" val="848465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C6B10BC6-C11F-4F3C-A3B3-C77AC42504C3}" type="datetimeFigureOut">
              <a:rPr lang="tr-TR" smtClean="0"/>
              <a:t>30.06.2022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72A52FA-EF17-493B-8415-8E843D9FB314}" type="slidenum">
              <a:rPr lang="tr-TR" smtClean="0"/>
              <a:t>‹#›</a:t>
            </a:fld>
            <a:endParaRPr lang="tr-TR"/>
          </a:p>
        </p:txBody>
      </p:sp>
    </p:spTree>
    <p:extLst>
      <p:ext uri="{BB962C8B-B14F-4D97-AF65-F5344CB8AC3E}">
        <p14:creationId xmlns:p14="http://schemas.microsoft.com/office/powerpoint/2010/main" val="3627361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B10BC6-C11F-4F3C-A3B3-C77AC42504C3}" type="datetimeFigureOut">
              <a:rPr lang="tr-TR" smtClean="0"/>
              <a:t>30.06.2022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772A52FA-EF17-493B-8415-8E843D9FB314}" type="slidenum">
              <a:rPr lang="tr-TR" smtClean="0"/>
              <a:t>‹#›</a:t>
            </a:fld>
            <a:endParaRPr lang="tr-TR"/>
          </a:p>
        </p:txBody>
      </p:sp>
    </p:spTree>
    <p:extLst>
      <p:ext uri="{BB962C8B-B14F-4D97-AF65-F5344CB8AC3E}">
        <p14:creationId xmlns:p14="http://schemas.microsoft.com/office/powerpoint/2010/main" val="3199637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6B10BC6-C11F-4F3C-A3B3-C77AC42504C3}" type="datetimeFigureOut">
              <a:rPr lang="tr-TR" smtClean="0"/>
              <a:t>30.06.2022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72A52FA-EF17-493B-8415-8E843D9FB314}" type="slidenum">
              <a:rPr lang="tr-TR" smtClean="0"/>
              <a:t>‹#›</a:t>
            </a:fld>
            <a:endParaRPr lang="tr-TR"/>
          </a:p>
        </p:txBody>
      </p:sp>
    </p:spTree>
    <p:extLst>
      <p:ext uri="{BB962C8B-B14F-4D97-AF65-F5344CB8AC3E}">
        <p14:creationId xmlns:p14="http://schemas.microsoft.com/office/powerpoint/2010/main" val="2532543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6B10BC6-C11F-4F3C-A3B3-C77AC42504C3}" type="datetimeFigureOut">
              <a:rPr lang="tr-TR" smtClean="0"/>
              <a:t>30.06.2022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72A52FA-EF17-493B-8415-8E843D9FB314}" type="slidenum">
              <a:rPr lang="tr-TR" smtClean="0"/>
              <a:t>‹#›</a:t>
            </a:fld>
            <a:endParaRPr lang="tr-TR"/>
          </a:p>
        </p:txBody>
      </p:sp>
    </p:spTree>
    <p:extLst>
      <p:ext uri="{BB962C8B-B14F-4D97-AF65-F5344CB8AC3E}">
        <p14:creationId xmlns:p14="http://schemas.microsoft.com/office/powerpoint/2010/main" val="1837996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6B10BC6-C11F-4F3C-A3B3-C77AC42504C3}" type="datetimeFigureOut">
              <a:rPr lang="tr-TR" smtClean="0"/>
              <a:t>30.06.2022</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72A52FA-EF17-493B-8415-8E843D9FB314}" type="slidenum">
              <a:rPr lang="tr-TR" smtClean="0"/>
              <a:t>‹#›</a:t>
            </a:fld>
            <a:endParaRPr lang="tr-TR"/>
          </a:p>
        </p:txBody>
      </p:sp>
    </p:spTree>
    <p:extLst>
      <p:ext uri="{BB962C8B-B14F-4D97-AF65-F5344CB8AC3E}">
        <p14:creationId xmlns:p14="http://schemas.microsoft.com/office/powerpoint/2010/main" val="25048539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ncbi.nlm.nih.gov/pmc/articles/PMC6801729/" TargetMode="Externa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hyperlink" Target="https://www.ncbi.nlm.nih.gov/pmc/articles/PMC5412792/"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4.xml"/><Relationship Id="rId3" Type="http://schemas.openxmlformats.org/officeDocument/2006/relationships/image" Target="../media/image5.png"/><Relationship Id="rId7" Type="http://schemas.openxmlformats.org/officeDocument/2006/relationships/customXml" Target="../ink/ink1.xml"/><Relationship Id="rId12" Type="http://schemas.openxmlformats.org/officeDocument/2006/relationships/image" Target="../media/image11.png"/><Relationship Id="rId2" Type="http://schemas.openxmlformats.org/officeDocument/2006/relationships/notesSlide" Target="../notesSlides/notesSlide2.xml"/><Relationship Id="rId16"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ustomXml" Target="../ink/ink3.xml"/><Relationship Id="rId5" Type="http://schemas.openxmlformats.org/officeDocument/2006/relationships/image" Target="../media/image7.png"/><Relationship Id="rId15" Type="http://schemas.openxmlformats.org/officeDocument/2006/relationships/customXml" Target="../ink/ink5.xml"/><Relationship Id="rId10"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customXml" Target="../ink/ink2.xml"/><Relationship Id="rId1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nature.com/articles/s41598-022-09559-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61A834-619F-C3C2-4BA4-7A9FEF3A2999}"/>
              </a:ext>
            </a:extLst>
          </p:cNvPr>
          <p:cNvSpPr>
            <a:spLocks noGrp="1"/>
          </p:cNvSpPr>
          <p:nvPr>
            <p:ph type="title"/>
          </p:nvPr>
        </p:nvSpPr>
        <p:spPr/>
        <p:txBody>
          <a:bodyPr/>
          <a:lstStyle/>
          <a:p>
            <a:r>
              <a:rPr lang="tr-TR" dirty="0"/>
              <a:t>IBD</a:t>
            </a:r>
          </a:p>
        </p:txBody>
      </p:sp>
      <p:sp>
        <p:nvSpPr>
          <p:cNvPr id="3" name="İçerik Yer Tutucusu 2">
            <a:extLst>
              <a:ext uri="{FF2B5EF4-FFF2-40B4-BE49-F238E27FC236}">
                <a16:creationId xmlns:a16="http://schemas.microsoft.com/office/drawing/2014/main" id="{2E74489E-7D20-B3A2-ECD7-9245ED5864F7}"/>
              </a:ext>
            </a:extLst>
          </p:cNvPr>
          <p:cNvSpPr>
            <a:spLocks noGrp="1"/>
          </p:cNvSpPr>
          <p:nvPr>
            <p:ph idx="1"/>
          </p:nvPr>
        </p:nvSpPr>
        <p:spPr>
          <a:xfrm>
            <a:off x="677334" y="1488613"/>
            <a:ext cx="10038896" cy="4759787"/>
          </a:xfrm>
        </p:spPr>
        <p:txBody>
          <a:bodyPr>
            <a:normAutofit lnSpcReduction="10000"/>
          </a:bodyPr>
          <a:lstStyle/>
          <a:p>
            <a:pPr algn="just"/>
            <a:r>
              <a:rPr lang="en-US" b="0" i="0" dirty="0">
                <a:solidFill>
                  <a:srgbClr val="000000"/>
                </a:solidFill>
                <a:effectLst/>
                <a:latin typeface="Open Sans" panose="020B0606030504020204" pitchFamily="34" charset="0"/>
              </a:rPr>
              <a:t>Inflammatory bowel disease (IBD) is a term for two conditions (Crohn’s disease and ulcerative colitis) that are characterized by chronic inflammation of the gastrointestinal (GI) tract. Prolonged inflammation results in damage to the GI tract.</a:t>
            </a:r>
            <a:endParaRPr lang="tr-TR" b="0" i="0" dirty="0">
              <a:solidFill>
                <a:srgbClr val="000000"/>
              </a:solidFill>
              <a:effectLst/>
              <a:latin typeface="Open Sans" panose="020B0606030504020204" pitchFamily="34" charset="0"/>
            </a:endParaRPr>
          </a:p>
          <a:p>
            <a:pPr algn="just"/>
            <a:endParaRPr lang="tr-TR" dirty="0">
              <a:solidFill>
                <a:srgbClr val="000000"/>
              </a:solidFill>
              <a:latin typeface="Open Sans" panose="020B0606030504020204" pitchFamily="34" charset="0"/>
            </a:endParaRPr>
          </a:p>
          <a:p>
            <a:pPr algn="just"/>
            <a:endParaRPr lang="tr-TR" b="0" i="0" dirty="0">
              <a:solidFill>
                <a:srgbClr val="000000"/>
              </a:solidFill>
              <a:effectLst/>
              <a:latin typeface="Open Sans" panose="020B0606030504020204" pitchFamily="34" charset="0"/>
            </a:endParaRPr>
          </a:p>
          <a:p>
            <a:pPr algn="just"/>
            <a:endParaRPr lang="tr-TR" dirty="0">
              <a:solidFill>
                <a:srgbClr val="000000"/>
              </a:solidFill>
              <a:latin typeface="Open Sans" panose="020B0606030504020204" pitchFamily="34" charset="0"/>
            </a:endParaRPr>
          </a:p>
          <a:p>
            <a:pPr algn="just"/>
            <a:endParaRPr lang="tr-TR" b="0" i="0" dirty="0">
              <a:solidFill>
                <a:srgbClr val="000000"/>
              </a:solidFill>
              <a:effectLst/>
              <a:latin typeface="Open Sans" panose="020B0606030504020204" pitchFamily="34" charset="0"/>
            </a:endParaRPr>
          </a:p>
          <a:p>
            <a:pPr algn="just"/>
            <a:endParaRPr lang="tr-TR" dirty="0">
              <a:solidFill>
                <a:srgbClr val="000000"/>
              </a:solidFill>
              <a:latin typeface="Open Sans" panose="020B0606030504020204" pitchFamily="34" charset="0"/>
            </a:endParaRPr>
          </a:p>
          <a:p>
            <a:pPr algn="just"/>
            <a:endParaRPr lang="tr-TR" b="0" i="0" dirty="0">
              <a:solidFill>
                <a:srgbClr val="000000"/>
              </a:solidFill>
              <a:effectLst/>
              <a:latin typeface="Open Sans" panose="020B0606030504020204" pitchFamily="34" charset="0"/>
            </a:endParaRPr>
          </a:p>
          <a:p>
            <a:pPr algn="just"/>
            <a:endParaRPr lang="tr-TR" dirty="0">
              <a:solidFill>
                <a:srgbClr val="000000"/>
              </a:solidFill>
              <a:latin typeface="Open Sans" panose="020B0606030504020204" pitchFamily="34" charset="0"/>
            </a:endParaRPr>
          </a:p>
          <a:p>
            <a:pPr algn="just"/>
            <a:endParaRPr lang="tr-TR" b="0" i="0" dirty="0">
              <a:solidFill>
                <a:srgbClr val="000000"/>
              </a:solidFill>
              <a:effectLst/>
              <a:latin typeface="Open Sans" panose="020B0606030504020204" pitchFamily="34" charset="0"/>
            </a:endParaRPr>
          </a:p>
          <a:p>
            <a:pPr algn="just"/>
            <a:endParaRPr lang="tr-TR" b="0" i="0" dirty="0">
              <a:solidFill>
                <a:srgbClr val="000000"/>
              </a:solidFill>
              <a:effectLst/>
              <a:latin typeface="Open Sans" panose="020B0606030504020204" pitchFamily="34" charset="0"/>
            </a:endParaRPr>
          </a:p>
          <a:p>
            <a:pPr algn="just"/>
            <a:r>
              <a:rPr lang="tr-TR" b="1" i="0" dirty="0">
                <a:solidFill>
                  <a:srgbClr val="000000"/>
                </a:solidFill>
                <a:effectLst/>
                <a:latin typeface="Open Sans" panose="020B0606030504020204" pitchFamily="34" charset="0"/>
              </a:rPr>
              <a:t>IBD </a:t>
            </a:r>
            <a:r>
              <a:rPr lang="tr-TR" b="1" i="0" dirty="0" err="1">
                <a:solidFill>
                  <a:srgbClr val="000000"/>
                </a:solidFill>
                <a:effectLst/>
                <a:latin typeface="Open Sans" panose="020B0606030504020204" pitchFamily="34" charset="0"/>
              </a:rPr>
              <a:t>causes</a:t>
            </a:r>
            <a:r>
              <a:rPr lang="tr-TR" b="1" i="0" dirty="0">
                <a:solidFill>
                  <a:srgbClr val="000000"/>
                </a:solidFill>
                <a:effectLst/>
                <a:latin typeface="Open Sans" panose="020B0606030504020204" pitchFamily="34" charset="0"/>
              </a:rPr>
              <a:t> </a:t>
            </a:r>
            <a:r>
              <a:rPr lang="tr-TR" b="1" i="0" dirty="0" err="1">
                <a:solidFill>
                  <a:srgbClr val="000000"/>
                </a:solidFill>
                <a:effectLst/>
                <a:latin typeface="Open Sans" panose="020B0606030504020204" pitchFamily="34" charset="0"/>
              </a:rPr>
              <a:t>are</a:t>
            </a:r>
            <a:r>
              <a:rPr lang="tr-TR" b="1" i="0" dirty="0">
                <a:solidFill>
                  <a:srgbClr val="000000"/>
                </a:solidFill>
                <a:effectLst/>
                <a:latin typeface="Open Sans" panose="020B0606030504020204" pitchFamily="34" charset="0"/>
              </a:rPr>
              <a:t> </a:t>
            </a:r>
            <a:r>
              <a:rPr lang="tr-TR" b="1" i="0" dirty="0" err="1">
                <a:solidFill>
                  <a:srgbClr val="000000"/>
                </a:solidFill>
                <a:effectLst/>
                <a:latin typeface="Open Sans" panose="020B0606030504020204" pitchFamily="34" charset="0"/>
              </a:rPr>
              <a:t>unknown</a:t>
            </a:r>
            <a:endParaRPr lang="tr-TR" b="1" i="0" dirty="0">
              <a:solidFill>
                <a:srgbClr val="000000"/>
              </a:solidFill>
              <a:effectLst/>
              <a:latin typeface="Open Sans" panose="020B0606030504020204" pitchFamily="34" charset="0"/>
            </a:endParaRPr>
          </a:p>
          <a:p>
            <a:pPr algn="just"/>
            <a:endParaRPr lang="tr-TR" dirty="0"/>
          </a:p>
        </p:txBody>
      </p:sp>
      <p:pic>
        <p:nvPicPr>
          <p:cNvPr id="5" name="Resim 4">
            <a:extLst>
              <a:ext uri="{FF2B5EF4-FFF2-40B4-BE49-F238E27FC236}">
                <a16:creationId xmlns:a16="http://schemas.microsoft.com/office/drawing/2014/main" id="{CEDEC74F-E823-03F5-DC2E-249509AF6DF4}"/>
              </a:ext>
            </a:extLst>
          </p:cNvPr>
          <p:cNvPicPr>
            <a:picLocks noChangeAspect="1"/>
          </p:cNvPicPr>
          <p:nvPr/>
        </p:nvPicPr>
        <p:blipFill>
          <a:blip r:embed="rId2"/>
          <a:stretch>
            <a:fillRect/>
          </a:stretch>
        </p:blipFill>
        <p:spPr>
          <a:xfrm>
            <a:off x="5324242" y="2744980"/>
            <a:ext cx="5391987" cy="2831444"/>
          </a:xfrm>
          <a:prstGeom prst="rect">
            <a:avLst/>
          </a:prstGeom>
        </p:spPr>
      </p:pic>
      <p:pic>
        <p:nvPicPr>
          <p:cNvPr id="7" name="Resim 6">
            <a:extLst>
              <a:ext uri="{FF2B5EF4-FFF2-40B4-BE49-F238E27FC236}">
                <a16:creationId xmlns:a16="http://schemas.microsoft.com/office/drawing/2014/main" id="{8A5C357A-EE76-3BE7-E959-9C0019A2CDDE}"/>
              </a:ext>
            </a:extLst>
          </p:cNvPr>
          <p:cNvPicPr>
            <a:picLocks noChangeAspect="1"/>
          </p:cNvPicPr>
          <p:nvPr/>
        </p:nvPicPr>
        <p:blipFill>
          <a:blip r:embed="rId3"/>
          <a:stretch>
            <a:fillRect/>
          </a:stretch>
        </p:blipFill>
        <p:spPr>
          <a:xfrm>
            <a:off x="1000140" y="2744980"/>
            <a:ext cx="4204603" cy="2819400"/>
          </a:xfrm>
          <a:prstGeom prst="rect">
            <a:avLst/>
          </a:prstGeom>
        </p:spPr>
      </p:pic>
    </p:spTree>
    <p:extLst>
      <p:ext uri="{BB962C8B-B14F-4D97-AF65-F5344CB8AC3E}">
        <p14:creationId xmlns:p14="http://schemas.microsoft.com/office/powerpoint/2010/main" val="4065471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B87265-DE52-70B7-472C-F8827D129206}"/>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2AE2D047-11C7-8FAD-76E3-8472CC49F504}"/>
              </a:ext>
            </a:extLst>
          </p:cNvPr>
          <p:cNvSpPr>
            <a:spLocks noGrp="1"/>
          </p:cNvSpPr>
          <p:nvPr>
            <p:ph idx="1"/>
          </p:nvPr>
        </p:nvSpPr>
        <p:spPr/>
        <p:txBody>
          <a:bodyPr/>
          <a:lstStyle/>
          <a:p>
            <a:endParaRPr lang="tr-TR" dirty="0"/>
          </a:p>
          <a:p>
            <a:endParaRPr lang="tr-TR" dirty="0"/>
          </a:p>
          <a:p>
            <a:endParaRPr lang="tr-TR" dirty="0"/>
          </a:p>
          <a:p>
            <a:endParaRPr lang="tr-TR" dirty="0"/>
          </a:p>
          <a:p>
            <a:endParaRPr lang="tr-TR" dirty="0"/>
          </a:p>
        </p:txBody>
      </p:sp>
      <p:pic>
        <p:nvPicPr>
          <p:cNvPr id="7" name="Resim 6">
            <a:extLst>
              <a:ext uri="{FF2B5EF4-FFF2-40B4-BE49-F238E27FC236}">
                <a16:creationId xmlns:a16="http://schemas.microsoft.com/office/drawing/2014/main" id="{2134ED0B-3BC3-94B4-F3F9-DB9CE292F3EE}"/>
              </a:ext>
            </a:extLst>
          </p:cNvPr>
          <p:cNvPicPr>
            <a:picLocks noChangeAspect="1"/>
          </p:cNvPicPr>
          <p:nvPr/>
        </p:nvPicPr>
        <p:blipFill>
          <a:blip r:embed="rId2"/>
          <a:stretch>
            <a:fillRect/>
          </a:stretch>
        </p:blipFill>
        <p:spPr>
          <a:xfrm>
            <a:off x="415767" y="520503"/>
            <a:ext cx="4674641" cy="2819794"/>
          </a:xfrm>
          <a:prstGeom prst="rect">
            <a:avLst/>
          </a:prstGeom>
        </p:spPr>
      </p:pic>
      <p:pic>
        <p:nvPicPr>
          <p:cNvPr id="9" name="Resim 8">
            <a:extLst>
              <a:ext uri="{FF2B5EF4-FFF2-40B4-BE49-F238E27FC236}">
                <a16:creationId xmlns:a16="http://schemas.microsoft.com/office/drawing/2014/main" id="{7807ED9A-EBA3-4EBC-DA93-053205F4CA1C}"/>
              </a:ext>
            </a:extLst>
          </p:cNvPr>
          <p:cNvPicPr>
            <a:picLocks noChangeAspect="1"/>
          </p:cNvPicPr>
          <p:nvPr/>
        </p:nvPicPr>
        <p:blipFill>
          <a:blip r:embed="rId3"/>
          <a:stretch>
            <a:fillRect/>
          </a:stretch>
        </p:blipFill>
        <p:spPr>
          <a:xfrm>
            <a:off x="4975668" y="88704"/>
            <a:ext cx="7446560" cy="6858000"/>
          </a:xfrm>
          <a:prstGeom prst="rect">
            <a:avLst/>
          </a:prstGeom>
        </p:spPr>
      </p:pic>
    </p:spTree>
    <p:extLst>
      <p:ext uri="{BB962C8B-B14F-4D97-AF65-F5344CB8AC3E}">
        <p14:creationId xmlns:p14="http://schemas.microsoft.com/office/powerpoint/2010/main" val="1505610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BD117E-726B-68AD-DCBC-D5355F7EF616}"/>
              </a:ext>
            </a:extLst>
          </p:cNvPr>
          <p:cNvSpPr>
            <a:spLocks noGrp="1"/>
          </p:cNvSpPr>
          <p:nvPr>
            <p:ph type="title"/>
          </p:nvPr>
        </p:nvSpPr>
        <p:spPr/>
        <p:txBody>
          <a:bodyPr/>
          <a:lstStyle/>
          <a:p>
            <a:r>
              <a:rPr lang="tr-TR" dirty="0"/>
              <a:t>T test </a:t>
            </a:r>
            <a:r>
              <a:rPr lang="tr-TR" dirty="0" err="1"/>
              <a:t>results</a:t>
            </a:r>
            <a:endParaRPr lang="tr-TR" dirty="0"/>
          </a:p>
        </p:txBody>
      </p:sp>
      <p:sp>
        <p:nvSpPr>
          <p:cNvPr id="3" name="İçerik Yer Tutucusu 2">
            <a:extLst>
              <a:ext uri="{FF2B5EF4-FFF2-40B4-BE49-F238E27FC236}">
                <a16:creationId xmlns:a16="http://schemas.microsoft.com/office/drawing/2014/main" id="{D6891330-443C-6E17-0462-59604830B96F}"/>
              </a:ext>
            </a:extLst>
          </p:cNvPr>
          <p:cNvSpPr>
            <a:spLocks noGrp="1"/>
          </p:cNvSpPr>
          <p:nvPr>
            <p:ph idx="1"/>
          </p:nvPr>
        </p:nvSpPr>
        <p:spPr/>
        <p:txBody>
          <a:bodyPr/>
          <a:lstStyle/>
          <a:p>
            <a:endParaRPr lang="tr-TR" dirty="0"/>
          </a:p>
        </p:txBody>
      </p:sp>
      <p:pic>
        <p:nvPicPr>
          <p:cNvPr id="5" name="Resim 4">
            <a:extLst>
              <a:ext uri="{FF2B5EF4-FFF2-40B4-BE49-F238E27FC236}">
                <a16:creationId xmlns:a16="http://schemas.microsoft.com/office/drawing/2014/main" id="{595C13C1-D065-A453-1D93-4422BE6FB7F5}"/>
              </a:ext>
            </a:extLst>
          </p:cNvPr>
          <p:cNvPicPr>
            <a:picLocks noChangeAspect="1"/>
          </p:cNvPicPr>
          <p:nvPr/>
        </p:nvPicPr>
        <p:blipFill>
          <a:blip r:embed="rId2"/>
          <a:stretch>
            <a:fillRect/>
          </a:stretch>
        </p:blipFill>
        <p:spPr>
          <a:xfrm>
            <a:off x="0" y="2145231"/>
            <a:ext cx="6687879" cy="4673165"/>
          </a:xfrm>
          <a:prstGeom prst="rect">
            <a:avLst/>
          </a:prstGeom>
        </p:spPr>
      </p:pic>
      <p:pic>
        <p:nvPicPr>
          <p:cNvPr id="7" name="Resim 6">
            <a:extLst>
              <a:ext uri="{FF2B5EF4-FFF2-40B4-BE49-F238E27FC236}">
                <a16:creationId xmlns:a16="http://schemas.microsoft.com/office/drawing/2014/main" id="{ADC908BB-CB3A-939E-6A80-99CEA11658C4}"/>
              </a:ext>
            </a:extLst>
          </p:cNvPr>
          <p:cNvPicPr>
            <a:picLocks noChangeAspect="1"/>
          </p:cNvPicPr>
          <p:nvPr/>
        </p:nvPicPr>
        <p:blipFill>
          <a:blip r:embed="rId3"/>
          <a:stretch>
            <a:fillRect/>
          </a:stretch>
        </p:blipFill>
        <p:spPr>
          <a:xfrm>
            <a:off x="6687879" y="0"/>
            <a:ext cx="5540785" cy="6858000"/>
          </a:xfrm>
          <a:prstGeom prst="rect">
            <a:avLst/>
          </a:prstGeom>
        </p:spPr>
      </p:pic>
    </p:spTree>
    <p:extLst>
      <p:ext uri="{BB962C8B-B14F-4D97-AF65-F5344CB8AC3E}">
        <p14:creationId xmlns:p14="http://schemas.microsoft.com/office/powerpoint/2010/main" val="3155857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6FF0AE1F-5CBC-B578-F1A6-ACF217B75CAC}"/>
              </a:ext>
            </a:extLst>
          </p:cNvPr>
          <p:cNvPicPr>
            <a:picLocks noChangeAspect="1"/>
          </p:cNvPicPr>
          <p:nvPr/>
        </p:nvPicPr>
        <p:blipFill>
          <a:blip r:embed="rId3"/>
          <a:stretch>
            <a:fillRect/>
          </a:stretch>
        </p:blipFill>
        <p:spPr>
          <a:xfrm>
            <a:off x="0" y="139695"/>
            <a:ext cx="4737241" cy="3415056"/>
          </a:xfrm>
          <a:prstGeom prst="rect">
            <a:avLst/>
          </a:prstGeom>
        </p:spPr>
      </p:pic>
      <p:pic>
        <p:nvPicPr>
          <p:cNvPr id="9" name="Resim 8">
            <a:extLst>
              <a:ext uri="{FF2B5EF4-FFF2-40B4-BE49-F238E27FC236}">
                <a16:creationId xmlns:a16="http://schemas.microsoft.com/office/drawing/2014/main" id="{1B2202A7-BE44-D27D-B585-3F4CB3939DCE}"/>
              </a:ext>
            </a:extLst>
          </p:cNvPr>
          <p:cNvPicPr>
            <a:picLocks noChangeAspect="1"/>
          </p:cNvPicPr>
          <p:nvPr/>
        </p:nvPicPr>
        <p:blipFill>
          <a:blip r:embed="rId4"/>
          <a:stretch>
            <a:fillRect/>
          </a:stretch>
        </p:blipFill>
        <p:spPr>
          <a:xfrm>
            <a:off x="55785" y="3584742"/>
            <a:ext cx="4625669" cy="3133563"/>
          </a:xfrm>
          <a:prstGeom prst="rect">
            <a:avLst/>
          </a:prstGeom>
        </p:spPr>
      </p:pic>
      <p:sp>
        <p:nvSpPr>
          <p:cNvPr id="12" name="Metin kutusu 11">
            <a:extLst>
              <a:ext uri="{FF2B5EF4-FFF2-40B4-BE49-F238E27FC236}">
                <a16:creationId xmlns:a16="http://schemas.microsoft.com/office/drawing/2014/main" id="{D8A286BA-EFC0-6184-1C6A-73390D934F3B}"/>
              </a:ext>
            </a:extLst>
          </p:cNvPr>
          <p:cNvSpPr txBox="1"/>
          <p:nvPr/>
        </p:nvSpPr>
        <p:spPr>
          <a:xfrm>
            <a:off x="5178055" y="2764465"/>
            <a:ext cx="6337005" cy="2031325"/>
          </a:xfrm>
          <a:prstGeom prst="rect">
            <a:avLst/>
          </a:prstGeom>
          <a:noFill/>
        </p:spPr>
        <p:txBody>
          <a:bodyPr wrap="square" rtlCol="0">
            <a:spAutoFit/>
          </a:bodyPr>
          <a:lstStyle/>
          <a:p>
            <a:r>
              <a:rPr lang="tr-TR" b="0" i="0" dirty="0" err="1">
                <a:solidFill>
                  <a:srgbClr val="212121"/>
                </a:solidFill>
                <a:effectLst/>
                <a:latin typeface="Cambria" panose="02040503050406030204" pitchFamily="18" charset="0"/>
              </a:rPr>
              <a:t>Adrenic</a:t>
            </a:r>
            <a:r>
              <a:rPr lang="tr-TR" b="0" i="0" dirty="0">
                <a:solidFill>
                  <a:srgbClr val="212121"/>
                </a:solidFill>
                <a:effectLst/>
                <a:latin typeface="Cambria" panose="02040503050406030204" pitchFamily="18" charset="0"/>
              </a:rPr>
              <a:t> </a:t>
            </a:r>
            <a:r>
              <a:rPr lang="tr-TR" b="0" i="0" dirty="0" err="1">
                <a:solidFill>
                  <a:srgbClr val="212121"/>
                </a:solidFill>
                <a:effectLst/>
                <a:latin typeface="Cambria" panose="02040503050406030204" pitchFamily="18" charset="0"/>
              </a:rPr>
              <a:t>acid</a:t>
            </a:r>
            <a:r>
              <a:rPr lang="tr-TR" b="0" i="0" dirty="0">
                <a:solidFill>
                  <a:srgbClr val="212121"/>
                </a:solidFill>
                <a:effectLst/>
                <a:latin typeface="Cambria" panose="02040503050406030204" pitchFamily="18" charset="0"/>
              </a:rPr>
              <a:t> </a:t>
            </a:r>
            <a:r>
              <a:rPr lang="tr-TR" b="0" i="0" dirty="0" err="1">
                <a:solidFill>
                  <a:srgbClr val="212121"/>
                </a:solidFill>
                <a:effectLst/>
                <a:latin typeface="Cambria" panose="02040503050406030204" pitchFamily="18" charset="0"/>
              </a:rPr>
              <a:t>and</a:t>
            </a:r>
            <a:r>
              <a:rPr lang="tr-TR" b="0" i="0" dirty="0">
                <a:solidFill>
                  <a:srgbClr val="212121"/>
                </a:solidFill>
                <a:effectLst/>
                <a:latin typeface="Cambria" panose="02040503050406030204" pitchFamily="18" charset="0"/>
              </a:rPr>
              <a:t> </a:t>
            </a:r>
            <a:r>
              <a:rPr lang="tr-TR" b="0" i="0" dirty="0" err="1">
                <a:solidFill>
                  <a:srgbClr val="212121"/>
                </a:solidFill>
                <a:effectLst/>
                <a:latin typeface="Cambria" panose="02040503050406030204" pitchFamily="18" charset="0"/>
              </a:rPr>
              <a:t>arachidonic</a:t>
            </a:r>
            <a:r>
              <a:rPr lang="tr-TR" dirty="0">
                <a:solidFill>
                  <a:srgbClr val="212121"/>
                </a:solidFill>
                <a:latin typeface="Cambria" panose="02040503050406030204" pitchFamily="18" charset="0"/>
              </a:rPr>
              <a:t> </a:t>
            </a:r>
            <a:r>
              <a:rPr lang="tr-TR" dirty="0" err="1">
                <a:solidFill>
                  <a:srgbClr val="212121"/>
                </a:solidFill>
                <a:latin typeface="Cambria" panose="02040503050406030204" pitchFamily="18" charset="0"/>
              </a:rPr>
              <a:t>acid</a:t>
            </a:r>
            <a:r>
              <a:rPr lang="tr-TR" b="0" i="0" dirty="0">
                <a:solidFill>
                  <a:srgbClr val="212121"/>
                </a:solidFill>
                <a:effectLst/>
                <a:latin typeface="Cambria" panose="02040503050406030204" pitchFamily="18" charset="0"/>
              </a:rPr>
              <a:t> </a:t>
            </a:r>
            <a:r>
              <a:rPr lang="tr-TR" b="0" i="0" dirty="0" err="1">
                <a:solidFill>
                  <a:srgbClr val="212121"/>
                </a:solidFill>
                <a:effectLst/>
                <a:latin typeface="Cambria" panose="02040503050406030204" pitchFamily="18" charset="0"/>
              </a:rPr>
              <a:t>are</a:t>
            </a:r>
            <a:r>
              <a:rPr lang="tr-TR" b="0" i="0" dirty="0">
                <a:solidFill>
                  <a:srgbClr val="212121"/>
                </a:solidFill>
                <a:effectLst/>
                <a:latin typeface="Cambria" panose="02040503050406030204" pitchFamily="18" charset="0"/>
              </a:rPr>
              <a:t> </a:t>
            </a:r>
            <a:r>
              <a:rPr lang="tr-TR" b="0" i="0" dirty="0" err="1">
                <a:solidFill>
                  <a:srgbClr val="212121"/>
                </a:solidFill>
                <a:effectLst/>
                <a:latin typeface="Cambria" panose="02040503050406030204" pitchFamily="18" charset="0"/>
              </a:rPr>
              <a:t>omega</a:t>
            </a:r>
            <a:r>
              <a:rPr lang="tr-TR" b="0" i="0" dirty="0">
                <a:solidFill>
                  <a:srgbClr val="212121"/>
                </a:solidFill>
                <a:effectLst/>
                <a:latin typeface="Cambria" panose="02040503050406030204" pitchFamily="18" charset="0"/>
              </a:rPr>
              <a:t> 6 </a:t>
            </a:r>
            <a:r>
              <a:rPr lang="tr-TR" b="0" i="0" dirty="0" err="1">
                <a:solidFill>
                  <a:srgbClr val="212121"/>
                </a:solidFill>
                <a:effectLst/>
                <a:latin typeface="Cambria" panose="02040503050406030204" pitchFamily="18" charset="0"/>
              </a:rPr>
              <a:t>fatty</a:t>
            </a:r>
            <a:r>
              <a:rPr lang="tr-TR" b="0" i="0" dirty="0">
                <a:solidFill>
                  <a:srgbClr val="212121"/>
                </a:solidFill>
                <a:effectLst/>
                <a:latin typeface="Cambria" panose="02040503050406030204" pitchFamily="18" charset="0"/>
              </a:rPr>
              <a:t> </a:t>
            </a:r>
            <a:r>
              <a:rPr lang="tr-TR" b="0" i="0" dirty="0" err="1">
                <a:solidFill>
                  <a:srgbClr val="212121"/>
                </a:solidFill>
                <a:effectLst/>
                <a:latin typeface="Cambria" panose="02040503050406030204" pitchFamily="18" charset="0"/>
              </a:rPr>
              <a:t>acids</a:t>
            </a:r>
            <a:endParaRPr lang="tr-TR" b="0" i="0" dirty="0">
              <a:solidFill>
                <a:srgbClr val="212121"/>
              </a:solidFill>
              <a:effectLst/>
              <a:latin typeface="Cambria" panose="02040503050406030204" pitchFamily="18" charset="0"/>
            </a:endParaRPr>
          </a:p>
          <a:p>
            <a:endParaRPr lang="tr-TR" dirty="0">
              <a:solidFill>
                <a:srgbClr val="212121"/>
              </a:solidFill>
              <a:latin typeface="Cambria" panose="02040503050406030204" pitchFamily="18" charset="0"/>
            </a:endParaRPr>
          </a:p>
          <a:p>
            <a:endParaRPr lang="tr-TR" b="0" i="0" dirty="0">
              <a:solidFill>
                <a:srgbClr val="212121"/>
              </a:solidFill>
              <a:effectLst/>
              <a:latin typeface="Cambria" panose="02040503050406030204" pitchFamily="18" charset="0"/>
            </a:endParaRPr>
          </a:p>
          <a:p>
            <a:r>
              <a:rPr lang="en-US" b="0" i="0" dirty="0">
                <a:solidFill>
                  <a:srgbClr val="212121"/>
                </a:solidFill>
                <a:effectLst/>
                <a:latin typeface="Cambria" panose="02040503050406030204" pitchFamily="18" charset="0"/>
              </a:rPr>
              <a:t>Increased levels of ω6-related oxylipins and decreased levels of ω3-related </a:t>
            </a:r>
            <a:r>
              <a:rPr lang="en-US" b="0" i="0" dirty="0" err="1">
                <a:solidFill>
                  <a:srgbClr val="212121"/>
                </a:solidFill>
                <a:effectLst/>
                <a:latin typeface="Cambria" panose="02040503050406030204" pitchFamily="18" charset="0"/>
              </a:rPr>
              <a:t>eCBs</a:t>
            </a:r>
            <a:r>
              <a:rPr lang="en-US" b="0" i="0" dirty="0">
                <a:solidFill>
                  <a:srgbClr val="212121"/>
                </a:solidFill>
                <a:effectLst/>
                <a:latin typeface="Cambria" panose="02040503050406030204" pitchFamily="18" charset="0"/>
              </a:rPr>
              <a:t> are associated with the debut of UC.</a:t>
            </a:r>
            <a:endParaRPr lang="tr-TR" b="0" i="0" dirty="0">
              <a:solidFill>
                <a:srgbClr val="212121"/>
              </a:solidFill>
              <a:effectLst/>
              <a:latin typeface="Cambria" panose="02040503050406030204" pitchFamily="18" charset="0"/>
            </a:endParaRPr>
          </a:p>
          <a:p>
            <a:endParaRPr lang="tr-TR" b="0" i="0" dirty="0">
              <a:solidFill>
                <a:srgbClr val="212121"/>
              </a:solidFill>
              <a:effectLst/>
              <a:latin typeface="Cambria" panose="02040503050406030204" pitchFamily="18" charset="0"/>
            </a:endParaRPr>
          </a:p>
          <a:p>
            <a:r>
              <a:rPr lang="tr-TR" b="0" i="0" dirty="0">
                <a:solidFill>
                  <a:srgbClr val="212121"/>
                </a:solidFill>
                <a:effectLst/>
                <a:latin typeface="Cambria" panose="02040503050406030204" pitchFamily="18" charset="0"/>
              </a:rPr>
              <a:t>(</a:t>
            </a:r>
            <a:r>
              <a:rPr lang="tr-TR" b="0" i="0" dirty="0">
                <a:solidFill>
                  <a:srgbClr val="212121"/>
                </a:solidFill>
                <a:effectLst/>
                <a:latin typeface="Cambria" panose="02040503050406030204" pitchFamily="18" charset="0"/>
                <a:hlinkClick r:id="rId5"/>
              </a:rPr>
              <a:t>https://www.ncbi.nlm.nih.gov/pmc/articles/PMC6801729/</a:t>
            </a:r>
            <a:r>
              <a:rPr lang="tr-TR" b="0" i="0" dirty="0">
                <a:solidFill>
                  <a:srgbClr val="212121"/>
                </a:solidFill>
                <a:effectLst/>
                <a:latin typeface="Cambria" panose="02040503050406030204" pitchFamily="18" charset="0"/>
              </a:rPr>
              <a:t> )</a:t>
            </a:r>
            <a:endParaRPr lang="tr-TR" dirty="0"/>
          </a:p>
        </p:txBody>
      </p:sp>
    </p:spTree>
    <p:extLst>
      <p:ext uri="{BB962C8B-B14F-4D97-AF65-F5344CB8AC3E}">
        <p14:creationId xmlns:p14="http://schemas.microsoft.com/office/powerpoint/2010/main" val="2282059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B41C129-3D9A-CC1D-C43C-CBB17027F181}"/>
              </a:ext>
            </a:extLst>
          </p:cNvPr>
          <p:cNvSpPr>
            <a:spLocks noGrp="1"/>
          </p:cNvSpPr>
          <p:nvPr>
            <p:ph type="title"/>
          </p:nvPr>
        </p:nvSpPr>
        <p:spPr/>
        <p:txBody>
          <a:bodyPr/>
          <a:lstStyle/>
          <a:p>
            <a:r>
              <a:rPr lang="tr-TR" dirty="0" err="1"/>
              <a:t>Nicotuniric</a:t>
            </a:r>
            <a:r>
              <a:rPr lang="tr-TR" dirty="0"/>
              <a:t> </a:t>
            </a:r>
            <a:r>
              <a:rPr lang="tr-TR" dirty="0" err="1"/>
              <a:t>acid</a:t>
            </a:r>
            <a:endParaRPr lang="tr-TR" dirty="0"/>
          </a:p>
        </p:txBody>
      </p:sp>
      <p:sp>
        <p:nvSpPr>
          <p:cNvPr id="3" name="İçerik Yer Tutucusu 2">
            <a:extLst>
              <a:ext uri="{FF2B5EF4-FFF2-40B4-BE49-F238E27FC236}">
                <a16:creationId xmlns:a16="http://schemas.microsoft.com/office/drawing/2014/main" id="{9A72782A-3625-F4F1-60C6-57BE83C9B3E2}"/>
              </a:ext>
            </a:extLst>
          </p:cNvPr>
          <p:cNvSpPr>
            <a:spLocks noGrp="1"/>
          </p:cNvSpPr>
          <p:nvPr>
            <p:ph idx="1"/>
          </p:nvPr>
        </p:nvSpPr>
        <p:spPr/>
        <p:txBody>
          <a:bodyPr/>
          <a:lstStyle/>
          <a:p>
            <a:r>
              <a:rPr lang="en-US" b="0" i="0" dirty="0">
                <a:solidFill>
                  <a:srgbClr val="212121"/>
                </a:solidFill>
                <a:effectLst/>
                <a:latin typeface="Cambria" panose="02040503050406030204" pitchFamily="18" charset="0"/>
              </a:rPr>
              <a:t>In this study, we investigated the </a:t>
            </a:r>
            <a:r>
              <a:rPr lang="en-US" b="0" i="0" dirty="0">
                <a:solidFill>
                  <a:srgbClr val="212121"/>
                </a:solidFill>
                <a:effectLst/>
                <a:highlight>
                  <a:srgbClr val="FFFF00"/>
                </a:highlight>
                <a:latin typeface="Cambria" panose="02040503050406030204" pitchFamily="18" charset="0"/>
              </a:rPr>
              <a:t>therapeutic effect </a:t>
            </a:r>
            <a:r>
              <a:rPr lang="en-US" b="0" i="0" dirty="0">
                <a:solidFill>
                  <a:srgbClr val="212121"/>
                </a:solidFill>
                <a:effectLst/>
                <a:latin typeface="Cambria" panose="02040503050406030204" pitchFamily="18" charset="0"/>
              </a:rPr>
              <a:t>of niacin on colitis both in mice and in patients with moderately active UC. We found that niacin shows anti‐inflammatory and anti‐apoptotic properties through downregulation of colonic inflammatory cytokine levels, suppression of vascular permeability, and inhibition of colonic epithelium apoptosis by activation of DP1 receptor in macrophages, endothelial cells, and colonic epithelium. Furthermore, treatment with retention enema containing niacin effectively promoted clinical remission and mucosal healing in patients with moderately active UC.</a:t>
            </a:r>
            <a:endParaRPr lang="tr-TR" b="0" i="0" dirty="0">
              <a:solidFill>
                <a:srgbClr val="212121"/>
              </a:solidFill>
              <a:effectLst/>
              <a:latin typeface="Cambria" panose="02040503050406030204" pitchFamily="18" charset="0"/>
            </a:endParaRPr>
          </a:p>
          <a:p>
            <a:r>
              <a:rPr lang="tr-TR" dirty="0">
                <a:hlinkClick r:id="rId2"/>
              </a:rPr>
              <a:t>https://www.ncbi.nlm.nih.gov/pmc/articles/PMC5412792/</a:t>
            </a:r>
            <a:endParaRPr lang="tr-TR" dirty="0">
              <a:solidFill>
                <a:srgbClr val="212121"/>
              </a:solidFill>
              <a:latin typeface="Cambria" panose="02040503050406030204" pitchFamily="18" charset="0"/>
            </a:endParaRPr>
          </a:p>
          <a:p>
            <a:pPr marL="0" indent="0">
              <a:buNone/>
            </a:pPr>
            <a:endParaRPr lang="tr-TR" dirty="0"/>
          </a:p>
        </p:txBody>
      </p:sp>
    </p:spTree>
    <p:extLst>
      <p:ext uri="{BB962C8B-B14F-4D97-AF65-F5344CB8AC3E}">
        <p14:creationId xmlns:p14="http://schemas.microsoft.com/office/powerpoint/2010/main" val="4205783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1912BF-5D46-8813-7FA6-11D3BCA3E1C5}"/>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CD8E4DAB-BC81-953F-B7DE-9FECD95C85ED}"/>
              </a:ext>
            </a:extLst>
          </p:cNvPr>
          <p:cNvSpPr>
            <a:spLocks noGrp="1"/>
          </p:cNvSpPr>
          <p:nvPr>
            <p:ph idx="1"/>
          </p:nvPr>
        </p:nvSpPr>
        <p:spPr/>
        <p:txBody>
          <a:bodyPr/>
          <a:lstStyle/>
          <a:p>
            <a:endParaRPr lang="tr-TR"/>
          </a:p>
        </p:txBody>
      </p:sp>
      <p:pic>
        <p:nvPicPr>
          <p:cNvPr id="5" name="Resim 4">
            <a:extLst>
              <a:ext uri="{FF2B5EF4-FFF2-40B4-BE49-F238E27FC236}">
                <a16:creationId xmlns:a16="http://schemas.microsoft.com/office/drawing/2014/main" id="{0B4514DD-5132-0367-96C8-26C6A4671652}"/>
              </a:ext>
            </a:extLst>
          </p:cNvPr>
          <p:cNvPicPr>
            <a:picLocks noChangeAspect="1"/>
          </p:cNvPicPr>
          <p:nvPr/>
        </p:nvPicPr>
        <p:blipFill>
          <a:blip r:embed="rId2"/>
          <a:stretch>
            <a:fillRect/>
          </a:stretch>
        </p:blipFill>
        <p:spPr>
          <a:xfrm>
            <a:off x="122991" y="56679"/>
            <a:ext cx="11946017" cy="6744641"/>
          </a:xfrm>
          <a:prstGeom prst="rect">
            <a:avLst/>
          </a:prstGeom>
        </p:spPr>
      </p:pic>
    </p:spTree>
    <p:extLst>
      <p:ext uri="{BB962C8B-B14F-4D97-AF65-F5344CB8AC3E}">
        <p14:creationId xmlns:p14="http://schemas.microsoft.com/office/powerpoint/2010/main" val="3471346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AF35D5FE-413A-2787-6716-EA366AC1EE0E}"/>
              </a:ext>
            </a:extLst>
          </p:cNvPr>
          <p:cNvPicPr>
            <a:picLocks noChangeAspect="1"/>
          </p:cNvPicPr>
          <p:nvPr/>
        </p:nvPicPr>
        <p:blipFill>
          <a:blip r:embed="rId2"/>
          <a:stretch>
            <a:fillRect/>
          </a:stretch>
        </p:blipFill>
        <p:spPr>
          <a:xfrm>
            <a:off x="1" y="0"/>
            <a:ext cx="6241312" cy="6709144"/>
          </a:xfrm>
          <a:prstGeom prst="rect">
            <a:avLst/>
          </a:prstGeom>
        </p:spPr>
      </p:pic>
      <p:pic>
        <p:nvPicPr>
          <p:cNvPr id="7" name="Resim 6">
            <a:extLst>
              <a:ext uri="{FF2B5EF4-FFF2-40B4-BE49-F238E27FC236}">
                <a16:creationId xmlns:a16="http://schemas.microsoft.com/office/drawing/2014/main" id="{48813AFD-4AE0-5FCE-FA68-F1141A2B0588}"/>
              </a:ext>
            </a:extLst>
          </p:cNvPr>
          <p:cNvPicPr>
            <a:picLocks noChangeAspect="1"/>
          </p:cNvPicPr>
          <p:nvPr/>
        </p:nvPicPr>
        <p:blipFill>
          <a:blip r:embed="rId3"/>
          <a:stretch>
            <a:fillRect/>
          </a:stretch>
        </p:blipFill>
        <p:spPr>
          <a:xfrm>
            <a:off x="6602819" y="340242"/>
            <a:ext cx="5522442" cy="6103088"/>
          </a:xfrm>
          <a:prstGeom prst="rect">
            <a:avLst/>
          </a:prstGeom>
        </p:spPr>
      </p:pic>
    </p:spTree>
    <p:extLst>
      <p:ext uri="{BB962C8B-B14F-4D97-AF65-F5344CB8AC3E}">
        <p14:creationId xmlns:p14="http://schemas.microsoft.com/office/powerpoint/2010/main" val="2863959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F2858E-3A5D-3680-D7F6-75A8688C83ED}"/>
              </a:ext>
            </a:extLst>
          </p:cNvPr>
          <p:cNvSpPr>
            <a:spLocks noGrp="1"/>
          </p:cNvSpPr>
          <p:nvPr>
            <p:ph type="title"/>
          </p:nvPr>
        </p:nvSpPr>
        <p:spPr>
          <a:xfrm>
            <a:off x="1219595" y="1300125"/>
            <a:ext cx="8596668" cy="1320800"/>
          </a:xfrm>
        </p:spPr>
        <p:txBody>
          <a:bodyPr>
            <a:noAutofit/>
          </a:bodyPr>
          <a:lstStyle/>
          <a:p>
            <a:pPr algn="ctr"/>
            <a:r>
              <a:rPr lang="tr-TR" sz="8000" dirty="0" err="1"/>
              <a:t>Thanks</a:t>
            </a:r>
            <a:r>
              <a:rPr lang="tr-TR" sz="8000" dirty="0"/>
              <a:t> </a:t>
            </a:r>
            <a:r>
              <a:rPr lang="tr-TR" sz="8000" dirty="0" err="1"/>
              <a:t>For</a:t>
            </a:r>
            <a:r>
              <a:rPr lang="tr-TR" sz="8000" dirty="0"/>
              <a:t> </a:t>
            </a:r>
            <a:r>
              <a:rPr lang="tr-TR" sz="8000" dirty="0" err="1"/>
              <a:t>Your</a:t>
            </a:r>
            <a:r>
              <a:rPr lang="tr-TR" sz="8000" dirty="0"/>
              <a:t> </a:t>
            </a:r>
            <a:r>
              <a:rPr lang="tr-TR" sz="8000" dirty="0" err="1"/>
              <a:t>Attention</a:t>
            </a:r>
            <a:endParaRPr lang="tr-TR" sz="8000" dirty="0"/>
          </a:p>
        </p:txBody>
      </p:sp>
      <p:sp>
        <p:nvSpPr>
          <p:cNvPr id="4" name="Metin kutusu 3">
            <a:extLst>
              <a:ext uri="{FF2B5EF4-FFF2-40B4-BE49-F238E27FC236}">
                <a16:creationId xmlns:a16="http://schemas.microsoft.com/office/drawing/2014/main" id="{3BF4A2F7-B061-D862-8EF8-7F28497F7B64}"/>
              </a:ext>
            </a:extLst>
          </p:cNvPr>
          <p:cNvSpPr txBox="1"/>
          <p:nvPr/>
        </p:nvSpPr>
        <p:spPr>
          <a:xfrm>
            <a:off x="754543" y="4859079"/>
            <a:ext cx="9526772" cy="523220"/>
          </a:xfrm>
          <a:prstGeom prst="rect">
            <a:avLst/>
          </a:prstGeom>
          <a:noFill/>
        </p:spPr>
        <p:txBody>
          <a:bodyPr wrap="square" rtlCol="0">
            <a:spAutoFit/>
          </a:bodyPr>
          <a:lstStyle/>
          <a:p>
            <a:pPr algn="ctr"/>
            <a:r>
              <a:rPr lang="tr-TR" sz="2800" b="1" dirty="0"/>
              <a:t>Celaleddin Ömer Sağlam 200600017</a:t>
            </a:r>
          </a:p>
        </p:txBody>
      </p:sp>
    </p:spTree>
    <p:extLst>
      <p:ext uri="{BB962C8B-B14F-4D97-AF65-F5344CB8AC3E}">
        <p14:creationId xmlns:p14="http://schemas.microsoft.com/office/powerpoint/2010/main" val="428134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0AEC347-9DC4-9DC0-22BA-CE28E760C267}"/>
              </a:ext>
            </a:extLst>
          </p:cNvPr>
          <p:cNvSpPr>
            <a:spLocks noGrp="1"/>
          </p:cNvSpPr>
          <p:nvPr>
            <p:ph type="ctrTitle"/>
          </p:nvPr>
        </p:nvSpPr>
        <p:spPr/>
        <p:txBody>
          <a:bodyPr/>
          <a:lstStyle/>
          <a:p>
            <a:pPr algn="ctr"/>
            <a:r>
              <a:rPr lang="tr-TR" dirty="0"/>
              <a:t>RNA </a:t>
            </a:r>
            <a:r>
              <a:rPr lang="tr-TR" dirty="0" err="1"/>
              <a:t>Sequence</a:t>
            </a:r>
            <a:r>
              <a:rPr lang="tr-TR" dirty="0"/>
              <a:t> Analysis of IBD </a:t>
            </a:r>
            <a:r>
              <a:rPr lang="tr-TR" dirty="0" err="1"/>
              <a:t>and</a:t>
            </a:r>
            <a:r>
              <a:rPr lang="tr-TR" dirty="0"/>
              <a:t> </a:t>
            </a:r>
            <a:r>
              <a:rPr lang="tr-TR" dirty="0" err="1"/>
              <a:t>non</a:t>
            </a:r>
            <a:r>
              <a:rPr lang="tr-TR" dirty="0"/>
              <a:t>-IBD </a:t>
            </a:r>
            <a:r>
              <a:rPr lang="tr-TR" dirty="0" err="1"/>
              <a:t>patients</a:t>
            </a:r>
            <a:endParaRPr lang="tr-TR" dirty="0"/>
          </a:p>
        </p:txBody>
      </p:sp>
    </p:spTree>
    <p:extLst>
      <p:ext uri="{BB962C8B-B14F-4D97-AF65-F5344CB8AC3E}">
        <p14:creationId xmlns:p14="http://schemas.microsoft.com/office/powerpoint/2010/main" val="678286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32F707B3-86C0-D772-DF17-90EA916BB680}"/>
              </a:ext>
            </a:extLst>
          </p:cNvPr>
          <p:cNvPicPr>
            <a:picLocks noChangeAspect="1"/>
          </p:cNvPicPr>
          <p:nvPr/>
        </p:nvPicPr>
        <p:blipFill>
          <a:blip r:embed="rId3"/>
          <a:stretch>
            <a:fillRect/>
          </a:stretch>
        </p:blipFill>
        <p:spPr>
          <a:xfrm>
            <a:off x="257211" y="2614499"/>
            <a:ext cx="9683909" cy="1629002"/>
          </a:xfrm>
          <a:prstGeom prst="rect">
            <a:avLst/>
          </a:prstGeom>
        </p:spPr>
      </p:pic>
      <p:pic>
        <p:nvPicPr>
          <p:cNvPr id="7" name="Resim 6">
            <a:extLst>
              <a:ext uri="{FF2B5EF4-FFF2-40B4-BE49-F238E27FC236}">
                <a16:creationId xmlns:a16="http://schemas.microsoft.com/office/drawing/2014/main" id="{E93E39E9-26C4-B6CE-30DB-8C6AD7B6FC47}"/>
              </a:ext>
            </a:extLst>
          </p:cNvPr>
          <p:cNvPicPr>
            <a:picLocks noChangeAspect="1"/>
          </p:cNvPicPr>
          <p:nvPr/>
        </p:nvPicPr>
        <p:blipFill>
          <a:blip r:embed="rId4"/>
          <a:stretch>
            <a:fillRect/>
          </a:stretch>
        </p:blipFill>
        <p:spPr>
          <a:xfrm>
            <a:off x="257212" y="362728"/>
            <a:ext cx="9683910" cy="1400084"/>
          </a:xfrm>
          <a:prstGeom prst="rect">
            <a:avLst/>
          </a:prstGeom>
        </p:spPr>
      </p:pic>
    </p:spTree>
    <p:extLst>
      <p:ext uri="{BB962C8B-B14F-4D97-AF65-F5344CB8AC3E}">
        <p14:creationId xmlns:p14="http://schemas.microsoft.com/office/powerpoint/2010/main" val="3680254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4649E3D0-153D-00FA-36A8-FDFD7C45E905}"/>
              </a:ext>
            </a:extLst>
          </p:cNvPr>
          <p:cNvPicPr>
            <a:picLocks noChangeAspect="1"/>
          </p:cNvPicPr>
          <p:nvPr/>
        </p:nvPicPr>
        <p:blipFill>
          <a:blip r:embed="rId3"/>
          <a:stretch>
            <a:fillRect/>
          </a:stretch>
        </p:blipFill>
        <p:spPr>
          <a:xfrm>
            <a:off x="22966" y="270547"/>
            <a:ext cx="5235966" cy="3067118"/>
          </a:xfrm>
          <a:prstGeom prst="rect">
            <a:avLst/>
          </a:prstGeom>
        </p:spPr>
      </p:pic>
      <p:pic>
        <p:nvPicPr>
          <p:cNvPr id="8" name="Resim 7">
            <a:extLst>
              <a:ext uri="{FF2B5EF4-FFF2-40B4-BE49-F238E27FC236}">
                <a16:creationId xmlns:a16="http://schemas.microsoft.com/office/drawing/2014/main" id="{D95CB853-D0BD-10C6-BE1E-F3C85BAD5B52}"/>
              </a:ext>
            </a:extLst>
          </p:cNvPr>
          <p:cNvPicPr>
            <a:picLocks noChangeAspect="1"/>
          </p:cNvPicPr>
          <p:nvPr/>
        </p:nvPicPr>
        <p:blipFill>
          <a:blip r:embed="rId4"/>
          <a:stretch>
            <a:fillRect/>
          </a:stretch>
        </p:blipFill>
        <p:spPr>
          <a:xfrm>
            <a:off x="102685" y="3131607"/>
            <a:ext cx="4639436" cy="3590206"/>
          </a:xfrm>
          <a:prstGeom prst="rect">
            <a:avLst/>
          </a:prstGeom>
        </p:spPr>
      </p:pic>
      <p:pic>
        <p:nvPicPr>
          <p:cNvPr id="10" name="Resim 9">
            <a:extLst>
              <a:ext uri="{FF2B5EF4-FFF2-40B4-BE49-F238E27FC236}">
                <a16:creationId xmlns:a16="http://schemas.microsoft.com/office/drawing/2014/main" id="{FF1AC868-B300-9C75-FAB1-653DD49CCF40}"/>
              </a:ext>
            </a:extLst>
          </p:cNvPr>
          <p:cNvPicPr>
            <a:picLocks noChangeAspect="1"/>
          </p:cNvPicPr>
          <p:nvPr/>
        </p:nvPicPr>
        <p:blipFill>
          <a:blip r:embed="rId5"/>
          <a:stretch>
            <a:fillRect/>
          </a:stretch>
        </p:blipFill>
        <p:spPr>
          <a:xfrm>
            <a:off x="5259813" y="128869"/>
            <a:ext cx="5118329" cy="3525826"/>
          </a:xfrm>
          <a:prstGeom prst="rect">
            <a:avLst/>
          </a:prstGeom>
        </p:spPr>
      </p:pic>
      <p:pic>
        <p:nvPicPr>
          <p:cNvPr id="14" name="Resim 13">
            <a:extLst>
              <a:ext uri="{FF2B5EF4-FFF2-40B4-BE49-F238E27FC236}">
                <a16:creationId xmlns:a16="http://schemas.microsoft.com/office/drawing/2014/main" id="{17E65D02-EB12-5ABD-8157-333715019FA2}"/>
              </a:ext>
            </a:extLst>
          </p:cNvPr>
          <p:cNvPicPr>
            <a:picLocks noChangeAspect="1"/>
          </p:cNvPicPr>
          <p:nvPr/>
        </p:nvPicPr>
        <p:blipFill>
          <a:blip r:embed="rId6"/>
          <a:stretch>
            <a:fillRect/>
          </a:stretch>
        </p:blipFill>
        <p:spPr>
          <a:xfrm>
            <a:off x="4924743" y="3391419"/>
            <a:ext cx="4398829" cy="3201067"/>
          </a:xfrm>
          <a:prstGeom prst="rect">
            <a:avLst/>
          </a:prstGeom>
        </p:spPr>
      </p:pic>
      <mc:AlternateContent xmlns:mc="http://schemas.openxmlformats.org/markup-compatibility/2006">
        <mc:Choice xmlns:p14="http://schemas.microsoft.com/office/powerpoint/2010/main" Requires="p14">
          <p:contentPart p14:bwMode="auto" r:id="rId7">
            <p14:nvContentPartPr>
              <p14:cNvPr id="17" name="Mürekkep 16">
                <a:extLst>
                  <a:ext uri="{FF2B5EF4-FFF2-40B4-BE49-F238E27FC236}">
                    <a16:creationId xmlns:a16="http://schemas.microsoft.com/office/drawing/2014/main" id="{D04C7F5B-D1FF-16E2-69CC-C59F7C929322}"/>
                  </a:ext>
                </a:extLst>
              </p14:cNvPr>
              <p14:cNvContentPartPr/>
              <p14:nvPr/>
            </p14:nvContentPartPr>
            <p14:xfrm>
              <a:off x="103313" y="4081172"/>
              <a:ext cx="1301040" cy="19800"/>
            </p14:xfrm>
          </p:contentPart>
        </mc:Choice>
        <mc:Fallback>
          <p:pic>
            <p:nvPicPr>
              <p:cNvPr id="17" name="Mürekkep 16">
                <a:extLst>
                  <a:ext uri="{FF2B5EF4-FFF2-40B4-BE49-F238E27FC236}">
                    <a16:creationId xmlns:a16="http://schemas.microsoft.com/office/drawing/2014/main" id="{D04C7F5B-D1FF-16E2-69CC-C59F7C929322}"/>
                  </a:ext>
                </a:extLst>
              </p:cNvPr>
              <p:cNvPicPr/>
              <p:nvPr/>
            </p:nvPicPr>
            <p:blipFill>
              <a:blip r:embed="rId8"/>
              <a:stretch>
                <a:fillRect/>
              </a:stretch>
            </p:blipFill>
            <p:spPr>
              <a:xfrm>
                <a:off x="94313" y="4072532"/>
                <a:ext cx="131868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9" name="Mürekkep 18">
                <a:extLst>
                  <a:ext uri="{FF2B5EF4-FFF2-40B4-BE49-F238E27FC236}">
                    <a16:creationId xmlns:a16="http://schemas.microsoft.com/office/drawing/2014/main" id="{481FB8E2-2006-1B44-0516-E76C21A5CB3C}"/>
                  </a:ext>
                </a:extLst>
              </p14:cNvPr>
              <p14:cNvContentPartPr/>
              <p14:nvPr/>
            </p14:nvContentPartPr>
            <p14:xfrm>
              <a:off x="235433" y="6682892"/>
              <a:ext cx="1046880" cy="360"/>
            </p14:xfrm>
          </p:contentPart>
        </mc:Choice>
        <mc:Fallback>
          <p:pic>
            <p:nvPicPr>
              <p:cNvPr id="19" name="Mürekkep 18">
                <a:extLst>
                  <a:ext uri="{FF2B5EF4-FFF2-40B4-BE49-F238E27FC236}">
                    <a16:creationId xmlns:a16="http://schemas.microsoft.com/office/drawing/2014/main" id="{481FB8E2-2006-1B44-0516-E76C21A5CB3C}"/>
                  </a:ext>
                </a:extLst>
              </p:cNvPr>
              <p:cNvPicPr/>
              <p:nvPr/>
            </p:nvPicPr>
            <p:blipFill>
              <a:blip r:embed="rId10"/>
              <a:stretch>
                <a:fillRect/>
              </a:stretch>
            </p:blipFill>
            <p:spPr>
              <a:xfrm>
                <a:off x="226433" y="6674252"/>
                <a:ext cx="10645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0" name="Mürekkep 19">
                <a:extLst>
                  <a:ext uri="{FF2B5EF4-FFF2-40B4-BE49-F238E27FC236}">
                    <a16:creationId xmlns:a16="http://schemas.microsoft.com/office/drawing/2014/main" id="{39285B72-87D4-4E23-8FBC-4D1D26A69F74}"/>
                  </a:ext>
                </a:extLst>
              </p14:cNvPr>
              <p14:cNvContentPartPr/>
              <p14:nvPr/>
            </p14:nvContentPartPr>
            <p14:xfrm>
              <a:off x="5334230" y="701852"/>
              <a:ext cx="1196280" cy="57600"/>
            </p14:xfrm>
          </p:contentPart>
        </mc:Choice>
        <mc:Fallback>
          <p:pic>
            <p:nvPicPr>
              <p:cNvPr id="20" name="Mürekkep 19">
                <a:extLst>
                  <a:ext uri="{FF2B5EF4-FFF2-40B4-BE49-F238E27FC236}">
                    <a16:creationId xmlns:a16="http://schemas.microsoft.com/office/drawing/2014/main" id="{39285B72-87D4-4E23-8FBC-4D1D26A69F74}"/>
                  </a:ext>
                </a:extLst>
              </p:cNvPr>
              <p:cNvPicPr/>
              <p:nvPr/>
            </p:nvPicPr>
            <p:blipFill>
              <a:blip r:embed="rId12"/>
              <a:stretch>
                <a:fillRect/>
              </a:stretch>
            </p:blipFill>
            <p:spPr>
              <a:xfrm>
                <a:off x="5325230" y="692852"/>
                <a:ext cx="121392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1" name="Mürekkep 20">
                <a:extLst>
                  <a:ext uri="{FF2B5EF4-FFF2-40B4-BE49-F238E27FC236}">
                    <a16:creationId xmlns:a16="http://schemas.microsoft.com/office/drawing/2014/main" id="{0235741B-D8EF-0AB7-E50B-53E09B2C373E}"/>
                  </a:ext>
                </a:extLst>
              </p14:cNvPr>
              <p14:cNvContentPartPr/>
              <p14:nvPr/>
            </p14:nvContentPartPr>
            <p14:xfrm>
              <a:off x="5374550" y="2105701"/>
              <a:ext cx="1115640" cy="15480"/>
            </p14:xfrm>
          </p:contentPart>
        </mc:Choice>
        <mc:Fallback>
          <p:pic>
            <p:nvPicPr>
              <p:cNvPr id="21" name="Mürekkep 20">
                <a:extLst>
                  <a:ext uri="{FF2B5EF4-FFF2-40B4-BE49-F238E27FC236}">
                    <a16:creationId xmlns:a16="http://schemas.microsoft.com/office/drawing/2014/main" id="{0235741B-D8EF-0AB7-E50B-53E09B2C373E}"/>
                  </a:ext>
                </a:extLst>
              </p:cNvPr>
              <p:cNvPicPr/>
              <p:nvPr/>
            </p:nvPicPr>
            <p:blipFill>
              <a:blip r:embed="rId14"/>
              <a:stretch>
                <a:fillRect/>
              </a:stretch>
            </p:blipFill>
            <p:spPr>
              <a:xfrm>
                <a:off x="5365550" y="2096701"/>
                <a:ext cx="113328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2" name="Mürekkep 21">
                <a:extLst>
                  <a:ext uri="{FF2B5EF4-FFF2-40B4-BE49-F238E27FC236}">
                    <a16:creationId xmlns:a16="http://schemas.microsoft.com/office/drawing/2014/main" id="{C4D72318-D10A-F630-78D5-A3FC1DA14556}"/>
                  </a:ext>
                </a:extLst>
              </p14:cNvPr>
              <p14:cNvContentPartPr/>
              <p14:nvPr/>
            </p14:nvContentPartPr>
            <p14:xfrm>
              <a:off x="5019590" y="4881384"/>
              <a:ext cx="1470600" cy="142920"/>
            </p14:xfrm>
          </p:contentPart>
        </mc:Choice>
        <mc:Fallback>
          <p:pic>
            <p:nvPicPr>
              <p:cNvPr id="22" name="Mürekkep 21">
                <a:extLst>
                  <a:ext uri="{FF2B5EF4-FFF2-40B4-BE49-F238E27FC236}">
                    <a16:creationId xmlns:a16="http://schemas.microsoft.com/office/drawing/2014/main" id="{C4D72318-D10A-F630-78D5-A3FC1DA14556}"/>
                  </a:ext>
                </a:extLst>
              </p:cNvPr>
              <p:cNvPicPr/>
              <p:nvPr/>
            </p:nvPicPr>
            <p:blipFill>
              <a:blip r:embed="rId16"/>
              <a:stretch>
                <a:fillRect/>
              </a:stretch>
            </p:blipFill>
            <p:spPr>
              <a:xfrm>
                <a:off x="5010590" y="4872744"/>
                <a:ext cx="1488240" cy="160560"/>
              </a:xfrm>
              <a:prstGeom prst="rect">
                <a:avLst/>
              </a:prstGeom>
            </p:spPr>
          </p:pic>
        </mc:Fallback>
      </mc:AlternateContent>
    </p:spTree>
    <p:extLst>
      <p:ext uri="{BB962C8B-B14F-4D97-AF65-F5344CB8AC3E}">
        <p14:creationId xmlns:p14="http://schemas.microsoft.com/office/powerpoint/2010/main" val="3198522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E1B377-C346-B711-513F-5FC438F72548}"/>
              </a:ext>
            </a:extLst>
          </p:cNvPr>
          <p:cNvSpPr>
            <a:spLocks noGrp="1"/>
          </p:cNvSpPr>
          <p:nvPr>
            <p:ph type="title"/>
          </p:nvPr>
        </p:nvSpPr>
        <p:spPr>
          <a:xfrm>
            <a:off x="677334" y="373911"/>
            <a:ext cx="8596668" cy="1320800"/>
          </a:xfrm>
        </p:spPr>
        <p:txBody>
          <a:bodyPr>
            <a:normAutofit fontScale="90000"/>
          </a:bodyPr>
          <a:lstStyle/>
          <a:p>
            <a:r>
              <a:rPr lang="tr-TR" dirty="0" err="1"/>
              <a:t>Chemokine</a:t>
            </a:r>
            <a:r>
              <a:rPr lang="tr-TR" dirty="0"/>
              <a:t> </a:t>
            </a:r>
            <a:r>
              <a:rPr lang="tr-TR" dirty="0" err="1"/>
              <a:t>Signalling</a:t>
            </a:r>
            <a:r>
              <a:rPr lang="tr-TR" dirty="0"/>
              <a:t> </a:t>
            </a:r>
            <a:r>
              <a:rPr lang="tr-TR" dirty="0" err="1"/>
              <a:t>Pathway</a:t>
            </a:r>
            <a:r>
              <a:rPr lang="tr-TR" dirty="0"/>
              <a:t> &amp; </a:t>
            </a:r>
            <a:r>
              <a:rPr lang="tr-TR" dirty="0" err="1"/>
              <a:t>Complement</a:t>
            </a:r>
            <a:r>
              <a:rPr lang="tr-TR" dirty="0"/>
              <a:t> </a:t>
            </a:r>
            <a:r>
              <a:rPr lang="tr-TR" dirty="0" err="1"/>
              <a:t>and</a:t>
            </a:r>
            <a:r>
              <a:rPr lang="tr-TR" dirty="0"/>
              <a:t> </a:t>
            </a:r>
            <a:r>
              <a:rPr lang="tr-TR" dirty="0" err="1"/>
              <a:t>coagulation</a:t>
            </a:r>
            <a:r>
              <a:rPr lang="tr-TR" dirty="0"/>
              <a:t> </a:t>
            </a:r>
            <a:r>
              <a:rPr lang="tr-TR" dirty="0" err="1"/>
              <a:t>cascades</a:t>
            </a:r>
            <a:r>
              <a:rPr lang="tr-TR" dirty="0"/>
              <a:t> </a:t>
            </a:r>
            <a:r>
              <a:rPr lang="tr-TR" dirty="0" err="1"/>
              <a:t>Pathway</a:t>
            </a:r>
            <a:endParaRPr lang="tr-TR" dirty="0"/>
          </a:p>
        </p:txBody>
      </p:sp>
      <p:sp>
        <p:nvSpPr>
          <p:cNvPr id="3" name="İçerik Yer Tutucusu 2">
            <a:extLst>
              <a:ext uri="{FF2B5EF4-FFF2-40B4-BE49-F238E27FC236}">
                <a16:creationId xmlns:a16="http://schemas.microsoft.com/office/drawing/2014/main" id="{C35F79C5-3AC0-B6DE-48E7-017483B2454C}"/>
              </a:ext>
            </a:extLst>
          </p:cNvPr>
          <p:cNvSpPr>
            <a:spLocks noGrp="1"/>
          </p:cNvSpPr>
          <p:nvPr>
            <p:ph idx="1"/>
          </p:nvPr>
        </p:nvSpPr>
        <p:spPr>
          <a:xfrm>
            <a:off x="677334" y="1807535"/>
            <a:ext cx="8596668" cy="4550735"/>
          </a:xfrm>
        </p:spPr>
        <p:txBody>
          <a:bodyPr/>
          <a:lstStyle/>
          <a:p>
            <a:r>
              <a:rPr lang="tr-TR" b="0" i="0" dirty="0" err="1">
                <a:solidFill>
                  <a:srgbClr val="212121"/>
                </a:solidFill>
                <a:effectLst/>
                <a:latin typeface="Roboto" panose="020B0604020202020204" pitchFamily="2" charset="0"/>
              </a:rPr>
              <a:t>Shi</a:t>
            </a:r>
            <a:r>
              <a:rPr lang="tr-TR" b="0" i="0" dirty="0">
                <a:solidFill>
                  <a:srgbClr val="212121"/>
                </a:solidFill>
                <a:effectLst/>
                <a:latin typeface="Roboto" panose="020B0604020202020204" pitchFamily="2" charset="0"/>
              </a:rPr>
              <a:t> L, Han X, </a:t>
            </a:r>
            <a:r>
              <a:rPr lang="tr-TR" b="0" i="0" dirty="0" err="1">
                <a:solidFill>
                  <a:srgbClr val="212121"/>
                </a:solidFill>
                <a:effectLst/>
                <a:latin typeface="Roboto" panose="020B0604020202020204" pitchFamily="2" charset="0"/>
              </a:rPr>
              <a:t>Li</a:t>
            </a:r>
            <a:r>
              <a:rPr lang="tr-TR" b="0" i="0" dirty="0">
                <a:solidFill>
                  <a:srgbClr val="212121"/>
                </a:solidFill>
                <a:effectLst/>
                <a:latin typeface="Roboto" panose="020B0604020202020204" pitchFamily="2" charset="0"/>
              </a:rPr>
              <a:t> JX, </a:t>
            </a:r>
            <a:r>
              <a:rPr lang="tr-TR" b="0" i="0" dirty="0" err="1">
                <a:solidFill>
                  <a:srgbClr val="212121"/>
                </a:solidFill>
                <a:effectLst/>
                <a:latin typeface="Roboto" panose="020B0604020202020204" pitchFamily="2" charset="0"/>
              </a:rPr>
              <a:t>Liao</a:t>
            </a:r>
            <a:r>
              <a:rPr lang="tr-TR" b="0" i="0" dirty="0">
                <a:solidFill>
                  <a:srgbClr val="212121"/>
                </a:solidFill>
                <a:effectLst/>
                <a:latin typeface="Roboto" panose="020B0604020202020204" pitchFamily="2" charset="0"/>
              </a:rPr>
              <a:t> YT, </a:t>
            </a:r>
            <a:r>
              <a:rPr lang="tr-TR" b="0" i="0" dirty="0" err="1">
                <a:solidFill>
                  <a:srgbClr val="212121"/>
                </a:solidFill>
                <a:effectLst/>
                <a:latin typeface="Roboto" panose="020B0604020202020204" pitchFamily="2" charset="0"/>
              </a:rPr>
              <a:t>Kou</a:t>
            </a:r>
            <a:r>
              <a:rPr lang="tr-TR" b="0" i="0" dirty="0">
                <a:solidFill>
                  <a:srgbClr val="212121"/>
                </a:solidFill>
                <a:effectLst/>
                <a:latin typeface="Roboto" panose="020B0604020202020204" pitchFamily="2" charset="0"/>
              </a:rPr>
              <a:t> FS, </a:t>
            </a:r>
            <a:r>
              <a:rPr lang="tr-TR" b="0" i="0" dirty="0" err="1">
                <a:solidFill>
                  <a:srgbClr val="212121"/>
                </a:solidFill>
                <a:effectLst/>
                <a:latin typeface="Roboto" panose="020B0604020202020204" pitchFamily="2" charset="0"/>
              </a:rPr>
              <a:t>Wang</a:t>
            </a:r>
            <a:r>
              <a:rPr lang="tr-TR" b="0" i="0" dirty="0">
                <a:solidFill>
                  <a:srgbClr val="212121"/>
                </a:solidFill>
                <a:effectLst/>
                <a:latin typeface="Roboto" panose="020B0604020202020204" pitchFamily="2" charset="0"/>
              </a:rPr>
              <a:t> ZB, </a:t>
            </a:r>
            <a:r>
              <a:rPr lang="tr-TR" b="0" i="0" dirty="0" err="1">
                <a:solidFill>
                  <a:srgbClr val="212121"/>
                </a:solidFill>
                <a:effectLst/>
                <a:latin typeface="Roboto" panose="020B0604020202020204" pitchFamily="2" charset="0"/>
              </a:rPr>
              <a:t>Shi</a:t>
            </a:r>
            <a:r>
              <a:rPr lang="tr-TR" b="0" i="0" dirty="0">
                <a:solidFill>
                  <a:srgbClr val="212121"/>
                </a:solidFill>
                <a:effectLst/>
                <a:latin typeface="Roboto" panose="020B0604020202020204" pitchFamily="2" charset="0"/>
              </a:rPr>
              <a:t> R, </a:t>
            </a:r>
            <a:r>
              <a:rPr lang="tr-TR" b="0" i="0" dirty="0" err="1">
                <a:solidFill>
                  <a:srgbClr val="212121"/>
                </a:solidFill>
                <a:effectLst/>
                <a:latin typeface="Roboto" panose="020B0604020202020204" pitchFamily="2" charset="0"/>
              </a:rPr>
              <a:t>Zhao</a:t>
            </a:r>
            <a:r>
              <a:rPr lang="tr-TR" b="0" i="0" dirty="0">
                <a:solidFill>
                  <a:srgbClr val="212121"/>
                </a:solidFill>
                <a:effectLst/>
                <a:latin typeface="Roboto" panose="020B0604020202020204" pitchFamily="2" charset="0"/>
              </a:rPr>
              <a:t> XJ, Sun ZM, </a:t>
            </a:r>
            <a:r>
              <a:rPr lang="tr-TR" b="0" i="0" dirty="0" err="1">
                <a:solidFill>
                  <a:srgbClr val="212121"/>
                </a:solidFill>
                <a:effectLst/>
                <a:latin typeface="Roboto" panose="020B0604020202020204" pitchFamily="2" charset="0"/>
              </a:rPr>
              <a:t>Hao</a:t>
            </a:r>
            <a:r>
              <a:rPr lang="tr-TR" b="0" i="0" dirty="0">
                <a:solidFill>
                  <a:srgbClr val="212121"/>
                </a:solidFill>
                <a:effectLst/>
                <a:latin typeface="Roboto" panose="020B0604020202020204" pitchFamily="2" charset="0"/>
              </a:rPr>
              <a:t> Y. </a:t>
            </a:r>
            <a:r>
              <a:rPr lang="tr-TR" b="0" i="0" dirty="0" err="1">
                <a:solidFill>
                  <a:srgbClr val="212121"/>
                </a:solidFill>
                <a:effectLst/>
                <a:latin typeface="Roboto" panose="020B0604020202020204" pitchFamily="2" charset="0"/>
              </a:rPr>
              <a:t>Identification</a:t>
            </a:r>
            <a:r>
              <a:rPr lang="tr-TR" b="0" i="0" dirty="0">
                <a:solidFill>
                  <a:srgbClr val="212121"/>
                </a:solidFill>
                <a:effectLst/>
                <a:latin typeface="Roboto" panose="020B0604020202020204" pitchFamily="2" charset="0"/>
              </a:rPr>
              <a:t> of </a:t>
            </a:r>
            <a:r>
              <a:rPr lang="tr-TR" b="0" i="0" dirty="0" err="1">
                <a:solidFill>
                  <a:srgbClr val="212121"/>
                </a:solidFill>
                <a:effectLst/>
                <a:latin typeface="Roboto" panose="020B0604020202020204" pitchFamily="2" charset="0"/>
              </a:rPr>
              <a:t>differentially</a:t>
            </a:r>
            <a:r>
              <a:rPr lang="tr-TR" b="0" i="0" dirty="0">
                <a:solidFill>
                  <a:srgbClr val="212121"/>
                </a:solidFill>
                <a:effectLst/>
                <a:latin typeface="Roboto" panose="020B0604020202020204" pitchFamily="2" charset="0"/>
              </a:rPr>
              <a:t> </a:t>
            </a:r>
            <a:r>
              <a:rPr lang="tr-TR" b="0" i="0" dirty="0" err="1">
                <a:solidFill>
                  <a:srgbClr val="212121"/>
                </a:solidFill>
                <a:effectLst/>
                <a:latin typeface="Roboto" panose="020B0604020202020204" pitchFamily="2" charset="0"/>
              </a:rPr>
              <a:t>expressed</a:t>
            </a:r>
            <a:r>
              <a:rPr lang="tr-TR" b="0" i="0" dirty="0">
                <a:solidFill>
                  <a:srgbClr val="212121"/>
                </a:solidFill>
                <a:effectLst/>
                <a:latin typeface="Roboto" panose="020B0604020202020204" pitchFamily="2" charset="0"/>
              </a:rPr>
              <a:t> </a:t>
            </a:r>
            <a:r>
              <a:rPr lang="tr-TR" b="0" i="0" dirty="0" err="1">
                <a:solidFill>
                  <a:srgbClr val="212121"/>
                </a:solidFill>
                <a:effectLst/>
                <a:latin typeface="Roboto" panose="020B0604020202020204" pitchFamily="2" charset="0"/>
              </a:rPr>
              <a:t>genes</a:t>
            </a:r>
            <a:r>
              <a:rPr lang="tr-TR" b="0" i="0" dirty="0">
                <a:solidFill>
                  <a:srgbClr val="212121"/>
                </a:solidFill>
                <a:effectLst/>
                <a:latin typeface="Roboto" panose="020B0604020202020204" pitchFamily="2" charset="0"/>
              </a:rPr>
              <a:t> in </a:t>
            </a:r>
            <a:r>
              <a:rPr lang="tr-TR" b="0" i="0" dirty="0" err="1">
                <a:solidFill>
                  <a:srgbClr val="212121"/>
                </a:solidFill>
                <a:effectLst/>
                <a:latin typeface="Roboto" panose="020B0604020202020204" pitchFamily="2" charset="0"/>
              </a:rPr>
              <a:t>ulcerative</a:t>
            </a:r>
            <a:r>
              <a:rPr lang="tr-TR" b="0" i="0" dirty="0">
                <a:solidFill>
                  <a:srgbClr val="212121"/>
                </a:solidFill>
                <a:effectLst/>
                <a:latin typeface="Roboto" panose="020B0604020202020204" pitchFamily="2" charset="0"/>
              </a:rPr>
              <a:t> </a:t>
            </a:r>
            <a:r>
              <a:rPr lang="tr-TR" b="0" i="0" dirty="0" err="1">
                <a:solidFill>
                  <a:srgbClr val="212121"/>
                </a:solidFill>
                <a:effectLst/>
                <a:latin typeface="Roboto" panose="020B0604020202020204" pitchFamily="2" charset="0"/>
              </a:rPr>
              <a:t>colitis</a:t>
            </a:r>
            <a:r>
              <a:rPr lang="tr-TR" b="0" i="0" dirty="0">
                <a:solidFill>
                  <a:srgbClr val="212121"/>
                </a:solidFill>
                <a:effectLst/>
                <a:latin typeface="Roboto" panose="020B0604020202020204" pitchFamily="2" charset="0"/>
              </a:rPr>
              <a:t> </a:t>
            </a:r>
            <a:r>
              <a:rPr lang="tr-TR" b="0" i="0" dirty="0" err="1">
                <a:solidFill>
                  <a:srgbClr val="212121"/>
                </a:solidFill>
                <a:effectLst/>
                <a:latin typeface="Roboto" panose="020B0604020202020204" pitchFamily="2" charset="0"/>
              </a:rPr>
              <a:t>and</a:t>
            </a:r>
            <a:r>
              <a:rPr lang="tr-TR" b="0" i="0" dirty="0">
                <a:solidFill>
                  <a:srgbClr val="212121"/>
                </a:solidFill>
                <a:effectLst/>
                <a:latin typeface="Roboto" panose="020B0604020202020204" pitchFamily="2" charset="0"/>
              </a:rPr>
              <a:t> </a:t>
            </a:r>
            <a:r>
              <a:rPr lang="tr-TR" b="0" i="0" dirty="0" err="1">
                <a:solidFill>
                  <a:srgbClr val="212121"/>
                </a:solidFill>
                <a:effectLst/>
                <a:latin typeface="Roboto" panose="020B0604020202020204" pitchFamily="2" charset="0"/>
              </a:rPr>
              <a:t>verification</a:t>
            </a:r>
            <a:r>
              <a:rPr lang="tr-TR" b="0" i="0" dirty="0">
                <a:solidFill>
                  <a:srgbClr val="212121"/>
                </a:solidFill>
                <a:effectLst/>
                <a:latin typeface="Roboto" panose="020B0604020202020204" pitchFamily="2" charset="0"/>
              </a:rPr>
              <a:t> in a </a:t>
            </a:r>
            <a:r>
              <a:rPr lang="tr-TR" b="0" i="0" dirty="0" err="1">
                <a:solidFill>
                  <a:srgbClr val="212121"/>
                </a:solidFill>
                <a:effectLst/>
                <a:latin typeface="Roboto" panose="020B0604020202020204" pitchFamily="2" charset="0"/>
              </a:rPr>
              <a:t>colitis</a:t>
            </a:r>
            <a:r>
              <a:rPr lang="tr-TR" b="0" i="0" dirty="0">
                <a:solidFill>
                  <a:srgbClr val="212121"/>
                </a:solidFill>
                <a:effectLst/>
                <a:latin typeface="Roboto" panose="020B0604020202020204" pitchFamily="2" charset="0"/>
              </a:rPr>
              <a:t> </a:t>
            </a:r>
            <a:r>
              <a:rPr lang="tr-TR" b="0" i="0" dirty="0" err="1">
                <a:solidFill>
                  <a:srgbClr val="212121"/>
                </a:solidFill>
                <a:effectLst/>
                <a:latin typeface="Roboto" panose="020B0604020202020204" pitchFamily="2" charset="0"/>
              </a:rPr>
              <a:t>mouse</a:t>
            </a:r>
            <a:r>
              <a:rPr lang="tr-TR" b="0" i="0" dirty="0">
                <a:solidFill>
                  <a:srgbClr val="212121"/>
                </a:solidFill>
                <a:effectLst/>
                <a:latin typeface="Roboto" panose="020B0604020202020204" pitchFamily="2" charset="0"/>
              </a:rPr>
              <a:t> model </a:t>
            </a:r>
            <a:r>
              <a:rPr lang="tr-TR" b="0" i="0" dirty="0" err="1">
                <a:solidFill>
                  <a:srgbClr val="212121"/>
                </a:solidFill>
                <a:effectLst/>
                <a:latin typeface="Roboto" panose="020B0604020202020204" pitchFamily="2" charset="0"/>
              </a:rPr>
              <a:t>by</a:t>
            </a:r>
            <a:r>
              <a:rPr lang="tr-TR" b="0" i="0" dirty="0">
                <a:solidFill>
                  <a:srgbClr val="212121"/>
                </a:solidFill>
                <a:effectLst/>
                <a:latin typeface="Roboto" panose="020B0604020202020204" pitchFamily="2" charset="0"/>
              </a:rPr>
              <a:t> </a:t>
            </a:r>
            <a:r>
              <a:rPr lang="tr-TR" b="0" i="0" dirty="0" err="1">
                <a:solidFill>
                  <a:srgbClr val="212121"/>
                </a:solidFill>
                <a:effectLst/>
                <a:latin typeface="Roboto" panose="020B0604020202020204" pitchFamily="2" charset="0"/>
              </a:rPr>
              <a:t>bioinformatics</a:t>
            </a:r>
            <a:r>
              <a:rPr lang="tr-TR" b="0" i="0" dirty="0">
                <a:solidFill>
                  <a:srgbClr val="212121"/>
                </a:solidFill>
                <a:effectLst/>
                <a:latin typeface="Roboto" panose="020B0604020202020204" pitchFamily="2" charset="0"/>
              </a:rPr>
              <a:t> </a:t>
            </a:r>
            <a:r>
              <a:rPr lang="tr-TR" b="0" i="0" dirty="0" err="1">
                <a:solidFill>
                  <a:srgbClr val="212121"/>
                </a:solidFill>
                <a:effectLst/>
                <a:latin typeface="Roboto" panose="020B0604020202020204" pitchFamily="2" charset="0"/>
              </a:rPr>
              <a:t>analyses</a:t>
            </a:r>
            <a:r>
              <a:rPr lang="tr-TR" b="0" i="0" dirty="0">
                <a:solidFill>
                  <a:srgbClr val="212121"/>
                </a:solidFill>
                <a:effectLst/>
                <a:latin typeface="Roboto" panose="020B0604020202020204" pitchFamily="2" charset="0"/>
              </a:rPr>
              <a:t>. World J </a:t>
            </a:r>
            <a:r>
              <a:rPr lang="tr-TR" b="0" i="0" dirty="0" err="1">
                <a:solidFill>
                  <a:srgbClr val="212121"/>
                </a:solidFill>
                <a:effectLst/>
                <a:latin typeface="Roboto" panose="020B0604020202020204" pitchFamily="2" charset="0"/>
              </a:rPr>
              <a:t>Gastroenterol</a:t>
            </a:r>
            <a:r>
              <a:rPr lang="tr-TR" b="0" i="0" dirty="0">
                <a:solidFill>
                  <a:srgbClr val="212121"/>
                </a:solidFill>
                <a:effectLst/>
                <a:latin typeface="Roboto" panose="020B0604020202020204" pitchFamily="2" charset="0"/>
              </a:rPr>
              <a:t>. 2020 </a:t>
            </a:r>
            <a:r>
              <a:rPr lang="tr-TR" b="0" i="0" dirty="0" err="1">
                <a:solidFill>
                  <a:srgbClr val="212121"/>
                </a:solidFill>
                <a:effectLst/>
                <a:latin typeface="Roboto" panose="020B0604020202020204" pitchFamily="2" charset="0"/>
              </a:rPr>
              <a:t>Oct</a:t>
            </a:r>
            <a:r>
              <a:rPr lang="tr-TR" b="0" i="0" dirty="0">
                <a:solidFill>
                  <a:srgbClr val="212121"/>
                </a:solidFill>
                <a:effectLst/>
                <a:latin typeface="Roboto" panose="020B0604020202020204" pitchFamily="2" charset="0"/>
              </a:rPr>
              <a:t> 21;26(39):5983-5996. </a:t>
            </a:r>
            <a:r>
              <a:rPr lang="tr-TR" b="0" i="0" dirty="0" err="1">
                <a:solidFill>
                  <a:srgbClr val="212121"/>
                </a:solidFill>
                <a:effectLst/>
                <a:latin typeface="Roboto" panose="020B0604020202020204" pitchFamily="2" charset="0"/>
              </a:rPr>
              <a:t>doi</a:t>
            </a:r>
            <a:r>
              <a:rPr lang="tr-TR" b="0" i="0" dirty="0">
                <a:solidFill>
                  <a:srgbClr val="212121"/>
                </a:solidFill>
                <a:effectLst/>
                <a:latin typeface="Roboto" panose="020B0604020202020204" pitchFamily="2" charset="0"/>
              </a:rPr>
              <a:t>: 10.3748/wjg.v26.i39.5983. PMID: 33132649; PMCID: PMC7584051.</a:t>
            </a:r>
          </a:p>
          <a:p>
            <a:endParaRPr lang="tr-TR" dirty="0">
              <a:solidFill>
                <a:srgbClr val="212121"/>
              </a:solidFill>
              <a:latin typeface="Roboto" panose="020B0604020202020204" pitchFamily="2" charset="0"/>
            </a:endParaRPr>
          </a:p>
          <a:p>
            <a:endParaRPr lang="tr-TR" b="0" i="0" dirty="0">
              <a:solidFill>
                <a:srgbClr val="212121"/>
              </a:solidFill>
              <a:effectLst/>
              <a:latin typeface="Roboto" panose="020B0604020202020204" pitchFamily="2" charset="0"/>
            </a:endParaRPr>
          </a:p>
          <a:p>
            <a:endParaRPr lang="tr-TR" dirty="0">
              <a:solidFill>
                <a:srgbClr val="212121"/>
              </a:solidFill>
              <a:latin typeface="Roboto" panose="020B0604020202020204" pitchFamily="2" charset="0"/>
            </a:endParaRPr>
          </a:p>
          <a:p>
            <a:endParaRPr lang="tr-TR" b="0" i="0" dirty="0">
              <a:solidFill>
                <a:srgbClr val="212121"/>
              </a:solidFill>
              <a:effectLst/>
              <a:latin typeface="Roboto" panose="020B0604020202020204" pitchFamily="2" charset="0"/>
            </a:endParaRPr>
          </a:p>
          <a:p>
            <a:endParaRPr lang="tr-TR" dirty="0">
              <a:solidFill>
                <a:srgbClr val="212121"/>
              </a:solidFill>
              <a:latin typeface="Roboto" panose="020B0604020202020204" pitchFamily="2" charset="0"/>
            </a:endParaRPr>
          </a:p>
          <a:p>
            <a:endParaRPr lang="tr-TR" b="0" i="0" dirty="0">
              <a:solidFill>
                <a:srgbClr val="212121"/>
              </a:solidFill>
              <a:effectLst/>
              <a:latin typeface="Roboto" panose="020B0604020202020204" pitchFamily="2" charset="0"/>
            </a:endParaRPr>
          </a:p>
          <a:p>
            <a:r>
              <a:rPr lang="tr-TR" dirty="0" err="1"/>
              <a:t>In</a:t>
            </a:r>
            <a:r>
              <a:rPr lang="tr-TR" dirty="0"/>
              <a:t> 2020 </a:t>
            </a:r>
            <a:r>
              <a:rPr lang="tr-TR" dirty="0" err="1"/>
              <a:t>research</a:t>
            </a:r>
            <a:r>
              <a:rPr lang="tr-TR" dirty="0"/>
              <a:t>, a </a:t>
            </a:r>
            <a:r>
              <a:rPr lang="tr-TR" dirty="0" err="1"/>
              <a:t>relation</a:t>
            </a:r>
            <a:r>
              <a:rPr lang="tr-TR" dirty="0"/>
              <a:t> is </a:t>
            </a:r>
            <a:r>
              <a:rPr lang="tr-TR" dirty="0" err="1"/>
              <a:t>also</a:t>
            </a:r>
            <a:r>
              <a:rPr lang="tr-TR" dirty="0"/>
              <a:t> </a:t>
            </a:r>
            <a:r>
              <a:rPr lang="tr-TR" dirty="0" err="1"/>
              <a:t>found</a:t>
            </a:r>
            <a:r>
              <a:rPr lang="tr-TR" dirty="0"/>
              <a:t> </a:t>
            </a:r>
            <a:r>
              <a:rPr lang="tr-TR" dirty="0" err="1"/>
              <a:t>btw</a:t>
            </a:r>
            <a:r>
              <a:rPr lang="tr-TR" dirty="0"/>
              <a:t> </a:t>
            </a:r>
            <a:r>
              <a:rPr lang="tr-TR" dirty="0" err="1"/>
              <a:t>ulcerative</a:t>
            </a:r>
            <a:r>
              <a:rPr lang="tr-TR" dirty="0"/>
              <a:t> </a:t>
            </a:r>
            <a:r>
              <a:rPr lang="tr-TR" dirty="0" err="1"/>
              <a:t>collitis</a:t>
            </a:r>
            <a:r>
              <a:rPr lang="tr-TR" dirty="0"/>
              <a:t> </a:t>
            </a:r>
            <a:r>
              <a:rPr lang="tr-TR" dirty="0" err="1"/>
              <a:t>and</a:t>
            </a:r>
            <a:r>
              <a:rPr lang="tr-TR" dirty="0"/>
              <a:t> </a:t>
            </a:r>
            <a:r>
              <a:rPr lang="tr-TR" dirty="0" err="1"/>
              <a:t>these</a:t>
            </a:r>
            <a:r>
              <a:rPr lang="tr-TR" dirty="0"/>
              <a:t> </a:t>
            </a:r>
            <a:r>
              <a:rPr lang="tr-TR" dirty="0" err="1"/>
              <a:t>Pathways</a:t>
            </a:r>
            <a:r>
              <a:rPr lang="tr-TR" dirty="0"/>
              <a:t>.</a:t>
            </a:r>
          </a:p>
        </p:txBody>
      </p:sp>
      <p:pic>
        <p:nvPicPr>
          <p:cNvPr id="7" name="Resim 6">
            <a:extLst>
              <a:ext uri="{FF2B5EF4-FFF2-40B4-BE49-F238E27FC236}">
                <a16:creationId xmlns:a16="http://schemas.microsoft.com/office/drawing/2014/main" id="{C4F38D61-4185-18A0-BDE1-C0B8DCBA31B7}"/>
              </a:ext>
            </a:extLst>
          </p:cNvPr>
          <p:cNvPicPr>
            <a:picLocks noChangeAspect="1"/>
          </p:cNvPicPr>
          <p:nvPr/>
        </p:nvPicPr>
        <p:blipFill>
          <a:blip r:embed="rId3"/>
          <a:stretch>
            <a:fillRect/>
          </a:stretch>
        </p:blipFill>
        <p:spPr>
          <a:xfrm>
            <a:off x="836176" y="3338622"/>
            <a:ext cx="7988847" cy="2337081"/>
          </a:xfrm>
          <a:prstGeom prst="rect">
            <a:avLst/>
          </a:prstGeom>
        </p:spPr>
      </p:pic>
    </p:spTree>
    <p:extLst>
      <p:ext uri="{BB962C8B-B14F-4D97-AF65-F5344CB8AC3E}">
        <p14:creationId xmlns:p14="http://schemas.microsoft.com/office/powerpoint/2010/main" val="826335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319A42-61F1-3D9C-4FC8-4631D872DA40}"/>
              </a:ext>
            </a:extLst>
          </p:cNvPr>
          <p:cNvSpPr>
            <a:spLocks noGrp="1"/>
          </p:cNvSpPr>
          <p:nvPr>
            <p:ph type="title"/>
          </p:nvPr>
        </p:nvSpPr>
        <p:spPr/>
        <p:txBody>
          <a:bodyPr/>
          <a:lstStyle/>
          <a:p>
            <a:r>
              <a:rPr lang="tr-TR" dirty="0" err="1"/>
              <a:t>Osteoclast</a:t>
            </a:r>
            <a:r>
              <a:rPr lang="tr-TR" dirty="0"/>
              <a:t> </a:t>
            </a:r>
            <a:r>
              <a:rPr lang="tr-TR" dirty="0" err="1"/>
              <a:t>Differantiation</a:t>
            </a:r>
            <a:endParaRPr lang="tr-TR" dirty="0"/>
          </a:p>
        </p:txBody>
      </p:sp>
      <p:sp>
        <p:nvSpPr>
          <p:cNvPr id="3" name="İçerik Yer Tutucusu 2">
            <a:extLst>
              <a:ext uri="{FF2B5EF4-FFF2-40B4-BE49-F238E27FC236}">
                <a16:creationId xmlns:a16="http://schemas.microsoft.com/office/drawing/2014/main" id="{92384E20-7B8C-6BA3-18B1-0D0766D218C8}"/>
              </a:ext>
            </a:extLst>
          </p:cNvPr>
          <p:cNvSpPr>
            <a:spLocks noGrp="1"/>
          </p:cNvSpPr>
          <p:nvPr>
            <p:ph idx="1"/>
          </p:nvPr>
        </p:nvSpPr>
        <p:spPr>
          <a:xfrm>
            <a:off x="677334" y="1562987"/>
            <a:ext cx="8596668" cy="4478376"/>
          </a:xfrm>
        </p:spPr>
        <p:txBody>
          <a:bodyPr/>
          <a:lstStyle/>
          <a:p>
            <a:r>
              <a:rPr lang="tr-TR" b="0" i="0" dirty="0" err="1">
                <a:solidFill>
                  <a:srgbClr val="212121"/>
                </a:solidFill>
                <a:effectLst/>
                <a:latin typeface="Roboto" panose="02000000000000000000" pitchFamily="2" charset="0"/>
              </a:rPr>
              <a:t>Zhu</a:t>
            </a:r>
            <a:r>
              <a:rPr lang="tr-TR" b="0" i="0" dirty="0">
                <a:solidFill>
                  <a:srgbClr val="212121"/>
                </a:solidFill>
                <a:effectLst/>
                <a:latin typeface="Roboto" panose="02000000000000000000" pitchFamily="2" charset="0"/>
              </a:rPr>
              <a:t> J, </a:t>
            </a:r>
            <a:r>
              <a:rPr lang="tr-TR" b="0" i="0" dirty="0" err="1">
                <a:solidFill>
                  <a:srgbClr val="212121"/>
                </a:solidFill>
                <a:effectLst/>
                <a:latin typeface="Roboto" panose="02000000000000000000" pitchFamily="2" charset="0"/>
              </a:rPr>
              <a:t>Wang</a:t>
            </a:r>
            <a:r>
              <a:rPr lang="tr-TR" b="0" i="0" dirty="0">
                <a:solidFill>
                  <a:srgbClr val="212121"/>
                </a:solidFill>
                <a:effectLst/>
                <a:latin typeface="Roboto" panose="02000000000000000000" pitchFamily="2" charset="0"/>
              </a:rPr>
              <a:t> Z, </a:t>
            </a:r>
            <a:r>
              <a:rPr lang="tr-TR" b="0" i="0" dirty="0" err="1">
                <a:solidFill>
                  <a:srgbClr val="212121"/>
                </a:solidFill>
                <a:effectLst/>
                <a:latin typeface="Roboto" panose="02000000000000000000" pitchFamily="2" charset="0"/>
              </a:rPr>
              <a:t>Chen</a:t>
            </a:r>
            <a:r>
              <a:rPr lang="tr-TR" b="0" i="0" dirty="0">
                <a:solidFill>
                  <a:srgbClr val="212121"/>
                </a:solidFill>
                <a:effectLst/>
                <a:latin typeface="Roboto" panose="02000000000000000000" pitchFamily="2" charset="0"/>
              </a:rPr>
              <a:t> F, </a:t>
            </a:r>
            <a:r>
              <a:rPr lang="tr-TR" b="0" i="0" dirty="0" err="1">
                <a:solidFill>
                  <a:srgbClr val="212121"/>
                </a:solidFill>
                <a:effectLst/>
                <a:latin typeface="Roboto" panose="02000000000000000000" pitchFamily="2" charset="0"/>
              </a:rPr>
              <a:t>Liu</a:t>
            </a:r>
            <a:r>
              <a:rPr lang="tr-TR" b="0" i="0" dirty="0">
                <a:solidFill>
                  <a:srgbClr val="212121"/>
                </a:solidFill>
                <a:effectLst/>
                <a:latin typeface="Roboto" panose="02000000000000000000" pitchFamily="2" charset="0"/>
              </a:rPr>
              <a:t> C. </a:t>
            </a:r>
            <a:r>
              <a:rPr lang="tr-TR" b="0" i="0" dirty="0" err="1">
                <a:solidFill>
                  <a:srgbClr val="212121"/>
                </a:solidFill>
                <a:effectLst/>
                <a:latin typeface="Roboto" panose="02000000000000000000" pitchFamily="2" charset="0"/>
              </a:rPr>
              <a:t>Identification</a:t>
            </a:r>
            <a:r>
              <a:rPr lang="tr-TR" b="0" i="0" dirty="0">
                <a:solidFill>
                  <a:srgbClr val="212121"/>
                </a:solidFill>
                <a:effectLst/>
                <a:latin typeface="Roboto" panose="02000000000000000000" pitchFamily="2" charset="0"/>
              </a:rPr>
              <a:t> of </a:t>
            </a:r>
            <a:r>
              <a:rPr lang="tr-TR" b="0" i="0" dirty="0" err="1">
                <a:solidFill>
                  <a:srgbClr val="212121"/>
                </a:solidFill>
                <a:effectLst/>
                <a:latin typeface="Roboto" panose="02000000000000000000" pitchFamily="2" charset="0"/>
              </a:rPr>
              <a:t>genes</a:t>
            </a:r>
            <a:r>
              <a:rPr lang="tr-TR" b="0" i="0" dirty="0">
                <a:solidFill>
                  <a:srgbClr val="212121"/>
                </a:solidFill>
                <a:effectLst/>
                <a:latin typeface="Roboto" panose="02000000000000000000" pitchFamily="2" charset="0"/>
              </a:rPr>
              <a:t> </a:t>
            </a:r>
            <a:r>
              <a:rPr lang="tr-TR" b="0" i="0" dirty="0" err="1">
                <a:solidFill>
                  <a:srgbClr val="212121"/>
                </a:solidFill>
                <a:effectLst/>
                <a:latin typeface="Roboto" panose="02000000000000000000" pitchFamily="2" charset="0"/>
              </a:rPr>
              <a:t>and</a:t>
            </a:r>
            <a:r>
              <a:rPr lang="tr-TR" b="0" i="0" dirty="0">
                <a:solidFill>
                  <a:srgbClr val="212121"/>
                </a:solidFill>
                <a:effectLst/>
                <a:latin typeface="Roboto" panose="02000000000000000000" pitchFamily="2" charset="0"/>
              </a:rPr>
              <a:t> </a:t>
            </a:r>
            <a:r>
              <a:rPr lang="tr-TR" b="0" i="0" dirty="0" err="1">
                <a:solidFill>
                  <a:srgbClr val="212121"/>
                </a:solidFill>
                <a:effectLst/>
                <a:latin typeface="Roboto" panose="02000000000000000000" pitchFamily="2" charset="0"/>
              </a:rPr>
              <a:t>functional</a:t>
            </a:r>
            <a:r>
              <a:rPr lang="tr-TR" b="0" i="0" dirty="0">
                <a:solidFill>
                  <a:srgbClr val="212121"/>
                </a:solidFill>
                <a:effectLst/>
                <a:latin typeface="Roboto" panose="02000000000000000000" pitchFamily="2" charset="0"/>
              </a:rPr>
              <a:t> </a:t>
            </a:r>
            <a:r>
              <a:rPr lang="tr-TR" b="0" i="0" dirty="0" err="1">
                <a:solidFill>
                  <a:srgbClr val="212121"/>
                </a:solidFill>
                <a:effectLst/>
                <a:latin typeface="Roboto" panose="02000000000000000000" pitchFamily="2" charset="0"/>
              </a:rPr>
              <a:t>coexpression</a:t>
            </a:r>
            <a:r>
              <a:rPr lang="tr-TR" b="0" i="0" dirty="0">
                <a:solidFill>
                  <a:srgbClr val="212121"/>
                </a:solidFill>
                <a:effectLst/>
                <a:latin typeface="Roboto" panose="02000000000000000000" pitchFamily="2" charset="0"/>
              </a:rPr>
              <a:t> </a:t>
            </a:r>
            <a:r>
              <a:rPr lang="tr-TR" b="0" i="0" dirty="0" err="1">
                <a:solidFill>
                  <a:srgbClr val="212121"/>
                </a:solidFill>
                <a:effectLst/>
                <a:latin typeface="Roboto" panose="02000000000000000000" pitchFamily="2" charset="0"/>
              </a:rPr>
              <a:t>modules</a:t>
            </a:r>
            <a:r>
              <a:rPr lang="tr-TR" b="0" i="0" dirty="0">
                <a:solidFill>
                  <a:srgbClr val="212121"/>
                </a:solidFill>
                <a:effectLst/>
                <a:latin typeface="Roboto" panose="02000000000000000000" pitchFamily="2" charset="0"/>
              </a:rPr>
              <a:t> </a:t>
            </a:r>
            <a:r>
              <a:rPr lang="tr-TR" b="0" i="0" dirty="0" err="1">
                <a:solidFill>
                  <a:srgbClr val="212121"/>
                </a:solidFill>
                <a:effectLst/>
                <a:latin typeface="Roboto" panose="02000000000000000000" pitchFamily="2" charset="0"/>
              </a:rPr>
              <a:t>closely</a:t>
            </a:r>
            <a:r>
              <a:rPr lang="tr-TR" b="0" i="0" dirty="0">
                <a:solidFill>
                  <a:srgbClr val="212121"/>
                </a:solidFill>
                <a:effectLst/>
                <a:latin typeface="Roboto" panose="02000000000000000000" pitchFamily="2" charset="0"/>
              </a:rPr>
              <a:t> </a:t>
            </a:r>
            <a:r>
              <a:rPr lang="tr-TR" b="0" i="0" dirty="0" err="1">
                <a:solidFill>
                  <a:srgbClr val="212121"/>
                </a:solidFill>
                <a:effectLst/>
                <a:latin typeface="Roboto" panose="02000000000000000000" pitchFamily="2" charset="0"/>
              </a:rPr>
              <a:t>related</a:t>
            </a:r>
            <a:r>
              <a:rPr lang="tr-TR" b="0" i="0" dirty="0">
                <a:solidFill>
                  <a:srgbClr val="212121"/>
                </a:solidFill>
                <a:effectLst/>
                <a:latin typeface="Roboto" panose="02000000000000000000" pitchFamily="2" charset="0"/>
              </a:rPr>
              <a:t> </a:t>
            </a:r>
            <a:r>
              <a:rPr lang="tr-TR" b="0" i="0" dirty="0" err="1">
                <a:solidFill>
                  <a:srgbClr val="212121"/>
                </a:solidFill>
                <a:effectLst/>
                <a:latin typeface="Roboto" panose="02000000000000000000" pitchFamily="2" charset="0"/>
              </a:rPr>
              <a:t>to</a:t>
            </a:r>
            <a:r>
              <a:rPr lang="tr-TR" b="0" i="0" dirty="0">
                <a:solidFill>
                  <a:srgbClr val="212121"/>
                </a:solidFill>
                <a:effectLst/>
                <a:latin typeface="Roboto" panose="02000000000000000000" pitchFamily="2" charset="0"/>
              </a:rPr>
              <a:t> </a:t>
            </a:r>
            <a:r>
              <a:rPr lang="tr-TR" b="0" i="0" dirty="0" err="1">
                <a:solidFill>
                  <a:srgbClr val="212121"/>
                </a:solidFill>
                <a:effectLst/>
                <a:latin typeface="Roboto" panose="02000000000000000000" pitchFamily="2" charset="0"/>
              </a:rPr>
              <a:t>ulcerative</a:t>
            </a:r>
            <a:r>
              <a:rPr lang="tr-TR" b="0" i="0" dirty="0">
                <a:solidFill>
                  <a:srgbClr val="212121"/>
                </a:solidFill>
                <a:effectLst/>
                <a:latin typeface="Roboto" panose="02000000000000000000" pitchFamily="2" charset="0"/>
              </a:rPr>
              <a:t> </a:t>
            </a:r>
            <a:r>
              <a:rPr lang="tr-TR" b="0" i="0" dirty="0" err="1">
                <a:solidFill>
                  <a:srgbClr val="212121"/>
                </a:solidFill>
                <a:effectLst/>
                <a:latin typeface="Roboto" panose="02000000000000000000" pitchFamily="2" charset="0"/>
              </a:rPr>
              <a:t>colitis</a:t>
            </a:r>
            <a:r>
              <a:rPr lang="tr-TR" b="0" i="0" dirty="0">
                <a:solidFill>
                  <a:srgbClr val="212121"/>
                </a:solidFill>
                <a:effectLst/>
                <a:latin typeface="Roboto" panose="02000000000000000000" pitchFamily="2" charset="0"/>
              </a:rPr>
              <a:t> </a:t>
            </a:r>
            <a:r>
              <a:rPr lang="tr-TR" b="0" i="0" dirty="0" err="1">
                <a:solidFill>
                  <a:srgbClr val="212121"/>
                </a:solidFill>
                <a:effectLst/>
                <a:latin typeface="Roboto" panose="02000000000000000000" pitchFamily="2" charset="0"/>
              </a:rPr>
              <a:t>by</a:t>
            </a:r>
            <a:r>
              <a:rPr lang="tr-TR" b="0" i="0" dirty="0">
                <a:solidFill>
                  <a:srgbClr val="212121"/>
                </a:solidFill>
                <a:effectLst/>
                <a:latin typeface="Roboto" panose="02000000000000000000" pitchFamily="2" charset="0"/>
              </a:rPr>
              <a:t> gene </a:t>
            </a:r>
            <a:r>
              <a:rPr lang="tr-TR" b="0" i="0" dirty="0" err="1">
                <a:solidFill>
                  <a:srgbClr val="212121"/>
                </a:solidFill>
                <a:effectLst/>
                <a:latin typeface="Roboto" panose="02000000000000000000" pitchFamily="2" charset="0"/>
              </a:rPr>
              <a:t>datasets</a:t>
            </a:r>
            <a:r>
              <a:rPr lang="tr-TR" b="0" i="0" dirty="0">
                <a:solidFill>
                  <a:srgbClr val="212121"/>
                </a:solidFill>
                <a:effectLst/>
                <a:latin typeface="Roboto" panose="02000000000000000000" pitchFamily="2" charset="0"/>
              </a:rPr>
              <a:t> </a:t>
            </a:r>
            <a:r>
              <a:rPr lang="tr-TR" b="0" i="0" dirty="0" err="1">
                <a:solidFill>
                  <a:srgbClr val="212121"/>
                </a:solidFill>
                <a:effectLst/>
                <a:latin typeface="Roboto" panose="02000000000000000000" pitchFamily="2" charset="0"/>
              </a:rPr>
              <a:t>analysis</a:t>
            </a:r>
            <a:r>
              <a:rPr lang="tr-TR" b="0" i="0" dirty="0">
                <a:solidFill>
                  <a:srgbClr val="212121"/>
                </a:solidFill>
                <a:effectLst/>
                <a:latin typeface="Roboto" panose="02000000000000000000" pitchFamily="2" charset="0"/>
              </a:rPr>
              <a:t>. </a:t>
            </a:r>
            <a:r>
              <a:rPr lang="tr-TR" b="0" i="0" dirty="0" err="1">
                <a:solidFill>
                  <a:srgbClr val="212121"/>
                </a:solidFill>
                <a:effectLst/>
                <a:latin typeface="Roboto" panose="02000000000000000000" pitchFamily="2" charset="0"/>
              </a:rPr>
              <a:t>PeerJ</a:t>
            </a:r>
            <a:r>
              <a:rPr lang="tr-TR" b="0" i="0" dirty="0">
                <a:solidFill>
                  <a:srgbClr val="212121"/>
                </a:solidFill>
                <a:effectLst/>
                <a:latin typeface="Roboto" panose="02000000000000000000" pitchFamily="2" charset="0"/>
              </a:rPr>
              <a:t>. 2019 </a:t>
            </a:r>
            <a:r>
              <a:rPr lang="tr-TR" b="0" i="0" dirty="0" err="1">
                <a:solidFill>
                  <a:srgbClr val="212121"/>
                </a:solidFill>
                <a:effectLst/>
                <a:latin typeface="Roboto" panose="02000000000000000000" pitchFamily="2" charset="0"/>
              </a:rPr>
              <a:t>Nov</a:t>
            </a:r>
            <a:r>
              <a:rPr lang="tr-TR" b="0" i="0" dirty="0">
                <a:solidFill>
                  <a:srgbClr val="212121"/>
                </a:solidFill>
                <a:effectLst/>
                <a:latin typeface="Roboto" panose="02000000000000000000" pitchFamily="2" charset="0"/>
              </a:rPr>
              <a:t> 13;7:e8061. </a:t>
            </a:r>
            <a:r>
              <a:rPr lang="tr-TR" b="0" i="0" dirty="0" err="1">
                <a:solidFill>
                  <a:srgbClr val="212121"/>
                </a:solidFill>
                <a:effectLst/>
                <a:latin typeface="Roboto" panose="02000000000000000000" pitchFamily="2" charset="0"/>
              </a:rPr>
              <a:t>doi</a:t>
            </a:r>
            <a:r>
              <a:rPr lang="tr-TR" b="0" i="0" dirty="0">
                <a:solidFill>
                  <a:srgbClr val="212121"/>
                </a:solidFill>
                <a:effectLst/>
                <a:latin typeface="Roboto" panose="02000000000000000000" pitchFamily="2" charset="0"/>
              </a:rPr>
              <a:t>: 10.7717/peerj.8061. PMID: 31741804; PMCID: PMC6858811.</a:t>
            </a:r>
          </a:p>
          <a:p>
            <a:r>
              <a:rPr lang="tr-TR" dirty="0" err="1">
                <a:solidFill>
                  <a:srgbClr val="212121"/>
                </a:solidFill>
                <a:latin typeface="Roboto" panose="02000000000000000000" pitchFamily="2" charset="0"/>
              </a:rPr>
              <a:t>In</a:t>
            </a:r>
            <a:r>
              <a:rPr lang="tr-TR" dirty="0">
                <a:solidFill>
                  <a:srgbClr val="212121"/>
                </a:solidFill>
                <a:latin typeface="Roboto" panose="02000000000000000000" pitchFamily="2" charset="0"/>
              </a:rPr>
              <a:t> 2019, </a:t>
            </a:r>
            <a:r>
              <a:rPr lang="tr-TR" dirty="0" err="1">
                <a:solidFill>
                  <a:srgbClr val="212121"/>
                </a:solidFill>
                <a:latin typeface="Roboto" panose="02000000000000000000" pitchFamily="2" charset="0"/>
              </a:rPr>
              <a:t>the</a:t>
            </a:r>
            <a:r>
              <a:rPr lang="tr-TR" dirty="0">
                <a:solidFill>
                  <a:srgbClr val="212121"/>
                </a:solidFill>
                <a:latin typeface="Roboto" panose="02000000000000000000" pitchFamily="2" charset="0"/>
              </a:rPr>
              <a:t> </a:t>
            </a:r>
            <a:r>
              <a:rPr lang="tr-TR" dirty="0" err="1">
                <a:solidFill>
                  <a:srgbClr val="212121"/>
                </a:solidFill>
                <a:latin typeface="Roboto" panose="02000000000000000000" pitchFamily="2" charset="0"/>
              </a:rPr>
              <a:t>relationship</a:t>
            </a:r>
            <a:r>
              <a:rPr lang="tr-TR" dirty="0">
                <a:solidFill>
                  <a:srgbClr val="212121"/>
                </a:solidFill>
                <a:latin typeface="Roboto" panose="02000000000000000000" pitchFamily="2" charset="0"/>
              </a:rPr>
              <a:t> </a:t>
            </a:r>
            <a:r>
              <a:rPr lang="tr-TR" dirty="0" err="1">
                <a:solidFill>
                  <a:srgbClr val="212121"/>
                </a:solidFill>
                <a:latin typeface="Roboto" panose="02000000000000000000" pitchFamily="2" charset="0"/>
              </a:rPr>
              <a:t>also</a:t>
            </a:r>
            <a:r>
              <a:rPr lang="tr-TR" dirty="0">
                <a:solidFill>
                  <a:srgbClr val="212121"/>
                </a:solidFill>
                <a:latin typeface="Roboto" panose="02000000000000000000" pitchFamily="2" charset="0"/>
              </a:rPr>
              <a:t> </a:t>
            </a:r>
            <a:r>
              <a:rPr lang="tr-TR" dirty="0" err="1">
                <a:solidFill>
                  <a:srgbClr val="212121"/>
                </a:solidFill>
                <a:latin typeface="Roboto" panose="02000000000000000000" pitchFamily="2" charset="0"/>
              </a:rPr>
              <a:t>founded</a:t>
            </a:r>
            <a:endParaRPr lang="tr-TR" dirty="0"/>
          </a:p>
        </p:txBody>
      </p:sp>
      <p:pic>
        <p:nvPicPr>
          <p:cNvPr id="5" name="Resim 4">
            <a:extLst>
              <a:ext uri="{FF2B5EF4-FFF2-40B4-BE49-F238E27FC236}">
                <a16:creationId xmlns:a16="http://schemas.microsoft.com/office/drawing/2014/main" id="{15891288-0A26-3C22-65DA-6AE287251EF8}"/>
              </a:ext>
            </a:extLst>
          </p:cNvPr>
          <p:cNvPicPr>
            <a:picLocks noChangeAspect="1"/>
          </p:cNvPicPr>
          <p:nvPr/>
        </p:nvPicPr>
        <p:blipFill>
          <a:blip r:embed="rId2"/>
          <a:stretch>
            <a:fillRect/>
          </a:stretch>
        </p:blipFill>
        <p:spPr>
          <a:xfrm>
            <a:off x="677334" y="3394602"/>
            <a:ext cx="8828173" cy="2646760"/>
          </a:xfrm>
          <a:prstGeom prst="rect">
            <a:avLst/>
          </a:prstGeom>
        </p:spPr>
      </p:pic>
    </p:spTree>
    <p:extLst>
      <p:ext uri="{BB962C8B-B14F-4D97-AF65-F5344CB8AC3E}">
        <p14:creationId xmlns:p14="http://schemas.microsoft.com/office/powerpoint/2010/main" val="3313529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6CA7BF-A156-14AD-3030-111F031DC0F5}"/>
              </a:ext>
            </a:extLst>
          </p:cNvPr>
          <p:cNvSpPr>
            <a:spLocks noGrp="1"/>
          </p:cNvSpPr>
          <p:nvPr>
            <p:ph type="title"/>
          </p:nvPr>
        </p:nvSpPr>
        <p:spPr/>
        <p:txBody>
          <a:bodyPr/>
          <a:lstStyle/>
          <a:p>
            <a:r>
              <a:rPr lang="tr-TR" dirty="0"/>
              <a:t>IL 17 </a:t>
            </a:r>
            <a:r>
              <a:rPr lang="tr-TR" dirty="0" err="1"/>
              <a:t>signaling</a:t>
            </a:r>
            <a:r>
              <a:rPr lang="tr-TR" dirty="0"/>
              <a:t> </a:t>
            </a:r>
            <a:r>
              <a:rPr lang="tr-TR" dirty="0" err="1"/>
              <a:t>Pathway</a:t>
            </a:r>
            <a:endParaRPr lang="tr-TR" dirty="0"/>
          </a:p>
        </p:txBody>
      </p:sp>
      <p:sp>
        <p:nvSpPr>
          <p:cNvPr id="3" name="İçerik Yer Tutucusu 2">
            <a:extLst>
              <a:ext uri="{FF2B5EF4-FFF2-40B4-BE49-F238E27FC236}">
                <a16:creationId xmlns:a16="http://schemas.microsoft.com/office/drawing/2014/main" id="{B19307AC-C4C7-A904-689F-CA631AEAD2C1}"/>
              </a:ext>
            </a:extLst>
          </p:cNvPr>
          <p:cNvSpPr>
            <a:spLocks noGrp="1"/>
          </p:cNvSpPr>
          <p:nvPr>
            <p:ph idx="1"/>
          </p:nvPr>
        </p:nvSpPr>
        <p:spPr>
          <a:xfrm>
            <a:off x="677334" y="2160589"/>
            <a:ext cx="8596668" cy="1380053"/>
          </a:xfrm>
        </p:spPr>
        <p:txBody>
          <a:bodyPr/>
          <a:lstStyle/>
          <a:p>
            <a:r>
              <a:rPr lang="tr-TR" dirty="0">
                <a:hlinkClick r:id="rId3"/>
              </a:rPr>
              <a:t>https://www.nature.com/articles/s41598-022-09559-1</a:t>
            </a:r>
            <a:endParaRPr lang="tr-TR" dirty="0"/>
          </a:p>
          <a:p>
            <a:r>
              <a:rPr lang="tr-TR" dirty="0" err="1"/>
              <a:t>The</a:t>
            </a:r>
            <a:r>
              <a:rPr lang="tr-TR" dirty="0"/>
              <a:t> </a:t>
            </a:r>
            <a:r>
              <a:rPr lang="tr-TR" dirty="0" err="1"/>
              <a:t>article</a:t>
            </a:r>
            <a:r>
              <a:rPr lang="tr-TR" dirty="0"/>
              <a:t> in </a:t>
            </a:r>
            <a:r>
              <a:rPr lang="tr-TR" dirty="0" err="1"/>
              <a:t>the</a:t>
            </a:r>
            <a:r>
              <a:rPr lang="tr-TR" dirty="0"/>
              <a:t> link has </a:t>
            </a:r>
            <a:r>
              <a:rPr lang="tr-TR" dirty="0" err="1"/>
              <a:t>been</a:t>
            </a:r>
            <a:r>
              <a:rPr lang="tr-TR" dirty="0"/>
              <a:t> </a:t>
            </a:r>
            <a:r>
              <a:rPr lang="tr-TR" dirty="0" err="1"/>
              <a:t>published</a:t>
            </a:r>
            <a:r>
              <a:rPr lang="tr-TR" dirty="0"/>
              <a:t> in april 2022 </a:t>
            </a:r>
            <a:r>
              <a:rPr lang="tr-TR" dirty="0" err="1"/>
              <a:t>and</a:t>
            </a:r>
            <a:r>
              <a:rPr lang="tr-TR" dirty="0"/>
              <a:t> </a:t>
            </a:r>
            <a:r>
              <a:rPr lang="tr-TR" dirty="0" err="1"/>
              <a:t>says</a:t>
            </a:r>
            <a:r>
              <a:rPr lang="tr-TR" dirty="0"/>
              <a:t> </a:t>
            </a:r>
            <a:r>
              <a:rPr lang="tr-TR" dirty="0" err="1"/>
              <a:t>that</a:t>
            </a:r>
            <a:r>
              <a:rPr lang="tr-TR" dirty="0"/>
              <a:t> IBD is </a:t>
            </a:r>
            <a:r>
              <a:rPr lang="tr-TR" dirty="0" err="1"/>
              <a:t>caused</a:t>
            </a:r>
            <a:r>
              <a:rPr lang="tr-TR" dirty="0"/>
              <a:t> </a:t>
            </a:r>
            <a:r>
              <a:rPr lang="tr-TR" dirty="0" err="1"/>
              <a:t>by</a:t>
            </a:r>
            <a:r>
              <a:rPr lang="tr-TR" dirty="0"/>
              <a:t> </a:t>
            </a:r>
            <a:r>
              <a:rPr lang="tr-TR" dirty="0" err="1"/>
              <a:t>this</a:t>
            </a:r>
            <a:r>
              <a:rPr lang="tr-TR" dirty="0"/>
              <a:t> </a:t>
            </a:r>
            <a:r>
              <a:rPr lang="tr-TR" dirty="0" err="1"/>
              <a:t>pathway</a:t>
            </a:r>
            <a:endParaRPr lang="tr-TR" dirty="0"/>
          </a:p>
        </p:txBody>
      </p:sp>
      <p:sp>
        <p:nvSpPr>
          <p:cNvPr id="4" name="Metin kutusu 3">
            <a:extLst>
              <a:ext uri="{FF2B5EF4-FFF2-40B4-BE49-F238E27FC236}">
                <a16:creationId xmlns:a16="http://schemas.microsoft.com/office/drawing/2014/main" id="{1A69B3F2-63D5-1FC4-A9FF-F852E1B077E7}"/>
              </a:ext>
            </a:extLst>
          </p:cNvPr>
          <p:cNvSpPr txBox="1"/>
          <p:nvPr/>
        </p:nvSpPr>
        <p:spPr>
          <a:xfrm>
            <a:off x="677334" y="3540642"/>
            <a:ext cx="8596668" cy="646331"/>
          </a:xfrm>
          <a:prstGeom prst="rect">
            <a:avLst/>
          </a:prstGeom>
          <a:noFill/>
        </p:spPr>
        <p:txBody>
          <a:bodyPr wrap="square" rtlCol="0">
            <a:spAutoFit/>
          </a:bodyPr>
          <a:lstStyle/>
          <a:p>
            <a:r>
              <a:rPr lang="tr-TR" sz="3600" dirty="0">
                <a:solidFill>
                  <a:srgbClr val="92D050"/>
                </a:solidFill>
                <a:latin typeface="+mj-lt"/>
              </a:rPr>
              <a:t>TNF </a:t>
            </a:r>
            <a:r>
              <a:rPr lang="tr-TR" sz="3600" dirty="0" err="1">
                <a:solidFill>
                  <a:srgbClr val="92D050"/>
                </a:solidFill>
                <a:latin typeface="+mj-lt"/>
              </a:rPr>
              <a:t>signaling</a:t>
            </a:r>
            <a:r>
              <a:rPr lang="tr-TR" sz="3600" dirty="0">
                <a:solidFill>
                  <a:srgbClr val="92D050"/>
                </a:solidFill>
                <a:latin typeface="+mj-lt"/>
              </a:rPr>
              <a:t> </a:t>
            </a:r>
            <a:r>
              <a:rPr lang="tr-TR" sz="3600" dirty="0" err="1">
                <a:solidFill>
                  <a:srgbClr val="92D050"/>
                </a:solidFill>
                <a:latin typeface="+mj-lt"/>
              </a:rPr>
              <a:t>Pathway</a:t>
            </a:r>
            <a:endParaRPr lang="tr-TR" sz="3600" dirty="0">
              <a:solidFill>
                <a:srgbClr val="92D050"/>
              </a:solidFill>
              <a:latin typeface="+mj-lt"/>
            </a:endParaRPr>
          </a:p>
        </p:txBody>
      </p:sp>
      <p:sp>
        <p:nvSpPr>
          <p:cNvPr id="6" name="Metin kutusu 5">
            <a:extLst>
              <a:ext uri="{FF2B5EF4-FFF2-40B4-BE49-F238E27FC236}">
                <a16:creationId xmlns:a16="http://schemas.microsoft.com/office/drawing/2014/main" id="{009601E2-91FD-90D1-8AC1-0F329BC7F485}"/>
              </a:ext>
            </a:extLst>
          </p:cNvPr>
          <p:cNvSpPr txBox="1"/>
          <p:nvPr/>
        </p:nvSpPr>
        <p:spPr>
          <a:xfrm>
            <a:off x="677334" y="4837814"/>
            <a:ext cx="8711215" cy="369332"/>
          </a:xfrm>
          <a:prstGeom prst="rect">
            <a:avLst/>
          </a:prstGeom>
          <a:noFill/>
        </p:spPr>
        <p:txBody>
          <a:bodyPr wrap="square" rtlCol="0">
            <a:spAutoFit/>
          </a:bodyPr>
          <a:lstStyle/>
          <a:p>
            <a:r>
              <a:rPr lang="tr-TR" dirty="0"/>
              <a:t>https://www.ncbi.nlm.nih.gov/pmc/articles/PMC7475943/</a:t>
            </a:r>
          </a:p>
        </p:txBody>
      </p:sp>
    </p:spTree>
    <p:extLst>
      <p:ext uri="{BB962C8B-B14F-4D97-AF65-F5344CB8AC3E}">
        <p14:creationId xmlns:p14="http://schemas.microsoft.com/office/powerpoint/2010/main" val="1653689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0AEC347-9DC4-9DC0-22BA-CE28E760C267}"/>
              </a:ext>
            </a:extLst>
          </p:cNvPr>
          <p:cNvSpPr>
            <a:spLocks noGrp="1"/>
          </p:cNvSpPr>
          <p:nvPr>
            <p:ph type="ctrTitle"/>
          </p:nvPr>
        </p:nvSpPr>
        <p:spPr/>
        <p:txBody>
          <a:bodyPr/>
          <a:lstStyle/>
          <a:p>
            <a:pPr algn="ctr"/>
            <a:r>
              <a:rPr lang="tr-TR" dirty="0" err="1"/>
              <a:t>Metabolomics</a:t>
            </a:r>
            <a:r>
              <a:rPr lang="tr-TR" dirty="0"/>
              <a:t> Analysis of IBD </a:t>
            </a:r>
            <a:r>
              <a:rPr lang="tr-TR" dirty="0" err="1"/>
              <a:t>and</a:t>
            </a:r>
            <a:r>
              <a:rPr lang="tr-TR" dirty="0"/>
              <a:t> </a:t>
            </a:r>
            <a:r>
              <a:rPr lang="tr-TR" dirty="0" err="1"/>
              <a:t>non</a:t>
            </a:r>
            <a:r>
              <a:rPr lang="tr-TR" dirty="0"/>
              <a:t>-IBD </a:t>
            </a:r>
            <a:r>
              <a:rPr lang="tr-TR" dirty="0" err="1"/>
              <a:t>patients</a:t>
            </a:r>
            <a:endParaRPr lang="tr-TR" dirty="0"/>
          </a:p>
        </p:txBody>
      </p:sp>
    </p:spTree>
    <p:extLst>
      <p:ext uri="{BB962C8B-B14F-4D97-AF65-F5344CB8AC3E}">
        <p14:creationId xmlns:p14="http://schemas.microsoft.com/office/powerpoint/2010/main" val="2015475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A49D8A-93A6-AD99-926A-A139997A042C}"/>
              </a:ext>
            </a:extLst>
          </p:cNvPr>
          <p:cNvSpPr>
            <a:spLocks noGrp="1"/>
          </p:cNvSpPr>
          <p:nvPr>
            <p:ph type="title"/>
          </p:nvPr>
        </p:nvSpPr>
        <p:spPr/>
        <p:txBody>
          <a:bodyPr/>
          <a:lstStyle/>
          <a:p>
            <a:r>
              <a:rPr lang="tr-TR" dirty="0" err="1"/>
              <a:t>Steps</a:t>
            </a:r>
            <a:endParaRPr lang="tr-TR" dirty="0"/>
          </a:p>
        </p:txBody>
      </p:sp>
      <p:sp>
        <p:nvSpPr>
          <p:cNvPr id="3" name="İçerik Yer Tutucusu 2">
            <a:extLst>
              <a:ext uri="{FF2B5EF4-FFF2-40B4-BE49-F238E27FC236}">
                <a16:creationId xmlns:a16="http://schemas.microsoft.com/office/drawing/2014/main" id="{1A9BB7BF-DDB2-5C96-CF5F-D8C3F20CB71E}"/>
              </a:ext>
            </a:extLst>
          </p:cNvPr>
          <p:cNvSpPr>
            <a:spLocks noGrp="1"/>
          </p:cNvSpPr>
          <p:nvPr>
            <p:ph idx="1"/>
          </p:nvPr>
        </p:nvSpPr>
        <p:spPr/>
        <p:txBody>
          <a:bodyPr/>
          <a:lstStyle/>
          <a:p>
            <a:r>
              <a:rPr lang="tr-TR" dirty="0" err="1"/>
              <a:t>Grouping</a:t>
            </a:r>
            <a:r>
              <a:rPr lang="tr-TR" dirty="0"/>
              <a:t> (6 </a:t>
            </a:r>
            <a:r>
              <a:rPr lang="tr-TR" dirty="0" err="1"/>
              <a:t>groups</a:t>
            </a:r>
            <a:r>
              <a:rPr lang="tr-TR" dirty="0"/>
              <a:t> of UC – CD – </a:t>
            </a:r>
            <a:r>
              <a:rPr lang="tr-TR" dirty="0" err="1"/>
              <a:t>nonIBD</a:t>
            </a:r>
            <a:r>
              <a:rPr lang="tr-TR" dirty="0"/>
              <a:t> </a:t>
            </a:r>
            <a:r>
              <a:rPr lang="tr-TR" dirty="0" err="1"/>
              <a:t>for</a:t>
            </a:r>
            <a:r>
              <a:rPr lang="tr-TR" dirty="0"/>
              <a:t> </a:t>
            </a:r>
            <a:r>
              <a:rPr lang="tr-TR" dirty="0" err="1"/>
              <a:t>male</a:t>
            </a:r>
            <a:r>
              <a:rPr lang="tr-TR" dirty="0"/>
              <a:t> </a:t>
            </a:r>
            <a:r>
              <a:rPr lang="tr-TR" dirty="0" err="1"/>
              <a:t>and</a:t>
            </a:r>
            <a:r>
              <a:rPr lang="tr-TR" dirty="0"/>
              <a:t> </a:t>
            </a:r>
            <a:r>
              <a:rPr lang="tr-TR" dirty="0" err="1"/>
              <a:t>females</a:t>
            </a:r>
            <a:r>
              <a:rPr lang="tr-TR" dirty="0"/>
              <a:t>) </a:t>
            </a:r>
            <a:r>
              <a:rPr lang="tr-TR" dirty="0" err="1"/>
              <a:t>are</a:t>
            </a:r>
            <a:r>
              <a:rPr lang="tr-TR" dirty="0"/>
              <a:t> </a:t>
            </a:r>
            <a:r>
              <a:rPr lang="tr-TR" dirty="0" err="1"/>
              <a:t>reduced</a:t>
            </a:r>
            <a:r>
              <a:rPr lang="tr-TR" dirty="0"/>
              <a:t> </a:t>
            </a:r>
            <a:r>
              <a:rPr lang="tr-TR" dirty="0" err="1"/>
              <a:t>into</a:t>
            </a:r>
            <a:r>
              <a:rPr lang="tr-TR" dirty="0"/>
              <a:t> IBD </a:t>
            </a:r>
            <a:r>
              <a:rPr lang="tr-TR" dirty="0" err="1"/>
              <a:t>and</a:t>
            </a:r>
            <a:r>
              <a:rPr lang="tr-TR" dirty="0"/>
              <a:t> </a:t>
            </a:r>
            <a:r>
              <a:rPr lang="tr-TR" dirty="0" err="1"/>
              <a:t>nonIBD</a:t>
            </a:r>
            <a:endParaRPr lang="tr-TR" dirty="0"/>
          </a:p>
          <a:p>
            <a:r>
              <a:rPr lang="tr-TR" dirty="0" err="1"/>
              <a:t>Normalization</a:t>
            </a:r>
            <a:endParaRPr lang="tr-TR" dirty="0"/>
          </a:p>
          <a:p>
            <a:r>
              <a:rPr lang="tr-TR" dirty="0"/>
              <a:t>Test </a:t>
            </a:r>
            <a:r>
              <a:rPr lang="tr-TR" dirty="0" err="1"/>
              <a:t>results</a:t>
            </a:r>
            <a:endParaRPr lang="tr-TR" dirty="0"/>
          </a:p>
        </p:txBody>
      </p:sp>
    </p:spTree>
    <p:extLst>
      <p:ext uri="{BB962C8B-B14F-4D97-AF65-F5344CB8AC3E}">
        <p14:creationId xmlns:p14="http://schemas.microsoft.com/office/powerpoint/2010/main" val="513834203"/>
      </p:ext>
    </p:extLst>
  </p:cSld>
  <p:clrMapOvr>
    <a:masterClrMapping/>
  </p:clrMapOvr>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117</TotalTime>
  <Words>662</Words>
  <Application>Microsoft Office PowerPoint</Application>
  <PresentationFormat>Geniş ekran</PresentationFormat>
  <Paragraphs>59</Paragraphs>
  <Slides>16</Slides>
  <Notes>5</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16</vt:i4>
      </vt:variant>
    </vt:vector>
  </HeadingPairs>
  <TitlesOfParts>
    <vt:vector size="24" baseType="lpstr">
      <vt:lpstr>Arial</vt:lpstr>
      <vt:lpstr>Calibri</vt:lpstr>
      <vt:lpstr>Cambria</vt:lpstr>
      <vt:lpstr>Open Sans</vt:lpstr>
      <vt:lpstr>Roboto</vt:lpstr>
      <vt:lpstr>Trebuchet MS</vt:lpstr>
      <vt:lpstr>Wingdings 3</vt:lpstr>
      <vt:lpstr>Yüzeyler</vt:lpstr>
      <vt:lpstr>IBD</vt:lpstr>
      <vt:lpstr>RNA Sequence Analysis of IBD and non-IBD patients</vt:lpstr>
      <vt:lpstr>PowerPoint Sunusu</vt:lpstr>
      <vt:lpstr>PowerPoint Sunusu</vt:lpstr>
      <vt:lpstr>Chemokine Signalling Pathway &amp; Complement and coagulation cascades Pathway</vt:lpstr>
      <vt:lpstr>Osteoclast Differantiation</vt:lpstr>
      <vt:lpstr>IL 17 signaling Pathway</vt:lpstr>
      <vt:lpstr>Metabolomics Analysis of IBD and non-IBD patients</vt:lpstr>
      <vt:lpstr>Steps</vt:lpstr>
      <vt:lpstr>PowerPoint Sunusu</vt:lpstr>
      <vt:lpstr>T test results</vt:lpstr>
      <vt:lpstr>PowerPoint Sunusu</vt:lpstr>
      <vt:lpstr>Nicotuniric acid</vt:lpstr>
      <vt:lpstr>PowerPoint Sunusu</vt:lpstr>
      <vt:lpstr>PowerPoint Sunusu</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RNA Sequence Analysis of IBD and non-IBD patients</dc:title>
  <dc:creator>Celaleddin Omer Saglam</dc:creator>
  <cp:lastModifiedBy>Celaleddin Omer Saglam</cp:lastModifiedBy>
  <cp:revision>13</cp:revision>
  <dcterms:created xsi:type="dcterms:W3CDTF">2022-06-30T20:31:19Z</dcterms:created>
  <dcterms:modified xsi:type="dcterms:W3CDTF">2022-06-30T22:28:27Z</dcterms:modified>
</cp:coreProperties>
</file>