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설계단계" id="{079FB007-4044-4E60-AD09-4E9512A5438F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혜 박" initials="성박" lastIdx="1" clrIdx="0">
    <p:extLst>
      <p:ext uri="{19B8F6BF-5375-455C-9EA6-DF929625EA0E}">
        <p15:presenceInfo xmlns:p15="http://schemas.microsoft.com/office/powerpoint/2012/main" userId="df9656919f4e76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6"/>
    <p:restoredTop sz="94554"/>
  </p:normalViewPr>
  <p:slideViewPr>
    <p:cSldViewPr>
      <p:cViewPr varScale="1">
        <p:scale>
          <a:sx n="81" d="100"/>
          <a:sy n="81" d="100"/>
        </p:scale>
        <p:origin x="1646" y="58"/>
      </p:cViewPr>
      <p:guideLst>
        <p:guide orient="horz" pos="2159"/>
        <p:guide pos="2879"/>
      </p:guideLst>
    </p:cSldViewPr>
  </p:slideViewPr>
  <p:outlineViewPr>
    <p:cViewPr>
      <p:scale>
        <a:sx n="77" d="100"/>
        <a:sy n="77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5" d="100"/>
          <a:sy n="65" d="100"/>
        </p:scale>
        <p:origin x="3154" y="43"/>
      </p:cViewPr>
      <p:guideLst>
        <p:guide orient="horz" pos="2874"/>
        <p:guide pos="215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00:36:23.43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022DE9A-8BD0-4588-90EC-B8326F0668FE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7F8B5EE-9957-45ED-8881-249F27AAE9BD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FE13E15-7006-4370-B5F6-60D7104AE3B4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7D10D11-2C95-44F2-9DFC-D0C737CB5390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5135845-0C4F-469E-8726-3EBFD71077A7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80FC019-3CDA-4483-987D-B12D1EB4D233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5936E48-2907-481B-8F8C-35E94B4338B9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6D1E666-04C9-40C3-88DF-F7C22C7A6172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1D27B48-006F-4BC1-BDC8-3C8CA726AC13}" type="datetime1">
              <a:rPr lang="ko-KR" altLang="en-US"/>
              <a:pPr lvl="0">
                <a:defRPr/>
              </a:pPr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/>
          <a:srcRect l="1040"/>
          <a:stretch>
            <a:fillRect/>
          </a:stretch>
        </p:blipFill>
        <p:spPr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149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3628" y="3933056"/>
            <a:ext cx="7380820" cy="44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 spc="-15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>
                <a:solidFill>
                  <a:srgbClr val="77787B"/>
                </a:solidFill>
              </a:rPr>
              <a:t>:</a:t>
            </a:r>
            <a:r>
              <a:rPr lang="ko-KR" altLang="en-US" sz="2400" b="1" spc="-150">
                <a:solidFill>
                  <a:srgbClr val="77787B"/>
                </a:solidFill>
              </a:rPr>
              <a:t> </a:t>
            </a:r>
            <a:r>
              <a:rPr lang="ko-KR" altLang="en-US" sz="2400" b="1" spc="-15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아파트 베란다형 태양광 추적 솔라 발전기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465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</a:p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7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빛을 찾아서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박성혜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정다운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최지선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 상 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4356" y="1196753"/>
          <a:ext cx="8216095" cy="1368150"/>
        </p:xfrm>
        <a:graphic>
          <a:graphicData uri="http://schemas.openxmlformats.org/drawingml/2006/table">
            <a:tbl>
              <a:tblPr firstRow="1" bandRow="1"/>
              <a:tblGrid>
                <a:gridCol w="136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92">
                <a:tc gridSpan="2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0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모니터링 제공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10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  <a:endParaRPr lang="ko-KR" altLang="en-US" sz="9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웹을 통하여 사용자에게 모니터링 기능을 제공한다</a:t>
                      </a: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65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  <a:endParaRPr lang="ko-KR" altLang="en-US" sz="9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라즈베리파이로 통신하여 센서값 등을 수집함</a:t>
                      </a:r>
                    </a:p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페이지를 통해 이를 표와 그래프로 제공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00496" y="2708920"/>
          <a:ext cx="8311963" cy="2484275"/>
        </p:xfrm>
        <a:graphic>
          <a:graphicData uri="http://schemas.openxmlformats.org/drawingml/2006/table">
            <a:tbl>
              <a:tblPr firstRow="1" bandRow="1"/>
              <a:tblGrid>
                <a:gridCol w="267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817">
                <a:tc gridSpan="3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145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날짜를 선택하여 원하는 날의 전력</a:t>
                      </a: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조도 센서 측정 값을 확인한다</a:t>
                      </a: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3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  <a:endParaRPr lang="ko-KR" altLang="en-US" sz="9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아이디와 비밀번호 </a:t>
                      </a: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로그인</a:t>
                      </a:r>
                    </a:p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날짜를 선택하여 조회 </a:t>
                      </a: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모니터링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03649" y="5229200"/>
          <a:ext cx="3731377" cy="1147444"/>
        </p:xfrm>
        <a:graphic>
          <a:graphicData uri="http://schemas.openxmlformats.org/drawingml/2006/table">
            <a:tbl>
              <a:tblPr firstRow="1" bandRow="1"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9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조회할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웹을 통하여 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9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기록 제공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조회 후 표와 그래프로 모니터링 내역 제공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11960" y="5238078"/>
          <a:ext cx="3672407" cy="1143247"/>
        </p:xfrm>
        <a:graphic>
          <a:graphicData uri="http://schemas.openxmlformats.org/drawingml/2006/table">
            <a:tbl>
              <a:tblPr firstRow="1" bandRow="1"/>
              <a:tblGrid>
                <a:gridCol w="15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57">
                <a:tc gridSpan="2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5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57"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날짜를 선택 입력한 경우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날짜의 기록을 조회하여 제공</a:t>
                      </a:r>
                      <a:endParaRPr lang="en-US" altLang="ko-KR" sz="900" b="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76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후 모니터링 기능 제공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459" name="그림 194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5416" y="2996952"/>
            <a:ext cx="2610244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b="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1685391"/>
            <a:ext cx="9144000" cy="3724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1866211" y="1584795"/>
            <a:ext cx="1003749" cy="365665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/>
              <a:t>start</a:t>
            </a:r>
            <a:endParaRPr lang="ko-KR" altLang="en-US" sz="1100" b="1"/>
          </a:p>
        </p:txBody>
      </p:sp>
      <p:sp>
        <p:nvSpPr>
          <p:cNvPr id="4" name="직사각형 3"/>
          <p:cNvSpPr/>
          <p:nvPr/>
        </p:nvSpPr>
        <p:spPr>
          <a:xfrm>
            <a:off x="1866211" y="2178399"/>
            <a:ext cx="1003750" cy="359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/>
              <a:t>① sensing</a:t>
            </a:r>
            <a:endParaRPr lang="ko-KR" altLang="en-US" sz="1100" b="1"/>
          </a:p>
        </p:txBody>
      </p:sp>
      <p:sp>
        <p:nvSpPr>
          <p:cNvPr id="5" name="다이아몬드 4"/>
          <p:cNvSpPr/>
          <p:nvPr/>
        </p:nvSpPr>
        <p:spPr>
          <a:xfrm>
            <a:off x="609318" y="3108465"/>
            <a:ext cx="1459573" cy="558659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위</a:t>
            </a:r>
            <a:r>
              <a:rPr lang="en-US" altLang="ko-KR" sz="1100" b="1"/>
              <a:t>-</a:t>
            </a:r>
            <a:r>
              <a:rPr lang="ko-KR" altLang="en-US" sz="1100" b="1"/>
              <a:t>아래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2627784" y="3119084"/>
            <a:ext cx="1459573" cy="558659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좌</a:t>
            </a:r>
            <a:r>
              <a:rPr lang="en-US" altLang="ko-KR" sz="1100" b="1"/>
              <a:t>-</a:t>
            </a:r>
            <a:r>
              <a:rPr lang="ko-KR" altLang="en-US" sz="1100" b="1"/>
              <a:t>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6847" y="4061246"/>
            <a:ext cx="836324" cy="8645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수직</a:t>
            </a:r>
          </a:p>
          <a:p>
            <a:pPr algn="ctr">
              <a:defRPr/>
            </a:pPr>
            <a:r>
              <a:rPr lang="ko-KR" altLang="en-US" sz="1100" b="1"/>
              <a:t>서보모터 </a:t>
            </a:r>
            <a:r>
              <a:rPr lang="en-US" altLang="ko-KR" sz="1100" b="1"/>
              <a:t>+2</a:t>
            </a:r>
            <a:r>
              <a:rPr lang="ko-KR" altLang="en-US" sz="1100" b="1"/>
              <a:t>도 회전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1918551" y="5429879"/>
            <a:ext cx="1003749" cy="365665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/>
              <a:t>④ end</a:t>
            </a:r>
            <a:endParaRPr lang="ko-KR" altLang="en-US" sz="1100" b="1"/>
          </a:p>
        </p:txBody>
      </p:sp>
      <p:cxnSp>
        <p:nvCxnSpPr>
          <p:cNvPr id="15" name="직선 화살표 연결선 14"/>
          <p:cNvCxnSpPr>
            <a:stCxn id="3" idx="2"/>
            <a:endCxn id="4" idx="0"/>
          </p:cNvCxnSpPr>
          <p:nvPr/>
        </p:nvCxnSpPr>
        <p:spPr>
          <a:xfrm>
            <a:off x="2368086" y="1950460"/>
            <a:ext cx="0" cy="2279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/>
          <p:cNvCxnSpPr>
            <a:stCxn id="4" idx="2"/>
            <a:endCxn id="5" idx="0"/>
          </p:cNvCxnSpPr>
          <p:nvPr/>
        </p:nvCxnSpPr>
        <p:spPr>
          <a:xfrm rot="5400000">
            <a:off x="1568443" y="2308821"/>
            <a:ext cx="570307" cy="102898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>
            <a:stCxn id="4" idx="2"/>
            <a:endCxn id="6" idx="0"/>
          </p:cNvCxnSpPr>
          <p:nvPr/>
        </p:nvCxnSpPr>
        <p:spPr>
          <a:xfrm rot="16200000" flipH="1">
            <a:off x="2572365" y="2333878"/>
            <a:ext cx="580926" cy="989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48049" y="4074685"/>
            <a:ext cx="836324" cy="8645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수직</a:t>
            </a:r>
          </a:p>
          <a:p>
            <a:pPr algn="ctr">
              <a:defRPr/>
            </a:pPr>
            <a:r>
              <a:rPr lang="ko-KR" altLang="en-US" sz="1100" b="1"/>
              <a:t>서보모터 </a:t>
            </a:r>
            <a:r>
              <a:rPr lang="en-US" altLang="ko-KR" sz="1100" b="1"/>
              <a:t>-2</a:t>
            </a:r>
            <a:r>
              <a:rPr lang="ko-KR" altLang="en-US" sz="1100" b="1"/>
              <a:t>도 회전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420426" y="4061246"/>
            <a:ext cx="836324" cy="8645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수평</a:t>
            </a:r>
          </a:p>
          <a:p>
            <a:pPr algn="ctr">
              <a:defRPr/>
            </a:pPr>
            <a:r>
              <a:rPr lang="ko-KR" altLang="en-US" sz="1100" b="1"/>
              <a:t>서보모터 </a:t>
            </a:r>
            <a:r>
              <a:rPr lang="en-US" altLang="ko-KR" sz="1100" b="1"/>
              <a:t>+2</a:t>
            </a:r>
            <a:r>
              <a:rPr lang="ko-KR" altLang="en-US" sz="1100" b="1"/>
              <a:t>도 회전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433758" y="4061246"/>
            <a:ext cx="836324" cy="8645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수평</a:t>
            </a:r>
          </a:p>
          <a:p>
            <a:pPr algn="ctr">
              <a:defRPr/>
            </a:pPr>
            <a:r>
              <a:rPr lang="ko-KR" altLang="en-US" sz="1100" b="1"/>
              <a:t>서보모터 </a:t>
            </a:r>
            <a:r>
              <a:rPr lang="en-US" altLang="ko-KR" sz="1100" b="1"/>
              <a:t>-2</a:t>
            </a:r>
            <a:r>
              <a:rPr lang="ko-KR" altLang="en-US" sz="1100" b="1"/>
              <a:t>도 회전</a:t>
            </a:r>
          </a:p>
        </p:txBody>
      </p:sp>
      <p:cxnSp>
        <p:nvCxnSpPr>
          <p:cNvPr id="46" name="직선 화살표 연결선 45"/>
          <p:cNvCxnSpPr>
            <a:stCxn id="5" idx="1"/>
            <a:endCxn id="8" idx="0"/>
          </p:cNvCxnSpPr>
          <p:nvPr/>
        </p:nvCxnSpPr>
        <p:spPr>
          <a:xfrm>
            <a:off x="609318" y="3387795"/>
            <a:ext cx="275691" cy="673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" idx="3"/>
            <a:endCxn id="39" idx="0"/>
          </p:cNvCxnSpPr>
          <p:nvPr/>
        </p:nvCxnSpPr>
        <p:spPr>
          <a:xfrm flipH="1">
            <a:off x="1866211" y="3387795"/>
            <a:ext cx="202680" cy="686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6" idx="1"/>
            <a:endCxn id="41" idx="0"/>
          </p:cNvCxnSpPr>
          <p:nvPr/>
        </p:nvCxnSpPr>
        <p:spPr>
          <a:xfrm>
            <a:off x="2627784" y="3398414"/>
            <a:ext cx="210804" cy="662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6" idx="3"/>
            <a:endCxn id="43" idx="0"/>
          </p:cNvCxnSpPr>
          <p:nvPr/>
        </p:nvCxnSpPr>
        <p:spPr>
          <a:xfrm flipH="1">
            <a:off x="3851920" y="3398414"/>
            <a:ext cx="235437" cy="662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13" idx="0"/>
          </p:cNvCxnSpPr>
          <p:nvPr/>
        </p:nvCxnSpPr>
        <p:spPr>
          <a:xfrm>
            <a:off x="2420426" y="5157192"/>
            <a:ext cx="0" cy="272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8" idx="2"/>
          </p:cNvCxnSpPr>
          <p:nvPr/>
        </p:nvCxnSpPr>
        <p:spPr>
          <a:xfrm rot="16200000" flipH="1">
            <a:off x="1537032" y="4273798"/>
            <a:ext cx="231370" cy="153541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/>
          <p:cNvCxnSpPr>
            <a:stCxn id="43" idx="2"/>
          </p:cNvCxnSpPr>
          <p:nvPr/>
        </p:nvCxnSpPr>
        <p:spPr>
          <a:xfrm rot="5400000">
            <a:off x="3020488" y="4325760"/>
            <a:ext cx="231370" cy="14314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2"/>
          </p:cNvCxnSpPr>
          <p:nvPr/>
        </p:nvCxnSpPr>
        <p:spPr>
          <a:xfrm>
            <a:off x="1866211" y="4939261"/>
            <a:ext cx="554215" cy="2179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1" idx="2"/>
          </p:cNvCxnSpPr>
          <p:nvPr/>
        </p:nvCxnSpPr>
        <p:spPr>
          <a:xfrm flipH="1">
            <a:off x="2420426" y="4925822"/>
            <a:ext cx="418162" cy="231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14193" y="1730659"/>
            <a:ext cx="4207273" cy="3744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/>
              <a:t>∙ 알고리즘 시나리오</a:t>
            </a:r>
          </a:p>
          <a:p>
            <a:pPr>
              <a:lnSpc>
                <a:spcPct val="150000"/>
              </a:lnSpc>
              <a:defRPr/>
            </a:pPr>
            <a:r>
              <a:rPr lang="ko-KR" altLang="ko-KR" sz="2000"/>
              <a:t>①</a:t>
            </a:r>
            <a:r>
              <a:rPr lang="en-US" altLang="ko-KR" sz="2000"/>
              <a:t> </a:t>
            </a:r>
            <a:r>
              <a:rPr lang="ko-KR" altLang="en-US" sz="2000"/>
              <a:t>조도 센서 </a:t>
            </a:r>
            <a:r>
              <a:rPr lang="en-US" altLang="ko-KR" sz="2000"/>
              <a:t>4</a:t>
            </a:r>
            <a:r>
              <a:rPr lang="ko-KR" altLang="en-US" sz="2000"/>
              <a:t>개를 이용해 햇빛의 방향 인식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② 센서를 이용해 햇빛과 발전기의 상대 위치 판단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③ 서보모터를 조정해 발전기를 최적 위치로 이동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④ 루프를 끝내고 처음으로 돌아감</a:t>
            </a:r>
            <a:endParaRPr lang="en-US" altLang="ko-KR" sz="2000"/>
          </a:p>
        </p:txBody>
      </p:sp>
      <p:sp>
        <p:nvSpPr>
          <p:cNvPr id="71" name="TextBox 70"/>
          <p:cNvSpPr txBox="1"/>
          <p:nvPr/>
        </p:nvSpPr>
        <p:spPr>
          <a:xfrm>
            <a:off x="2090024" y="2561701"/>
            <a:ext cx="3350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/>
              <a:t>②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98375" y="3635347"/>
            <a:ext cx="33146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/>
              <a:t>③</a:t>
            </a:r>
          </a:p>
        </p:txBody>
      </p:sp>
      <p:cxnSp>
        <p:nvCxnSpPr>
          <p:cNvPr id="81" name="연결선: 꺾임 80"/>
          <p:cNvCxnSpPr>
            <a:stCxn id="13" idx="1"/>
            <a:endCxn id="3" idx="1"/>
          </p:cNvCxnSpPr>
          <p:nvPr/>
        </p:nvCxnSpPr>
        <p:spPr>
          <a:xfrm rot="10800000">
            <a:off x="1866211" y="1767628"/>
            <a:ext cx="52340" cy="3845084"/>
          </a:xfrm>
          <a:prstGeom prst="bentConnector3">
            <a:avLst>
              <a:gd name="adj1" fmla="val 29793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8210" y="1628800"/>
          <a:ext cx="8522262" cy="4068452"/>
        </p:xfrm>
        <a:graphic>
          <a:graphicData uri="http://schemas.openxmlformats.org/drawingml/2006/table">
            <a:tbl>
              <a:tblPr firstRow="1" bandRow="1"/>
              <a:tblGrid>
                <a:gridCol w="122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87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1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1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실시간 정보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7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날짜 선택 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과거 기록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094">
                <a:tc grid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2527" y="1979300"/>
            <a:ext cx="3981264" cy="108966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07368" y="1556792"/>
            <a:ext cx="629776" cy="365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user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3601" y="2629709"/>
            <a:ext cx="744264" cy="365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datas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07868" y="3573016"/>
            <a:ext cx="4104456" cy="194421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115780" y="2744924"/>
            <a:ext cx="396044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8" name="직사각형 37"/>
          <p:cNvSpPr/>
          <p:nvPr/>
        </p:nvSpPr>
        <p:spPr>
          <a:xfrm>
            <a:off x="4475820" y="5301208"/>
            <a:ext cx="432048" cy="7200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9" name="직사각형 38"/>
          <p:cNvSpPr/>
          <p:nvPr/>
        </p:nvSpPr>
        <p:spPr>
          <a:xfrm rot="5367975" flipV="1">
            <a:off x="3279909" y="4036161"/>
            <a:ext cx="2438918" cy="74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40" name="TextBox 39"/>
          <p:cNvSpPr txBox="1"/>
          <p:nvPr/>
        </p:nvSpPr>
        <p:spPr>
          <a:xfrm>
            <a:off x="4223792" y="2312876"/>
            <a:ext cx="684076" cy="364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43772" y="4977172"/>
            <a:ext cx="684076" cy="364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7877" y="3249070"/>
            <a:ext cx="1642363" cy="359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사용자 테이블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3317" y="3067251"/>
            <a:ext cx="1949948" cy="361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측정 데이터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42830"/>
          <a:stretch>
            <a:fillRect/>
          </a:stretch>
        </p:blipFill>
        <p:spPr>
          <a:xfrm>
            <a:off x="341618" y="1734612"/>
            <a:ext cx="5814557" cy="4352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808" y="3787449"/>
            <a:ext cx="43532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서보모터의 최대</a:t>
            </a:r>
            <a:r>
              <a:rPr lang="en-US" altLang="ko-KR"/>
              <a:t>, </a:t>
            </a:r>
            <a:r>
              <a:rPr lang="ko-KR" altLang="en-US"/>
              <a:t>최소</a:t>
            </a:r>
            <a:r>
              <a:rPr lang="en-US" altLang="ko-KR"/>
              <a:t>, </a:t>
            </a:r>
            <a:r>
              <a:rPr lang="ko-KR" altLang="en-US"/>
              <a:t>움직일 각도 설정</a:t>
            </a:r>
          </a:p>
        </p:txBody>
      </p:sp>
      <p:sp>
        <p:nvSpPr>
          <p:cNvPr id="6" name="오른쪽 대괄호 5"/>
          <p:cNvSpPr/>
          <p:nvPr/>
        </p:nvSpPr>
        <p:spPr>
          <a:xfrm>
            <a:off x="2483768" y="2996952"/>
            <a:ext cx="216024" cy="1800200"/>
          </a:xfrm>
          <a:prstGeom prst="rightBracket">
            <a:avLst>
              <a:gd name="adj" fmla="val 83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6700" y="1606449"/>
            <a:ext cx="6596841" cy="4559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4857563"/>
            <a:ext cx="37097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센서의 값을 읽고 평균값을 구한다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7963" y="1486548"/>
            <a:ext cx="4563919" cy="4738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9483" y="3670939"/>
            <a:ext cx="44006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센서의 값을 이용해 서보모터를 조정한다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b="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>
              <a:defRPr/>
            </a:pPr>
            <a:r>
              <a:rPr lang="ko-KR" altLang="en-US" sz="1600" b="1" i="1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448" y="1772816"/>
            <a:ext cx="3814787" cy="151216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73713" y="2269835"/>
            <a:ext cx="4630599" cy="36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데이터베이스에 </a:t>
            </a:r>
            <a:r>
              <a:rPr lang="en-US" altLang="ko-KR"/>
              <a:t>connection</a:t>
            </a:r>
            <a:r>
              <a:rPr lang="ko-KR" altLang="en-US"/>
              <a:t>을 만들어 연결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95499" y="5157192"/>
            <a:ext cx="5935921" cy="641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사용자가 입력한 날짜와 사용자 아이디를 조건으로 주어</a:t>
            </a:r>
          </a:p>
          <a:p>
            <a:pPr>
              <a:defRPr/>
            </a:pPr>
            <a:r>
              <a:rPr lang="en-US" altLang="ko-KR"/>
              <a:t>datas</a:t>
            </a:r>
            <a:r>
              <a:rPr lang="ko-KR" altLang="en-US"/>
              <a:t>테이블의 측정값</a:t>
            </a:r>
            <a:r>
              <a:rPr lang="en-US" altLang="ko-KR"/>
              <a:t>(</a:t>
            </a:r>
            <a:r>
              <a:rPr lang="ko-KR" altLang="en-US"/>
              <a:t>전력량 등</a:t>
            </a:r>
            <a:r>
              <a:rPr lang="en-US" altLang="ko-KR"/>
              <a:t>)</a:t>
            </a:r>
            <a:r>
              <a:rPr lang="ko-KR" altLang="en-US"/>
              <a:t>을 조회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4279" y="3429000"/>
            <a:ext cx="8542019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882" y="1268760"/>
          <a:ext cx="8225572" cy="4631457"/>
        </p:xfrm>
        <a:graphic>
          <a:graphicData uri="http://schemas.openxmlformats.org/drawingml/2006/table">
            <a:tbl>
              <a:tblPr firstRow="1" bandRow="1"/>
              <a:tblGrid>
                <a:gridCol w="8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135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91">
                <a:tc rowSpan="7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visual studio code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page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올리기 위한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aws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ec2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script, html, css, sql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  <a:endParaRPr lang="en-US" sz="10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아두이노에서 측정한 값을 저장하는 데이터베이스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node.js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제공할 웹 운영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0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ec2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  <a:endParaRPr lang="en-US" sz="10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 툴</a:t>
                      </a:r>
                      <a:endParaRPr lang="ko-KR" altLang="en-US" sz="10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198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ide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알고리즘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1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c/c++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0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raspbian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0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socket.io,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시리얼통신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아두이노와 라즈베리파이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라즈베리파이와 웹 사이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1520" y="1268760"/>
          <a:ext cx="4320480" cy="4860536"/>
        </p:xfrm>
        <a:graphic>
          <a:graphicData uri="http://schemas.openxmlformats.org/drawingml/2006/table">
            <a:tbl>
              <a:tblPr firstRow="1" bandRow="1"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7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160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S/W</a:t>
                      </a:r>
                      <a:endParaRPr lang="en-US" sz="900" b="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전력값 모니터링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시간대별 전력량을 모니터링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16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조도값 모니터링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조도 센서의 값을 모니터링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16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총 전력 생산량 모니터링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당일 생산한 총 전력량 제공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16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 기록 확인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날짜를 선택하여 해당 날의 시간대별 전력량 등을 제공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616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 등록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모니터링 사용자를 등록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88024" y="1268760"/>
          <a:ext cx="4104453" cy="4860536"/>
        </p:xfrm>
        <a:graphic>
          <a:graphicData uri="http://schemas.openxmlformats.org/drawingml/2006/table">
            <a:tbl>
              <a:tblPr firstRow="1" bandRow="1"/>
              <a:tblGrid>
                <a:gridCol w="43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3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970">
                <a:tc rowSpan="7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전력 생산</a:t>
                      </a: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태양광 패널을 이용해 빛 에너지를 저장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2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전력 저장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패널을 통해 생산한 전력을 에너지 저장소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보조배터리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2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 추적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조도센서를 통해 태양의 위치를 추적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2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아두이노와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 통신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시리얼 통신으로 아두이노와 라즈베리파이를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2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라즈베리파이와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통신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soket.io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방식을 통해 웹과 라즈베리파이를 사이 통신을 진행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97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패널 각도 제어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조도센서로 태양의 위치를 추적하여</a:t>
                      </a: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태양광 패널의 각도를 조절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0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전력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생산되는 전력량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2000" y="835297"/>
            <a:ext cx="4572000" cy="56397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2800" b="1"/>
              <a:t>사용자 웹사용</a:t>
            </a:r>
          </a:p>
          <a:p>
            <a:pPr lvl="0">
              <a:defRPr/>
            </a:pPr>
            <a:endParaRPr lang="en-US" altLang="ko-KR" sz="2800" b="1"/>
          </a:p>
          <a:p>
            <a:pPr marL="342900" indent="-342900">
              <a:buAutoNum type="arabicPeriod"/>
              <a:defRPr/>
            </a:pPr>
            <a:r>
              <a:rPr lang="ko-KR" altLang="en-US"/>
              <a:t>로그인을 통해 웹에 접속</a:t>
            </a:r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marL="342900" indent="-342900">
              <a:buAutoNum type="arabicPeriod"/>
              <a:defRPr/>
            </a:pPr>
            <a:r>
              <a:rPr lang="ko-KR" altLang="en-US"/>
              <a:t>원하는 날짜 조회</a:t>
            </a:r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marL="342900" indent="-342900">
              <a:buAutoNum type="arabicPeriod"/>
              <a:defRPr/>
            </a:pPr>
            <a:r>
              <a:rPr lang="ko-KR" altLang="en-US"/>
              <a:t>효율높은 태양광 발전량을 모니터링</a:t>
            </a:r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sz="2800" b="1"/>
              <a:t>태양광 추적 발전시스템</a:t>
            </a:r>
          </a:p>
          <a:p>
            <a:pPr lvl="0">
              <a:defRPr/>
            </a:pPr>
            <a:r>
              <a:rPr lang="ko-KR" altLang="en-US" sz="2800" b="1"/>
              <a:t> </a:t>
            </a:r>
          </a:p>
          <a:p>
            <a:pPr marL="342900" indent="-342900">
              <a:buAutoNum type="arabicPeriod"/>
              <a:defRPr/>
            </a:pPr>
            <a:r>
              <a:rPr lang="ko-KR" altLang="en-US"/>
              <a:t>아두이노가</a:t>
            </a:r>
            <a:r>
              <a:rPr lang="en-US" altLang="ko-KR"/>
              <a:t> </a:t>
            </a:r>
            <a:r>
              <a:rPr lang="ko-KR" altLang="en-US"/>
              <a:t>태양광 모듈과 햇빛의 최</a:t>
            </a:r>
          </a:p>
          <a:p>
            <a:pPr lvl="0">
              <a:defRPr/>
            </a:pPr>
            <a:r>
              <a:rPr lang="ko-KR" altLang="en-US"/>
              <a:t>적의 각도 계산</a:t>
            </a:r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태양광을 에너지로 변환하여 전력 생산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측정 데이터를 웹으로 전송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504" y="1340768"/>
            <a:ext cx="4176464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9356" y="1550541"/>
            <a:ext cx="4182715" cy="418271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727848" y="1556792"/>
            <a:ext cx="4032448" cy="420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태양광 추적 모니터링 웹에 사용자 등록을 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아두이노에서 생산 데이터</a:t>
            </a:r>
            <a:r>
              <a:rPr lang="en-US" altLang="ko-KR"/>
              <a:t>(</a:t>
            </a:r>
            <a:r>
              <a:rPr lang="ko-KR" altLang="en-US"/>
              <a:t>전류센서와 조도센서</a:t>
            </a:r>
            <a:r>
              <a:rPr lang="en-US" altLang="ko-KR"/>
              <a:t>)</a:t>
            </a:r>
            <a:r>
              <a:rPr lang="ko-KR" altLang="en-US"/>
              <a:t>등을 라즈베리파이로 전송한다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라즈베리파이 서버에서 생산 데이터를 </a:t>
            </a:r>
            <a:r>
              <a:rPr lang="en-US" altLang="ko-KR"/>
              <a:t>aws ec2 </a:t>
            </a:r>
            <a:r>
              <a:rPr lang="ko-KR" altLang="en-US"/>
              <a:t>웹 서버로 전송한다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웹 백엔드에서 </a:t>
            </a:r>
            <a:r>
              <a:rPr lang="en-US" altLang="ko-KR"/>
              <a:t>DB</a:t>
            </a:r>
            <a:r>
              <a:rPr lang="ko-KR" altLang="en-US"/>
              <a:t>에 수신 데이터를 저장한다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사용자 요청시 측정 데이터를 웹 페이지를 통해 제공한다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SW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5" name="순서도: 처리 54"/>
          <p:cNvSpPr/>
          <p:nvPr/>
        </p:nvSpPr>
        <p:spPr>
          <a:xfrm>
            <a:off x="2951820" y="2024844"/>
            <a:ext cx="2556284" cy="18002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태양광 추적기</a:t>
            </a: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모니터링을 가시적으로 제공하여 사용자의</a:t>
            </a: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 편의성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제공</a:t>
            </a:r>
          </a:p>
        </p:txBody>
      </p:sp>
      <p:sp>
        <p:nvSpPr>
          <p:cNvPr id="56" name="순서도: 처리 55"/>
          <p:cNvSpPr/>
          <p:nvPr/>
        </p:nvSpPr>
        <p:spPr>
          <a:xfrm>
            <a:off x="6588224" y="2924944"/>
            <a:ext cx="2148408" cy="187220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라즈베리파이에서</a:t>
            </a: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송신받은 데이터와</a:t>
            </a: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사용자 정보를 </a:t>
            </a: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8" name="순서도: 처리 57"/>
          <p:cNvSpPr/>
          <p:nvPr/>
        </p:nvSpPr>
        <p:spPr>
          <a:xfrm>
            <a:off x="2987824" y="3915054"/>
            <a:ext cx="2520280" cy="594066"/>
          </a:xfrm>
          <a:prstGeom prst="flowChartProcess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사용자 등록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2987824" y="4617132"/>
            <a:ext cx="2520280" cy="86409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전력 생산량과 </a:t>
            </a: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측정 데이터 조회</a:t>
            </a:r>
          </a:p>
        </p:txBody>
      </p:sp>
      <p:sp>
        <p:nvSpPr>
          <p:cNvPr id="60" name="사각형: 둥근 모서리 59"/>
          <p:cNvSpPr/>
          <p:nvPr/>
        </p:nvSpPr>
        <p:spPr>
          <a:xfrm>
            <a:off x="359532" y="3392996"/>
            <a:ext cx="1440160" cy="792088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사용자</a:t>
            </a:r>
          </a:p>
        </p:txBody>
      </p:sp>
      <p:sp>
        <p:nvSpPr>
          <p:cNvPr id="62" name="사각형: 둥근 모서리 61"/>
          <p:cNvSpPr/>
          <p:nvPr/>
        </p:nvSpPr>
        <p:spPr>
          <a:xfrm>
            <a:off x="3419872" y="1448780"/>
            <a:ext cx="1584176" cy="684076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Web</a:t>
            </a:r>
          </a:p>
        </p:txBody>
      </p:sp>
      <p:sp>
        <p:nvSpPr>
          <p:cNvPr id="63" name="사각형: 둥근 모서리 62"/>
          <p:cNvSpPr/>
          <p:nvPr/>
        </p:nvSpPr>
        <p:spPr>
          <a:xfrm>
            <a:off x="6876256" y="2492896"/>
            <a:ext cx="1584176" cy="684076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Database</a:t>
            </a:r>
          </a:p>
        </p:txBody>
      </p:sp>
      <p:sp>
        <p:nvSpPr>
          <p:cNvPr id="65" name="화살표: 오른쪽 64"/>
          <p:cNvSpPr/>
          <p:nvPr/>
        </p:nvSpPr>
        <p:spPr>
          <a:xfrm>
            <a:off x="1943708" y="3645024"/>
            <a:ext cx="792088" cy="3240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66" name="화살표: 오른쪽 65"/>
          <p:cNvSpPr/>
          <p:nvPr/>
        </p:nvSpPr>
        <p:spPr>
          <a:xfrm>
            <a:off x="5652120" y="3681028"/>
            <a:ext cx="792088" cy="3240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S/W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 흐름도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3671900" y="944724"/>
            <a:ext cx="1800200" cy="648072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WEB </a:t>
            </a:r>
            <a:r>
              <a:rPr lang="ko-KR" altLang="en-US" b="1"/>
              <a:t>접속</a:t>
            </a:r>
          </a:p>
        </p:txBody>
      </p:sp>
      <p:sp>
        <p:nvSpPr>
          <p:cNvPr id="68" name="순서도: 판단 67"/>
          <p:cNvSpPr/>
          <p:nvPr/>
        </p:nvSpPr>
        <p:spPr>
          <a:xfrm>
            <a:off x="4031940" y="3717032"/>
            <a:ext cx="2664296" cy="900100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데이터를 </a:t>
            </a:r>
          </a:p>
          <a:p>
            <a:pPr algn="ctr">
              <a:defRPr/>
            </a:pPr>
            <a:r>
              <a:rPr lang="ko-KR" altLang="en-US" sz="1500" b="1"/>
              <a:t>조회할 </a:t>
            </a:r>
          </a:p>
          <a:p>
            <a:pPr algn="ctr">
              <a:defRPr/>
            </a:pPr>
            <a:r>
              <a:rPr lang="ko-KR" altLang="en-US" sz="1500" b="1"/>
              <a:t>것인가</a:t>
            </a:r>
            <a:r>
              <a:rPr lang="en-US" altLang="ko-KR" sz="1500" b="1"/>
              <a:t>?</a:t>
            </a:r>
          </a:p>
        </p:txBody>
      </p:sp>
      <p:sp>
        <p:nvSpPr>
          <p:cNvPr id="70" name="순서도: 판단 69"/>
          <p:cNvSpPr/>
          <p:nvPr/>
        </p:nvSpPr>
        <p:spPr>
          <a:xfrm>
            <a:off x="3239852" y="1916831"/>
            <a:ext cx="2664296" cy="900100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이용자 등록이 되어</a:t>
            </a:r>
          </a:p>
          <a:p>
            <a:pPr algn="ctr">
              <a:defRPr/>
            </a:pPr>
            <a:r>
              <a:rPr lang="ko-KR" altLang="en-US" sz="1500" b="1"/>
              <a:t>있는가</a:t>
            </a:r>
            <a:r>
              <a:rPr lang="en-US" altLang="ko-KR" sz="1500" b="1"/>
              <a:t>?</a:t>
            </a:r>
          </a:p>
        </p:txBody>
      </p:sp>
      <p:sp>
        <p:nvSpPr>
          <p:cNvPr id="71" name="순서도: 처리 70"/>
          <p:cNvSpPr/>
          <p:nvPr/>
        </p:nvSpPr>
        <p:spPr>
          <a:xfrm>
            <a:off x="6264188" y="2780928"/>
            <a:ext cx="1440160" cy="648072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로그인</a:t>
            </a:r>
          </a:p>
        </p:txBody>
      </p:sp>
      <p:sp>
        <p:nvSpPr>
          <p:cNvPr id="73" name="순서도: 처리 72"/>
          <p:cNvSpPr/>
          <p:nvPr/>
        </p:nvSpPr>
        <p:spPr>
          <a:xfrm>
            <a:off x="1547663" y="2672916"/>
            <a:ext cx="1440160" cy="63007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회원가입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915816" y="4617132"/>
            <a:ext cx="1404156" cy="7560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날짜 입력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5525616"/>
            <a:ext cx="1512168" cy="74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데이터 조회</a:t>
            </a:r>
          </a:p>
        </p:txBody>
      </p:sp>
      <p:sp>
        <p:nvSpPr>
          <p:cNvPr id="76" name="순서도: 수행의 시작/종료 75"/>
          <p:cNvSpPr/>
          <p:nvPr/>
        </p:nvSpPr>
        <p:spPr>
          <a:xfrm>
            <a:off x="6192180" y="5229200"/>
            <a:ext cx="1800200" cy="648072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접속 종료</a:t>
            </a:r>
          </a:p>
        </p:txBody>
      </p:sp>
      <p:cxnSp>
        <p:nvCxnSpPr>
          <p:cNvPr id="77" name="직선 연결선 76"/>
          <p:cNvCxnSpPr>
            <a:stCxn id="67" idx="2"/>
            <a:endCxn id="70" idx="0"/>
          </p:cNvCxnSpPr>
          <p:nvPr/>
        </p:nvCxnSpPr>
        <p:spPr>
          <a:xfrm rot="16200000" flipH="1">
            <a:off x="4409982" y="1754814"/>
            <a:ext cx="324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/>
          <p:cNvCxnSpPr>
            <a:stCxn id="70" idx="3"/>
            <a:endCxn id="71" idx="0"/>
          </p:cNvCxnSpPr>
          <p:nvPr/>
        </p:nvCxnSpPr>
        <p:spPr>
          <a:xfrm>
            <a:off x="5904148" y="2366882"/>
            <a:ext cx="1080120" cy="414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/>
          <p:cNvCxnSpPr>
            <a:stCxn id="70" idx="1"/>
            <a:endCxn id="73" idx="0"/>
          </p:cNvCxnSpPr>
          <p:nvPr/>
        </p:nvCxnSpPr>
        <p:spPr>
          <a:xfrm flipH="1">
            <a:off x="2267744" y="2366882"/>
            <a:ext cx="972108" cy="306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stCxn id="71" idx="1"/>
            <a:endCxn id="68" idx="0"/>
          </p:cNvCxnSpPr>
          <p:nvPr/>
        </p:nvCxnSpPr>
        <p:spPr>
          <a:xfrm flipH="1">
            <a:off x="5364088" y="3104964"/>
            <a:ext cx="900100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/>
          <p:cNvCxnSpPr>
            <a:endCxn id="74" idx="0"/>
          </p:cNvCxnSpPr>
          <p:nvPr/>
        </p:nvCxnSpPr>
        <p:spPr>
          <a:xfrm rot="10800000" flipV="1">
            <a:off x="3617894" y="4221088"/>
            <a:ext cx="414046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4" idx="2"/>
            <a:endCxn id="75" idx="0"/>
          </p:cNvCxnSpPr>
          <p:nvPr/>
        </p:nvCxnSpPr>
        <p:spPr>
          <a:xfrm rot="5400000">
            <a:off x="3532693" y="5440415"/>
            <a:ext cx="152400" cy="1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/>
          <p:cNvCxnSpPr>
            <a:stCxn id="75" idx="1"/>
            <a:endCxn id="68" idx="0"/>
          </p:cNvCxnSpPr>
          <p:nvPr/>
        </p:nvCxnSpPr>
        <p:spPr>
          <a:xfrm flipV="1">
            <a:off x="2843808" y="3717032"/>
            <a:ext cx="2520280" cy="2182434"/>
          </a:xfrm>
          <a:prstGeom prst="bentConnector4">
            <a:avLst>
              <a:gd name="adj1" fmla="val -5297"/>
              <a:gd name="adj2" fmla="val 1063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/>
          <p:cNvCxnSpPr>
            <a:stCxn id="68" idx="3"/>
            <a:endCxn id="76" idx="0"/>
          </p:cNvCxnSpPr>
          <p:nvPr/>
        </p:nvCxnSpPr>
        <p:spPr>
          <a:xfrm>
            <a:off x="6696236" y="4167082"/>
            <a:ext cx="396044" cy="1062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80212" y="1986367"/>
            <a:ext cx="720080" cy="36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55876" y="3897052"/>
            <a:ext cx="720080" cy="36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59732" y="2024844"/>
            <a:ext cx="720080" cy="36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76256" y="3861048"/>
            <a:ext cx="720080" cy="366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</a:t>
            </a:r>
            <a:r>
              <a:rPr kumimoji="0" lang="en-US" altLang="ko-KR" sz="1700" b="1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H/W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구성도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650" y="4419600"/>
          <a:ext cx="9052110" cy="240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품목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기능설명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조도센서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태양광패널과 태양의 효율적이 각도</a:t>
                      </a:r>
                      <a:r>
                        <a:rPr lang="en-US" altLang="ko-KR" sz="1400"/>
                        <a:t>(90</a:t>
                      </a:r>
                      <a:r>
                        <a:rPr lang="ko-KR" altLang="en-US" sz="1400"/>
                        <a:t>도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를 위해 태양의 궤도를 추적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아두이노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아두이노를 통해 센서값을 기반으로 최적의 각도를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전류 측정센서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솔라셀에 생선된 에너지를 전류의 값을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솔라셀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태양광을 모아 빛에너지를 전기에너지로 변화니켜 전력 생산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보조배터리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생산된 전력을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서브모터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/>
                        <a:t>조도센서로 태양의 위치를 추적하여 태양광 패널의 각도를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어댑터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태양광 판넬과 컨버터를 연결하여 생산된 전기에너지를 보조배터리에 전달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112" y="1412777"/>
            <a:ext cx="1972616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86786" y="1364770"/>
            <a:ext cx="1748350" cy="91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39930" y="1412777"/>
            <a:ext cx="1656332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102015" y="3087171"/>
            <a:ext cx="1712873" cy="70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256004" y="2422629"/>
            <a:ext cx="170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조도센서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55065" y="2422629"/>
            <a:ext cx="197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아두이노 우노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37827" y="2422629"/>
            <a:ext cx="230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전류 측정센서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94142" y="3926133"/>
            <a:ext cx="1708772" cy="358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서브모터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943618" y="1412777"/>
            <a:ext cx="1888673" cy="8640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295869" y="3069521"/>
            <a:ext cx="1146368" cy="841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875916" y="3068960"/>
            <a:ext cx="986968" cy="8411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7123519" y="2422629"/>
            <a:ext cx="1708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솔라셀 모듈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264397" y="3942197"/>
            <a:ext cx="170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어댑터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66141" y="3910068"/>
            <a:ext cx="170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보조배터리</a:t>
            </a:r>
            <a:r>
              <a:rPr lang="en-US" altLang="ko-KR"/>
              <a:t>&gt;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H/W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 흐름도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3491880" y="1196752"/>
            <a:ext cx="2160240" cy="648072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아두이노 실행</a:t>
            </a:r>
          </a:p>
        </p:txBody>
      </p:sp>
      <p:sp>
        <p:nvSpPr>
          <p:cNvPr id="73" name="순서도: 처리 72"/>
          <p:cNvSpPr/>
          <p:nvPr/>
        </p:nvSpPr>
        <p:spPr>
          <a:xfrm>
            <a:off x="503548" y="3825044"/>
            <a:ext cx="1440160" cy="63007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서보모터 </a:t>
            </a:r>
          </a:p>
          <a:p>
            <a:pPr algn="ctr">
              <a:defRPr/>
            </a:pPr>
            <a:r>
              <a:rPr lang="ko-KR" altLang="en-US" b="1"/>
              <a:t>동작</a:t>
            </a:r>
          </a:p>
        </p:txBody>
      </p:sp>
      <p:cxnSp>
        <p:nvCxnSpPr>
          <p:cNvPr id="78" name="연결선: 꺾임 77"/>
          <p:cNvCxnSpPr>
            <a:stCxn id="93" idx="3"/>
            <a:endCxn id="90" idx="3"/>
          </p:cNvCxnSpPr>
          <p:nvPr/>
        </p:nvCxnSpPr>
        <p:spPr>
          <a:xfrm flipH="1" flipV="1">
            <a:off x="3851920" y="2636912"/>
            <a:ext cx="576064" cy="918102"/>
          </a:xfrm>
          <a:prstGeom prst="bentConnector3">
            <a:avLst>
              <a:gd name="adj1" fmla="val -87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/>
          <p:cNvCxnSpPr>
            <a:stCxn id="93" idx="1"/>
            <a:endCxn id="73" idx="0"/>
          </p:cNvCxnSpPr>
          <p:nvPr/>
        </p:nvCxnSpPr>
        <p:spPr>
          <a:xfrm flipH="1">
            <a:off x="1223628" y="3555014"/>
            <a:ext cx="252028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27984" y="3176972"/>
            <a:ext cx="720080" cy="36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yes</a:t>
            </a:r>
          </a:p>
        </p:txBody>
      </p:sp>
      <p:sp>
        <p:nvSpPr>
          <p:cNvPr id="90" name="순서도: 처리 89"/>
          <p:cNvSpPr/>
          <p:nvPr/>
        </p:nvSpPr>
        <p:spPr>
          <a:xfrm>
            <a:off x="2051720" y="2312876"/>
            <a:ext cx="1800200" cy="648072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조도센서</a:t>
            </a:r>
            <a:r>
              <a:rPr lang="en-US" altLang="ko-KR" b="1"/>
              <a:t>,</a:t>
            </a:r>
          </a:p>
          <a:p>
            <a:pPr algn="ctr">
              <a:defRPr/>
            </a:pPr>
            <a:r>
              <a:rPr lang="ko-KR" altLang="en-US" b="1"/>
              <a:t>전류센서 동작</a:t>
            </a:r>
          </a:p>
        </p:txBody>
      </p:sp>
      <p:cxnSp>
        <p:nvCxnSpPr>
          <p:cNvPr id="92" name="직선 연결선 91"/>
          <p:cNvCxnSpPr>
            <a:stCxn id="90" idx="2"/>
            <a:endCxn id="93" idx="0"/>
          </p:cNvCxnSpPr>
          <p:nvPr/>
        </p:nvCxnSpPr>
        <p:spPr>
          <a:xfrm rot="16200000" flipH="1">
            <a:off x="2879812" y="30329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1475656" y="3104964"/>
            <a:ext cx="2952328" cy="900100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판넬이 최적의 각도로 기울여져 있는가</a:t>
            </a:r>
            <a:r>
              <a:rPr lang="en-US" altLang="ko-KR" sz="1500" b="1"/>
              <a:t>?</a:t>
            </a:r>
          </a:p>
        </p:txBody>
      </p:sp>
      <p:sp>
        <p:nvSpPr>
          <p:cNvPr id="94" name="순서도: 처리 93"/>
          <p:cNvSpPr/>
          <p:nvPr/>
        </p:nvSpPr>
        <p:spPr>
          <a:xfrm>
            <a:off x="503548" y="4743146"/>
            <a:ext cx="1440160" cy="63007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조정 완료</a:t>
            </a:r>
          </a:p>
        </p:txBody>
      </p:sp>
      <p:cxnSp>
        <p:nvCxnSpPr>
          <p:cNvPr id="95" name="연결선: 꺾임 94"/>
          <p:cNvCxnSpPr>
            <a:stCxn id="94" idx="1"/>
            <a:endCxn id="90" idx="1"/>
          </p:cNvCxnSpPr>
          <p:nvPr/>
        </p:nvCxnSpPr>
        <p:spPr>
          <a:xfrm flipV="1">
            <a:off x="503548" y="2636912"/>
            <a:ext cx="1548172" cy="2421269"/>
          </a:xfrm>
          <a:prstGeom prst="bentConnector3">
            <a:avLst>
              <a:gd name="adj1" fmla="val -15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73" idx="2"/>
            <a:endCxn id="94" idx="0"/>
          </p:cNvCxnSpPr>
          <p:nvPr/>
        </p:nvCxnSpPr>
        <p:spPr>
          <a:xfrm rot="16200000" flipH="1">
            <a:off x="1079612" y="459913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15616" y="3172609"/>
            <a:ext cx="720080" cy="36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no</a:t>
            </a:r>
          </a:p>
        </p:txBody>
      </p:sp>
      <p:sp>
        <p:nvSpPr>
          <p:cNvPr id="98" name="순서도: 판단 97"/>
          <p:cNvSpPr/>
          <p:nvPr/>
        </p:nvSpPr>
        <p:spPr>
          <a:xfrm>
            <a:off x="5868144" y="2312876"/>
            <a:ext cx="2736304" cy="900100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정각인가</a:t>
            </a:r>
            <a:r>
              <a:rPr lang="en-US" altLang="ko-KR" sz="1500" b="1"/>
              <a:t>?</a:t>
            </a:r>
          </a:p>
        </p:txBody>
      </p:sp>
      <p:cxnSp>
        <p:nvCxnSpPr>
          <p:cNvPr id="99" name="연결선: 꺾임 98"/>
          <p:cNvCxnSpPr>
            <a:stCxn id="67" idx="2"/>
            <a:endCxn id="98" idx="0"/>
          </p:cNvCxnSpPr>
          <p:nvPr/>
        </p:nvCxnSpPr>
        <p:spPr>
          <a:xfrm rot="5400000" flipV="1">
            <a:off x="5670122" y="746702"/>
            <a:ext cx="468052" cy="2664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/>
          <p:cNvCxnSpPr>
            <a:stCxn id="67" idx="2"/>
            <a:endCxn id="90" idx="0"/>
          </p:cNvCxnSpPr>
          <p:nvPr/>
        </p:nvCxnSpPr>
        <p:spPr>
          <a:xfrm rot="5400000">
            <a:off x="3527884" y="1268760"/>
            <a:ext cx="468052" cy="16201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/>
          <p:cNvSpPr/>
          <p:nvPr/>
        </p:nvSpPr>
        <p:spPr>
          <a:xfrm>
            <a:off x="5256076" y="3923438"/>
            <a:ext cx="1683804" cy="621686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라즈베리파이에 데이터 전송</a:t>
            </a:r>
          </a:p>
        </p:txBody>
      </p:sp>
      <p:cxnSp>
        <p:nvCxnSpPr>
          <p:cNvPr id="103" name="연결선: 꺾임 102"/>
          <p:cNvCxnSpPr>
            <a:stCxn id="98" idx="2"/>
            <a:endCxn id="102" idx="0"/>
          </p:cNvCxnSpPr>
          <p:nvPr/>
        </p:nvCxnSpPr>
        <p:spPr>
          <a:xfrm rot="5400000">
            <a:off x="6311906" y="2999048"/>
            <a:ext cx="710462" cy="11383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652120" y="3234999"/>
            <a:ext cx="720080" cy="36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yes</a:t>
            </a:r>
          </a:p>
        </p:txBody>
      </p:sp>
      <p:cxnSp>
        <p:nvCxnSpPr>
          <p:cNvPr id="105" name="연결선: 꺾임 104"/>
          <p:cNvCxnSpPr>
            <a:stCxn id="98" idx="2"/>
            <a:endCxn id="98" idx="3"/>
          </p:cNvCxnSpPr>
          <p:nvPr/>
        </p:nvCxnSpPr>
        <p:spPr>
          <a:xfrm rot="5400000" flipH="1" flipV="1">
            <a:off x="7695347" y="2303875"/>
            <a:ext cx="450050" cy="1368152"/>
          </a:xfrm>
          <a:prstGeom prst="bentConnector4">
            <a:avLst>
              <a:gd name="adj1" fmla="val -81072"/>
              <a:gd name="adj2" fmla="val 1211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44408" y="3243285"/>
            <a:ext cx="720080" cy="36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no</a:t>
            </a:r>
          </a:p>
        </p:txBody>
      </p:sp>
      <p:cxnSp>
        <p:nvCxnSpPr>
          <p:cNvPr id="107" name="연결선: 꺾임 106"/>
          <p:cNvCxnSpPr>
            <a:stCxn id="109" idx="1"/>
            <a:endCxn id="98" idx="1"/>
          </p:cNvCxnSpPr>
          <p:nvPr/>
        </p:nvCxnSpPr>
        <p:spPr>
          <a:xfrm flipV="1">
            <a:off x="5256076" y="2762926"/>
            <a:ext cx="612068" cy="2515471"/>
          </a:xfrm>
          <a:prstGeom prst="bentConnector3">
            <a:avLst>
              <a:gd name="adj1" fmla="val -216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2" idx="2"/>
            <a:endCxn id="109" idx="0"/>
          </p:cNvCxnSpPr>
          <p:nvPr/>
        </p:nvCxnSpPr>
        <p:spPr>
          <a:xfrm rot="16200000" flipH="1">
            <a:off x="5886763" y="4756339"/>
            <a:ext cx="42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처리 108"/>
          <p:cNvSpPr/>
          <p:nvPr/>
        </p:nvSpPr>
        <p:spPr>
          <a:xfrm>
            <a:off x="5256076" y="4967554"/>
            <a:ext cx="1683804" cy="621686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웹에 데이터 전송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처리 1"/>
          <p:cNvSpPr/>
          <p:nvPr/>
        </p:nvSpPr>
        <p:spPr>
          <a:xfrm>
            <a:off x="107504" y="1340768"/>
            <a:ext cx="8958256" cy="496855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386" y="2474894"/>
            <a:ext cx="10429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웹 접속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68195" y="2474894"/>
            <a:ext cx="10429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967393" y="2474894"/>
            <a:ext cx="10429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03634" y="2474894"/>
            <a:ext cx="133880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날짜검색바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46019" y="2474894"/>
            <a:ext cx="104292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날짜 목록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142163" y="2474894"/>
            <a:ext cx="1847571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조도센서 데이터 표</a:t>
            </a:r>
          </a:p>
        </p:txBody>
      </p:sp>
      <p:cxnSp>
        <p:nvCxnSpPr>
          <p:cNvPr id="27" name="직선 연결선 26"/>
          <p:cNvCxnSpPr>
            <a:stCxn id="13" idx="3"/>
            <a:endCxn id="14" idx="1"/>
          </p:cNvCxnSpPr>
          <p:nvPr/>
        </p:nvCxnSpPr>
        <p:spPr>
          <a:xfrm>
            <a:off x="1200306" y="2744924"/>
            <a:ext cx="36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3"/>
            <a:endCxn id="15" idx="1"/>
          </p:cNvCxnSpPr>
          <p:nvPr/>
        </p:nvCxnSpPr>
        <p:spPr>
          <a:xfrm>
            <a:off x="2611115" y="2744924"/>
            <a:ext cx="356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3"/>
            <a:endCxn id="16" idx="1"/>
          </p:cNvCxnSpPr>
          <p:nvPr/>
        </p:nvCxnSpPr>
        <p:spPr>
          <a:xfrm>
            <a:off x="4010313" y="2744924"/>
            <a:ext cx="293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6" idx="3"/>
            <a:endCxn id="17" idx="1"/>
          </p:cNvCxnSpPr>
          <p:nvPr/>
        </p:nvCxnSpPr>
        <p:spPr>
          <a:xfrm>
            <a:off x="5642435" y="2744924"/>
            <a:ext cx="203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3"/>
            <a:endCxn id="19" idx="1"/>
          </p:cNvCxnSpPr>
          <p:nvPr/>
        </p:nvCxnSpPr>
        <p:spPr>
          <a:xfrm>
            <a:off x="6888939" y="2744924"/>
            <a:ext cx="253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583668" y="3194974"/>
            <a:ext cx="1130003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회원가입</a:t>
            </a:r>
          </a:p>
        </p:txBody>
      </p:sp>
      <p:cxnSp>
        <p:nvCxnSpPr>
          <p:cNvPr id="8" name="꺾인 연결선 7"/>
          <p:cNvCxnSpPr>
            <a:endCxn id="41" idx="1"/>
          </p:cNvCxnSpPr>
          <p:nvPr/>
        </p:nvCxnSpPr>
        <p:spPr>
          <a:xfrm rot="16200000" flipH="1">
            <a:off x="1113554" y="2994891"/>
            <a:ext cx="738082" cy="2021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18"/>
          <p:cNvSpPr/>
          <p:nvPr/>
        </p:nvSpPr>
        <p:spPr>
          <a:xfrm>
            <a:off x="7166800" y="3158970"/>
            <a:ext cx="1847571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전력량 그래프</a:t>
            </a:r>
          </a:p>
        </p:txBody>
      </p:sp>
      <p:cxnSp>
        <p:nvCxnSpPr>
          <p:cNvPr id="43" name="꺾인 연결선 7"/>
          <p:cNvCxnSpPr>
            <a:endCxn id="42" idx="1"/>
          </p:cNvCxnSpPr>
          <p:nvPr/>
        </p:nvCxnSpPr>
        <p:spPr>
          <a:xfrm rot="16200000" flipH="1">
            <a:off x="6740435" y="3002636"/>
            <a:ext cx="684076" cy="1686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934</Words>
  <Application>Microsoft Office PowerPoint</Application>
  <PresentationFormat>화면 슬라이드 쇼(4:3)</PresentationFormat>
  <Paragraphs>299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성혜 박</cp:lastModifiedBy>
  <cp:revision>331</cp:revision>
  <dcterms:created xsi:type="dcterms:W3CDTF">2014-04-16T00:55:54Z</dcterms:created>
  <dcterms:modified xsi:type="dcterms:W3CDTF">2020-08-09T15:39:17Z</dcterms:modified>
  <cp:version>0906.0100.01</cp:version>
</cp:coreProperties>
</file>