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60" r:id="rId11"/>
    <p:sldId id="269" r:id="rId12"/>
    <p:sldId id="270" r:id="rId13"/>
    <p:sldId id="261" r:id="rId14"/>
    <p:sldId id="271" r:id="rId15"/>
    <p:sldId id="272" r:id="rId16"/>
    <p:sldId id="278" r:id="rId17"/>
    <p:sldId id="273" r:id="rId18"/>
    <p:sldId id="279" r:id="rId19"/>
    <p:sldId id="274" r:id="rId20"/>
    <p:sldId id="275" r:id="rId21"/>
    <p:sldId id="277" r:id="rId22"/>
    <p:sldId id="263" r:id="rId2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EA811-4FB1-4E6A-A5CE-4744F5B7377B}" v="23" dt="2019-05-15T13:19:5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 autoAdjust="0"/>
    <p:restoredTop sz="94660"/>
  </p:normalViewPr>
  <p:slideViewPr>
    <p:cSldViewPr snapToObjects="1">
      <p:cViewPr varScale="1">
        <p:scale>
          <a:sx n="120" d="100"/>
          <a:sy n="120" d="100"/>
        </p:scale>
        <p:origin x="2112" y="365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17.05.2019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17.05.2019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</a:t>
            </a:r>
            <a:endParaRPr lang="en-GB" dirty="0"/>
          </a:p>
          <a:p>
            <a:pPr algn="ctr"/>
            <a:r>
              <a:rPr lang="en-GB" dirty="0" smtClean="0"/>
              <a:t>presenters : Qian Ding, Sissi Wang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Journal club 2019/05/22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3" y="769199"/>
            <a:ext cx="8478687" cy="2513257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49" r="34022" b="-249"/>
          <a:stretch/>
        </p:blipFill>
        <p:spPr>
          <a:xfrm>
            <a:off x="611450" y="3004069"/>
            <a:ext cx="7680460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69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observe </a:t>
            </a:r>
            <a:r>
              <a:rPr lang="en-GB" dirty="0" smtClean="0"/>
              <a:t>25% </a:t>
            </a:r>
            <a:r>
              <a:rPr lang="en-GB" dirty="0"/>
              <a:t>cross-correlations </a:t>
            </a:r>
            <a:r>
              <a:rPr lang="en-GB" dirty="0" smtClean="0"/>
              <a:t>(~1000x parasitic amplifier corr.)</a:t>
            </a: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1F27ED-ED0A-4F35-BB07-A14A2B644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0" y="2976499"/>
            <a:ext cx="5277812" cy="3260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15209" y="3784109"/>
                <a:ext cx="2528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09" y="3784109"/>
                <a:ext cx="2528449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793932" y="4950789"/>
                <a:ext cx="28905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= 0</a:t>
                </a:r>
              </a:p>
              <a:p>
                <a:r>
                  <a:rPr lang="en-GB" dirty="0" smtClean="0"/>
                  <a:t>For selected global phase </a:t>
                </a:r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32" y="4950789"/>
                <a:ext cx="2890535" cy="646331"/>
              </a:xfrm>
              <a:prstGeom prst="rect">
                <a:avLst/>
              </a:prstGeom>
              <a:blipFill>
                <a:blip r:embed="rId4"/>
                <a:stretch>
                  <a:fillRect l="-1684" t="-4717" r="-842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15208" y="4366044"/>
                <a:ext cx="2077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08" y="4366044"/>
                <a:ext cx="207762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585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/>
              <a:t>two-mode </a:t>
            </a:r>
            <a:r>
              <a:rPr lang="en-GB" smtClean="0"/>
              <a:t>vs.</a:t>
            </a:r>
            <a:r>
              <a:rPr lang="en-GB" smtClean="0"/>
              <a:t> </a:t>
            </a:r>
            <a:r>
              <a:rPr lang="en-GB" dirty="0"/>
              <a:t>single mode field squeezing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63FE4E1F-C5CD-4131-B6CD-B2AB70FD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0" y="2780910"/>
            <a:ext cx="5040871" cy="3425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56220" y="4581160"/>
                <a:ext cx="1902316" cy="689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20" y="4581160"/>
                <a:ext cx="1902316" cy="689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7964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Conclusion &amp; Comments</a:t>
            </a:r>
          </a:p>
        </p:txBody>
      </p:sp>
      <p:sp>
        <p:nvSpPr>
          <p:cNvPr id="7" name="Inhaltsplatzhalter 10"/>
          <p:cNvSpPr txBox="1">
            <a:spLocks/>
          </p:cNvSpPr>
          <p:nvPr/>
        </p:nvSpPr>
        <p:spPr>
          <a:xfrm>
            <a:off x="565024" y="1778048"/>
            <a:ext cx="8496300" cy="3888539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 smtClean="0"/>
              <a:t>Direct experimental observation of DCE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 lvl="1">
              <a:lnSpc>
                <a:spcPct val="200000"/>
              </a:lnSpc>
            </a:pPr>
            <a:endParaRPr lang="en-GB" dirty="0" smtClean="0"/>
          </a:p>
          <a:p>
            <a:pPr marL="439737" indent="-342900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6564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8050D-B6CD-48E2-B8E1-58A0761252D3}"/>
              </a:ext>
            </a:extLst>
          </p:cNvPr>
          <p:cNvSpPr/>
          <p:nvPr/>
        </p:nvSpPr>
        <p:spPr>
          <a:xfrm>
            <a:off x="2671480" y="2967335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323976"/>
            <a:ext cx="8496300" cy="4409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Motivation</a:t>
            </a:r>
          </a:p>
          <a:p>
            <a:pPr lvl="1"/>
            <a:r>
              <a:rPr lang="en-GB" dirty="0"/>
              <a:t>Vacuum Fluctuation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Dynamic Casmir Effect</a:t>
            </a:r>
          </a:p>
          <a:p>
            <a:pPr lvl="1"/>
            <a:endParaRPr lang="en-GB" dirty="0"/>
          </a:p>
          <a:p>
            <a:pPr>
              <a:lnSpc>
                <a:spcPts val="120"/>
              </a:lnSpc>
            </a:pPr>
            <a:r>
              <a:rPr lang="en-GB" dirty="0"/>
              <a:t>Experimental Setup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Measurements and Observations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Broadband Photon Generation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Two-mode Squeezing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r>
              <a:rPr lang="en-GB" dirty="0"/>
              <a:t>Conclusion and Comments</a:t>
            </a:r>
          </a:p>
          <a:p>
            <a:pPr lvl="1"/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Vacuum Fluctuation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Space of vacuum not empty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Virtual particles flitting in and out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Measurable consequences</a:t>
            </a:r>
          </a:p>
          <a:p>
            <a:pPr lvl="2">
              <a:lnSpc>
                <a:spcPct val="200000"/>
              </a:lnSpc>
            </a:pPr>
            <a:r>
              <a:rPr lang="en-GB" dirty="0"/>
              <a:t>Indirect evidences e.g. Lamb shift of atomic spectra</a:t>
            </a:r>
          </a:p>
          <a:p>
            <a:pPr lvl="2">
              <a:lnSpc>
                <a:spcPct val="200000"/>
              </a:lnSpc>
            </a:pPr>
            <a:r>
              <a:rPr lang="en-GB" dirty="0"/>
              <a:t>More direct observations – dynamic Casmir effect</a:t>
            </a:r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51443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Dynamic Casmir Effect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two perfectly conducting mirrors in parallel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one mirror in relativistic motion (v/c not negligible)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mismatch of vacuum modes in time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EM field non-adiabatically excited out of the vacuum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(add figure mirrors)</a:t>
            </a:r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756848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0" y="1627773"/>
            <a:ext cx="3508133" cy="4213225"/>
          </a:xfrm>
        </p:spPr>
        <p:txBody>
          <a:bodyPr/>
          <a:lstStyle/>
          <a:p>
            <a:r>
              <a:rPr lang="en-GB" dirty="0"/>
              <a:t>SQUID </a:t>
            </a:r>
          </a:p>
          <a:p>
            <a:pPr lvl="1">
              <a:lnSpc>
                <a:spcPts val="2400"/>
              </a:lnSpc>
            </a:pPr>
            <a:r>
              <a:rPr lang="en-GB" dirty="0"/>
              <a:t>two Josephson junctions </a:t>
            </a:r>
          </a:p>
          <a:p>
            <a:pPr lvl="1">
              <a:lnSpc>
                <a:spcPts val="2400"/>
              </a:lnSpc>
            </a:pPr>
            <a:r>
              <a:rPr lang="en-GB" dirty="0"/>
              <a:t>parametric inductor</a:t>
            </a:r>
          </a:p>
          <a:p>
            <a:pPr lvl="1">
              <a:lnSpc>
                <a:spcPts val="2400"/>
              </a:lnSpc>
            </a:pPr>
            <a:r>
              <a:rPr lang="en-GB" dirty="0"/>
              <a:t>change  conductance – change transmission line length – moving mirror</a:t>
            </a:r>
          </a:p>
          <a:p>
            <a:pPr marL="0" indent="0">
              <a:lnSpc>
                <a:spcPts val="300"/>
              </a:lnSpc>
              <a:buNone/>
            </a:pPr>
            <a:endParaRPr lang="en-GB" dirty="0"/>
          </a:p>
          <a:p>
            <a:r>
              <a:rPr lang="en-GB" dirty="0"/>
              <a:t>filters (LP and BP)</a:t>
            </a:r>
          </a:p>
          <a:p>
            <a:pPr lvl="1"/>
            <a:r>
              <a:rPr lang="en-GB" dirty="0"/>
              <a:t>exclude thermal radiation coupling to transmission line</a:t>
            </a:r>
          </a:p>
          <a:p>
            <a:pPr>
              <a:lnSpc>
                <a:spcPts val="300"/>
              </a:lnSpc>
            </a:pPr>
            <a:endParaRPr lang="en-GB" dirty="0"/>
          </a:p>
          <a:p>
            <a:r>
              <a:rPr lang="en-GB" dirty="0"/>
              <a:t>output line - coplanar waveguide (CPW)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39331"/>
          </a:xfrm>
        </p:spPr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2340F-8623-4BC1-830A-7B85F02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6" y="1113922"/>
            <a:ext cx="4877607" cy="51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00509" y="1916790"/>
            <a:ext cx="8225842" cy="3971870"/>
          </a:xfrm>
        </p:spPr>
        <p:txBody>
          <a:bodyPr/>
          <a:lstStyle/>
          <a:p>
            <a:r>
              <a:rPr lang="en-GB" dirty="0"/>
              <a:t>Output photon flux density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55BC2-DDF8-4F67-BC4D-F73E0E36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3" y="2584790"/>
            <a:ext cx="7152154" cy="6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5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Measure at half the pump frequency</a:t>
            </a:r>
            <a:endParaRPr lang="en-GB" dirty="0"/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80" y="2674000"/>
            <a:ext cx="7633060" cy="3414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40" y="60140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~43mm CPW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564313" y="601409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~0.1mm CPW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705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at fixed drive frequency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C4B3A20-B5BD-446D-9FCC-62FC5EFD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3" y="2696892"/>
            <a:ext cx="8302646" cy="36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11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22.05.2019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022"/>
          <a:stretch/>
        </p:blipFill>
        <p:spPr>
          <a:xfrm>
            <a:off x="611450" y="3004069"/>
            <a:ext cx="7680460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750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264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 Journal club 2019/05/22</vt:lpstr>
      <vt:lpstr>Outline</vt:lpstr>
      <vt:lpstr>Motivation</vt:lpstr>
      <vt:lpstr>Motivation</vt:lpstr>
      <vt:lpstr>Experimental Setup</vt:lpstr>
      <vt:lpstr>Experimental Setup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Conclusion &amp; Comments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Sissi</cp:lastModifiedBy>
  <cp:revision>115</cp:revision>
  <cp:lastPrinted>2013-06-08T11:22:51Z</cp:lastPrinted>
  <dcterms:created xsi:type="dcterms:W3CDTF">2013-05-24T16:23:39Z</dcterms:created>
  <dcterms:modified xsi:type="dcterms:W3CDTF">2019-05-17T15:14:04Z</dcterms:modified>
</cp:coreProperties>
</file>