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6"/>
  </p:notesMasterIdLst>
  <p:handoutMasterIdLst>
    <p:handoutMasterId r:id="rId27"/>
  </p:handoutMasterIdLst>
  <p:sldIdLst>
    <p:sldId id="256" r:id="rId10"/>
    <p:sldId id="280" r:id="rId11"/>
    <p:sldId id="269" r:id="rId12"/>
    <p:sldId id="281" r:id="rId13"/>
    <p:sldId id="282" r:id="rId14"/>
    <p:sldId id="261" r:id="rId15"/>
    <p:sldId id="271" r:id="rId16"/>
    <p:sldId id="272" r:id="rId17"/>
    <p:sldId id="278" r:id="rId18"/>
    <p:sldId id="273" r:id="rId19"/>
    <p:sldId id="279" r:id="rId20"/>
    <p:sldId id="274" r:id="rId21"/>
    <p:sldId id="275" r:id="rId22"/>
    <p:sldId id="277" r:id="rId23"/>
    <p:sldId id="263" r:id="rId24"/>
    <p:sldId id="283" r:id="rId2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13D2D-CCDC-43FA-A241-D99D933F59C5}" v="3" dt="2019-05-21T16:05:09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6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1740" y="168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 Ding" userId="a005fd38dfb694ea" providerId="LiveId" clId="{DDF13D2D-CCDC-43FA-A241-D99D933F59C5}"/>
    <pc:docChg chg="undo custSel modSld">
      <pc:chgData name="Qian Ding" userId="a005fd38dfb694ea" providerId="LiveId" clId="{DDF13D2D-CCDC-43FA-A241-D99D933F59C5}" dt="2019-05-21T16:06:16.090" v="456" actId="20577"/>
      <pc:docMkLst>
        <pc:docMk/>
      </pc:docMkLst>
      <pc:sldChg chg="modSp">
        <pc:chgData name="Qian Ding" userId="a005fd38dfb694ea" providerId="LiveId" clId="{DDF13D2D-CCDC-43FA-A241-D99D933F59C5}" dt="2019-05-21T15:39:04.748" v="226" actId="1076"/>
        <pc:sldMkLst>
          <pc:docMk/>
          <pc:sldMk cId="2413663294" sldId="261"/>
        </pc:sldMkLst>
        <pc:spChg chg="mod">
          <ac:chgData name="Qian Ding" userId="a005fd38dfb694ea" providerId="LiveId" clId="{DDF13D2D-CCDC-43FA-A241-D99D933F59C5}" dt="2019-05-21T15:38:58.992" v="225" actId="1076"/>
          <ac:spMkLst>
            <pc:docMk/>
            <pc:sldMk cId="2413663294" sldId="261"/>
            <ac:spMk id="12" creationId="{00000000-0000-0000-0000-000000000000}"/>
          </ac:spMkLst>
        </pc:spChg>
        <pc:picChg chg="mod">
          <ac:chgData name="Qian Ding" userId="a005fd38dfb694ea" providerId="LiveId" clId="{DDF13D2D-CCDC-43FA-A241-D99D933F59C5}" dt="2019-05-21T15:39:04.748" v="226" actId="1076"/>
          <ac:picMkLst>
            <pc:docMk/>
            <pc:sldMk cId="2413663294" sldId="261"/>
            <ac:picMk id="2" creationId="{D852340F-8623-4BC1-830A-7B85F02AFFBB}"/>
          </ac:picMkLst>
        </pc:picChg>
      </pc:sldChg>
      <pc:sldChg chg="modSp">
        <pc:chgData name="Qian Ding" userId="a005fd38dfb694ea" providerId="LiveId" clId="{DDF13D2D-CCDC-43FA-A241-D99D933F59C5}" dt="2019-05-21T15:30:58.057" v="93" actId="113"/>
        <pc:sldMkLst>
          <pc:docMk/>
          <pc:sldMk cId="2051443942" sldId="269"/>
        </pc:sldMkLst>
        <pc:spChg chg="mod">
          <ac:chgData name="Qian Ding" userId="a005fd38dfb694ea" providerId="LiveId" clId="{DDF13D2D-CCDC-43FA-A241-D99D933F59C5}" dt="2019-05-21T15:30:58.057" v="93" actId="113"/>
          <ac:spMkLst>
            <pc:docMk/>
            <pc:sldMk cId="2051443942" sldId="269"/>
            <ac:spMk id="11" creationId="{00000000-0000-0000-0000-000000000000}"/>
          </ac:spMkLst>
        </pc:spChg>
      </pc:sldChg>
      <pc:sldChg chg="modSp">
        <pc:chgData name="Qian Ding" userId="a005fd38dfb694ea" providerId="LiveId" clId="{DDF13D2D-CCDC-43FA-A241-D99D933F59C5}" dt="2019-05-21T16:06:16.090" v="456" actId="20577"/>
        <pc:sldMkLst>
          <pc:docMk/>
          <pc:sldMk cId="1372952028" sldId="271"/>
        </pc:sldMkLst>
        <pc:spChg chg="mod">
          <ac:chgData name="Qian Ding" userId="a005fd38dfb694ea" providerId="LiveId" clId="{DDF13D2D-CCDC-43FA-A241-D99D933F59C5}" dt="2019-05-21T15:58:29.370" v="321"/>
          <ac:spMkLst>
            <pc:docMk/>
            <pc:sldMk cId="1372952028" sldId="271"/>
            <ac:spMk id="11" creationId="{00000000-0000-0000-0000-000000000000}"/>
          </ac:spMkLst>
        </pc:spChg>
        <pc:spChg chg="mod">
          <ac:chgData name="Qian Ding" userId="a005fd38dfb694ea" providerId="LiveId" clId="{DDF13D2D-CCDC-43FA-A241-D99D933F59C5}" dt="2019-05-21T16:06:16.090" v="456" actId="20577"/>
          <ac:spMkLst>
            <pc:docMk/>
            <pc:sldMk cId="1372952028" sldId="271"/>
            <ac:spMk id="12" creationId="{00000000-0000-0000-0000-000000000000}"/>
          </ac:spMkLst>
        </pc:spChg>
      </pc:sldChg>
      <pc:sldChg chg="modSp">
        <pc:chgData name="Qian Ding" userId="a005fd38dfb694ea" providerId="LiveId" clId="{DDF13D2D-CCDC-43FA-A241-D99D933F59C5}" dt="2019-05-21T15:31:26.506" v="96" actId="2710"/>
        <pc:sldMkLst>
          <pc:docMk/>
          <pc:sldMk cId="3458147011" sldId="280"/>
        </pc:sldMkLst>
        <pc:spChg chg="mod">
          <ac:chgData name="Qian Ding" userId="a005fd38dfb694ea" providerId="LiveId" clId="{DDF13D2D-CCDC-43FA-A241-D99D933F59C5}" dt="2019-05-21T15:31:26.506" v="96" actId="2710"/>
          <ac:spMkLst>
            <pc:docMk/>
            <pc:sldMk cId="3458147011" sldId="280"/>
            <ac:spMk id="11" creationId="{00000000-0000-0000-0000-000000000000}"/>
          </ac:spMkLst>
        </pc:spChg>
      </pc:sldChg>
      <pc:sldChg chg="modSp">
        <pc:chgData name="Qian Ding" userId="a005fd38dfb694ea" providerId="LiveId" clId="{DDF13D2D-CCDC-43FA-A241-D99D933F59C5}" dt="2019-05-21T16:00:09.850" v="335" actId="14100"/>
        <pc:sldMkLst>
          <pc:docMk/>
          <pc:sldMk cId="329561921" sldId="281"/>
        </pc:sldMkLst>
        <pc:spChg chg="mod">
          <ac:chgData name="Qian Ding" userId="a005fd38dfb694ea" providerId="LiveId" clId="{DDF13D2D-CCDC-43FA-A241-D99D933F59C5}" dt="2019-05-21T16:00:09.850" v="335" actId="14100"/>
          <ac:spMkLst>
            <pc:docMk/>
            <pc:sldMk cId="329561921" sldId="281"/>
            <ac:spMk id="11" creationId="{00000000-0000-0000-0000-000000000000}"/>
          </ac:spMkLst>
        </pc:spChg>
        <pc:picChg chg="mod">
          <ac:chgData name="Qian Ding" userId="a005fd38dfb694ea" providerId="LiveId" clId="{DDF13D2D-CCDC-43FA-A241-D99D933F59C5}" dt="2019-05-21T15:32:49.169" v="132" actId="1076"/>
          <ac:picMkLst>
            <pc:docMk/>
            <pc:sldMk cId="329561921" sldId="281"/>
            <ac:picMk id="6" creationId="{A6E0E31B-65EF-4DD2-B110-D006EB487B4C}"/>
          </ac:picMkLst>
        </pc:picChg>
      </pc:sldChg>
      <pc:sldChg chg="modSp">
        <pc:chgData name="Qian Ding" userId="a005fd38dfb694ea" providerId="LiveId" clId="{DDF13D2D-CCDC-43FA-A241-D99D933F59C5}" dt="2019-05-21T15:34:32.073" v="164" actId="2710"/>
        <pc:sldMkLst>
          <pc:docMk/>
          <pc:sldMk cId="490001295" sldId="282"/>
        </pc:sldMkLst>
        <pc:spChg chg="mod">
          <ac:chgData name="Qian Ding" userId="a005fd38dfb694ea" providerId="LiveId" clId="{DDF13D2D-CCDC-43FA-A241-D99D933F59C5}" dt="2019-05-21T15:34:32.073" v="164" actId="2710"/>
          <ac:spMkLst>
            <pc:docMk/>
            <pc:sldMk cId="490001295" sldId="282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21.05.2019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21.05.2019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FD1-3D3C-4681-834F-50C7F6044550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8A9-0674-4440-B7C0-7DD397C0A81F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60AE-C76E-41FF-91BC-505D738EE10C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DD26-520D-4DC5-9F5D-0B388CE43E07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9EA-2F38-41F5-A1E2-5FA93BB7294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C426-AA9C-4E31-9B5E-FAD40004ED5F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328E-D2C8-457D-AE2E-EF2A7766BEBD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4B9D-B47D-4E5F-B990-2D7FB4A1A1D5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8302-46DB-496D-ABDA-B88DCB8E3F23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230-3A85-4CBB-BC1A-E8BA57DED2B2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B680-EBED-40F1-8888-CB061E6908F0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94A-FE90-415A-885A-59FFBEDECFD2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4D8B-00B8-49F7-9D2C-7F061A283319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6FE8-C0E2-4323-B64C-4E8E6E8BF67C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A1A-FB39-4AFE-B90E-AF69EA8C50D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C10A-6C57-4DA1-A490-F0F0F7E72C6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67B2-EDD2-4651-9894-42EF9AD2B3F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DCB-ADC5-4F6B-B814-079F7A5664E3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F87-A35C-4DBF-B5DE-E8C4ED3D2400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AF3F-DCF8-4342-90B6-66572C7F7243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9C90-2A5C-4A40-B8F3-FAC1E927846D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FF9-5EC3-447B-A0BD-033C24581415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171B-F49F-455D-BD6D-CAAD059A13B0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AC2D-2BAF-4597-908B-C222ED1CF398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915-BC2E-4B07-9E3E-1578443F90BD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7C3A-4749-4A5B-BB28-ABEA41DE74D6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65A6-5CC1-469C-A4E6-F0C38319D9F3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5242-D73E-4A32-A440-342CCDD4A436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4D36-E9A6-4E10-9BF6-DF9553CEF86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3AD-07AD-4820-8F73-71DECBC4EC20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670C-CE65-4BF9-9248-47905AEF62E1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179F-A97A-46F7-840E-6DA9C105BBB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638A1-3D82-4DE1-B662-285B5792D938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052D-F6DA-4291-A72D-460D8A62114E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B6D0-A0AF-478A-B323-8021E91B61C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5DFA-BFDE-4E8C-BBC6-73A8F529A80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52E-706C-43DB-9D14-8F9BF55CE13C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9A75-4357-4A04-9B63-967C2A0F987C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8F1-5C7E-438D-9C26-9C2F4D98FB48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75E0-2D41-43AA-8F19-85D1AAC46D20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F8CB-E898-410B-865C-EFD049E3AEB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15CF-DDF4-45AF-9907-1BB86AB61BB4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1B86-CCCD-4CA2-9393-FF3DA0915557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F6AB-CFDC-4FAD-AC98-6A07E66878D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BB33-2B77-4852-8733-709F4BDDA8D1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483-73FA-459A-A41B-9B5E7E7C5077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9E4B-F48F-42FC-A9EE-2912982E73C8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7057-3173-4C07-8971-E4B6ECAD15ED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C879-7E2E-4B5E-8FCA-8DB76BCECBAC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D5BA-E550-4089-8A3B-B0C925BE3800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2D4B-27E3-49AC-9B81-F820016F0399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04EC-1426-4B3E-8DE9-91BF678E4D5C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24BD-ED9C-4552-B643-B815DB8AB42E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555-A8C4-4A39-99D0-7D622546A8AD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D019-BE53-468A-8A19-0EBD9D2AB479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F39B-C41D-44C9-A6B7-148964A14B18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0EC5-BF48-4F13-A75D-A4AC02415535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92BE-17C6-45F5-B7EF-547C0CC65D1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F38-D1B6-45C6-A172-EF329F039CE6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E8B2-6947-4821-9776-FE5CEF1836C8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7AA4-C308-4012-B359-1B18D37F8083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DEEB-82BA-4FEC-BE96-036CCAB95760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35D-0FD2-420F-A36B-B76B8E9DD541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0A4F-4458-45B2-914C-DC283C1F340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6624-5673-49A9-9900-EF80DB77F8B2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776-99D6-4273-B390-1CEA90C37791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FA6-FB11-41C0-96FA-B7B47706D7FE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DE50-F266-446D-B298-B9458456BA21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C8F0-E987-47C0-A7FE-59AAF264C4FC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73D-B79A-4000-B391-BCA30F14D87C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6DAB-3B77-41FD-ADAA-F4E5ED373D29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97C0-2C9F-413C-9C14-971E9993F654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3D141B3-7151-498F-A5E4-0C5BDC1C6C1E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B10B936-85EB-4B32-9D68-2AECDCFC4872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041C0D2-4D13-48D8-ADFB-B51B7FB4207D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31DC033-4241-47A6-B347-380566B74F9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6540111-9A2F-44C1-B5F3-60AEB20F2E7C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57A52CC-0D3D-4144-AB3D-6C0622504E41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7660B2B-DF0F-497C-976C-12E348B5B2CF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BA608D1-5E33-47EB-B871-B7E360FB430E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8DE792C-0058-46FD-9ABE-717DCAE70869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</a:t>
            </a:r>
          </a:p>
          <a:p>
            <a:pPr algn="ctr"/>
            <a:r>
              <a:rPr lang="en-GB" dirty="0"/>
              <a:t>presenters : Qian Ding, Sissi Wang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DCAF-201B-44D2-AEDC-C723422C57E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GB" dirty="0"/>
            </a:br>
            <a:r>
              <a:rPr lang="en-GB" dirty="0"/>
              <a:t>Journal club 2019/05/22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3" y="769199"/>
            <a:ext cx="8478687" cy="25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averaged over frequency at fixed drive power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88BD-20A5-41D3-AD22-52A1BC2517A2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022"/>
          <a:stretch/>
        </p:blipFill>
        <p:spPr>
          <a:xfrm>
            <a:off x="611450" y="3004069"/>
            <a:ext cx="7680460" cy="2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750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averaged over frequency at fixed drive power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372-7FFF-47FB-B6CA-485A58510B77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49" r="34022" b="-249"/>
          <a:stretch/>
        </p:blipFill>
        <p:spPr>
          <a:xfrm>
            <a:off x="611450" y="3004069"/>
            <a:ext cx="7680460" cy="28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6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observe 25% cross-correlations (~1000x parasitic amplifier corr.)</a:t>
            </a:r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83A-44AC-44C6-9A21-17BD9A40CA1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1F27ED-ED0A-4F35-BB07-A14A2B644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0" y="2976499"/>
            <a:ext cx="5277812" cy="326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209" y="3784109"/>
                <a:ext cx="2528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09" y="3784109"/>
                <a:ext cx="2528449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3932" y="4950789"/>
                <a:ext cx="28905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= 0</a:t>
                </a:r>
              </a:p>
              <a:p>
                <a:r>
                  <a:rPr lang="en-GB" dirty="0"/>
                  <a:t>For selected global phase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32" y="4950789"/>
                <a:ext cx="2890535" cy="646331"/>
              </a:xfrm>
              <a:prstGeom prst="rect">
                <a:avLst/>
              </a:prstGeom>
              <a:blipFill>
                <a:blip r:embed="rId4"/>
                <a:stretch>
                  <a:fillRect l="-1684" t="-4717" r="-842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5208" y="4366044"/>
                <a:ext cx="2077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08" y="4366044"/>
                <a:ext cx="2077620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585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Two-mode Squeezing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/>
              <a:t>two-mode vs. </a:t>
            </a:r>
            <a:r>
              <a:rPr lang="en-GB" dirty="0"/>
              <a:t>single mode field squeezing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6734-100A-4D85-97F9-721744CB2933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63FE4E1F-C5CD-4131-B6CD-B2AB70FD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0" y="2780910"/>
            <a:ext cx="5040871" cy="3425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56220" y="4581160"/>
                <a:ext cx="1902316" cy="689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20" y="4581160"/>
                <a:ext cx="1902316" cy="689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7964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4E9-C3FB-423F-81C7-C9251D57DB4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Conclusion &amp;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 txBox="1">
                <a:spLocks/>
              </p:cNvSpPr>
              <p:nvPr/>
            </p:nvSpPr>
            <p:spPr>
              <a:xfrm>
                <a:off x="614965" y="2204830"/>
                <a:ext cx="8496300" cy="3888539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GB" dirty="0"/>
                  <a:t>Direct experimental observation of DCE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dirty="0"/>
                  <a:t>Thermal photons: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at 50mK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Quantum correlation between output photons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 lvl="1">
                  <a:lnSpc>
                    <a:spcPct val="200000"/>
                  </a:lnSpc>
                </a:pPr>
                <a:endParaRPr lang="en-GB" dirty="0"/>
              </a:p>
              <a:p>
                <a:pPr marL="439737" indent="-342900"/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Inhaltsplatzhalt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5" y="2204830"/>
                <a:ext cx="8496300" cy="3888539"/>
              </a:xfrm>
              <a:prstGeom prst="rect">
                <a:avLst/>
              </a:prstGeom>
              <a:blipFill>
                <a:blip r:embed="rId2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64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66D4-F79D-4DF4-BB58-247015BCDFC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8050D-B6CD-48E2-B8E1-58A0761252D3}"/>
              </a:ext>
            </a:extLst>
          </p:cNvPr>
          <p:cNvSpPr/>
          <p:nvPr/>
        </p:nvSpPr>
        <p:spPr>
          <a:xfrm>
            <a:off x="2671480" y="2967335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2766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 marL="36195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4E9-C3FB-423F-81C7-C9251D57DB4A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Photon generation rate &amp; TMS </a:t>
            </a:r>
          </a:p>
        </p:txBody>
      </p:sp>
      <p:sp>
        <p:nvSpPr>
          <p:cNvPr id="7" name="Inhaltsplatzhalter 10"/>
          <p:cNvSpPr txBox="1">
            <a:spLocks/>
          </p:cNvSpPr>
          <p:nvPr/>
        </p:nvSpPr>
        <p:spPr>
          <a:xfrm>
            <a:off x="614965" y="1686607"/>
            <a:ext cx="8496300" cy="3888539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b="0" dirty="0">
                <a:ea typeface="Cambria Math" panose="02040503050406030204" pitchFamily="18" charset="0"/>
              </a:rPr>
              <a:t>Photon generation ra</a:t>
            </a:r>
            <a:r>
              <a:rPr lang="en-US" dirty="0">
                <a:ea typeface="Cambria Math" panose="02040503050406030204" pitchFamily="18" charset="0"/>
              </a:rPr>
              <a:t>te</a:t>
            </a:r>
          </a:p>
          <a:p>
            <a:pPr>
              <a:lnSpc>
                <a:spcPct val="200000"/>
              </a:lnSpc>
            </a:pPr>
            <a:endParaRPr lang="en-US" b="0" dirty="0"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TMS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 descr="A picture containing watch, object&#10;&#10;Description automatically generated">
            <a:extLst>
              <a:ext uri="{FF2B5EF4-FFF2-40B4-BE49-F238E27FC236}">
                <a16:creationId xmlns:a16="http://schemas.microsoft.com/office/drawing/2014/main" id="{A7FFEFF9-D050-40FF-8E34-8AA05AEE5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12" y="2499796"/>
            <a:ext cx="2451176" cy="929204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B3E00CC9-AE45-475A-A7D0-7E7F3A32D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60" y="3435872"/>
            <a:ext cx="3396828" cy="806317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E4B69A2-55A6-4EFE-A8CC-6CA576765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20" y="5197994"/>
            <a:ext cx="3754785" cy="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117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299443"/>
            <a:ext cx="8496300" cy="44093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Motivation</a:t>
            </a:r>
          </a:p>
          <a:p>
            <a:pPr lvl="1"/>
            <a:r>
              <a:rPr lang="en-GB" dirty="0"/>
              <a:t>Vacuum Fluctuation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Dynamic Casmir Effect (DCE)</a:t>
            </a:r>
          </a:p>
          <a:p>
            <a:pPr>
              <a:lnSpc>
                <a:spcPct val="150000"/>
              </a:lnSpc>
            </a:pPr>
            <a:r>
              <a:rPr lang="en-GB" dirty="0"/>
              <a:t>Experimental Setup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Measurements &amp; Observations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Broadband Photon Generation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Two-mode Squeezing</a:t>
            </a:r>
          </a:p>
          <a:p>
            <a:pPr lvl="1">
              <a:lnSpc>
                <a:spcPts val="4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Conclusion &amp; Comments</a:t>
            </a:r>
          </a:p>
          <a:p>
            <a:pPr lvl="1"/>
            <a:endParaRPr lang="en-GB" dirty="0"/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07A1-F400-4F06-8BAA-A4F8B3594EEE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81470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34221" y="1844443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Vacuum fluctuation 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from Heisenberg’s uncertainty principle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allows creation of virtual particles out of vacuum space 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measurable consequences </a:t>
            </a:r>
          </a:p>
          <a:p>
            <a:pPr lvl="2">
              <a:lnSpc>
                <a:spcPct val="200000"/>
              </a:lnSpc>
            </a:pPr>
            <a:r>
              <a:rPr lang="en-GB" sz="2000" dirty="0"/>
              <a:t>indirect evidences e.g. Lamb shift of atomic spectra</a:t>
            </a:r>
          </a:p>
          <a:p>
            <a:pPr lvl="2">
              <a:lnSpc>
                <a:spcPct val="200000"/>
              </a:lnSpc>
            </a:pPr>
            <a:r>
              <a:rPr lang="en-GB" sz="2000" b="1" dirty="0"/>
              <a:t>direct observation of virtual photons - DCE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392F-2E84-4E30-BAED-C18CF769254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51443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3" y="1844443"/>
            <a:ext cx="5167517" cy="42489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Dynamic Casmir Effect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two metal plates in parallel, one in relativistic motion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vacuum modes mismatch in time</a:t>
            </a:r>
          </a:p>
          <a:p>
            <a:pPr lvl="1">
              <a:lnSpc>
                <a:spcPct val="200000"/>
              </a:lnSpc>
            </a:pPr>
            <a:r>
              <a:rPr lang="en-GB" b="1" dirty="0"/>
              <a:t>EM field non-adiabatically excited out </a:t>
            </a:r>
            <a:r>
              <a:rPr lang="en-GB" dirty="0"/>
              <a:t>– observe real photons</a:t>
            </a:r>
          </a:p>
          <a:p>
            <a:pPr marL="361950" lvl="1" indent="0">
              <a:buNone/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0D9-9B73-406E-A956-DE5543201FEB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6E0E31B-65EF-4DD2-B110-D006EB48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37" y="2477562"/>
            <a:ext cx="3322814" cy="29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9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973E2-359E-4968-B081-0553399A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60" y="3429000"/>
            <a:ext cx="2827415" cy="3241905"/>
          </a:xfrm>
          <a:prstGeom prst="rect">
            <a:avLst/>
          </a:prstGeom>
        </p:spPr>
      </p:pic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00509" y="1484730"/>
            <a:ext cx="8225842" cy="4213225"/>
          </a:xfrm>
        </p:spPr>
        <p:txBody>
          <a:bodyPr/>
          <a:lstStyle/>
          <a:p>
            <a:r>
              <a:rPr lang="en-GB" sz="2400" dirty="0"/>
              <a:t>A coplanar waveguide (CPW) terminated by a SQUID</a:t>
            </a:r>
          </a:p>
          <a:p>
            <a:pPr lvl="1">
              <a:lnSpc>
                <a:spcPct val="200000"/>
              </a:lnSpc>
            </a:pPr>
            <a:r>
              <a:rPr lang="en-GB" sz="2000" dirty="0"/>
              <a:t>SQUID imposes time-dependent boundary condition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tune SQUID inductance by applying magnetic flux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corresponds to a single moving mirror in free space</a:t>
            </a:r>
          </a:p>
          <a:p>
            <a:pPr marL="0" indent="0">
              <a:lnSpc>
                <a:spcPts val="300"/>
              </a:lnSpc>
              <a:buNone/>
            </a:pPr>
            <a:r>
              <a:rPr lang="en-GB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AB42-13AD-4C30-825D-906219F08C85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39331"/>
          </a:xfrm>
        </p:spPr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2340F-8623-4BC1-830A-7B85F02AF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624"/>
          <a:stretch/>
        </p:blipFill>
        <p:spPr>
          <a:xfrm>
            <a:off x="625269" y="4195118"/>
            <a:ext cx="4207411" cy="2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012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453295" y="1322387"/>
            <a:ext cx="8302501" cy="4213225"/>
          </a:xfrm>
        </p:spPr>
        <p:txBody>
          <a:bodyPr/>
          <a:lstStyle/>
          <a:p>
            <a:pPr marL="0" indent="0">
              <a:lnSpc>
                <a:spcPts val="3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2400" dirty="0"/>
              <a:t>2 parts: drive &amp; measurement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filters : exclude thermal radiation coupling to CPW </a:t>
            </a:r>
            <a:endParaRPr lang="en-GB" sz="2600" dirty="0"/>
          </a:p>
          <a:p>
            <a:pPr>
              <a:lnSpc>
                <a:spcPct val="150000"/>
              </a:lnSpc>
            </a:pPr>
            <a:r>
              <a:rPr lang="en-GB" sz="2400" dirty="0"/>
              <a:t>circulator: separating input &amp; output fields</a:t>
            </a:r>
            <a:endParaRPr lang="en-GB" dirty="0"/>
          </a:p>
          <a:p>
            <a:pPr marL="0" indent="0">
              <a:lnSpc>
                <a:spcPts val="300"/>
              </a:lnSpc>
              <a:buNone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ED99-1375-4B4C-BA76-E66C96F7A0D5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39331"/>
          </a:xfrm>
        </p:spPr>
        <p:txBody>
          <a:bodyPr/>
          <a:lstStyle/>
          <a:p>
            <a:r>
              <a:rPr lang="en-GB" dirty="0"/>
              <a:t>Experimental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2340F-8623-4BC1-830A-7B85F02AF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76"/>
          <a:stretch/>
        </p:blipFill>
        <p:spPr>
          <a:xfrm>
            <a:off x="1763610" y="3223967"/>
            <a:ext cx="5391213" cy="32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594308" y="1592714"/>
            <a:ext cx="8225842" cy="3971870"/>
          </a:xfrm>
        </p:spPr>
        <p:txBody>
          <a:bodyPr/>
          <a:lstStyle/>
          <a:p>
            <a:r>
              <a:rPr lang="en-GB" sz="2400" dirty="0"/>
              <a:t>Generated photon flux density (weak drive regime)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        where</a:t>
            </a:r>
          </a:p>
          <a:p>
            <a:endParaRPr lang="en-GB" sz="2400" dirty="0"/>
          </a:p>
          <a:p>
            <a:pPr>
              <a:lnSpc>
                <a:spcPct val="150000"/>
              </a:lnSpc>
            </a:pPr>
            <a:r>
              <a:rPr lang="en-GB" sz="2400" dirty="0"/>
              <a:t>Two mode squeezing (TMS)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boundary driven sinusoidally 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pairwise generation of photons, symmetric about ꞷ</a:t>
            </a:r>
            <a:r>
              <a:rPr lang="en-GB" sz="2000" baseline="-25000" dirty="0"/>
              <a:t>d</a:t>
            </a:r>
            <a:r>
              <a:rPr lang="en-GB" sz="2000" dirty="0"/>
              <a:t>/2</a:t>
            </a:r>
          </a:p>
          <a:p>
            <a:pPr lvl="1">
              <a:lnSpc>
                <a:spcPct val="150000"/>
              </a:lnSpc>
            </a:pPr>
            <a:r>
              <a:rPr lang="en-GB" sz="2000" dirty="0"/>
              <a:t>sideband EM field correlated </a:t>
            </a:r>
            <a:r>
              <a:rPr lang="en-GB" sz="2000"/>
              <a:t>– expect </a:t>
            </a:r>
            <a:r>
              <a:rPr lang="en-GB" sz="2000" dirty="0"/>
              <a:t>TMS</a:t>
            </a:r>
          </a:p>
          <a:p>
            <a:pPr marL="361950" lvl="1" indent="0">
              <a:lnSpc>
                <a:spcPct val="150000"/>
              </a:lnSpc>
              <a:buNone/>
            </a:pPr>
            <a:endParaRPr lang="en-GB" sz="2000" dirty="0"/>
          </a:p>
          <a:p>
            <a:pPr marL="361950" lvl="1" indent="0">
              <a:lnSpc>
                <a:spcPct val="150000"/>
              </a:lnSpc>
              <a:buNone/>
            </a:pPr>
            <a:endParaRPr lang="en-GB" sz="2000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E06-C61F-44AB-9ACA-E59C229B6312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55BC2-DDF8-4F67-BC4D-F73E0E36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23" y="2281075"/>
            <a:ext cx="5964090" cy="5672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5AA9EB-A465-4B36-ADAE-6FD04938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70" y="3079514"/>
            <a:ext cx="5410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520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Measure at half the pump frequency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FDEF-1582-44BF-BEAF-A54C31348557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80" y="2674000"/>
            <a:ext cx="7633060" cy="34147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40" y="601409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~43mm CPW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4313" y="601409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~0.1mm CPW</a:t>
            </a:r>
          </a:p>
        </p:txBody>
      </p:sp>
    </p:spTree>
    <p:extLst>
      <p:ext uri="{BB962C8B-B14F-4D97-AF65-F5344CB8AC3E}">
        <p14:creationId xmlns:p14="http://schemas.microsoft.com/office/powerpoint/2010/main" val="5457050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12624" y="1625648"/>
            <a:ext cx="8496300" cy="3888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Broadband Photon Generation  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symmetric detuning at fixed drive frequency </a:t>
            </a:r>
          </a:p>
          <a:p>
            <a:pPr marL="361950" lvl="1" indent="0">
              <a:lnSpc>
                <a:spcPct val="200000"/>
              </a:lnSpc>
              <a:buNone/>
            </a:pPr>
            <a:endParaRPr lang="en-GB" dirty="0"/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439737" indent="-342900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966F-76C0-4F68-92E8-56743BC3E23F}" type="datetime1">
              <a:rPr lang="en-US" smtClean="0"/>
              <a:t>5/21/2019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647986"/>
          </a:xfrm>
        </p:spPr>
        <p:txBody>
          <a:bodyPr/>
          <a:lstStyle/>
          <a:p>
            <a:r>
              <a:rPr lang="en-GB" dirty="0"/>
              <a:t>Measurements and Observations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C4B3A20-B5BD-446D-9FCC-62FC5EFD2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3" y="2696892"/>
            <a:ext cx="8302646" cy="36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11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Cambria Math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 Journal club 2019/05/22</vt:lpstr>
      <vt:lpstr>Outline</vt:lpstr>
      <vt:lpstr>Motivation</vt:lpstr>
      <vt:lpstr>Motivation</vt:lpstr>
      <vt:lpstr>Experimental Setup</vt:lpstr>
      <vt:lpstr>Experimental Setup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Measurements and Observations</vt:lpstr>
      <vt:lpstr>Conclusion &amp; Comments</vt:lpstr>
      <vt:lpstr>PowerPoint Presentation</vt:lpstr>
      <vt:lpstr>Photon generation rate &amp; TMS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Qian Ding</cp:lastModifiedBy>
  <cp:revision>136</cp:revision>
  <cp:lastPrinted>2013-06-08T11:22:51Z</cp:lastPrinted>
  <dcterms:created xsi:type="dcterms:W3CDTF">2013-05-24T16:23:39Z</dcterms:created>
  <dcterms:modified xsi:type="dcterms:W3CDTF">2019-05-21T16:06:17Z</dcterms:modified>
</cp:coreProperties>
</file>