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6"/>
  </p:notesMasterIdLst>
  <p:handoutMasterIdLst>
    <p:handoutMasterId r:id="rId27"/>
  </p:handoutMasterIdLst>
  <p:sldIdLst>
    <p:sldId id="256" r:id="rId10"/>
    <p:sldId id="280" r:id="rId11"/>
    <p:sldId id="269" r:id="rId12"/>
    <p:sldId id="281" r:id="rId13"/>
    <p:sldId id="282" r:id="rId14"/>
    <p:sldId id="261" r:id="rId15"/>
    <p:sldId id="271" r:id="rId16"/>
    <p:sldId id="283" r:id="rId17"/>
    <p:sldId id="272" r:id="rId18"/>
    <p:sldId id="278" r:id="rId19"/>
    <p:sldId id="273" r:id="rId20"/>
    <p:sldId id="279" r:id="rId21"/>
    <p:sldId id="274" r:id="rId22"/>
    <p:sldId id="275" r:id="rId23"/>
    <p:sldId id="277" r:id="rId24"/>
    <p:sldId id="263" r:id="rId2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6" autoAdjust="0"/>
    <p:restoredTop sz="94660"/>
  </p:normalViewPr>
  <p:slideViewPr>
    <p:cSldViewPr snapToObjects="1">
      <p:cViewPr varScale="1">
        <p:scale>
          <a:sx n="68" d="100"/>
          <a:sy n="68" d="100"/>
        </p:scale>
        <p:origin x="1740" y="72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19.05.2019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19.05.2019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FD1-3D3C-4681-834F-50C7F6044550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D8A9-0674-4440-B7C0-7DD397C0A81F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60AE-C76E-41FF-91BC-505D738EE10C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DD26-520D-4DC5-9F5D-0B388CE43E07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9EA-2F38-41F5-A1E2-5FA93BB7294B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C426-AA9C-4E31-9B5E-FAD40004ED5F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328E-D2C8-457D-AE2E-EF2A7766BEBD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4B9D-B47D-4E5F-B990-2D7FB4A1A1D5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8302-46DB-496D-ABDA-B88DCB8E3F23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230-3A85-4CBB-BC1A-E8BA57DED2B2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B680-EBED-40F1-8888-CB061E6908F0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94A-FE90-415A-885A-59FFBEDECFD2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4D8B-00B8-49F7-9D2C-7F061A283319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6FE8-C0E2-4323-B64C-4E8E6E8BF67C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A1A-FB39-4AFE-B90E-AF69EA8C50DA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C10A-6C57-4DA1-A490-F0F0F7E72C6B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67B2-EDD2-4651-9894-42EF9AD2B3FA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DCB-ADC5-4F6B-B814-079F7A5664E3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EF87-A35C-4DBF-B5DE-E8C4ED3D2400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AF3F-DCF8-4342-90B6-66572C7F7243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9C90-2A5C-4A40-B8F3-FAC1E927846D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CFF9-5EC3-447B-A0BD-033C24581415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171B-F49F-455D-BD6D-CAAD059A13B0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AC2D-2BAF-4597-908B-C222ED1CF398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E915-BC2E-4B07-9E3E-1578443F90BD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7C3A-4749-4A5B-BB28-ABEA41DE74D6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65A6-5CC1-469C-A4E6-F0C38319D9F3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5242-D73E-4A32-A440-342CCDD4A436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4D36-E9A6-4E10-9BF6-DF9553CEF86A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A3AD-07AD-4820-8F73-71DECBC4EC20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670C-CE65-4BF9-9248-47905AEF62E1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179F-A97A-46F7-840E-6DA9C105BBBA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38A1-3D82-4DE1-B662-285B5792D938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052D-F6DA-4291-A72D-460D8A62114E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B6D0-A0AF-478A-B323-8021E91B61CB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5DFA-BFDE-4E8C-BBC6-73A8F529A80B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52E-706C-43DB-9D14-8F9BF55CE13C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59A75-4357-4A04-9B63-967C2A0F987C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8F1-5C7E-438D-9C26-9C2F4D98FB48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75E0-2D41-43AA-8F19-85D1AAC46D20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F8CB-E898-410B-865C-EFD049E3AEBA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15CF-DDF4-45AF-9907-1BB86AB61BB4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1B86-CCCD-4CA2-9393-FF3DA0915557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F6AB-CFDC-4FAD-AC98-6A07E66878DA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BB33-2B77-4852-8733-709F4BDDA8D1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D483-73FA-459A-A41B-9B5E7E7C5077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9E4B-F48F-42FC-A9EE-2912982E73C8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7057-3173-4C07-8971-E4B6ECAD15ED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C879-7E2E-4B5E-8FCA-8DB76BCECBAC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D5BA-E550-4089-8A3B-B0C925BE3800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2D4B-27E3-49AC-9B81-F820016F0399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04EC-1426-4B3E-8DE9-91BF678E4D5C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24BD-ED9C-4552-B643-B815DB8AB42E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555-A8C4-4A39-99D0-7D622546A8AD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D019-BE53-468A-8A19-0EBD9D2AB479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F39B-C41D-44C9-A6B7-148964A14B18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0EC5-BF48-4F13-A75D-A4AC02415535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92BE-17C6-45F5-B7EF-547C0CC65D1B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FF38-D1B6-45C6-A172-EF329F039CE6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E8B2-6947-4821-9776-FE5CEF1836C8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7AA4-C308-4012-B359-1B18D37F8083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DEEB-82BA-4FEC-BE96-036CCAB95760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035D-0FD2-420F-A36B-B76B8E9DD541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0A4F-4458-45B2-914C-DC283C1F340B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624-5673-49A9-9900-EF80DB77F8B2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D776-99D6-4273-B390-1CEA90C37791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FA6-FB11-41C0-96FA-B7B47706D7FE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DE50-F266-446D-B298-B9458456BA21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C8F0-E987-47C0-A7FE-59AAF264C4FC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F73D-B79A-4000-B391-BCA30F14D87C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DAB-3B77-41FD-ADAA-F4E5ED373D29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97C0-2C9F-413C-9C14-971E9993F654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3D141B3-7151-498F-A5E4-0C5BDC1C6C1E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B10B936-85EB-4B32-9D68-2AECDCFC4872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041C0D2-4D13-48D8-ADFB-B51B7FB4207D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31DC033-4241-47A6-B347-380566B74F9B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6540111-9A2F-44C1-B5F3-60AEB20F2E7C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57A52CC-0D3D-4144-AB3D-6C0622504E41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7660B2B-DF0F-497C-976C-12E348B5B2CF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BA608D1-5E33-47EB-B871-B7E360FB430E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8DE792C-0058-46FD-9ABE-717DCAE70869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</a:t>
            </a:r>
          </a:p>
          <a:p>
            <a:pPr algn="ctr"/>
            <a:r>
              <a:rPr lang="en-GB" dirty="0"/>
              <a:t>presenters : Qian Ding, Sissi Wang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DCAF-201B-44D2-AEDC-C723422C57EB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GB" dirty="0"/>
            </a:br>
            <a:r>
              <a:rPr lang="en-GB" dirty="0"/>
              <a:t>Journal club 2019/05/22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63" y="769199"/>
            <a:ext cx="8478687" cy="2513257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Broadband Photon Generation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symmetric detuning at fixed drive frequency </a:t>
            </a:r>
          </a:p>
          <a:p>
            <a:pPr marL="361950" lvl="1" indent="0">
              <a:lnSpc>
                <a:spcPct val="200000"/>
              </a:lnSpc>
              <a:buNone/>
            </a:pP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966F-76C0-4F68-92E8-56743BC3E23F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C4B3A20-B5BD-446D-9FCC-62FC5EFD2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73" y="2696892"/>
            <a:ext cx="8302646" cy="361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111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Broadband Photon Generation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symmetric detuning averaged over frequency at fixed drive power </a:t>
            </a:r>
          </a:p>
          <a:p>
            <a:pPr marL="361950" lvl="1" indent="0">
              <a:lnSpc>
                <a:spcPct val="200000"/>
              </a:lnSpc>
              <a:buNone/>
            </a:pP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88BD-20A5-41D3-AD22-52A1BC2517A2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022"/>
          <a:stretch/>
        </p:blipFill>
        <p:spPr>
          <a:xfrm>
            <a:off x="611450" y="3004069"/>
            <a:ext cx="7680460" cy="28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7508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Broadband Photon Generation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symmetric detuning averaged over frequency at fixed drive power </a:t>
            </a:r>
          </a:p>
          <a:p>
            <a:pPr marL="361950" lvl="1" indent="0">
              <a:lnSpc>
                <a:spcPct val="200000"/>
              </a:lnSpc>
              <a:buNone/>
            </a:pP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372-7FFF-47FB-B6CA-485A58510B77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49" r="34022" b="-249"/>
          <a:stretch/>
        </p:blipFill>
        <p:spPr>
          <a:xfrm>
            <a:off x="611450" y="3004069"/>
            <a:ext cx="7680460" cy="28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269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Two-mode Squeezing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observe 25% cross-correlations (~1000x parasitic amplifier corr.)</a:t>
            </a:r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83A-44AC-44C6-9A21-17BD9A40CA1A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AA1F27ED-ED0A-4F35-BB07-A14A2B644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40" y="2976499"/>
            <a:ext cx="5277812" cy="3260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5209" y="3784109"/>
                <a:ext cx="2528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209" y="3784109"/>
                <a:ext cx="2528449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93932" y="4950789"/>
                <a:ext cx="28905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= 0</a:t>
                </a:r>
              </a:p>
              <a:p>
                <a:r>
                  <a:rPr lang="en-GB" dirty="0"/>
                  <a:t>For selected global phase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32" y="4950789"/>
                <a:ext cx="2890535" cy="646331"/>
              </a:xfrm>
              <a:prstGeom prst="rect">
                <a:avLst/>
              </a:prstGeom>
              <a:blipFill>
                <a:blip r:embed="rId4"/>
                <a:stretch>
                  <a:fillRect l="-1684" t="-4717" r="-842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15208" y="4366044"/>
                <a:ext cx="2077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208" y="4366044"/>
                <a:ext cx="2077620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35852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Two-mode Squeezing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/>
              <a:t>two-mode vs. </a:t>
            </a:r>
            <a:r>
              <a:rPr lang="en-GB" dirty="0"/>
              <a:t>single mode field squeezing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6734-100A-4D85-97F9-721744CB2933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63FE4E1F-C5CD-4131-B6CD-B2AB70FD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30" y="2780910"/>
            <a:ext cx="5040871" cy="34250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56220" y="4581160"/>
                <a:ext cx="1902316" cy="689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20" y="4581160"/>
                <a:ext cx="1902316" cy="689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79648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E4E9-C3FB-423F-81C7-C9251D57DB4A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Conclusion &amp; Comments</a:t>
            </a:r>
          </a:p>
        </p:txBody>
      </p:sp>
      <p:sp>
        <p:nvSpPr>
          <p:cNvPr id="7" name="Inhaltsplatzhalter 10"/>
          <p:cNvSpPr txBox="1">
            <a:spLocks/>
          </p:cNvSpPr>
          <p:nvPr/>
        </p:nvSpPr>
        <p:spPr>
          <a:xfrm>
            <a:off x="565024" y="1778048"/>
            <a:ext cx="8496300" cy="3888539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dirty="0"/>
              <a:t>Direct experimental observation of DCE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6564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66D4-F79D-4DF4-BB58-247015BCDFCA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F8050D-B6CD-48E2-B8E1-58A0761252D3}"/>
              </a:ext>
            </a:extLst>
          </p:cNvPr>
          <p:cNvSpPr/>
          <p:nvPr/>
        </p:nvSpPr>
        <p:spPr>
          <a:xfrm>
            <a:off x="2671480" y="2967335"/>
            <a:ext cx="3801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22766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99443"/>
            <a:ext cx="8496300" cy="440934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Motivation</a:t>
            </a:r>
          </a:p>
          <a:p>
            <a:pPr lvl="1"/>
            <a:r>
              <a:rPr lang="en-GB" dirty="0"/>
              <a:t>Vacuum Fluctuation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Dynamic Casmir Effect (DEC)</a:t>
            </a:r>
          </a:p>
          <a:p>
            <a:pPr lvl="1"/>
            <a:endParaRPr lang="en-GB" dirty="0"/>
          </a:p>
          <a:p>
            <a:pPr>
              <a:lnSpc>
                <a:spcPts val="120"/>
              </a:lnSpc>
            </a:pPr>
            <a:r>
              <a:rPr lang="en-GB" dirty="0"/>
              <a:t>Experimental Setup</a:t>
            </a:r>
          </a:p>
          <a:p>
            <a:pPr lvl="1">
              <a:lnSpc>
                <a:spcPts val="4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Measurements &amp; Observations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Broadband Photon Generation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Two-mode Squeezing</a:t>
            </a:r>
          </a:p>
          <a:p>
            <a:pPr lvl="1">
              <a:lnSpc>
                <a:spcPts val="400"/>
              </a:lnSpc>
            </a:pPr>
            <a:endParaRPr lang="en-GB" dirty="0"/>
          </a:p>
          <a:p>
            <a:r>
              <a:rPr lang="en-GB" dirty="0"/>
              <a:t>Conclusion &amp; Comments</a:t>
            </a:r>
          </a:p>
          <a:p>
            <a:pPr lvl="1"/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07A1-F400-4F06-8BAA-A4F8B3594EEE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581470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34221" y="1844443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Vacuum fluctuation 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temporary change in amount of energy in vacuum 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creation of virtual particle pairs out of empty space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measurable consequences </a:t>
            </a:r>
          </a:p>
          <a:p>
            <a:pPr lvl="2">
              <a:lnSpc>
                <a:spcPct val="200000"/>
              </a:lnSpc>
            </a:pPr>
            <a:r>
              <a:rPr lang="en-GB" sz="2000" dirty="0"/>
              <a:t>indirect evidences e.g. Lamb shift of atomic spectra</a:t>
            </a:r>
          </a:p>
          <a:p>
            <a:pPr lvl="2">
              <a:lnSpc>
                <a:spcPct val="200000"/>
              </a:lnSpc>
            </a:pPr>
            <a:r>
              <a:rPr lang="en-GB" sz="2000" dirty="0"/>
              <a:t>direct observation of virtual photons - DEC</a:t>
            </a:r>
          </a:p>
          <a:p>
            <a:pPr marL="361950" lvl="1" indent="0">
              <a:lnSpc>
                <a:spcPct val="200000"/>
              </a:lnSpc>
              <a:buNone/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392F-2E84-4E30-BAED-C18CF769254B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051443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844443"/>
            <a:ext cx="4015357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Dynamic Casmir Effect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two metal plates in parallel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one in relativistic motion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vacuum modes mismatch in time, EM field non-adiabatically excited out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convert virtual photons into observable real photons</a:t>
            </a:r>
          </a:p>
          <a:p>
            <a:pPr marL="361950" lvl="1" indent="0">
              <a:buNone/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0D9-9B73-406E-A956-DE5543201FEB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Motivation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6E0E31B-65EF-4DD2-B110-D006EB487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20" y="2038812"/>
            <a:ext cx="3898894" cy="349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19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1973E2-359E-4968-B081-0553399A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360" y="3508776"/>
            <a:ext cx="2827415" cy="3241905"/>
          </a:xfrm>
          <a:prstGeom prst="rect">
            <a:avLst/>
          </a:prstGeom>
        </p:spPr>
      </p:pic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364589" y="1627773"/>
            <a:ext cx="8225842" cy="4213225"/>
          </a:xfrm>
        </p:spPr>
        <p:txBody>
          <a:bodyPr/>
          <a:lstStyle/>
          <a:p>
            <a:r>
              <a:rPr lang="en-GB" sz="2400" dirty="0"/>
              <a:t>A coplanar waveguide (CPW) terminated by a SQUID</a:t>
            </a:r>
          </a:p>
          <a:p>
            <a:pPr lvl="1">
              <a:lnSpc>
                <a:spcPct val="150000"/>
              </a:lnSpc>
            </a:pPr>
            <a:r>
              <a:rPr lang="en-GB" sz="2000" dirty="0"/>
              <a:t>SQUID acts as a tuneable boundary condition in CPW</a:t>
            </a:r>
          </a:p>
          <a:p>
            <a:pPr lvl="1">
              <a:lnSpc>
                <a:spcPct val="150000"/>
              </a:lnSpc>
            </a:pPr>
            <a:r>
              <a:rPr lang="en-GB" sz="2000" dirty="0"/>
              <a:t>change inductance by applying magnetic flux</a:t>
            </a:r>
          </a:p>
          <a:p>
            <a:pPr lvl="1">
              <a:lnSpc>
                <a:spcPct val="150000"/>
              </a:lnSpc>
            </a:pPr>
            <a:r>
              <a:rPr lang="en-GB" sz="2000" dirty="0"/>
              <a:t>corresponds to a single moving mirror in free space</a:t>
            </a:r>
          </a:p>
          <a:p>
            <a:pPr marL="0" indent="0">
              <a:lnSpc>
                <a:spcPts val="300"/>
              </a:lnSpc>
              <a:buNone/>
            </a:pPr>
            <a:r>
              <a:rPr lang="en-GB" dirty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AB42-13AD-4C30-825D-906219F08C85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39331"/>
          </a:xfrm>
        </p:spPr>
        <p:txBody>
          <a:bodyPr/>
          <a:lstStyle/>
          <a:p>
            <a:r>
              <a:rPr lang="en-GB" dirty="0"/>
              <a:t>Experimental Setup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52340F-8623-4BC1-830A-7B85F02AF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624"/>
          <a:stretch/>
        </p:blipFill>
        <p:spPr>
          <a:xfrm>
            <a:off x="625269" y="4195118"/>
            <a:ext cx="4207411" cy="20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012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410116" y="1627189"/>
            <a:ext cx="8302501" cy="4213225"/>
          </a:xfrm>
        </p:spPr>
        <p:txBody>
          <a:bodyPr/>
          <a:lstStyle/>
          <a:p>
            <a:pPr marL="0" indent="0">
              <a:lnSpc>
                <a:spcPts val="3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sz="2400" dirty="0"/>
              <a:t>filters : exclude thermal radiation coupling to CPW </a:t>
            </a:r>
            <a:endParaRPr lang="en-GB" sz="2600" dirty="0"/>
          </a:p>
          <a:p>
            <a:pPr>
              <a:lnSpc>
                <a:spcPct val="150000"/>
              </a:lnSpc>
            </a:pPr>
            <a:r>
              <a:rPr lang="en-GB" sz="2400" dirty="0"/>
              <a:t>circulator: separating input &amp; output fields</a:t>
            </a:r>
            <a:endParaRPr lang="en-GB" dirty="0"/>
          </a:p>
          <a:p>
            <a:pPr marL="0" indent="0">
              <a:lnSpc>
                <a:spcPts val="300"/>
              </a:lnSpc>
              <a:buNone/>
            </a:pP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ED99-1375-4B4C-BA76-E66C96F7A0D5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39331"/>
          </a:xfrm>
        </p:spPr>
        <p:txBody>
          <a:bodyPr/>
          <a:lstStyle/>
          <a:p>
            <a:r>
              <a:rPr lang="en-GB" dirty="0"/>
              <a:t>Experimental Setup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52340F-8623-4BC1-830A-7B85F02AF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76"/>
          <a:stretch/>
        </p:blipFill>
        <p:spPr>
          <a:xfrm>
            <a:off x="1876393" y="3045543"/>
            <a:ext cx="5391213" cy="326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632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533859" y="1964785"/>
            <a:ext cx="8225842" cy="3971870"/>
          </a:xfrm>
        </p:spPr>
        <p:txBody>
          <a:bodyPr/>
          <a:lstStyle/>
          <a:p>
            <a:r>
              <a:rPr lang="en-GB" sz="2400" dirty="0"/>
              <a:t>Output photon flux density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</a:t>
            </a:r>
          </a:p>
          <a:p>
            <a:pPr marL="0" indent="0">
              <a:buNone/>
            </a:pPr>
            <a:r>
              <a:rPr lang="en-GB" dirty="0"/>
              <a:t>  </a:t>
            </a:r>
          </a:p>
          <a:p>
            <a:pPr marL="0" indent="0">
              <a:buNone/>
            </a:pPr>
            <a:r>
              <a:rPr lang="en-GB" dirty="0"/>
              <a:t>        where</a:t>
            </a:r>
          </a:p>
          <a:p>
            <a:pPr marL="361950" lvl="1" indent="0">
              <a:lnSpc>
                <a:spcPts val="1000"/>
              </a:lnSpc>
              <a:buNone/>
            </a:pPr>
            <a:endParaRPr lang="en-GB" sz="2000" dirty="0"/>
          </a:p>
          <a:p>
            <a:pPr lvl="1">
              <a:lnSpc>
                <a:spcPct val="150000"/>
              </a:lnSpc>
            </a:pPr>
            <a:r>
              <a:rPr lang="en-GB" sz="2000" dirty="0"/>
              <a:t>1</a:t>
            </a:r>
            <a:r>
              <a:rPr lang="en-GB" sz="2000" baseline="30000" dirty="0"/>
              <a:t>st</a:t>
            </a:r>
            <a:r>
              <a:rPr lang="en-GB" sz="2000" dirty="0"/>
              <a:t> term -  purely classical reflection</a:t>
            </a:r>
          </a:p>
          <a:p>
            <a:pPr lvl="1">
              <a:lnSpc>
                <a:spcPct val="150000"/>
              </a:lnSpc>
            </a:pPr>
            <a:r>
              <a:rPr lang="en-GB" sz="2000" dirty="0"/>
              <a:t>2</a:t>
            </a:r>
            <a:r>
              <a:rPr lang="en-GB" sz="2000" baseline="30000" dirty="0"/>
              <a:t>nd</a:t>
            </a:r>
            <a:r>
              <a:rPr lang="en-GB" sz="2000" dirty="0"/>
              <a:t> term – </a:t>
            </a:r>
            <a:r>
              <a:rPr lang="en-GB" sz="2000" dirty="0" err="1"/>
              <a:t>upconversion</a:t>
            </a:r>
            <a:r>
              <a:rPr lang="en-GB" sz="2000" dirty="0"/>
              <a:t> of input field to drive frequency</a:t>
            </a:r>
          </a:p>
          <a:p>
            <a:pPr lvl="1">
              <a:lnSpc>
                <a:spcPct val="150000"/>
              </a:lnSpc>
            </a:pPr>
            <a:r>
              <a:rPr lang="en-GB" sz="2000" dirty="0"/>
              <a:t>3rd term – DEC radiation due to vacuum fluctuation</a:t>
            </a:r>
          </a:p>
          <a:p>
            <a:pPr lvl="1">
              <a:lnSpc>
                <a:spcPct val="150000"/>
              </a:lnSpc>
            </a:pPr>
            <a:endParaRPr lang="en-GB" sz="2000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CE06-C61F-44AB-9ACA-E59C229B6312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Setup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55BC2-DDF8-4F67-BC4D-F73E0E36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523" y="2454802"/>
            <a:ext cx="5964090" cy="5672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5AA9EB-A465-4B36-ADAE-6FD049384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670" y="3202136"/>
            <a:ext cx="5410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5202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667209" y="1964785"/>
            <a:ext cx="8225842" cy="3971870"/>
          </a:xfrm>
        </p:spPr>
        <p:txBody>
          <a:bodyPr/>
          <a:lstStyle/>
          <a:p>
            <a:r>
              <a:rPr lang="en-GB" sz="2400" dirty="0"/>
              <a:t>Two mode squeezing (TMS)</a:t>
            </a:r>
          </a:p>
          <a:p>
            <a:pPr lvl="1">
              <a:lnSpc>
                <a:spcPct val="200000"/>
              </a:lnSpc>
            </a:pPr>
            <a:r>
              <a:rPr lang="en-GB" sz="2000" dirty="0"/>
              <a:t>boundary driven sinusoidally at frequency ꞷ</a:t>
            </a:r>
            <a:r>
              <a:rPr lang="en-GB" sz="2000" baseline="-25000" dirty="0"/>
              <a:t>d</a:t>
            </a:r>
          </a:p>
          <a:p>
            <a:pPr lvl="1">
              <a:lnSpc>
                <a:spcPct val="200000"/>
              </a:lnSpc>
            </a:pPr>
            <a:r>
              <a:rPr lang="en-GB" sz="2000" dirty="0"/>
              <a:t>pairwise generation of photons, with freq. ꞷ</a:t>
            </a:r>
            <a:r>
              <a:rPr lang="en-GB" sz="2000" baseline="-25000" dirty="0"/>
              <a:t>+</a:t>
            </a:r>
            <a:r>
              <a:rPr lang="en-GB" sz="2000" dirty="0"/>
              <a:t> + ꞷ</a:t>
            </a:r>
            <a:r>
              <a:rPr lang="en-GB" sz="2000" baseline="-25000" dirty="0"/>
              <a:t>- </a:t>
            </a:r>
            <a:r>
              <a:rPr lang="en-GB" sz="2000" dirty="0"/>
              <a:t>= </a:t>
            </a:r>
            <a:r>
              <a:rPr lang="en-GB" sz="2000" baseline="-25000" dirty="0"/>
              <a:t> </a:t>
            </a:r>
            <a:r>
              <a:rPr lang="en-GB" sz="2000" dirty="0"/>
              <a:t>ꞷ</a:t>
            </a:r>
            <a:r>
              <a:rPr lang="en-GB" sz="2000" baseline="-25000" dirty="0"/>
              <a:t>d</a:t>
            </a:r>
            <a:r>
              <a:rPr lang="en-GB" sz="2000" dirty="0"/>
              <a:t> </a:t>
            </a:r>
          </a:p>
          <a:p>
            <a:pPr lvl="1">
              <a:lnSpc>
                <a:spcPct val="200000"/>
              </a:lnSpc>
            </a:pPr>
            <a:r>
              <a:rPr lang="en-GB" sz="2000" dirty="0"/>
              <a:t>EM field at sideband frequencies correlated</a:t>
            </a:r>
          </a:p>
          <a:p>
            <a:pPr lvl="1">
              <a:lnSpc>
                <a:spcPct val="200000"/>
              </a:lnSpc>
            </a:pPr>
            <a:r>
              <a:rPr lang="en-GB" sz="2000" dirty="0"/>
              <a:t>exhibit quantum signature of TMS</a:t>
            </a:r>
          </a:p>
          <a:p>
            <a:pPr lvl="1">
              <a:lnSpc>
                <a:spcPct val="150000"/>
              </a:lnSpc>
            </a:pPr>
            <a:endParaRPr lang="en-GB" sz="2400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4614-0295-4C0F-B2E9-090DE4D9738A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Quantum Optics Seminar 2019 - Observation of DEC in a Superconducting Circuit - Qian Ding &amp;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Measurements and Observations</a:t>
            </a:r>
          </a:p>
        </p:txBody>
      </p:sp>
    </p:spTree>
    <p:extLst>
      <p:ext uri="{BB962C8B-B14F-4D97-AF65-F5344CB8AC3E}">
        <p14:creationId xmlns:p14="http://schemas.microsoft.com/office/powerpoint/2010/main" val="12289274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Broadband Photon Generation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Measure at half the pump frequency</a:t>
            </a:r>
          </a:p>
          <a:p>
            <a:pPr marL="361950" lvl="1" indent="0">
              <a:lnSpc>
                <a:spcPct val="200000"/>
              </a:lnSpc>
              <a:buNone/>
            </a:pP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FDEF-1582-44BF-BEAF-A54C31348557}" type="datetime1">
              <a:rPr lang="en-US" smtClean="0"/>
              <a:t>5/20/2019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80" y="2674000"/>
            <a:ext cx="7633060" cy="34147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9640" y="601409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~43mm CPW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4313" y="6014092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~0.1mm CPW</a:t>
            </a:r>
          </a:p>
        </p:txBody>
      </p:sp>
    </p:spTree>
    <p:extLst>
      <p:ext uri="{BB962C8B-B14F-4D97-AF65-F5344CB8AC3E}">
        <p14:creationId xmlns:p14="http://schemas.microsoft.com/office/powerpoint/2010/main" val="5457050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395</Words>
  <Application>Microsoft Office PowerPoint</Application>
  <PresentationFormat>On-screen Show (4:3)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Cambria Math</vt:lpstr>
      <vt:lpstr>Wingdings</vt:lpstr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 Journal club 2019/05/22</vt:lpstr>
      <vt:lpstr>Outline</vt:lpstr>
      <vt:lpstr>Motivation</vt:lpstr>
      <vt:lpstr>Motivation</vt:lpstr>
      <vt:lpstr>Experimental Setup</vt:lpstr>
      <vt:lpstr>Experimental Setup</vt:lpstr>
      <vt:lpstr>Experimental Setup</vt:lpstr>
      <vt:lpstr>Measurements and Observations</vt:lpstr>
      <vt:lpstr>Measurements and Observations</vt:lpstr>
      <vt:lpstr>Measurements and Observations</vt:lpstr>
      <vt:lpstr>Measurements and Observations</vt:lpstr>
      <vt:lpstr>Measurements and Observations</vt:lpstr>
      <vt:lpstr>Measurements and Observations</vt:lpstr>
      <vt:lpstr>Measurements and Observations</vt:lpstr>
      <vt:lpstr>Conclusion &amp; Comments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Qian Ding</cp:lastModifiedBy>
  <cp:revision>123</cp:revision>
  <cp:lastPrinted>2013-06-08T11:22:51Z</cp:lastPrinted>
  <dcterms:created xsi:type="dcterms:W3CDTF">2013-05-24T16:23:39Z</dcterms:created>
  <dcterms:modified xsi:type="dcterms:W3CDTF">2019-05-19T22:23:53Z</dcterms:modified>
</cp:coreProperties>
</file>