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2"/>
  </p:notesMasterIdLst>
  <p:handoutMasterIdLst>
    <p:handoutMasterId r:id="rId23"/>
  </p:handoutMasterIdLst>
  <p:sldIdLst>
    <p:sldId id="256" r:id="rId10"/>
    <p:sldId id="260" r:id="rId11"/>
    <p:sldId id="269" r:id="rId12"/>
    <p:sldId id="270" r:id="rId13"/>
    <p:sldId id="261" r:id="rId14"/>
    <p:sldId id="271" r:id="rId15"/>
    <p:sldId id="272" r:id="rId16"/>
    <p:sldId id="273" r:id="rId17"/>
    <p:sldId id="274" r:id="rId18"/>
    <p:sldId id="275" r:id="rId19"/>
    <p:sldId id="277" r:id="rId20"/>
    <p:sldId id="263" r:id="rId21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pos="2880">
          <p15:clr>
            <a:srgbClr val="A4A3A4"/>
          </p15:clr>
        </p15:guide>
        <p15:guide id="9" orient="horz" pos="1275" userDrawn="1">
          <p15:clr>
            <a:srgbClr val="A4A3A4"/>
          </p15:clr>
        </p15:guide>
        <p15:guide id="10" orient="horz" pos="391" userDrawn="1">
          <p15:clr>
            <a:srgbClr val="A4A3A4"/>
          </p15:clr>
        </p15:guide>
        <p15:guide id="11" pos="204" userDrawn="1">
          <p15:clr>
            <a:srgbClr val="A4A3A4"/>
          </p15:clr>
        </p15:guide>
        <p15:guide id="12" pos="5556" userDrawn="1">
          <p15:clr>
            <a:srgbClr val="A4A3A4"/>
          </p15:clr>
        </p15:guide>
        <p15:guide id="13" orient="horz" pos="482">
          <p15:clr>
            <a:srgbClr val="A4A3A4"/>
          </p15:clr>
        </p15:guide>
        <p15:guide id="14" pos="90">
          <p15:clr>
            <a:srgbClr val="A4A3A4"/>
          </p15:clr>
        </p15:guide>
        <p15:guide id="15" pos="56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5EA811-4FB1-4E6A-A5CE-4744F5B7377B}" v="23" dt="2019-05-15T13:19:58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76" autoAdjust="0"/>
    <p:restoredTop sz="94660"/>
  </p:normalViewPr>
  <p:slideViewPr>
    <p:cSldViewPr snapToObjects="1">
      <p:cViewPr varScale="1">
        <p:scale>
          <a:sx n="68" d="100"/>
          <a:sy n="68" d="100"/>
        </p:scale>
        <p:origin x="1740" y="72"/>
      </p:cViewPr>
      <p:guideLst>
        <p:guide orient="horz" pos="3929"/>
        <p:guide orient="horz" pos="2160"/>
        <p:guide orient="horz" pos="3045"/>
        <p:guide orient="horz" pos="4269"/>
        <p:guide orient="horz" pos="3974"/>
        <p:guide pos="2880"/>
        <p:guide orient="horz" pos="1275"/>
        <p:guide orient="horz" pos="391"/>
        <p:guide pos="204"/>
        <p:guide pos="5556"/>
        <p:guide orient="horz" pos="482"/>
        <p:guide pos="9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10DF1-1269-6D4A-9621-A3B8154A2E18}" type="datetimeFigureOut">
              <a:rPr lang="de-DE" smtClean="0">
                <a:latin typeface="Arial" panose="020B0604020202020204" pitchFamily="34" charset="0"/>
              </a:rPr>
              <a:t>15.05.2019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C67F9-0121-424E-BBD0-5352DCCD13D6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0260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15.05.2019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04487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5562777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59617679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85785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97969210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17580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562096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8803764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7533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43426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4590122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80120744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31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899916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3273340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3717295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352424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225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92653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3030368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661794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09829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1002461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66209820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12793120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515238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88883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8676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2066685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7792068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55585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0221650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6605893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906456158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49647876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5875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41077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75178085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634004087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12314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25021324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52424929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520054905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92358060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0927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8750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2287705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616566354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91502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12135133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046822895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316859991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81041164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7744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7968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06325893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161749863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88771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24753167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7251949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97127692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8529117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93218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201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0180771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72069589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49025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051390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3000319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0536802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88533805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226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34920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58641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78417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22132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202101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85308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9134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342620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	</a:t>
            </a:r>
          </a:p>
          <a:p>
            <a:r>
              <a:rPr lang="en-GB" dirty="0"/>
              <a:t>			presenters : Qian Ding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Observation of the dynamical Casmir effect on a superconducting circuit</a:t>
            </a:r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" b="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533197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12624" y="1625648"/>
            <a:ext cx="8496300" cy="38885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Two-mode Squeezing  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two-mode and single mode field squeezing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7986"/>
          </a:xfrm>
        </p:spPr>
        <p:txBody>
          <a:bodyPr/>
          <a:lstStyle/>
          <a:p>
            <a:r>
              <a:rPr lang="en-GB" dirty="0"/>
              <a:t>Measurements and Observations</a:t>
            </a:r>
          </a:p>
        </p:txBody>
      </p:sp>
      <p:pic>
        <p:nvPicPr>
          <p:cNvPr id="6" name="Picture 5" descr="A screenshot of a map&#10;&#10;Description automatically generated">
            <a:extLst>
              <a:ext uri="{FF2B5EF4-FFF2-40B4-BE49-F238E27FC236}">
                <a16:creationId xmlns:a16="http://schemas.microsoft.com/office/drawing/2014/main" id="{63FE4E1F-C5CD-4131-B6CD-B2AB70FD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338" y="2708900"/>
            <a:ext cx="5040871" cy="342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9648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12624" y="1625648"/>
            <a:ext cx="8496300" cy="3888539"/>
          </a:xfrm>
        </p:spPr>
        <p:txBody>
          <a:bodyPr/>
          <a:lstStyle/>
          <a:p>
            <a:pPr marL="439737" indent="-342900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7986"/>
          </a:xfrm>
        </p:spPr>
        <p:txBody>
          <a:bodyPr/>
          <a:lstStyle/>
          <a:p>
            <a:r>
              <a:rPr lang="en-GB" dirty="0"/>
              <a:t>Conclusion &amp; Comments</a:t>
            </a:r>
          </a:p>
        </p:txBody>
      </p:sp>
    </p:spTree>
    <p:extLst>
      <p:ext uri="{BB962C8B-B14F-4D97-AF65-F5344CB8AC3E}">
        <p14:creationId xmlns:p14="http://schemas.microsoft.com/office/powerpoint/2010/main" val="255565643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F8050D-B6CD-48E2-B8E1-58A0761252D3}"/>
              </a:ext>
            </a:extLst>
          </p:cNvPr>
          <p:cNvSpPr/>
          <p:nvPr/>
        </p:nvSpPr>
        <p:spPr>
          <a:xfrm>
            <a:off x="2671480" y="2967335"/>
            <a:ext cx="38010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!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227666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323976"/>
            <a:ext cx="8496300" cy="440934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Motivation</a:t>
            </a:r>
          </a:p>
          <a:p>
            <a:pPr lvl="1"/>
            <a:r>
              <a:rPr lang="en-GB" dirty="0"/>
              <a:t>Vacuum Fluctuation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Dynamic Casmir Effect</a:t>
            </a:r>
          </a:p>
          <a:p>
            <a:pPr lvl="1"/>
            <a:endParaRPr lang="en-GB" dirty="0"/>
          </a:p>
          <a:p>
            <a:pPr>
              <a:lnSpc>
                <a:spcPts val="120"/>
              </a:lnSpc>
            </a:pPr>
            <a:r>
              <a:rPr lang="en-GB" dirty="0"/>
              <a:t>Experimental Setup</a:t>
            </a:r>
          </a:p>
          <a:p>
            <a:pPr lvl="1">
              <a:lnSpc>
                <a:spcPts val="4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Measurements and Observations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Broadband Photon Generation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Two-mode Squeezing</a:t>
            </a:r>
          </a:p>
          <a:p>
            <a:pPr lvl="1">
              <a:lnSpc>
                <a:spcPts val="400"/>
              </a:lnSpc>
            </a:pPr>
            <a:endParaRPr lang="en-GB" dirty="0"/>
          </a:p>
          <a:p>
            <a:r>
              <a:rPr lang="en-GB" dirty="0"/>
              <a:t>Conclusion and Comments</a:t>
            </a:r>
          </a:p>
          <a:p>
            <a:pPr lvl="1"/>
            <a:endParaRPr lang="en-GB" dirty="0"/>
          </a:p>
          <a:p>
            <a:pPr marL="361950" lvl="1" indent="0">
              <a:buNone/>
            </a:pPr>
            <a:endParaRPr lang="en-GB" dirty="0"/>
          </a:p>
          <a:p>
            <a:pPr marL="439737" indent="-342900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7986"/>
          </a:xfrm>
        </p:spPr>
        <p:txBody>
          <a:bodyPr/>
          <a:lstStyle/>
          <a:p>
            <a:r>
              <a:rPr lang="en-GB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7069862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12624" y="1625648"/>
            <a:ext cx="8496300" cy="38885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Vacuum Fluctuation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Space of vacuum not empty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Virtual particles flitting in and out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Measurable consequences</a:t>
            </a:r>
          </a:p>
          <a:p>
            <a:pPr lvl="2">
              <a:lnSpc>
                <a:spcPct val="200000"/>
              </a:lnSpc>
            </a:pPr>
            <a:r>
              <a:rPr lang="en-GB" dirty="0"/>
              <a:t>Indirect evidences e.g. Lamb shift of atomic spectra</a:t>
            </a:r>
          </a:p>
          <a:p>
            <a:pPr lvl="2">
              <a:lnSpc>
                <a:spcPct val="200000"/>
              </a:lnSpc>
            </a:pPr>
            <a:r>
              <a:rPr lang="en-GB" dirty="0"/>
              <a:t>More direct observations – dynamic Casmir effect</a:t>
            </a:r>
          </a:p>
          <a:p>
            <a:pPr marL="361950" lvl="1" indent="0">
              <a:buNone/>
            </a:pPr>
            <a:endParaRPr lang="en-GB" dirty="0"/>
          </a:p>
          <a:p>
            <a:pPr marL="439737" indent="-342900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7986"/>
          </a:xfrm>
        </p:spPr>
        <p:txBody>
          <a:bodyPr/>
          <a:lstStyle/>
          <a:p>
            <a:r>
              <a:rPr lang="en-GB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05144394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12624" y="1625648"/>
            <a:ext cx="8496300" cy="38885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Dynamic Casmir Effect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two perfectly conducting mirrors in parallel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one mirror in relativistic motion (v/c not negligible)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mismatch of vacuum modes in time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EM field non-adiabatically excited out of the vacuum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(add figure mirrors)</a:t>
            </a:r>
          </a:p>
          <a:p>
            <a:pPr lvl="1">
              <a:lnSpc>
                <a:spcPct val="200000"/>
              </a:lnSpc>
            </a:pPr>
            <a:endParaRPr lang="en-GB" dirty="0"/>
          </a:p>
          <a:p>
            <a:pPr marL="439737" indent="-342900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7986"/>
          </a:xfrm>
        </p:spPr>
        <p:txBody>
          <a:bodyPr/>
          <a:lstStyle/>
          <a:p>
            <a:r>
              <a:rPr lang="en-GB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27568488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>
          <a:xfrm>
            <a:off x="323850" y="1627773"/>
            <a:ext cx="3508133" cy="4213225"/>
          </a:xfrm>
        </p:spPr>
        <p:txBody>
          <a:bodyPr/>
          <a:lstStyle/>
          <a:p>
            <a:r>
              <a:rPr lang="en-GB" dirty="0"/>
              <a:t>SQUID </a:t>
            </a:r>
          </a:p>
          <a:p>
            <a:pPr lvl="1">
              <a:lnSpc>
                <a:spcPts val="2400"/>
              </a:lnSpc>
            </a:pPr>
            <a:r>
              <a:rPr lang="en-GB" dirty="0"/>
              <a:t>two Josephson junctions </a:t>
            </a:r>
          </a:p>
          <a:p>
            <a:pPr lvl="1">
              <a:lnSpc>
                <a:spcPts val="2400"/>
              </a:lnSpc>
            </a:pPr>
            <a:r>
              <a:rPr lang="en-GB" dirty="0"/>
              <a:t>parametric inductor</a:t>
            </a:r>
          </a:p>
          <a:p>
            <a:pPr lvl="1">
              <a:lnSpc>
                <a:spcPts val="2400"/>
              </a:lnSpc>
            </a:pPr>
            <a:r>
              <a:rPr lang="en-GB" dirty="0"/>
              <a:t>change  conductance – change transmission line length – moving mirror</a:t>
            </a:r>
          </a:p>
          <a:p>
            <a:pPr marL="0" indent="0">
              <a:lnSpc>
                <a:spcPts val="300"/>
              </a:lnSpc>
              <a:buNone/>
            </a:pPr>
            <a:endParaRPr lang="en-GB" dirty="0"/>
          </a:p>
          <a:p>
            <a:r>
              <a:rPr lang="en-GB" dirty="0"/>
              <a:t>filters (LP and BP)</a:t>
            </a:r>
          </a:p>
          <a:p>
            <a:pPr lvl="1"/>
            <a:r>
              <a:rPr lang="en-GB" dirty="0"/>
              <a:t>exclude thermal radiation coupling to transmission line</a:t>
            </a:r>
          </a:p>
          <a:p>
            <a:pPr>
              <a:lnSpc>
                <a:spcPts val="300"/>
              </a:lnSpc>
            </a:pPr>
            <a:endParaRPr lang="en-GB" dirty="0"/>
          </a:p>
          <a:p>
            <a:r>
              <a:rPr lang="en-GB" dirty="0"/>
              <a:t>output line - coplanar waveguide (CPW)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539331"/>
          </a:xfrm>
        </p:spPr>
        <p:txBody>
          <a:bodyPr/>
          <a:lstStyle/>
          <a:p>
            <a:r>
              <a:rPr lang="en-GB" dirty="0"/>
              <a:t>Experimental Setup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52340F-8623-4BC1-830A-7B85F02AF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886" y="1113922"/>
            <a:ext cx="4877607" cy="512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6329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>
          <a:xfrm>
            <a:off x="400509" y="1916790"/>
            <a:ext cx="8225842" cy="3971870"/>
          </a:xfrm>
        </p:spPr>
        <p:txBody>
          <a:bodyPr/>
          <a:lstStyle/>
          <a:p>
            <a:r>
              <a:rPr lang="en-GB" dirty="0"/>
              <a:t>Output photon flux density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Experimental Setup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D55BC2-DDF8-4F67-BC4D-F73E0E36A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43" y="2584790"/>
            <a:ext cx="7152154" cy="68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5202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12624" y="1625648"/>
            <a:ext cx="8496300" cy="38885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Broadband Photon Generation  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symmetric detuning at fixed drive frequency </a:t>
            </a:r>
          </a:p>
          <a:p>
            <a:pPr marL="361950" lvl="1" indent="0">
              <a:lnSpc>
                <a:spcPct val="200000"/>
              </a:lnSpc>
              <a:buNone/>
            </a:pPr>
            <a:endParaRPr lang="en-GB" dirty="0"/>
          </a:p>
          <a:p>
            <a:pPr lvl="1">
              <a:lnSpc>
                <a:spcPct val="200000"/>
              </a:lnSpc>
            </a:pPr>
            <a:endParaRPr lang="en-GB" dirty="0"/>
          </a:p>
          <a:p>
            <a:pPr marL="439737" indent="-342900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7986"/>
          </a:xfrm>
        </p:spPr>
        <p:txBody>
          <a:bodyPr/>
          <a:lstStyle/>
          <a:p>
            <a:r>
              <a:rPr lang="en-GB" dirty="0"/>
              <a:t>Measurements and Observations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AC4B3A20-B5BD-446D-9FCC-62FC5EFD2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73" y="2696892"/>
            <a:ext cx="8302646" cy="361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0504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12624" y="1625648"/>
            <a:ext cx="8496300" cy="38885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Broadband Photon Generation  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symmetric detuning averaged over frequency at fixed drive power </a:t>
            </a:r>
          </a:p>
          <a:p>
            <a:pPr marL="361950" lvl="1" indent="0">
              <a:lnSpc>
                <a:spcPct val="200000"/>
              </a:lnSpc>
              <a:buNone/>
            </a:pPr>
            <a:endParaRPr lang="en-GB" dirty="0"/>
          </a:p>
          <a:p>
            <a:pPr lvl="1">
              <a:lnSpc>
                <a:spcPct val="200000"/>
              </a:lnSpc>
            </a:pPr>
            <a:endParaRPr lang="en-GB" dirty="0"/>
          </a:p>
          <a:p>
            <a:pPr marL="439737" indent="-342900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7986"/>
          </a:xfrm>
        </p:spPr>
        <p:txBody>
          <a:bodyPr/>
          <a:lstStyle/>
          <a:p>
            <a:r>
              <a:rPr lang="en-GB" dirty="0"/>
              <a:t>Measurements and Observations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A3E209-7CB4-46D3-8FBA-4DA616C6E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61" y="3140960"/>
            <a:ext cx="7468877" cy="287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7508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12624" y="1625648"/>
            <a:ext cx="8496300" cy="38885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Two-mode Squeezing  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observe clear cross-correlations </a:t>
            </a:r>
          </a:p>
          <a:p>
            <a:pPr marL="361950" lvl="1" indent="0">
              <a:lnSpc>
                <a:spcPct val="200000"/>
              </a:lnSpc>
              <a:buNone/>
            </a:pPr>
            <a:endParaRPr lang="en-GB" dirty="0"/>
          </a:p>
          <a:p>
            <a:pPr lvl="1">
              <a:lnSpc>
                <a:spcPct val="200000"/>
              </a:lnSpc>
            </a:pPr>
            <a:endParaRPr lang="en-GB" dirty="0"/>
          </a:p>
          <a:p>
            <a:pPr marL="439737" indent="-342900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7986"/>
          </a:xfrm>
        </p:spPr>
        <p:txBody>
          <a:bodyPr/>
          <a:lstStyle/>
          <a:p>
            <a:r>
              <a:rPr lang="en-GB" dirty="0"/>
              <a:t>Measurements and Observations</a:t>
            </a:r>
          </a:p>
        </p:txBody>
      </p:sp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AA1F27ED-ED0A-4F35-BB07-A14A2B644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10" y="2654343"/>
            <a:ext cx="5911290" cy="365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5852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4zu3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4zu3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3.xml><?xml version="1.0" encoding="utf-8"?>
<a:theme xmlns:a="http://schemas.openxmlformats.org/drawingml/2006/main" name="eth_praesentation_4zu3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4.xml><?xml version="1.0" encoding="utf-8"?>
<a:theme xmlns:a="http://schemas.openxmlformats.org/drawingml/2006/main" name="3_eth_praesentation_4zu3_ETH1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5.xml><?xml version="1.0" encoding="utf-8"?>
<a:theme xmlns:a="http://schemas.openxmlformats.org/drawingml/2006/main" name="eth_praesentation_4zu3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6.xml><?xml version="1.0" encoding="utf-8"?>
<a:theme xmlns:a="http://schemas.openxmlformats.org/drawingml/2006/main" name="eth_praesentation_4zu3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7.xml><?xml version="1.0" encoding="utf-8"?>
<a:theme xmlns:a="http://schemas.openxmlformats.org/drawingml/2006/main" name="eth_praesentation_4zu3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8.xml><?xml version="1.0" encoding="utf-8"?>
<a:theme xmlns:a="http://schemas.openxmlformats.org/drawingml/2006/main" name="eth_praesentation_4zu3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9.xml><?xml version="1.0" encoding="utf-8"?>
<a:theme xmlns:a="http://schemas.openxmlformats.org/drawingml/2006/main" name="eth_praesentation_4zu3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408</Words>
  <Application>Microsoft Office PowerPoint</Application>
  <PresentationFormat>On-screen Show (4:3)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Wingdings</vt:lpstr>
      <vt:lpstr>eth_praesentation_4zu3_ETH1</vt:lpstr>
      <vt:lpstr>eth_praesentation_4zu3_ETH2</vt:lpstr>
      <vt:lpstr>eth_praesentation_4zu3_ETH3</vt:lpstr>
      <vt:lpstr>3_eth_praesentation_4zu3_ETH1</vt:lpstr>
      <vt:lpstr>eth_praesentation_4zu3_ETH5</vt:lpstr>
      <vt:lpstr>eth_praesentation_4zu3_ETH6</vt:lpstr>
      <vt:lpstr>eth_praesentation_4zu3_ETH7</vt:lpstr>
      <vt:lpstr>eth_praesentation_4zu3_ETH8</vt:lpstr>
      <vt:lpstr>eth_praesentation_4zu3_ETH9</vt:lpstr>
      <vt:lpstr>Observation of the dynamical Casmir effect on a superconducting circuit</vt:lpstr>
      <vt:lpstr>Outline</vt:lpstr>
      <vt:lpstr>Motivation</vt:lpstr>
      <vt:lpstr>Motivation</vt:lpstr>
      <vt:lpstr>Experimental Setup</vt:lpstr>
      <vt:lpstr>Experimental Setup</vt:lpstr>
      <vt:lpstr>Measurements and Observations</vt:lpstr>
      <vt:lpstr>Measurements and Observations</vt:lpstr>
      <vt:lpstr>Measurements and Observations</vt:lpstr>
      <vt:lpstr>Measurements and Observations</vt:lpstr>
      <vt:lpstr>Conclusion &amp; Comments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Kaspar Guggenbühl</dc:creator>
  <cp:lastModifiedBy>Qian Ding</cp:lastModifiedBy>
  <cp:revision>107</cp:revision>
  <cp:lastPrinted>2013-06-08T11:22:51Z</cp:lastPrinted>
  <dcterms:created xsi:type="dcterms:W3CDTF">2013-05-24T16:23:39Z</dcterms:created>
  <dcterms:modified xsi:type="dcterms:W3CDTF">2019-05-15T21:02:22Z</dcterms:modified>
</cp:coreProperties>
</file>