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12A5-E796-4B6C-838C-3E5E0B14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4C8105-AD84-4528-8B1B-F35A9DDDE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B1406-DE78-4CD8-949F-02295240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ABA1A-049A-45FF-ABA8-1437CD00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5F085-BC33-4A87-ACCD-4B87D096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9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DAAEE-EEA5-4876-A120-2A88E937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79E86-0779-4649-A406-BACF4650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44E61-D3D0-42D9-8AA2-FF00D08A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049AF-B5DB-4F5C-9F2C-68E73575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9C341-0D2F-4E7F-8DFE-24B6775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95F4FF-6A91-4A07-BC34-C1D31C3BE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2CF81-E73C-431C-ADFA-AC404C4F1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D12C4-A72E-4F9E-BB93-D96C882E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EF942-CF0E-4138-9378-63B97425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11887-0DC9-4B04-9599-96126DF0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9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8567-7ADC-4086-AC66-C036B7EC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5368F-F75A-473F-BCD0-C1743986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83540-2459-4854-8739-682B67B7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90BD-C772-4BC6-BA30-349BC766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BC42A-5EE1-45A1-A3A8-645EA2CA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9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2C539-D062-4D50-A472-4A6B739A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D2E3D-857A-40B8-994E-94B3CAAB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35704-313A-4506-B4FD-7D525D9F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BA58F-5FB5-4737-93B6-C403C323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67363-3C4B-49D1-A0ED-08F9CB33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6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16A9-5615-4EA9-B5C5-D9096EE2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0287F-EDCA-4D27-9CDD-2D121743D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F1818-74CF-460B-ADEA-B2CB8196E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8A97F-B440-4CE2-A7A3-2780CA50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DF1C2-A06A-4EF5-88EB-694BEB88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B5256-CD61-47F5-A473-A7FD225B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2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E039A-E876-4C19-AB17-0B7D62CF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35EB9-EEE9-4EB2-BEB7-2C652939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49A67-AAD5-4510-8AF4-BCE755D3D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B3A66-DFAD-4611-A57E-CEB8CF39A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8A4F0-9523-4411-861B-D4744E43A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D52D3C-D1C6-4C71-8C5F-CBC15A3C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DCB3E8-8A68-4CFA-AF7C-B222C70F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D1E9D-4A32-4AD3-AF27-9F687259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0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94A9A-3E3A-420D-BDE7-5A1CC6F5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DFD024-3C3D-4150-A9B0-18E0606F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1F339D-BE29-44CF-9F6F-8800BD6F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A88E4A-DF0E-44E4-9101-9C6CD65A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4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45B119-AEBE-4350-A7D2-B023F46B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5314C9-225C-47EB-BCE1-ED1377D5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91306-7BBD-41C8-9CFB-B917E79C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23C8B-8920-4FE4-B51A-D468E9D5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19A77-4EC8-4CCB-BB76-F10E2C11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C17DC-8170-4F6D-9BED-EB51D79C6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5EA3-0AAB-4732-B406-ED166CC6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D9131-8B3F-4D99-A38D-33D836FD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0EFDC-BA85-4320-B96A-DA99CC71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6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92E4C-4A77-4E6B-B2EB-C45A2A11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0E704-DEF1-4432-9F15-5B1BF0C72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EB207-47BA-4D21-A4E6-5480D552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B3260-6B14-40F4-B91F-A9975728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BC954-6EB4-46D4-8976-0357EAD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CE598-37C4-47CD-AAD4-3AE932B0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5E052F-3227-445C-AD40-11DD5E5F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FBD32-CCD7-442A-BC8F-4DF1FB8EC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40420-15A8-45F2-91A4-8C2D9345A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3904-3341-40F3-83D4-DC6D965B4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DE0FF-A406-4B9D-B7C4-53BEC9C08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1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AE9B8-17DB-4628-A5CD-238540AA7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E592E3-6059-4D84-ADC3-337156702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9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0AEAB77-4322-430B-A939-1F5BE5C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C22582-1373-448C-818B-51179714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2482190"/>
            <a:ext cx="184731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692E1-26D1-4137-8BF5-FFACD5F9458F}"/>
              </a:ext>
            </a:extLst>
          </p:cNvPr>
          <p:cNvSpPr txBox="1"/>
          <p:nvPr/>
        </p:nvSpPr>
        <p:spPr>
          <a:xfrm>
            <a:off x="2001520" y="1971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A37D673-3816-4755-BBDC-9B585528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83159"/>
              </p:ext>
            </p:extLst>
          </p:nvPr>
        </p:nvGraphicFramePr>
        <p:xfrm>
          <a:off x="3348218" y="2963118"/>
          <a:ext cx="7071360" cy="3797622"/>
        </p:xfrm>
        <a:graphic>
          <a:graphicData uri="http://schemas.openxmlformats.org/drawingml/2006/table">
            <a:tbl>
              <a:tblPr/>
              <a:tblGrid>
                <a:gridCol w="7071360">
                  <a:extLst>
                    <a:ext uri="{9D8B030D-6E8A-4147-A177-3AD203B41FA5}">
                      <a16:colId xmlns:a16="http://schemas.microsoft.com/office/drawing/2014/main" val="2350530737"/>
                    </a:ext>
                  </a:extLst>
                </a:gridCol>
              </a:tblGrid>
              <a:tr h="3797622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이력 상세조회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log </a:t>
                      </a: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이력중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ID,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타이틀 메시지만 조회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log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oneline</a:t>
                      </a:r>
                      <a:endParaRPr lang="en-US" altLang="ko-KR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모든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브랜치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이력 조회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log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oneline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decorate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graph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all</a:t>
                      </a: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특정 파일의 변경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조회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log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a.html</a:t>
                      </a: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12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C61552-1BC0-4931-A77A-E5535A063335}"/>
              </a:ext>
            </a:extLst>
          </p:cNvPr>
          <p:cNvSpPr/>
          <p:nvPr/>
        </p:nvSpPr>
        <p:spPr>
          <a:xfrm>
            <a:off x="2001520" y="1920498"/>
            <a:ext cx="6096000" cy="112338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git</a:t>
            </a:r>
            <a:r>
              <a:rPr lang="ko-KR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log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로컬저장소의 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커밋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이력을 조회한다.</a:t>
            </a:r>
            <a:b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</a:br>
            <a:b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</a:br>
            <a:endParaRPr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5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0AEAB77-4322-430B-A939-1F5BE5C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C22582-1373-448C-818B-51179714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2482190"/>
            <a:ext cx="184731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692E1-26D1-4137-8BF5-FFACD5F9458F}"/>
              </a:ext>
            </a:extLst>
          </p:cNvPr>
          <p:cNvSpPr txBox="1"/>
          <p:nvPr/>
        </p:nvSpPr>
        <p:spPr>
          <a:xfrm>
            <a:off x="2001520" y="1971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447FE9-F37F-40B1-A5AD-257840E9E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55706"/>
              </p:ext>
            </p:extLst>
          </p:nvPr>
        </p:nvGraphicFramePr>
        <p:xfrm>
          <a:off x="838200" y="2925147"/>
          <a:ext cx="7071360" cy="2286000"/>
        </p:xfrm>
        <a:graphic>
          <a:graphicData uri="http://schemas.openxmlformats.org/drawingml/2006/table">
            <a:tbl>
              <a:tblPr/>
              <a:tblGrid>
                <a:gridCol w="3535680">
                  <a:extLst>
                    <a:ext uri="{9D8B030D-6E8A-4147-A177-3AD203B41FA5}">
                      <a16:colId xmlns:a16="http://schemas.microsoft.com/office/drawing/2014/main" val="3573991841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3952994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Github </a:t>
                      </a:r>
                      <a:r>
                        <a:rPr lang="ko-KR" altLang="en-US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원격저장소와 연결한다</a:t>
                      </a:r>
                      <a:r>
                        <a:rPr lang="en-US" altLang="ko-KR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remote add origin [</a:t>
                      </a:r>
                      <a:r>
                        <a:rPr lang="ko-KR" alt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자신의 </a:t>
                      </a:r>
                      <a:r>
                        <a:rPr 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Github </a:t>
                      </a:r>
                      <a:r>
                        <a:rPr lang="ko-KR" alt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원격저장소 주소</a:t>
                      </a:r>
                      <a:r>
                        <a:rPr lang="en-US" altLang="ko-KR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altLang="ko-KR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연결된 원격저장소 확인한다</a:t>
                      </a:r>
                      <a:r>
                        <a:rPr lang="en-US" altLang="ko-KR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remote </a:t>
                      </a:r>
                      <a:r>
                        <a:rPr lang="en-US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v</a:t>
                      </a:r>
                    </a:p>
                    <a:p>
                      <a:pPr algn="r"/>
                      <a:r>
                        <a:rPr lang="en-US" i="1" u="none" strike="noStrike">
                          <a:solidFill>
                            <a:srgbClr val="E5E5E5"/>
                          </a:solidFill>
                          <a:effectLst/>
                          <a:hlinkClick r:id="rId2"/>
                        </a:rPr>
                        <a:t>Colored by Color Scripter</a:t>
                      </a:r>
                      <a:endParaRPr lang="en-US" i="1">
                        <a:effectLst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u="none" strike="noStrike" dirty="0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dirty="0">
                        <a:effectLst/>
                      </a:endParaRPr>
                    </a:p>
                  </a:txBody>
                  <a:tcPr marL="0" marR="15240" marT="0" marB="304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76606"/>
                  </a:ext>
                </a:extLst>
              </a:tr>
            </a:tbl>
          </a:graphicData>
        </a:graphic>
      </p:graphicFrame>
      <p:pic>
        <p:nvPicPr>
          <p:cNvPr id="7170" name="Picture 2" descr="https://t1.daumcdn.net/cfile/tistory/99479A415A30B36705">
            <a:extLst>
              <a:ext uri="{FF2B5EF4-FFF2-40B4-BE49-F238E27FC236}">
                <a16:creationId xmlns:a16="http://schemas.microsoft.com/office/drawing/2014/main" id="{D98069D7-0774-4D5C-A216-4095082EC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25" y="5379516"/>
            <a:ext cx="6296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7CE3B-0710-47E4-AFF5-2D3A0D9E1DEF}"/>
              </a:ext>
            </a:extLst>
          </p:cNvPr>
          <p:cNvSpPr txBox="1"/>
          <p:nvPr/>
        </p:nvSpPr>
        <p:spPr>
          <a:xfrm>
            <a:off x="617830" y="1971040"/>
            <a:ext cx="4070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git</a:t>
            </a:r>
            <a:r>
              <a:rPr lang="ko-KR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remote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로컬저장소와 원격저장소를 연결한다.</a:t>
            </a:r>
            <a:endParaRPr lang="ko-KR" altLang="ko-KR" sz="11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56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12D481-1A9A-486D-A387-46839D737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35617"/>
              </p:ext>
            </p:extLst>
          </p:nvPr>
        </p:nvGraphicFramePr>
        <p:xfrm>
          <a:off x="2247803" y="3428841"/>
          <a:ext cx="7071360" cy="3383280"/>
        </p:xfrm>
        <a:graphic>
          <a:graphicData uri="http://schemas.openxmlformats.org/drawingml/2006/table">
            <a:tbl>
              <a:tblPr/>
              <a:tblGrid>
                <a:gridCol w="7071360">
                  <a:extLst>
                    <a:ext uri="{9D8B030D-6E8A-4147-A177-3AD203B41FA5}">
                      <a16:colId xmlns:a16="http://schemas.microsoft.com/office/drawing/2014/main" val="2591417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원격저장소에 저장한다</a:t>
                      </a:r>
                      <a:r>
                        <a:rPr lang="en-US" altLang="ko-KR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</a:t>
                      </a:r>
                      <a:r>
                        <a:rPr lang="en-US" b="0" i="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i="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u origin master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에러 </a:t>
                      </a:r>
                      <a:r>
                        <a:rPr lang="en-US" altLang="ko-KR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- ! [</a:t>
                      </a:r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rejected] master -&gt; master (fetch first)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이미 변경된 파일이 원격저장소에 </a:t>
                      </a:r>
                      <a:r>
                        <a:rPr lang="ko-KR" altLang="en-US" b="0" i="0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있을경우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발생</a:t>
                      </a:r>
                      <a:endParaRPr lang="ko-KR" alt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pull origin master 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에러 </a:t>
                      </a:r>
                      <a:r>
                        <a:rPr lang="en-US" altLang="ko-KR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- ! [</a:t>
                      </a:r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rejected] master -&gt; master (non-fast-forward)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</a:t>
                      </a:r>
                      <a:r>
                        <a:rPr lang="en-US" b="0" i="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origin </a:t>
                      </a:r>
                      <a:r>
                        <a:rPr lang="en-US" b="0" i="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master</a:t>
                      </a:r>
                    </a:p>
                    <a:p>
                      <a:br>
                        <a:rPr lang="en-US" dirty="0">
                          <a:effectLst/>
                        </a:rPr>
                      </a:br>
                      <a:endParaRPr lang="en-US" altLang="ko-KR" dirty="0"/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4792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88994F4-0F8C-44FD-90AE-A55540DDDF4E}"/>
              </a:ext>
            </a:extLst>
          </p:cNvPr>
          <p:cNvSpPr/>
          <p:nvPr/>
        </p:nvSpPr>
        <p:spPr>
          <a:xfrm>
            <a:off x="1867383" y="2450123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ko-KR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Arial" panose="020B0604020202020204" pitchFamily="34" charset="0"/>
              </a:rPr>
              <a:t>push</a:t>
            </a:r>
            <a:r>
              <a:rPr lang="en-US" altLang="ko-KR" sz="105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Commit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했던 내용들을 올린다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FE54836-1EEC-431E-8E43-F15520AB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12288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ls –al </a:t>
            </a:r>
            <a:r>
              <a:rPr lang="ko-KR" altLang="en-US" dirty="0"/>
              <a:t>현재 내가 있는 디렉토리에 정보를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현재 내가 있는 루트 디렉토리로 </a:t>
            </a:r>
            <a:r>
              <a:rPr lang="ko-KR" altLang="en-US" dirty="0" err="1"/>
              <a:t>부터에</a:t>
            </a:r>
            <a:r>
              <a:rPr lang="ko-KR" altLang="en-US" dirty="0"/>
              <a:t> 경로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관리자 권한으로 실행 </a:t>
            </a:r>
            <a:endParaRPr lang="en-US" altLang="ko-KR" dirty="0"/>
          </a:p>
          <a:p>
            <a:r>
              <a:rPr lang="en-US" altLang="ko-KR" dirty="0"/>
              <a:t> Install </a:t>
            </a:r>
            <a:r>
              <a:rPr lang="ko-KR" altLang="en-US" dirty="0"/>
              <a:t>설치 명령어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891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1C7B-3B48-48E0-ABD6-39FC886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3BC8-978D-42F4-A5E4-622F118B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6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5D65-779A-43DF-98F1-3F442137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설치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67FAAC-9E99-476C-B1BE-16ADA4A21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4"/>
          <a:stretch/>
        </p:blipFill>
        <p:spPr>
          <a:xfrm>
            <a:off x="636340" y="1960270"/>
            <a:ext cx="524242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2646F4-838D-4506-AAB2-63C51F91E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5" r="23364" b="6834"/>
          <a:stretch/>
        </p:blipFill>
        <p:spPr>
          <a:xfrm>
            <a:off x="6954446" y="1690688"/>
            <a:ext cx="4601214" cy="39243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E9662FD-1A9B-418B-8F2F-352C4670CEF5}"/>
              </a:ext>
            </a:extLst>
          </p:cNvPr>
          <p:cNvSpPr/>
          <p:nvPr/>
        </p:nvSpPr>
        <p:spPr>
          <a:xfrm>
            <a:off x="5081359" y="2764644"/>
            <a:ext cx="587699" cy="6643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46D50-1812-48A4-BC3A-B14A4D1DDC23}"/>
              </a:ext>
            </a:extLst>
          </p:cNvPr>
          <p:cNvSpPr txBox="1"/>
          <p:nvPr/>
        </p:nvSpPr>
        <p:spPr>
          <a:xfrm>
            <a:off x="5749457" y="277365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</a:t>
            </a:r>
            <a:endParaRPr lang="en-US" altLang="ko-KR" dirty="0"/>
          </a:p>
          <a:p>
            <a:r>
              <a:rPr lang="ko-KR" altLang="en-US" dirty="0"/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2D6BF-B4E0-432C-938C-955327FB9426}"/>
              </a:ext>
            </a:extLst>
          </p:cNvPr>
          <p:cNvSpPr txBox="1"/>
          <p:nvPr/>
        </p:nvSpPr>
        <p:spPr>
          <a:xfrm>
            <a:off x="8783511" y="2395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E9D8D-CCFA-40AB-8C1B-47E799DD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디렉토리 연결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54FD81-E49D-4ADB-A80A-3101CA0B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30" y="1871345"/>
            <a:ext cx="69039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B094-931E-4E9D-A0FA-F20024A6FFEA}"/>
              </a:ext>
            </a:extLst>
          </p:cNvPr>
          <p:cNvSpPr txBox="1"/>
          <p:nvPr/>
        </p:nvSpPr>
        <p:spPr>
          <a:xfrm>
            <a:off x="8634714" y="2268638"/>
            <a:ext cx="35798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Bash, </a:t>
            </a:r>
            <a:r>
              <a:rPr lang="ko-KR" altLang="en-US" dirty="0"/>
              <a:t>우분투를 사용해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extensions </a:t>
            </a:r>
            <a:r>
              <a:rPr lang="ko-KR" altLang="en-US" dirty="0"/>
              <a:t>과 같은 </a:t>
            </a:r>
            <a:endParaRPr lang="en-US" altLang="ko-KR" dirty="0"/>
          </a:p>
          <a:p>
            <a:r>
              <a:rPr lang="ko-KR" altLang="en-US" dirty="0"/>
              <a:t>인터페이스를 제공하는 프로그램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연결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AF967F-329B-467D-8C8F-3EEBCE46F7C5}"/>
              </a:ext>
            </a:extLst>
          </p:cNvPr>
          <p:cNvSpPr/>
          <p:nvPr/>
        </p:nvSpPr>
        <p:spPr>
          <a:xfrm>
            <a:off x="2879465" y="2181225"/>
            <a:ext cx="461962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1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E2184-875E-4CB8-8AF6-B14C913D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extensions </a:t>
            </a:r>
            <a:r>
              <a:rPr lang="ko-KR" altLang="en-US" dirty="0"/>
              <a:t>으로 연결하기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0643ED-54ED-498D-9894-04C364341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64" y="2025303"/>
            <a:ext cx="5860288" cy="358933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D15AD1-FCA9-483E-9A98-4726F38490B9}"/>
              </a:ext>
            </a:extLst>
          </p:cNvPr>
          <p:cNvSpPr/>
          <p:nvPr/>
        </p:nvSpPr>
        <p:spPr>
          <a:xfrm>
            <a:off x="4199242" y="2384593"/>
            <a:ext cx="3704253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AFF84-C86D-4BF0-9E3E-3F05A815A509}"/>
              </a:ext>
            </a:extLst>
          </p:cNvPr>
          <p:cNvSpPr txBox="1"/>
          <p:nvPr/>
        </p:nvSpPr>
        <p:spPr>
          <a:xfrm>
            <a:off x="8709957" y="230451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 복사했던 경로를 넣어준다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3A6AB5-3192-4786-871A-418865F1D391}"/>
              </a:ext>
            </a:extLst>
          </p:cNvPr>
          <p:cNvSpPr/>
          <p:nvPr/>
        </p:nvSpPr>
        <p:spPr>
          <a:xfrm>
            <a:off x="3026364" y="2715891"/>
            <a:ext cx="942393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233C9-27D0-4CD2-BBFD-4E90DFC89478}"/>
              </a:ext>
            </a:extLst>
          </p:cNvPr>
          <p:cNvSpPr txBox="1"/>
          <p:nvPr/>
        </p:nvSpPr>
        <p:spPr>
          <a:xfrm>
            <a:off x="371244" y="2536059"/>
            <a:ext cx="2387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폴더를 어디에 </a:t>
            </a:r>
            <a:r>
              <a:rPr lang="ko-KR" altLang="en-US" dirty="0" err="1"/>
              <a:t>생성할건지에</a:t>
            </a:r>
            <a:r>
              <a:rPr lang="ko-KR" altLang="en-US" dirty="0"/>
              <a:t> 대한 경로를 선택해준다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78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16BF8-96C7-42B7-9607-611FA814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8CE8FE4-CC15-4B9B-B56A-6DDE634CA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972080"/>
              </p:ext>
            </p:extLst>
          </p:nvPr>
        </p:nvGraphicFramePr>
        <p:xfrm>
          <a:off x="1727200" y="2964071"/>
          <a:ext cx="7071360" cy="2834640"/>
        </p:xfrm>
        <a:graphic>
          <a:graphicData uri="http://schemas.openxmlformats.org/drawingml/2006/table">
            <a:tbl>
              <a:tblPr/>
              <a:tblGrid>
                <a:gridCol w="7071360">
                  <a:extLst>
                    <a:ext uri="{9D8B030D-6E8A-4147-A177-3AD203B41FA5}">
                      <a16:colId xmlns:a16="http://schemas.microsoft.com/office/drawing/2014/main" val="1014580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git commit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 사용될 </a:t>
                      </a:r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username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config </a:t>
                      </a:r>
                      <a:r>
                        <a:rPr lang="en-US" b="0" i="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global user.</a:t>
                      </a:r>
                      <a:r>
                        <a:rPr lang="en-US" b="0" i="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i="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i="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your_name</a:t>
                      </a:r>
                      <a:r>
                        <a:rPr lang="en-US" b="0" i="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git commit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 사용될 </a:t>
                      </a:r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email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config </a:t>
                      </a:r>
                      <a:r>
                        <a:rPr lang="en-US" b="0" i="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global </a:t>
                      </a:r>
                      <a:r>
                        <a:rPr lang="en-US" b="0" i="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user.email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i="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"your_email@example.com"</a:t>
                      </a:r>
                      <a:endParaRPr 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/>
                      <a:r>
                        <a:rPr 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설정한 내용을 확인할 수 있다</a:t>
                      </a:r>
                      <a:r>
                        <a:rPr lang="en-US" altLang="ko-KR" b="0" i="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b="0" i="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config </a:t>
                      </a:r>
                      <a:r>
                        <a:rPr lang="en-US" b="0" i="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b="0" i="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</a:p>
                    <a:p>
                      <a:br>
                        <a:rPr lang="en-US" dirty="0">
                          <a:effectLst/>
                        </a:rPr>
                      </a:br>
                      <a:endParaRPr lang="en-US" altLang="ko-KR" dirty="0"/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3246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B492391-F0CD-4F20-A0F3-FC9CAD047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247057"/>
            <a:ext cx="4490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(최초 1회 실행)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가장 먼저 </a:t>
            </a:r>
            <a:r>
              <a:rPr kumimoji="0" lang="ko-KR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해야할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일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8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C4E9D09-A62A-41CC-8F85-B3D217898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54268"/>
              </p:ext>
            </p:extLst>
          </p:nvPr>
        </p:nvGraphicFramePr>
        <p:xfrm>
          <a:off x="2164398" y="2856707"/>
          <a:ext cx="7071360" cy="3108960"/>
        </p:xfrm>
        <a:graphic>
          <a:graphicData uri="http://schemas.openxmlformats.org/drawingml/2006/table">
            <a:tbl>
              <a:tblPr/>
              <a:tblGrid>
                <a:gridCol w="7071360">
                  <a:extLst>
                    <a:ext uri="{9D8B030D-6E8A-4147-A177-3AD203B41FA5}">
                      <a16:colId xmlns:a16="http://schemas.microsoft.com/office/drawing/2014/main" val="65038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로컬저장소로 설정할 프로젝트 위치로 이동한다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cd C:/dev/workspace/eom2017</a:t>
                      </a:r>
                    </a:p>
                    <a:p>
                      <a:b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altLang="ko-KR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로컬저장소로 설정한다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 (master) 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브랜치로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 보이면 성공한 것이다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</a:t>
                      </a:r>
                      <a:r>
                        <a:rPr lang="en-US" altLang="ko-KR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endParaRPr lang="en-US" altLang="ko-KR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altLang="ko-KR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만약 </a:t>
                      </a:r>
                      <a:r>
                        <a:rPr lang="en-US" altLang="ko-KR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을 취소하려면 아래의 명령어를 입력한다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rm -r .git</a:t>
                      </a: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8764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C2D89EA-6340-41C0-924A-D8F782B0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398" y="2050559"/>
            <a:ext cx="2736647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git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init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현재 디렉토리를 로컬저장소로 설정한다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AF48E65-42AD-41AA-A14A-239B6969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6151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1.daumcdn.net/cfile/tistory/99F643345A3015D705">
            <a:extLst>
              <a:ext uri="{FF2B5EF4-FFF2-40B4-BE49-F238E27FC236}">
                <a16:creationId xmlns:a16="http://schemas.microsoft.com/office/drawing/2014/main" id="{CC60EB18-C559-451C-9755-A0518FF41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80" y="2925147"/>
            <a:ext cx="656272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CEE68-FBB7-410B-9342-7293A6F58B86}"/>
              </a:ext>
            </a:extLst>
          </p:cNvPr>
          <p:cNvSpPr txBox="1"/>
          <p:nvPr/>
        </p:nvSpPr>
        <p:spPr>
          <a:xfrm>
            <a:off x="2377440" y="1696720"/>
            <a:ext cx="3903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git</a:t>
            </a:r>
            <a:r>
              <a:rPr lang="ko-KR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status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로컬저장소의 현재 상태를 보여준다.</a:t>
            </a:r>
            <a:endParaRPr lang="ko-KR" altLang="ko-KR" sz="11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0AEAB77-4322-430B-A939-1F5BE5C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112842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0AEAB77-4322-430B-A939-1F5BE5C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194236-3420-4773-844F-286B54AB6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19034"/>
              </p:ext>
            </p:extLst>
          </p:nvPr>
        </p:nvGraphicFramePr>
        <p:xfrm>
          <a:off x="4988931" y="2273617"/>
          <a:ext cx="6867418" cy="4351338"/>
        </p:xfrm>
        <a:graphic>
          <a:graphicData uri="http://schemas.openxmlformats.org/drawingml/2006/table">
            <a:tbl>
              <a:tblPr/>
              <a:tblGrid>
                <a:gridCol w="3433709">
                  <a:extLst>
                    <a:ext uri="{9D8B030D-6E8A-4147-A177-3AD203B41FA5}">
                      <a16:colId xmlns:a16="http://schemas.microsoft.com/office/drawing/2014/main" val="4163605962"/>
                    </a:ext>
                  </a:extLst>
                </a:gridCol>
                <a:gridCol w="3433709">
                  <a:extLst>
                    <a:ext uri="{9D8B030D-6E8A-4147-A177-3AD203B41FA5}">
                      <a16:colId xmlns:a16="http://schemas.microsoft.com/office/drawing/2014/main" val="2528492929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a.html 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파일만 추가</a:t>
                      </a:r>
                      <a:endParaRPr lang="ko-KR" altLang="en-US" sz="170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add a.html</a:t>
                      </a: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워킹 디렉터리 내 모든 파일을 추가</a:t>
                      </a:r>
                      <a:endParaRPr lang="ko-KR" altLang="en-US" sz="170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add .</a:t>
                      </a: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명령 프롬프트에서 상호작용하면서 추가 </a:t>
                      </a:r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나갈땐 </a:t>
                      </a:r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를 입력</a:t>
                      </a:r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70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add </a:t>
                      </a:r>
                      <a:r>
                        <a:rPr lang="en-US" altLang="ko-KR" sz="170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진행중인 파일일 경우</a:t>
                      </a:r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, Staging Area</a:t>
                      </a:r>
                      <a:r>
                        <a:rPr lang="ko-KR" altLang="en-US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에서 워킹 디렉터리로 옮겨온다</a:t>
                      </a:r>
                      <a:r>
                        <a:rPr lang="en-US" altLang="ko-KR" sz="170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 </a:t>
                      </a:r>
                      <a:endParaRPr lang="ko-KR" altLang="en-US" sz="170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$git rm </a:t>
                      </a:r>
                      <a:r>
                        <a:rPr lang="en-US" altLang="ko-KR" sz="170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cached a.html</a:t>
                      </a:r>
                    </a:p>
                    <a:p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$git rm </a:t>
                      </a:r>
                      <a:r>
                        <a:rPr lang="en-US" altLang="ko-KR" sz="170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r </a:t>
                      </a:r>
                      <a:r>
                        <a:rPr lang="en-US" altLang="ko-KR" sz="170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sz="170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cached .</a:t>
                      </a:r>
                    </a:p>
                  </a:txBody>
                  <a:tcPr marL="0" marR="0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700" u="none" strike="noStrike" dirty="0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700" dirty="0">
                        <a:effectLst/>
                      </a:endParaRPr>
                    </a:p>
                  </a:txBody>
                  <a:tcPr marL="0" marR="14800" marT="0" marB="296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640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964DDC-906E-46E8-853C-B4E77C5EBA48}"/>
              </a:ext>
            </a:extLst>
          </p:cNvPr>
          <p:cNvSpPr txBox="1"/>
          <p:nvPr/>
        </p:nvSpPr>
        <p:spPr>
          <a:xfrm>
            <a:off x="113088" y="2718434"/>
            <a:ext cx="4621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git</a:t>
            </a:r>
            <a:r>
              <a:rPr lang="ko-KR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add</a:t>
            </a:r>
            <a:br>
              <a:rPr lang="ko-KR" altLang="ko-KR" b="1" dirty="0">
                <a:solidFill>
                  <a:srgbClr val="F15F5F"/>
                </a:solidFill>
                <a:latin typeface="Arial" panose="020B0604020202020204" pitchFamily="34" charset="0"/>
                <a:ea typeface="Noto Sans"/>
              </a:rPr>
            </a:b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파일을 준비영역(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Staging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Area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)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으로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옮긴다.</a:t>
            </a:r>
            <a:endParaRPr lang="ko-KR" altLang="ko-KR" sz="11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0AEAB77-4322-430B-A939-1F5BE5C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우분투 </a:t>
            </a:r>
            <a:r>
              <a:rPr lang="en-US" altLang="ko-KR" dirty="0"/>
              <a:t>, git bash </a:t>
            </a:r>
            <a:r>
              <a:rPr lang="ko-KR" altLang="en-US" dirty="0"/>
              <a:t>와 같은 터미널에서 </a:t>
            </a:r>
            <a:br>
              <a:rPr lang="en-US" altLang="ko-KR" dirty="0"/>
            </a:br>
            <a:r>
              <a:rPr lang="ko-KR" altLang="en-US" dirty="0"/>
              <a:t>연결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637A8D-7EBA-4004-90A1-3A7ADC200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69123"/>
              </p:ext>
            </p:extLst>
          </p:nvPr>
        </p:nvGraphicFramePr>
        <p:xfrm>
          <a:off x="2653003" y="3143910"/>
          <a:ext cx="7071360" cy="2834640"/>
        </p:xfrm>
        <a:graphic>
          <a:graphicData uri="http://schemas.openxmlformats.org/drawingml/2006/table">
            <a:tbl>
              <a:tblPr/>
              <a:tblGrid>
                <a:gridCol w="7071360">
                  <a:extLst>
                    <a:ext uri="{9D8B030D-6E8A-4147-A177-3AD203B41FA5}">
                      <a16:colId xmlns:a16="http://schemas.microsoft.com/office/drawing/2014/main" val="4161016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에디터가 출력되고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에디터에서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메시지 입력 후 저장하면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커밋됨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commit</a:t>
                      </a: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간단한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메시지를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입력후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ko-KR" altLang="en-US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commit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 </a:t>
                      </a:r>
                      <a:r>
                        <a:rPr lang="en-US" altLang="ko-KR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 메시지</a:t>
                      </a:r>
                      <a:r>
                        <a:rPr lang="en-US" altLang="ko-KR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ko-KR" alt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 Staging Area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에 들어간 파일에 대해서만 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워킹 디렉터리는 적용 </a:t>
                      </a:r>
                      <a:r>
                        <a:rPr lang="en-US" altLang="ko-KR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X)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git commit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 </a:t>
                      </a:r>
                      <a:r>
                        <a:rPr lang="en-US" altLang="ko-KR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 </a:t>
                      </a:r>
                      <a:r>
                        <a:rPr lang="en-US" altLang="ko-KR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커밋</a:t>
                      </a:r>
                      <a:r>
                        <a:rPr lang="ko-KR" altLang="en-US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 메시지</a:t>
                      </a:r>
                      <a:r>
                        <a:rPr lang="en-US" altLang="ko-KR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ko-KR" alt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4474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CC22582-1373-448C-818B-51179714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2482190"/>
            <a:ext cx="184731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23137-F460-4F91-BD1B-C7F49AB3A934}"/>
              </a:ext>
            </a:extLst>
          </p:cNvPr>
          <p:cNvSpPr txBox="1"/>
          <p:nvPr/>
        </p:nvSpPr>
        <p:spPr>
          <a:xfrm>
            <a:off x="1686560" y="1792472"/>
            <a:ext cx="607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git</a:t>
            </a:r>
            <a:r>
              <a:rPr lang="ko-KR" altLang="ko-KR" sz="2000" b="1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sz="2000" b="1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commit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준비영역(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Staging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Area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  <a:t>)의 파일을 로컬저장소에 저장한다.</a:t>
            </a:r>
            <a:b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Noto Sans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4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198</Words>
  <Application>Microsoft Office PowerPoint</Application>
  <PresentationFormat>와이드스크린</PresentationFormat>
  <Paragraphs>113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Github</vt:lpstr>
      <vt:lpstr>GitHub 설치 방법</vt:lpstr>
      <vt:lpstr>GitHub 디렉토리 연결 방법</vt:lpstr>
      <vt:lpstr>Git extensions 으로 연결하기</vt:lpstr>
      <vt:lpstr>우분투 , git bash 와 같은 터미널에서  연결</vt:lpstr>
      <vt:lpstr>우분투 , git bash 와 같은 터미널에서  연결</vt:lpstr>
      <vt:lpstr>우분투 , git bash 와 같은 터미널에서  연결</vt:lpstr>
      <vt:lpstr>우분투 , git bash 와 같은 터미널에서  연결</vt:lpstr>
      <vt:lpstr>우분투 , git bash 와 같은 터미널에서  연결</vt:lpstr>
      <vt:lpstr>우분투 , git bash 와 같은 터미널에서  연결</vt:lpstr>
      <vt:lpstr>우분투 , git bash 와 같은 터미널에서  연결</vt:lpstr>
      <vt:lpstr>우분투 , git bash 와 같은 터미널에서  연결</vt:lpstr>
      <vt:lpstr>리눅스 명령어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hyesung lee</dc:creator>
  <cp:lastModifiedBy>hyesung lee</cp:lastModifiedBy>
  <cp:revision>26</cp:revision>
  <dcterms:created xsi:type="dcterms:W3CDTF">2019-06-17T12:13:02Z</dcterms:created>
  <dcterms:modified xsi:type="dcterms:W3CDTF">2019-06-17T12:57:18Z</dcterms:modified>
</cp:coreProperties>
</file>