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4" r:id="rId8"/>
    <p:sldId id="262" r:id="rId9"/>
    <p:sldId id="265"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3/10/2016</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3/10/2016</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3/10/2016</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3/10/2016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3/10/2016</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3/10/2016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3/10/2016</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3/10/2016</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3/10/2016</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8809892" cy="5909310"/>
          </a:xfrm>
          <a:prstGeom prst="rect">
            <a:avLst/>
          </a:prstGeom>
          <a:noFill/>
        </p:spPr>
        <p:txBody>
          <a:bodyPr wrap="square" rtlCol="0">
            <a:spAutoFit/>
          </a:bodyPr>
          <a:lstStyle/>
          <a:p>
            <a:pPr algn="ctr"/>
            <a:r>
              <a:rPr lang="en-US" b="1" dirty="0"/>
              <a:t>IDENTITY-BASED ENCRYPTION USING KEY UPDATE-CSP</a:t>
            </a:r>
            <a:endParaRPr lang="en-US" dirty="0"/>
          </a:p>
          <a:p>
            <a:pPr algn="ctr"/>
            <a:r>
              <a:rPr lang="en-US" dirty="0"/>
              <a:t> </a:t>
            </a:r>
          </a:p>
          <a:p>
            <a:pPr algn="ctr"/>
            <a:r>
              <a:rPr lang="en-US" b="1" dirty="0"/>
              <a:t> </a:t>
            </a:r>
            <a:endParaRPr lang="en-US" dirty="0"/>
          </a:p>
          <a:p>
            <a:pPr algn="ctr"/>
            <a:r>
              <a:rPr lang="en-US" b="1" dirty="0"/>
              <a:t>SRM University</a:t>
            </a:r>
            <a:endParaRPr lang="en-US" dirty="0"/>
          </a:p>
          <a:p>
            <a:pPr algn="ctr"/>
            <a:r>
              <a:rPr lang="en-US" b="1" dirty="0"/>
              <a:t>Department of Computer Science and Engineering</a:t>
            </a:r>
            <a:endParaRPr lang="en-US" dirty="0"/>
          </a:p>
          <a:p>
            <a:pPr algn="ctr"/>
            <a:r>
              <a:rPr lang="en-US" b="1" dirty="0" err="1"/>
              <a:t>Kattankullathur</a:t>
            </a:r>
            <a:r>
              <a:rPr lang="en-US" b="1" dirty="0"/>
              <a:t>, Chennai , Tamil Nadu 603203</a:t>
            </a:r>
            <a:br>
              <a:rPr lang="en-US" b="1" dirty="0"/>
            </a:br>
            <a:endParaRPr lang="en-US" b="1" dirty="0" smtClean="0"/>
          </a:p>
          <a:p>
            <a:pPr algn="ctr"/>
            <a:endParaRPr lang="en-US" b="1" dirty="0"/>
          </a:p>
          <a:p>
            <a:pPr algn="ctr"/>
            <a:endParaRPr lang="en-US" b="1" dirty="0" smtClean="0"/>
          </a:p>
          <a:p>
            <a:pPr algn="ctr"/>
            <a:endParaRPr lang="en-US" b="1" dirty="0"/>
          </a:p>
          <a:p>
            <a:pPr algn="ctr"/>
            <a:endParaRPr lang="en-US" b="1" dirty="0" smtClean="0"/>
          </a:p>
          <a:p>
            <a:pPr algn="ctr"/>
            <a:r>
              <a:rPr lang="en-US" b="1" dirty="0"/>
              <a:t/>
            </a:r>
            <a:br>
              <a:rPr lang="en-US" b="1" dirty="0"/>
            </a:br>
            <a:r>
              <a:rPr lang="en-US" b="1" dirty="0"/>
              <a:t/>
            </a:r>
            <a:br>
              <a:rPr lang="en-US" b="1" dirty="0"/>
            </a:br>
            <a:r>
              <a:rPr lang="en-US" b="1" dirty="0"/>
              <a:t>Name: </a:t>
            </a:r>
            <a:r>
              <a:rPr lang="en-US" b="1" dirty="0" err="1"/>
              <a:t>Prabhunath</a:t>
            </a:r>
            <a:r>
              <a:rPr lang="en-US" b="1" dirty="0"/>
              <a:t> </a:t>
            </a:r>
            <a:r>
              <a:rPr lang="en-US" b="1" dirty="0" err="1"/>
              <a:t>Yadav</a:t>
            </a:r>
            <a:endParaRPr lang="en-US" dirty="0"/>
          </a:p>
          <a:p>
            <a:pPr algn="ctr"/>
            <a:r>
              <a:rPr lang="en-US" b="1" dirty="0" err="1"/>
              <a:t>Reg</a:t>
            </a:r>
            <a:r>
              <a:rPr lang="en-US" b="1" dirty="0"/>
              <a:t> No: 1031210334</a:t>
            </a:r>
            <a:endParaRPr lang="en-US" dirty="0"/>
          </a:p>
          <a:p>
            <a:pPr algn="ctr"/>
            <a:r>
              <a:rPr lang="en-US" b="1" dirty="0" err="1"/>
              <a:t>Branch:CSE</a:t>
            </a:r>
            <a:r>
              <a:rPr lang="en-US" b="1" dirty="0"/>
              <a:t/>
            </a:r>
            <a:br>
              <a:rPr lang="en-US" b="1" dirty="0"/>
            </a:br>
            <a:r>
              <a:rPr lang="en-US" b="1" dirty="0" err="1"/>
              <a:t>Name:Ashish</a:t>
            </a:r>
            <a:r>
              <a:rPr lang="en-US" b="1" dirty="0"/>
              <a:t> </a:t>
            </a:r>
            <a:r>
              <a:rPr lang="en-US" b="1" dirty="0" err="1"/>
              <a:t>Jangu</a:t>
            </a:r>
            <a:endParaRPr lang="en-US" dirty="0"/>
          </a:p>
          <a:p>
            <a:pPr algn="ctr"/>
            <a:r>
              <a:rPr lang="en-US" b="1" dirty="0" err="1"/>
              <a:t>Reg</a:t>
            </a:r>
            <a:r>
              <a:rPr lang="en-US" b="1" dirty="0"/>
              <a:t> No: 1031210332</a:t>
            </a:r>
            <a:endParaRPr lang="en-US" dirty="0"/>
          </a:p>
          <a:p>
            <a:pPr algn="ctr"/>
            <a:r>
              <a:rPr lang="en-US" b="1" dirty="0"/>
              <a:t>Branch: CSE</a:t>
            </a:r>
            <a:endParaRPr lang="en-US" dirty="0"/>
          </a:p>
          <a:p>
            <a:pPr algn="ctr"/>
            <a:r>
              <a:rPr lang="en-US" b="1" dirty="0"/>
              <a:t>Under the guidance of Mr. M. RAJASEKARAN</a:t>
            </a:r>
            <a:endParaRPr lang="en-US" dirty="0"/>
          </a:p>
          <a:p>
            <a:endParaRPr lang="en-US" dirty="0"/>
          </a:p>
        </p:txBody>
      </p:sp>
    </p:spTree>
    <p:extLst>
      <p:ext uri="{BB962C8B-B14F-4D97-AF65-F5344CB8AC3E}">
        <p14:creationId xmlns:p14="http://schemas.microsoft.com/office/powerpoint/2010/main" val="19568404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533400"/>
            <a:ext cx="8534400" cy="454152"/>
          </a:xfrm>
        </p:spPr>
        <p:txBody>
          <a:bodyPr>
            <a:normAutofit fontScale="90000"/>
          </a:bodyPr>
          <a:lstStyle/>
          <a:p>
            <a:r>
              <a:rPr lang="en-US" b="1" dirty="0"/>
              <a:t>PROPOSED </a:t>
            </a:r>
            <a:r>
              <a:rPr lang="en-US" b="1" dirty="0" smtClean="0"/>
              <a:t>SYSTEM</a:t>
            </a:r>
            <a:endParaRPr lang="en-US" dirty="0"/>
          </a:p>
        </p:txBody>
      </p:sp>
      <p:sp>
        <p:nvSpPr>
          <p:cNvPr id="3" name="Content Placeholder 2"/>
          <p:cNvSpPr>
            <a:spLocks noGrp="1"/>
          </p:cNvSpPr>
          <p:nvPr>
            <p:ph sz="quarter" idx="1"/>
          </p:nvPr>
        </p:nvSpPr>
        <p:spPr/>
        <p:txBody>
          <a:bodyPr>
            <a:normAutofit fontScale="55000" lnSpcReduction="20000"/>
          </a:bodyPr>
          <a:lstStyle/>
          <a:p>
            <a:r>
              <a:rPr lang="en-US" dirty="0" smtClean="0"/>
              <a:t>In </a:t>
            </a:r>
            <a:r>
              <a:rPr lang="en-US" dirty="0"/>
              <a:t>this paper, we introduce outsourcing computation into IBE revocation, </a:t>
            </a:r>
            <a:r>
              <a:rPr lang="en-US" dirty="0" smtClean="0"/>
              <a:t>We </a:t>
            </a:r>
            <a:r>
              <a:rPr lang="en-US" dirty="0"/>
              <a:t>propose a scheme to offload all the key generation related operations during key-issuing and key-update, leaving only a constant number of simple operations for PKG and eligible users to perform locally. </a:t>
            </a:r>
            <a:endParaRPr lang="en-US" dirty="0" smtClean="0"/>
          </a:p>
          <a:p>
            <a:r>
              <a:rPr lang="en-US" dirty="0" smtClean="0"/>
              <a:t>In </a:t>
            </a:r>
            <a:r>
              <a:rPr lang="en-US" dirty="0"/>
              <a:t>our scheme, as with the suggestion that we realize revocation through updating the private keys of the unrevoked users.  But unlike that work which trivially concatenates time period with identity for key generation/update and requires to re-issue the whole private key for unrevoked users, we propose a novel collusion-resistant key issuing technique: we employ a hybrid private key for each user, in which an AND gate is involved to connect and bound two sub-components, namely the identity component and the time component. </a:t>
            </a:r>
            <a:endParaRPr lang="en-US" dirty="0" smtClean="0"/>
          </a:p>
          <a:p>
            <a:r>
              <a:rPr lang="en-US" dirty="0" smtClean="0"/>
              <a:t>At </a:t>
            </a:r>
            <a:r>
              <a:rPr lang="en-US" dirty="0"/>
              <a:t>first, user is able to obtain the identity component and a default time component (i.e., for current time period) from PKG as his/her private key in key-issuing. Afterwards, in order to maintain decrypt ability, unrevoked users needs to periodically request on key-update for  time component to a newly introduced entity named Key Update Cloud Service Provider (KU-CSP). Compared with the previous work [4], our scheme does not have to re-issue the whole private keys, but just need to update a lightweight component of it at a specialized entity KU-CSP. We also specify that </a:t>
            </a:r>
          </a:p>
          <a:p>
            <a:r>
              <a:rPr lang="en-US" b="1" dirty="0" smtClean="0"/>
              <a:t>Advantages</a:t>
            </a:r>
          </a:p>
          <a:p>
            <a:r>
              <a:rPr lang="en-US" dirty="0" smtClean="0"/>
              <a:t>1</a:t>
            </a:r>
            <a:r>
              <a:rPr lang="en-US" dirty="0"/>
              <a:t>) with the aid of KU-CSP, user needs not to contact with PKG in key-update, in other words, PKG is allowed to be offline after sending the revocation list to KU-CSP.</a:t>
            </a:r>
          </a:p>
          <a:p>
            <a:r>
              <a:rPr lang="en-US" dirty="0"/>
              <a:t>2) No secure channel or user authentication is required during key-update between user and KU-CSP.</a:t>
            </a:r>
          </a:p>
          <a:p>
            <a:endParaRPr lang="en-US" dirty="0"/>
          </a:p>
        </p:txBody>
      </p:sp>
    </p:spTree>
    <p:extLst>
      <p:ext uri="{BB962C8B-B14F-4D97-AF65-F5344CB8AC3E}">
        <p14:creationId xmlns:p14="http://schemas.microsoft.com/office/powerpoint/2010/main" val="40692706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772400" cy="685800"/>
          </a:xfrm>
        </p:spPr>
        <p:txBody>
          <a:bodyPr>
            <a:normAutofit/>
          </a:bodyPr>
          <a:lstStyle/>
          <a:p>
            <a:r>
              <a:rPr lang="en-US" sz="2400" b="1" dirty="0" smtClean="0"/>
              <a:t>Introduction</a:t>
            </a:r>
            <a:endParaRPr lang="en-US" sz="2400" b="1" dirty="0"/>
          </a:p>
        </p:txBody>
      </p:sp>
      <p:sp>
        <p:nvSpPr>
          <p:cNvPr id="3" name="Content Placeholder 2"/>
          <p:cNvSpPr>
            <a:spLocks noGrp="1"/>
          </p:cNvSpPr>
          <p:nvPr>
            <p:ph sz="quarter" idx="1"/>
          </p:nvPr>
        </p:nvSpPr>
        <p:spPr>
          <a:xfrm>
            <a:off x="457200" y="1295400"/>
            <a:ext cx="8229600" cy="4830763"/>
          </a:xfrm>
        </p:spPr>
        <p:txBody>
          <a:bodyPr>
            <a:normAutofit fontScale="92500" lnSpcReduction="10000"/>
          </a:bodyPr>
          <a:lstStyle/>
          <a:p>
            <a:endParaRPr lang="en-US" sz="1600" dirty="0" smtClean="0"/>
          </a:p>
          <a:p>
            <a:r>
              <a:rPr lang="en-US" sz="1600" dirty="0" smtClean="0"/>
              <a:t>Identity to </a:t>
            </a:r>
            <a:r>
              <a:rPr lang="en-US" sz="1600" dirty="0"/>
              <a:t>public key encryption, which is proposed to simplify </a:t>
            </a:r>
            <a:r>
              <a:rPr lang="en-US" sz="1600" dirty="0" smtClean="0"/>
              <a:t>Key Based </a:t>
            </a:r>
            <a:r>
              <a:rPr lang="en-US" sz="1600" dirty="0"/>
              <a:t>Encryption (IBE) is an interesting </a:t>
            </a:r>
            <a:r>
              <a:rPr lang="en-US" sz="1600" dirty="0" smtClean="0"/>
              <a:t>alternative management </a:t>
            </a:r>
            <a:r>
              <a:rPr lang="en-US" sz="1600" dirty="0"/>
              <a:t>in a certificate-based Public Key Infrastructure</a:t>
            </a:r>
            <a:br>
              <a:rPr lang="en-US" sz="1600" dirty="0"/>
            </a:br>
            <a:r>
              <a:rPr lang="en-US" sz="1600" dirty="0"/>
              <a:t>(PKI) by using human-intelligible identities (e.g., </a:t>
            </a:r>
            <a:r>
              <a:rPr lang="en-US" sz="1600" dirty="0" smtClean="0"/>
              <a:t>unique name</a:t>
            </a:r>
            <a:r>
              <a:rPr lang="en-US" sz="1600" dirty="0"/>
              <a:t>, email address, IP address, </a:t>
            </a:r>
            <a:r>
              <a:rPr lang="en-US" sz="1600" dirty="0" err="1"/>
              <a:t>etc</a:t>
            </a:r>
            <a:r>
              <a:rPr lang="en-US" sz="1600" dirty="0"/>
              <a:t>) as public keys. Therefore, sender using IBE does not need to look up public key </a:t>
            </a:r>
            <a:r>
              <a:rPr lang="en-US" sz="1600" dirty="0" smtClean="0"/>
              <a:t>and certificate</a:t>
            </a:r>
            <a:r>
              <a:rPr lang="en-US" sz="1600" dirty="0"/>
              <a:t>, but directly encrypts message with receiver’s identity. Accordingly, receiver obtaining the private key </a:t>
            </a:r>
            <a:r>
              <a:rPr lang="en-US" sz="1600" dirty="0" smtClean="0"/>
              <a:t>associated with </a:t>
            </a:r>
            <a:r>
              <a:rPr lang="en-US" sz="1600" dirty="0"/>
              <a:t>the corresponding identity from Private Key </a:t>
            </a:r>
            <a:r>
              <a:rPr lang="en-US" sz="1600" dirty="0" smtClean="0"/>
              <a:t>Generator (PKG</a:t>
            </a:r>
            <a:r>
              <a:rPr lang="en-US" sz="1600" dirty="0"/>
              <a:t>) is able to decrypt such </a:t>
            </a:r>
            <a:r>
              <a:rPr lang="en-US" sz="1600" dirty="0" err="1" smtClean="0"/>
              <a:t>ciphertext</a:t>
            </a:r>
            <a:r>
              <a:rPr lang="en-US" sz="1600" dirty="0" smtClean="0"/>
              <a:t>.</a:t>
            </a:r>
          </a:p>
          <a:p>
            <a:r>
              <a:rPr lang="en-US" sz="1600" dirty="0" smtClean="0"/>
              <a:t>Though </a:t>
            </a:r>
            <a:r>
              <a:rPr lang="en-US" sz="1600" dirty="0"/>
              <a:t>IBE allows an arbitrary string as the public </a:t>
            </a:r>
            <a:r>
              <a:rPr lang="en-US" sz="1600" dirty="0" smtClean="0"/>
              <a:t>key which </a:t>
            </a:r>
            <a:r>
              <a:rPr lang="en-US" sz="1600" dirty="0"/>
              <a:t>is considered as an appealing advantages over PKI, </a:t>
            </a:r>
            <a:r>
              <a:rPr lang="en-US" sz="1600" dirty="0" smtClean="0"/>
              <a:t>it demands </a:t>
            </a:r>
            <a:r>
              <a:rPr lang="en-US" sz="1600" dirty="0"/>
              <a:t>an efficient revocation mechanism. Specifically, </a:t>
            </a:r>
            <a:r>
              <a:rPr lang="en-US" sz="1600" dirty="0" smtClean="0"/>
              <a:t>if the </a:t>
            </a:r>
            <a:r>
              <a:rPr lang="en-US" sz="1600" dirty="0"/>
              <a:t>private keys of some users get compromised, we </a:t>
            </a:r>
            <a:r>
              <a:rPr lang="en-US" sz="1600" dirty="0" smtClean="0"/>
              <a:t>must provide </a:t>
            </a:r>
            <a:r>
              <a:rPr lang="en-US" sz="1600" dirty="0"/>
              <a:t>a mean to revoke such users from system. In </a:t>
            </a:r>
            <a:r>
              <a:rPr lang="en-US" sz="1600" dirty="0" smtClean="0"/>
              <a:t>PKI setting</a:t>
            </a:r>
            <a:r>
              <a:rPr lang="en-US" sz="1600" dirty="0"/>
              <a:t>, revocation mechanism is realized by </a:t>
            </a:r>
            <a:r>
              <a:rPr lang="en-US" sz="1600" dirty="0" smtClean="0"/>
              <a:t>appending validity </a:t>
            </a:r>
            <a:r>
              <a:rPr lang="en-US" sz="1600" dirty="0"/>
              <a:t>periods to certificates or using involved combinations of </a:t>
            </a:r>
            <a:r>
              <a:rPr lang="en-US" sz="1600" dirty="0" smtClean="0"/>
              <a:t>techniques. </a:t>
            </a:r>
          </a:p>
          <a:p>
            <a:r>
              <a:rPr lang="en-US" sz="1600" dirty="0" smtClean="0"/>
              <a:t>The </a:t>
            </a:r>
            <a:r>
              <a:rPr lang="en-US" sz="1600" dirty="0"/>
              <a:t>CSPs cloud-based services such as Amazon’s EC2 and Microsoft’s Windows Azure could then simply update all the private keys by using the traditional key update technique and</a:t>
            </a:r>
            <a:br>
              <a:rPr lang="en-US" sz="1600" dirty="0"/>
            </a:br>
            <a:r>
              <a:rPr lang="en-US" sz="1600" dirty="0"/>
              <a:t>transmit the private keys back to unrevoked users</a:t>
            </a:r>
            <a:r>
              <a:rPr lang="en-US" sz="1600" dirty="0" smtClean="0"/>
              <a:t>.</a:t>
            </a:r>
            <a:r>
              <a:rPr lang="en-US" sz="1600" dirty="0"/>
              <a:t> </a:t>
            </a:r>
            <a:endParaRPr lang="en-US" sz="1600" dirty="0" smtClean="0"/>
          </a:p>
          <a:p>
            <a:r>
              <a:rPr lang="en-US" sz="1600" dirty="0" smtClean="0"/>
              <a:t>We </a:t>
            </a:r>
            <a:r>
              <a:rPr lang="en-US" sz="1600" dirty="0"/>
              <a:t>propose a scheme to offload all the </a:t>
            </a:r>
            <a:r>
              <a:rPr lang="en-US" sz="1600" dirty="0" smtClean="0"/>
              <a:t>key generation </a:t>
            </a:r>
            <a:r>
              <a:rPr lang="en-US" sz="1600" dirty="0"/>
              <a:t>related operations during key-issuing and </a:t>
            </a:r>
            <a:r>
              <a:rPr lang="en-US" sz="1600" dirty="0" smtClean="0"/>
              <a:t>key-update, </a:t>
            </a:r>
            <a:r>
              <a:rPr lang="en-US" sz="1600" dirty="0"/>
              <a:t>leaving only a constant number of simple operations for PKG and eligible users to perform locally</a:t>
            </a:r>
            <a:br>
              <a:rPr lang="en-US" sz="1600" dirty="0"/>
            </a:br>
            <a:r>
              <a:rPr lang="en-US" sz="1600" dirty="0"/>
              <a:t/>
            </a:r>
            <a:br>
              <a:rPr lang="en-US" sz="1600" dirty="0"/>
            </a:br>
            <a:endParaRPr lang="en-US" sz="1600" dirty="0"/>
          </a:p>
          <a:p>
            <a:endParaRPr lang="en-US" sz="1600" dirty="0"/>
          </a:p>
        </p:txBody>
      </p:sp>
    </p:spTree>
    <p:extLst>
      <p:ext uri="{BB962C8B-B14F-4D97-AF65-F5344CB8AC3E}">
        <p14:creationId xmlns:p14="http://schemas.microsoft.com/office/powerpoint/2010/main" val="35257961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0944" y="2193253"/>
            <a:ext cx="8548256" cy="2308324"/>
          </a:xfrm>
          <a:prstGeom prst="rect">
            <a:avLst/>
          </a:prstGeom>
          <a:noFill/>
        </p:spPr>
        <p:txBody>
          <a:bodyPr wrap="square" rtlCol="0">
            <a:spAutoFit/>
          </a:bodyPr>
          <a:lstStyle/>
          <a:p>
            <a:pPr marL="285750" indent="-285750">
              <a:buFont typeface="Arial" pitchFamily="34" charset="0"/>
              <a:buChar char="•"/>
            </a:pPr>
            <a:endParaRPr lang="en-US" dirty="0" smtClean="0"/>
          </a:p>
          <a:p>
            <a:pPr marL="285750" indent="-285750">
              <a:buFont typeface="Arial" pitchFamily="34" charset="0"/>
              <a:buChar char="•"/>
            </a:pPr>
            <a:r>
              <a:rPr lang="en-US" dirty="0" smtClean="0"/>
              <a:t>Using identity as a public key by PKG reduce its burden of extra processing in </a:t>
            </a:r>
            <a:r>
              <a:rPr lang="en-US" smtClean="0"/>
              <a:t>public </a:t>
            </a:r>
            <a:r>
              <a:rPr lang="en-US" smtClean="0"/>
              <a:t>Key </a:t>
            </a:r>
            <a:r>
              <a:rPr lang="en-US" dirty="0" smtClean="0"/>
              <a:t>generation.</a:t>
            </a:r>
          </a:p>
          <a:p>
            <a:endParaRPr lang="en-US" dirty="0" smtClean="0"/>
          </a:p>
          <a:p>
            <a:pPr marL="285750" indent="-285750">
              <a:buFont typeface="Arial" pitchFamily="34" charset="0"/>
              <a:buChar char="•"/>
            </a:pPr>
            <a:r>
              <a:rPr lang="en-US" dirty="0" smtClean="0"/>
              <a:t>To reduce the burden of PKG in updating private keys.</a:t>
            </a:r>
          </a:p>
          <a:p>
            <a:pPr marL="285750" indent="-285750">
              <a:buFont typeface="Arial" pitchFamily="34" charset="0"/>
              <a:buChar char="•"/>
            </a:pPr>
            <a:endParaRPr lang="en-US" dirty="0" smtClean="0"/>
          </a:p>
          <a:p>
            <a:pPr marL="285750" indent="-285750">
              <a:buFont typeface="Arial" pitchFamily="34" charset="0"/>
              <a:buChar char="•"/>
            </a:pPr>
            <a:endParaRPr lang="en-US" dirty="0" smtClean="0"/>
          </a:p>
          <a:p>
            <a:pPr marL="285750" indent="-285750">
              <a:buFont typeface="Arial" pitchFamily="34" charset="0"/>
              <a:buChar char="•"/>
            </a:pPr>
            <a:r>
              <a:rPr lang="en-US" dirty="0" smtClean="0"/>
              <a:t>Reduce the revoke overhead of PKG in case of key compromise.</a:t>
            </a:r>
            <a:endParaRPr lang="en-US" dirty="0"/>
          </a:p>
        </p:txBody>
      </p:sp>
      <p:sp>
        <p:nvSpPr>
          <p:cNvPr id="2" name="TextBox 1"/>
          <p:cNvSpPr txBox="1"/>
          <p:nvPr/>
        </p:nvSpPr>
        <p:spPr>
          <a:xfrm>
            <a:off x="290944" y="339436"/>
            <a:ext cx="8548256" cy="738664"/>
          </a:xfrm>
          <a:prstGeom prst="rect">
            <a:avLst/>
          </a:prstGeom>
          <a:noFill/>
        </p:spPr>
        <p:txBody>
          <a:bodyPr wrap="square" rtlCol="0">
            <a:spAutoFit/>
          </a:bodyPr>
          <a:lstStyle/>
          <a:p>
            <a:pPr algn="ctr"/>
            <a:r>
              <a:rPr lang="en-US" sz="2400" b="1" dirty="0"/>
              <a:t>Objective or Scope: </a:t>
            </a:r>
            <a:endParaRPr lang="en-US" sz="2400" dirty="0"/>
          </a:p>
          <a:p>
            <a:endParaRPr lang="en-US" dirty="0"/>
          </a:p>
        </p:txBody>
      </p:sp>
    </p:spTree>
    <p:extLst>
      <p:ext uri="{BB962C8B-B14F-4D97-AF65-F5344CB8AC3E}">
        <p14:creationId xmlns:p14="http://schemas.microsoft.com/office/powerpoint/2010/main" val="18587804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6" name="Content Placeholder 5"/>
          <p:cNvSpPr>
            <a:spLocks noGrp="1"/>
          </p:cNvSpPr>
          <p:nvPr>
            <p:ph sz="quarter" idx="1"/>
          </p:nvPr>
        </p:nvSpPr>
        <p:spPr/>
        <p:txBody>
          <a:bodyPr>
            <a:normAutofit/>
          </a:bodyPr>
          <a:lstStyle/>
          <a:p>
            <a:r>
              <a:rPr lang="en-US" sz="2000" dirty="0" smtClean="0"/>
              <a:t>As the no users are exponentionally increasing the burden of providing separate public key by PKG which cause bottleneck problem at pkg.</a:t>
            </a:r>
          </a:p>
          <a:p>
            <a:r>
              <a:rPr lang="en-US" sz="2000" dirty="0" smtClean="0"/>
              <a:t>The burden to update private key and revocation of user on key compromise issues are the major problems of PKG</a:t>
            </a:r>
          </a:p>
          <a:p>
            <a:pPr marL="0" indent="0">
              <a:buNone/>
            </a:pPr>
            <a:endParaRPr lang="en-US" sz="2000" dirty="0"/>
          </a:p>
        </p:txBody>
      </p:sp>
    </p:spTree>
    <p:extLst>
      <p:ext uri="{BB962C8B-B14F-4D97-AF65-F5344CB8AC3E}">
        <p14:creationId xmlns:p14="http://schemas.microsoft.com/office/powerpoint/2010/main" val="4733000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600200"/>
            <a:ext cx="8763000" cy="4267200"/>
          </a:xfrm>
        </p:spPr>
        <p:txBody>
          <a:bodyPr>
            <a:noAutofit/>
          </a:bodyPr>
          <a:lstStyle/>
          <a:p>
            <a:pPr algn="l"/>
            <a:r>
              <a:rPr lang="en-US" sz="1800" dirty="0">
                <a:solidFill>
                  <a:schemeClr val="tx1"/>
                </a:solidFill>
              </a:rPr>
              <a:t/>
            </a:r>
            <a:br>
              <a:rPr lang="en-US" sz="1800" dirty="0">
                <a:solidFill>
                  <a:schemeClr val="tx1"/>
                </a:solidFill>
              </a:rPr>
            </a:br>
            <a:r>
              <a:rPr lang="en-US" sz="1800" dirty="0">
                <a:solidFill>
                  <a:schemeClr val="tx1"/>
                </a:solidFill>
              </a:rPr>
              <a:t>Identity-Based Encryption (IBE) is an alternative to public key encryption which simplifies the public key at Public Key Infrastructure (PKI). However, the only drawback of IBE is the overhead computation at Private Key Generator (PKG) during revocation of user. In traditional PKI setting efficient revocation has been well studied, but the cumbersome management of private keys is precisely the burden that IBE strives to alleviate. In this paper, objective to tackle the critical issue of identity revocation, we introduce outsourcing computation into IBE for the propose to reduce the overburden at PKG. Our scheme offloads most of the key generation related operations during key-issuing and key-update processes to a Key Update Cloud Service Provider, leaving only a constant number of simple operations for PKG and users to perform locally. This goal is achieved by using KU-CSP: we employ a hybrid private key which is a combination of identity component and time component for each user.</a:t>
            </a:r>
            <a:br>
              <a:rPr lang="en-US" sz="1800" dirty="0">
                <a:solidFill>
                  <a:schemeClr val="tx1"/>
                </a:solidFill>
              </a:rPr>
            </a:br>
            <a:endParaRPr lang="en-US" sz="1800" dirty="0">
              <a:solidFill>
                <a:schemeClr val="tx1"/>
              </a:solidFill>
            </a:endParaRPr>
          </a:p>
        </p:txBody>
      </p:sp>
      <p:sp>
        <p:nvSpPr>
          <p:cNvPr id="3" name="TextBox 2"/>
          <p:cNvSpPr txBox="1"/>
          <p:nvPr/>
        </p:nvSpPr>
        <p:spPr>
          <a:xfrm>
            <a:off x="457200" y="457200"/>
            <a:ext cx="8458200" cy="369332"/>
          </a:xfrm>
          <a:prstGeom prst="rect">
            <a:avLst/>
          </a:prstGeom>
          <a:noFill/>
        </p:spPr>
        <p:txBody>
          <a:bodyPr wrap="square" rtlCol="0">
            <a:spAutoFit/>
          </a:bodyPr>
          <a:lstStyle/>
          <a:p>
            <a:pPr algn="ctr"/>
            <a:r>
              <a:rPr lang="en-US" b="1" dirty="0" smtClean="0"/>
              <a:t>ABSTRACT</a:t>
            </a:r>
            <a:endParaRPr lang="en-US" dirty="0"/>
          </a:p>
        </p:txBody>
      </p:sp>
    </p:spTree>
    <p:extLst>
      <p:ext uri="{BB962C8B-B14F-4D97-AF65-F5344CB8AC3E}">
        <p14:creationId xmlns:p14="http://schemas.microsoft.com/office/powerpoint/2010/main" val="32476082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685800"/>
          </a:xfrm>
        </p:spPr>
        <p:txBody>
          <a:bodyPr>
            <a:normAutofit/>
          </a:bodyPr>
          <a:lstStyle/>
          <a:p>
            <a:r>
              <a:rPr lang="en-US" sz="2000" b="1" dirty="0"/>
              <a:t>Base paper work description </a:t>
            </a:r>
          </a:p>
        </p:txBody>
      </p:sp>
      <p:sp>
        <p:nvSpPr>
          <p:cNvPr id="3" name="Content Placeholder 2"/>
          <p:cNvSpPr>
            <a:spLocks noGrp="1"/>
          </p:cNvSpPr>
          <p:nvPr>
            <p:ph sz="quarter" idx="1"/>
          </p:nvPr>
        </p:nvSpPr>
        <p:spPr>
          <a:xfrm>
            <a:off x="76200" y="1524000"/>
            <a:ext cx="8839200" cy="4800600"/>
          </a:xfrm>
        </p:spPr>
        <p:txBody>
          <a:bodyPr>
            <a:normAutofit fontScale="85000" lnSpcReduction="20000"/>
          </a:bodyPr>
          <a:lstStyle/>
          <a:p>
            <a:r>
              <a:rPr lang="en-US" sz="2400" b="1" dirty="0" err="1" smtClean="0"/>
              <a:t>Author:</a:t>
            </a:r>
            <a:r>
              <a:rPr lang="en-US" sz="2000" dirty="0" err="1"/>
              <a:t>Jin</a:t>
            </a:r>
            <a:r>
              <a:rPr lang="en-US" sz="2000" dirty="0"/>
              <a:t> Li, </a:t>
            </a:r>
            <a:r>
              <a:rPr lang="en-US" sz="2000" dirty="0" err="1"/>
              <a:t>Jingwei</a:t>
            </a:r>
            <a:r>
              <a:rPr lang="en-US" sz="2000" dirty="0"/>
              <a:t> Li, </a:t>
            </a:r>
            <a:r>
              <a:rPr lang="en-US" sz="2000" dirty="0" err="1"/>
              <a:t>Xiaofeng</a:t>
            </a:r>
            <a:r>
              <a:rPr lang="en-US" sz="2000" dirty="0"/>
              <a:t> Chen, </a:t>
            </a:r>
            <a:r>
              <a:rPr lang="en-US" sz="2000" dirty="0" err="1"/>
              <a:t>Chunfu</a:t>
            </a:r>
            <a:r>
              <a:rPr lang="en-US" sz="2000" dirty="0"/>
              <a:t> </a:t>
            </a:r>
            <a:r>
              <a:rPr lang="en-US" sz="2000" dirty="0" err="1" smtClean="0"/>
              <a:t>Jia</a:t>
            </a:r>
            <a:r>
              <a:rPr lang="en-US" sz="2000" dirty="0" smtClean="0"/>
              <a:t> and </a:t>
            </a:r>
            <a:r>
              <a:rPr lang="en-US" sz="2000" dirty="0" err="1"/>
              <a:t>Wenjing</a:t>
            </a:r>
            <a:r>
              <a:rPr lang="en-US" sz="2000" dirty="0"/>
              <a:t> </a:t>
            </a:r>
            <a:r>
              <a:rPr lang="en-US" sz="2000" dirty="0" smtClean="0"/>
              <a:t>Lou</a:t>
            </a:r>
          </a:p>
          <a:p>
            <a:r>
              <a:rPr lang="en-US" sz="2000" b="1" dirty="0"/>
              <a:t>Title of </a:t>
            </a:r>
            <a:r>
              <a:rPr lang="en-US" sz="2000" b="1" dirty="0" err="1" smtClean="0"/>
              <a:t>Paper</a:t>
            </a:r>
            <a:r>
              <a:rPr lang="en-US" sz="2000" dirty="0" err="1" smtClean="0"/>
              <a:t>:Identity-Based</a:t>
            </a:r>
            <a:r>
              <a:rPr lang="en-US" sz="2000" dirty="0" smtClean="0"/>
              <a:t> </a:t>
            </a:r>
            <a:r>
              <a:rPr lang="en-US" sz="2000" dirty="0"/>
              <a:t>Encryption with </a:t>
            </a:r>
            <a:r>
              <a:rPr lang="en-US" sz="2000" dirty="0" smtClean="0"/>
              <a:t>Outsourced Revocation </a:t>
            </a:r>
            <a:r>
              <a:rPr lang="en-US" sz="2000" dirty="0"/>
              <a:t>in Cloud </a:t>
            </a:r>
            <a:r>
              <a:rPr lang="en-US" sz="2000" dirty="0" smtClean="0"/>
              <a:t>Computing</a:t>
            </a:r>
          </a:p>
          <a:p>
            <a:r>
              <a:rPr lang="en-US" sz="2000" b="1" dirty="0" smtClean="0"/>
              <a:t>Algorithms:</a:t>
            </a:r>
            <a:endParaRPr lang="en-US" sz="2000" dirty="0"/>
          </a:p>
          <a:p>
            <a:r>
              <a:rPr lang="en-US" sz="2000" b="1" i="1" dirty="0" smtClean="0"/>
              <a:t>1. Setup </a:t>
            </a:r>
            <a:r>
              <a:rPr lang="en-US" sz="2000" b="1" i="1" dirty="0"/>
              <a:t>: </a:t>
            </a:r>
            <a:r>
              <a:rPr lang="en-US" sz="2000" dirty="0"/>
              <a:t>The setup algorithm takes as input a </a:t>
            </a:r>
            <a:r>
              <a:rPr lang="en-US" sz="2000" dirty="0" smtClean="0"/>
              <a:t>security parameter </a:t>
            </a:r>
            <a:r>
              <a:rPr lang="en-US" sz="2000" dirty="0"/>
              <a:t>and outputs the public key and </a:t>
            </a:r>
            <a:r>
              <a:rPr lang="en-US" sz="2000" dirty="0" smtClean="0"/>
              <a:t>the master </a:t>
            </a:r>
            <a:r>
              <a:rPr lang="en-US" sz="2000" dirty="0"/>
              <a:t>key . Note that the master key is kept </a:t>
            </a:r>
            <a:r>
              <a:rPr lang="en-US" sz="2000" dirty="0" smtClean="0"/>
              <a:t>secret at </a:t>
            </a:r>
            <a:r>
              <a:rPr lang="en-US" sz="2000" dirty="0"/>
              <a:t>PKG.</a:t>
            </a:r>
            <a:br>
              <a:rPr lang="en-US" sz="2000" dirty="0"/>
            </a:br>
            <a:r>
              <a:rPr lang="en-US" sz="2000" b="1" i="1" dirty="0" smtClean="0"/>
              <a:t>2. </a:t>
            </a:r>
            <a:r>
              <a:rPr lang="en-US" sz="2000" b="1" i="1" dirty="0" err="1" smtClean="0"/>
              <a:t>KeyGen</a:t>
            </a:r>
            <a:r>
              <a:rPr lang="en-US" sz="2000" b="1" i="1" dirty="0" smtClean="0"/>
              <a:t> </a:t>
            </a:r>
            <a:r>
              <a:rPr lang="en-US" sz="2000" dirty="0"/>
              <a:t>: The private key generation </a:t>
            </a:r>
            <a:r>
              <a:rPr lang="en-US" sz="2000" dirty="0" smtClean="0"/>
              <a:t>algorithm is </a:t>
            </a:r>
            <a:r>
              <a:rPr lang="en-US" sz="2000" dirty="0"/>
              <a:t>run by PKG, which takes as input the master </a:t>
            </a:r>
            <a:r>
              <a:rPr lang="en-US" sz="2000" dirty="0" smtClean="0"/>
              <a:t>key and </a:t>
            </a:r>
            <a:r>
              <a:rPr lang="en-US" sz="2000" dirty="0"/>
              <a:t>user’s identity . It returns a private </a:t>
            </a:r>
            <a:r>
              <a:rPr lang="en-US" sz="2000" dirty="0" smtClean="0"/>
              <a:t>key corresponding </a:t>
            </a:r>
            <a:r>
              <a:rPr lang="en-US" sz="2000" dirty="0"/>
              <a:t>to the identity </a:t>
            </a:r>
            <a:br>
              <a:rPr lang="en-US" sz="2000" dirty="0"/>
            </a:br>
            <a:r>
              <a:rPr lang="en-US" sz="2000" b="1" i="1" dirty="0" smtClean="0"/>
              <a:t>3. Encrypt </a:t>
            </a:r>
            <a:r>
              <a:rPr lang="en-US" sz="2000" b="1" i="1" dirty="0"/>
              <a:t>: </a:t>
            </a:r>
            <a:r>
              <a:rPr lang="en-US" sz="2000" dirty="0"/>
              <a:t>The encryption algorithm is run </a:t>
            </a:r>
            <a:r>
              <a:rPr lang="en-US" sz="2000" dirty="0" smtClean="0"/>
              <a:t>by sender</a:t>
            </a:r>
            <a:r>
              <a:rPr lang="en-US" sz="2000" dirty="0"/>
              <a:t>, which takes as input the receiver’s </a:t>
            </a:r>
            <a:r>
              <a:rPr lang="en-US" sz="2000" dirty="0" smtClean="0"/>
              <a:t>identity and </a:t>
            </a:r>
            <a:r>
              <a:rPr lang="en-US" sz="2000" dirty="0"/>
              <a:t>a message to be encrypted. It outputs the </a:t>
            </a:r>
            <a:r>
              <a:rPr lang="en-US" sz="2000" dirty="0" err="1"/>
              <a:t>ciphertext</a:t>
            </a:r>
            <a:r>
              <a:rPr lang="en-US" sz="2000" dirty="0"/>
              <a:t> .</a:t>
            </a:r>
            <a:br>
              <a:rPr lang="en-US" sz="2000" dirty="0"/>
            </a:br>
            <a:r>
              <a:rPr lang="en-US" sz="2000" b="1" i="1" dirty="0" smtClean="0"/>
              <a:t>4. Decrypt </a:t>
            </a:r>
            <a:r>
              <a:rPr lang="en-US" sz="2000" b="1" i="1" dirty="0"/>
              <a:t>: </a:t>
            </a:r>
            <a:r>
              <a:rPr lang="en-US" sz="2000" dirty="0"/>
              <a:t>The decryption algorithm is run </a:t>
            </a:r>
            <a:r>
              <a:rPr lang="en-US" sz="2000" dirty="0" smtClean="0"/>
              <a:t>by </a:t>
            </a:r>
            <a:r>
              <a:rPr lang="en-US" sz="2000" dirty="0" err="1" smtClean="0"/>
              <a:t>reciever</a:t>
            </a:r>
            <a:r>
              <a:rPr lang="en-US" sz="2000" dirty="0" smtClean="0"/>
              <a:t>, which takes as input the cipher text and his/her private key.</a:t>
            </a:r>
          </a:p>
          <a:p>
            <a:pPr marL="0" indent="0">
              <a:buNone/>
            </a:pPr>
            <a:r>
              <a:rPr lang="en-US" sz="2000" b="1" i="1" dirty="0"/>
              <a:t> </a:t>
            </a:r>
            <a:r>
              <a:rPr lang="en-US" sz="2000" b="1" i="1" dirty="0" smtClean="0"/>
              <a:t>     5.Revoke </a:t>
            </a:r>
            <a:r>
              <a:rPr lang="en-US" sz="2000" dirty="0"/>
              <a:t>: The revocation algorithm run by PKG takes as </a:t>
            </a:r>
            <a:r>
              <a:rPr lang="en-US" sz="2000" dirty="0" smtClean="0"/>
              <a:t>input </a:t>
            </a:r>
            <a:r>
              <a:rPr lang="en-US" sz="2000" dirty="0"/>
              <a:t>revocation list </a:t>
            </a:r>
            <a:r>
              <a:rPr lang="en-US" sz="2000" dirty="0" smtClean="0"/>
              <a:t>,a time list and the set of identities to be revoked. It output an updated time period as well as the updated RL and TL</a:t>
            </a:r>
          </a:p>
          <a:p>
            <a:pPr marL="0" indent="0">
              <a:buNone/>
            </a:pPr>
            <a:r>
              <a:rPr lang="en-US" sz="2000" dirty="0"/>
              <a:t/>
            </a:r>
            <a:br>
              <a:rPr lang="en-US" sz="2000" dirty="0"/>
            </a:br>
            <a:r>
              <a:rPr lang="en-US" sz="2000" b="1" i="1" dirty="0" smtClean="0"/>
              <a:t>6.KeyUpdate </a:t>
            </a:r>
            <a:r>
              <a:rPr lang="en-US" sz="2000" b="1" i="1" dirty="0"/>
              <a:t>: </a:t>
            </a:r>
            <a:r>
              <a:rPr lang="en-US" sz="2000" dirty="0"/>
              <a:t>The key update algorithm run by KU-CSP takes as input–a revocation list</a:t>
            </a:r>
            <a:br>
              <a:rPr lang="en-US" sz="2000" dirty="0"/>
            </a:br>
            <a:r>
              <a:rPr lang="en-US" sz="2000" dirty="0"/>
              <a:t>, an identity , a time period and the </a:t>
            </a:r>
            <a:r>
              <a:rPr lang="en-US" sz="2000" dirty="0" smtClean="0"/>
              <a:t>outsourcing key </a:t>
            </a:r>
            <a:r>
              <a:rPr lang="en-US" sz="2000" dirty="0"/>
              <a:t>for identity . It outputs user’s updated time</a:t>
            </a:r>
            <a:br>
              <a:rPr lang="en-US" sz="2000" dirty="0"/>
            </a:br>
            <a:r>
              <a:rPr lang="en-US" sz="2000" dirty="0"/>
              <a:t>component in private key if his </a:t>
            </a:r>
            <a:r>
              <a:rPr lang="en-US" sz="2000" dirty="0" smtClean="0"/>
              <a:t>identity does </a:t>
            </a:r>
            <a:r>
              <a:rPr lang="en-US" sz="2000" dirty="0"/>
              <a:t>not belong to , otherwise, outputs </a:t>
            </a:r>
            <a:r>
              <a:rPr lang="en-US" sz="2000" dirty="0" smtClean="0"/>
              <a:t>.</a:t>
            </a:r>
            <a:endParaRPr lang="en-US" dirty="0"/>
          </a:p>
        </p:txBody>
      </p:sp>
    </p:spTree>
    <p:extLst>
      <p:ext uri="{BB962C8B-B14F-4D97-AF65-F5344CB8AC3E}">
        <p14:creationId xmlns:p14="http://schemas.microsoft.com/office/powerpoint/2010/main" val="832364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762529" y="2041277"/>
            <a:ext cx="5582429" cy="3543795"/>
          </a:xfrm>
        </p:spPr>
      </p:pic>
      <p:sp>
        <p:nvSpPr>
          <p:cNvPr id="5" name="TextBox 4"/>
          <p:cNvSpPr txBox="1"/>
          <p:nvPr/>
        </p:nvSpPr>
        <p:spPr>
          <a:xfrm>
            <a:off x="762000" y="1676400"/>
            <a:ext cx="1525867" cy="369332"/>
          </a:xfrm>
          <a:prstGeom prst="rect">
            <a:avLst/>
          </a:prstGeom>
          <a:noFill/>
        </p:spPr>
        <p:txBody>
          <a:bodyPr wrap="none" rtlCol="0">
            <a:spAutoFit/>
          </a:bodyPr>
          <a:lstStyle/>
          <a:p>
            <a:r>
              <a:rPr lang="en-US" b="1" dirty="0" smtClean="0"/>
              <a:t>System model</a:t>
            </a:r>
            <a:endParaRPr lang="en-US" b="1" dirty="0"/>
          </a:p>
        </p:txBody>
      </p:sp>
    </p:spTree>
    <p:extLst>
      <p:ext uri="{BB962C8B-B14F-4D97-AF65-F5344CB8AC3E}">
        <p14:creationId xmlns:p14="http://schemas.microsoft.com/office/powerpoint/2010/main" val="31952243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a:t>
            </a:r>
            <a:endParaRPr lang="en-US" dirty="0"/>
          </a:p>
        </p:txBody>
      </p:sp>
      <p:sp>
        <p:nvSpPr>
          <p:cNvPr id="3" name="Content Placeholder 2"/>
          <p:cNvSpPr>
            <a:spLocks noGrp="1"/>
          </p:cNvSpPr>
          <p:nvPr>
            <p:ph sz="quarter" idx="1"/>
          </p:nvPr>
        </p:nvSpPr>
        <p:spPr/>
        <p:txBody>
          <a:bodyPr>
            <a:normAutofit/>
          </a:bodyPr>
          <a:lstStyle/>
          <a:p>
            <a:pPr marL="0" indent="0">
              <a:buNone/>
            </a:pPr>
            <a:r>
              <a:rPr lang="en-US" dirty="0" smtClean="0"/>
              <a:t>1) </a:t>
            </a:r>
            <a:r>
              <a:rPr lang="en-US" sz="2200" dirty="0" smtClean="0"/>
              <a:t>PKG has to generate a key pair for </a:t>
            </a:r>
            <a:r>
              <a:rPr lang="en-US" sz="2200" dirty="0"/>
              <a:t>all the nodes on the path from the identity leaf node to </a:t>
            </a:r>
            <a:r>
              <a:rPr lang="en-US" sz="2200" dirty="0" smtClean="0"/>
              <a:t>the root </a:t>
            </a:r>
            <a:r>
              <a:rPr lang="en-US" sz="2200" dirty="0"/>
              <a:t>node, which results in complexity logarithmic in </a:t>
            </a:r>
            <a:r>
              <a:rPr lang="en-US" sz="2200" dirty="0" smtClean="0"/>
              <a:t>the</a:t>
            </a:r>
            <a:r>
              <a:rPr lang="en-US" sz="2200" dirty="0"/>
              <a:t> </a:t>
            </a:r>
            <a:r>
              <a:rPr lang="en-US" sz="2200" dirty="0" smtClean="0"/>
              <a:t>number </a:t>
            </a:r>
            <a:r>
              <a:rPr lang="en-US" sz="2200" dirty="0"/>
              <a:t>of users in system for issuing a single private key.</a:t>
            </a:r>
            <a:br>
              <a:rPr lang="en-US" sz="2200" dirty="0"/>
            </a:br>
            <a:r>
              <a:rPr lang="en-US" sz="2200" dirty="0" smtClean="0"/>
              <a:t>2)The size of private key grows in logarithmic in the number of</a:t>
            </a:r>
            <a:r>
              <a:rPr lang="en-US" sz="2200" dirty="0"/>
              <a:t/>
            </a:r>
            <a:br>
              <a:rPr lang="en-US" sz="2200" dirty="0"/>
            </a:br>
            <a:r>
              <a:rPr lang="en-US" sz="2200" dirty="0"/>
              <a:t>users in system, which makes it difficult in private key storage</a:t>
            </a:r>
            <a:br>
              <a:rPr lang="en-US" sz="2200" dirty="0"/>
            </a:br>
            <a:r>
              <a:rPr lang="en-US" sz="2200" dirty="0" smtClean="0"/>
              <a:t>for users.</a:t>
            </a:r>
          </a:p>
          <a:p>
            <a:pPr marL="0" indent="0">
              <a:buNone/>
            </a:pPr>
            <a:r>
              <a:rPr lang="en-US" dirty="0"/>
              <a:t/>
            </a:r>
            <a:br>
              <a:rPr lang="en-US" dirty="0"/>
            </a:br>
            <a:endParaRPr lang="en-US" dirty="0"/>
          </a:p>
        </p:txBody>
      </p:sp>
    </p:spTree>
    <p:extLst>
      <p:ext uri="{BB962C8B-B14F-4D97-AF65-F5344CB8AC3E}">
        <p14:creationId xmlns:p14="http://schemas.microsoft.com/office/powerpoint/2010/main" val="37121632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sz="quarter" idx="1"/>
          </p:nvPr>
        </p:nvSpPr>
        <p:spPr/>
        <p:txBody>
          <a:bodyPr>
            <a:normAutofit/>
          </a:bodyPr>
          <a:lstStyle/>
          <a:p>
            <a:r>
              <a:rPr lang="en-US" sz="2000" dirty="0"/>
              <a:t>1) with the aid of KU-CSP, user needs not to contact with PKG in key-update, in other words, PKG is allowed to be offline after sending the revocation list to KU-CSP.</a:t>
            </a:r>
          </a:p>
          <a:p>
            <a:r>
              <a:rPr lang="en-US" sz="2000" dirty="0" smtClean="0"/>
              <a:t>2) No secure channel or user authentication is required during key-update between user and KU-CSP.</a:t>
            </a:r>
          </a:p>
          <a:p>
            <a:r>
              <a:rPr lang="en-US" sz="2000" dirty="0" smtClean="0"/>
              <a:t>3</a:t>
            </a:r>
            <a:r>
              <a:rPr lang="en-US" sz="2000" dirty="0"/>
              <a:t>Therefore, </a:t>
            </a:r>
            <a:r>
              <a:rPr lang="en-US" sz="2000" dirty="0" smtClean="0"/>
              <a:t>key update efficiency at PKG is able to be significantly reduced from linear to the height of such binary tree.</a:t>
            </a:r>
            <a:r>
              <a:rPr lang="en-US" sz="2000" dirty="0"/>
              <a:t/>
            </a:r>
            <a:br>
              <a:rPr lang="en-US" sz="2000" dirty="0"/>
            </a:br>
            <a:r>
              <a:rPr lang="en-US" sz="2000" dirty="0" smtClean="0"/>
              <a:t>.</a:t>
            </a:r>
            <a:endParaRPr lang="en-US" sz="2000" dirty="0"/>
          </a:p>
          <a:p>
            <a:endParaRPr lang="en-US" sz="2000" dirty="0" smtClean="0"/>
          </a:p>
        </p:txBody>
      </p:sp>
    </p:spTree>
    <p:extLst>
      <p:ext uri="{BB962C8B-B14F-4D97-AF65-F5344CB8AC3E}">
        <p14:creationId xmlns:p14="http://schemas.microsoft.com/office/powerpoint/2010/main" val="27993141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61</TotalTime>
  <Words>614</Words>
  <Application>Microsoft Office PowerPoint</Application>
  <PresentationFormat>On-screen Show (4:3)</PresentationFormat>
  <Paragraphs>57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Civic</vt:lpstr>
      <vt:lpstr>PowerPoint Presentation</vt:lpstr>
      <vt:lpstr>Introduction</vt:lpstr>
      <vt:lpstr>PowerPoint Presentation</vt:lpstr>
      <vt:lpstr>Problem statement</vt:lpstr>
      <vt:lpstr> Identity-Based Encryption (IBE) is an alternative to public key encryption which simplifies the public key at Public Key Infrastructure (PKI). However, the only drawback of IBE is the overhead computation at Private Key Generator (PKG) during revocation of user. In traditional PKI setting efficient revocation has been well studied, but the cumbersome management of private keys is precisely the burden that IBE strives to alleviate. In this paper, objective to tackle the critical issue of identity revocation, we introduce outsourcing computation into IBE for the propose to reduce the overburden at PKG. Our scheme offloads most of the key generation related operations during key-issuing and key-update processes to a Key Update Cloud Service Provider, leaving only a constant number of simple operations for PKG and users to perform locally. This goal is achieved by using KU-CSP: we employ a hybrid private key which is a combination of identity component and time component for each user. </vt:lpstr>
      <vt:lpstr>Base paper work description </vt:lpstr>
      <vt:lpstr>PowerPoint Presentation</vt:lpstr>
      <vt:lpstr>Drawback</vt:lpstr>
      <vt:lpstr>Advantages</vt:lpstr>
      <vt:lpstr>PROPOSED SYSTEM</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Prabhunath</dc:creator>
  <cp:lastModifiedBy>Prabhunath</cp:lastModifiedBy>
  <cp:revision>25</cp:revision>
  <dcterms:created xsi:type="dcterms:W3CDTF">2006-08-16T00:00:00Z</dcterms:created>
  <dcterms:modified xsi:type="dcterms:W3CDTF">2016-03-10T05:40:29Z</dcterms:modified>
</cp:coreProperties>
</file>