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2"/>
  </p:notesMasterIdLst>
  <p:sldIdLst>
    <p:sldId id="299" r:id="rId2"/>
    <p:sldId id="300" r:id="rId3"/>
    <p:sldId id="324" r:id="rId4"/>
    <p:sldId id="327" r:id="rId5"/>
    <p:sldId id="332" r:id="rId6"/>
    <p:sldId id="333" r:id="rId7"/>
    <p:sldId id="334" r:id="rId8"/>
    <p:sldId id="320" r:id="rId9"/>
    <p:sldId id="323" r:id="rId10"/>
    <p:sldId id="326" r:id="rId11"/>
    <p:sldId id="325" r:id="rId12"/>
    <p:sldId id="328" r:id="rId13"/>
    <p:sldId id="331" r:id="rId14"/>
    <p:sldId id="329" r:id="rId15"/>
    <p:sldId id="330" r:id="rId16"/>
    <p:sldId id="335" r:id="rId17"/>
    <p:sldId id="336" r:id="rId18"/>
    <p:sldId id="345" r:id="rId19"/>
    <p:sldId id="337" r:id="rId20"/>
    <p:sldId id="338" r:id="rId21"/>
    <p:sldId id="339" r:id="rId22"/>
    <p:sldId id="340" r:id="rId23"/>
    <p:sldId id="341" r:id="rId24"/>
    <p:sldId id="342" r:id="rId25"/>
    <p:sldId id="343" r:id="rId26"/>
    <p:sldId id="344" r:id="rId27"/>
    <p:sldId id="311" r:id="rId28"/>
    <p:sldId id="346" r:id="rId29"/>
    <p:sldId id="318" r:id="rId30"/>
    <p:sldId id="31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452C48-D574-425B-AB6C-2DFAF9E0E008}">
          <p14:sldIdLst>
            <p14:sldId id="299"/>
            <p14:sldId id="300"/>
            <p14:sldId id="324"/>
            <p14:sldId id="327"/>
            <p14:sldId id="332"/>
            <p14:sldId id="333"/>
            <p14:sldId id="334"/>
            <p14:sldId id="320"/>
            <p14:sldId id="323"/>
            <p14:sldId id="326"/>
            <p14:sldId id="325"/>
            <p14:sldId id="328"/>
            <p14:sldId id="331"/>
            <p14:sldId id="329"/>
            <p14:sldId id="330"/>
            <p14:sldId id="335"/>
            <p14:sldId id="336"/>
            <p14:sldId id="345"/>
            <p14:sldId id="337"/>
            <p14:sldId id="338"/>
            <p14:sldId id="339"/>
            <p14:sldId id="340"/>
            <p14:sldId id="341"/>
            <p14:sldId id="342"/>
            <p14:sldId id="343"/>
            <p14:sldId id="344"/>
            <p14:sldId id="311"/>
            <p14:sldId id="346"/>
            <p14:sldId id="318"/>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3295" autoAdjust="0"/>
  </p:normalViewPr>
  <p:slideViewPr>
    <p:cSldViewPr snapToGrid="0">
      <p:cViewPr varScale="1">
        <p:scale>
          <a:sx n="88" d="100"/>
          <a:sy n="88" d="100"/>
        </p:scale>
        <p:origin x="80" y="212"/>
      </p:cViewPr>
      <p:guideLst/>
    </p:cSldViewPr>
  </p:slideViewPr>
  <p:outlineViewPr>
    <p:cViewPr>
      <p:scale>
        <a:sx n="33" d="100"/>
        <a:sy n="33" d="100"/>
      </p:scale>
      <p:origin x="0" y="-115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74EB1-9FE8-4ECC-89D3-59FD94166AA7}" type="datetimeFigureOut">
              <a:rPr lang="en-US" smtClean="0"/>
              <a:t>7/11/2018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0A73F-F8DE-480C-8483-1B1FE4126FFD}" type="slidenum">
              <a:rPr lang="en-US" smtClean="0"/>
              <a:t>‹#›</a:t>
            </a:fld>
            <a:endParaRPr lang="en-US" dirty="0"/>
          </a:p>
        </p:txBody>
      </p:sp>
    </p:spTree>
    <p:extLst>
      <p:ext uri="{BB962C8B-B14F-4D97-AF65-F5344CB8AC3E}">
        <p14:creationId xmlns:p14="http://schemas.microsoft.com/office/powerpoint/2010/main" val="3205713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20A73F-F8DE-480C-8483-1B1FE4126FFD}" type="slidenum">
              <a:rPr lang="en-US" smtClean="0"/>
              <a:t>27</a:t>
            </a:fld>
            <a:endParaRPr lang="en-US" dirty="0"/>
          </a:p>
        </p:txBody>
      </p:sp>
    </p:spTree>
    <p:extLst>
      <p:ext uri="{BB962C8B-B14F-4D97-AF65-F5344CB8AC3E}">
        <p14:creationId xmlns:p14="http://schemas.microsoft.com/office/powerpoint/2010/main" val="1356029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0C8911-B2D9-4A3A-99A3-4DE3B23D8CC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39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425210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140039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414724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0C8911-B2D9-4A3A-99A3-4DE3B23D8CC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54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96983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403193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33708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138660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36BC36-FCF0-4E8A-89FF-641217B6C966}" type="datetimeFigureOut">
              <a:rPr lang="en-US" smtClean="0"/>
              <a:t>7/11/2018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50C8911-B2D9-4A3A-99A3-4DE3B23D8CC2}" type="slidenum">
              <a:rPr lang="en-US" smtClean="0"/>
              <a:t>‹#›</a:t>
            </a:fld>
            <a:endParaRPr lang="en-US" dirty="0"/>
          </a:p>
        </p:txBody>
      </p:sp>
    </p:spTree>
    <p:extLst>
      <p:ext uri="{BB962C8B-B14F-4D97-AF65-F5344CB8AC3E}">
        <p14:creationId xmlns:p14="http://schemas.microsoft.com/office/powerpoint/2010/main" val="186648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36BC36-FCF0-4E8A-89FF-641217B6C966}" type="datetimeFigureOut">
              <a:rPr lang="en-US" smtClean="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0C8911-B2D9-4A3A-99A3-4DE3B23D8CC2}" type="slidenum">
              <a:rPr lang="en-US" smtClean="0"/>
              <a:t>‹#›</a:t>
            </a:fld>
            <a:endParaRPr lang="en-US" dirty="0"/>
          </a:p>
        </p:txBody>
      </p:sp>
    </p:spTree>
    <p:extLst>
      <p:ext uri="{BB962C8B-B14F-4D97-AF65-F5344CB8AC3E}">
        <p14:creationId xmlns:p14="http://schemas.microsoft.com/office/powerpoint/2010/main" val="64542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36BC36-FCF0-4E8A-89FF-641217B6C966}" type="datetimeFigureOut">
              <a:rPr lang="en-US" smtClean="0"/>
              <a:t>7/11/2018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50C8911-B2D9-4A3A-99A3-4DE3B23D8CC2}"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89531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utomation/automation-variables" TargetMode="External"/><Relationship Id="rId2" Type="http://schemas.openxmlformats.org/officeDocument/2006/relationships/hyperlink" Target="https://docs.microsoft.com/en-us/azure/automation/automation-role-based-access-control" TargetMode="External"/><Relationship Id="rId1" Type="http://schemas.openxmlformats.org/officeDocument/2006/relationships/slideLayout" Target="../slideLayouts/slideLayout2.xml"/><Relationship Id="rId5" Type="http://schemas.openxmlformats.org/officeDocument/2006/relationships/hyperlink" Target="https://docs.microsoft.com/en-us/azure/automation/automation-certificates" TargetMode="External"/><Relationship Id="rId4" Type="http://schemas.openxmlformats.org/officeDocument/2006/relationships/hyperlink" Target="https://docs.microsoft.com/en-us/azure/automation/automation-credential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automation/automation-schedules" TargetMode="External"/><Relationship Id="rId2" Type="http://schemas.openxmlformats.org/officeDocument/2006/relationships/hyperlink" Target="https://docs.microsoft.com/en-us/azure/automation/automation-connections" TargetMode="External"/><Relationship Id="rId1" Type="http://schemas.openxmlformats.org/officeDocument/2006/relationships/slideLayout" Target="../slideLayouts/slideLayout2.xml"/><Relationship Id="rId5" Type="http://schemas.openxmlformats.org/officeDocument/2006/relationships/hyperlink" Target="https://docs.microsoft.com/en-us/azure/automation/automation-integration-modules" TargetMode="External"/><Relationship Id="rId4" Type="http://schemas.openxmlformats.org/officeDocument/2006/relationships/hyperlink" Target="https://docs.microsoft.com/en-us/azure/automation/automation-source-control-integra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utomation/automation-quickstart-create-runbook" TargetMode="External"/><Relationship Id="rId2" Type="http://schemas.openxmlformats.org/officeDocument/2006/relationships/hyperlink" Target="https://docs.microsoft.com/en-us/azure/automation/automation-quickstart-create-accoun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nnismoon.com/links/azure-resource-manager-videos-on-pluralsigh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ennismoon.com/links/azure-net-developer-videos-on-pluralsight/" TargetMode="External"/><Relationship Id="rId5" Type="http://schemas.openxmlformats.org/officeDocument/2006/relationships/hyperlink" Target="https://dennismoon.com/links/powershell-videos-on-pluralsight/" TargetMode="External"/><Relationship Id="rId4" Type="http://schemas.openxmlformats.org/officeDocument/2006/relationships/hyperlink" Target="https://dennismoon.com/links/azure-automation-videos-on-pluralsight/"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ennismoon.com/links/arm-template-resources/" TargetMode="External"/><Relationship Id="rId2" Type="http://schemas.openxmlformats.org/officeDocument/2006/relationships/hyperlink" Target="https://docs.microsoft.com/en-us/azure/azure-resource-manager/resource-manager-create-first-template" TargetMode="External"/><Relationship Id="rId1" Type="http://schemas.openxmlformats.org/officeDocument/2006/relationships/slideLayout" Target="../slideLayouts/slideLayout2.xml"/><Relationship Id="rId5" Type="http://schemas.openxmlformats.org/officeDocument/2006/relationships/hyperlink" Target="https://github.com/Azure/azure-quickstart-templates" TargetMode="External"/><Relationship Id="rId4" Type="http://schemas.openxmlformats.org/officeDocument/2006/relationships/hyperlink" Target="https://dennismoon.com/links/visual-studio-code-extension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omfycoder" TargetMode="External"/><Relationship Id="rId2" Type="http://schemas.openxmlformats.org/officeDocument/2006/relationships/hyperlink" Target="https://dennismoon.com/" TargetMode="External"/><Relationship Id="rId1" Type="http://schemas.openxmlformats.org/officeDocument/2006/relationships/slideLayout" Target="../slideLayouts/slideLayout2.xml"/><Relationship Id="rId4" Type="http://schemas.openxmlformats.org/officeDocument/2006/relationships/hyperlink" Target="https://www.linkedin.com/in/dennis-moon-b469b9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B9DC-102B-4F9E-A32F-A3D0A888AF0C}"/>
              </a:ext>
            </a:extLst>
          </p:cNvPr>
          <p:cNvSpPr>
            <a:spLocks noGrp="1"/>
          </p:cNvSpPr>
          <p:nvPr>
            <p:ph type="ctrTitle"/>
          </p:nvPr>
        </p:nvSpPr>
        <p:spPr/>
        <p:txBody>
          <a:bodyPr>
            <a:normAutofit/>
          </a:bodyPr>
          <a:lstStyle/>
          <a:p>
            <a:r>
              <a:rPr lang="en-US" sz="6000" dirty="0"/>
              <a:t>ARM and Automate Yourself for</a:t>
            </a:r>
            <a:br>
              <a:rPr lang="en-US" sz="6000" dirty="0"/>
            </a:br>
            <a:r>
              <a:rPr lang="en-US" sz="6000" dirty="0"/>
              <a:t>Speedy Application Deployments</a:t>
            </a:r>
          </a:p>
        </p:txBody>
      </p:sp>
      <p:sp>
        <p:nvSpPr>
          <p:cNvPr id="3" name="Subtitle 2">
            <a:extLst>
              <a:ext uri="{FF2B5EF4-FFF2-40B4-BE49-F238E27FC236}">
                <a16:creationId xmlns:a16="http://schemas.microsoft.com/office/drawing/2014/main" id="{F643FBCB-5E9F-4F4B-BA6B-6DA816193847}"/>
              </a:ext>
            </a:extLst>
          </p:cNvPr>
          <p:cNvSpPr>
            <a:spLocks noGrp="1"/>
          </p:cNvSpPr>
          <p:nvPr>
            <p:ph type="subTitle" idx="1"/>
          </p:nvPr>
        </p:nvSpPr>
        <p:spPr/>
        <p:txBody>
          <a:bodyPr/>
          <a:lstStyle/>
          <a:p>
            <a:r>
              <a:rPr lang="en-US" dirty="0"/>
              <a:t>Dennis Moon – </a:t>
            </a:r>
            <a:r>
              <a:rPr lang="en-US" dirty="0" err="1"/>
              <a:t>MadDotNet</a:t>
            </a:r>
            <a:r>
              <a:rPr lang="en-US" dirty="0"/>
              <a:t>, July 11</a:t>
            </a:r>
            <a:r>
              <a:rPr lang="en-US" baseline="30000" dirty="0"/>
              <a:t>th</a:t>
            </a:r>
            <a:r>
              <a:rPr lang="en-US" dirty="0"/>
              <a:t>, 2018</a:t>
            </a:r>
          </a:p>
        </p:txBody>
      </p:sp>
    </p:spTree>
    <p:extLst>
      <p:ext uri="{BB962C8B-B14F-4D97-AF65-F5344CB8AC3E}">
        <p14:creationId xmlns:p14="http://schemas.microsoft.com/office/powerpoint/2010/main" val="78157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7F05B32B-E3E0-4344-879F-CE7F71BE5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9810" y="286603"/>
            <a:ext cx="9528048" cy="5775463"/>
          </a:xfrm>
        </p:spPr>
      </p:pic>
    </p:spTree>
    <p:extLst>
      <p:ext uri="{BB962C8B-B14F-4D97-AF65-F5344CB8AC3E}">
        <p14:creationId xmlns:p14="http://schemas.microsoft.com/office/powerpoint/2010/main" val="293696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936B401D-0677-4815-9B85-FC2CC9C0F8E5}"/>
              </a:ext>
            </a:extLst>
          </p:cNvPr>
          <p:cNvSpPr>
            <a:spLocks noGrp="1"/>
          </p:cNvSpPr>
          <p:nvPr>
            <p:ph idx="1"/>
          </p:nvPr>
        </p:nvSpPr>
        <p:spPr/>
        <p:txBody>
          <a:bodyPr/>
          <a:lstStyle/>
          <a:p>
            <a:r>
              <a:rPr lang="en-US" b="1" dirty="0"/>
              <a:t>Resource</a:t>
            </a:r>
            <a:r>
              <a:rPr lang="en-US" dirty="0"/>
              <a:t> - A manageable item that is available through Azure. Some common resources are a virtual machine, storage account, web app, database, and virtual network, but there are many more.</a:t>
            </a:r>
          </a:p>
          <a:p>
            <a:r>
              <a:rPr lang="en-US" b="1" dirty="0"/>
              <a:t>Resource Group</a:t>
            </a:r>
            <a:r>
              <a:rPr lang="en-US" dirty="0"/>
              <a:t> - 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a:t>
            </a:r>
          </a:p>
          <a:p>
            <a:r>
              <a:rPr lang="en-US" b="1" dirty="0"/>
              <a:t>Resource Provider</a:t>
            </a:r>
            <a:r>
              <a:rPr lang="en-US" dirty="0"/>
              <a:t> - A service that supplies the resources you can deploy and manage through Resource Manager. Each resource provider offers operations for working with the resources that are deployed. Some common resource providers are </a:t>
            </a:r>
            <a:r>
              <a:rPr lang="en-US" b="1" dirty="0"/>
              <a:t>Microsoft.Compute</a:t>
            </a:r>
            <a:r>
              <a:rPr lang="en-US" dirty="0"/>
              <a:t>, which supplies the virtual machine resource, </a:t>
            </a:r>
            <a:r>
              <a:rPr lang="en-US" b="1" dirty="0"/>
              <a:t>Microsoft.Storage</a:t>
            </a:r>
            <a:r>
              <a:rPr lang="en-US" dirty="0"/>
              <a:t>, which supplies the storage account resource, and </a:t>
            </a:r>
            <a:r>
              <a:rPr lang="en-US" b="1" dirty="0"/>
              <a:t>Microsoft.Web</a:t>
            </a:r>
            <a:r>
              <a:rPr lang="en-US" dirty="0"/>
              <a:t>, which supplies resources related to web apps.</a:t>
            </a:r>
          </a:p>
        </p:txBody>
      </p:sp>
    </p:spTree>
    <p:extLst>
      <p:ext uri="{BB962C8B-B14F-4D97-AF65-F5344CB8AC3E}">
        <p14:creationId xmlns:p14="http://schemas.microsoft.com/office/powerpoint/2010/main" val="3080664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r>
              <a:rPr lang="en-US" dirty="0"/>
              <a:t>Terminology - continued</a:t>
            </a:r>
          </a:p>
        </p:txBody>
      </p:sp>
      <p:sp>
        <p:nvSpPr>
          <p:cNvPr id="3" name="Content Placeholder 2">
            <a:extLst>
              <a:ext uri="{FF2B5EF4-FFF2-40B4-BE49-F238E27FC236}">
                <a16:creationId xmlns:a16="http://schemas.microsoft.com/office/drawing/2014/main" id="{936B401D-0677-4815-9B85-FC2CC9C0F8E5}"/>
              </a:ext>
            </a:extLst>
          </p:cNvPr>
          <p:cNvSpPr>
            <a:spLocks noGrp="1"/>
          </p:cNvSpPr>
          <p:nvPr>
            <p:ph idx="1"/>
          </p:nvPr>
        </p:nvSpPr>
        <p:spPr/>
        <p:txBody>
          <a:bodyPr/>
          <a:lstStyle/>
          <a:p>
            <a:r>
              <a:rPr lang="en-US" b="1" dirty="0"/>
              <a:t>Azure Resource Manager (ARM) template</a:t>
            </a:r>
            <a:r>
              <a:rPr lang="en-US" dirty="0"/>
              <a:t> - A JavaScript Object Notation (JSON) file that defines one or more resources to deploy to a resource group. It also defines the dependencies between the deployed resources. The template can be used to deploy the resources consistently and repeatedly.</a:t>
            </a:r>
          </a:p>
          <a:p>
            <a:r>
              <a:rPr lang="en-US" b="1" dirty="0"/>
              <a:t>Declarative Syntax</a:t>
            </a:r>
            <a:r>
              <a:rPr lang="en-US" dirty="0"/>
              <a:t> - 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p>
        </p:txBody>
      </p:sp>
    </p:spTree>
    <p:extLst>
      <p:ext uri="{BB962C8B-B14F-4D97-AF65-F5344CB8AC3E}">
        <p14:creationId xmlns:p14="http://schemas.microsoft.com/office/powerpoint/2010/main" val="99580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38E2-9B86-4777-A80A-61ED7B83A20D}"/>
              </a:ext>
            </a:extLst>
          </p:cNvPr>
          <p:cNvSpPr>
            <a:spLocks noGrp="1"/>
          </p:cNvSpPr>
          <p:nvPr>
            <p:ph type="title"/>
          </p:nvPr>
        </p:nvSpPr>
        <p:spPr/>
        <p:txBody>
          <a:bodyPr/>
          <a:lstStyle/>
          <a:p>
            <a:r>
              <a:rPr lang="en-US" dirty="0"/>
              <a:t>Benefits of Using Resource Manager</a:t>
            </a:r>
          </a:p>
        </p:txBody>
      </p:sp>
      <p:sp>
        <p:nvSpPr>
          <p:cNvPr id="3" name="Content Placeholder 2">
            <a:extLst>
              <a:ext uri="{FF2B5EF4-FFF2-40B4-BE49-F238E27FC236}">
                <a16:creationId xmlns:a16="http://schemas.microsoft.com/office/drawing/2014/main" id="{E6E2D20B-D693-44AB-A8C2-88FEB9D453D1}"/>
              </a:ext>
            </a:extLst>
          </p:cNvPr>
          <p:cNvSpPr>
            <a:spLocks noGrp="1"/>
          </p:cNvSpPr>
          <p:nvPr>
            <p:ph idx="1"/>
          </p:nvPr>
        </p:nvSpPr>
        <p:spPr/>
        <p:txBody>
          <a:bodyPr>
            <a:normAutofit lnSpcReduction="10000"/>
          </a:bodyPr>
          <a:lstStyle/>
          <a:p>
            <a:pPr marL="274320" indent="-274320">
              <a:buFont typeface="Wingdings" panose="05000000000000000000" pitchFamily="2" charset="2"/>
              <a:buChar char="q"/>
            </a:pPr>
            <a:r>
              <a:rPr lang="en-US" dirty="0"/>
              <a:t>You can deploy, manage, and monitor all the resources for your solution as a group, rather than handling these resources individually.</a:t>
            </a:r>
          </a:p>
          <a:p>
            <a:pPr marL="274320" indent="-274320">
              <a:buFont typeface="Wingdings" panose="05000000000000000000" pitchFamily="2" charset="2"/>
              <a:buChar char="q"/>
            </a:pPr>
            <a:r>
              <a:rPr lang="en-US" dirty="0"/>
              <a:t>You can repeatedly deploy your solution throughout the development lifecycle and have confidence your resources are deployed in a consistent state.</a:t>
            </a:r>
          </a:p>
          <a:p>
            <a:pPr marL="274320" indent="-274320">
              <a:buFont typeface="Wingdings" panose="05000000000000000000" pitchFamily="2" charset="2"/>
              <a:buChar char="q"/>
            </a:pPr>
            <a:r>
              <a:rPr lang="en-US" dirty="0"/>
              <a:t>You can manage your infrastructure through declarative templates rather than scripts.</a:t>
            </a:r>
          </a:p>
          <a:p>
            <a:pPr marL="274320" indent="-274320">
              <a:buFont typeface="Wingdings" panose="05000000000000000000" pitchFamily="2" charset="2"/>
              <a:buChar char="q"/>
            </a:pPr>
            <a:r>
              <a:rPr lang="en-US" dirty="0"/>
              <a:t>You can define the dependencies between resources so they're deployed in the correct order.</a:t>
            </a:r>
          </a:p>
          <a:p>
            <a:pPr marL="274320" indent="-274320">
              <a:buFont typeface="Wingdings" panose="05000000000000000000" pitchFamily="2" charset="2"/>
              <a:buChar char="q"/>
            </a:pPr>
            <a:r>
              <a:rPr lang="en-US" dirty="0"/>
              <a:t>You can apply access control to all services in your resource group because Role-Based Access Control (RBAC) is natively integrated into the management platform.</a:t>
            </a:r>
          </a:p>
          <a:p>
            <a:pPr marL="274320" indent="-274320">
              <a:buFont typeface="Wingdings" panose="05000000000000000000" pitchFamily="2" charset="2"/>
              <a:buChar char="q"/>
            </a:pPr>
            <a:r>
              <a:rPr lang="en-US" dirty="0"/>
              <a:t>You can apply tags to resources to logically organize all the resources in your subscription.</a:t>
            </a:r>
          </a:p>
          <a:p>
            <a:pPr marL="274320" indent="-274320">
              <a:buFont typeface="Wingdings" panose="05000000000000000000" pitchFamily="2" charset="2"/>
              <a:buChar char="q"/>
            </a:pPr>
            <a:r>
              <a:rPr lang="en-US" dirty="0"/>
              <a:t>You can clarify your organization's billing by viewing costs for a group of resources sharing the same tag.</a:t>
            </a:r>
          </a:p>
          <a:p>
            <a:endParaRPr lang="en-US" dirty="0"/>
          </a:p>
        </p:txBody>
      </p:sp>
    </p:spTree>
    <p:extLst>
      <p:ext uri="{BB962C8B-B14F-4D97-AF65-F5344CB8AC3E}">
        <p14:creationId xmlns:p14="http://schemas.microsoft.com/office/powerpoint/2010/main" val="103512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6876-E2AC-4056-9171-FE4D30D368DD}"/>
              </a:ext>
            </a:extLst>
          </p:cNvPr>
          <p:cNvSpPr>
            <a:spLocks noGrp="1"/>
          </p:cNvSpPr>
          <p:nvPr>
            <p:ph type="title"/>
          </p:nvPr>
        </p:nvSpPr>
        <p:spPr/>
        <p:txBody>
          <a:bodyPr/>
          <a:lstStyle/>
          <a:p>
            <a:r>
              <a:rPr lang="en-US" dirty="0"/>
              <a:t>Guidance</a:t>
            </a:r>
          </a:p>
        </p:txBody>
      </p:sp>
      <p:sp>
        <p:nvSpPr>
          <p:cNvPr id="3" name="Content Placeholder 2">
            <a:extLst>
              <a:ext uri="{FF2B5EF4-FFF2-40B4-BE49-F238E27FC236}">
                <a16:creationId xmlns:a16="http://schemas.microsoft.com/office/drawing/2014/main" id="{3A7816A8-8E56-4BA4-ACAF-331ED472D177}"/>
              </a:ext>
            </a:extLst>
          </p:cNvPr>
          <p:cNvSpPr>
            <a:spLocks noGrp="1"/>
          </p:cNvSpPr>
          <p:nvPr>
            <p:ph idx="1"/>
          </p:nvPr>
        </p:nvSpPr>
        <p:spPr/>
        <p:txBody>
          <a:bodyPr/>
          <a:lstStyle/>
          <a:p>
            <a:r>
              <a:rPr lang="en-US" dirty="0"/>
              <a:t>The following suggestions help you take full advantage of Resource Manager when working with your solutions.</a:t>
            </a:r>
            <a:br>
              <a:rPr lang="en-US" dirty="0"/>
            </a:br>
            <a:endParaRPr lang="en-US" dirty="0"/>
          </a:p>
          <a:p>
            <a:pPr marL="749808" lvl="1" indent="-457200">
              <a:buFont typeface="Wingdings" panose="05000000000000000000" pitchFamily="2" charset="2"/>
              <a:buChar char="q"/>
            </a:pPr>
            <a:r>
              <a:rPr lang="en-US" sz="2000" dirty="0"/>
              <a:t>Define and deploy your infrastructure through the declarative syntax in Resource Manager templates, rather than through imperative commands.</a:t>
            </a:r>
          </a:p>
          <a:p>
            <a:pPr marL="749808" lvl="1" indent="-457200">
              <a:buFont typeface="Wingdings" panose="05000000000000000000" pitchFamily="2" charset="2"/>
              <a:buChar char="q"/>
            </a:pPr>
            <a:r>
              <a:rPr lang="en-US" sz="2000" dirty="0"/>
              <a:t>Define all deployment and configuration steps in the template. You should have no manual steps for setting up your solution.</a:t>
            </a:r>
          </a:p>
          <a:p>
            <a:pPr marL="749808" lvl="1" indent="-457200">
              <a:buFont typeface="Wingdings" panose="05000000000000000000" pitchFamily="2" charset="2"/>
              <a:buChar char="q"/>
            </a:pPr>
            <a:r>
              <a:rPr lang="en-US" sz="2000" dirty="0"/>
              <a:t>Run imperative commands to manage your resources, such as to start or stop an app or machine.</a:t>
            </a:r>
          </a:p>
          <a:p>
            <a:pPr marL="749808" lvl="1" indent="-457200">
              <a:buFont typeface="Wingdings" panose="05000000000000000000" pitchFamily="2" charset="2"/>
              <a:buChar char="q"/>
            </a:pPr>
            <a:r>
              <a:rPr lang="en-US" sz="2000" dirty="0"/>
              <a:t>Arrange resources with the same lifecycle in a resource group. Use tags for all other organizing of resources.</a:t>
            </a:r>
          </a:p>
          <a:p>
            <a:endParaRPr lang="en-US" dirty="0"/>
          </a:p>
        </p:txBody>
      </p:sp>
    </p:spTree>
    <p:extLst>
      <p:ext uri="{BB962C8B-B14F-4D97-AF65-F5344CB8AC3E}">
        <p14:creationId xmlns:p14="http://schemas.microsoft.com/office/powerpoint/2010/main" val="313195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637C-EA76-4802-8645-032FE9C087C2}"/>
              </a:ext>
            </a:extLst>
          </p:cNvPr>
          <p:cNvSpPr>
            <a:spLocks noGrp="1"/>
          </p:cNvSpPr>
          <p:nvPr>
            <p:ph type="title"/>
          </p:nvPr>
        </p:nvSpPr>
        <p:spPr/>
        <p:txBody>
          <a:bodyPr/>
          <a:lstStyle/>
          <a:p>
            <a:r>
              <a:rPr lang="en-US" dirty="0"/>
              <a:t>Resource Groups</a:t>
            </a:r>
          </a:p>
        </p:txBody>
      </p:sp>
      <p:sp>
        <p:nvSpPr>
          <p:cNvPr id="3" name="Content Placeholder 2">
            <a:extLst>
              <a:ext uri="{FF2B5EF4-FFF2-40B4-BE49-F238E27FC236}">
                <a16:creationId xmlns:a16="http://schemas.microsoft.com/office/drawing/2014/main" id="{88BF07F9-DAC4-42D2-AD1C-D4398F0B9DD0}"/>
              </a:ext>
            </a:extLst>
          </p:cNvPr>
          <p:cNvSpPr>
            <a:spLocks noGrp="1"/>
          </p:cNvSpPr>
          <p:nvPr>
            <p:ph idx="1"/>
          </p:nvPr>
        </p:nvSpPr>
        <p:spPr/>
        <p:txBody>
          <a:bodyPr>
            <a:normAutofit lnSpcReduction="10000"/>
          </a:bodyPr>
          <a:lstStyle/>
          <a:p>
            <a:r>
              <a:rPr lang="en-US" dirty="0"/>
              <a:t>There are some important factors to consider when defining your resource group:</a:t>
            </a:r>
            <a:br>
              <a:rPr lang="en-US" dirty="0"/>
            </a:br>
            <a:endParaRPr lang="en-US" dirty="0"/>
          </a:p>
          <a:p>
            <a:pPr marL="749808" lvl="1" indent="-457200">
              <a:buFont typeface="Wingdings" panose="05000000000000000000" pitchFamily="2" charset="2"/>
              <a:buChar char="q"/>
            </a:pPr>
            <a:r>
              <a:rPr lang="en-US" sz="2000" dirty="0"/>
              <a:t>All the resources in your group should share the same lifecycle. You deploy, update, and delete them together. If one resource, such as a database server, needs to exist on a different deployment cycle it should be in another resource group.</a:t>
            </a:r>
          </a:p>
          <a:p>
            <a:pPr marL="749808" lvl="1" indent="-457200">
              <a:buFont typeface="Wingdings" panose="05000000000000000000" pitchFamily="2" charset="2"/>
              <a:buChar char="q"/>
            </a:pPr>
            <a:r>
              <a:rPr lang="en-US" sz="2000" dirty="0"/>
              <a:t>Each resource can only exist in one resource group.</a:t>
            </a:r>
          </a:p>
          <a:p>
            <a:pPr marL="749808" lvl="1" indent="-457200">
              <a:buFont typeface="Wingdings" panose="05000000000000000000" pitchFamily="2" charset="2"/>
              <a:buChar char="q"/>
            </a:pPr>
            <a:r>
              <a:rPr lang="en-US" sz="2000" dirty="0"/>
              <a:t>You can add or remove a resource to a resource group at any time.</a:t>
            </a:r>
          </a:p>
          <a:p>
            <a:pPr marL="749808" lvl="1" indent="-457200">
              <a:buFont typeface="Wingdings" panose="05000000000000000000" pitchFamily="2" charset="2"/>
              <a:buChar char="q"/>
            </a:pPr>
            <a:r>
              <a:rPr lang="en-US" sz="2000" dirty="0"/>
              <a:t>You can move a resource from one resource group to another group. </a:t>
            </a:r>
          </a:p>
          <a:p>
            <a:pPr marL="749808" lvl="1" indent="-457200">
              <a:buFont typeface="Wingdings" panose="05000000000000000000" pitchFamily="2" charset="2"/>
              <a:buChar char="q"/>
            </a:pPr>
            <a:r>
              <a:rPr lang="en-US" sz="2000" dirty="0"/>
              <a:t>A resource group can contain resources that reside in different regions.</a:t>
            </a:r>
          </a:p>
          <a:p>
            <a:pPr marL="749808" lvl="1" indent="-457200">
              <a:buFont typeface="Wingdings" panose="05000000000000000000" pitchFamily="2" charset="2"/>
              <a:buChar char="q"/>
            </a:pPr>
            <a:r>
              <a:rPr lang="en-US" sz="2000" dirty="0"/>
              <a:t>A resource group can be used to scope access control for administrative actions.</a:t>
            </a:r>
          </a:p>
          <a:p>
            <a:pPr marL="749808" lvl="1" indent="-457200">
              <a:buFont typeface="Wingdings" panose="05000000000000000000" pitchFamily="2" charset="2"/>
              <a:buChar char="q"/>
            </a:pPr>
            <a:r>
              <a:rPr lang="en-US" sz="2000" dirty="0"/>
              <a:t>A resource can interact with resources in other resource groups. This interaction is common when the two resources </a:t>
            </a:r>
            <a:r>
              <a:rPr lang="en-US" dirty="0"/>
              <a:t>are related but don't share the same lifecycle (for example, web apps connecting to a database).</a:t>
            </a:r>
          </a:p>
          <a:p>
            <a:endParaRPr lang="en-US" dirty="0"/>
          </a:p>
        </p:txBody>
      </p:sp>
    </p:spTree>
    <p:extLst>
      <p:ext uri="{BB962C8B-B14F-4D97-AF65-F5344CB8AC3E}">
        <p14:creationId xmlns:p14="http://schemas.microsoft.com/office/powerpoint/2010/main" val="4208447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3DAE-BC31-497A-9105-7215718D9278}"/>
              </a:ext>
            </a:extLst>
          </p:cNvPr>
          <p:cNvSpPr>
            <a:spLocks noGrp="1"/>
          </p:cNvSpPr>
          <p:nvPr>
            <p:ph type="title"/>
          </p:nvPr>
        </p:nvSpPr>
        <p:spPr/>
        <p:txBody>
          <a:bodyPr/>
          <a:lstStyle/>
          <a:p>
            <a:r>
              <a:rPr lang="en-US" dirty="0"/>
              <a:t>ARM Template Format</a:t>
            </a:r>
          </a:p>
        </p:txBody>
      </p:sp>
      <p:sp>
        <p:nvSpPr>
          <p:cNvPr id="3" name="Content Placeholder 2">
            <a:extLst>
              <a:ext uri="{FF2B5EF4-FFF2-40B4-BE49-F238E27FC236}">
                <a16:creationId xmlns:a16="http://schemas.microsoft.com/office/drawing/2014/main" id="{C3D0220A-4E69-470E-9E41-23BE16D92308}"/>
              </a:ext>
            </a:extLst>
          </p:cNvPr>
          <p:cNvSpPr>
            <a:spLocks noGrp="1"/>
          </p:cNvSpPr>
          <p:nvPr>
            <p:ph idx="1"/>
          </p:nvPr>
        </p:nvSpPr>
        <p:spPr/>
        <p:txBody>
          <a:bodyPr>
            <a:normAutofit/>
          </a:bodyPr>
          <a:lstStyle/>
          <a:p>
            <a:r>
              <a:rPr lang="en-US" sz="1800" dirty="0"/>
              <a:t>{</a:t>
            </a:r>
          </a:p>
          <a:p>
            <a:r>
              <a:rPr lang="en-US" sz="1800" dirty="0"/>
              <a:t>    "$schema": "http://schema.management.azure.com/schemas/2015-01-01/</a:t>
            </a:r>
            <a:r>
              <a:rPr lang="en-US" sz="1800" dirty="0" err="1"/>
              <a:t>deploymentTemplate.json</a:t>
            </a:r>
            <a:r>
              <a:rPr lang="en-US" sz="1800" dirty="0"/>
              <a:t>#",</a:t>
            </a:r>
          </a:p>
          <a:p>
            <a:r>
              <a:rPr lang="en-US" sz="1800" dirty="0"/>
              <a:t>    "</a:t>
            </a:r>
            <a:r>
              <a:rPr lang="en-US" sz="1800" dirty="0" err="1"/>
              <a:t>contentVersion</a:t>
            </a:r>
            <a:r>
              <a:rPr lang="en-US" sz="1800" dirty="0"/>
              <a:t>": "",</a:t>
            </a:r>
          </a:p>
          <a:p>
            <a:r>
              <a:rPr lang="en-US" sz="1800" dirty="0"/>
              <a:t>    "parameters": {  },</a:t>
            </a:r>
          </a:p>
          <a:p>
            <a:r>
              <a:rPr lang="en-US" sz="1800" dirty="0"/>
              <a:t>    "variables": {  },</a:t>
            </a:r>
          </a:p>
          <a:p>
            <a:r>
              <a:rPr lang="en-US" sz="1800" dirty="0"/>
              <a:t>    "functions": {  },</a:t>
            </a:r>
          </a:p>
          <a:p>
            <a:r>
              <a:rPr lang="en-US" sz="1800" dirty="0"/>
              <a:t>    "resources": [  ],</a:t>
            </a:r>
          </a:p>
          <a:p>
            <a:r>
              <a:rPr lang="en-US" sz="1800" dirty="0"/>
              <a:t>    "outputs": {  }</a:t>
            </a:r>
          </a:p>
          <a:p>
            <a:r>
              <a:rPr lang="en-US" sz="1800" dirty="0"/>
              <a:t>}</a:t>
            </a:r>
          </a:p>
        </p:txBody>
      </p:sp>
    </p:spTree>
    <p:extLst>
      <p:ext uri="{BB962C8B-B14F-4D97-AF65-F5344CB8AC3E}">
        <p14:creationId xmlns:p14="http://schemas.microsoft.com/office/powerpoint/2010/main" val="3376984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E727-7214-4468-A920-71E109703D99}"/>
              </a:ext>
            </a:extLst>
          </p:cNvPr>
          <p:cNvSpPr>
            <a:spLocks noGrp="1"/>
          </p:cNvSpPr>
          <p:nvPr>
            <p:ph type="title"/>
          </p:nvPr>
        </p:nvSpPr>
        <p:spPr>
          <a:xfrm>
            <a:off x="1097280" y="286604"/>
            <a:ext cx="10058400" cy="1128540"/>
          </a:xfrm>
        </p:spPr>
        <p:txBody>
          <a:bodyPr/>
          <a:lstStyle/>
          <a:p>
            <a:r>
              <a:rPr lang="en-US" dirty="0"/>
              <a:t>ARM Template Elements</a:t>
            </a:r>
          </a:p>
        </p:txBody>
      </p:sp>
      <p:graphicFrame>
        <p:nvGraphicFramePr>
          <p:cNvPr id="6" name="Content Placeholder 5">
            <a:extLst>
              <a:ext uri="{FF2B5EF4-FFF2-40B4-BE49-F238E27FC236}">
                <a16:creationId xmlns:a16="http://schemas.microsoft.com/office/drawing/2014/main" id="{5EC7C7B6-7552-4944-98E6-B6BE6E223D83}"/>
              </a:ext>
            </a:extLst>
          </p:cNvPr>
          <p:cNvGraphicFramePr>
            <a:graphicFrameLocks noGrp="1"/>
          </p:cNvGraphicFramePr>
          <p:nvPr>
            <p:ph idx="1"/>
            <p:extLst>
              <p:ext uri="{D42A27DB-BD31-4B8C-83A1-F6EECF244321}">
                <p14:modId xmlns:p14="http://schemas.microsoft.com/office/powerpoint/2010/main" val="4259998118"/>
              </p:ext>
            </p:extLst>
          </p:nvPr>
        </p:nvGraphicFramePr>
        <p:xfrm>
          <a:off x="1097280" y="1642338"/>
          <a:ext cx="10058400" cy="4632960"/>
        </p:xfrm>
        <a:graphic>
          <a:graphicData uri="http://schemas.openxmlformats.org/drawingml/2006/table">
            <a:tbl>
              <a:tblPr firstRow="1" bandRow="1">
                <a:tableStyleId>{5C22544A-7EE6-4342-B048-85BDC9FD1C3A}</a:tableStyleId>
              </a:tblPr>
              <a:tblGrid>
                <a:gridCol w="1718808">
                  <a:extLst>
                    <a:ext uri="{9D8B030D-6E8A-4147-A177-3AD203B41FA5}">
                      <a16:colId xmlns:a16="http://schemas.microsoft.com/office/drawing/2014/main" val="2493939909"/>
                    </a:ext>
                  </a:extLst>
                </a:gridCol>
                <a:gridCol w="1197429">
                  <a:extLst>
                    <a:ext uri="{9D8B030D-6E8A-4147-A177-3AD203B41FA5}">
                      <a16:colId xmlns:a16="http://schemas.microsoft.com/office/drawing/2014/main" val="699779359"/>
                    </a:ext>
                  </a:extLst>
                </a:gridCol>
                <a:gridCol w="7142163">
                  <a:extLst>
                    <a:ext uri="{9D8B030D-6E8A-4147-A177-3AD203B41FA5}">
                      <a16:colId xmlns:a16="http://schemas.microsoft.com/office/drawing/2014/main" val="2522323872"/>
                    </a:ext>
                  </a:extLst>
                </a:gridCol>
              </a:tblGrid>
              <a:tr h="0">
                <a:tc>
                  <a:txBody>
                    <a:bodyPr/>
                    <a:lstStyle/>
                    <a:p>
                      <a:pPr algn="l" fontAlgn="b"/>
                      <a:r>
                        <a:rPr lang="en-US" dirty="0">
                          <a:effectLst/>
                        </a:rPr>
                        <a:t>Element name</a:t>
                      </a:r>
                    </a:p>
                  </a:txBody>
                  <a:tcPr marL="101600" marR="101600" marT="76200" marB="76200" anchor="b"/>
                </a:tc>
                <a:tc>
                  <a:txBody>
                    <a:bodyPr/>
                    <a:lstStyle/>
                    <a:p>
                      <a:pPr algn="l" fontAlgn="b"/>
                      <a:r>
                        <a:rPr lang="en-US">
                          <a:effectLst/>
                        </a:rPr>
                        <a:t>Required</a:t>
                      </a:r>
                    </a:p>
                  </a:txBody>
                  <a:tcPr marL="101600" marR="101600" marT="76200" marB="76200" anchor="b"/>
                </a:tc>
                <a:tc>
                  <a:txBody>
                    <a:bodyPr/>
                    <a:lstStyle/>
                    <a:p>
                      <a:pPr algn="l" fontAlgn="b"/>
                      <a:r>
                        <a:rPr lang="en-US" dirty="0">
                          <a:effectLst/>
                        </a:rPr>
                        <a:t>Description</a:t>
                      </a:r>
                    </a:p>
                  </a:txBody>
                  <a:tcPr marL="101600" marR="101600" marT="76200" marB="76200" anchor="b"/>
                </a:tc>
                <a:extLst>
                  <a:ext uri="{0D108BD9-81ED-4DB2-BD59-A6C34878D82A}">
                    <a16:rowId xmlns:a16="http://schemas.microsoft.com/office/drawing/2014/main" val="3545458968"/>
                  </a:ext>
                </a:extLst>
              </a:tr>
              <a:tr h="370840">
                <a:tc>
                  <a:txBody>
                    <a:bodyPr/>
                    <a:lstStyle/>
                    <a:p>
                      <a:pPr algn="l" fontAlgn="t"/>
                      <a:r>
                        <a:rPr lang="en-US">
                          <a:effectLst/>
                        </a:rPr>
                        <a:t>$schema</a:t>
                      </a:r>
                    </a:p>
                  </a:txBody>
                  <a:tcPr marL="101600" marR="101600" marT="76200" marB="76200"/>
                </a:tc>
                <a:tc>
                  <a:txBody>
                    <a:bodyPr/>
                    <a:lstStyle/>
                    <a:p>
                      <a:pPr algn="l" fontAlgn="t"/>
                      <a:r>
                        <a:rPr lang="en-US">
                          <a:effectLst/>
                        </a:rPr>
                        <a:t>Yes</a:t>
                      </a:r>
                    </a:p>
                  </a:txBody>
                  <a:tcPr marL="101600" marR="101600" marT="76200" marB="76200"/>
                </a:tc>
                <a:tc>
                  <a:txBody>
                    <a:bodyPr/>
                    <a:lstStyle/>
                    <a:p>
                      <a:pPr algn="l" fontAlgn="t"/>
                      <a:r>
                        <a:rPr lang="en-US" dirty="0">
                          <a:effectLst/>
                        </a:rPr>
                        <a:t>Location of the JSON schema file that describes the version of the template language</a:t>
                      </a:r>
                      <a:r>
                        <a:rPr lang="en-US">
                          <a:effectLst/>
                        </a:rPr>
                        <a:t>. </a:t>
                      </a:r>
                      <a:endParaRPr lang="en-US" dirty="0">
                        <a:effectLst/>
                      </a:endParaRPr>
                    </a:p>
                  </a:txBody>
                  <a:tcPr marL="101600" marR="101600" marT="76200" marB="76200"/>
                </a:tc>
                <a:extLst>
                  <a:ext uri="{0D108BD9-81ED-4DB2-BD59-A6C34878D82A}">
                    <a16:rowId xmlns:a16="http://schemas.microsoft.com/office/drawing/2014/main" val="3938587188"/>
                  </a:ext>
                </a:extLst>
              </a:tr>
              <a:tr h="370840">
                <a:tc>
                  <a:txBody>
                    <a:bodyPr/>
                    <a:lstStyle/>
                    <a:p>
                      <a:pPr algn="l" fontAlgn="t"/>
                      <a:r>
                        <a:rPr lang="en-US">
                          <a:effectLst/>
                        </a:rPr>
                        <a:t>contentVersion</a:t>
                      </a:r>
                    </a:p>
                  </a:txBody>
                  <a:tcPr marL="101600" marR="101600" marT="76200" marB="76200"/>
                </a:tc>
                <a:tc>
                  <a:txBody>
                    <a:bodyPr/>
                    <a:lstStyle/>
                    <a:p>
                      <a:pPr algn="l" fontAlgn="t"/>
                      <a:r>
                        <a:rPr lang="en-US">
                          <a:effectLst/>
                        </a:rPr>
                        <a:t>Yes</a:t>
                      </a:r>
                    </a:p>
                  </a:txBody>
                  <a:tcPr marL="101600" marR="101600" marT="76200" marB="76200"/>
                </a:tc>
                <a:tc>
                  <a:txBody>
                    <a:bodyPr/>
                    <a:lstStyle/>
                    <a:p>
                      <a:pPr algn="l" fontAlgn="t"/>
                      <a:r>
                        <a:rPr lang="en-US">
                          <a:effectLst/>
                        </a:rPr>
                        <a:t>Version of the template (such as 1.0.0.0). You can provide any value for this element. Use this value to document significant changes in your template. When deploying resources using the template, this value can be used to make sure that the right template is being used.</a:t>
                      </a:r>
                    </a:p>
                  </a:txBody>
                  <a:tcPr marL="101600" marR="101600" marT="76200" marB="76200"/>
                </a:tc>
                <a:extLst>
                  <a:ext uri="{0D108BD9-81ED-4DB2-BD59-A6C34878D82A}">
                    <a16:rowId xmlns:a16="http://schemas.microsoft.com/office/drawing/2014/main" val="4093105747"/>
                  </a:ext>
                </a:extLst>
              </a:tr>
              <a:tr h="370840">
                <a:tc>
                  <a:txBody>
                    <a:bodyPr/>
                    <a:lstStyle/>
                    <a:p>
                      <a:pPr algn="l" fontAlgn="t"/>
                      <a:r>
                        <a:rPr lang="en-US">
                          <a:effectLst/>
                        </a:rPr>
                        <a:t>parameters</a:t>
                      </a:r>
                    </a:p>
                  </a:txBody>
                  <a:tcPr marL="101600" marR="101600" marT="76200" marB="76200"/>
                </a:tc>
                <a:tc>
                  <a:txBody>
                    <a:bodyPr/>
                    <a:lstStyle/>
                    <a:p>
                      <a:pPr algn="l" fontAlgn="t"/>
                      <a:r>
                        <a:rPr lang="en-US">
                          <a:effectLst/>
                        </a:rPr>
                        <a:t>No</a:t>
                      </a:r>
                    </a:p>
                  </a:txBody>
                  <a:tcPr marL="101600" marR="101600" marT="76200" marB="76200"/>
                </a:tc>
                <a:tc>
                  <a:txBody>
                    <a:bodyPr/>
                    <a:lstStyle/>
                    <a:p>
                      <a:pPr algn="l" fontAlgn="t"/>
                      <a:r>
                        <a:rPr lang="en-US">
                          <a:effectLst/>
                        </a:rPr>
                        <a:t>Values that are provided when deployment is executed to customize resource deployment.</a:t>
                      </a:r>
                    </a:p>
                  </a:txBody>
                  <a:tcPr marL="101600" marR="101600" marT="76200" marB="76200"/>
                </a:tc>
                <a:extLst>
                  <a:ext uri="{0D108BD9-81ED-4DB2-BD59-A6C34878D82A}">
                    <a16:rowId xmlns:a16="http://schemas.microsoft.com/office/drawing/2014/main" val="1892512269"/>
                  </a:ext>
                </a:extLst>
              </a:tr>
              <a:tr h="370840">
                <a:tc>
                  <a:txBody>
                    <a:bodyPr/>
                    <a:lstStyle/>
                    <a:p>
                      <a:pPr algn="l" fontAlgn="t"/>
                      <a:r>
                        <a:rPr lang="en-US">
                          <a:effectLst/>
                        </a:rPr>
                        <a:t>variables</a:t>
                      </a:r>
                    </a:p>
                  </a:txBody>
                  <a:tcPr marL="101600" marR="101600" marT="76200" marB="76200"/>
                </a:tc>
                <a:tc>
                  <a:txBody>
                    <a:bodyPr/>
                    <a:lstStyle/>
                    <a:p>
                      <a:pPr algn="l" fontAlgn="t"/>
                      <a:r>
                        <a:rPr lang="en-US">
                          <a:effectLst/>
                        </a:rPr>
                        <a:t>No</a:t>
                      </a:r>
                    </a:p>
                  </a:txBody>
                  <a:tcPr marL="101600" marR="101600" marT="76200" marB="76200"/>
                </a:tc>
                <a:tc>
                  <a:txBody>
                    <a:bodyPr/>
                    <a:lstStyle/>
                    <a:p>
                      <a:pPr algn="l" fontAlgn="t"/>
                      <a:r>
                        <a:rPr lang="en-US">
                          <a:effectLst/>
                        </a:rPr>
                        <a:t>Values that are used as JSON fragments in the template to simplify template language expressions.</a:t>
                      </a:r>
                    </a:p>
                  </a:txBody>
                  <a:tcPr marL="101600" marR="101600" marT="76200" marB="76200"/>
                </a:tc>
                <a:extLst>
                  <a:ext uri="{0D108BD9-81ED-4DB2-BD59-A6C34878D82A}">
                    <a16:rowId xmlns:a16="http://schemas.microsoft.com/office/drawing/2014/main" val="976787114"/>
                  </a:ext>
                </a:extLst>
              </a:tr>
              <a:tr h="370840">
                <a:tc>
                  <a:txBody>
                    <a:bodyPr/>
                    <a:lstStyle/>
                    <a:p>
                      <a:pPr algn="l" fontAlgn="t"/>
                      <a:r>
                        <a:rPr lang="en-US">
                          <a:effectLst/>
                        </a:rPr>
                        <a:t>functions</a:t>
                      </a:r>
                    </a:p>
                  </a:txBody>
                  <a:tcPr marL="101600" marR="101600" marT="76200" marB="76200"/>
                </a:tc>
                <a:tc>
                  <a:txBody>
                    <a:bodyPr/>
                    <a:lstStyle/>
                    <a:p>
                      <a:pPr algn="l" fontAlgn="t"/>
                      <a:r>
                        <a:rPr lang="en-US">
                          <a:effectLst/>
                        </a:rPr>
                        <a:t>No</a:t>
                      </a:r>
                    </a:p>
                  </a:txBody>
                  <a:tcPr marL="101600" marR="101600" marT="76200" marB="76200"/>
                </a:tc>
                <a:tc>
                  <a:txBody>
                    <a:bodyPr/>
                    <a:lstStyle/>
                    <a:p>
                      <a:pPr algn="l" fontAlgn="t"/>
                      <a:r>
                        <a:rPr lang="en-US">
                          <a:effectLst/>
                        </a:rPr>
                        <a:t>User-defined functions that are available within the template.</a:t>
                      </a:r>
                    </a:p>
                  </a:txBody>
                  <a:tcPr marL="101600" marR="101600" marT="76200" marB="76200"/>
                </a:tc>
                <a:extLst>
                  <a:ext uri="{0D108BD9-81ED-4DB2-BD59-A6C34878D82A}">
                    <a16:rowId xmlns:a16="http://schemas.microsoft.com/office/drawing/2014/main" val="2840490179"/>
                  </a:ext>
                </a:extLst>
              </a:tr>
              <a:tr h="370840">
                <a:tc>
                  <a:txBody>
                    <a:bodyPr/>
                    <a:lstStyle/>
                    <a:p>
                      <a:pPr algn="l" fontAlgn="t"/>
                      <a:r>
                        <a:rPr lang="en-US">
                          <a:effectLst/>
                        </a:rPr>
                        <a:t>resources</a:t>
                      </a:r>
                    </a:p>
                  </a:txBody>
                  <a:tcPr marL="101600" marR="101600" marT="76200" marB="76200"/>
                </a:tc>
                <a:tc>
                  <a:txBody>
                    <a:bodyPr/>
                    <a:lstStyle/>
                    <a:p>
                      <a:pPr algn="l" fontAlgn="t"/>
                      <a:r>
                        <a:rPr lang="en-US">
                          <a:effectLst/>
                        </a:rPr>
                        <a:t>Yes</a:t>
                      </a:r>
                    </a:p>
                  </a:txBody>
                  <a:tcPr marL="101600" marR="101600" marT="76200" marB="76200"/>
                </a:tc>
                <a:tc>
                  <a:txBody>
                    <a:bodyPr/>
                    <a:lstStyle/>
                    <a:p>
                      <a:pPr algn="l" fontAlgn="t"/>
                      <a:r>
                        <a:rPr lang="en-US" dirty="0">
                          <a:effectLst/>
                        </a:rPr>
                        <a:t>Resource types that are deployed or updated in a resource group.</a:t>
                      </a:r>
                    </a:p>
                  </a:txBody>
                  <a:tcPr marL="101600" marR="101600" marT="76200" marB="76200"/>
                </a:tc>
                <a:extLst>
                  <a:ext uri="{0D108BD9-81ED-4DB2-BD59-A6C34878D82A}">
                    <a16:rowId xmlns:a16="http://schemas.microsoft.com/office/drawing/2014/main" val="4005625561"/>
                  </a:ext>
                </a:extLst>
              </a:tr>
            </a:tbl>
          </a:graphicData>
        </a:graphic>
      </p:graphicFrame>
    </p:spTree>
    <p:extLst>
      <p:ext uri="{BB962C8B-B14F-4D97-AF65-F5344CB8AC3E}">
        <p14:creationId xmlns:p14="http://schemas.microsoft.com/office/powerpoint/2010/main" val="82505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28FC-E761-4F7D-9B2C-9F45DEC325FF}"/>
              </a:ext>
            </a:extLst>
          </p:cNvPr>
          <p:cNvSpPr>
            <a:spLocks noGrp="1"/>
          </p:cNvSpPr>
          <p:nvPr>
            <p:ph type="title"/>
          </p:nvPr>
        </p:nvSpPr>
        <p:spPr/>
        <p:txBody>
          <a:bodyPr/>
          <a:lstStyle/>
          <a:p>
            <a:r>
              <a:rPr lang="en-US" dirty="0"/>
              <a:t>Demos</a:t>
            </a:r>
          </a:p>
        </p:txBody>
      </p:sp>
      <p:sp>
        <p:nvSpPr>
          <p:cNvPr id="3" name="Content Placeholder 2">
            <a:extLst>
              <a:ext uri="{FF2B5EF4-FFF2-40B4-BE49-F238E27FC236}">
                <a16:creationId xmlns:a16="http://schemas.microsoft.com/office/drawing/2014/main" id="{E3233224-CEAD-4D8C-A4D8-5B7016AD8A47}"/>
              </a:ext>
            </a:extLst>
          </p:cNvPr>
          <p:cNvSpPr>
            <a:spLocks noGrp="1"/>
          </p:cNvSpPr>
          <p:nvPr>
            <p:ph idx="1"/>
          </p:nvPr>
        </p:nvSpPr>
        <p:spPr/>
        <p:txBody>
          <a:bodyPr/>
          <a:lstStyle/>
          <a:p>
            <a:r>
              <a:rPr lang="en-US" dirty="0"/>
              <a:t>Create a New Resource Manager Project</a:t>
            </a:r>
          </a:p>
          <a:p>
            <a:r>
              <a:rPr lang="en-US" dirty="0"/>
              <a:t>Define a Storage Account Template</a:t>
            </a:r>
          </a:p>
          <a:p>
            <a:r>
              <a:rPr lang="en-US" dirty="0"/>
              <a:t>Check Code into Git</a:t>
            </a:r>
          </a:p>
          <a:p>
            <a:r>
              <a:rPr lang="en-US" dirty="0"/>
              <a:t>Create a VSTS Release Pipeline</a:t>
            </a:r>
          </a:p>
          <a:p>
            <a:r>
              <a:rPr lang="en-US" dirty="0"/>
              <a:t>Deploy Template</a:t>
            </a:r>
          </a:p>
          <a:p>
            <a:r>
              <a:rPr lang="en-US" dirty="0"/>
              <a:t>Deploy Infrastructure to Azure Resource Group</a:t>
            </a:r>
          </a:p>
          <a:p>
            <a:r>
              <a:rPr lang="en-US" dirty="0"/>
              <a:t>Deploy Multiple ARM Template Resources</a:t>
            </a:r>
          </a:p>
          <a:p>
            <a:r>
              <a:rPr lang="en-US" dirty="0"/>
              <a:t>Deploy a Nested ARM Template</a:t>
            </a:r>
          </a:p>
        </p:txBody>
      </p:sp>
    </p:spTree>
    <p:extLst>
      <p:ext uri="{BB962C8B-B14F-4D97-AF65-F5344CB8AC3E}">
        <p14:creationId xmlns:p14="http://schemas.microsoft.com/office/powerpoint/2010/main" val="1230289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592A9-6B79-45CB-9769-14EAF830CA31}"/>
              </a:ext>
            </a:extLst>
          </p:cNvPr>
          <p:cNvSpPr>
            <a:spLocks noGrp="1"/>
          </p:cNvSpPr>
          <p:nvPr>
            <p:ph type="title"/>
          </p:nvPr>
        </p:nvSpPr>
        <p:spPr/>
        <p:txBody>
          <a:bodyPr/>
          <a:lstStyle/>
          <a:p>
            <a:r>
              <a:rPr lang="en-US" dirty="0"/>
              <a:t>Automation Accounts</a:t>
            </a:r>
          </a:p>
        </p:txBody>
      </p:sp>
      <p:sp>
        <p:nvSpPr>
          <p:cNvPr id="3" name="Content Placeholder 2">
            <a:extLst>
              <a:ext uri="{FF2B5EF4-FFF2-40B4-BE49-F238E27FC236}">
                <a16:creationId xmlns:a16="http://schemas.microsoft.com/office/drawing/2014/main" id="{32082079-78EE-49F8-99F8-B4E68943862F}"/>
              </a:ext>
            </a:extLst>
          </p:cNvPr>
          <p:cNvSpPr>
            <a:spLocks noGrp="1"/>
          </p:cNvSpPr>
          <p:nvPr>
            <p:ph idx="1"/>
          </p:nvPr>
        </p:nvSpPr>
        <p:spPr/>
        <p:txBody>
          <a:bodyPr>
            <a:normAutofit/>
          </a:bodyPr>
          <a:lstStyle/>
          <a:p>
            <a:r>
              <a:rPr lang="en-US" sz="2800" dirty="0"/>
              <a:t>Azure Automation delivers a cloud-based automation and configuration service that provides consistent management across your Azure and non-Azure environments. </a:t>
            </a:r>
          </a:p>
          <a:p>
            <a:r>
              <a:rPr lang="en-US" sz="2800" dirty="0"/>
              <a:t>It consists of process automation, update management, and configuration features. </a:t>
            </a:r>
          </a:p>
          <a:p>
            <a:r>
              <a:rPr lang="en-US" sz="2800" dirty="0"/>
              <a:t>Azure Automation provides complete control during deployment, operations, and decommissioning of workloads and resources.</a:t>
            </a:r>
          </a:p>
        </p:txBody>
      </p:sp>
    </p:spTree>
    <p:extLst>
      <p:ext uri="{BB962C8B-B14F-4D97-AF65-F5344CB8AC3E}">
        <p14:creationId xmlns:p14="http://schemas.microsoft.com/office/powerpoint/2010/main" val="130876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F44394-F1EB-49AC-AF5E-EC4E94B22D70}"/>
              </a:ext>
            </a:extLst>
          </p:cNvPr>
          <p:cNvSpPr>
            <a:spLocks noGrp="1"/>
          </p:cNvSpPr>
          <p:nvPr>
            <p:ph type="title"/>
          </p:nvPr>
        </p:nvSpPr>
        <p:spPr/>
        <p:txBody>
          <a:bodyPr/>
          <a:lstStyle/>
          <a:p>
            <a:endParaRPr lang="en-US" dirty="0"/>
          </a:p>
        </p:txBody>
      </p:sp>
      <p:pic>
        <p:nvPicPr>
          <p:cNvPr id="8" name="Content Placeholder 7">
            <a:extLst>
              <a:ext uri="{FF2B5EF4-FFF2-40B4-BE49-F238E27FC236}">
                <a16:creationId xmlns:a16="http://schemas.microsoft.com/office/drawing/2014/main" id="{DF5683BE-05E0-4CA2-ADB5-7F361B553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25774"/>
            <a:ext cx="3207225" cy="3067172"/>
          </a:xfrm>
        </p:spPr>
      </p:pic>
      <p:sp>
        <p:nvSpPr>
          <p:cNvPr id="6" name="Text Placeholder 5">
            <a:extLst>
              <a:ext uri="{FF2B5EF4-FFF2-40B4-BE49-F238E27FC236}">
                <a16:creationId xmlns:a16="http://schemas.microsoft.com/office/drawing/2014/main" id="{A21FF6C2-745D-4B1D-B8A1-D4C9B5E3497A}"/>
              </a:ext>
            </a:extLst>
          </p:cNvPr>
          <p:cNvSpPr>
            <a:spLocks noGrp="1"/>
          </p:cNvSpPr>
          <p:nvPr>
            <p:ph type="body" sz="half" idx="2"/>
          </p:nvPr>
        </p:nvSpPr>
        <p:spPr>
          <a:xfrm>
            <a:off x="347472" y="3888140"/>
            <a:ext cx="3310128" cy="2850988"/>
          </a:xfrm>
        </p:spPr>
        <p:txBody>
          <a:bodyPr>
            <a:normAutofit/>
          </a:bodyPr>
          <a:lstStyle/>
          <a:p>
            <a:r>
              <a:rPr lang="en-US" sz="3000" dirty="0"/>
              <a:t>Senior software engineer, designer and architect. Currently learning cloud architecture.</a:t>
            </a:r>
            <a:endParaRPr lang="en-US" dirty="0"/>
          </a:p>
        </p:txBody>
      </p:sp>
      <p:sp>
        <p:nvSpPr>
          <p:cNvPr id="9" name="Content Placeholder 2">
            <a:extLst>
              <a:ext uri="{FF2B5EF4-FFF2-40B4-BE49-F238E27FC236}">
                <a16:creationId xmlns:a16="http://schemas.microsoft.com/office/drawing/2014/main" id="{41FE9793-2FEA-4393-A484-BDB62DC0F3CC}"/>
              </a:ext>
            </a:extLst>
          </p:cNvPr>
          <p:cNvSpPr txBox="1">
            <a:spLocks/>
          </p:cNvSpPr>
          <p:nvPr/>
        </p:nvSpPr>
        <p:spPr>
          <a:xfrm>
            <a:off x="4590472" y="594359"/>
            <a:ext cx="6964219" cy="52747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1E4B4808-8BCA-46CB-8132-85E6EB0BA8AE}"/>
              </a:ext>
            </a:extLst>
          </p:cNvPr>
          <p:cNvSpPr txBox="1"/>
          <p:nvPr/>
        </p:nvSpPr>
        <p:spPr>
          <a:xfrm>
            <a:off x="4308116" y="828529"/>
            <a:ext cx="7707100" cy="4801314"/>
          </a:xfrm>
          <a:prstGeom prst="rect">
            <a:avLst/>
          </a:prstGeom>
          <a:noFill/>
        </p:spPr>
        <p:txBody>
          <a:bodyPr wrap="square" rtlCol="0">
            <a:spAutoFit/>
          </a:bodyPr>
          <a:lstStyle/>
          <a:p>
            <a:r>
              <a:rPr lang="en-US" sz="3200" dirty="0"/>
              <a:t>Married to Christine</a:t>
            </a:r>
          </a:p>
          <a:p>
            <a:endParaRPr lang="en-US" sz="3200" dirty="0"/>
          </a:p>
          <a:p>
            <a:r>
              <a:rPr lang="en-US" sz="3200" dirty="0"/>
              <a:t>Son Ian and future daughter-in-law Kaila</a:t>
            </a:r>
          </a:p>
          <a:p>
            <a:endParaRPr lang="en-US" sz="3200" dirty="0"/>
          </a:p>
          <a:p>
            <a:r>
              <a:rPr lang="en-US" sz="3200" dirty="0"/>
              <a:t>Hobbies: Guitar, Singing, Travel</a:t>
            </a:r>
          </a:p>
          <a:p>
            <a:endParaRPr lang="en-US" sz="3200" dirty="0"/>
          </a:p>
          <a:p>
            <a:r>
              <a:rPr lang="en-US" sz="3200" dirty="0"/>
              <a:t>Passions: Learning, Technology, Music</a:t>
            </a:r>
          </a:p>
          <a:p>
            <a:endParaRPr lang="en-US" sz="3200" dirty="0"/>
          </a:p>
          <a:p>
            <a:r>
              <a:rPr lang="en-US" sz="3200" dirty="0"/>
              <a:t>Employer: CUNA MUTUAL Financial Group</a:t>
            </a:r>
          </a:p>
          <a:p>
            <a:endParaRPr lang="en-US" dirty="0"/>
          </a:p>
        </p:txBody>
      </p:sp>
    </p:spTree>
    <p:extLst>
      <p:ext uri="{BB962C8B-B14F-4D97-AF65-F5344CB8AC3E}">
        <p14:creationId xmlns:p14="http://schemas.microsoft.com/office/powerpoint/2010/main" val="2184814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B7F7-77EA-416A-A470-1AEA4F559546}"/>
              </a:ext>
            </a:extLst>
          </p:cNvPr>
          <p:cNvSpPr>
            <a:spLocks noGrp="1"/>
          </p:cNvSpPr>
          <p:nvPr>
            <p:ph type="title"/>
          </p:nvPr>
        </p:nvSpPr>
        <p:spPr/>
        <p:txBody>
          <a:bodyPr/>
          <a:lstStyle/>
          <a:p>
            <a:endParaRPr lang="en-US"/>
          </a:p>
        </p:txBody>
      </p:sp>
      <p:pic>
        <p:nvPicPr>
          <p:cNvPr id="5" name="Content Placeholder 4" descr="A screenshot of text&#10;&#10;Description generated with very high confidence">
            <a:extLst>
              <a:ext uri="{FF2B5EF4-FFF2-40B4-BE49-F238E27FC236}">
                <a16:creationId xmlns:a16="http://schemas.microsoft.com/office/drawing/2014/main" id="{BE1AA6EF-E18F-413D-9C0C-59374955A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405" y="530352"/>
            <a:ext cx="11053189" cy="5633199"/>
          </a:xfrm>
        </p:spPr>
      </p:pic>
    </p:spTree>
    <p:extLst>
      <p:ext uri="{BB962C8B-B14F-4D97-AF65-F5344CB8AC3E}">
        <p14:creationId xmlns:p14="http://schemas.microsoft.com/office/powerpoint/2010/main" val="1132622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AC8D-2DAF-4C67-9D2A-9DE60F6EF916}"/>
              </a:ext>
            </a:extLst>
          </p:cNvPr>
          <p:cNvSpPr>
            <a:spLocks noGrp="1"/>
          </p:cNvSpPr>
          <p:nvPr>
            <p:ph type="title"/>
          </p:nvPr>
        </p:nvSpPr>
        <p:spPr/>
        <p:txBody>
          <a:bodyPr/>
          <a:lstStyle/>
          <a:p>
            <a:r>
              <a:rPr lang="en-US" dirty="0"/>
              <a:t>Process Automation</a:t>
            </a:r>
          </a:p>
        </p:txBody>
      </p:sp>
      <p:sp>
        <p:nvSpPr>
          <p:cNvPr id="3" name="Content Placeholder 2">
            <a:extLst>
              <a:ext uri="{FF2B5EF4-FFF2-40B4-BE49-F238E27FC236}">
                <a16:creationId xmlns:a16="http://schemas.microsoft.com/office/drawing/2014/main" id="{5F109899-F488-4CE4-80AC-B2674EC6C453}"/>
              </a:ext>
            </a:extLst>
          </p:cNvPr>
          <p:cNvSpPr>
            <a:spLocks noGrp="1"/>
          </p:cNvSpPr>
          <p:nvPr>
            <p:ph idx="1"/>
          </p:nvPr>
        </p:nvSpPr>
        <p:spPr/>
        <p:txBody>
          <a:bodyPr>
            <a:normAutofit fontScale="92500" lnSpcReduction="10000"/>
          </a:bodyPr>
          <a:lstStyle/>
          <a:p>
            <a:r>
              <a:rPr lang="en-US" sz="2400" dirty="0"/>
              <a:t>Azure Automation provides you the ability to automate frequent, time-consuming, and error-prone cloud management tasks. </a:t>
            </a:r>
          </a:p>
          <a:p>
            <a:r>
              <a:rPr lang="en-US" sz="2400" dirty="0"/>
              <a:t>This automation helps you focus on work that adds business value. By reducing errors and boosting efficiency, it also helps to lower your operational costs. </a:t>
            </a:r>
          </a:p>
          <a:p>
            <a:r>
              <a:rPr lang="en-US" sz="2400" dirty="0"/>
              <a:t>You can integrate Azure services and other public systems that are required in deploying, configuring, and managing your end to end processes. </a:t>
            </a:r>
          </a:p>
          <a:p>
            <a:r>
              <a:rPr lang="en-US" sz="2400" dirty="0"/>
              <a:t>The service allows you to author runbooks graphically, in PowerShell, or Python. </a:t>
            </a:r>
          </a:p>
          <a:p>
            <a:r>
              <a:rPr lang="en-US" sz="2400" dirty="0"/>
              <a:t>By using a hybrid Runbook worker, you can unify management by orchestrating across on-premises environments. </a:t>
            </a:r>
          </a:p>
          <a:p>
            <a:r>
              <a:rPr lang="en-US" sz="2400" dirty="0"/>
              <a:t>Webhooks provide a way to fulfill requests and ensure continuous delivery and operations by triggering automation from ITSM, DevOps, and monitoring systems.</a:t>
            </a:r>
          </a:p>
        </p:txBody>
      </p:sp>
    </p:spTree>
    <p:extLst>
      <p:ext uri="{BB962C8B-B14F-4D97-AF65-F5344CB8AC3E}">
        <p14:creationId xmlns:p14="http://schemas.microsoft.com/office/powerpoint/2010/main" val="3734077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6066-AD2F-43F0-8665-196EFBAFABFA}"/>
              </a:ext>
            </a:extLst>
          </p:cNvPr>
          <p:cNvSpPr>
            <a:spLocks noGrp="1"/>
          </p:cNvSpPr>
          <p:nvPr>
            <p:ph type="title"/>
          </p:nvPr>
        </p:nvSpPr>
        <p:spPr/>
        <p:txBody>
          <a:bodyPr/>
          <a:lstStyle/>
          <a:p>
            <a:r>
              <a:rPr lang="en-US" dirty="0"/>
              <a:t>Configuration Management</a:t>
            </a:r>
          </a:p>
        </p:txBody>
      </p:sp>
      <p:sp>
        <p:nvSpPr>
          <p:cNvPr id="3" name="Content Placeholder 2">
            <a:extLst>
              <a:ext uri="{FF2B5EF4-FFF2-40B4-BE49-F238E27FC236}">
                <a16:creationId xmlns:a16="http://schemas.microsoft.com/office/drawing/2014/main" id="{06CEE382-FDED-45A3-ACF9-145B3E2429E3}"/>
              </a:ext>
            </a:extLst>
          </p:cNvPr>
          <p:cNvSpPr>
            <a:spLocks noGrp="1"/>
          </p:cNvSpPr>
          <p:nvPr>
            <p:ph idx="1"/>
          </p:nvPr>
        </p:nvSpPr>
        <p:spPr/>
        <p:txBody>
          <a:bodyPr/>
          <a:lstStyle/>
          <a:p>
            <a:r>
              <a:rPr lang="en-US" dirty="0"/>
              <a:t>Azure Automation desired state configuration is a cloud-based solution for PowerShell DSC that provides services required for enterprise environments. </a:t>
            </a:r>
          </a:p>
          <a:p>
            <a:r>
              <a:rPr lang="en-US" dirty="0"/>
              <a:t>Manage your DSC resources in Azure Automation and apply configurations to virtual or physical machines from a DSC Pull Server in the Azure cloud. </a:t>
            </a:r>
          </a:p>
          <a:p>
            <a:r>
              <a:rPr lang="en-US" dirty="0"/>
              <a:t>It provides rich reports that inform you of important events such as when nodes have deviated from their assigned configuration. </a:t>
            </a:r>
          </a:p>
          <a:p>
            <a:r>
              <a:rPr lang="en-US" dirty="0"/>
              <a:t>You can monitor and automatically update machine configuration across physical and virtual machines, Windows or Linux, in the cloud or on-premises.</a:t>
            </a:r>
          </a:p>
          <a:p>
            <a:endParaRPr lang="en-US" dirty="0"/>
          </a:p>
        </p:txBody>
      </p:sp>
    </p:spTree>
    <p:extLst>
      <p:ext uri="{BB962C8B-B14F-4D97-AF65-F5344CB8AC3E}">
        <p14:creationId xmlns:p14="http://schemas.microsoft.com/office/powerpoint/2010/main" val="2642412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A38A-2280-4ECC-B176-7F054055E923}"/>
              </a:ext>
            </a:extLst>
          </p:cNvPr>
          <p:cNvSpPr>
            <a:spLocks noGrp="1"/>
          </p:cNvSpPr>
          <p:nvPr>
            <p:ph type="title"/>
          </p:nvPr>
        </p:nvSpPr>
        <p:spPr/>
        <p:txBody>
          <a:bodyPr/>
          <a:lstStyle/>
          <a:p>
            <a:r>
              <a:rPr lang="en-US" dirty="0"/>
              <a:t>Shared Capabilities</a:t>
            </a:r>
          </a:p>
        </p:txBody>
      </p:sp>
      <p:sp>
        <p:nvSpPr>
          <p:cNvPr id="3" name="Content Placeholder 2">
            <a:extLst>
              <a:ext uri="{FF2B5EF4-FFF2-40B4-BE49-F238E27FC236}">
                <a16:creationId xmlns:a16="http://schemas.microsoft.com/office/drawing/2014/main" id="{6E7BAFF1-F3BD-4151-8A19-0A7C12C801A6}"/>
              </a:ext>
            </a:extLst>
          </p:cNvPr>
          <p:cNvSpPr>
            <a:spLocks noGrp="1"/>
          </p:cNvSpPr>
          <p:nvPr>
            <p:ph idx="1"/>
          </p:nvPr>
        </p:nvSpPr>
        <p:spPr/>
        <p:txBody>
          <a:bodyPr>
            <a:normAutofit/>
          </a:bodyPr>
          <a:lstStyle/>
          <a:p>
            <a:r>
              <a:rPr lang="en-US" dirty="0"/>
              <a:t>Azure Automation consists of a set of shared resources that make it easier to automate and configure your environments at scale.</a:t>
            </a:r>
          </a:p>
          <a:p>
            <a:r>
              <a:rPr lang="en-US" b="1" dirty="0">
                <a:hlinkClick r:id="rId2"/>
              </a:rPr>
              <a:t>Role-based access control</a:t>
            </a:r>
            <a:r>
              <a:rPr lang="en-US" dirty="0"/>
              <a:t> - Control access to the account with an Automation operator role that enables tasks to be run without giving authoring capabilities.</a:t>
            </a:r>
          </a:p>
          <a:p>
            <a:r>
              <a:rPr lang="en-US" b="1" dirty="0">
                <a:hlinkClick r:id="rId3"/>
              </a:rPr>
              <a:t>Variables</a:t>
            </a:r>
            <a:r>
              <a:rPr lang="en-US" dirty="0"/>
              <a:t> - Provide a way to hold content that can be used across runbooks and configurations. You can change values without having to modify any of the runbooks and configurations that reference them.</a:t>
            </a:r>
          </a:p>
          <a:p>
            <a:r>
              <a:rPr lang="en-US" b="1" dirty="0">
                <a:hlinkClick r:id="rId4"/>
              </a:rPr>
              <a:t>Credentials</a:t>
            </a:r>
            <a:r>
              <a:rPr lang="en-US" dirty="0"/>
              <a:t> - Securely store sensitive information that can be used by runbooks and configurations at runtime.</a:t>
            </a:r>
          </a:p>
          <a:p>
            <a:r>
              <a:rPr lang="en-US" b="1" dirty="0">
                <a:hlinkClick r:id="rId5"/>
              </a:rPr>
              <a:t>Certificates</a:t>
            </a:r>
            <a:r>
              <a:rPr lang="en-US" dirty="0"/>
              <a:t> - Store and make available at runtime so they can be used for authentication and securing deployed resources.</a:t>
            </a:r>
          </a:p>
        </p:txBody>
      </p:sp>
    </p:spTree>
    <p:extLst>
      <p:ext uri="{BB962C8B-B14F-4D97-AF65-F5344CB8AC3E}">
        <p14:creationId xmlns:p14="http://schemas.microsoft.com/office/powerpoint/2010/main" val="1088784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A38A-2280-4ECC-B176-7F054055E923}"/>
              </a:ext>
            </a:extLst>
          </p:cNvPr>
          <p:cNvSpPr>
            <a:spLocks noGrp="1"/>
          </p:cNvSpPr>
          <p:nvPr>
            <p:ph type="title"/>
          </p:nvPr>
        </p:nvSpPr>
        <p:spPr/>
        <p:txBody>
          <a:bodyPr/>
          <a:lstStyle/>
          <a:p>
            <a:r>
              <a:rPr lang="en-US" dirty="0"/>
              <a:t>Shared Capabilities - continued</a:t>
            </a:r>
          </a:p>
        </p:txBody>
      </p:sp>
      <p:sp>
        <p:nvSpPr>
          <p:cNvPr id="3" name="Content Placeholder 2">
            <a:extLst>
              <a:ext uri="{FF2B5EF4-FFF2-40B4-BE49-F238E27FC236}">
                <a16:creationId xmlns:a16="http://schemas.microsoft.com/office/drawing/2014/main" id="{6E7BAFF1-F3BD-4151-8A19-0A7C12C801A6}"/>
              </a:ext>
            </a:extLst>
          </p:cNvPr>
          <p:cNvSpPr>
            <a:spLocks noGrp="1"/>
          </p:cNvSpPr>
          <p:nvPr>
            <p:ph idx="1"/>
          </p:nvPr>
        </p:nvSpPr>
        <p:spPr/>
        <p:txBody>
          <a:bodyPr>
            <a:normAutofit/>
          </a:bodyPr>
          <a:lstStyle/>
          <a:p>
            <a:r>
              <a:rPr lang="en-US" b="1" dirty="0">
                <a:hlinkClick r:id="rId2"/>
              </a:rPr>
              <a:t>Connections</a:t>
            </a:r>
            <a:r>
              <a:rPr lang="en-US" dirty="0"/>
              <a:t> - Store a name / value pairs of information that contains common information when connecting to systems in connection resources. Connections are defined by the module author for use at runtime in runbooks and configurations.</a:t>
            </a:r>
          </a:p>
          <a:p>
            <a:r>
              <a:rPr lang="en-US" b="1" dirty="0">
                <a:hlinkClick r:id="rId3"/>
              </a:rPr>
              <a:t>Schedules</a:t>
            </a:r>
            <a:r>
              <a:rPr lang="en-US" dirty="0"/>
              <a:t> - Used in the service to trigger automation on predefined times.</a:t>
            </a:r>
          </a:p>
          <a:p>
            <a:r>
              <a:rPr lang="en-US" b="1" dirty="0">
                <a:hlinkClick r:id="rId4"/>
              </a:rPr>
              <a:t>Integration with source control</a:t>
            </a:r>
            <a:r>
              <a:rPr lang="en-US" dirty="0"/>
              <a:t> - Promotes configuration as code where runbooks or configurations can be checked into a source control system.</a:t>
            </a:r>
          </a:p>
          <a:p>
            <a:r>
              <a:rPr lang="en-US" b="1" dirty="0">
                <a:hlinkClick r:id="rId5"/>
              </a:rPr>
              <a:t>PowerShell modules</a:t>
            </a:r>
            <a:r>
              <a:rPr lang="en-US" dirty="0"/>
              <a:t> - Modules are used to manage Azure and other systems. Import into the Automation account for Microsoft, third party, community, or custom defined cmdlets and DSC resources.</a:t>
            </a:r>
          </a:p>
        </p:txBody>
      </p:sp>
    </p:spTree>
    <p:extLst>
      <p:ext uri="{BB962C8B-B14F-4D97-AF65-F5344CB8AC3E}">
        <p14:creationId xmlns:p14="http://schemas.microsoft.com/office/powerpoint/2010/main" val="4091251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66CD-B4D2-40C1-888F-889B2195FE22}"/>
              </a:ext>
            </a:extLst>
          </p:cNvPr>
          <p:cNvSpPr>
            <a:spLocks noGrp="1"/>
          </p:cNvSpPr>
          <p:nvPr>
            <p:ph type="title"/>
          </p:nvPr>
        </p:nvSpPr>
        <p:spPr/>
        <p:txBody>
          <a:bodyPr/>
          <a:lstStyle/>
          <a:p>
            <a:r>
              <a:rPr lang="en-US" dirty="0"/>
              <a:t>Common Scenarios for Automation</a:t>
            </a:r>
          </a:p>
        </p:txBody>
      </p:sp>
      <p:sp>
        <p:nvSpPr>
          <p:cNvPr id="3" name="Content Placeholder 2">
            <a:extLst>
              <a:ext uri="{FF2B5EF4-FFF2-40B4-BE49-F238E27FC236}">
                <a16:creationId xmlns:a16="http://schemas.microsoft.com/office/drawing/2014/main" id="{C38E96CF-777F-4293-AE49-8C1AD305563B}"/>
              </a:ext>
            </a:extLst>
          </p:cNvPr>
          <p:cNvSpPr>
            <a:spLocks noGrp="1"/>
          </p:cNvSpPr>
          <p:nvPr>
            <p:ph idx="1"/>
          </p:nvPr>
        </p:nvSpPr>
        <p:spPr/>
        <p:txBody>
          <a:bodyPr>
            <a:normAutofit fontScale="92500" lnSpcReduction="20000"/>
          </a:bodyPr>
          <a:lstStyle/>
          <a:p>
            <a:r>
              <a:rPr lang="en-US" dirty="0"/>
              <a:t>Azure Automation manages across the lifecycle of your infrastructure and applications. Transfer knowledge into the system on how the organization delivers and maintains workloads. Author in common languages like PowerShell, desired state configuration, Python, and graphical runbooks. Get a complete inventory of deployed resources for targeting, reporting, and compliance. Identify changes that can cause misconfiguration and improve operational compliance.</a:t>
            </a:r>
          </a:p>
          <a:p>
            <a:r>
              <a:rPr lang="en-US" b="1" dirty="0"/>
              <a:t>Build / Deploy resources</a:t>
            </a:r>
            <a:r>
              <a:rPr lang="en-US" dirty="0"/>
              <a:t> - Deploy VMs across a hybrid environment using Runbooks and Azure Resource Manager templates. Integrate into development tools like Jenkins and Visual Studio Team services.</a:t>
            </a:r>
          </a:p>
          <a:p>
            <a:r>
              <a:rPr lang="en-US" b="1" dirty="0"/>
              <a:t>Configure VMs</a:t>
            </a:r>
            <a:r>
              <a:rPr lang="en-US" dirty="0"/>
              <a:t> - Assess and configure Windows and Linux machines with the desired configuration for the infrastructure and application.</a:t>
            </a:r>
          </a:p>
          <a:p>
            <a:r>
              <a:rPr lang="en-US" b="1" dirty="0"/>
              <a:t>Monitor</a:t>
            </a:r>
            <a:r>
              <a:rPr lang="en-US" dirty="0"/>
              <a:t> - Identify changes on machines that are causing issues and remediate or escalate to management systems.</a:t>
            </a:r>
          </a:p>
          <a:p>
            <a:r>
              <a:rPr lang="en-US" b="1" dirty="0"/>
              <a:t>Protect</a:t>
            </a:r>
            <a:r>
              <a:rPr lang="en-US" dirty="0"/>
              <a:t> - Quarantine VM if security alert is raised. Set in-guest requirements.</a:t>
            </a:r>
          </a:p>
          <a:p>
            <a:r>
              <a:rPr lang="en-US" b="1" dirty="0"/>
              <a:t>Govern</a:t>
            </a:r>
            <a:r>
              <a:rPr lang="en-US" dirty="0"/>
              <a:t> - Set up role-based access control for teams. Recover unused resources.</a:t>
            </a:r>
          </a:p>
          <a:p>
            <a:endParaRPr lang="en-US" dirty="0"/>
          </a:p>
        </p:txBody>
      </p:sp>
    </p:spTree>
    <p:extLst>
      <p:ext uri="{BB962C8B-B14F-4D97-AF65-F5344CB8AC3E}">
        <p14:creationId xmlns:p14="http://schemas.microsoft.com/office/powerpoint/2010/main" val="3037607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7971-A8D5-4F8A-9C87-A0929DDF8C40}"/>
              </a:ext>
            </a:extLst>
          </p:cNvPr>
          <p:cNvSpPr>
            <a:spLocks noGrp="1"/>
          </p:cNvSpPr>
          <p:nvPr>
            <p:ph type="title"/>
          </p:nvPr>
        </p:nvSpPr>
        <p:spPr/>
        <p:txBody>
          <a:bodyPr/>
          <a:lstStyle/>
          <a:p>
            <a:r>
              <a:rPr lang="en-US" dirty="0"/>
              <a:t>Demos</a:t>
            </a:r>
          </a:p>
        </p:txBody>
      </p:sp>
      <p:sp>
        <p:nvSpPr>
          <p:cNvPr id="3" name="Content Placeholder 2">
            <a:extLst>
              <a:ext uri="{FF2B5EF4-FFF2-40B4-BE49-F238E27FC236}">
                <a16:creationId xmlns:a16="http://schemas.microsoft.com/office/drawing/2014/main" id="{7F4C4A66-676B-4FCB-85FD-1096FC0FBE0D}"/>
              </a:ext>
            </a:extLst>
          </p:cNvPr>
          <p:cNvSpPr>
            <a:spLocks noGrp="1"/>
          </p:cNvSpPr>
          <p:nvPr>
            <p:ph idx="1"/>
          </p:nvPr>
        </p:nvSpPr>
        <p:spPr/>
        <p:txBody>
          <a:bodyPr/>
          <a:lstStyle/>
          <a:p>
            <a:r>
              <a:rPr lang="en-US" dirty="0"/>
              <a:t>Create an Azure Automation Account</a:t>
            </a:r>
          </a:p>
          <a:p>
            <a:r>
              <a:rPr lang="en-US" dirty="0">
                <a:hlinkClick r:id="rId2"/>
              </a:rPr>
              <a:t>https://docs.microsoft.com/en-us/azure/automation/automation-quickstart-create-account</a:t>
            </a:r>
            <a:endParaRPr lang="en-US" dirty="0"/>
          </a:p>
          <a:p>
            <a:endParaRPr lang="en-US" dirty="0"/>
          </a:p>
          <a:p>
            <a:r>
              <a:rPr lang="en-US" dirty="0"/>
              <a:t>Create a Runbook</a:t>
            </a:r>
          </a:p>
          <a:p>
            <a:r>
              <a:rPr lang="en-US" dirty="0">
                <a:hlinkClick r:id="rId3"/>
              </a:rPr>
              <a:t>https://docs.microsoft.com/en-us/azure/automation/automation-quickstart-create-runbook</a:t>
            </a:r>
            <a:endParaRPr lang="en-US" dirty="0"/>
          </a:p>
          <a:p>
            <a:endParaRPr lang="en-US" dirty="0"/>
          </a:p>
        </p:txBody>
      </p:sp>
    </p:spTree>
    <p:extLst>
      <p:ext uri="{BB962C8B-B14F-4D97-AF65-F5344CB8AC3E}">
        <p14:creationId xmlns:p14="http://schemas.microsoft.com/office/powerpoint/2010/main" val="4194907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0328-3D01-4F80-9EAE-167647722521}"/>
              </a:ext>
            </a:extLst>
          </p:cNvPr>
          <p:cNvSpPr>
            <a:spLocks noGrp="1"/>
          </p:cNvSpPr>
          <p:nvPr>
            <p:ph type="title"/>
          </p:nvPr>
        </p:nvSpPr>
        <p:spPr/>
        <p:txBody>
          <a:bodyPr/>
          <a:lstStyle/>
          <a:p>
            <a:r>
              <a:rPr lang="en-US" dirty="0"/>
              <a:t>Pluralsight Links</a:t>
            </a:r>
          </a:p>
        </p:txBody>
      </p:sp>
      <p:sp>
        <p:nvSpPr>
          <p:cNvPr id="3" name="Content Placeholder 2">
            <a:extLst>
              <a:ext uri="{FF2B5EF4-FFF2-40B4-BE49-F238E27FC236}">
                <a16:creationId xmlns:a16="http://schemas.microsoft.com/office/drawing/2014/main" id="{17921669-561D-402B-AB82-318153F18965}"/>
              </a:ext>
            </a:extLst>
          </p:cNvPr>
          <p:cNvSpPr>
            <a:spLocks noGrp="1"/>
          </p:cNvSpPr>
          <p:nvPr>
            <p:ph idx="1"/>
          </p:nvPr>
        </p:nvSpPr>
        <p:spPr/>
        <p:txBody>
          <a:bodyPr>
            <a:normAutofit/>
          </a:bodyPr>
          <a:lstStyle/>
          <a:p>
            <a:r>
              <a:rPr lang="en-US" dirty="0"/>
              <a:t>Azure Resource Manager Videos on Pluralsight</a:t>
            </a:r>
          </a:p>
          <a:p>
            <a:r>
              <a:rPr lang="en-US" dirty="0">
                <a:hlinkClick r:id="rId3"/>
              </a:rPr>
              <a:t>https://dennismoon.com/links/azure-resource-manager-videos-on-pluralsight/</a:t>
            </a:r>
            <a:endParaRPr lang="en-US" dirty="0"/>
          </a:p>
          <a:p>
            <a:r>
              <a:rPr lang="en-US" dirty="0"/>
              <a:t>Azure Automation Videos on Pluralsight</a:t>
            </a:r>
          </a:p>
          <a:p>
            <a:r>
              <a:rPr lang="en-US" dirty="0">
                <a:hlinkClick r:id="rId4"/>
              </a:rPr>
              <a:t>https://dennismoon.com/links/azure-automation-videos-on-pluralsight/</a:t>
            </a:r>
            <a:endParaRPr lang="en-US" dirty="0"/>
          </a:p>
          <a:p>
            <a:r>
              <a:rPr lang="en-US" dirty="0"/>
              <a:t>PowerShell Videos on Pluralsight</a:t>
            </a:r>
          </a:p>
          <a:p>
            <a:r>
              <a:rPr lang="en-US" dirty="0">
                <a:hlinkClick r:id="rId5"/>
              </a:rPr>
              <a:t>https://dennismoon.com/links/powershell-videos-on-pluralsight/</a:t>
            </a:r>
            <a:endParaRPr lang="en-US" dirty="0"/>
          </a:p>
          <a:p>
            <a:r>
              <a:rPr lang="en-US" dirty="0"/>
              <a:t>Azure .NET Developer Videos on Pluralsight</a:t>
            </a:r>
          </a:p>
          <a:p>
            <a:r>
              <a:rPr lang="en-US" dirty="0">
                <a:hlinkClick r:id="rId6"/>
              </a:rPr>
              <a:t>https://dennismoon.com/links/azure-net-developer-videos-on-pluralsight/</a:t>
            </a:r>
            <a:endParaRPr lang="en-US" dirty="0"/>
          </a:p>
          <a:p>
            <a:endParaRPr lang="en-US" dirty="0"/>
          </a:p>
          <a:p>
            <a:endParaRPr lang="en-US" dirty="0"/>
          </a:p>
        </p:txBody>
      </p:sp>
    </p:spTree>
    <p:extLst>
      <p:ext uri="{BB962C8B-B14F-4D97-AF65-F5344CB8AC3E}">
        <p14:creationId xmlns:p14="http://schemas.microsoft.com/office/powerpoint/2010/main" val="2761539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AD26-13B8-425D-9B81-F835E043DD31}"/>
              </a:ext>
            </a:extLst>
          </p:cNvPr>
          <p:cNvSpPr>
            <a:spLocks noGrp="1"/>
          </p:cNvSpPr>
          <p:nvPr>
            <p:ph type="title"/>
          </p:nvPr>
        </p:nvSpPr>
        <p:spPr/>
        <p:txBody>
          <a:bodyPr/>
          <a:lstStyle/>
          <a:p>
            <a:r>
              <a:rPr lang="en-US" dirty="0"/>
              <a:t>Resource Links</a:t>
            </a:r>
          </a:p>
        </p:txBody>
      </p:sp>
      <p:sp>
        <p:nvSpPr>
          <p:cNvPr id="3" name="Content Placeholder 2">
            <a:extLst>
              <a:ext uri="{FF2B5EF4-FFF2-40B4-BE49-F238E27FC236}">
                <a16:creationId xmlns:a16="http://schemas.microsoft.com/office/drawing/2014/main" id="{4844A27D-E19F-4C12-B821-9E220EC65152}"/>
              </a:ext>
            </a:extLst>
          </p:cNvPr>
          <p:cNvSpPr>
            <a:spLocks noGrp="1"/>
          </p:cNvSpPr>
          <p:nvPr>
            <p:ph idx="1"/>
          </p:nvPr>
        </p:nvSpPr>
        <p:spPr/>
        <p:txBody>
          <a:bodyPr/>
          <a:lstStyle/>
          <a:p>
            <a:r>
              <a:rPr lang="en-US" dirty="0"/>
              <a:t>Create and deploy your first Azure Resource Manager template</a:t>
            </a:r>
          </a:p>
          <a:p>
            <a:r>
              <a:rPr lang="en-US" dirty="0">
                <a:hlinkClick r:id="rId2"/>
              </a:rPr>
              <a:t>https://docs.microsoft.com/en-us/azure/azure-resource-manager/resource-manager-create-first-template</a:t>
            </a:r>
            <a:endParaRPr lang="en-US" dirty="0"/>
          </a:p>
          <a:p>
            <a:r>
              <a:rPr lang="en-US" dirty="0"/>
              <a:t>ARM Template Resources</a:t>
            </a:r>
          </a:p>
          <a:p>
            <a:r>
              <a:rPr lang="en-US" dirty="0">
                <a:hlinkClick r:id="rId3"/>
              </a:rPr>
              <a:t>https://dennismoon.com/links/arm-template-resources/</a:t>
            </a:r>
            <a:endParaRPr lang="en-US" dirty="0"/>
          </a:p>
          <a:p>
            <a:r>
              <a:rPr lang="en-US" dirty="0"/>
              <a:t>Visual Studio Code Extensions</a:t>
            </a:r>
          </a:p>
          <a:p>
            <a:r>
              <a:rPr lang="en-US" dirty="0">
                <a:hlinkClick r:id="rId4"/>
              </a:rPr>
              <a:t>https://dennismoon.com/links/visual-studio-code-extensions/</a:t>
            </a:r>
            <a:endParaRPr lang="en-US" dirty="0"/>
          </a:p>
          <a:p>
            <a:r>
              <a:rPr lang="en-US" dirty="0"/>
              <a:t>Azure Resource Manager QuickStart Templates</a:t>
            </a:r>
          </a:p>
          <a:p>
            <a:r>
              <a:rPr lang="en-US" dirty="0">
                <a:hlinkClick r:id="rId5"/>
              </a:rPr>
              <a:t>https://github.com/Azure/azure-quickstart-templates</a:t>
            </a:r>
            <a:endParaRPr lang="en-US" dirty="0"/>
          </a:p>
          <a:p>
            <a:endParaRPr lang="en-US" dirty="0"/>
          </a:p>
        </p:txBody>
      </p:sp>
    </p:spTree>
    <p:extLst>
      <p:ext uri="{BB962C8B-B14F-4D97-AF65-F5344CB8AC3E}">
        <p14:creationId xmlns:p14="http://schemas.microsoft.com/office/powerpoint/2010/main" val="3558235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2A80-96FC-4550-9351-0E2B804AC7D3}"/>
              </a:ext>
            </a:extLst>
          </p:cNvPr>
          <p:cNvSpPr>
            <a:spLocks noGrp="1"/>
          </p:cNvSpPr>
          <p:nvPr>
            <p:ph type="title"/>
          </p:nvPr>
        </p:nvSpPr>
        <p:spPr/>
        <p:txBody>
          <a:bodyPr/>
          <a:lstStyle/>
          <a:p>
            <a:r>
              <a:rPr lang="en-US"/>
              <a:t>My Info</a:t>
            </a:r>
            <a:endParaRPr lang="en-US" dirty="0"/>
          </a:p>
        </p:txBody>
      </p:sp>
      <p:sp>
        <p:nvSpPr>
          <p:cNvPr id="3" name="Content Placeholder 2">
            <a:extLst>
              <a:ext uri="{FF2B5EF4-FFF2-40B4-BE49-F238E27FC236}">
                <a16:creationId xmlns:a16="http://schemas.microsoft.com/office/drawing/2014/main" id="{53FE1742-E37A-4D2F-BABD-F7E221D8E8BD}"/>
              </a:ext>
            </a:extLst>
          </p:cNvPr>
          <p:cNvSpPr>
            <a:spLocks noGrp="1"/>
          </p:cNvSpPr>
          <p:nvPr>
            <p:ph idx="1"/>
          </p:nvPr>
        </p:nvSpPr>
        <p:spPr/>
        <p:txBody>
          <a:bodyPr>
            <a:noAutofit/>
          </a:bodyPr>
          <a:lstStyle/>
          <a:p>
            <a:r>
              <a:rPr lang="en-US" sz="3200" dirty="0"/>
              <a:t>Blog: </a:t>
            </a:r>
            <a:r>
              <a:rPr lang="en-US" sz="3200" dirty="0">
                <a:hlinkClick r:id="rId2"/>
              </a:rPr>
              <a:t>https://dennismoon.com</a:t>
            </a:r>
            <a:endParaRPr lang="en-US" sz="3200" dirty="0"/>
          </a:p>
          <a:p>
            <a:r>
              <a:rPr lang="en-US" sz="3200" dirty="0"/>
              <a:t>Code Repository: </a:t>
            </a:r>
            <a:r>
              <a:rPr lang="en-US" sz="3200" dirty="0">
                <a:hlinkClick r:id="rId3"/>
              </a:rPr>
              <a:t>https://github.com/comfycoder</a:t>
            </a:r>
            <a:endParaRPr lang="en-US" sz="3200" dirty="0"/>
          </a:p>
          <a:p>
            <a:r>
              <a:rPr lang="en-US" sz="3200" dirty="0"/>
              <a:t>Twitter: @comfycoder</a:t>
            </a:r>
          </a:p>
          <a:p>
            <a:r>
              <a:rPr lang="en-US" sz="3200" dirty="0"/>
              <a:t>Linked in: </a:t>
            </a:r>
          </a:p>
          <a:p>
            <a:r>
              <a:rPr lang="en-US" sz="3200" dirty="0">
                <a:hlinkClick r:id="rId4"/>
              </a:rPr>
              <a:t>https://www.linkedin.com/in/dennis-moon-b469b93</a:t>
            </a:r>
            <a:endParaRPr lang="en-US" sz="3200" dirty="0"/>
          </a:p>
          <a:p>
            <a:endParaRPr lang="en-US" sz="3200" dirty="0"/>
          </a:p>
          <a:p>
            <a:endParaRPr lang="en-US" sz="3200" dirty="0"/>
          </a:p>
        </p:txBody>
      </p:sp>
    </p:spTree>
    <p:extLst>
      <p:ext uri="{BB962C8B-B14F-4D97-AF65-F5344CB8AC3E}">
        <p14:creationId xmlns:p14="http://schemas.microsoft.com/office/powerpoint/2010/main" val="324215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36B401D-0677-4815-9B85-FC2CC9C0F8E5}"/>
              </a:ext>
            </a:extLst>
          </p:cNvPr>
          <p:cNvSpPr>
            <a:spLocks noGrp="1"/>
          </p:cNvSpPr>
          <p:nvPr>
            <p:ph idx="1"/>
          </p:nvPr>
        </p:nvSpPr>
        <p:spPr/>
        <p:txBody>
          <a:bodyPr>
            <a:normAutofit/>
          </a:bodyPr>
          <a:lstStyle/>
          <a:p>
            <a:pPr marL="434340" indent="-342900">
              <a:buFont typeface="Wingdings" panose="05000000000000000000" pitchFamily="2" charset="2"/>
              <a:buChar char="q"/>
            </a:pPr>
            <a:r>
              <a:rPr lang="en-US" dirty="0"/>
              <a:t>Application Infrastructure</a:t>
            </a:r>
          </a:p>
          <a:p>
            <a:pPr marL="434340" indent="-342900">
              <a:buFont typeface="Wingdings" panose="05000000000000000000" pitchFamily="2" charset="2"/>
              <a:buChar char="q"/>
            </a:pPr>
            <a:r>
              <a:rPr lang="en-US" dirty="0"/>
              <a:t>Azure Resource Manager</a:t>
            </a:r>
          </a:p>
          <a:p>
            <a:pPr marL="434340" indent="-342900">
              <a:buFont typeface="Wingdings" panose="05000000000000000000" pitchFamily="2" charset="2"/>
              <a:buChar char="q"/>
            </a:pPr>
            <a:r>
              <a:rPr lang="en-US" dirty="0"/>
              <a:t>ARM Templates</a:t>
            </a:r>
          </a:p>
          <a:p>
            <a:pPr marL="434340" indent="-342900">
              <a:buFont typeface="Wingdings" panose="05000000000000000000" pitchFamily="2" charset="2"/>
              <a:buChar char="q"/>
            </a:pPr>
            <a:r>
              <a:rPr lang="en-US" dirty="0"/>
              <a:t>Azure Automation</a:t>
            </a:r>
          </a:p>
          <a:p>
            <a:pPr marL="434340" indent="-342900">
              <a:buFont typeface="Wingdings" panose="05000000000000000000" pitchFamily="2" charset="2"/>
              <a:buChar char="q"/>
            </a:pPr>
            <a:r>
              <a:rPr lang="en-US" dirty="0"/>
              <a:t>Runbooks</a:t>
            </a:r>
          </a:p>
          <a:p>
            <a:pPr marL="434340" indent="-342900">
              <a:buFont typeface="Wingdings" panose="05000000000000000000" pitchFamily="2" charset="2"/>
              <a:buChar char="q"/>
            </a:pPr>
            <a:r>
              <a:rPr lang="en-US" dirty="0"/>
              <a:t>VSTS Release Pipeline</a:t>
            </a:r>
          </a:p>
        </p:txBody>
      </p:sp>
    </p:spTree>
    <p:extLst>
      <p:ext uri="{BB962C8B-B14F-4D97-AF65-F5344CB8AC3E}">
        <p14:creationId xmlns:p14="http://schemas.microsoft.com/office/powerpoint/2010/main" val="1061040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5AFA-4540-4959-89A5-9BCB96F131F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517C891-6055-472B-ADC7-937FD0F44B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664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r>
              <a:rPr lang="en-US" dirty="0"/>
              <a:t>Application Infrastructure</a:t>
            </a:r>
          </a:p>
        </p:txBody>
      </p:sp>
      <p:sp>
        <p:nvSpPr>
          <p:cNvPr id="3" name="Content Placeholder 2">
            <a:extLst>
              <a:ext uri="{FF2B5EF4-FFF2-40B4-BE49-F238E27FC236}">
                <a16:creationId xmlns:a16="http://schemas.microsoft.com/office/drawing/2014/main" id="{936B401D-0677-4815-9B85-FC2CC9C0F8E5}"/>
              </a:ext>
            </a:extLst>
          </p:cNvPr>
          <p:cNvSpPr>
            <a:spLocks noGrp="1"/>
          </p:cNvSpPr>
          <p:nvPr>
            <p:ph idx="1"/>
          </p:nvPr>
        </p:nvSpPr>
        <p:spPr/>
        <p:txBody>
          <a:bodyPr>
            <a:normAutofit fontScale="92500" lnSpcReduction="10000"/>
          </a:bodyPr>
          <a:lstStyle/>
          <a:p>
            <a:r>
              <a:rPr lang="en-US" dirty="0"/>
              <a:t>The infrastructure for your application is typically made up of many components:</a:t>
            </a:r>
          </a:p>
          <a:p>
            <a:pPr marL="434340" indent="-342900">
              <a:buFont typeface="Wingdings" panose="05000000000000000000" pitchFamily="2" charset="2"/>
              <a:buChar char="q"/>
            </a:pPr>
            <a:r>
              <a:rPr lang="en-US" dirty="0"/>
              <a:t>Virtual Machine</a:t>
            </a:r>
          </a:p>
          <a:p>
            <a:pPr marL="434340" indent="-342900">
              <a:buFont typeface="Wingdings" panose="05000000000000000000" pitchFamily="2" charset="2"/>
              <a:buChar char="q"/>
            </a:pPr>
            <a:r>
              <a:rPr lang="en-US" dirty="0"/>
              <a:t>Storage Account</a:t>
            </a:r>
          </a:p>
          <a:p>
            <a:pPr marL="434340" indent="-342900">
              <a:buFont typeface="Wingdings" panose="05000000000000000000" pitchFamily="2" charset="2"/>
              <a:buChar char="q"/>
            </a:pPr>
            <a:r>
              <a:rPr lang="en-US" dirty="0"/>
              <a:t>Virtual Network</a:t>
            </a:r>
          </a:p>
          <a:p>
            <a:pPr marL="434340" indent="-342900">
              <a:buFont typeface="Wingdings" panose="05000000000000000000" pitchFamily="2" charset="2"/>
              <a:buChar char="q"/>
            </a:pPr>
            <a:r>
              <a:rPr lang="en-US" dirty="0"/>
              <a:t>Web App</a:t>
            </a:r>
          </a:p>
          <a:p>
            <a:pPr marL="434340" indent="-342900">
              <a:buFont typeface="Wingdings" panose="05000000000000000000" pitchFamily="2" charset="2"/>
              <a:buChar char="q"/>
            </a:pPr>
            <a:r>
              <a:rPr lang="en-US" dirty="0"/>
              <a:t>Database Server (with database)</a:t>
            </a:r>
          </a:p>
          <a:p>
            <a:pPr marL="434340" indent="-342900">
              <a:buFont typeface="Wingdings" panose="05000000000000000000" pitchFamily="2" charset="2"/>
              <a:buChar char="q"/>
            </a:pPr>
            <a:r>
              <a:rPr lang="en-US" dirty="0"/>
              <a:t>Load Balancers</a:t>
            </a:r>
          </a:p>
          <a:p>
            <a:pPr marL="434340" indent="-342900">
              <a:buFont typeface="Wingdings" panose="05000000000000000000" pitchFamily="2" charset="2"/>
              <a:buChar char="q"/>
            </a:pPr>
            <a:r>
              <a:rPr lang="en-US" dirty="0"/>
              <a:t>Firewall</a:t>
            </a:r>
          </a:p>
          <a:p>
            <a:pPr marL="434340" indent="-342900">
              <a:buFont typeface="Wingdings" panose="05000000000000000000" pitchFamily="2" charset="2"/>
              <a:buChar char="q"/>
            </a:pPr>
            <a:r>
              <a:rPr lang="en-US" dirty="0"/>
              <a:t>Third-party Services</a:t>
            </a:r>
          </a:p>
          <a:p>
            <a:pPr marL="434340" indent="-342900">
              <a:buFont typeface="Wingdings" panose="05000000000000000000" pitchFamily="2" charset="2"/>
              <a:buChar char="q"/>
            </a:pPr>
            <a:r>
              <a:rPr lang="en-US" dirty="0"/>
              <a:t>Etc.</a:t>
            </a:r>
          </a:p>
        </p:txBody>
      </p:sp>
    </p:spTree>
    <p:extLst>
      <p:ext uri="{BB962C8B-B14F-4D97-AF65-F5344CB8AC3E}">
        <p14:creationId xmlns:p14="http://schemas.microsoft.com/office/powerpoint/2010/main" val="13253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B4A4-48F7-47EA-A952-9A80B2992003}"/>
              </a:ext>
            </a:extLst>
          </p:cNvPr>
          <p:cNvSpPr>
            <a:spLocks noGrp="1"/>
          </p:cNvSpPr>
          <p:nvPr>
            <p:ph type="title"/>
          </p:nvPr>
        </p:nvSpPr>
        <p:spPr/>
        <p:txBody>
          <a:bodyPr/>
          <a:lstStyle/>
          <a:p>
            <a:endParaRPr lang="en-US"/>
          </a:p>
        </p:txBody>
      </p:sp>
      <p:pic>
        <p:nvPicPr>
          <p:cNvPr id="5" name="Content Placeholder 4" descr="A screenshot of a social media post&#10;&#10;Description generated with very high confidence">
            <a:extLst>
              <a:ext uri="{FF2B5EF4-FFF2-40B4-BE49-F238E27FC236}">
                <a16:creationId xmlns:a16="http://schemas.microsoft.com/office/drawing/2014/main" id="{D9C7CF42-9954-4F7F-A8C5-D59BEA0291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70" y="410655"/>
            <a:ext cx="11433660" cy="5685361"/>
          </a:xfrm>
        </p:spPr>
      </p:pic>
    </p:spTree>
    <p:extLst>
      <p:ext uri="{BB962C8B-B14F-4D97-AF65-F5344CB8AC3E}">
        <p14:creationId xmlns:p14="http://schemas.microsoft.com/office/powerpoint/2010/main" val="112013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generated with high confidence">
            <a:extLst>
              <a:ext uri="{FF2B5EF4-FFF2-40B4-BE49-F238E27FC236}">
                <a16:creationId xmlns:a16="http://schemas.microsoft.com/office/drawing/2014/main" id="{DDF6F8AB-4FDE-49D6-BE63-24B630565D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298" y="243061"/>
            <a:ext cx="9400032" cy="5985327"/>
          </a:xfrm>
        </p:spPr>
      </p:pic>
    </p:spTree>
    <p:extLst>
      <p:ext uri="{BB962C8B-B14F-4D97-AF65-F5344CB8AC3E}">
        <p14:creationId xmlns:p14="http://schemas.microsoft.com/office/powerpoint/2010/main" val="230612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8035-253C-4D62-B431-8671CB6D3DAF}"/>
              </a:ext>
            </a:extLst>
          </p:cNvPr>
          <p:cNvSpPr>
            <a:spLocks noGrp="1"/>
          </p:cNvSpPr>
          <p:nvPr>
            <p:ph type="title"/>
          </p:nvPr>
        </p:nvSpPr>
        <p:spPr/>
        <p:txBody>
          <a:bodyPr/>
          <a:lstStyle/>
          <a:p>
            <a:endParaRPr lang="en-US"/>
          </a:p>
        </p:txBody>
      </p:sp>
      <p:pic>
        <p:nvPicPr>
          <p:cNvPr id="5" name="Content Placeholder 4" descr="A picture containing text, map&#10;&#10;Description generated with very high confidence">
            <a:extLst>
              <a:ext uri="{FF2B5EF4-FFF2-40B4-BE49-F238E27FC236}">
                <a16:creationId xmlns:a16="http://schemas.microsoft.com/office/drawing/2014/main" id="{E794D83E-0680-4F77-A8C0-FE9E5DF90E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512" y="521209"/>
            <a:ext cx="10537464" cy="5636094"/>
          </a:xfrm>
        </p:spPr>
      </p:pic>
    </p:spTree>
    <p:extLst>
      <p:ext uri="{BB962C8B-B14F-4D97-AF65-F5344CB8AC3E}">
        <p14:creationId xmlns:p14="http://schemas.microsoft.com/office/powerpoint/2010/main" val="251647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r>
              <a:rPr lang="en-US" dirty="0"/>
              <a:t>Azure Resource Manager</a:t>
            </a:r>
          </a:p>
        </p:txBody>
      </p:sp>
      <p:sp>
        <p:nvSpPr>
          <p:cNvPr id="3" name="Content Placeholder 2">
            <a:extLst>
              <a:ext uri="{FF2B5EF4-FFF2-40B4-BE49-F238E27FC236}">
                <a16:creationId xmlns:a16="http://schemas.microsoft.com/office/drawing/2014/main" id="{936B401D-0677-4815-9B85-FC2CC9C0F8E5}"/>
              </a:ext>
            </a:extLst>
          </p:cNvPr>
          <p:cNvSpPr>
            <a:spLocks noGrp="1"/>
          </p:cNvSpPr>
          <p:nvPr>
            <p:ph idx="1"/>
          </p:nvPr>
        </p:nvSpPr>
        <p:spPr/>
        <p:txBody>
          <a:bodyPr/>
          <a:lstStyle/>
          <a:p>
            <a:pPr marL="0" indent="0">
              <a:buNone/>
            </a:pPr>
            <a:r>
              <a:rPr lang="en-US" sz="2400" dirty="0"/>
              <a:t>You want to deploy, manage, and monitor your system resources as a group. </a:t>
            </a:r>
          </a:p>
          <a:p>
            <a:pPr marL="274320" indent="-274320">
              <a:buFont typeface="Wingdings" panose="05000000000000000000" pitchFamily="2" charset="2"/>
              <a:buChar char="q"/>
            </a:pPr>
            <a:r>
              <a:rPr lang="en-US" dirty="0"/>
              <a:t>Azure Resource Manager enables you to work with the resources in your solution as a group. </a:t>
            </a:r>
          </a:p>
          <a:p>
            <a:pPr marL="274320" indent="-274320">
              <a:buFont typeface="Wingdings" panose="05000000000000000000" pitchFamily="2" charset="2"/>
              <a:buChar char="q"/>
            </a:pPr>
            <a:r>
              <a:rPr lang="en-US" dirty="0"/>
              <a:t>You can deploy, update, or delete all the resources for your solution in a single, coordinated operation. </a:t>
            </a:r>
          </a:p>
          <a:p>
            <a:pPr marL="274320" indent="-274320">
              <a:buFont typeface="Wingdings" panose="05000000000000000000" pitchFamily="2" charset="2"/>
              <a:buChar char="q"/>
            </a:pPr>
            <a:r>
              <a:rPr lang="en-US" dirty="0"/>
              <a:t>You use a template for deployment and that template can work for different environments such as testing, staging, and production. </a:t>
            </a:r>
          </a:p>
          <a:p>
            <a:pPr marL="274320" indent="-274320">
              <a:buFont typeface="Wingdings" panose="05000000000000000000" pitchFamily="2" charset="2"/>
              <a:buChar char="q"/>
            </a:pPr>
            <a:r>
              <a:rPr lang="en-US" dirty="0"/>
              <a:t>Resource Manager provides security, auditing, and tagging features to help you manage your resources after deployment.</a:t>
            </a:r>
          </a:p>
        </p:txBody>
      </p:sp>
    </p:spTree>
    <p:extLst>
      <p:ext uri="{BB962C8B-B14F-4D97-AF65-F5344CB8AC3E}">
        <p14:creationId xmlns:p14="http://schemas.microsoft.com/office/powerpoint/2010/main" val="410893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385-F4C4-4346-B4B9-8A4A37F2797C}"/>
              </a:ext>
            </a:extLst>
          </p:cNvPr>
          <p:cNvSpPr>
            <a:spLocks noGrp="1"/>
          </p:cNvSpPr>
          <p:nvPr>
            <p:ph type="title"/>
          </p:nvPr>
        </p:nvSpPr>
        <p:spPr/>
        <p:txBody>
          <a:bodyPr/>
          <a:lstStyle/>
          <a:p>
            <a:r>
              <a:rPr lang="en-US" dirty="0"/>
              <a:t>Consistent Management Layer</a:t>
            </a:r>
          </a:p>
        </p:txBody>
      </p:sp>
      <p:sp>
        <p:nvSpPr>
          <p:cNvPr id="3" name="Content Placeholder 2">
            <a:extLst>
              <a:ext uri="{FF2B5EF4-FFF2-40B4-BE49-F238E27FC236}">
                <a16:creationId xmlns:a16="http://schemas.microsoft.com/office/drawing/2014/main" id="{936B401D-0677-4815-9B85-FC2CC9C0F8E5}"/>
              </a:ext>
            </a:extLst>
          </p:cNvPr>
          <p:cNvSpPr>
            <a:spLocks noGrp="1"/>
          </p:cNvSpPr>
          <p:nvPr>
            <p:ph idx="1"/>
          </p:nvPr>
        </p:nvSpPr>
        <p:spPr/>
        <p:txBody>
          <a:bodyPr>
            <a:normAutofit fontScale="85000" lnSpcReduction="10000"/>
          </a:bodyPr>
          <a:lstStyle/>
          <a:p>
            <a:r>
              <a:rPr lang="en-US" sz="2600" dirty="0"/>
              <a:t>Resource Manager provides a consistent management layer to perform tasks through:</a:t>
            </a:r>
          </a:p>
          <a:p>
            <a:pPr marL="566928" lvl="1" indent="-274320">
              <a:lnSpc>
                <a:spcPct val="120000"/>
              </a:lnSpc>
              <a:buFont typeface="Wingdings" panose="05000000000000000000" pitchFamily="2" charset="2"/>
              <a:buChar char="q"/>
            </a:pPr>
            <a:r>
              <a:rPr lang="en-US" sz="2200" dirty="0"/>
              <a:t>Azure Portal</a:t>
            </a:r>
          </a:p>
          <a:p>
            <a:pPr marL="566928" lvl="1" indent="-274320">
              <a:lnSpc>
                <a:spcPct val="120000"/>
              </a:lnSpc>
              <a:buFont typeface="Wingdings" panose="05000000000000000000" pitchFamily="2" charset="2"/>
              <a:buChar char="q"/>
            </a:pPr>
            <a:r>
              <a:rPr lang="en-US" sz="2200" dirty="0"/>
              <a:t>Azure PowerShell</a:t>
            </a:r>
          </a:p>
          <a:p>
            <a:pPr marL="566928" lvl="1" indent="-274320">
              <a:lnSpc>
                <a:spcPct val="120000"/>
              </a:lnSpc>
              <a:buFont typeface="Wingdings" panose="05000000000000000000" pitchFamily="2" charset="2"/>
              <a:buChar char="q"/>
            </a:pPr>
            <a:r>
              <a:rPr lang="en-US" sz="2200" dirty="0"/>
              <a:t>Azure CLI</a:t>
            </a:r>
          </a:p>
          <a:p>
            <a:pPr marL="566928" lvl="1" indent="-274320">
              <a:lnSpc>
                <a:spcPct val="120000"/>
              </a:lnSpc>
              <a:buFont typeface="Wingdings" panose="05000000000000000000" pitchFamily="2" charset="2"/>
              <a:buChar char="q"/>
            </a:pPr>
            <a:r>
              <a:rPr lang="en-US" sz="2200" dirty="0"/>
              <a:t>Azure Management REST API</a:t>
            </a:r>
          </a:p>
          <a:p>
            <a:pPr marL="566928" lvl="1" indent="-274320">
              <a:lnSpc>
                <a:spcPct val="120000"/>
              </a:lnSpc>
              <a:buFont typeface="Wingdings" panose="05000000000000000000" pitchFamily="2" charset="2"/>
              <a:buChar char="q"/>
            </a:pPr>
            <a:r>
              <a:rPr lang="en-US" sz="2200" dirty="0"/>
              <a:t>Azure Management Fluent Client SDKs</a:t>
            </a:r>
          </a:p>
          <a:p>
            <a:r>
              <a:rPr lang="en-US" dirty="0"/>
              <a:t>All capabilities that are available in the Azure portal are also available through Azure PowerShell, Azure CLI, the Azure Management REST APIs, and Azure Fluent Client SDKs. </a:t>
            </a:r>
          </a:p>
          <a:p>
            <a:r>
              <a:rPr lang="en-US" dirty="0"/>
              <a:t>Functionality initially released through APIs will be represented in the portal within 180 days of initial release. (think preview services and features)</a:t>
            </a:r>
          </a:p>
          <a:p>
            <a:r>
              <a:rPr lang="en-US" dirty="0"/>
              <a:t>Choose the tools and APIs that work best for you - they have the same capability and provide consistent results.</a:t>
            </a:r>
          </a:p>
          <a:p>
            <a:endParaRPr lang="en-US" dirty="0"/>
          </a:p>
        </p:txBody>
      </p:sp>
    </p:spTree>
    <p:extLst>
      <p:ext uri="{BB962C8B-B14F-4D97-AF65-F5344CB8AC3E}">
        <p14:creationId xmlns:p14="http://schemas.microsoft.com/office/powerpoint/2010/main" val="12185570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3918</TotalTime>
  <Words>1242</Words>
  <Application>Microsoft Office PowerPoint</Application>
  <PresentationFormat>Widescreen</PresentationFormat>
  <Paragraphs>183</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Calibri Light</vt:lpstr>
      <vt:lpstr>Wingdings</vt:lpstr>
      <vt:lpstr>Retrospect</vt:lpstr>
      <vt:lpstr>ARM and Automate Yourself for Speedy Application Deployments</vt:lpstr>
      <vt:lpstr>PowerPoint Presentation</vt:lpstr>
      <vt:lpstr>Contents</vt:lpstr>
      <vt:lpstr>Application Infrastructure</vt:lpstr>
      <vt:lpstr>PowerPoint Presentation</vt:lpstr>
      <vt:lpstr>PowerPoint Presentation</vt:lpstr>
      <vt:lpstr>PowerPoint Presentation</vt:lpstr>
      <vt:lpstr>Azure Resource Manager</vt:lpstr>
      <vt:lpstr>Consistent Management Layer</vt:lpstr>
      <vt:lpstr>PowerPoint Presentation</vt:lpstr>
      <vt:lpstr>Terminology</vt:lpstr>
      <vt:lpstr>Terminology - continued</vt:lpstr>
      <vt:lpstr>Benefits of Using Resource Manager</vt:lpstr>
      <vt:lpstr>Guidance</vt:lpstr>
      <vt:lpstr>Resource Groups</vt:lpstr>
      <vt:lpstr>ARM Template Format</vt:lpstr>
      <vt:lpstr>ARM Template Elements</vt:lpstr>
      <vt:lpstr>Demos</vt:lpstr>
      <vt:lpstr>Automation Accounts</vt:lpstr>
      <vt:lpstr>PowerPoint Presentation</vt:lpstr>
      <vt:lpstr>Process Automation</vt:lpstr>
      <vt:lpstr>Configuration Management</vt:lpstr>
      <vt:lpstr>Shared Capabilities</vt:lpstr>
      <vt:lpstr>Shared Capabilities - continued</vt:lpstr>
      <vt:lpstr>Common Scenarios for Automation</vt:lpstr>
      <vt:lpstr>Demos</vt:lpstr>
      <vt:lpstr>Pluralsight Links</vt:lpstr>
      <vt:lpstr>Resource Links</vt:lpstr>
      <vt:lpstr>My Info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Moon</dc:creator>
  <cp:lastModifiedBy>Dennis Moon</cp:lastModifiedBy>
  <cp:revision>215</cp:revision>
  <dcterms:created xsi:type="dcterms:W3CDTF">2017-08-04T14:55:10Z</dcterms:created>
  <dcterms:modified xsi:type="dcterms:W3CDTF">2018-07-11T20:30:50Z</dcterms:modified>
</cp:coreProperties>
</file>