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60" r:id="rId5"/>
    <p:sldId id="310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7" r:id="rId19"/>
    <p:sldId id="326" r:id="rId20"/>
    <p:sldId id="32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BE65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20" d="100"/>
          <a:sy n="120" d="100"/>
        </p:scale>
        <p:origin x="33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A0046-8D01-460D-A201-C462B3DACFF5}" type="datetimeFigureOut">
              <a:rPr lang="ko-KR" altLang="en-US" smtClean="0"/>
              <a:t>2024. 9. 29.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0E899-F8C4-4528-AB37-8A9E69036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E899-F8C4-4528-AB37-8A9E690360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714E-DEF3-4B4A-9F30-982C7F35A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18497-17A2-90B5-0F7F-F80BEE575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C76A2A-66DD-0BD9-BE8A-C0E2A01C2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A9A4F-263E-CF8C-E462-AF6B7B08F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E899-F8C4-4528-AB37-8A9E690360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2D2D3-6456-3E35-AA78-67E294A97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90DBC0-0F14-D9ED-40E3-15B3B3F8E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B89466-BC19-02D9-1E05-E12E0FB9E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412722-91B5-BA6A-6576-8BBD8023E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E899-F8C4-4528-AB37-8A9E690360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3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460B0-BE81-B38B-94FD-D622321EC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472E52-73F0-35ED-36A8-0F1945252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2DB161-DBAA-B9E0-2F87-EC606DD93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9585F-BC81-F100-89EA-61F7FAACC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E899-F8C4-4528-AB37-8A9E690360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7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CC2FED6-134B-71B9-E7CE-AA4332E99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ko-KR" alt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altLang="ko-KR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dirty="0">
                <a:latin typeface="Lato" panose="020F0502020204030203" pitchFamily="34" charset="0"/>
                <a:cs typeface="Lato" panose="020F0502020204030203" pitchFamily="34" charset="0"/>
              </a:rPr>
              <a:t>PPT title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E703C5C-9BC5-28FA-A61F-4B3C05A0EE6C}"/>
              </a:ext>
            </a:extLst>
          </p:cNvPr>
          <p:cNvSpPr txBox="1">
            <a:spLocks/>
          </p:cNvSpPr>
          <p:nvPr userDrawn="1"/>
        </p:nvSpPr>
        <p:spPr>
          <a:xfrm>
            <a:off x="3716430" y="3765082"/>
            <a:ext cx="4759140" cy="119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2023.05.09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60026B1-47A5-F84F-378F-0C960155D4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1" y="5406765"/>
            <a:ext cx="1847559" cy="112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F9721C-6A0C-09D6-1D17-7EEDD655D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3" name="슬라이드 번호 개체 틀 9">
            <a:extLst>
              <a:ext uri="{FF2B5EF4-FFF2-40B4-BE49-F238E27FC236}">
                <a16:creationId xmlns:a16="http://schemas.microsoft.com/office/drawing/2014/main" id="{CE5714AF-528E-6BDB-6643-7649EAE9E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65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999F-2BEB-4664-9399-B5B4EACE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4C20E9-5984-F2E7-251F-3D963903B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6A4BD-CCA2-2809-998B-B3A5EDEDC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54F75B54-48FC-043E-8B44-5F29234B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30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A54739-CF22-479E-94B4-66D4A083B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19CFE-3996-E62D-73AE-C057DFF1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A0FAC-9BC7-D655-2D4D-B00929C32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6577A975-DF1F-61AD-FEB7-3A32684EA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D5C5-0A10-A06C-344A-60430868B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C345D9-AC45-8E30-C249-4F603236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A7D82-A1A1-ECA8-D7EB-30391A30F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7891181B-6CC5-E96D-938D-1B1BE23BB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0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C1B49-269C-42D8-4AA3-71112C98A7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06" y="473601"/>
            <a:ext cx="11359550" cy="6065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dirty="0"/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E85AB-AD15-FFCC-7912-CBE7EB5D6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5506" y="1253330"/>
            <a:ext cx="11359551" cy="4949061"/>
          </a:xfrm>
        </p:spPr>
        <p:txBody>
          <a:bodyPr/>
          <a:lstStyle>
            <a:lvl1pPr>
              <a:defRPr sz="1800">
                <a:latin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600">
                <a:latin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400">
                <a:latin typeface="Lato" panose="020F0502020204030203" pitchFamily="34" charset="0"/>
                <a:cs typeface="Lato" panose="020F0502020204030203" pitchFamily="34" charset="0"/>
              </a:defRPr>
            </a:lvl3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Text Level 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kumimoji="1" lang="en-US" altLang="ko-KR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Level 2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kumimoji="1" lang="en-US" altLang="ko-KR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Level 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400F8F-255D-C61B-0B84-02D57D32C35D}"/>
              </a:ext>
            </a:extLst>
          </p:cNvPr>
          <p:cNvSpPr/>
          <p:nvPr userDrawn="1"/>
        </p:nvSpPr>
        <p:spPr>
          <a:xfrm rot="5400000">
            <a:off x="-32581" y="719729"/>
            <a:ext cx="604252" cy="116515"/>
          </a:xfrm>
          <a:prstGeom prst="rect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4E4D1-2B8B-F2C0-8F93-9001B51EB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AE800F3D-7FD4-B99B-44E6-BDB19204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00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524DF-5DB6-FBA3-28E4-40EA9809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4DB0-9F2B-55E2-3EE3-0134AEC7E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A318E-F035-27E8-E4DE-48EE15D3C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AF55ECE8-C217-9287-8541-6E74B606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5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94FEF-BF32-D77B-FF4A-3B87CA0D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C1E80-12A8-5B23-27E1-5EC70E577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312B4-4A65-0E79-2B54-435C36FF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D92FE4A-E996-6999-9906-7732CD99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988649AE-503E-5066-2889-77911B715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5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1D431-F499-3C82-349A-6DCC1836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4BC07-39BA-A49B-FA6B-96F17FBBC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36546-90BF-2E28-65E3-25E740B4A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56658C-ECC5-8A08-F967-C49C7A281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0915B5-A531-8C81-8AAA-236D27BAF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D3F4AAD0-EAD3-A05D-5BF1-E27E46E5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8" name="슬라이드 번호 개체 틀 9">
            <a:extLst>
              <a:ext uri="{FF2B5EF4-FFF2-40B4-BE49-F238E27FC236}">
                <a16:creationId xmlns:a16="http://schemas.microsoft.com/office/drawing/2014/main" id="{24675EC8-D978-7ACA-2D9A-2D0564AC7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3A7BD-33D4-3C14-FC38-4646F458F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06" y="473601"/>
            <a:ext cx="11359550" cy="6065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dirty="0"/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9A6D0E-BD3D-8D4B-C42F-A4DF489C3375}"/>
              </a:ext>
            </a:extLst>
          </p:cNvPr>
          <p:cNvSpPr/>
          <p:nvPr userDrawn="1"/>
        </p:nvSpPr>
        <p:spPr>
          <a:xfrm rot="5400000">
            <a:off x="-32581" y="719729"/>
            <a:ext cx="604252" cy="116515"/>
          </a:xfrm>
          <a:prstGeom prst="rect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167DA738-6CEE-BBA1-2183-5301BE1FB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3" name="슬라이드 번호 개체 틀 9">
            <a:extLst>
              <a:ext uri="{FF2B5EF4-FFF2-40B4-BE49-F238E27FC236}">
                <a16:creationId xmlns:a16="http://schemas.microsoft.com/office/drawing/2014/main" id="{5123FB0C-71B7-F596-9F70-095BB0BC4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3754DDA1-73AB-84E8-9C2A-97358CD1D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3" name="슬라이드 번호 개체 틀 9">
            <a:extLst>
              <a:ext uri="{FF2B5EF4-FFF2-40B4-BE49-F238E27FC236}">
                <a16:creationId xmlns:a16="http://schemas.microsoft.com/office/drawing/2014/main" id="{E4AC6FDD-4E7C-57B9-9AC7-2954EE8C6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5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E8817-D0CD-E78F-78FD-96C34097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37991-E4E0-27D5-704E-310D4F9B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5D42B-4594-D1CB-54B9-7AA5CFA1D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2FA1DB0-C581-1B27-4F7B-70C1E21A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20C10544-74FF-D582-FB4D-56C0DB515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71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A104-A93A-97BA-B9C4-328E28A2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2B8B2B-F27E-F66B-BE83-778BAFB88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F307B-5C8B-9849-9454-95118A9E8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46CB94C-973D-9948-275A-DE4A428E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61DB0236-56FA-2A31-96CB-751FD8DD4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07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37893E-032F-2496-415C-856C677B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3" y="365125"/>
            <a:ext cx="9703279" cy="827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F01F0-E996-5828-BC65-4FB6C2143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E197D-8513-962E-B74E-D53F05FE0F56}"/>
              </a:ext>
            </a:extLst>
          </p:cNvPr>
          <p:cNvSpPr/>
          <p:nvPr userDrawn="1"/>
        </p:nvSpPr>
        <p:spPr>
          <a:xfrm>
            <a:off x="-1" y="6599208"/>
            <a:ext cx="12192001" cy="260736"/>
          </a:xfrm>
          <a:prstGeom prst="rect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F252CF-F927-4953-2283-5DBD764BE083}"/>
              </a:ext>
            </a:extLst>
          </p:cNvPr>
          <p:cNvSpPr/>
          <p:nvPr userDrawn="1"/>
        </p:nvSpPr>
        <p:spPr>
          <a:xfrm>
            <a:off x="-1" y="-10633"/>
            <a:ext cx="12213495" cy="260736"/>
          </a:xfrm>
          <a:prstGeom prst="rect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4C2BB-2A19-111A-5DE3-8A771E3B9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200" y="6598800"/>
            <a:ext cx="1634400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9203E71-3023-4C68-7961-1337E89E7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92" y="6599208"/>
            <a:ext cx="1633508" cy="25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1ECC9AF-CDEA-470B-A902-864D767ED9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23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B6422-0CCA-D8A9-5DFA-D862EEF59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Lato" panose="020F0502020204030203" pitchFamily="34" charset="0"/>
                <a:cs typeface="Lato" panose="020F0502020204030203" pitchFamily="34" charset="0"/>
              </a:rPr>
              <a:t>REALM: Retrieval-Augmented Language Model Pre-Training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038753D-53E0-6C4F-A588-5E67E72DE38F}"/>
              </a:ext>
            </a:extLst>
          </p:cNvPr>
          <p:cNvSpPr txBox="1">
            <a:spLocks/>
          </p:cNvSpPr>
          <p:nvPr/>
        </p:nvSpPr>
        <p:spPr>
          <a:xfrm>
            <a:off x="3716430" y="3765082"/>
            <a:ext cx="4759140" cy="119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2024.09.30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9CAE71-1C14-70B8-B0FD-D180FA9F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1" y="5406765"/>
            <a:ext cx="1847559" cy="112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BBAC57-4945-CAD0-D99C-37A640BA66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dirty="0"/>
              <a:t>Sep 30, 2024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8BA10-48F7-1598-2B55-08427EE5E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18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43079-73F2-DA63-68CA-9E14753D1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6B80-DCD9-BE40-7710-58C7694D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 Architecture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7A764-E850-BBF8-AF4C-387CEFE3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36B6C-5DF7-986A-8F9D-4A9101706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88AE7-247D-A3E5-0781-0B58D500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F2B4FF88-839F-67D9-CA16-554E1DFDB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506" y="1253331"/>
                <a:ext cx="11359551" cy="21756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Augmented Encoder : fine-tuning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the answer token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found as a contiguous sequence of tokens in some document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set of spans matching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(spans can found in several place)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F2B4FF88-839F-67D9-CA16-554E1DFDB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506" y="1253331"/>
                <a:ext cx="11359551" cy="2175670"/>
              </a:xfr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래픽 6">
            <a:extLst>
              <a:ext uri="{FF2B5EF4-FFF2-40B4-BE49-F238E27FC236}">
                <a16:creationId xmlns:a16="http://schemas.microsoft.com/office/drawing/2014/main" id="{6E4C1A85-786B-AF10-3D6B-179E99C12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2631" y="3385434"/>
            <a:ext cx="4305300" cy="4826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CD09F2-AB02-AF61-A509-34914673045D}"/>
              </a:ext>
            </a:extLst>
          </p:cNvPr>
          <p:cNvGrpSpPr/>
          <p:nvPr/>
        </p:nvGrpSpPr>
        <p:grpSpPr>
          <a:xfrm>
            <a:off x="4095031" y="4439313"/>
            <a:ext cx="4000500" cy="682921"/>
            <a:chOff x="4247431" y="3833257"/>
            <a:chExt cx="4000500" cy="682921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12672347-2C3C-99C4-4C1E-702663D1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47431" y="3833257"/>
              <a:ext cx="4000500" cy="228600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5EC7B4B7-9E14-7AA0-FF83-7485E4DB5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99831" y="4287578"/>
              <a:ext cx="36957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45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11EDB-59F2-0EF1-4667-24074AC7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A821-5C38-D9B6-1FCB-54C8A326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 : Training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A10C2-AE0D-E42E-A12B-D1BC9638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9CC9F-1B41-07CD-D03A-936FA2E8B9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22D19-21B5-C9FB-FC54-6DE15D98F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FB3D2DE5-C2F8-877A-BE7B-2236AD9B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506" y="1253331"/>
                <a:ext cx="11359551" cy="51310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both pre-training &amp; fine-tuning, we train by maximizing the log-likelihood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𝐥𝐨𝐠</m:t>
                    </m:r>
                    <m:r>
                      <a:rPr lang="en-US" altLang="ko-K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𝐩</m:t>
                    </m:r>
                    <m:d>
                      <m:dPr>
                        <m:endChr m:val="|"/>
                        <m:ctrlPr>
                          <a:rPr lang="en-US" altLang="ko-KR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ko-KR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if we calculate the gradient for the equation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below, it causes high computational power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we approximate this calculation by using only top-k documents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Reasonable if most documents have near zero probability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 with this approximation, we still need an efficient way to find the top-k documents.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FB3D2DE5-C2F8-877A-BE7B-2236AD9B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506" y="1253331"/>
                <a:ext cx="11359551" cy="5131068"/>
              </a:xfr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내용 개체 틀 7">
            <a:extLst>
              <a:ext uri="{FF2B5EF4-FFF2-40B4-BE49-F238E27FC236}">
                <a16:creationId xmlns:a16="http://schemas.microsoft.com/office/drawing/2014/main" id="{372CE7A7-BD22-9EDD-0DE6-17CE370DB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9068" y="2753537"/>
            <a:ext cx="3012426" cy="563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5E7D2-1B7C-B85F-A569-80FE4B713FED}"/>
              </a:ext>
            </a:extLst>
          </p:cNvPr>
          <p:cNvSpPr txBox="1"/>
          <p:nvPr/>
        </p:nvSpPr>
        <p:spPr>
          <a:xfrm>
            <a:off x="2191097" y="5553690"/>
            <a:ext cx="780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MIPS (Maximum Inner Product Search) Algorithm</a:t>
            </a:r>
          </a:p>
        </p:txBody>
      </p:sp>
    </p:spTree>
    <p:extLst>
      <p:ext uri="{BB962C8B-B14F-4D97-AF65-F5344CB8AC3E}">
        <p14:creationId xmlns:p14="http://schemas.microsoft.com/office/powerpoint/2010/main" val="184464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70AAD-156C-4D6A-5CDC-26FB86F9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86723-A019-5F31-7123-2ECA2498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Training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85C4C-4C3B-220F-91A9-48D9E239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D432A-F8F7-F65E-9804-19DACE8E7C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657DE-F673-F026-66CB-483A9BCCA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D1CE20E7-5697-EC05-032C-C11AF1E93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506" y="1253331"/>
                <a:ext cx="11359551" cy="513106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Implementing asynchronous MIPS refreshes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employ MIPS, we must pre-compute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𝐸𝑚𝑏𝑒𝑑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𝒵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construct an efficient search index over these embeddings. (e.g. LSH, ANN, </a:t>
                </a:r>
                <a:r>
                  <a:rPr lang="en-US" altLang="ko-K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ScaNN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these data (index) will be 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“stale”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during the training process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Solution is to 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“refresh”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index by 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asynchronously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re-embedding and re-indexing all docs every several training steps.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D1CE20E7-5697-EC05-032C-C11AF1E93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506" y="1253331"/>
                <a:ext cx="11359551" cy="5131068"/>
              </a:xfr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etrieval Augmented Language Model Pre-Training (REALM) | by Kartik  Perisetla | Medium">
            <a:extLst>
              <a:ext uri="{FF2B5EF4-FFF2-40B4-BE49-F238E27FC236}">
                <a16:creationId xmlns:a16="http://schemas.microsoft.com/office/drawing/2014/main" id="{38753C0D-6DDA-5A49-9D05-C6835BF7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97" y="3609133"/>
            <a:ext cx="7304568" cy="269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3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E7A9F-C498-F82D-455A-3E5A76D2A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3A8F3-CA05-5A72-FD07-6AA2B25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Training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EA223-1765-DEAE-D782-3F7C4839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4D4AD-D068-E871-5700-3EC7120227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3ECB6-3434-DAAB-713D-DB1E4144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AC4249A5-1085-4BFC-265D-FCB5D28D5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506" y="1253331"/>
                <a:ext cx="11359551" cy="513106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the retriever learn?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(IOW, How can retriever learn by </a:t>
                </a:r>
                <a:r>
                  <a:rPr lang="en-US" altLang="ko-KR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end-to-end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learning?)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probability for predicting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condition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larger than that of only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gradient will be positive.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helpful for predicting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will be rewarded.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AC4249A5-1085-4BFC-265D-FCB5D28D5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506" y="1253331"/>
                <a:ext cx="11359551" cy="5131068"/>
              </a:xfr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AA07B9-CEA4-D0F2-98F3-FE6C2A3E3AA2}"/>
              </a:ext>
            </a:extLst>
          </p:cNvPr>
          <p:cNvGrpSpPr/>
          <p:nvPr/>
        </p:nvGrpSpPr>
        <p:grpSpPr>
          <a:xfrm>
            <a:off x="1320805" y="2247999"/>
            <a:ext cx="9548951" cy="1299735"/>
            <a:chOff x="1290432" y="2690261"/>
            <a:chExt cx="9548951" cy="12997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276F132-A73F-683C-61FE-B07A32FC8CAF}"/>
                </a:ext>
              </a:extLst>
            </p:cNvPr>
            <p:cNvGrpSpPr/>
            <p:nvPr/>
          </p:nvGrpSpPr>
          <p:grpSpPr>
            <a:xfrm>
              <a:off x="7447530" y="2690261"/>
              <a:ext cx="3391853" cy="1299735"/>
              <a:chOff x="7875199" y="2881927"/>
              <a:chExt cx="3391853" cy="1299735"/>
            </a:xfrm>
          </p:grpSpPr>
          <p:pic>
            <p:nvPicPr>
              <p:cNvPr id="7" name="그래픽 6">
                <a:extLst>
                  <a:ext uri="{FF2B5EF4-FFF2-40B4-BE49-F238E27FC236}">
                    <a16:creationId xmlns:a16="http://schemas.microsoft.com/office/drawing/2014/main" id="{F4B2CBD6-3459-DFFA-1442-E421CCB38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875199" y="2881927"/>
                <a:ext cx="3391853" cy="547073"/>
              </a:xfrm>
              <a:prstGeom prst="rect">
                <a:avLst/>
              </a:prstGeom>
            </p:spPr>
          </p:pic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id="{43C9270E-2101-34E9-4A8E-8447C654E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08058" y="3572066"/>
                <a:ext cx="3126133" cy="609596"/>
              </a:xfrm>
              <a:prstGeom prst="rect">
                <a:avLst/>
              </a:prstGeom>
            </p:spPr>
          </p:pic>
        </p:grp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71789D2E-05E4-96C5-9560-319658ED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095897" y="3340129"/>
              <a:ext cx="3806489" cy="0"/>
            </a:xfrm>
            <a:prstGeom prst="line">
              <a:avLst/>
            </a:prstGeom>
            <a:ln w="19050" cap="flat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7FFCE8-3562-BC41-0F94-B175B81020A4}"/>
                </a:ext>
              </a:extLst>
            </p:cNvPr>
            <p:cNvSpPr txBox="1"/>
            <p:nvPr/>
          </p:nvSpPr>
          <p:spPr>
            <a:xfrm>
              <a:off x="3632859" y="3497501"/>
              <a:ext cx="2909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Mathematical something..</a:t>
              </a:r>
              <a:endParaRPr kumimoji="1" lang="ko-KR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5DA81DF7-B58A-2C07-11B4-226C1154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90432" y="3155463"/>
              <a:ext cx="1223412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23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05DF4-1863-C12E-BEBF-78A27096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Model : injecting inductive bias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B7BAB-A4BE-F608-6E28-6E4083CB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06" y="1253330"/>
            <a:ext cx="11359551" cy="51310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additional strategies that guide the model towards meaningful retrievals. (In pre-training)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Salient span masking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focus on examples x that require world knowledge, we mask </a:t>
            </a:r>
            <a:r>
              <a:rPr kumimoji="1" lang="en-US" altLang="ko-KR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salient spans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“United Kingdom” or “July 1969”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BERT-based tagger trained on CoNLL-2003 dataset &amp; regular expression</a:t>
            </a:r>
          </a:p>
          <a:p>
            <a:pPr marL="914400" lvl="2" indent="0">
              <a:lnSpc>
                <a:spcPct val="150000"/>
              </a:lnSpc>
              <a:buNone/>
            </a:pPr>
            <a:endParaRPr kumimoji="1"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document 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with salient span masking, not all masked tokens require world knowledge</a:t>
            </a:r>
            <a:r>
              <a: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predict.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null document to the top-k documents, it can help predicting tokens which does not need additional information.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F6BF1-2378-F393-C2F2-013AAA71AA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0EBEC4-6A83-3B05-FB69-6BDAEFA0C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48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89AF6-6321-2D19-B624-BFF94CE40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2FDB3-AD37-A8BD-6A41-5877F80F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Model : injecting inductive bias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F1E6FE-63A0-52DE-5633-CB6580B81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506" y="1253330"/>
                <a:ext cx="11359551" cy="513106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Several additional strategies that guide the model towards meaningful retrievals. (In pre-training)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R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Prohibiting trivial retrievals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pre-training corpus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knowledge corpus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𝒵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are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same</m:t>
                    </m:r>
                  </m:oMath>
                </a14:m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exists a trivial retrieval candidate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too informative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occur the retrievers learn to capture exact string match. Thus, we exclude this trivial candidate during pre-training</a:t>
                </a:r>
              </a:p>
              <a:p>
                <a:pPr lvl="2">
                  <a:lnSpc>
                    <a:spcPct val="150000"/>
                  </a:lnSpc>
                </a:pPr>
                <a:endPara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R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beginning of training, if the retriever does not have good embeddings, the retrieved doc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likely be unrelated  to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can cause cold-start problem, learn to ignore the retrieved document. 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1"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simply training embedding params by ICT, we can make useful initial params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F1E6FE-63A0-52DE-5633-CB6580B81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506" y="1253330"/>
                <a:ext cx="11359551" cy="5131069"/>
              </a:xfrm>
              <a:blipFill>
                <a:blip r:embed="rId2"/>
                <a:stretch>
                  <a:fillRect l="-335" r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F29E3-F0D4-F1D8-5C5C-50670F6DF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2A6245-930B-8C43-46BB-A8E1E838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53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75CB2-4B31-2E06-9FA3-B9560BE0A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679E-2AB6-BCA9-E1F8-46294DE8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DFBA0-E699-5C13-886D-AE4B408E34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71151-EE2E-00B2-D102-6B18DF000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3A7433-81B5-4D6C-5086-DB74FB62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9" y="973786"/>
            <a:ext cx="11095263" cy="4966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4F177-7676-57F2-8F14-B36F800829BB}"/>
              </a:ext>
            </a:extLst>
          </p:cNvPr>
          <p:cNvSpPr txBox="1"/>
          <p:nvPr/>
        </p:nvSpPr>
        <p:spPr>
          <a:xfrm>
            <a:off x="882504" y="6004382"/>
            <a:ext cx="1073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Only top-5 passage  &amp; 30 times smaller model than T5(11b) model.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5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142C-170A-CBDC-988A-03D47B40B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F9748-7383-9327-1EA5-67F037BD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23C2-4A02-7036-D2D4-A23576AA61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8CA789-7476-106C-7819-EDCE68208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9A4B51-738A-4928-E337-8DBBF0BD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06" y="1253330"/>
            <a:ext cx="7203976" cy="435134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173F26-C647-67B5-1B99-6D988E44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482" y="1253330"/>
            <a:ext cx="4155575" cy="51310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</a:p>
          <a:p>
            <a:pPr lvl="1">
              <a:lnSpc>
                <a:spcPct val="150000"/>
              </a:lnSpc>
            </a:pPr>
            <a:r>
              <a:rPr kumimoji="1"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Retriever + Encoder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 Method</a:t>
            </a:r>
          </a:p>
          <a:p>
            <a:pPr lvl="1">
              <a:lnSpc>
                <a:spcPct val="150000"/>
              </a:lnSpc>
            </a:pPr>
            <a:r>
              <a:rPr kumimoji="1"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Refreshing frequency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24EFF7-BA68-719F-61D1-4E378A9B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7" y="3429000"/>
            <a:ext cx="10570337" cy="2883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46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B63AF-2F30-B908-2D72-3883F7DC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Agenda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D2EED-1817-D194-9B7B-9559F077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C338FA-7ADF-4370-85AD-DB936A7C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7D893-4430-15C2-E41C-3B17A1566B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03A9-3C32-0DAC-9337-C358E35D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77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4E73D-8A76-612B-73C6-B450367E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1E230-0EBE-9EF2-057D-6C6F3F92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B1EB4-D594-829F-16D7-C80C4562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LM pre-training method can learn world knowledge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implicitly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(e.g. BERT,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difficult to determine what knowledge is stored in the networks and where.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storage space is limited to capture more knowledge.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introduce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REALM pre-training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textual knowledge retriever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making each prediction, LM uses the retriever to retrieve docs from a large corpus. (aka.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retrieve-then-predict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this model end-to-end (backpropagating through a retrieval step with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performance-based signal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__ at the top of the pyramid” → “The pyramidon on top allows for less material higher up the pyramid”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CD1E03-2A29-E386-062D-86C160948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E347C-4AC7-B84B-A8B7-2030E6BE3D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D4BDE-3D25-E412-D2C2-8F038DA92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42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36AA0-CEAC-C864-5028-8B2AEB348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407E-938E-0F4B-4243-7BCFE263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C0C1F-3C1C-3694-D671-9B1E0E70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568" y="1253330"/>
            <a:ext cx="6756489" cy="49490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Jointing Retriever &amp; Reader for end-to-end model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works demonstrated benefit of using discrete retrieval steps, but they did not use for pre-training and used only non-learned retrievers.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Retrieve-then-predict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Knowledge Retriever : Query → relevant document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Knowledge-Augmented Encoder : retrieved doc → answer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&amp; fine-tuning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MLM in Pre-training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Open-domain QA in fine-tuning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302CD7-2486-2573-3621-C5A450D6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C65E6-5BBF-CFFE-304B-24A7A5B0A2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8CA82-09C8-D3DC-2D80-A7764D57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 descr="[논문 리뷰] REALM: Retrieval-Augmented Language Model Pre-Training">
            <a:extLst>
              <a:ext uri="{FF2B5EF4-FFF2-40B4-BE49-F238E27FC236}">
                <a16:creationId xmlns:a16="http://schemas.microsoft.com/office/drawing/2014/main" id="{1F9F4BF5-2A08-CE72-1C88-EF0D96546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06" y="1171075"/>
            <a:ext cx="4313276" cy="511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1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0632B-42F4-DD44-E2BF-395EEBC0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72B0D-BA4C-6583-8C84-C05B95F4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Background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C3C2C-772F-599F-73FE-255BCC04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 pre-training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pre-training is to learn useful representations of language from unlabeled text.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focus on the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masked language model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(MLM) which is popularized by BERT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x = “The </a:t>
            </a:r>
            <a:r>
              <a:rPr lang="en-US" altLang="ko-KR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[MASK]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currency </a:t>
            </a:r>
            <a:r>
              <a:rPr lang="en-US" altLang="ko-KR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[MASK]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UK” → y = (“pound”, “of”)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Open-domain QA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“What is the currency of the UK” → “pound”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“Open” refers to the fact that the model does not receive a pre-identified document that is know to contain the answer, unlike traditional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comprehension (RC)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such as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B2187-4FB3-59DC-0683-4C44ED3D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F9622-C7D7-B8B0-F7E9-48A8C54AE9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3A606-8B31-159F-66CB-ACCC9586D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43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CCF6-FCB4-CD16-1A83-B8320689C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08EF8-7979-8D09-5F8F-D0684E68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 : generative process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6315E3-6C39-D344-C800-A06B7B5C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C3E1C-A5B2-0820-22D4-9CBA6760F4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E36E0-ED06-BCDB-29E1-9CDE7A58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3F86110F-97EB-5056-4D93-5921CA6F2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REALM decomposes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two steps (retrieve &amp; predict)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given input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first retrieve helpful document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a corpus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𝒵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condition both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generate the answer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the overall likelihood of generating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treat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latent variable and marginalize over all possible documents.</a:t>
                </a:r>
              </a:p>
            </p:txBody>
          </p:sp>
        </mc:Choice>
        <mc:Fallback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3F86110F-97EB-5056-4D93-5921CA6F2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내용 개체 틀 7">
            <a:extLst>
              <a:ext uri="{FF2B5EF4-FFF2-40B4-BE49-F238E27FC236}">
                <a16:creationId xmlns:a16="http://schemas.microsoft.com/office/drawing/2014/main" id="{A02BE4CB-1981-3B96-BC4F-89352D12F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9068" y="4465376"/>
            <a:ext cx="3012426" cy="5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D1CA4-E0CF-220E-A862-4949A5BD6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B6FD0-9B6F-D3D2-AF27-38AC853B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 Architecture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5625DD-D1D4-A62C-31A0-376E7E73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9F2B4-C880-482C-DF36-5AC5D3B7B6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66A9E-74D2-A59C-1F3F-EE9B77C42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B7EB7824-A229-2AB7-2BB0-DBBE28796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Retriever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Retriever is defined using a dense inner product model &amp; </a:t>
                </a:r>
                <a:r>
                  <a:rPr lang="en-US" altLang="ko-K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relevant score,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𝑬𝒎𝒃𝒆𝒅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embedding function that maps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d-dimensional vectors.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Implementing Embedding function with BERT-style Transformer : Spans one vector for each token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Joining spans with </a:t>
                </a:r>
                <a:r>
                  <a:rPr lang="en-US" altLang="ko-KR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[SEP]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tokens, prefixing </a:t>
                </a:r>
                <a:r>
                  <a:rPr lang="en-US" altLang="ko-KR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[CLS]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token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the vector of </a:t>
                </a:r>
                <a:r>
                  <a:rPr lang="en-US" altLang="ko-KR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[CLS]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token with projection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𝑑𝑜𝑐</m:t>
                        </m:r>
                      </m:sub>
                    </m:sSub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B7EB7824-A229-2AB7-2BB0-DBBE28796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1CE5247F-B61E-6663-9CD1-69FFB353EF40}"/>
              </a:ext>
            </a:extLst>
          </p:cNvPr>
          <p:cNvGrpSpPr/>
          <p:nvPr/>
        </p:nvGrpSpPr>
        <p:grpSpPr>
          <a:xfrm>
            <a:off x="4196172" y="2672866"/>
            <a:ext cx="3799656" cy="1005994"/>
            <a:chOff x="4758662" y="5344320"/>
            <a:chExt cx="3302000" cy="874235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BEF17BEC-3485-7C4B-9108-7C7452087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46062" y="5344320"/>
              <a:ext cx="1727200" cy="52070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1D7E7675-0723-A1C0-C003-6E975C2D2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58662" y="6015355"/>
              <a:ext cx="3302000" cy="2032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B0BB33-BBA3-8D88-C271-7E3EB598B426}"/>
              </a:ext>
            </a:extLst>
          </p:cNvPr>
          <p:cNvGrpSpPr/>
          <p:nvPr/>
        </p:nvGrpSpPr>
        <p:grpSpPr>
          <a:xfrm>
            <a:off x="1118668" y="5433387"/>
            <a:ext cx="9953225" cy="580424"/>
            <a:chOff x="1275375" y="5397656"/>
            <a:chExt cx="9953225" cy="58042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CE2114B-0083-723A-8D4E-696459988B52}"/>
                </a:ext>
              </a:extLst>
            </p:cNvPr>
            <p:cNvGrpSpPr/>
            <p:nvPr/>
          </p:nvGrpSpPr>
          <p:grpSpPr>
            <a:xfrm>
              <a:off x="1275375" y="5401470"/>
              <a:ext cx="3543300" cy="576610"/>
              <a:chOff x="1275375" y="5401470"/>
              <a:chExt cx="3543300" cy="576610"/>
            </a:xfrm>
          </p:grpSpPr>
          <p:pic>
            <p:nvPicPr>
              <p:cNvPr id="13" name="그래픽 12">
                <a:extLst>
                  <a:ext uri="{FF2B5EF4-FFF2-40B4-BE49-F238E27FC236}">
                    <a16:creationId xmlns:a16="http://schemas.microsoft.com/office/drawing/2014/main" id="{C1129B69-9265-361F-13DD-928EDAD19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6875" y="5401470"/>
                <a:ext cx="2400300" cy="203200"/>
              </a:xfrm>
              <a:prstGeom prst="rect">
                <a:avLst/>
              </a:prstGeom>
            </p:spPr>
          </p:pic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B570D35A-583B-CD2A-402C-07C49C6BC7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75375" y="5774880"/>
                <a:ext cx="3543300" cy="203200"/>
              </a:xfrm>
              <a:prstGeom prst="rect">
                <a:avLst/>
              </a:prstGeom>
            </p:spPr>
          </p:pic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2AA12D1-40B1-09C9-7F3F-5FD36D3055A1}"/>
                </a:ext>
              </a:extLst>
            </p:cNvPr>
            <p:cNvGrpSpPr/>
            <p:nvPr/>
          </p:nvGrpSpPr>
          <p:grpSpPr>
            <a:xfrm>
              <a:off x="6605800" y="5397656"/>
              <a:ext cx="4622800" cy="580424"/>
              <a:chOff x="6605800" y="5401470"/>
              <a:chExt cx="4622800" cy="580424"/>
            </a:xfrm>
          </p:grpSpPr>
          <p:pic>
            <p:nvPicPr>
              <p:cNvPr id="19" name="그래픽 18">
                <a:extLst>
                  <a:ext uri="{FF2B5EF4-FFF2-40B4-BE49-F238E27FC236}">
                    <a16:creationId xmlns:a16="http://schemas.microsoft.com/office/drawing/2014/main" id="{6E83B2E5-34C8-F166-A2EC-07CE9D2B0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821700" y="5401470"/>
                <a:ext cx="4191000" cy="203200"/>
              </a:xfrm>
              <a:prstGeom prst="rect">
                <a:avLst/>
              </a:prstGeom>
            </p:spPr>
          </p:pic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8E1341A6-14DA-A0F1-2A45-302A1DE3A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605800" y="5765994"/>
                <a:ext cx="4622800" cy="215900"/>
              </a:xfrm>
              <a:prstGeom prst="rect">
                <a:avLst/>
              </a:prstGeom>
            </p:spPr>
          </p:pic>
        </p:grp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46AA9C-1939-3530-354F-8A16086E4A58}"/>
              </a:ext>
            </a:extLst>
          </p:cNvPr>
          <p:cNvCxnSpPr/>
          <p:nvPr/>
        </p:nvCxnSpPr>
        <p:spPr>
          <a:xfrm>
            <a:off x="5197937" y="5669817"/>
            <a:ext cx="7350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6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D382-A982-571A-880C-A070BD944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8D77F-1A09-8496-81C0-1049EE11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 Architecture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E2E5A-50A6-9A59-B2F2-0ACE93FA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F8301-E630-5B52-172C-8E577003CE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AF501-199F-7B41-71D8-C04F5C524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5598C719-3263-7EAB-1D99-AC3A6025D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506" y="1253331"/>
                <a:ext cx="11359551" cy="21756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Augmented Encoder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Joining x and z into a single sequence and feed it to Transformer. (For Cross-attention)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 for pre-training and fine-tuning differs slightly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5598C719-3263-7EAB-1D99-AC3A6025D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506" y="1253331"/>
                <a:ext cx="11359551" cy="2175670"/>
              </a:xfr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DBB61FD-5471-1A08-29F0-718483C7E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970" y="2615190"/>
            <a:ext cx="9162621" cy="376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7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8D87-DA80-9F15-8896-27988A27B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7422-6DF6-D9C1-84CD-743A5CE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 Architecture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B64CE-24B9-5BAA-D1EE-A74AFF09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83" y="6015355"/>
            <a:ext cx="1344737" cy="574674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AFBA0-EF79-B253-2DBC-7BEF07B3B5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May 9, 2023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DCFED-42B1-28F1-AA1E-EC0A37E61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CC9AF-CDEA-470B-A902-864D767ED9F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B0C4E5B6-B53D-5B4D-CB92-039B2B56E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506" y="1253331"/>
                <a:ext cx="11359551" cy="21756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Augmented Encoder : Pre-training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Masked language modeling (MLM) loss</a:t>
                </a:r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total number of </a:t>
                </a:r>
                <a:r>
                  <a:rPr lang="en-US" altLang="ko-KR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[MASK]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tokens in 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𝑩𝑬𝑹𝑻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𝑴𝑨𝑺𝑲</m:t>
                        </m:r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output token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masked token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B0C4E5B6-B53D-5B4D-CB92-039B2B56E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506" y="1253331"/>
                <a:ext cx="11359551" cy="2175670"/>
              </a:xfr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38D6CD-3C6D-6BBB-E439-5CB4CFBBB2FA}"/>
              </a:ext>
            </a:extLst>
          </p:cNvPr>
          <p:cNvGrpSpPr/>
          <p:nvPr/>
        </p:nvGrpSpPr>
        <p:grpSpPr>
          <a:xfrm>
            <a:off x="3474657" y="3861623"/>
            <a:ext cx="5241248" cy="1087834"/>
            <a:chOff x="3733081" y="3370813"/>
            <a:chExt cx="4724400" cy="980561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1AF47328-1537-35BF-D0D4-C840D3265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0231" y="3370813"/>
              <a:ext cx="2070100" cy="622300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FD658CFD-FCEA-A20C-277A-1EFE17E9F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33081" y="4122774"/>
              <a:ext cx="47244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13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048CAD3C9A5449BE807D49E8B11A87" ma:contentTypeVersion="2" ma:contentTypeDescription="새 문서를 만듭니다." ma:contentTypeScope="" ma:versionID="c110967df2564c96059ab0e2112b0e1a">
  <xsd:schema xmlns:xsd="http://www.w3.org/2001/XMLSchema" xmlns:xs="http://www.w3.org/2001/XMLSchema" xmlns:p="http://schemas.microsoft.com/office/2006/metadata/properties" xmlns:ns3="fb40f7bb-50f0-4a70-9e38-a5f001dd02d6" targetNamespace="http://schemas.microsoft.com/office/2006/metadata/properties" ma:root="true" ma:fieldsID="5c7555bc2b2d2fcbec2e0f3b0dc2b751" ns3:_="">
    <xsd:import namespace="fb40f7bb-50f0-4a70-9e38-a5f001dd02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0f7bb-50f0-4a70-9e38-a5f001dd02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86FE18-51DE-48E8-B5F2-599D2ED1FF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C206F0-C2E9-494F-AD2F-E478468FF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0f7bb-50f0-4a70-9e38-a5f001dd02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EE3BE2-4A3A-4FE2-B07F-5778057B95B8}">
  <ds:schemaRefs>
    <ds:schemaRef ds:uri="fb40f7bb-50f0-4a70-9e38-a5f001dd02d6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1148</Words>
  <Application>Microsoft Macintosh PowerPoint</Application>
  <PresentationFormat>와이드스크린</PresentationFormat>
  <Paragraphs>152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Cambria Math</vt:lpstr>
      <vt:lpstr>Lato</vt:lpstr>
      <vt:lpstr>Times New Roman</vt:lpstr>
      <vt:lpstr>Office 테마</vt:lpstr>
      <vt:lpstr>REALM: Retrieval-Augmented Language Model Pre-Training</vt:lpstr>
      <vt:lpstr>Agenda</vt:lpstr>
      <vt:lpstr>Introduction</vt:lpstr>
      <vt:lpstr>Overview</vt:lpstr>
      <vt:lpstr>Background</vt:lpstr>
      <vt:lpstr>Model : generative process</vt:lpstr>
      <vt:lpstr>Model Architecture</vt:lpstr>
      <vt:lpstr>Model Architecture</vt:lpstr>
      <vt:lpstr>Model Architecture</vt:lpstr>
      <vt:lpstr>Model Architecture</vt:lpstr>
      <vt:lpstr>Model : Training</vt:lpstr>
      <vt:lpstr>Model Training</vt:lpstr>
      <vt:lpstr>Model Training</vt:lpstr>
      <vt:lpstr>Model : injecting inductive bias</vt:lpstr>
      <vt:lpstr>Model : injecting inductive bias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김준혁</dc:creator>
  <cp:lastModifiedBy>원상윤[ 학부재학 / 사이버국방학과 ]</cp:lastModifiedBy>
  <cp:revision>25</cp:revision>
  <dcterms:created xsi:type="dcterms:W3CDTF">2023-05-08T08:55:37Z</dcterms:created>
  <dcterms:modified xsi:type="dcterms:W3CDTF">2024-09-30T14:40:04Z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0x01010012048CAD3C9A5449BE807D49E8B11A87</vt:lpwstr>
  </property>
</Properties>
</file>