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12/16/2015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12/16/2015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12/16/2015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38948" y="313036"/>
            <a:ext cx="9246673" cy="2281883"/>
          </a:xfrm>
        </p:spPr>
        <p:txBody>
          <a:bodyPr>
            <a:noAutofit/>
          </a:bodyPr>
          <a:lstStyle/>
          <a:p>
            <a:r>
              <a:rPr lang="zh-TW" altLang="zh-TW" sz="9600" dirty="0">
                <a:latin typeface="華康行楷體W5(P)" panose="03000500000000000000" pitchFamily="66" charset="-120"/>
                <a:ea typeface="華康行楷體W5(P)" panose="03000500000000000000" pitchFamily="66" charset="-120"/>
              </a:rPr>
              <a:t>復健暨運動手環</a:t>
            </a:r>
            <a:endParaRPr lang="zh-TW" altLang="en-US" sz="9600" dirty="0">
              <a:latin typeface="華康行楷體W5(P)" panose="03000500000000000000" pitchFamily="66" charset="-120"/>
              <a:ea typeface="華康行楷體W5(P)" panose="03000500000000000000" pitchFamily="66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331078" y="4595664"/>
            <a:ext cx="5012425" cy="1143000"/>
          </a:xfrm>
        </p:spPr>
        <p:txBody>
          <a:bodyPr/>
          <a:lstStyle/>
          <a:p>
            <a:r>
              <a:rPr lang="zh-TW" altLang="en-US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學生</a:t>
            </a:r>
            <a:r>
              <a:rPr lang="en-US" altLang="zh-TW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:</a:t>
            </a:r>
            <a:r>
              <a:rPr lang="zh-TW" altLang="en-US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四</a:t>
            </a:r>
            <a:r>
              <a:rPr lang="zh-TW" altLang="en-US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資工四</a:t>
            </a:r>
            <a:r>
              <a:rPr lang="en-US" altLang="zh-TW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a </a:t>
            </a:r>
            <a:r>
              <a:rPr lang="zh-TW" altLang="en-US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徐逢鈞 胡皓辰</a:t>
            </a:r>
            <a:r>
              <a:rPr lang="en-US" altLang="zh-TW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/>
            </a:r>
            <a:br>
              <a:rPr lang="en-US" altLang="zh-TW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</a:br>
            <a:r>
              <a:rPr lang="en-US" altLang="zh-TW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/>
            </a:r>
            <a:br>
              <a:rPr lang="en-US" altLang="zh-TW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</a:br>
            <a:r>
              <a:rPr lang="zh-TW" altLang="en-US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指導老師</a:t>
            </a:r>
            <a:r>
              <a:rPr lang="en-US" altLang="zh-TW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:</a:t>
            </a:r>
            <a:r>
              <a:rPr lang="zh-TW" altLang="en-US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許正欣</a:t>
            </a:r>
            <a:endParaRPr lang="zh-TW" altLang="en-US" dirty="0"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02" y="3210174"/>
            <a:ext cx="5449314" cy="277098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4736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40131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zh-TW" altLang="en-US" sz="8000" b="1" dirty="0">
                <a:latin typeface="華康行楷體W5(P)" panose="03000500000000000000" pitchFamily="66" charset="-120"/>
                <a:ea typeface="華康行楷體W5(P)" panose="03000500000000000000" pitchFamily="66" charset="-120"/>
              </a:rPr>
              <a:t>作品展示</a:t>
            </a:r>
            <a:r>
              <a:rPr lang="en-US" altLang="zh-TW" sz="8000" b="1" dirty="0" smtClean="0">
                <a:latin typeface="華康行楷體W5(P)" panose="03000500000000000000" pitchFamily="66" charset="-120"/>
                <a:ea typeface="華康行楷體W5(P)" panose="03000500000000000000" pitchFamily="66" charset="-120"/>
              </a:rPr>
              <a:t>(2)</a:t>
            </a:r>
            <a:endParaRPr lang="zh-TW" altLang="en-US" sz="8000" b="1" dirty="0">
              <a:latin typeface="華康行楷體W5(P)" panose="03000500000000000000" pitchFamily="66" charset="-120"/>
              <a:ea typeface="華康行楷體W5(P)" panose="03000500000000000000" pitchFamily="66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0"/>
            <a:ext cx="2500352" cy="444687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585" y="1737359"/>
            <a:ext cx="2500352" cy="4446873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952901" y="2899359"/>
            <a:ext cx="1082842" cy="5775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>
            <a:stCxn id="6" idx="5"/>
          </p:cNvCxnSpPr>
          <p:nvPr/>
        </p:nvCxnSpPr>
        <p:spPr>
          <a:xfrm>
            <a:off x="1877164" y="3392300"/>
            <a:ext cx="4559731" cy="9483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 rot="764912">
            <a:off x="3940236" y="3557275"/>
            <a:ext cx="20909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 smtClean="0">
                <a:solidFill>
                  <a:srgbClr val="0070C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個人資料設定</a:t>
            </a:r>
            <a:endParaRPr lang="zh-TW" altLang="en-US" sz="2400" dirty="0">
              <a:solidFill>
                <a:srgbClr val="0070C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37847" y="5579663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側邊欄功能</a:t>
            </a:r>
            <a:endParaRPr lang="zh-TW" altLang="en-US" sz="2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158627" y="5579663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保存設定</a:t>
            </a:r>
            <a:endParaRPr lang="zh-TW" altLang="en-US" sz="2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5" name="橢圓形圖說文字 14"/>
          <p:cNvSpPr/>
          <p:nvPr/>
        </p:nvSpPr>
        <p:spPr>
          <a:xfrm>
            <a:off x="8403768" y="3462074"/>
            <a:ext cx="2298032" cy="1115947"/>
          </a:xfrm>
          <a:prstGeom prst="wedgeEllipseCallout">
            <a:avLst>
              <a:gd name="adj1" fmla="val -44393"/>
              <a:gd name="adj2" fmla="val -8520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若無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639713" y="377807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記錄您的個人資料</a:t>
            </a:r>
            <a:endParaRPr lang="en-US" altLang="zh-TW" sz="16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algn="ctr"/>
            <a:r>
              <a:rPr lang="zh-TW" altLang="en-US" sz="1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供</a:t>
            </a:r>
            <a:r>
              <a:rPr lang="en-US" altLang="zh-TW" sz="1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APP</a:t>
            </a:r>
            <a:r>
              <a:rPr lang="zh-TW" altLang="en-US" sz="1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使用</a:t>
            </a:r>
            <a:endParaRPr lang="zh-TW" altLang="en-US" sz="16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2366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79" y="32497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zh-TW" altLang="en-US" sz="8000" b="1" dirty="0">
                <a:latin typeface="華康行楷體W5(P)" panose="03000500000000000000" pitchFamily="66" charset="-120"/>
                <a:ea typeface="華康行楷體W5(P)" panose="03000500000000000000" pitchFamily="66" charset="-120"/>
              </a:rPr>
              <a:t>作品展示</a:t>
            </a:r>
            <a:r>
              <a:rPr lang="en-US" altLang="zh-TW" sz="8000" b="1" dirty="0" smtClean="0">
                <a:latin typeface="華康行楷體W5(P)" panose="03000500000000000000" pitchFamily="66" charset="-120"/>
                <a:ea typeface="華康行楷體W5(P)" panose="03000500000000000000" pitchFamily="66" charset="-120"/>
              </a:rPr>
              <a:t>(3)</a:t>
            </a:r>
            <a:endParaRPr lang="zh-TW" altLang="en-US" sz="8000" b="1" dirty="0">
              <a:latin typeface="華康行楷體W5(P)" panose="03000500000000000000" pitchFamily="66" charset="-120"/>
              <a:ea typeface="華康行楷體W5(P)" panose="03000500000000000000" pitchFamily="66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1737359"/>
            <a:ext cx="2427973" cy="431814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832303" y="5532286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動作記錄頁面</a:t>
            </a:r>
            <a:endParaRPr lang="zh-TW" altLang="en-US" sz="2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cxnSp>
        <p:nvCxnSpPr>
          <p:cNvPr id="7" name="直線單箭頭接點 6"/>
          <p:cNvCxnSpPr>
            <a:endCxn id="8" idx="1"/>
          </p:cNvCxnSpPr>
          <p:nvPr/>
        </p:nvCxnSpPr>
        <p:spPr>
          <a:xfrm>
            <a:off x="3344779" y="2521576"/>
            <a:ext cx="1736241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81020" y="2290744"/>
            <a:ext cx="20909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 smtClean="0">
                <a:solidFill>
                  <a:srgbClr val="0070C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動作滑動選單</a:t>
            </a:r>
            <a:endParaRPr lang="zh-TW" altLang="en-US" sz="2400" dirty="0">
              <a:solidFill>
                <a:srgbClr val="0070C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>
            <a:off x="3039658" y="3147464"/>
            <a:ext cx="1676721" cy="35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845983" y="2983241"/>
            <a:ext cx="20909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 smtClean="0">
                <a:solidFill>
                  <a:srgbClr val="0070C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動作示範影片</a:t>
            </a:r>
            <a:endParaRPr lang="zh-TW" altLang="en-US" sz="2400" dirty="0">
              <a:solidFill>
                <a:srgbClr val="0070C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3344779" y="4392096"/>
            <a:ext cx="1676721" cy="35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081020" y="4018614"/>
            <a:ext cx="20909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 smtClean="0">
                <a:solidFill>
                  <a:srgbClr val="0070C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計時、次數及目標提醒</a:t>
            </a:r>
            <a:endParaRPr lang="zh-TW" altLang="en-US" sz="2400" dirty="0">
              <a:solidFill>
                <a:srgbClr val="0070C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3463411" y="5633206"/>
            <a:ext cx="1676721" cy="35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249546" y="5402373"/>
            <a:ext cx="28477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 smtClean="0">
                <a:solidFill>
                  <a:srgbClr val="0070C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暫停、開始及</a:t>
            </a:r>
            <a:endParaRPr lang="en-US" altLang="zh-TW" sz="2400" dirty="0" smtClean="0">
              <a:solidFill>
                <a:srgbClr val="0070C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algn="ctr"/>
            <a:r>
              <a:rPr lang="zh-TW" altLang="en-US" sz="2400" dirty="0" smtClean="0">
                <a:solidFill>
                  <a:srgbClr val="0070C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結算鍵</a:t>
            </a:r>
            <a:endParaRPr lang="zh-TW" altLang="en-US" sz="2400" dirty="0">
              <a:solidFill>
                <a:srgbClr val="0070C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2327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0430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zh-TW" altLang="en-US" sz="8000" b="1" dirty="0">
                <a:latin typeface="華康行楷體W5(P)" panose="03000500000000000000" pitchFamily="66" charset="-120"/>
                <a:ea typeface="華康行楷體W5(P)" panose="03000500000000000000" pitchFamily="66" charset="-120"/>
              </a:rPr>
              <a:t>作品展示</a:t>
            </a:r>
            <a:r>
              <a:rPr lang="en-US" altLang="zh-TW" sz="8000" b="1" dirty="0" smtClean="0">
                <a:latin typeface="華康行楷體W5(P)" panose="03000500000000000000" pitchFamily="66" charset="-120"/>
                <a:ea typeface="華康行楷體W5(P)" panose="03000500000000000000" pitchFamily="66" charset="-120"/>
              </a:rPr>
              <a:t>(4)</a:t>
            </a:r>
            <a:endParaRPr lang="zh-TW" altLang="en-US" sz="8000" b="1" dirty="0">
              <a:latin typeface="華康行楷體W5(P)" panose="03000500000000000000" pitchFamily="66" charset="-120"/>
              <a:ea typeface="華康行楷體W5(P)" panose="03000500000000000000" pitchFamily="66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0"/>
            <a:ext cx="2459761" cy="437468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787378" y="558882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動作結算頁面</a:t>
            </a:r>
            <a:endParaRPr lang="zh-TW" altLang="en-US" sz="2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80673" y="3958389"/>
            <a:ext cx="1082842" cy="5775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2899611" y="4307305"/>
            <a:ext cx="3760548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954976" y="3959940"/>
            <a:ext cx="20909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 smtClean="0">
                <a:solidFill>
                  <a:srgbClr val="0070C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確認存檔</a:t>
            </a:r>
            <a:endParaRPr lang="zh-TW" altLang="en-US" sz="2400" dirty="0">
              <a:solidFill>
                <a:srgbClr val="0070C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421" y="1737360"/>
            <a:ext cx="2448937" cy="435543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267620" y="5569572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主頁面顯示存檔</a:t>
            </a:r>
            <a:endParaRPr lang="zh-TW" altLang="en-US" sz="2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5" name="橢圓形圖說文字 14"/>
          <p:cNvSpPr/>
          <p:nvPr/>
        </p:nvSpPr>
        <p:spPr>
          <a:xfrm>
            <a:off x="8403768" y="3462074"/>
            <a:ext cx="2298032" cy="1115947"/>
          </a:xfrm>
          <a:prstGeom prst="wedgeEllipseCallout">
            <a:avLst>
              <a:gd name="adj1" fmla="val -41775"/>
              <a:gd name="adj2" fmla="val -5394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若無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742305" y="3727659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記錄您每一次</a:t>
            </a:r>
            <a:endParaRPr lang="en-US" altLang="zh-TW" sz="16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algn="ctr"/>
            <a:r>
              <a:rPr lang="zh-TW" altLang="en-US" sz="1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使用的累積資料</a:t>
            </a:r>
            <a:endParaRPr lang="zh-TW" altLang="en-US" sz="16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865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83032" y="130084"/>
            <a:ext cx="5776704" cy="1450757"/>
          </a:xfrm>
        </p:spPr>
        <p:txBody>
          <a:bodyPr>
            <a:normAutofit/>
          </a:bodyPr>
          <a:lstStyle/>
          <a:p>
            <a:r>
              <a:rPr lang="zh-TW" altLang="en-US" sz="8000" dirty="0" smtClean="0">
                <a:latin typeface="華康行楷體W5(P)" panose="03000500000000000000" pitchFamily="66" charset="-120"/>
                <a:ea typeface="華康行楷體W5(P)" panose="03000500000000000000" pitchFamily="66" charset="-120"/>
              </a:rPr>
              <a:t>動機</a:t>
            </a:r>
            <a:endParaRPr lang="zh-TW" altLang="en-US" sz="8000" dirty="0">
              <a:latin typeface="華康行楷體W5(P)" panose="03000500000000000000" pitchFamily="66" charset="-120"/>
              <a:ea typeface="華康行楷體W5(P)" panose="03000500000000000000" pitchFamily="66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2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　　</a:t>
            </a:r>
            <a:r>
              <a:rPr lang="zh-TW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本</a:t>
            </a:r>
            <a:r>
              <a:rPr lang="zh-TW" altLang="zh-TW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專題的目標係針對目前復健醫療</a:t>
            </a:r>
            <a:r>
              <a:rPr lang="zh-TW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師，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考慮到一位醫療師</a:t>
            </a:r>
            <a:r>
              <a:rPr lang="zh-TW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需要</a:t>
            </a:r>
            <a:r>
              <a:rPr lang="zh-TW" altLang="zh-TW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同時協助多位</a:t>
            </a:r>
            <a:r>
              <a:rPr lang="zh-TW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病患，造成</a:t>
            </a:r>
            <a:r>
              <a:rPr lang="zh-TW" altLang="zh-TW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單獨醫療資源分配不</a:t>
            </a:r>
            <a:r>
              <a:rPr lang="zh-TW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均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且醫療品質下降</a:t>
            </a:r>
            <a:r>
              <a:rPr lang="zh-TW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的問題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。</a:t>
            </a:r>
            <a:endParaRPr lang="en-US" altLang="zh-TW" sz="28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00000"/>
              </a:lnSpc>
            </a:pPr>
            <a:r>
              <a:rPr lang="en-US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/>
            </a:r>
            <a:br>
              <a:rPr lang="en-US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</a:b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　　聯想到</a:t>
            </a:r>
            <a:r>
              <a:rPr lang="zh-TW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醫療</a:t>
            </a:r>
            <a:r>
              <a:rPr lang="zh-TW" altLang="zh-TW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相關領域跟穿戴式產品本就有著十分密切的</a:t>
            </a:r>
            <a:r>
              <a:rPr lang="zh-TW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關係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故選擇了一個不但能隨處可見同實也兼具方便的的智慧型手環，來做為我們的開發模組。</a:t>
            </a:r>
            <a:endParaRPr lang="zh-TW" altLang="en-US" sz="2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212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　　一位</a:t>
            </a:r>
            <a:r>
              <a:rPr lang="zh-TW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手</a:t>
            </a:r>
            <a:r>
              <a:rPr lang="zh-TW" altLang="zh-TW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部創傷患者在治療後，</a:t>
            </a:r>
            <a:r>
              <a:rPr lang="zh-TW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肌肉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與</a:t>
            </a:r>
            <a:r>
              <a:rPr lang="zh-TW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肌腱</a:t>
            </a:r>
            <a:r>
              <a:rPr lang="zh-TW" altLang="zh-TW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會緊繃、萎縮，經常需要術</a:t>
            </a:r>
            <a:r>
              <a:rPr lang="zh-TW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後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做些</a:t>
            </a:r>
            <a:r>
              <a:rPr lang="zh-TW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緩和</a:t>
            </a:r>
            <a:r>
              <a:rPr lang="zh-TW" altLang="zh-TW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體能</a:t>
            </a:r>
            <a:r>
              <a:rPr lang="zh-TW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運動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，</a:t>
            </a:r>
            <a:r>
              <a:rPr lang="zh-TW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或</a:t>
            </a:r>
            <a:r>
              <a:rPr lang="zh-TW" altLang="zh-TW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長期性伸展運動使其</a:t>
            </a:r>
            <a:r>
              <a:rPr lang="zh-TW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恢復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原有狀態</a:t>
            </a:r>
            <a:r>
              <a:rPr lang="zh-TW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，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這過程通稱為復健。</a:t>
            </a:r>
            <a:endParaRPr lang="en-US" altLang="zh-TW" sz="28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　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　</a:t>
            </a:r>
            <a:r>
              <a:rPr lang="zh-TW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而</a:t>
            </a:r>
            <a:r>
              <a:rPr lang="zh-TW" altLang="zh-TW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復健</a:t>
            </a:r>
            <a:r>
              <a:rPr lang="zh-TW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過程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普遍</a:t>
            </a:r>
            <a:r>
              <a:rPr lang="zh-TW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漫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長</a:t>
            </a:r>
            <a:r>
              <a:rPr lang="zh-TW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，</a:t>
            </a:r>
            <a:r>
              <a:rPr lang="zh-TW" altLang="zh-TW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需要恆心毅力還得要達到正確的姿勢及運動量才有其效果</a:t>
            </a:r>
            <a:r>
              <a:rPr lang="zh-TW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，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這</a:t>
            </a:r>
            <a:r>
              <a:rPr lang="zh-TW" altLang="en-US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時</a:t>
            </a:r>
            <a:r>
              <a:rPr lang="zh-TW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復</a:t>
            </a:r>
            <a:r>
              <a:rPr lang="zh-TW" altLang="zh-TW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健醫療</a:t>
            </a:r>
            <a:r>
              <a:rPr lang="zh-TW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師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的工作就相當重要，</a:t>
            </a:r>
            <a:r>
              <a:rPr lang="zh-TW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必須</a:t>
            </a:r>
            <a:r>
              <a:rPr lang="zh-TW" altLang="zh-TW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時常陪伴</a:t>
            </a:r>
            <a:r>
              <a:rPr lang="zh-TW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在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患者</a:t>
            </a:r>
            <a:r>
              <a:rPr lang="zh-TW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旁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扶持</a:t>
            </a:r>
            <a:r>
              <a:rPr lang="zh-TW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觀察</a:t>
            </a:r>
            <a:r>
              <a:rPr lang="zh-TW" altLang="zh-TW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。</a:t>
            </a:r>
            <a:endParaRPr lang="zh-TW" altLang="en-US" sz="2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483032" y="130084"/>
            <a:ext cx="5776704" cy="1450757"/>
          </a:xfrm>
        </p:spPr>
        <p:txBody>
          <a:bodyPr>
            <a:normAutofit/>
          </a:bodyPr>
          <a:lstStyle/>
          <a:p>
            <a:r>
              <a:rPr lang="zh-TW" altLang="en-US" sz="8000" dirty="0" smtClean="0">
                <a:latin typeface="華康行楷體W5(P)" panose="03000500000000000000" pitchFamily="66" charset="-120"/>
                <a:ea typeface="華康行楷體W5(P)" panose="03000500000000000000" pitchFamily="66" charset="-120"/>
              </a:rPr>
              <a:t>緒論</a:t>
            </a:r>
            <a:endParaRPr lang="zh-TW" altLang="en-US" sz="8000" dirty="0">
              <a:latin typeface="華康行楷體W5(P)" panose="03000500000000000000" pitchFamily="66" charset="-120"/>
              <a:ea typeface="華康行楷體W5(P)" panose="030005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8801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7486547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　　</a:t>
            </a:r>
            <a:r>
              <a:rPr lang="zh-TW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因此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我們</a:t>
            </a:r>
            <a:r>
              <a:rPr lang="zh-TW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想要</a:t>
            </a:r>
            <a:r>
              <a:rPr lang="zh-TW" altLang="zh-TW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做出一個可以監督病患復健進度的系統</a:t>
            </a:r>
            <a:r>
              <a:rPr lang="zh-TW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，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也讓使用者方便的觀察其復健狀況，如此一來</a:t>
            </a:r>
            <a:r>
              <a:rPr lang="zh-TW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不僅</a:t>
            </a:r>
            <a:r>
              <a:rPr lang="zh-TW" altLang="zh-TW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能夠讓病患做到正確的復健，還能在病患達到復健運動次數後震動通知，</a:t>
            </a:r>
            <a:r>
              <a:rPr lang="zh-TW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並將</a:t>
            </a:r>
            <a:r>
              <a:rPr lang="zh-TW" altLang="zh-TW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累積復健運動量儲存於手機中，</a:t>
            </a:r>
            <a:r>
              <a:rPr lang="zh-TW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以便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於</a:t>
            </a:r>
            <a:r>
              <a:rPr lang="zh-TW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復</a:t>
            </a:r>
            <a:r>
              <a:rPr lang="zh-TW" altLang="zh-TW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健師妥善安排各病患的復健進度。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483032" y="130084"/>
            <a:ext cx="5776704" cy="1450757"/>
          </a:xfrm>
        </p:spPr>
        <p:txBody>
          <a:bodyPr>
            <a:normAutofit/>
          </a:bodyPr>
          <a:lstStyle/>
          <a:p>
            <a:r>
              <a:rPr lang="zh-TW" altLang="en-US" sz="8000" dirty="0" smtClean="0">
                <a:latin typeface="華康行楷體W5(P)" panose="03000500000000000000" pitchFamily="66" charset="-120"/>
                <a:ea typeface="華康行楷體W5(P)" panose="03000500000000000000" pitchFamily="66" charset="-120"/>
              </a:rPr>
              <a:t>緒論</a:t>
            </a:r>
            <a:endParaRPr lang="zh-TW" altLang="en-US" sz="8000" dirty="0">
              <a:latin typeface="華康行楷體W5(P)" panose="03000500000000000000" pitchFamily="66" charset="-120"/>
              <a:ea typeface="華康行楷體W5(P)" panose="03000500000000000000" pitchFamily="66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539" y="1672280"/>
            <a:ext cx="2512208" cy="456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5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　　</a:t>
            </a:r>
            <a:r>
              <a:rPr lang="zh-TW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智慧</a:t>
            </a:r>
            <a:r>
              <a:rPr lang="zh-TW" altLang="zh-TW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手環在這一兩年開始興起，目前已有許多功能</a:t>
            </a:r>
            <a:r>
              <a:rPr lang="zh-TW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，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記錄步數、睡眠情況</a:t>
            </a:r>
            <a:r>
              <a:rPr lang="en-US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…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，</a:t>
            </a:r>
            <a:r>
              <a:rPr lang="zh-TW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但尚未有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判斷運動軌跡</a:t>
            </a:r>
            <a:r>
              <a:rPr lang="zh-TW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</a:t>
            </a:r>
            <a:r>
              <a:rPr lang="zh-TW" altLang="zh-TW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功能，而尤其重量訓練這項運動更是得強調姿勢的正確性，只要姿勢一錯誤，就很可能造成嚴重</a:t>
            </a:r>
            <a:r>
              <a:rPr lang="zh-TW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受傷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。</a:t>
            </a:r>
            <a:endParaRPr lang="en-US" altLang="zh-TW" sz="28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　　</a:t>
            </a:r>
            <a:r>
              <a:rPr lang="zh-TW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因此將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重訓檢測</a:t>
            </a:r>
            <a:r>
              <a:rPr lang="zh-TW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功能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也</a:t>
            </a:r>
            <a:r>
              <a:rPr lang="zh-TW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嵌入到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開發手環上</a:t>
            </a:r>
            <a:r>
              <a:rPr lang="zh-TW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，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讓此智慧型手環</a:t>
            </a:r>
            <a:r>
              <a:rPr lang="zh-TW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不只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有</a:t>
            </a:r>
            <a:r>
              <a:rPr lang="zh-TW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復健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檢測</a:t>
            </a:r>
            <a:r>
              <a:rPr lang="zh-TW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系統</a:t>
            </a:r>
            <a:r>
              <a:rPr lang="zh-TW" altLang="zh-TW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，一般</a:t>
            </a:r>
            <a:r>
              <a:rPr lang="zh-TW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人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也能</a:t>
            </a:r>
            <a:r>
              <a:rPr lang="zh-TW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為了</a:t>
            </a:r>
            <a:r>
              <a:rPr lang="zh-TW" altLang="zh-TW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運動健身的</a:t>
            </a:r>
            <a:r>
              <a:rPr lang="zh-TW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正確性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使用到</a:t>
            </a:r>
            <a:r>
              <a:rPr lang="zh-TW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手</a:t>
            </a:r>
            <a:r>
              <a:rPr lang="zh-TW" altLang="zh-TW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環來監測與</a:t>
            </a:r>
            <a:r>
              <a:rPr lang="zh-TW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紀錄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。</a:t>
            </a:r>
            <a:endParaRPr lang="zh-TW" altLang="zh-TW" sz="2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483032" y="130084"/>
            <a:ext cx="5776704" cy="1450757"/>
          </a:xfrm>
        </p:spPr>
        <p:txBody>
          <a:bodyPr>
            <a:normAutofit/>
          </a:bodyPr>
          <a:lstStyle/>
          <a:p>
            <a:r>
              <a:rPr lang="zh-TW" altLang="en-US" sz="8000" dirty="0" smtClean="0">
                <a:latin typeface="華康行楷體W5(P)" panose="03000500000000000000" pitchFamily="66" charset="-120"/>
                <a:ea typeface="華康行楷體W5(P)" panose="03000500000000000000" pitchFamily="66" charset="-120"/>
              </a:rPr>
              <a:t>特色</a:t>
            </a:r>
            <a:endParaRPr lang="zh-TW" altLang="en-US" sz="8000" dirty="0">
              <a:latin typeface="華康行楷體W5(P)" panose="03000500000000000000" pitchFamily="66" charset="-120"/>
              <a:ea typeface="華康行楷體W5(P)" panose="030005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4624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　　</a:t>
            </a:r>
            <a:r>
              <a:rPr lang="zh-TW" altLang="zh-TW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市面上有許多輔助患者進行復健動作的復健器材，雖然可以減輕復健師的負擔，卻仍然不足以取代復健師</a:t>
            </a:r>
            <a:r>
              <a:rPr lang="zh-TW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。</a:t>
            </a:r>
            <a:r>
              <a:rPr lang="en-US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/>
            </a:r>
            <a:br>
              <a:rPr lang="en-US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</a:b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　　</a:t>
            </a:r>
            <a:r>
              <a:rPr lang="zh-TW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原因</a:t>
            </a:r>
            <a:r>
              <a:rPr lang="zh-TW" altLang="zh-TW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在於對於健康的人體而言，往往會因為性別、年齡</a:t>
            </a:r>
            <a:r>
              <a:rPr lang="en-US" altLang="zh-TW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…</a:t>
            </a:r>
            <a:r>
              <a:rPr lang="zh-TW" altLang="zh-TW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等生理特徵不同，有不同的運動模式，而所謂復健，必須要協助病患做出符合其生理特徵所能正確完成的動作</a:t>
            </a:r>
            <a:r>
              <a:rPr lang="zh-TW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。</a:t>
            </a:r>
            <a:r>
              <a:rPr lang="en-US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/>
            </a:r>
            <a:br>
              <a:rPr lang="en-US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</a:b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　　</a:t>
            </a:r>
            <a:r>
              <a:rPr lang="zh-TW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近年來</a:t>
            </a:r>
            <a:r>
              <a:rPr lang="zh-TW" altLang="zh-TW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雖有高科技智慧型機器人輔助復健，但建置成本極高，動輒數百萬元，亦無法即時改善復健治療人力資源分配問題</a:t>
            </a:r>
            <a:r>
              <a:rPr lang="zh-TW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。</a:t>
            </a:r>
            <a:r>
              <a:rPr lang="en-US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/>
            </a:r>
            <a:br>
              <a:rPr lang="en-US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</a:b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　　因此我們致力於開發出能夠符合個人化動作的手環。</a:t>
            </a:r>
            <a:endParaRPr lang="zh-TW" altLang="zh-TW" sz="2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483032" y="130084"/>
            <a:ext cx="5776704" cy="1450757"/>
          </a:xfrm>
        </p:spPr>
        <p:txBody>
          <a:bodyPr>
            <a:normAutofit/>
          </a:bodyPr>
          <a:lstStyle/>
          <a:p>
            <a:r>
              <a:rPr lang="zh-TW" altLang="en-US" sz="8000" dirty="0" smtClean="0">
                <a:latin typeface="華康行楷體W5(P)" panose="03000500000000000000" pitchFamily="66" charset="-120"/>
                <a:ea typeface="華康行楷體W5(P)" panose="03000500000000000000" pitchFamily="66" charset="-120"/>
              </a:rPr>
              <a:t>特色</a:t>
            </a:r>
            <a:endParaRPr lang="zh-TW" altLang="en-US" sz="8000" dirty="0">
              <a:latin typeface="華康行楷體W5(P)" panose="03000500000000000000" pitchFamily="66" charset="-120"/>
              <a:ea typeface="華康行楷體W5(P)" panose="030005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8486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　　</a:t>
            </a:r>
            <a:r>
              <a:rPr lang="zh-TW" altLang="zh-TW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復健的部位與姿勢非常多樣，人體的手部較為其他身體部位靈活且多變，</a:t>
            </a:r>
            <a:r>
              <a:rPr lang="zh-TW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若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有辦法</a:t>
            </a:r>
            <a:r>
              <a:rPr lang="zh-TW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將</a:t>
            </a:r>
            <a:r>
              <a:rPr lang="zh-TW" altLang="zh-TW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其記錄下來，數據量</a:t>
            </a:r>
            <a:r>
              <a:rPr lang="zh-TW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也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隨之</a:t>
            </a:r>
            <a:r>
              <a:rPr lang="zh-TW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龐大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，若能解決手部複雜的動作判斷，運用在其部位也將不能問題。</a:t>
            </a:r>
            <a:endParaRPr lang="en-US" altLang="zh-TW" sz="28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00000"/>
              </a:lnSpc>
            </a:pPr>
            <a:r>
              <a:rPr lang="en-US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/>
            </a:r>
            <a:br>
              <a:rPr lang="en-US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</a:b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　　</a:t>
            </a:r>
            <a:r>
              <a:rPr lang="zh-TW" altLang="zh-TW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硬體方面基於開發需求，決定採用</a:t>
            </a:r>
            <a:r>
              <a:rPr lang="en-US" altLang="zh-TW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Arduino </a:t>
            </a:r>
            <a:r>
              <a:rPr lang="zh-TW" altLang="zh-TW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開發</a:t>
            </a:r>
            <a:r>
              <a:rPr lang="zh-TW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模板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做為載具，再加裝感測器</a:t>
            </a:r>
            <a:r>
              <a:rPr lang="en-US" altLang="zh-TW" sz="2800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Memsic</a:t>
            </a:r>
            <a:r>
              <a:rPr lang="en-US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2125(</a:t>
            </a:r>
            <a:r>
              <a:rPr lang="zh-TW" altLang="zh-TW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雙軸加速度計</a:t>
            </a:r>
            <a:r>
              <a:rPr lang="en-US" altLang="zh-TW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  <a:r>
              <a:rPr lang="zh-TW" altLang="zh-TW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與</a:t>
            </a:r>
            <a:r>
              <a:rPr lang="en-US" altLang="zh-TW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L3G4200D(</a:t>
            </a:r>
            <a:r>
              <a:rPr lang="zh-TW" altLang="zh-TW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三軸陀螺儀</a:t>
            </a:r>
            <a:r>
              <a:rPr lang="en-US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，讓手環能接收二</a:t>
            </a:r>
            <a:r>
              <a:rPr lang="zh-TW" altLang="en-US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維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空間的角度，與三維方向的加速度。</a:t>
            </a:r>
            <a:endParaRPr lang="zh-TW" altLang="zh-TW" sz="2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2133600" y="0"/>
            <a:ext cx="9559520" cy="1450757"/>
          </a:xfrm>
        </p:spPr>
        <p:txBody>
          <a:bodyPr>
            <a:normAutofit/>
          </a:bodyPr>
          <a:lstStyle/>
          <a:p>
            <a:r>
              <a:rPr lang="zh-TW" altLang="zh-TW" sz="8000" b="1" dirty="0">
                <a:latin typeface="華康行楷體W5(P)" panose="03000500000000000000" pitchFamily="66" charset="-120"/>
                <a:ea typeface="華康行楷體W5(P)" panose="03000500000000000000" pitchFamily="66" charset="-120"/>
              </a:rPr>
              <a:t>研究內容與</a:t>
            </a:r>
            <a:r>
              <a:rPr lang="zh-TW" altLang="zh-TW" sz="8000" b="1" dirty="0" smtClean="0">
                <a:latin typeface="華康行楷體W5(P)" panose="03000500000000000000" pitchFamily="66" charset="-120"/>
                <a:ea typeface="華康行楷體W5(P)" panose="03000500000000000000" pitchFamily="66" charset="-120"/>
              </a:rPr>
              <a:t>方法</a:t>
            </a:r>
            <a:endParaRPr lang="zh-TW" altLang="en-US" sz="8000" dirty="0">
              <a:latin typeface="華康行楷體W5(P)" panose="03000500000000000000" pitchFamily="66" charset="-120"/>
              <a:ea typeface="華康行楷體W5(P)" panose="03000500000000000000" pitchFamily="66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768" y="5156151"/>
            <a:ext cx="1425886" cy="1425886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105" y="5341496"/>
            <a:ext cx="3252015" cy="1226858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2063778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　　將複雜的判斷動作演算法放在手機ＡＰＰ上，已便達成個人化數據判斷功能。</a:t>
            </a:r>
            <a:r>
              <a:rPr lang="en-US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/>
            </a:r>
            <a:br>
              <a:rPr lang="en-US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</a:br>
            <a:r>
              <a:rPr lang="en-US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/>
            </a:r>
            <a:br>
              <a:rPr lang="en-US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</a:br>
            <a:endParaRPr lang="zh-TW" altLang="zh-TW" sz="2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2133600" y="0"/>
            <a:ext cx="9559520" cy="1450757"/>
          </a:xfrm>
        </p:spPr>
        <p:txBody>
          <a:bodyPr>
            <a:normAutofit/>
          </a:bodyPr>
          <a:lstStyle/>
          <a:p>
            <a:r>
              <a:rPr lang="zh-TW" altLang="zh-TW" sz="8000" b="1" dirty="0">
                <a:latin typeface="華康行楷體W5(P)" panose="03000500000000000000" pitchFamily="66" charset="-120"/>
                <a:ea typeface="華康行楷體W5(P)" panose="03000500000000000000" pitchFamily="66" charset="-120"/>
              </a:rPr>
              <a:t>研究內容與</a:t>
            </a:r>
            <a:r>
              <a:rPr lang="zh-TW" altLang="zh-TW" sz="8000" b="1" dirty="0" smtClean="0">
                <a:latin typeface="華康行楷體W5(P)" panose="03000500000000000000" pitchFamily="66" charset="-120"/>
                <a:ea typeface="華康行楷體W5(P)" panose="03000500000000000000" pitchFamily="66" charset="-120"/>
              </a:rPr>
              <a:t>方法</a:t>
            </a:r>
            <a:endParaRPr lang="zh-TW" altLang="en-US" sz="8000" dirty="0">
              <a:latin typeface="華康行楷體W5(P)" panose="03000500000000000000" pitchFamily="66" charset="-120"/>
              <a:ea typeface="華康行楷體W5(P)" panose="03000500000000000000" pitchFamily="66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768" y="1450757"/>
            <a:ext cx="4399592" cy="622329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632" y="2199962"/>
            <a:ext cx="3869937" cy="547408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702010" y="536283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裝置執行流程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126543" y="535322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系統整體架構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流程</a:t>
            </a:r>
          </a:p>
        </p:txBody>
      </p:sp>
    </p:spTree>
    <p:extLst>
      <p:ext uri="{BB962C8B-B14F-4D97-AF65-F5344CB8AC3E}">
        <p14:creationId xmlns:p14="http://schemas.microsoft.com/office/powerpoint/2010/main" val="3097702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zh-TW" altLang="en-US" sz="8000" b="1" dirty="0" smtClean="0">
                <a:latin typeface="華康行楷體W5(P)" panose="03000500000000000000" pitchFamily="66" charset="-120"/>
                <a:ea typeface="華康行楷體W5(P)" panose="03000500000000000000" pitchFamily="66" charset="-120"/>
              </a:rPr>
              <a:t>作品展示</a:t>
            </a:r>
            <a:r>
              <a:rPr lang="en-US" altLang="zh-TW" sz="8000" b="1" dirty="0" smtClean="0">
                <a:latin typeface="華康行楷體W5(P)" panose="03000500000000000000" pitchFamily="66" charset="-120"/>
                <a:ea typeface="華康行楷體W5(P)" panose="03000500000000000000" pitchFamily="66" charset="-120"/>
              </a:rPr>
              <a:t>(1)</a:t>
            </a:r>
            <a:endParaRPr lang="zh-TW" altLang="en-US" sz="8000" b="1" dirty="0">
              <a:latin typeface="華康行楷體W5(P)" panose="03000500000000000000" pitchFamily="66" charset="-120"/>
              <a:ea typeface="華康行楷體W5(P)" panose="03000500000000000000" pitchFamily="66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0"/>
            <a:ext cx="2454611" cy="436552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37847" y="5579663"/>
            <a:ext cx="22781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初次使用</a:t>
            </a:r>
            <a:r>
              <a:rPr lang="en-US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APP</a:t>
            </a:r>
            <a:endParaRPr lang="zh-TW" altLang="en-US" sz="2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844" y="1737360"/>
            <a:ext cx="2454611" cy="436552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011952" y="5579663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選擇連接裝置</a:t>
            </a:r>
            <a:endParaRPr lang="zh-TW" altLang="en-US" sz="2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1792705" y="5378116"/>
            <a:ext cx="1082842" cy="5775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9" idx="7"/>
          </p:cNvCxnSpPr>
          <p:nvPr/>
        </p:nvCxnSpPr>
        <p:spPr>
          <a:xfrm flipV="1">
            <a:off x="2716968" y="3705287"/>
            <a:ext cx="3609876" cy="17574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 rot="20060408">
            <a:off x="3656329" y="3962767"/>
            <a:ext cx="23040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000" dirty="0" smtClean="0">
                <a:solidFill>
                  <a:srgbClr val="0070C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點選藍芽狀態按鈕</a:t>
            </a:r>
            <a:endParaRPr lang="zh-TW" altLang="en-US" sz="2000" dirty="0">
              <a:solidFill>
                <a:srgbClr val="0070C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6" name="橢圓形圖說文字 15"/>
          <p:cNvSpPr/>
          <p:nvPr/>
        </p:nvSpPr>
        <p:spPr>
          <a:xfrm>
            <a:off x="7946532" y="4355732"/>
            <a:ext cx="2298032" cy="1115947"/>
          </a:xfrm>
          <a:prstGeom prst="wedgeEllipseCallout">
            <a:avLst>
              <a:gd name="adj1" fmla="val -41252"/>
              <a:gd name="adj2" fmla="val 6465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若無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387662" y="462131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若無配對裝置</a:t>
            </a:r>
            <a:endParaRPr lang="en-US" altLang="zh-TW" sz="16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sz="1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可搜尋新裝置</a:t>
            </a:r>
            <a:endParaRPr lang="zh-TW" altLang="en-US" sz="16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077207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</TotalTime>
  <Words>139</Words>
  <Application>Microsoft Office PowerPoint</Application>
  <PresentationFormat>寬螢幕</PresentationFormat>
  <Paragraphs>50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Adobe 黑体 Std R</vt:lpstr>
      <vt:lpstr>Adobe 楷体 Std R</vt:lpstr>
      <vt:lpstr>Adobe 繁黑體 Std B</vt:lpstr>
      <vt:lpstr>華康行楷體W5(P)</vt:lpstr>
      <vt:lpstr>新細明體</vt:lpstr>
      <vt:lpstr>Calibri</vt:lpstr>
      <vt:lpstr>Calibri Light</vt:lpstr>
      <vt:lpstr>回顧</vt:lpstr>
      <vt:lpstr>復健暨運動手環</vt:lpstr>
      <vt:lpstr>動機</vt:lpstr>
      <vt:lpstr>緒論</vt:lpstr>
      <vt:lpstr>緒論</vt:lpstr>
      <vt:lpstr>特色</vt:lpstr>
      <vt:lpstr>特色</vt:lpstr>
      <vt:lpstr>研究內容與方法</vt:lpstr>
      <vt:lpstr>研究內容與方法</vt:lpstr>
      <vt:lpstr>作品展示(1)</vt:lpstr>
      <vt:lpstr>作品展示(2)</vt:lpstr>
      <vt:lpstr>作品展示(3)</vt:lpstr>
      <vt:lpstr>作品展示(4)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復健暨運動手環</dc:title>
  <dc:creator>MkHo</dc:creator>
  <cp:lastModifiedBy>MkHo</cp:lastModifiedBy>
  <cp:revision>12</cp:revision>
  <dcterms:created xsi:type="dcterms:W3CDTF">2015-12-15T21:33:54Z</dcterms:created>
  <dcterms:modified xsi:type="dcterms:W3CDTF">2015-12-15T22:39:42Z</dcterms:modified>
</cp:coreProperties>
</file>