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259" r:id="rId4"/>
    <p:sldId id="260" r:id="rId5"/>
    <p:sldId id="261" r:id="rId6"/>
    <p:sldId id="262" r:id="rId7"/>
    <p:sldId id="263" r:id="rId8"/>
    <p:sldId id="264" r:id="rId9"/>
    <p:sldId id="265" r:id="rId10"/>
    <p:sldId id="266" r:id="rId11"/>
    <p:sldId id="267" r:id="rId12"/>
    <p:sldId id="356" r:id="rId13"/>
    <p:sldId id="268" r:id="rId14"/>
    <p:sldId id="357" r:id="rId15"/>
    <p:sldId id="358" r:id="rId16"/>
    <p:sldId id="270" r:id="rId17"/>
    <p:sldId id="359" r:id="rId18"/>
    <p:sldId id="360" r:id="rId19"/>
    <p:sldId id="361" r:id="rId20"/>
    <p:sldId id="362" r:id="rId21"/>
    <p:sldId id="392" r:id="rId22"/>
    <p:sldId id="393" r:id="rId23"/>
    <p:sldId id="394" r:id="rId24"/>
    <p:sldId id="395" r:id="rId25"/>
    <p:sldId id="396" r:id="rId26"/>
    <p:sldId id="397" r:id="rId27"/>
    <p:sldId id="398" r:id="rId28"/>
    <p:sldId id="399" r:id="rId29"/>
    <p:sldId id="400" r:id="rId30"/>
    <p:sldId id="401" r:id="rId31"/>
    <p:sldId id="404" r:id="rId32"/>
    <p:sldId id="405" r:id="rId33"/>
    <p:sldId id="406" r:id="rId34"/>
    <p:sldId id="407" r:id="rId35"/>
    <p:sldId id="409" r:id="rId36"/>
    <p:sldId id="410" r:id="rId37"/>
    <p:sldId id="411" r:id="rId38"/>
    <p:sldId id="412" r:id="rId39"/>
    <p:sldId id="413" r:id="rId40"/>
    <p:sldId id="367" r:id="rId41"/>
    <p:sldId id="422" r:id="rId42"/>
    <p:sldId id="368" r:id="rId43"/>
    <p:sldId id="275" r:id="rId44"/>
    <p:sldId id="276" r:id="rId45"/>
    <p:sldId id="277" r:id="rId46"/>
    <p:sldId id="278" r:id="rId47"/>
    <p:sldId id="279" r:id="rId48"/>
    <p:sldId id="280" r:id="rId49"/>
    <p:sldId id="282" r:id="rId50"/>
    <p:sldId id="388" r:id="rId51"/>
    <p:sldId id="389" r:id="rId52"/>
    <p:sldId id="390" r:id="rId53"/>
    <p:sldId id="391" r:id="rId54"/>
    <p:sldId id="421" r:id="rId55"/>
    <p:sldId id="283" r:id="rId56"/>
    <p:sldId id="284" r:id="rId57"/>
    <p:sldId id="365" r:id="rId58"/>
    <p:sldId id="285" r:id="rId59"/>
    <p:sldId id="286" r:id="rId60"/>
    <p:sldId id="366" r:id="rId61"/>
    <p:sldId id="351" r:id="rId62"/>
    <p:sldId id="352" r:id="rId63"/>
    <p:sldId id="353" r:id="rId64"/>
    <p:sldId id="35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C"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89" autoAdjust="0"/>
  </p:normalViewPr>
  <p:slideViewPr>
    <p:cSldViewPr>
      <p:cViewPr>
        <p:scale>
          <a:sx n="60" d="100"/>
          <a:sy n="60" d="100"/>
        </p:scale>
        <p:origin x="-43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5T12:14:38.936" idx="2">
    <p:pos x="10" y="10"/>
    <p:text>aggiungere transaction-type="RESOURCE_LOCAL"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D8D72-80CA-48BA-B3F1-8D376587A650}" type="datetimeFigureOut">
              <a:rPr lang="it-IT" smtClean="0"/>
              <a:t>16/12/2018</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E38E36-78C4-4086-B90D-78934B34EFAF}" type="slidenum">
              <a:rPr lang="it-IT" smtClean="0"/>
              <a:t>‹#›</a:t>
            </a:fld>
            <a:endParaRPr lang="it-IT"/>
          </a:p>
        </p:txBody>
      </p:sp>
    </p:spTree>
    <p:extLst>
      <p:ext uri="{BB962C8B-B14F-4D97-AF65-F5344CB8AC3E}">
        <p14:creationId xmlns:p14="http://schemas.microsoft.com/office/powerpoint/2010/main" val="28739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oracle.com/technetwork/java/javaee/tech/persistence-jsp-140049.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ava.sun.com/javaee/5/docs/api/javax/persistence/EmbeddedId.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books.org/w/index.php?title=Java_Persistence/Identity_and_Sequencing&amp;action=edit&amp;section=39" TargetMode="External"/><Relationship Id="rId5" Type="http://schemas.openxmlformats.org/officeDocument/2006/relationships/hyperlink" Target="http://en.wikibooks.org/wiki/Java_Persistence/EclipseLink" TargetMode="External"/><Relationship Id="rId4" Type="http://schemas.openxmlformats.org/officeDocument/2006/relationships/hyperlink" Target="http://en.wikibooks.org/wiki/Java_Persistence/TopLink"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1</a:t>
            </a:fld>
            <a:endParaRPr lang="it-IT"/>
          </a:p>
        </p:txBody>
      </p:sp>
    </p:spTree>
    <p:extLst>
      <p:ext uri="{BB962C8B-B14F-4D97-AF65-F5344CB8AC3E}">
        <p14:creationId xmlns:p14="http://schemas.microsoft.com/office/powerpoint/2010/main" val="2757759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26</a:t>
            </a:fld>
            <a:endParaRPr lang="en-US"/>
          </a:p>
        </p:txBody>
      </p:sp>
    </p:spTree>
    <p:extLst>
      <p:ext uri="{BB962C8B-B14F-4D97-AF65-F5344CB8AC3E}">
        <p14:creationId xmlns:p14="http://schemas.microsoft.com/office/powerpoint/2010/main" val="260077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Ownership is important for ORM because the annotations that define the physical mapping are always on the owner side of the relationship</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28</a:t>
            </a:fld>
            <a:endParaRPr lang="en-US"/>
          </a:p>
        </p:txBody>
      </p:sp>
    </p:spTree>
    <p:extLst>
      <p:ext uri="{BB962C8B-B14F-4D97-AF65-F5344CB8AC3E}">
        <p14:creationId xmlns:p14="http://schemas.microsoft.com/office/powerpoint/2010/main" val="250362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 One-to-many mapping can be seen as the bidirectional complement of a many-to-one mapping</a:t>
            </a:r>
          </a:p>
          <a:p>
            <a:endParaRPr lang="en-US"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30</a:t>
            </a:fld>
            <a:endParaRPr lang="en-US"/>
          </a:p>
        </p:txBody>
      </p:sp>
    </p:spTree>
    <p:extLst>
      <p:ext uri="{BB962C8B-B14F-4D97-AF65-F5344CB8AC3E}">
        <p14:creationId xmlns:p14="http://schemas.microsoft.com/office/powerpoint/2010/main" val="2603961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https://vladmihalcea.com/the-best-way-to-use-the-manytomany-annotation-with-jpa-and-hibernate/</a:t>
            </a:r>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32</a:t>
            </a:fld>
            <a:endParaRPr lang="it-IT"/>
          </a:p>
        </p:txBody>
      </p:sp>
    </p:spTree>
    <p:extLst>
      <p:ext uri="{BB962C8B-B14F-4D97-AF65-F5344CB8AC3E}">
        <p14:creationId xmlns:p14="http://schemas.microsoft.com/office/powerpoint/2010/main" val="340103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 </a:t>
            </a: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33</a:t>
            </a:fld>
            <a:endParaRPr lang="en-US"/>
          </a:p>
        </p:txBody>
      </p:sp>
    </p:spTree>
    <p:extLst>
      <p:ext uri="{BB962C8B-B14F-4D97-AF65-F5344CB8AC3E}">
        <p14:creationId xmlns:p14="http://schemas.microsoft.com/office/powerpoint/2010/main" val="83749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fetch mode can be specified on any of he four relationship mapping types</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34</a:t>
            </a:fld>
            <a:endParaRPr lang="en-US"/>
          </a:p>
        </p:txBody>
      </p:sp>
    </p:spTree>
    <p:extLst>
      <p:ext uri="{BB962C8B-B14F-4D97-AF65-F5344CB8AC3E}">
        <p14:creationId xmlns:p14="http://schemas.microsoft.com/office/powerpoint/2010/main" val="114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Many-to-one because different</a:t>
            </a:r>
            <a:r>
              <a:rPr lang="en-US" baseline="0" dirty="0" smtClean="0"/>
              <a:t> employees may live in the same building</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37</a:t>
            </a:fld>
            <a:endParaRPr lang="en-US"/>
          </a:p>
        </p:txBody>
      </p:sp>
    </p:spTree>
    <p:extLst>
      <p:ext uri="{BB962C8B-B14F-4D97-AF65-F5344CB8AC3E}">
        <p14:creationId xmlns:p14="http://schemas.microsoft.com/office/powerpoint/2010/main" val="1664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manager </a:t>
            </a:r>
            <a:r>
              <a:rPr lang="it-IT" sz="1200" kern="1200" dirty="0" err="1" smtClean="0">
                <a:solidFill>
                  <a:schemeClr val="tx1"/>
                </a:solidFill>
                <a:effectLst/>
                <a:latin typeface="+mn-lt"/>
                <a:ea typeface="+mn-ea"/>
                <a:cs typeface="+mn-cs"/>
              </a:rPr>
              <a:t>encounters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and </a:t>
            </a:r>
            <a:r>
              <a:rPr lang="it-IT" sz="1200" kern="1200" dirty="0" err="1" smtClean="0">
                <a:solidFill>
                  <a:schemeClr val="tx1"/>
                </a:solidFill>
                <a:effectLst/>
                <a:latin typeface="+mn-lt"/>
                <a:ea typeface="+mn-ea"/>
                <a:cs typeface="+mn-cs"/>
              </a:rPr>
              <a:t>adds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context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navigate </a:t>
            </a:r>
            <a:r>
              <a:rPr lang="it-IT" sz="1200" kern="1200" dirty="0" err="1" smtClean="0">
                <a:solidFill>
                  <a:schemeClr val="tx1"/>
                </a:solidFill>
                <a:effectLst/>
                <a:latin typeface="+mn-lt"/>
                <a:ea typeface="+mn-ea"/>
                <a:cs typeface="+mn-cs"/>
              </a:rPr>
              <a:t>across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relationship</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looking</a:t>
            </a:r>
            <a:r>
              <a:rPr lang="it-IT" sz="1200" kern="1200" dirty="0" smtClean="0">
                <a:solidFill>
                  <a:schemeClr val="tx1"/>
                </a:solidFill>
                <a:effectLst/>
                <a:latin typeface="+mn-lt"/>
                <a:ea typeface="+mn-ea"/>
                <a:cs typeface="+mn-cs"/>
              </a:rPr>
              <a:t> for a new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manage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well</a:t>
            </a:r>
            <a:r>
              <a:rPr lang="it-IT"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Persisting</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means</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that</a:t>
            </a:r>
            <a:r>
              <a:rPr lang="it-IT" sz="1200" kern="1200" baseline="0" dirty="0" smtClean="0">
                <a:solidFill>
                  <a:schemeClr val="tx1"/>
                </a:solidFill>
                <a:effectLst/>
                <a:latin typeface="+mn-lt"/>
                <a:ea typeface="+mn-ea"/>
                <a:cs typeface="+mn-cs"/>
              </a:rPr>
              <a:t> the </a:t>
            </a:r>
            <a:r>
              <a:rPr lang="it-IT" sz="1200" kern="1200" baseline="0" dirty="0" err="1" smtClean="0">
                <a:solidFill>
                  <a:schemeClr val="tx1"/>
                </a:solidFill>
                <a:effectLst/>
                <a:latin typeface="+mn-lt"/>
                <a:ea typeface="+mn-ea"/>
                <a:cs typeface="+mn-cs"/>
              </a:rPr>
              <a:t>entity</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becomes</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managed</a:t>
            </a: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38</a:t>
            </a:fld>
            <a:endParaRPr lang="en-US"/>
          </a:p>
        </p:txBody>
      </p:sp>
    </p:spTree>
    <p:extLst>
      <p:ext uri="{BB962C8B-B14F-4D97-AF65-F5344CB8AC3E}">
        <p14:creationId xmlns:p14="http://schemas.microsoft.com/office/powerpoint/2010/main" val="1637928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http://docs.oracle.com/javaee/7/api/javax/persistence/EntityManager.html</a:t>
            </a:r>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44</a:t>
            </a:fld>
            <a:endParaRPr lang="it-IT"/>
          </a:p>
        </p:txBody>
      </p:sp>
    </p:spTree>
    <p:extLst>
      <p:ext uri="{BB962C8B-B14F-4D97-AF65-F5344CB8AC3E}">
        <p14:creationId xmlns:p14="http://schemas.microsoft.com/office/powerpoint/2010/main" val="1909933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 state</a:t>
            </a:r>
            <a:r>
              <a:rPr lang="en-US" baseline="0" dirty="0" smtClean="0"/>
              <a:t> is not </a:t>
            </a:r>
            <a:r>
              <a:rPr lang="en-US" baseline="0" dirty="0" err="1" smtClean="0"/>
              <a:t>syncrhonized</a:t>
            </a:r>
            <a:r>
              <a:rPr lang="en-US" baseline="0" dirty="0" smtClean="0"/>
              <a:t> with persistent storage unless associated with an </a:t>
            </a:r>
            <a:r>
              <a:rPr lang="en-US" baseline="0" dirty="0" err="1" smtClean="0"/>
              <a:t>EntityManger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a:t>
            </a:r>
            <a:r>
              <a:rPr lang="it-IT" dirty="0" err="1" smtClean="0"/>
              <a:t>EntityManager</a:t>
            </a:r>
            <a:r>
              <a:rPr lang="it-IT" dirty="0" smtClean="0"/>
              <a:t> </a:t>
            </a:r>
            <a:r>
              <a:rPr lang="it-IT" dirty="0" err="1" smtClean="0"/>
              <a:t>knows</a:t>
            </a:r>
            <a:r>
              <a:rPr lang="it-IT" dirty="0" smtClean="0"/>
              <a:t> </a:t>
            </a:r>
            <a:r>
              <a:rPr lang="it-IT" dirty="0" err="1" smtClean="0"/>
              <a:t>nothing</a:t>
            </a:r>
            <a:r>
              <a:rPr lang="it-IT" dirty="0" smtClean="0"/>
              <a:t> </a:t>
            </a:r>
            <a:r>
              <a:rPr lang="it-IT" dirty="0" err="1" smtClean="0"/>
              <a:t>about</a:t>
            </a:r>
            <a:r>
              <a:rPr lang="it-IT" dirty="0" smtClean="0"/>
              <a:t> a POJO, </a:t>
            </a:r>
            <a:r>
              <a:rPr lang="it-IT" dirty="0" err="1" smtClean="0"/>
              <a:t>regardless</a:t>
            </a:r>
            <a:r>
              <a:rPr lang="it-IT" dirty="0" smtClean="0"/>
              <a:t> of </a:t>
            </a:r>
            <a:r>
              <a:rPr lang="it-IT" dirty="0" err="1" smtClean="0"/>
              <a:t>how</a:t>
            </a:r>
            <a:r>
              <a:rPr lang="it-IT" dirty="0" smtClean="0"/>
              <a:t> </a:t>
            </a:r>
            <a:r>
              <a:rPr lang="it-IT" dirty="0" err="1" smtClean="0"/>
              <a:t>it</a:t>
            </a:r>
            <a:r>
              <a:rPr lang="it-IT" dirty="0" smtClean="0"/>
              <a:t> </a:t>
            </a:r>
            <a:r>
              <a:rPr lang="it-IT" dirty="0" err="1" smtClean="0"/>
              <a:t>is</a:t>
            </a:r>
            <a:r>
              <a:rPr lang="it-IT" dirty="0" smtClean="0"/>
              <a:t> </a:t>
            </a:r>
            <a:r>
              <a:rPr lang="it-IT" dirty="0" err="1" smtClean="0"/>
              <a:t>annotated</a:t>
            </a:r>
            <a:r>
              <a:rPr lang="it-IT" dirty="0" smtClean="0"/>
              <a:t>, </a:t>
            </a:r>
            <a:r>
              <a:rPr lang="it-IT" dirty="0" err="1" smtClean="0"/>
              <a:t>until</a:t>
            </a:r>
            <a:r>
              <a:rPr lang="it-IT" dirty="0" smtClean="0"/>
              <a:t> </a:t>
            </a:r>
            <a:r>
              <a:rPr lang="it-IT" dirty="0" err="1" smtClean="0"/>
              <a:t>you</a:t>
            </a:r>
            <a:r>
              <a:rPr lang="it-IT" dirty="0" smtClean="0"/>
              <a:t> </a:t>
            </a:r>
            <a:r>
              <a:rPr lang="it-IT" dirty="0" err="1" smtClean="0"/>
              <a:t>tell</a:t>
            </a:r>
            <a:r>
              <a:rPr lang="it-IT" dirty="0" smtClean="0"/>
              <a:t> the manager to start </a:t>
            </a:r>
            <a:r>
              <a:rPr lang="it-IT" dirty="0" err="1" smtClean="0"/>
              <a:t>treating</a:t>
            </a:r>
            <a:r>
              <a:rPr lang="it-IT" dirty="0" smtClean="0"/>
              <a:t> the POJO </a:t>
            </a:r>
            <a:r>
              <a:rPr lang="it-IT" dirty="0" err="1" smtClean="0"/>
              <a:t>like</a:t>
            </a:r>
            <a:r>
              <a:rPr lang="it-IT" dirty="0" smtClean="0"/>
              <a:t> a JPA </a:t>
            </a:r>
            <a:r>
              <a:rPr lang="it-IT" dirty="0" err="1" smtClean="0"/>
              <a:t>entity</a:t>
            </a:r>
            <a:r>
              <a:rPr lang="it-IT" dirty="0" smtClean="0"/>
              <a:t> </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45</a:t>
            </a:fld>
            <a:endParaRPr lang="en-US"/>
          </a:p>
        </p:txBody>
      </p:sp>
    </p:spTree>
    <p:extLst>
      <p:ext uri="{BB962C8B-B14F-4D97-AF65-F5344CB8AC3E}">
        <p14:creationId xmlns:p14="http://schemas.microsoft.com/office/powerpoint/2010/main" val="12183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a:t>
            </a:fld>
            <a:endParaRPr lang="en-US"/>
          </a:p>
        </p:txBody>
      </p:sp>
    </p:spTree>
    <p:extLst>
      <p:ext uri="{BB962C8B-B14F-4D97-AF65-F5344CB8AC3E}">
        <p14:creationId xmlns:p14="http://schemas.microsoft.com/office/powerpoint/2010/main" val="3473023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mentioned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ignored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mentioned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ignored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true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but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manager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honor</a:t>
            </a:r>
            <a:r>
              <a:rPr lang="it-IT" sz="1200" kern="1200" dirty="0" smtClean="0">
                <a:solidFill>
                  <a:schemeClr val="tx1"/>
                </a:solidFill>
                <a:effectLst/>
                <a:latin typeface="+mn-lt"/>
                <a:ea typeface="+mn-ea"/>
                <a:cs typeface="+mn-cs"/>
              </a:rPr>
              <a:t> the PERSIST </a:t>
            </a:r>
            <a:r>
              <a:rPr lang="it-IT" sz="1200" kern="1200" dirty="0" err="1" smtClean="0">
                <a:solidFill>
                  <a:schemeClr val="tx1"/>
                </a:solidFill>
                <a:effectLst/>
                <a:latin typeface="+mn-lt"/>
                <a:ea typeface="+mn-ea"/>
                <a:cs typeface="+mn-cs"/>
              </a:rPr>
              <a:t>cascade</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situation.</a:t>
            </a:r>
            <a:br>
              <a:rPr lang="it-IT" sz="1200" kern="1200" dirty="0" smtClean="0">
                <a:solidFill>
                  <a:schemeClr val="tx1"/>
                </a:solidFill>
                <a:effectLst/>
                <a:latin typeface="+mn-lt"/>
                <a:ea typeface="+mn-ea"/>
                <a:cs typeface="+mn-cs"/>
              </a:rPr>
            </a:br>
            <a:r>
              <a:rPr lang="it-IT" sz="1200" kern="1200" dirty="0" smtClean="0">
                <a:solidFill>
                  <a:schemeClr val="tx1"/>
                </a:solidFill>
                <a:effectLst/>
                <a:latin typeface="+mn-lt"/>
                <a:ea typeface="+mn-ea"/>
                <a:cs typeface="+mn-cs"/>
              </a:rPr>
              <a:t>For </a:t>
            </a:r>
            <a:r>
              <a:rPr lang="it-IT" sz="1200" kern="1200" dirty="0" err="1" smtClean="0">
                <a:solidFill>
                  <a:schemeClr val="tx1"/>
                </a:solidFill>
                <a:effectLst/>
                <a:latin typeface="+mn-lt"/>
                <a:ea typeface="+mn-ea"/>
                <a:cs typeface="+mn-cs"/>
              </a:rPr>
              <a:t>example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consider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our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again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and a new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set in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invoking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again</a:t>
            </a:r>
            <a:r>
              <a:rPr lang="it-IT" sz="1200" kern="1200" dirty="0" smtClean="0">
                <a:solidFill>
                  <a:schemeClr val="tx1"/>
                </a:solidFill>
                <a:effectLst/>
                <a:latin typeface="+mn-lt"/>
                <a:ea typeface="+mn-ea"/>
                <a:cs typeface="+mn-cs"/>
              </a:rPr>
              <a:t> on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cause the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become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No </a:t>
            </a:r>
            <a:r>
              <a:rPr lang="it-IT" sz="1200" kern="1200" dirty="0" err="1" smtClean="0">
                <a:solidFill>
                  <a:schemeClr val="tx1"/>
                </a:solidFill>
                <a:effectLst/>
                <a:latin typeface="+mn-lt"/>
                <a:ea typeface="+mn-ea"/>
                <a:cs typeface="+mn-cs"/>
              </a:rPr>
              <a:t>changes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be made to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because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a:t>
            </a: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CE2E9E08-9CEC-644F-8F3E-CA2D85D4FA85}" type="slidenum">
              <a:rPr lang="en-US" smtClean="0"/>
              <a:t>46</a:t>
            </a:fld>
            <a:endParaRPr lang="en-US"/>
          </a:p>
        </p:txBody>
      </p:sp>
    </p:spTree>
    <p:extLst>
      <p:ext uri="{BB962C8B-B14F-4D97-AF65-F5344CB8AC3E}">
        <p14:creationId xmlns:p14="http://schemas.microsoft.com/office/powerpoint/2010/main" val="1716451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47</a:t>
            </a:fld>
            <a:endParaRPr lang="en-US"/>
          </a:p>
        </p:txBody>
      </p:sp>
    </p:spTree>
    <p:extLst>
      <p:ext uri="{BB962C8B-B14F-4D97-AF65-F5344CB8AC3E}">
        <p14:creationId xmlns:p14="http://schemas.microsoft.com/office/powerpoint/2010/main" val="4092969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48</a:t>
            </a:fld>
            <a:endParaRPr lang="en-US"/>
          </a:p>
        </p:txBody>
      </p:sp>
    </p:spTree>
    <p:extLst>
      <p:ext uri="{BB962C8B-B14F-4D97-AF65-F5344CB8AC3E}">
        <p14:creationId xmlns:p14="http://schemas.microsoft.com/office/powerpoint/2010/main" val="867980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default </a:t>
            </a:r>
            <a:r>
              <a:rPr lang="it-IT" dirty="0" err="1" smtClean="0"/>
              <a:t>behavior</a:t>
            </a:r>
            <a:r>
              <a:rPr lang="it-IT" dirty="0" smtClean="0"/>
              <a:t> of the </a:t>
            </a:r>
            <a:r>
              <a:rPr lang="it-IT" dirty="0" err="1" smtClean="0">
                <a:latin typeface="Courier New"/>
                <a:cs typeface="Courier New"/>
              </a:rPr>
              <a:t>EntityManager</a:t>
            </a:r>
            <a:r>
              <a:rPr lang="it-IT" dirty="0" smtClean="0"/>
              <a:t> </a:t>
            </a:r>
            <a:r>
              <a:rPr lang="it-IT" dirty="0" err="1" smtClean="0"/>
              <a:t>is</a:t>
            </a:r>
            <a:r>
              <a:rPr lang="it-IT" dirty="0" smtClean="0"/>
              <a:t> to </a:t>
            </a:r>
            <a:r>
              <a:rPr lang="it-IT" dirty="0" err="1" smtClean="0"/>
              <a:t>manage</a:t>
            </a:r>
            <a:r>
              <a:rPr lang="it-IT" dirty="0" smtClean="0"/>
              <a:t> an </a:t>
            </a:r>
            <a:r>
              <a:rPr lang="it-IT" dirty="0" err="1" smtClean="0"/>
              <a:t>entity</a:t>
            </a:r>
            <a:r>
              <a:rPr lang="it-IT" dirty="0" smtClean="0"/>
              <a:t> for </a:t>
            </a:r>
            <a:r>
              <a:rPr lang="it-IT" dirty="0" err="1" smtClean="0"/>
              <a:t>as</a:t>
            </a:r>
            <a:r>
              <a:rPr lang="it-IT" dirty="0" smtClean="0"/>
              <a:t> short a time </a:t>
            </a:r>
            <a:r>
              <a:rPr lang="it-IT" dirty="0" err="1" smtClean="0"/>
              <a:t>as</a:t>
            </a:r>
            <a:r>
              <a:rPr lang="it-IT" dirty="0" smtClean="0"/>
              <a:t> </a:t>
            </a:r>
            <a:r>
              <a:rPr lang="it-IT" dirty="0" err="1" smtClean="0"/>
              <a:t>possible</a:t>
            </a:r>
            <a:r>
              <a:rPr lang="it-IT"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Qui </a:t>
            </a:r>
            <a:r>
              <a:rPr lang="en-US" sz="1200" kern="1200" dirty="0" err="1" smtClean="0">
                <a:solidFill>
                  <a:schemeClr val="tx1"/>
                </a:solidFill>
                <a:latin typeface="+mn-lt"/>
                <a:ea typeface="+mn-ea"/>
                <a:cs typeface="+mn-cs"/>
              </a:rPr>
              <a:t>bisognerebbe</a:t>
            </a:r>
            <a:r>
              <a:rPr lang="en-US" sz="1200" kern="1200" dirty="0" smtClean="0">
                <a:solidFill>
                  <a:schemeClr val="tx1"/>
                </a:solidFill>
                <a:latin typeface="+mn-lt"/>
                <a:ea typeface="+mn-ea"/>
                <a:cs typeface="+mn-cs"/>
              </a:rPr>
              <a:t> dire </a:t>
            </a:r>
            <a:r>
              <a:rPr lang="en-US" sz="1200" kern="1200" dirty="0" err="1" smtClean="0">
                <a:solidFill>
                  <a:schemeClr val="tx1"/>
                </a:solidFill>
                <a:latin typeface="+mn-lt"/>
                <a:ea typeface="+mn-ea"/>
                <a:cs typeface="+mn-cs"/>
              </a:rPr>
              <a:t>che</a:t>
            </a:r>
            <a:r>
              <a:rPr lang="en-US" sz="1200" kern="1200" dirty="0" smtClean="0">
                <a:solidFill>
                  <a:schemeClr val="tx1"/>
                </a:solidFill>
                <a:latin typeface="+mn-lt"/>
                <a:ea typeface="+mn-ea"/>
                <a:cs typeface="+mn-cs"/>
              </a:rPr>
              <a:t> removed </a:t>
            </a:r>
            <a:r>
              <a:rPr lang="en-US" sz="1200" kern="1200" dirty="0" err="1" smtClean="0">
                <a:solidFill>
                  <a:schemeClr val="tx1"/>
                </a:solidFill>
                <a:latin typeface="+mn-lt"/>
                <a:ea typeface="+mn-ea"/>
                <a:cs typeface="+mn-cs"/>
              </a:rPr>
              <a:t>è</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comunque</a:t>
            </a:r>
            <a:r>
              <a:rPr lang="en-US" sz="1200" kern="1200" dirty="0" smtClean="0">
                <a:solidFill>
                  <a:schemeClr val="tx1"/>
                </a:solidFill>
                <a:latin typeface="+mn-lt"/>
                <a:ea typeface="+mn-ea"/>
                <a:cs typeface="+mn-cs"/>
              </a:rPr>
              <a:t> detached, ma </a:t>
            </a:r>
            <a:r>
              <a:rPr lang="en-US" sz="1200" kern="1200" dirty="0" err="1" smtClean="0">
                <a:solidFill>
                  <a:schemeClr val="tx1"/>
                </a:solidFill>
                <a:latin typeface="+mn-lt"/>
                <a:ea typeface="+mn-ea"/>
                <a:cs typeface="+mn-cs"/>
              </a:rPr>
              <a:t>differisce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perchè</a:t>
            </a:r>
            <a:r>
              <a:rPr lang="en-US" sz="1200" kern="1200" dirty="0" smtClean="0">
                <a:solidFill>
                  <a:schemeClr val="tx1"/>
                </a:solidFill>
                <a:latin typeface="+mn-lt"/>
                <a:ea typeface="+mn-ea"/>
                <a:cs typeface="+mn-cs"/>
              </a:rPr>
              <a:t> non </a:t>
            </a:r>
            <a:r>
              <a:rPr lang="en-US" sz="1200" kern="1200" dirty="0" err="1" smtClean="0">
                <a:solidFill>
                  <a:schemeClr val="tx1"/>
                </a:solidFill>
                <a:latin typeface="+mn-lt"/>
                <a:ea typeface="+mn-ea"/>
                <a:cs typeface="+mn-cs"/>
              </a:rPr>
              <a:t>è</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possibile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renderla</a:t>
            </a:r>
            <a:r>
              <a:rPr lang="en-US" sz="1200" kern="1200" dirty="0" smtClean="0">
                <a:solidFill>
                  <a:schemeClr val="tx1"/>
                </a:solidFill>
                <a:latin typeface="+mn-lt"/>
                <a:ea typeface="+mn-ea"/>
                <a:cs typeface="+mn-cs"/>
              </a:rPr>
              <a:t> managed, </a:t>
            </a:r>
            <a:r>
              <a:rPr lang="en-US" sz="1200" kern="1200" dirty="0" err="1" smtClean="0">
                <a:solidFill>
                  <a:schemeClr val="tx1"/>
                </a:solidFill>
                <a:latin typeface="+mn-lt"/>
                <a:ea typeface="+mn-ea"/>
                <a:cs typeface="+mn-cs"/>
              </a:rPr>
              <a:t>valutare</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aggiungere</a:t>
            </a:r>
            <a:r>
              <a:rPr lang="en-US" sz="1200" kern="1200" dirty="0" smtClean="0">
                <a:solidFill>
                  <a:schemeClr val="tx1"/>
                </a:solidFill>
                <a:latin typeface="+mn-lt"/>
                <a:ea typeface="+mn-ea"/>
                <a:cs typeface="+mn-cs"/>
              </a:rPr>
              <a:t> un </a:t>
            </a:r>
            <a:r>
              <a:rPr lang="en-US" sz="1200" kern="1200" dirty="0" err="1" smtClean="0">
                <a:solidFill>
                  <a:schemeClr val="tx1"/>
                </a:solidFill>
                <a:latin typeface="+mn-lt"/>
                <a:ea typeface="+mn-ea"/>
                <a:cs typeface="+mn-cs"/>
              </a:rPr>
              <a:t>asterisco</a:t>
            </a:r>
            <a:endParaRPr lang="it-IT" dirty="0" smtClean="0"/>
          </a:p>
          <a:p>
            <a:endParaRPr lang="en-US" dirty="0" smtClean="0"/>
          </a:p>
          <a:p>
            <a:pPr fontAlgn="base"/>
            <a:r>
              <a:rPr lang="en-US" sz="1200" b="0" i="0" kern="1200" dirty="0" smtClean="0">
                <a:solidFill>
                  <a:schemeClr val="tx1"/>
                </a:solidFill>
                <a:effectLst/>
                <a:latin typeface="+mn-lt"/>
                <a:ea typeface="+mn-ea"/>
                <a:cs typeface="+mn-cs"/>
              </a:rPr>
              <a:t>Persist takes an entity instance, adds it to the context and makes that instance managed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future updates to the entity will be tracked).</a:t>
            </a:r>
          </a:p>
          <a:p>
            <a:pPr fontAlgn="base"/>
            <a:r>
              <a:rPr lang="en-US" sz="1200" b="0" i="0" kern="1200" dirty="0" smtClean="0">
                <a:solidFill>
                  <a:schemeClr val="tx1"/>
                </a:solidFill>
                <a:effectLst/>
                <a:latin typeface="+mn-lt"/>
                <a:ea typeface="+mn-ea"/>
                <a:cs typeface="+mn-cs"/>
              </a:rPr>
              <a:t>Merge creates a new instance of your entity, copies the state from the supplied entity, and makes the new copy managed. The instance you pass in will not be managed (any changes you make will not be part of the transaction - unless you call merge again).</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49</a:t>
            </a:fld>
            <a:endParaRPr lang="en-US"/>
          </a:p>
        </p:txBody>
      </p:sp>
    </p:spTree>
    <p:extLst>
      <p:ext uri="{BB962C8B-B14F-4D97-AF65-F5344CB8AC3E}">
        <p14:creationId xmlns:p14="http://schemas.microsoft.com/office/powerpoint/2010/main" val="447482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void clear() </a:t>
            </a:r>
            <a:r>
              <a:rPr lang="en-US" sz="1200" b="0" i="0" kern="1200" dirty="0" smtClean="0">
                <a:solidFill>
                  <a:schemeClr val="tx1"/>
                </a:solidFill>
                <a:effectLst/>
                <a:latin typeface="+mn-lt"/>
                <a:ea typeface="+mn-ea"/>
                <a:cs typeface="+mn-cs"/>
              </a:rPr>
              <a:t>Clear the persistence context, causing all managed entities to become detached. Changes made to entities that have not been flushed to the database will not be persisted.</a:t>
            </a:r>
          </a:p>
          <a:p>
            <a:endParaRPr lang="en-US" dirty="0" smtClean="0"/>
          </a:p>
          <a:p>
            <a:endParaRPr lang="en-US" dirty="0" smtClean="0"/>
          </a:p>
          <a:p>
            <a:r>
              <a:rPr lang="en-US" dirty="0" smtClean="0"/>
              <a:t>void close()</a:t>
            </a:r>
          </a:p>
          <a:p>
            <a:r>
              <a:rPr lang="en-US" sz="1200" b="0" i="0" kern="1200" dirty="0" smtClean="0">
                <a:solidFill>
                  <a:schemeClr val="tx1"/>
                </a:solidFill>
                <a:effectLst/>
                <a:latin typeface="+mn-lt"/>
                <a:ea typeface="+mn-ea"/>
                <a:cs typeface="+mn-cs"/>
              </a:rPr>
              <a:t>Close an application-managed entity manager. After the close method has been invoked, all methods on the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instance and any Query, </a:t>
            </a:r>
            <a:r>
              <a:rPr lang="en-US" sz="1200" b="0" i="0" kern="1200" dirty="0" err="1" smtClean="0">
                <a:solidFill>
                  <a:schemeClr val="tx1"/>
                </a:solidFill>
                <a:effectLst/>
                <a:latin typeface="+mn-lt"/>
                <a:ea typeface="+mn-ea"/>
                <a:cs typeface="+mn-cs"/>
              </a:rPr>
              <a:t>TypedQuery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StoredProcedureQuery</a:t>
            </a:r>
            <a:r>
              <a:rPr lang="en-US" sz="1200" b="0" i="0" kern="1200" dirty="0" smtClean="0">
                <a:solidFill>
                  <a:schemeClr val="tx1"/>
                </a:solidFill>
                <a:effectLst/>
                <a:latin typeface="+mn-lt"/>
                <a:ea typeface="+mn-ea"/>
                <a:cs typeface="+mn-cs"/>
              </a:rPr>
              <a:t> objects obtained from it will throw the </a:t>
            </a:r>
            <a:r>
              <a:rPr lang="en-US" sz="1200" b="0" i="0" kern="1200" dirty="0" err="1" smtClean="0">
                <a:solidFill>
                  <a:schemeClr val="tx1"/>
                </a:solidFill>
                <a:effectLst/>
                <a:latin typeface="+mn-lt"/>
                <a:ea typeface="+mn-ea"/>
                <a:cs typeface="+mn-cs"/>
              </a:rPr>
              <a:t>IllegalStateException</a:t>
            </a:r>
            <a:r>
              <a:rPr lang="en-US" sz="1200" b="0" i="0" kern="1200" dirty="0" smtClean="0">
                <a:solidFill>
                  <a:schemeClr val="tx1"/>
                </a:solidFill>
                <a:effectLst/>
                <a:latin typeface="+mn-lt"/>
                <a:ea typeface="+mn-ea"/>
                <a:cs typeface="+mn-cs"/>
              </a:rPr>
              <a:t> except for </a:t>
            </a:r>
            <a:r>
              <a:rPr lang="en-US" sz="1200" b="0" i="0" kern="1200" dirty="0" err="1" smtClean="0">
                <a:solidFill>
                  <a:schemeClr val="tx1"/>
                </a:solidFill>
                <a:effectLst/>
                <a:latin typeface="+mn-lt"/>
                <a:ea typeface="+mn-ea"/>
                <a:cs typeface="+mn-cs"/>
              </a:rPr>
              <a:t>getProperties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getTransaction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isOpen</a:t>
            </a:r>
            <a:r>
              <a:rPr lang="en-US" sz="1200" b="0" i="0" kern="1200" dirty="0" smtClean="0">
                <a:solidFill>
                  <a:schemeClr val="tx1"/>
                </a:solidFill>
                <a:effectLst/>
                <a:latin typeface="+mn-lt"/>
                <a:ea typeface="+mn-ea"/>
                <a:cs typeface="+mn-cs"/>
              </a:rPr>
              <a:t>(which will return false). If this method is called when the entity manager is joined to an active transaction, the persistence context remains managed until the transaction completes.</a:t>
            </a:r>
          </a:p>
          <a:p>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52</a:t>
            </a:fld>
            <a:endParaRPr lang="it-IT"/>
          </a:p>
        </p:txBody>
      </p:sp>
    </p:spTree>
    <p:extLst>
      <p:ext uri="{BB962C8B-B14F-4D97-AF65-F5344CB8AC3E}">
        <p14:creationId xmlns:p14="http://schemas.microsoft.com/office/powerpoint/2010/main" val="423069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53</a:t>
            </a:fld>
            <a:endParaRPr lang="it-IT"/>
          </a:p>
        </p:txBody>
      </p:sp>
    </p:spTree>
    <p:extLst>
      <p:ext uri="{BB962C8B-B14F-4D97-AF65-F5344CB8AC3E}">
        <p14:creationId xmlns:p14="http://schemas.microsoft.com/office/powerpoint/2010/main" val="2116877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cs typeface="Courier New"/>
              </a:rPr>
              <a:t>The </a:t>
            </a:r>
            <a:r>
              <a:rPr lang="en-US" dirty="0" err="1" smtClean="0">
                <a:latin typeface="Courier New"/>
                <a:cs typeface="Courier New"/>
              </a:rPr>
              <a:t>EntityManager</a:t>
            </a:r>
            <a:r>
              <a:rPr lang="en-US" dirty="0" smtClean="0">
                <a:cs typeface="Courier New"/>
              </a:rPr>
              <a:t> tracks all entity instances within a persistence context for changes and flushes these changes to the DB</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55</a:t>
            </a:fld>
            <a:endParaRPr lang="en-US"/>
          </a:p>
        </p:txBody>
      </p:sp>
    </p:spTree>
    <p:extLst>
      <p:ext uri="{BB962C8B-B14F-4D97-AF65-F5344CB8AC3E}">
        <p14:creationId xmlns:p14="http://schemas.microsoft.com/office/powerpoint/2010/main" val="245101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CE2E9E08-9CEC-644F-8F3E-CA2D85D4FA85}" type="slidenum">
              <a:rPr lang="en-US" smtClean="0"/>
              <a:t>58</a:t>
            </a:fld>
            <a:endParaRPr lang="en-US"/>
          </a:p>
        </p:txBody>
      </p:sp>
    </p:spTree>
    <p:extLst>
      <p:ext uri="{BB962C8B-B14F-4D97-AF65-F5344CB8AC3E}">
        <p14:creationId xmlns:p14="http://schemas.microsoft.com/office/powerpoint/2010/main" val="1358598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JPA official page, </a:t>
            </a:r>
            <a:r>
              <a:rPr lang="en-US" dirty="0" smtClean="0">
                <a:hlinkClick r:id="rId3"/>
              </a:rPr>
              <a:t>http://www.oracle.com/technetwork/java/javaee/tech/persistence-jsp-140049.html</a:t>
            </a:r>
            <a:endParaRPr lang="en-US"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62</a:t>
            </a:fld>
            <a:endParaRPr lang="en-US"/>
          </a:p>
        </p:txBody>
      </p:sp>
    </p:spTree>
    <p:extLst>
      <p:ext uri="{BB962C8B-B14F-4D97-AF65-F5344CB8AC3E}">
        <p14:creationId xmlns:p14="http://schemas.microsoft.com/office/powerpoint/2010/main" val="335897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Recall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when</a:t>
            </a:r>
            <a:r>
              <a:rPr lang="it-IT" sz="1200" kern="1200" dirty="0" smtClean="0">
                <a:solidFill>
                  <a:schemeClr val="tx1"/>
                </a:solidFill>
                <a:effectLst/>
                <a:latin typeface="+mn-lt"/>
                <a:ea typeface="+mn-ea"/>
                <a:cs typeface="+mn-cs"/>
              </a:rPr>
              <a:t> a Java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holds</a:t>
            </a:r>
            <a:r>
              <a:rPr lang="it-IT" sz="1200" kern="1200" dirty="0" smtClean="0">
                <a:solidFill>
                  <a:schemeClr val="tx1"/>
                </a:solidFill>
                <a:effectLst/>
                <a:latin typeface="+mn-lt"/>
                <a:ea typeface="+mn-ea"/>
                <a:cs typeface="+mn-cs"/>
              </a:rPr>
              <a:t> a </a:t>
            </a:r>
            <a:r>
              <a:rPr lang="it-IT" sz="1200" kern="1200" dirty="0" err="1" smtClean="0">
                <a:solidFill>
                  <a:schemeClr val="tx1"/>
                </a:solidFill>
                <a:effectLst/>
                <a:latin typeface="+mn-lt"/>
                <a:ea typeface="+mn-ea"/>
                <a:cs typeface="+mn-cs"/>
              </a:rPr>
              <a:t>reference</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another</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actual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referred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copied</a:t>
            </a:r>
            <a:r>
              <a:rPr lang="it-IT" sz="1200" kern="1200" dirty="0" smtClean="0">
                <a:solidFill>
                  <a:schemeClr val="tx1"/>
                </a:solidFill>
                <a:effectLst/>
                <a:latin typeface="+mn-lt"/>
                <a:ea typeface="+mn-ea"/>
                <a:cs typeface="+mn-cs"/>
              </a:rPr>
              <a:t> over </a:t>
            </a:r>
            <a:r>
              <a:rPr lang="it-IT" sz="1200" kern="1200" dirty="0" err="1" smtClean="0">
                <a:solidFill>
                  <a:schemeClr val="tx1"/>
                </a:solidFill>
                <a:effectLst/>
                <a:latin typeface="+mn-lt"/>
                <a:ea typeface="+mn-ea"/>
                <a:cs typeface="+mn-cs"/>
              </a:rPr>
              <a:t>into</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referring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other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words</a:t>
            </a:r>
            <a:r>
              <a:rPr lang="it-IT" sz="1200" kern="1200" dirty="0" smtClean="0">
                <a:solidFill>
                  <a:schemeClr val="tx1"/>
                </a:solidFill>
                <a:effectLst/>
                <a:latin typeface="+mn-lt"/>
                <a:ea typeface="+mn-ea"/>
                <a:cs typeface="+mn-cs"/>
              </a:rPr>
              <a:t>, Java </a:t>
            </a:r>
            <a:r>
              <a:rPr lang="it-IT" sz="1200" kern="1200" dirty="0" err="1" smtClean="0">
                <a:solidFill>
                  <a:schemeClr val="tx1"/>
                </a:solidFill>
                <a:effectLst/>
                <a:latin typeface="+mn-lt"/>
                <a:ea typeface="+mn-ea"/>
                <a:cs typeface="+mn-cs"/>
              </a:rPr>
              <a:t>accesses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objects</a:t>
            </a:r>
            <a:r>
              <a:rPr lang="it-IT" sz="1200" kern="1200" dirty="0" smtClean="0">
                <a:solidFill>
                  <a:schemeClr val="tx1"/>
                </a:solidFill>
                <a:effectLst/>
                <a:latin typeface="+mn-lt"/>
                <a:ea typeface="+mn-ea"/>
                <a:cs typeface="+mn-cs"/>
              </a:rPr>
              <a:t> by </a:t>
            </a:r>
            <a:r>
              <a:rPr lang="it-IT" sz="1200" kern="1200" dirty="0" err="1" smtClean="0">
                <a:solidFill>
                  <a:schemeClr val="tx1"/>
                </a:solidFill>
                <a:effectLst/>
                <a:latin typeface="+mn-lt"/>
                <a:ea typeface="+mn-ea"/>
                <a:cs typeface="+mn-cs"/>
              </a:rPr>
              <a:t>reference</a:t>
            </a:r>
            <a:r>
              <a:rPr lang="it-IT" sz="1200" kern="1200" dirty="0" smtClean="0">
                <a:solidFill>
                  <a:schemeClr val="tx1"/>
                </a:solidFill>
                <a:effectLst/>
                <a:latin typeface="+mn-lt"/>
                <a:ea typeface="+mn-ea"/>
                <a:cs typeface="+mn-cs"/>
              </a:rPr>
              <a:t> and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by </a:t>
            </a:r>
            <a:r>
              <a:rPr lang="it-IT" sz="1200" kern="1200" dirty="0" err="1" smtClean="0">
                <a:solidFill>
                  <a:schemeClr val="tx1"/>
                </a:solidFill>
                <a:effectLst/>
                <a:latin typeface="+mn-lt"/>
                <a:ea typeface="+mn-ea"/>
                <a:cs typeface="+mn-cs"/>
              </a:rPr>
              <a:t>value</a:t>
            </a:r>
            <a:r>
              <a:rPr lang="it-IT" sz="1200" kern="1200" dirty="0" smtClean="0">
                <a:solidFill>
                  <a:schemeClr val="tx1"/>
                </a:solidFill>
                <a:effectLst/>
                <a:latin typeface="+mn-lt"/>
                <a:ea typeface="+mn-ea"/>
                <a:cs typeface="+mn-cs"/>
              </a:rPr>
              <a:t>. For </a:t>
            </a:r>
            <a:r>
              <a:rPr lang="it-IT" sz="1200" kern="1200" dirty="0" err="1" smtClean="0">
                <a:solidFill>
                  <a:schemeClr val="tx1"/>
                </a:solidFill>
                <a:effectLst/>
                <a:latin typeface="+mn-lt"/>
                <a:ea typeface="+mn-ea"/>
                <a:cs typeface="+mn-cs"/>
              </a:rPr>
              <a:t>example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two</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different</a:t>
            </a:r>
            <a:r>
              <a:rPr lang="it-IT" sz="1200" kern="1200" dirty="0" smtClean="0">
                <a:solidFill>
                  <a:schemeClr val="tx1"/>
                </a:solidFill>
                <a:effectLst/>
                <a:latin typeface="+mn-lt"/>
                <a:ea typeface="+mn-ea"/>
                <a:cs typeface="+mn-cs"/>
              </a:rPr>
              <a:t> Item </a:t>
            </a:r>
            <a:r>
              <a:rPr lang="it-IT" sz="1200" kern="1200" dirty="0" err="1" smtClean="0">
                <a:solidFill>
                  <a:schemeClr val="tx1"/>
                </a:solidFill>
                <a:effectLst/>
                <a:latin typeface="+mn-lt"/>
                <a:ea typeface="+mn-ea"/>
                <a:cs typeface="+mn-cs"/>
              </a:rPr>
              <a:t>objects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containing</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variable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value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really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point</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in the JVM.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fact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frees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us</a:t>
            </a:r>
            <a:r>
              <a:rPr lang="it-IT" sz="1200" kern="1200" dirty="0" smtClean="0">
                <a:solidFill>
                  <a:schemeClr val="tx1"/>
                </a:solidFill>
                <a:effectLst/>
                <a:latin typeface="+mn-lt"/>
                <a:ea typeface="+mn-ea"/>
                <a:cs typeface="+mn-cs"/>
              </a:rPr>
              <a:t> from </a:t>
            </a:r>
            <a:r>
              <a:rPr lang="it-IT" sz="1200" kern="1200" dirty="0" err="1" smtClean="0">
                <a:solidFill>
                  <a:schemeClr val="tx1"/>
                </a:solidFill>
                <a:effectLst/>
                <a:latin typeface="+mn-lt"/>
                <a:ea typeface="+mn-ea"/>
                <a:cs typeface="+mn-cs"/>
              </a:rPr>
              <a:t>space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efficiency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concerns</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implementing</a:t>
            </a:r>
            <a:r>
              <a:rPr lang="it-IT" sz="1200" kern="1200" dirty="0" smtClean="0">
                <a:solidFill>
                  <a:schemeClr val="tx1"/>
                </a:solidFill>
                <a:effectLst/>
                <a:latin typeface="+mn-lt"/>
                <a:ea typeface="+mn-ea"/>
                <a:cs typeface="+mn-cs"/>
              </a:rPr>
              <a:t> domain </a:t>
            </a:r>
            <a:r>
              <a:rPr lang="it-IT" sz="1200" kern="1200" dirty="0" err="1" smtClean="0">
                <a:solidFill>
                  <a:schemeClr val="tx1"/>
                </a:solidFill>
                <a:effectLst/>
                <a:latin typeface="+mn-lt"/>
                <a:ea typeface="+mn-ea"/>
                <a:cs typeface="+mn-cs"/>
              </a:rPr>
              <a:t>models</a:t>
            </a:r>
            <a:r>
              <a:rPr lang="it-IT" sz="1200" kern="1200" dirty="0" smtClean="0">
                <a:solidFill>
                  <a:schemeClr val="tx1"/>
                </a:solidFill>
                <a:effectLst/>
                <a:latin typeface="+mn-lt"/>
                <a:ea typeface="+mn-ea"/>
                <a:cs typeface="+mn-cs"/>
              </a:rPr>
              <a:t> with a high </a:t>
            </a:r>
            <a:r>
              <a:rPr lang="it-IT" sz="1200" kern="1200" dirty="0" err="1" smtClean="0">
                <a:solidFill>
                  <a:schemeClr val="tx1"/>
                </a:solidFill>
                <a:effectLst/>
                <a:latin typeface="+mn-lt"/>
                <a:ea typeface="+mn-ea"/>
                <a:cs typeface="+mn-cs"/>
              </a:rPr>
              <a:t>degree</a:t>
            </a:r>
            <a:r>
              <a:rPr lang="it-IT" sz="1200" kern="1200" dirty="0" smtClean="0">
                <a:solidFill>
                  <a:schemeClr val="tx1"/>
                </a:solidFill>
                <a:effectLst/>
                <a:latin typeface="+mn-lt"/>
                <a:ea typeface="+mn-ea"/>
                <a:cs typeface="+mn-cs"/>
              </a:rPr>
              <a:t> of </a:t>
            </a:r>
            <a:r>
              <a:rPr lang="it-IT" sz="1200" kern="1200" dirty="0" err="1" smtClean="0">
                <a:solidFill>
                  <a:schemeClr val="tx1"/>
                </a:solidFill>
                <a:effectLst/>
                <a:latin typeface="+mn-lt"/>
                <a:ea typeface="+mn-ea"/>
                <a:cs typeface="+mn-cs"/>
              </a:rPr>
              <a:t>conceptual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abstraction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were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the case, </a:t>
            </a:r>
            <a:r>
              <a:rPr lang="it-IT" sz="1200" kern="1200" dirty="0" err="1" smtClean="0">
                <a:solidFill>
                  <a:schemeClr val="tx1"/>
                </a:solidFill>
                <a:effectLst/>
                <a:latin typeface="+mn-lt"/>
                <a:ea typeface="+mn-ea"/>
                <a:cs typeface="+mn-cs"/>
              </a:rPr>
              <a:t>we’d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probably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store</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identity</a:t>
            </a:r>
            <a:r>
              <a:rPr lang="it-IT" sz="1200" kern="1200" dirty="0" smtClean="0">
                <a:solidFill>
                  <a:schemeClr val="tx1"/>
                </a:solidFill>
                <a:effectLst/>
                <a:latin typeface="+mn-lt"/>
                <a:ea typeface="+mn-ea"/>
                <a:cs typeface="+mn-cs"/>
              </a:rPr>
              <a:t> of the </a:t>
            </a:r>
            <a:r>
              <a:rPr lang="it-IT" sz="1200" kern="1200" dirty="0" err="1" smtClean="0">
                <a:solidFill>
                  <a:schemeClr val="tx1"/>
                </a:solidFill>
                <a:effectLst/>
                <a:latin typeface="+mn-lt"/>
                <a:ea typeface="+mn-ea"/>
                <a:cs typeface="+mn-cs"/>
              </a:rPr>
              <a:t>referred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perhaps</a:t>
            </a:r>
            <a:r>
              <a:rPr lang="it-IT" sz="1200" kern="1200" dirty="0" smtClean="0">
                <a:solidFill>
                  <a:schemeClr val="tx1"/>
                </a:solidFill>
                <a:effectLst/>
                <a:latin typeface="+mn-lt"/>
                <a:ea typeface="+mn-ea"/>
                <a:cs typeface="+mn-cs"/>
              </a:rPr>
              <a:t> in an </a:t>
            </a:r>
            <a:r>
              <a:rPr lang="it-IT" sz="1200" kern="1200" dirty="0" err="1" smtClean="0">
                <a:solidFill>
                  <a:schemeClr val="tx1"/>
                </a:solidFill>
                <a:effectLst/>
                <a:latin typeface="+mn-lt"/>
                <a:ea typeface="+mn-ea"/>
                <a:cs typeface="+mn-cs"/>
              </a:rPr>
              <a:t>int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variable</a:t>
            </a:r>
            <a:r>
              <a:rPr lang="it-IT" sz="1200" kern="1200" dirty="0" smtClean="0">
                <a:solidFill>
                  <a:schemeClr val="tx1"/>
                </a:solidFill>
                <a:effectLst/>
                <a:latin typeface="+mn-lt"/>
                <a:ea typeface="+mn-ea"/>
                <a:cs typeface="+mn-cs"/>
              </a:rPr>
              <a:t>) inside the Item and </a:t>
            </a:r>
            <a:r>
              <a:rPr lang="it-IT" sz="1200" kern="1200" dirty="0" err="1" smtClean="0">
                <a:solidFill>
                  <a:schemeClr val="tx1"/>
                </a:solidFill>
                <a:effectLst/>
                <a:latin typeface="+mn-lt"/>
                <a:ea typeface="+mn-ea"/>
                <a:cs typeface="+mn-cs"/>
              </a:rPr>
              <a:t>materialize</a:t>
            </a:r>
            <a:r>
              <a:rPr lang="it-IT" sz="1200" kern="1200" dirty="0" smtClean="0">
                <a:solidFill>
                  <a:schemeClr val="tx1"/>
                </a:solidFill>
                <a:effectLst/>
                <a:latin typeface="+mn-lt"/>
                <a:ea typeface="+mn-ea"/>
                <a:cs typeface="+mn-cs"/>
              </a:rPr>
              <a:t> the link </a:t>
            </a:r>
            <a:r>
              <a:rPr lang="it-IT" sz="1200" kern="1200" dirty="0" err="1" smtClean="0">
                <a:solidFill>
                  <a:schemeClr val="tx1"/>
                </a:solidFill>
                <a:effectLst/>
                <a:latin typeface="+mn-lt"/>
                <a:ea typeface="+mn-ea"/>
                <a:cs typeface="+mn-cs"/>
              </a:rPr>
              <a:t>when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necessary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fact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almost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exactly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done</a:t>
            </a:r>
            <a:r>
              <a:rPr lang="it-IT" sz="1200" kern="1200" dirty="0" smtClean="0">
                <a:solidFill>
                  <a:schemeClr val="tx1"/>
                </a:solidFill>
                <a:effectLst/>
                <a:latin typeface="+mn-lt"/>
                <a:ea typeface="+mn-ea"/>
                <a:cs typeface="+mn-cs"/>
              </a:rPr>
              <a:t> in the </a:t>
            </a:r>
            <a:r>
              <a:rPr lang="it-IT" sz="1200" kern="1200" dirty="0" err="1" smtClean="0">
                <a:solidFill>
                  <a:schemeClr val="tx1"/>
                </a:solidFill>
                <a:effectLst/>
                <a:latin typeface="+mn-lt"/>
                <a:ea typeface="+mn-ea"/>
                <a:cs typeface="+mn-cs"/>
              </a:rPr>
              <a:t>relational</a:t>
            </a:r>
            <a:r>
              <a:rPr lang="it-IT" sz="1200" kern="1200" dirty="0" smtClean="0">
                <a:solidFill>
                  <a:schemeClr val="tx1"/>
                </a:solidFill>
                <a:effectLst/>
                <a:latin typeface="+mn-lt"/>
                <a:ea typeface="+mn-ea"/>
                <a:cs typeface="+mn-cs"/>
              </a:rPr>
              <a:t> world. </a:t>
            </a: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a:t>
            </a:fld>
            <a:endParaRPr lang="en-US"/>
          </a:p>
        </p:txBody>
      </p:sp>
    </p:spTree>
    <p:extLst>
      <p:ext uri="{BB962C8B-B14F-4D97-AF65-F5344CB8AC3E}">
        <p14:creationId xmlns:p14="http://schemas.microsoft.com/office/powerpoint/2010/main" val="416138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11</a:t>
            </a:fld>
            <a:endParaRPr lang="en-US"/>
          </a:p>
        </p:txBody>
      </p:sp>
    </p:spTree>
    <p:extLst>
      <p:ext uri="{BB962C8B-B14F-4D97-AF65-F5344CB8AC3E}">
        <p14:creationId xmlns:p14="http://schemas.microsoft.com/office/powerpoint/2010/main" val="373848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DEDE4-75AF-4DBD-A843-5447DC6EE42F}" type="slidenum">
              <a:rPr lang="en-US"/>
              <a:pPr/>
              <a:t>14</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070B6-CA50-484F-91AE-9329D234230B}" type="slidenum">
              <a:rPr lang="en-US"/>
              <a:pPr/>
              <a:t>18</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pPr>
              <a:lnSpc>
                <a:spcPct val="90000"/>
              </a:lnSpc>
            </a:pPr>
            <a:r>
              <a:rPr lang="en-US" sz="1000"/>
              <a:t>http://forums.java.net/jive/thread.jspa?threadID=17026</a:t>
            </a:r>
          </a:p>
          <a:p>
            <a:pPr>
              <a:lnSpc>
                <a:spcPct val="90000"/>
              </a:lnSpc>
            </a:pPr>
            <a:endParaRPr lang="en-US" sz="1000"/>
          </a:p>
          <a:p>
            <a:pPr>
              <a:lnSpc>
                <a:spcPct val="90000"/>
              </a:lnSpc>
            </a:pPr>
            <a:r>
              <a:rPr lang="en-US" sz="1000"/>
              <a:t>They are two ways of specifying composite primary key for an entity. You are right: there is not much difference between them. You end up having same kind of database schema. Matter of choice, I would say. But EmbeddedId is probably easier to use because with IdClass, you can't access the entire primary key object using any field access operator . where as for EmbeddedId you can do so.</a:t>
            </a:r>
          </a:p>
          <a:p>
            <a:pPr>
              <a:lnSpc>
                <a:spcPct val="90000"/>
              </a:lnSpc>
            </a:pPr>
            <a:r>
              <a:rPr lang="en-US" sz="1000"/>
              <a:t>e.g.</a:t>
            </a:r>
          </a:p>
          <a:p>
            <a:pPr>
              <a:lnSpc>
                <a:spcPct val="90000"/>
              </a:lnSpc>
            </a:pPr>
            <a:endParaRPr lang="en-US" sz="1000"/>
          </a:p>
          <a:p>
            <a:pPr>
              <a:lnSpc>
                <a:spcPct val="90000"/>
              </a:lnSpc>
            </a:pPr>
            <a:r>
              <a:rPr lang="en-US" sz="1000"/>
              <a:t>@Embeddable class EmployeeId {name, dataOfBirth}</a:t>
            </a:r>
          </a:p>
          <a:p>
            <a:pPr>
              <a:lnSpc>
                <a:spcPct val="90000"/>
              </a:lnSpc>
            </a:pPr>
            <a:r>
              <a:rPr lang="en-US" sz="1000"/>
              <a:t>@Entity class Employee {</a:t>
            </a:r>
          </a:p>
          <a:p>
            <a:pPr>
              <a:lnSpc>
                <a:spcPct val="90000"/>
              </a:lnSpc>
            </a:pPr>
            <a:r>
              <a:rPr lang="en-US" sz="1000"/>
              <a:t>  @Embedded EmployeeId employeeId;</a:t>
            </a:r>
          </a:p>
          <a:p>
            <a:pPr>
              <a:lnSpc>
                <a:spcPct val="90000"/>
              </a:lnSpc>
            </a:pPr>
            <a:r>
              <a:rPr lang="en-US" sz="1000"/>
              <a:t>  ...</a:t>
            </a:r>
          </a:p>
          <a:p>
            <a:pPr>
              <a:lnSpc>
                <a:spcPct val="90000"/>
              </a:lnSpc>
            </a:pPr>
            <a:r>
              <a:rPr lang="en-US" sz="1000"/>
              <a:t>}</a:t>
            </a:r>
          </a:p>
          <a:p>
            <a:pPr>
              <a:lnSpc>
                <a:spcPct val="90000"/>
              </a:lnSpc>
            </a:pPr>
            <a:endParaRPr lang="en-US" sz="1000"/>
          </a:p>
          <a:p>
            <a:pPr>
              <a:lnSpc>
                <a:spcPct val="90000"/>
              </a:lnSpc>
            </a:pPr>
            <a:endParaRPr lang="en-US" sz="1000"/>
          </a:p>
          <a:p>
            <a:pPr>
              <a:lnSpc>
                <a:spcPct val="90000"/>
              </a:lnSpc>
            </a:pPr>
            <a:r>
              <a:rPr lang="en-US" sz="1000"/>
              <a:t>Then you can write employee.employeeId to access the entire primary key object and employee.employeeId.name to access part of it. Where as if it were IdClass, you have to do write:</a:t>
            </a:r>
          </a:p>
          <a:p>
            <a:pPr>
              <a:lnSpc>
                <a:spcPct val="90000"/>
              </a:lnSpc>
            </a:pPr>
            <a:r>
              <a:rPr lang="en-US" sz="1000"/>
              <a:t>new EmployeeId(employee.name, employee.dateOfBirth) to get the entire PK object.</a:t>
            </a:r>
          </a:p>
          <a:p>
            <a:pPr>
              <a:lnSpc>
                <a:spcPct val="90000"/>
              </a:lnSpc>
            </a:pPr>
            <a:endParaRPr lang="en-US" sz="1000"/>
          </a:p>
          <a:p>
            <a:pPr>
              <a:lnSpc>
                <a:spcPct val="90000"/>
              </a:lnSpc>
            </a:pPr>
            <a:endParaRPr lang="en-US" sz="1000"/>
          </a:p>
          <a:p>
            <a:pPr>
              <a:lnSpc>
                <a:spcPct val="90000"/>
              </a:lnSpc>
            </a:pPr>
            <a:r>
              <a:rPr lang="en-US" sz="1000"/>
              <a:t>From </a:t>
            </a:r>
            <a:r>
              <a:rPr lang="en-US"/>
              <a:t>http://en.wikibooks.org/wiki/Java_Persistence/Identity_and_Sequencing#Embedded_Id</a:t>
            </a:r>
          </a:p>
          <a:p>
            <a:pPr>
              <a:lnSpc>
                <a:spcPct val="90000"/>
              </a:lnSpc>
            </a:pPr>
            <a:endParaRPr lang="en-US"/>
          </a:p>
          <a:p>
            <a:pPr>
              <a:lnSpc>
                <a:spcPct val="90000"/>
              </a:lnSpc>
            </a:pPr>
            <a:endParaRPr lang="en-US" sz="1000"/>
          </a:p>
          <a:p>
            <a:r>
              <a:rPr lang="it-IT" b="1"/>
              <a:t>Embedded Id</a:t>
            </a:r>
          </a:p>
          <a:p>
            <a:r>
              <a:rPr lang="it-IT"/>
              <a:t>An EmbeddedId defines a separate Embeddable Java class to contain the entities primary key. It is defined through the </a:t>
            </a:r>
            <a:r>
              <a:rPr lang="it-IT">
                <a:hlinkClick r:id="rId3"/>
              </a:rPr>
              <a:t>@EmbeddedId</a:t>
            </a:r>
            <a:r>
              <a:rPr lang="it-IT"/>
              <a:t> annotation or &lt;embedded-id&gt; XML element. The EmbeddedId's Embeddable class must define each id attribute for the entity using Basic mappings. All attributes in the EmbeddedId's Embeddable are assumed to be part of the primary key.</a:t>
            </a:r>
          </a:p>
          <a:p>
            <a:r>
              <a:rPr lang="it-IT"/>
              <a:t>The EmbeddedId is also used as the structure passed to the EntityManager find() and getReference() API. Some JPA products also use the EmbeddedId as a cache key to track an object's identity. Because of this, it is required (depending on JPA product) to implement an equals() and hashCode() method on the EmbeddedId. Ensure that the equals() method checks each part of the primary key, and correctly uses equals for objects and == for primitives. Ensure that the hashCode() method will return the same value for two equal objects.</a:t>
            </a:r>
          </a:p>
          <a:p>
            <a:pPr lvl="1"/>
            <a:r>
              <a:rPr lang="it-IT">
                <a:hlinkClick r:id="rId4" tooltip="Java Persistence/TopLink"/>
              </a:rPr>
              <a:t>TopLink</a:t>
            </a:r>
            <a:r>
              <a:rPr lang="it-IT"/>
              <a:t> / </a:t>
            </a:r>
            <a:r>
              <a:rPr lang="it-IT">
                <a:hlinkClick r:id="rId5" tooltip="Java Persistence/EclipseLink"/>
              </a:rPr>
              <a:t>EclipseLink</a:t>
            </a:r>
            <a:r>
              <a:rPr lang="it-IT"/>
              <a:t> : Do not require the implementation of equals() or hashCode() in the id class.</a:t>
            </a:r>
          </a:p>
          <a:p>
            <a:r>
              <a:rPr lang="it-IT" b="1"/>
              <a:t>[</a:t>
            </a:r>
            <a:r>
              <a:rPr lang="it-IT" b="1">
                <a:hlinkClick r:id="rId6" tooltip="Edit section: Example embedded id annotation"/>
              </a:rPr>
              <a:t>edit</a:t>
            </a:r>
            <a:r>
              <a:rPr lang="it-IT" b="1"/>
              <a:t>] Example embedded id annotation</a:t>
            </a:r>
          </a:p>
          <a:p>
            <a:r>
              <a:rPr lang="it-IT"/>
              <a:t>... @Entity public class Employee { @EmbeddedId private EmployeePK id ... }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8EEFA-25E5-4862-A7F9-266C01E1DDD6}" type="slidenum">
              <a:rPr lang="en-US"/>
              <a:pPr/>
              <a:t>19</a:t>
            </a:fld>
            <a:endParaRPr 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pPr>
              <a:lnSpc>
                <a:spcPct val="80000"/>
              </a:lnSpc>
            </a:pPr>
            <a:endParaRPr lang="en-US" sz="9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a:t>
            </a:r>
            <a:r>
              <a:rPr lang="it-IT" dirty="0" err="1" smtClean="0"/>
              <a:t>largest</a:t>
            </a:r>
            <a:r>
              <a:rPr lang="it-IT" dirty="0" smtClean="0"/>
              <a:t> part of the JPA API </a:t>
            </a:r>
            <a:r>
              <a:rPr lang="it-IT" dirty="0" err="1" smtClean="0"/>
              <a:t>ends</a:t>
            </a:r>
            <a:r>
              <a:rPr lang="it-IT" dirty="0" smtClean="0"/>
              <a:t> up </a:t>
            </a:r>
            <a:r>
              <a:rPr lang="it-IT" dirty="0" err="1" smtClean="0"/>
              <a:t>being</a:t>
            </a:r>
            <a:r>
              <a:rPr lang="it-IT" dirty="0" smtClean="0"/>
              <a:t> the </a:t>
            </a:r>
            <a:r>
              <a:rPr lang="it-IT" b="1" dirty="0" err="1" smtClean="0"/>
              <a:t>object</a:t>
            </a:r>
            <a:r>
              <a:rPr lang="it-IT" b="1" dirty="0" smtClean="0"/>
              <a:t>- </a:t>
            </a:r>
            <a:r>
              <a:rPr lang="it-IT" b="1" dirty="0" err="1" smtClean="0"/>
              <a:t>relational</a:t>
            </a:r>
            <a:r>
              <a:rPr lang="it-IT" b="1" dirty="0" smtClean="0"/>
              <a:t> </a:t>
            </a:r>
            <a:r>
              <a:rPr lang="it-IT" b="1" dirty="0" err="1" smtClean="0"/>
              <a:t>mapping</a:t>
            </a:r>
            <a:r>
              <a:rPr lang="it-IT" dirty="0" smtClean="0"/>
              <a:t> (ORM) component </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22</a:t>
            </a:fld>
            <a:endParaRPr lang="en-US"/>
          </a:p>
        </p:txBody>
      </p:sp>
    </p:spTree>
    <p:extLst>
      <p:ext uri="{BB962C8B-B14F-4D97-AF65-F5344CB8AC3E}">
        <p14:creationId xmlns:p14="http://schemas.microsoft.com/office/powerpoint/2010/main" val="299009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Relationships can be </a:t>
            </a:r>
            <a:r>
              <a:rPr lang="en-US" i="1" dirty="0" smtClean="0"/>
              <a:t>bidirectional</a:t>
            </a:r>
            <a:r>
              <a:rPr lang="en-US" dirty="0" smtClean="0"/>
              <a:t> or </a:t>
            </a:r>
            <a:r>
              <a:rPr lang="en-US" i="1" dirty="0" smtClean="0"/>
              <a:t>unidirectional</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23</a:t>
            </a:fld>
            <a:endParaRPr lang="en-US"/>
          </a:p>
        </p:txBody>
      </p:sp>
    </p:spTree>
    <p:extLst>
      <p:ext uri="{BB962C8B-B14F-4D97-AF65-F5344CB8AC3E}">
        <p14:creationId xmlns:p14="http://schemas.microsoft.com/office/powerpoint/2010/main" val="195384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06567B5-3F59-4C32-A714-B859C0D59014}" type="slidenum">
              <a:rPr lang="en-US"/>
              <a:pPr/>
              <a:t>‹#›</a:t>
            </a:fld>
            <a:endParaRPr lang="en-US"/>
          </a:p>
        </p:txBody>
      </p:sp>
    </p:spTree>
    <p:extLst>
      <p:ext uri="{BB962C8B-B14F-4D97-AF65-F5344CB8AC3E}">
        <p14:creationId xmlns:p14="http://schemas.microsoft.com/office/powerpoint/2010/main" val="125581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jcp.org/en/jsr/detail?id=3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docs.jboss.org/hibernate/orm/4.0/hem/en-US/html/transactions.html" TargetMode="External"/><Relationship Id="rId4" Type="http://schemas.openxmlformats.org/officeDocument/2006/relationships/hyperlink" Target="http://docs.jboss.org/hibernate/entitymanager/3.6/reference/en/html_single/"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community.jboss.org/wiki/OpenSessioninView" TargetMode="External"/><Relationship Id="rId2" Type="http://schemas.openxmlformats.org/officeDocument/2006/relationships/hyperlink" Target="https://community.jboss.org/wiki/GenericDataAccessObjects" TargetMode="External"/><Relationship Id="rId1" Type="http://schemas.openxmlformats.org/officeDocument/2006/relationships/slideLayout" Target="../slideLayouts/slideLayout2.xml"/><Relationship Id="rId5" Type="http://schemas.openxmlformats.org/officeDocument/2006/relationships/hyperlink" Target="http://docs.jboss.org/hibernate/entitymanager/3.5/reference/en/html/querycriteria.html" TargetMode="External"/><Relationship Id="rId4" Type="http://schemas.openxmlformats.org/officeDocument/2006/relationships/hyperlink" Target="http://docs.jboss.org/hibernate/orm/4.0/hem/en-US/html/metamodel.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jcp.org/en/jsr/detail?id=31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dirty="0" smtClean="0"/>
              <a:t>Java Persistence API 	</a:t>
            </a:r>
            <a:endParaRPr lang="en-US" dirty="0"/>
          </a:p>
        </p:txBody>
      </p:sp>
      <p:sp>
        <p:nvSpPr>
          <p:cNvPr id="3" name="Sottotitolo 2"/>
          <p:cNvSpPr>
            <a:spLocks noGrp="1"/>
          </p:cNvSpPr>
          <p:nvPr>
            <p:ph type="subTitle" idx="1"/>
          </p:nvPr>
        </p:nvSpPr>
        <p:spPr/>
        <p:txBody>
          <a:bodyPr/>
          <a:lstStyle/>
          <a:p>
            <a:r>
              <a:rPr lang="en-US" dirty="0" err="1" smtClean="0"/>
              <a:t>Piero</a:t>
            </a:r>
            <a:r>
              <a:rPr lang="en-US" dirty="0" smtClean="0"/>
              <a:t> </a:t>
            </a:r>
            <a:r>
              <a:rPr lang="en-US" dirty="0" err="1" smtClean="0"/>
              <a:t>fraternali</a:t>
            </a:r>
            <a:r>
              <a:rPr lang="en-US" dirty="0" smtClean="0"/>
              <a:t>– </a:t>
            </a:r>
            <a:r>
              <a:rPr lang="en-US" dirty="0"/>
              <a:t>Politecnico di Milano</a:t>
            </a:r>
          </a:p>
          <a:p>
            <a:r>
              <a:rPr lang="en-US" dirty="0" smtClean="0">
                <a:solidFill>
                  <a:srgbClr val="FF6600"/>
                </a:solidFill>
              </a:rPr>
              <a:t>piero.fraternali@polimi.it</a:t>
            </a:r>
          </a:p>
        </p:txBody>
      </p:sp>
    </p:spTree>
    <p:extLst>
      <p:ext uri="{BB962C8B-B14F-4D97-AF65-F5344CB8AC3E}">
        <p14:creationId xmlns:p14="http://schemas.microsoft.com/office/powerpoint/2010/main" val="15005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JPA Architecture</a:t>
            </a:r>
            <a:endParaRPr lang="en-US" dirty="0"/>
          </a:p>
        </p:txBody>
      </p:sp>
      <p:sp>
        <p:nvSpPr>
          <p:cNvPr id="9" name="Rettangolo 8"/>
          <p:cNvSpPr/>
          <p:nvPr/>
        </p:nvSpPr>
        <p:spPr>
          <a:xfrm>
            <a:off x="923700" y="3533776"/>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JDBC</a:t>
            </a:r>
            <a:endParaRPr lang="en-US" sz="2400" dirty="0">
              <a:solidFill>
                <a:schemeClr val="tx1"/>
              </a:solidFill>
            </a:endParaRPr>
          </a:p>
        </p:txBody>
      </p:sp>
      <p:sp>
        <p:nvSpPr>
          <p:cNvPr id="10" name="Rettangolo 9"/>
          <p:cNvSpPr/>
          <p:nvPr/>
        </p:nvSpPr>
        <p:spPr>
          <a:xfrm>
            <a:off x="923700" y="4406760"/>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DBMS</a:t>
            </a:r>
            <a:endParaRPr lang="en-US" sz="2400" dirty="0">
              <a:solidFill>
                <a:schemeClr val="tx1"/>
              </a:solidFill>
            </a:endParaRPr>
          </a:p>
        </p:txBody>
      </p:sp>
      <p:sp>
        <p:nvSpPr>
          <p:cNvPr id="11" name="Rettangolo 10"/>
          <p:cNvSpPr/>
          <p:nvPr/>
        </p:nvSpPr>
        <p:spPr>
          <a:xfrm>
            <a:off x="923700" y="2618888"/>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Persistence Provider</a:t>
            </a:r>
            <a:br>
              <a:rPr lang="en-US" dirty="0" smtClean="0">
                <a:solidFill>
                  <a:schemeClr val="tx1"/>
                </a:solidFill>
              </a:rPr>
            </a:br>
            <a:r>
              <a:rPr lang="en-US" dirty="0" smtClean="0">
                <a:solidFill>
                  <a:schemeClr val="tx1"/>
                </a:solidFill>
              </a:rPr>
              <a:t>(e.g., Hibernate)</a:t>
            </a:r>
            <a:endParaRPr lang="en-US" dirty="0">
              <a:solidFill>
                <a:schemeClr val="tx1"/>
              </a:solidFill>
            </a:endParaRPr>
          </a:p>
        </p:txBody>
      </p:sp>
      <p:sp>
        <p:nvSpPr>
          <p:cNvPr id="12" name="Rettangolo 11"/>
          <p:cNvSpPr/>
          <p:nvPr/>
        </p:nvSpPr>
        <p:spPr>
          <a:xfrm>
            <a:off x="923700" y="1676400"/>
            <a:ext cx="1834692"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Java Persistence API</a:t>
            </a:r>
            <a:endParaRPr lang="en-US" dirty="0">
              <a:solidFill>
                <a:schemeClr val="tx1"/>
              </a:solidFill>
            </a:endParaRPr>
          </a:p>
        </p:txBody>
      </p:sp>
      <p:cxnSp>
        <p:nvCxnSpPr>
          <p:cNvPr id="8" name="Connettore 2 7"/>
          <p:cNvCxnSpPr/>
          <p:nvPr/>
        </p:nvCxnSpPr>
        <p:spPr>
          <a:xfrm flipH="1">
            <a:off x="4747728" y="3886060"/>
            <a:ext cx="5644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CasellaDiTesto 1"/>
          <p:cNvSpPr txBox="1"/>
          <p:nvPr/>
        </p:nvSpPr>
        <p:spPr>
          <a:xfrm>
            <a:off x="5489706" y="2661228"/>
            <a:ext cx="3397650" cy="707886"/>
          </a:xfrm>
          <a:prstGeom prst="rect">
            <a:avLst/>
          </a:prstGeom>
          <a:noFill/>
        </p:spPr>
        <p:txBody>
          <a:bodyPr wrap="square" rtlCol="0">
            <a:spAutoFit/>
          </a:bodyPr>
          <a:lstStyle/>
          <a:p>
            <a:r>
              <a:rPr lang="en-US" sz="2000" dirty="0" smtClean="0"/>
              <a:t>The persistence provider is in charge of the ORM</a:t>
            </a:r>
            <a:endParaRPr lang="en-US" sz="2000" dirty="0"/>
          </a:p>
        </p:txBody>
      </p:sp>
      <p:cxnSp>
        <p:nvCxnSpPr>
          <p:cNvPr id="13" name="Connettore 2 12"/>
          <p:cNvCxnSpPr/>
          <p:nvPr/>
        </p:nvCxnSpPr>
        <p:spPr>
          <a:xfrm flipH="1">
            <a:off x="4747728" y="2953616"/>
            <a:ext cx="5644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ttangolo 2"/>
          <p:cNvSpPr/>
          <p:nvPr/>
        </p:nvSpPr>
        <p:spPr>
          <a:xfrm>
            <a:off x="5489706" y="3470561"/>
            <a:ext cx="3397650" cy="1015663"/>
          </a:xfrm>
          <a:prstGeom prst="rect">
            <a:avLst/>
          </a:prstGeom>
        </p:spPr>
        <p:txBody>
          <a:bodyPr wrap="square">
            <a:spAutoFit/>
          </a:bodyPr>
          <a:lstStyle/>
          <a:p>
            <a:r>
              <a:rPr lang="en-US" sz="2000" dirty="0" smtClean="0"/>
              <a:t>JDBC </a:t>
            </a:r>
            <a:r>
              <a:rPr lang="en-US" sz="2000" dirty="0"/>
              <a:t>provides methods for querying and updating data in a database</a:t>
            </a:r>
          </a:p>
        </p:txBody>
      </p:sp>
      <p:sp>
        <p:nvSpPr>
          <p:cNvPr id="14" name="Rettangolo 13"/>
          <p:cNvSpPr/>
          <p:nvPr/>
        </p:nvSpPr>
        <p:spPr>
          <a:xfrm>
            <a:off x="2937072" y="1676400"/>
            <a:ext cx="1629861"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Vendor-specific API</a:t>
            </a:r>
            <a:endParaRPr lang="en-US" dirty="0">
              <a:solidFill>
                <a:schemeClr val="tx1"/>
              </a:solidFill>
            </a:endParaRPr>
          </a:p>
        </p:txBody>
      </p:sp>
      <p:sp>
        <p:nvSpPr>
          <p:cNvPr id="7" name="Segnaposto numero diapositiva 6"/>
          <p:cNvSpPr>
            <a:spLocks noGrp="1"/>
          </p:cNvSpPr>
          <p:nvPr>
            <p:ph type="sldNum" sz="quarter" idx="12"/>
          </p:nvPr>
        </p:nvSpPr>
        <p:spPr>
          <a:xfrm>
            <a:off x="6553200" y="6324600"/>
            <a:ext cx="2133600" cy="365125"/>
          </a:xfrm>
        </p:spPr>
        <p:txBody>
          <a:bodyPr/>
          <a:lstStyle/>
          <a:p>
            <a:fld id="{4A822907-8A9D-4F6B-98F6-913902AD56B5}" type="slidenum">
              <a:rPr lang="en-US" smtClean="0"/>
              <a:t>10</a:t>
            </a:fld>
            <a:endParaRPr lang="en-US"/>
          </a:p>
        </p:txBody>
      </p:sp>
    </p:spTree>
    <p:extLst>
      <p:ext uri="{BB962C8B-B14F-4D97-AF65-F5344CB8AC3E}">
        <p14:creationId xmlns:p14="http://schemas.microsoft.com/office/powerpoint/2010/main" val="3765750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JPA in a nutshell</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Java Persistence API </a:t>
            </a:r>
            <a:r>
              <a:rPr lang="en-US" dirty="0" smtClean="0"/>
              <a:t>main </a:t>
            </a:r>
            <a:r>
              <a:rPr lang="en-US" dirty="0" smtClean="0"/>
              <a:t>features:</a:t>
            </a:r>
          </a:p>
          <a:p>
            <a:pPr lvl="1"/>
            <a:r>
              <a:rPr lang="en-US" b="1" dirty="0" smtClean="0"/>
              <a:t>POJO Persistence: </a:t>
            </a:r>
            <a:r>
              <a:rPr lang="en-US" dirty="0" smtClean="0"/>
              <a:t>there is nothing special about the objects being persisted, any existing non-</a:t>
            </a:r>
            <a:r>
              <a:rPr lang="en-US" dirty="0" smtClean="0">
                <a:latin typeface="Courier New"/>
                <a:cs typeface="Courier New"/>
              </a:rPr>
              <a:t>final</a:t>
            </a:r>
            <a:r>
              <a:rPr lang="en-US" dirty="0" smtClean="0"/>
              <a:t> object with a default constructor can be persisted</a:t>
            </a:r>
          </a:p>
          <a:p>
            <a:pPr lvl="1"/>
            <a:r>
              <a:rPr lang="en-US" b="1" dirty="0" smtClean="0"/>
              <a:t>Non-intrusiveness: </a:t>
            </a:r>
            <a:r>
              <a:rPr lang="en-US" dirty="0" smtClean="0"/>
              <a:t>the </a:t>
            </a:r>
            <a:r>
              <a:rPr lang="en-US" dirty="0"/>
              <a:t>persistence API exists as a separate layer from the persistent </a:t>
            </a:r>
            <a:r>
              <a:rPr lang="en-US" dirty="0" smtClean="0"/>
              <a:t>objects, i.e., the persisted objects are not aware of the persistence layer</a:t>
            </a:r>
          </a:p>
          <a:p>
            <a:pPr lvl="1"/>
            <a:r>
              <a:rPr lang="en-US" b="1" dirty="0" smtClean="0"/>
              <a:t>Object queries: </a:t>
            </a:r>
            <a:r>
              <a:rPr lang="en-US" dirty="0" smtClean="0"/>
              <a:t>a </a:t>
            </a:r>
            <a:r>
              <a:rPr lang="en-US" dirty="0"/>
              <a:t>powerful query framework offers the ability to query across entities and their relationships without having to use concrete foreign keys or database </a:t>
            </a:r>
            <a:r>
              <a:rPr lang="en-US" dirty="0" smtClean="0"/>
              <a:t>columns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11</a:t>
            </a:fld>
            <a:endParaRPr lang="en-US"/>
          </a:p>
        </p:txBody>
      </p:sp>
    </p:spTree>
    <p:extLst>
      <p:ext uri="{BB962C8B-B14F-4D97-AF65-F5344CB8AC3E}">
        <p14:creationId xmlns:p14="http://schemas.microsoft.com/office/powerpoint/2010/main" val="872123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JPA main concepts</a:t>
            </a:r>
          </a:p>
        </p:txBody>
      </p:sp>
      <p:sp>
        <p:nvSpPr>
          <p:cNvPr id="32768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800">
                <a:solidFill>
                  <a:srgbClr val="FF3300"/>
                </a:solidFill>
              </a:rPr>
              <a:t>Entity</a:t>
            </a:r>
            <a:r>
              <a:rPr lang="en-US" sz="2800"/>
              <a:t>: a class (JavaBean) representing a set of persistent objects mapped onto a relational table  </a:t>
            </a:r>
          </a:p>
          <a:p>
            <a:pPr>
              <a:lnSpc>
                <a:spcPct val="80000"/>
              </a:lnSpc>
            </a:pPr>
            <a:r>
              <a:rPr lang="en-US" sz="2800">
                <a:solidFill>
                  <a:srgbClr val="FF3300"/>
                </a:solidFill>
              </a:rPr>
              <a:t>Persistence Unit</a:t>
            </a:r>
            <a:r>
              <a:rPr lang="en-US" sz="2800"/>
              <a:t>: the set of all </a:t>
            </a:r>
            <a:r>
              <a:rPr lang="en-US" sz="2800">
                <a:solidFill>
                  <a:srgbClr val="FF3300"/>
                </a:solidFill>
              </a:rPr>
              <a:t>classes</a:t>
            </a:r>
            <a:r>
              <a:rPr lang="en-US" sz="2800"/>
              <a:t> that are persistently mapped to </a:t>
            </a:r>
            <a:r>
              <a:rPr lang="en-US" sz="2800">
                <a:solidFill>
                  <a:srgbClr val="FF3300"/>
                </a:solidFill>
              </a:rPr>
              <a:t>one </a:t>
            </a:r>
            <a:r>
              <a:rPr lang="en-US" sz="2800"/>
              <a:t>database (analogous to the notion of </a:t>
            </a:r>
            <a:r>
              <a:rPr lang="en-US" sz="2800">
                <a:solidFill>
                  <a:srgbClr val="FF3300"/>
                </a:solidFill>
              </a:rPr>
              <a:t>db</a:t>
            </a:r>
            <a:r>
              <a:rPr lang="en-US" sz="2800"/>
              <a:t> </a:t>
            </a:r>
            <a:r>
              <a:rPr lang="en-US" sz="2800">
                <a:solidFill>
                  <a:srgbClr val="FF3300"/>
                </a:solidFill>
              </a:rPr>
              <a:t>schema</a:t>
            </a:r>
            <a:r>
              <a:rPr lang="en-US" sz="2800"/>
              <a:t>)</a:t>
            </a:r>
          </a:p>
          <a:p>
            <a:pPr>
              <a:lnSpc>
                <a:spcPct val="80000"/>
              </a:lnSpc>
            </a:pPr>
            <a:r>
              <a:rPr lang="en-US" sz="2800">
                <a:solidFill>
                  <a:srgbClr val="FF3300"/>
                </a:solidFill>
              </a:rPr>
              <a:t>Persistence Context</a:t>
            </a:r>
            <a:r>
              <a:rPr lang="en-US" sz="2800"/>
              <a:t>: the set of all </a:t>
            </a:r>
            <a:r>
              <a:rPr lang="en-US" sz="2800">
                <a:solidFill>
                  <a:srgbClr val="FF3300"/>
                </a:solidFill>
              </a:rPr>
              <a:t>objects</a:t>
            </a:r>
            <a:r>
              <a:rPr lang="en-US" sz="2800"/>
              <a:t> of the entities defined in the persistence unit (analogous to the notion of </a:t>
            </a:r>
            <a:r>
              <a:rPr lang="en-US" sz="2800">
                <a:solidFill>
                  <a:srgbClr val="FF3300"/>
                </a:solidFill>
              </a:rPr>
              <a:t>db</a:t>
            </a:r>
            <a:r>
              <a:rPr lang="en-US" sz="2800"/>
              <a:t> </a:t>
            </a:r>
            <a:r>
              <a:rPr lang="en-US" sz="2800">
                <a:solidFill>
                  <a:srgbClr val="FF3300"/>
                </a:solidFill>
              </a:rPr>
              <a:t>instance</a:t>
            </a:r>
            <a:r>
              <a:rPr lang="en-US" sz="2800"/>
              <a:t>)</a:t>
            </a:r>
          </a:p>
          <a:p>
            <a:pPr>
              <a:lnSpc>
                <a:spcPct val="80000"/>
              </a:lnSpc>
            </a:pPr>
            <a:r>
              <a:rPr lang="en-US" sz="2800">
                <a:solidFill>
                  <a:srgbClr val="FF3300"/>
                </a:solidFill>
              </a:rPr>
              <a:t>Entity manager</a:t>
            </a:r>
            <a:r>
              <a:rPr lang="en-US" sz="2800"/>
              <a:t>: the interface for interacting with a Persistence Context</a:t>
            </a:r>
          </a:p>
          <a:p>
            <a:pPr>
              <a:lnSpc>
                <a:spcPct val="80000"/>
              </a:lnSpc>
            </a:pPr>
            <a:endParaRPr lang="en-US" sz="2800"/>
          </a:p>
        </p:txBody>
      </p:sp>
    </p:spTree>
    <p:extLst>
      <p:ext uri="{BB962C8B-B14F-4D97-AF65-F5344CB8AC3E}">
        <p14:creationId xmlns:p14="http://schemas.microsoft.com/office/powerpoint/2010/main" val="109350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Entity and </a:t>
            </a:r>
            <a:r>
              <a:rPr lang="en-US" dirty="0" err="1" smtClean="0">
                <a:latin typeface="Courier New"/>
                <a:cs typeface="Courier New"/>
              </a:rPr>
              <a:t>EntityManager</a:t>
            </a:r>
            <a:endParaRPr lang="en-US" dirty="0">
              <a:latin typeface="Courier New"/>
              <a:cs typeface="Courier New"/>
            </a:endParaRP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939077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descr="Rectangle: Click to edit Master text styles&#10;Second level&#10;Third level&#10;Fourth level&#10;Fifth level"/>
          <p:cNvSpPr>
            <a:spLocks noChangeArrowheads="1"/>
          </p:cNvSpPr>
          <p:nvPr/>
        </p:nvSpPr>
        <p:spPr bwMode="auto">
          <a:xfrm>
            <a:off x="609600" y="1600200"/>
            <a:ext cx="800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110000"/>
              <a:buFont typeface="Wingdings" pitchFamily="2" charset="2"/>
              <a:buBlip>
                <a:blip r:embed="rId3"/>
              </a:buBlip>
            </a:pPr>
            <a:endParaRPr lang="en-US" sz="2800" b="0" dirty="0"/>
          </a:p>
        </p:txBody>
      </p:sp>
      <p:sp>
        <p:nvSpPr>
          <p:cNvPr id="6" name="Title 5"/>
          <p:cNvSpPr>
            <a:spLocks noGrp="1"/>
          </p:cNvSpPr>
          <p:nvPr>
            <p:ph type="title"/>
          </p:nvPr>
        </p:nvSpPr>
        <p:spPr/>
        <p:txBody>
          <a:bodyPr/>
          <a:lstStyle/>
          <a:p>
            <a:r>
              <a:rPr lang="it-IT" dirty="0" smtClean="0"/>
              <a:t>Entity</a:t>
            </a:r>
            <a:endParaRPr lang="it-IT" dirty="0"/>
          </a:p>
        </p:txBody>
      </p:sp>
      <p:sp>
        <p:nvSpPr>
          <p:cNvPr id="7" name="Content Placeholder 6"/>
          <p:cNvSpPr>
            <a:spLocks noGrp="1"/>
          </p:cNvSpPr>
          <p:nvPr>
            <p:ph idx="1"/>
          </p:nvPr>
        </p:nvSpPr>
        <p:spPr/>
        <p:txBody>
          <a:bodyPr>
            <a:normAutofit fontScale="92500" lnSpcReduction="20000"/>
          </a:bodyPr>
          <a:lstStyle/>
          <a:p>
            <a:r>
              <a:rPr lang="en-US" dirty="0"/>
              <a:t>A Java Bean (POJO Plain Old Java Object) that represents a table in a database</a:t>
            </a:r>
          </a:p>
          <a:p>
            <a:r>
              <a:rPr lang="en-US" dirty="0"/>
              <a:t>The class represents the </a:t>
            </a:r>
            <a:r>
              <a:rPr lang="en-US" dirty="0">
                <a:solidFill>
                  <a:srgbClr val="FF0000"/>
                </a:solidFill>
              </a:rPr>
              <a:t>table</a:t>
            </a:r>
          </a:p>
          <a:p>
            <a:r>
              <a:rPr lang="en-US" dirty="0"/>
              <a:t>The objects represent the </a:t>
            </a:r>
            <a:r>
              <a:rPr lang="en-US" dirty="0">
                <a:solidFill>
                  <a:srgbClr val="FF0000"/>
                </a:solidFill>
              </a:rPr>
              <a:t>tuples</a:t>
            </a:r>
          </a:p>
          <a:p>
            <a:r>
              <a:rPr lang="en-US" dirty="0"/>
              <a:t>May have a life longer than that of the application</a:t>
            </a:r>
          </a:p>
          <a:p>
            <a:r>
              <a:rPr lang="en-US" dirty="0"/>
              <a:t>Needs to be associated with the database table it represents (</a:t>
            </a:r>
            <a:r>
              <a:rPr lang="en-US" dirty="0">
                <a:solidFill>
                  <a:srgbClr val="FF0000"/>
                </a:solidFill>
              </a:rPr>
              <a:t>mapping</a:t>
            </a:r>
            <a:r>
              <a:rPr lang="en-US" dirty="0"/>
              <a:t>)</a:t>
            </a:r>
          </a:p>
          <a:p>
            <a:r>
              <a:rPr lang="en-US" dirty="0"/>
              <a:t>Inherits much of the properties &amp; concepts of an object-relational database table</a:t>
            </a:r>
          </a:p>
          <a:p>
            <a:endParaRPr lang="it-IT" dirty="0"/>
          </a:p>
        </p:txBody>
      </p:sp>
    </p:spTree>
    <p:extLst>
      <p:ext uri="{BB962C8B-B14F-4D97-AF65-F5344CB8AC3E}">
        <p14:creationId xmlns:p14="http://schemas.microsoft.com/office/powerpoint/2010/main" val="3842349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Entity Properties</a:t>
            </a:r>
          </a:p>
        </p:txBody>
      </p:sp>
      <p:sp>
        <p:nvSpPr>
          <p:cNvPr id="328716" name="Rectangle 12" descr="Rectangle: Click to edit Master text styles&#10;Second level&#10;Third level&#10;Fourth level&#10;Fifth level"/>
          <p:cNvSpPr>
            <a:spLocks noGrp="1" noChangeArrowheads="1"/>
          </p:cNvSpPr>
          <p:nvPr>
            <p:ph type="body" sz="half" idx="2"/>
          </p:nvPr>
        </p:nvSpPr>
        <p:spPr/>
        <p:txBody>
          <a:bodyPr/>
          <a:lstStyle/>
          <a:p>
            <a:r>
              <a:rPr lang="en-US" sz="2800"/>
              <a:t>Identification (primary key)</a:t>
            </a:r>
          </a:p>
          <a:p>
            <a:r>
              <a:rPr lang="en-US" sz="2800"/>
              <a:t>Nesting</a:t>
            </a:r>
          </a:p>
          <a:p>
            <a:r>
              <a:rPr lang="en-US" sz="2800"/>
              <a:t>Relationship</a:t>
            </a:r>
          </a:p>
          <a:p>
            <a:r>
              <a:rPr lang="en-US" sz="2800"/>
              <a:t>Inheritance</a:t>
            </a:r>
          </a:p>
          <a:p>
            <a:r>
              <a:rPr lang="en-US" sz="2800"/>
              <a:t>Referential integrity (foreign key)</a:t>
            </a:r>
          </a:p>
        </p:txBody>
      </p:sp>
      <p:sp>
        <p:nvSpPr>
          <p:cNvPr id="328708" name="Rectangle 4"/>
          <p:cNvSpPr>
            <a:spLocks noChangeArrowheads="1"/>
          </p:cNvSpPr>
          <p:nvPr/>
        </p:nvSpPr>
        <p:spPr bwMode="auto">
          <a:xfrm>
            <a:off x="1547813" y="1673225"/>
            <a:ext cx="1800225" cy="9350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09" name="Line 5"/>
          <p:cNvSpPr>
            <a:spLocks noChangeShapeType="1"/>
          </p:cNvSpPr>
          <p:nvPr/>
        </p:nvSpPr>
        <p:spPr bwMode="auto">
          <a:xfrm>
            <a:off x="1547813" y="2033587"/>
            <a:ext cx="1800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0" name="Text Box 6"/>
          <p:cNvSpPr txBox="1">
            <a:spLocks noChangeArrowheads="1"/>
          </p:cNvSpPr>
          <p:nvPr/>
        </p:nvSpPr>
        <p:spPr bwMode="auto">
          <a:xfrm>
            <a:off x="1603375" y="1600200"/>
            <a:ext cx="174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BeanClass</a:t>
            </a:r>
          </a:p>
        </p:txBody>
      </p:sp>
      <p:sp>
        <p:nvSpPr>
          <p:cNvPr id="328711" name="Rectangle 7"/>
          <p:cNvSpPr>
            <a:spLocks noChangeArrowheads="1"/>
          </p:cNvSpPr>
          <p:nvPr/>
        </p:nvSpPr>
        <p:spPr bwMode="auto">
          <a:xfrm>
            <a:off x="1187450" y="4551362"/>
            <a:ext cx="2520950" cy="15128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2" name="Line 8"/>
          <p:cNvSpPr>
            <a:spLocks noChangeShapeType="1"/>
          </p:cNvSpPr>
          <p:nvPr/>
        </p:nvSpPr>
        <p:spPr bwMode="auto">
          <a:xfrm>
            <a:off x="1187450" y="4983162"/>
            <a:ext cx="2519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3" name="Text Box 9"/>
          <p:cNvSpPr txBox="1">
            <a:spLocks noChangeArrowheads="1"/>
          </p:cNvSpPr>
          <p:nvPr/>
        </p:nvSpPr>
        <p:spPr bwMode="auto">
          <a:xfrm>
            <a:off x="1292225" y="4508500"/>
            <a:ext cx="231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Obj/Rel Table</a:t>
            </a:r>
          </a:p>
        </p:txBody>
      </p:sp>
      <p:sp>
        <p:nvSpPr>
          <p:cNvPr id="2" name="Up-Down Arrow 1"/>
          <p:cNvSpPr/>
          <p:nvPr/>
        </p:nvSpPr>
        <p:spPr>
          <a:xfrm>
            <a:off x="1676400" y="2667000"/>
            <a:ext cx="1447800" cy="1905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67902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Entity (example)</a:t>
            </a:r>
            <a:endParaRPr lang="en-US" dirty="0">
              <a:latin typeface="Courier New"/>
              <a:cs typeface="Courier New"/>
            </a:endParaRP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609062759"/>
              </p:ext>
            </p:extLst>
          </p:nvPr>
        </p:nvGraphicFramePr>
        <p:xfrm>
          <a:off x="1114425" y="2057400"/>
          <a:ext cx="7610475" cy="372364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err="1" smtClean="0">
                          <a:latin typeface="Courier New"/>
                          <a:cs typeface="Courier New"/>
                        </a:rPr>
                        <a:t>Employee.java</a:t>
                      </a:r>
                      <a:endParaRPr lang="en-US" dirty="0">
                        <a:latin typeface="Courier New"/>
                        <a:cs typeface="Courier New"/>
                      </a:endParaRPr>
                    </a:p>
                  </a:txBody>
                  <a:tcPr/>
                </a:tc>
              </a:tr>
              <a:tr h="370840">
                <a:tc>
                  <a:txBody>
                    <a:bodyPr/>
                    <a:lstStyle/>
                    <a:p>
                      <a:r>
                        <a:rPr lang="en-US" sz="1400" b="1" dirty="0" smtClean="0">
                          <a:solidFill>
                            <a:schemeClr val="accent5"/>
                          </a:solidFill>
                          <a:latin typeface="CourierNewPS-BoldMT"/>
                        </a:rPr>
                        <a:t>@Entity</a:t>
                      </a:r>
                      <a:endParaRPr lang="en-US" sz="1400" b="0" dirty="0" smtClean="0">
                        <a:solidFill>
                          <a:schemeClr val="accent5"/>
                        </a:solidFill>
                        <a:latin typeface="CourierNewPSMT"/>
                      </a:endParaRPr>
                    </a:p>
                    <a:p>
                      <a:r>
                        <a:rPr lang="en-US" sz="1400" b="1" dirty="0" smtClean="0">
                          <a:solidFill>
                            <a:prstClr val="black"/>
                          </a:solidFill>
                          <a:latin typeface="CourierNewPS-BoldMT"/>
                        </a:rPr>
                        <a:t>public class</a:t>
                      </a:r>
                      <a:r>
                        <a:rPr lang="en-US" sz="1400" b="0" dirty="0" smtClean="0">
                          <a:solidFill>
                            <a:prstClr val="black"/>
                          </a:solidFill>
                          <a:latin typeface="CourierNewPSMT"/>
                        </a:rPr>
                        <a:t> Employee {</a:t>
                      </a:r>
                    </a:p>
                    <a:p>
                      <a:r>
                        <a:rPr lang="en-US" sz="1400" b="0" dirty="0" smtClean="0">
                          <a:solidFill>
                            <a:prstClr val="black"/>
                          </a:solidFill>
                          <a:latin typeface="CourierNewPSMT"/>
                        </a:rPr>
                        <a:t>    </a:t>
                      </a:r>
                      <a:r>
                        <a:rPr lang="en-US" sz="1400" b="1" dirty="0" smtClean="0">
                          <a:solidFill>
                            <a:srgbClr val="21449B"/>
                          </a:solidFill>
                          <a:latin typeface="CourierNewPS-BoldMT"/>
                        </a:rPr>
                        <a:t>@Id</a:t>
                      </a:r>
                      <a:r>
                        <a:rPr lang="en-US" sz="1400" b="0" dirty="0" smtClean="0">
                          <a:solidFill>
                            <a:srgbClr val="21449B"/>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a:t>
                      </a:r>
                      <a:r>
                        <a:rPr lang="en-US" sz="1400" b="0" dirty="0" err="1" smtClean="0">
                          <a:solidFill>
                            <a:srgbClr val="0057AE"/>
                          </a:solidFill>
                          <a:latin typeface="CourierNewPSMT"/>
                        </a:rPr>
                        <a:t>int</a:t>
                      </a:r>
                      <a:r>
                        <a:rPr lang="en-US" sz="1400" b="0" dirty="0" smtClean="0">
                          <a:solidFill>
                            <a:prstClr val="black"/>
                          </a:solidFill>
                          <a:latin typeface="CourierNewPSMT"/>
                        </a:rPr>
                        <a:t> id;</a:t>
                      </a:r>
                    </a:p>
                    <a:p>
                      <a:r>
                        <a:rPr lang="en-US" sz="1400" b="0" dirty="0" smtClean="0">
                          <a:solidFill>
                            <a:prstClr val="black"/>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String name;</a:t>
                      </a:r>
                    </a:p>
                    <a:p>
                      <a:r>
                        <a:rPr lang="en-US" sz="1400" b="0" dirty="0" smtClean="0">
                          <a:solidFill>
                            <a:prstClr val="black"/>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salary;</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10181"/>
                          </a:solidFill>
                          <a:latin typeface="CourierNewPSMT"/>
                        </a:rPr>
                        <a:t>Employee</a:t>
                      </a:r>
                      <a:r>
                        <a:rPr lang="en-US" sz="1400" b="0" dirty="0" smtClean="0">
                          <a:solidFill>
                            <a:prstClr val="black"/>
                          </a:solidFill>
                          <a:latin typeface="CourierNewPSMT"/>
                        </a:rPr>
                        <a:t>()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10181"/>
                          </a:solidFill>
                          <a:latin typeface="CourierNewPSMT"/>
                        </a:rPr>
                        <a:t>Employee</a:t>
                      </a:r>
                      <a:r>
                        <a:rPr lang="en-US" sz="1400" b="0" dirty="0" smtClean="0">
                          <a:solidFill>
                            <a:prstClr val="black"/>
                          </a:solidFill>
                          <a:latin typeface="CourierNewPSMT"/>
                        </a:rPr>
                        <a:t>(</a:t>
                      </a:r>
                      <a:r>
                        <a:rPr lang="en-US" sz="1400" b="0" dirty="0" err="1" smtClean="0">
                          <a:solidFill>
                            <a:srgbClr val="0057AE"/>
                          </a:solidFill>
                          <a:latin typeface="CourierNewPSMT"/>
                        </a:rPr>
                        <a:t>int</a:t>
                      </a:r>
                      <a:r>
                        <a:rPr lang="en-US" sz="1400" b="0" dirty="0" smtClean="0">
                          <a:solidFill>
                            <a:prstClr val="black"/>
                          </a:solidFill>
                          <a:latin typeface="CourierNewPSMT"/>
                        </a:rPr>
                        <a:t> id) { </a:t>
                      </a:r>
                      <a:r>
                        <a:rPr lang="en-US" sz="1400" b="1" dirty="0" err="1" smtClean="0">
                          <a:solidFill>
                            <a:prstClr val="black"/>
                          </a:solidFill>
                          <a:latin typeface="CourierNewPS-BoldMT"/>
                        </a:rPr>
                        <a:t>this</a:t>
                      </a:r>
                      <a:r>
                        <a:rPr lang="en-US" sz="1400" b="0" dirty="0" err="1" smtClean="0">
                          <a:solidFill>
                            <a:prstClr val="black"/>
                          </a:solidFill>
                          <a:latin typeface="CourierNewPSMT"/>
                        </a:rPr>
                        <a:t>.id</a:t>
                      </a:r>
                      <a:r>
                        <a:rPr lang="en-US" sz="1400" b="0" dirty="0" smtClean="0">
                          <a:solidFill>
                            <a:prstClr val="black"/>
                          </a:solidFill>
                          <a:latin typeface="CourierNewPSMT"/>
                        </a:rPr>
                        <a:t> =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err="1" smtClean="0">
                          <a:solidFill>
                            <a:srgbClr val="0057AE"/>
                          </a:solidFill>
                          <a:latin typeface="CourierNewPSMT"/>
                        </a:rPr>
                        <a:t>int</a:t>
                      </a:r>
                      <a:r>
                        <a:rPr lang="en-US" sz="1400" b="0" dirty="0" smtClean="0">
                          <a:solidFill>
                            <a:prstClr val="black"/>
                          </a:solidFill>
                          <a:latin typeface="CourierNewPSMT"/>
                        </a:rPr>
                        <a:t> </a:t>
                      </a:r>
                      <a:r>
                        <a:rPr lang="en-US" sz="1400" b="0" dirty="0" err="1" smtClean="0">
                          <a:solidFill>
                            <a:srgbClr val="010181"/>
                          </a:solidFill>
                          <a:latin typeface="CourierNewPSMT"/>
                        </a:rPr>
                        <a:t>getId</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setId</a:t>
                      </a:r>
                      <a:r>
                        <a:rPr lang="en-US" sz="1400" b="0" dirty="0" smtClean="0">
                          <a:solidFill>
                            <a:prstClr val="black"/>
                          </a:solidFill>
                          <a:latin typeface="CourierNewPSMT"/>
                        </a:rPr>
                        <a:t>(</a:t>
                      </a:r>
                      <a:r>
                        <a:rPr lang="en-US" sz="1400" b="0" dirty="0" err="1" smtClean="0">
                          <a:solidFill>
                            <a:srgbClr val="0057AE"/>
                          </a:solidFill>
                          <a:latin typeface="CourierNewPSMT"/>
                        </a:rPr>
                        <a:t>int</a:t>
                      </a:r>
                      <a:r>
                        <a:rPr lang="en-US" sz="1400" b="0" dirty="0" smtClean="0">
                          <a:solidFill>
                            <a:prstClr val="black"/>
                          </a:solidFill>
                          <a:latin typeface="CourierNewPSMT"/>
                        </a:rPr>
                        <a:t> id) { </a:t>
                      </a:r>
                      <a:r>
                        <a:rPr lang="en-US" sz="1400" b="1" dirty="0" err="1" smtClean="0">
                          <a:solidFill>
                            <a:prstClr val="black"/>
                          </a:solidFill>
                          <a:latin typeface="CourierNewPS-BoldMT"/>
                        </a:rPr>
                        <a:t>this</a:t>
                      </a:r>
                      <a:r>
                        <a:rPr lang="en-US" sz="1400" b="0" dirty="0" err="1" smtClean="0">
                          <a:solidFill>
                            <a:prstClr val="black"/>
                          </a:solidFill>
                          <a:latin typeface="CourierNewPSMT"/>
                        </a:rPr>
                        <a:t>.id</a:t>
                      </a:r>
                      <a:r>
                        <a:rPr lang="en-US" sz="1400" b="0" dirty="0" smtClean="0">
                          <a:solidFill>
                            <a:prstClr val="black"/>
                          </a:solidFill>
                          <a:latin typeface="CourierNewPSMT"/>
                        </a:rPr>
                        <a:t> =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String </a:t>
                      </a:r>
                      <a:r>
                        <a:rPr lang="en-US" sz="1400" b="0" dirty="0" err="1" smtClean="0">
                          <a:solidFill>
                            <a:srgbClr val="010181"/>
                          </a:solidFill>
                          <a:latin typeface="CourierNewPSMT"/>
                        </a:rPr>
                        <a:t>getName</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name;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setName</a:t>
                      </a:r>
                      <a:r>
                        <a:rPr lang="en-US" sz="1400" b="0" dirty="0" smtClean="0">
                          <a:solidFill>
                            <a:prstClr val="black"/>
                          </a:solidFill>
                          <a:latin typeface="CourierNewPSMT"/>
                        </a:rPr>
                        <a:t>(String name) { </a:t>
                      </a:r>
                      <a:r>
                        <a:rPr lang="en-US" sz="1400" b="1" dirty="0" err="1" smtClean="0">
                          <a:solidFill>
                            <a:prstClr val="black"/>
                          </a:solidFill>
                          <a:latin typeface="CourierNewPS-BoldMT"/>
                        </a:rPr>
                        <a:t>this</a:t>
                      </a:r>
                      <a:r>
                        <a:rPr lang="en-US" sz="1400" b="0" dirty="0" err="1" smtClean="0">
                          <a:solidFill>
                            <a:prstClr val="black"/>
                          </a:solidFill>
                          <a:latin typeface="CourierNewPSMT"/>
                        </a:rPr>
                        <a:t>.name</a:t>
                      </a:r>
                      <a:r>
                        <a:rPr lang="en-US" sz="1400" b="0" dirty="0" smtClean="0">
                          <a:solidFill>
                            <a:prstClr val="black"/>
                          </a:solidFill>
                          <a:latin typeface="CourierNewPSMT"/>
                        </a:rPr>
                        <a:t> = name;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a:t>
                      </a:r>
                      <a:r>
                        <a:rPr lang="en-US" sz="1400" b="0" dirty="0" err="1" smtClean="0">
                          <a:solidFill>
                            <a:srgbClr val="010181"/>
                          </a:solidFill>
                          <a:latin typeface="CourierNewPSMT"/>
                        </a:rPr>
                        <a:t>getSalary</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salary;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setSalary</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salary) { </a:t>
                      </a:r>
                      <a:r>
                        <a:rPr lang="en-US" sz="1400" b="1" dirty="0" err="1" smtClean="0">
                          <a:solidFill>
                            <a:prstClr val="black"/>
                          </a:solidFill>
                          <a:latin typeface="CourierNewPS-BoldMT"/>
                        </a:rPr>
                        <a:t>this</a:t>
                      </a:r>
                      <a:r>
                        <a:rPr lang="en-US" sz="1400" b="0" dirty="0" err="1" smtClean="0">
                          <a:solidFill>
                            <a:prstClr val="black"/>
                          </a:solidFill>
                          <a:latin typeface="CourierNewPSMT"/>
                        </a:rPr>
                        <a:t>.salary</a:t>
                      </a:r>
                      <a:r>
                        <a:rPr lang="en-US" sz="1400" b="0" dirty="0" smtClean="0">
                          <a:solidFill>
                            <a:prstClr val="black"/>
                          </a:solidFill>
                          <a:latin typeface="CourierNewPSMT"/>
                        </a:rPr>
                        <a:t> = salary; }</a:t>
                      </a:r>
                    </a:p>
                    <a:p>
                      <a:r>
                        <a:rPr lang="en-US" sz="1400" b="0" dirty="0" smtClean="0">
                          <a:solidFill>
                            <a:prstClr val="black"/>
                          </a:solidFill>
                          <a:latin typeface="CourierNewPSMT"/>
                        </a:rPr>
                        <a:t>}</a:t>
                      </a:r>
                    </a:p>
                    <a:p>
                      <a:endParaRPr lang="en-US" dirty="0"/>
                    </a:p>
                  </a:txBody>
                  <a:tcPr/>
                </a:tc>
              </a:tr>
            </a:tbl>
          </a:graphicData>
        </a:graphic>
      </p:graphicFrame>
      <p:grpSp>
        <p:nvGrpSpPr>
          <p:cNvPr id="5" name="Gruppo 4"/>
          <p:cNvGrpSpPr/>
          <p:nvPr/>
        </p:nvGrpSpPr>
        <p:grpSpPr>
          <a:xfrm>
            <a:off x="2042489" y="2357437"/>
            <a:ext cx="5286441" cy="923330"/>
            <a:chOff x="1072737" y="3045598"/>
            <a:chExt cx="5286441" cy="923330"/>
          </a:xfrm>
        </p:grpSpPr>
        <p:sp>
          <p:nvSpPr>
            <p:cNvPr id="6" name="CasellaDiTesto 5"/>
            <p:cNvSpPr txBox="1"/>
            <p:nvPr/>
          </p:nvSpPr>
          <p:spPr>
            <a:xfrm>
              <a:off x="3630138" y="3045598"/>
              <a:ext cx="272904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Annotations are used to qualify the class as an entity</a:t>
              </a:r>
              <a:endParaRPr lang="en-US" dirty="0"/>
            </a:p>
          </p:txBody>
        </p:sp>
        <p:cxnSp>
          <p:nvCxnSpPr>
            <p:cNvPr id="7" name="Connettore 2 6"/>
            <p:cNvCxnSpPr>
              <a:stCxn id="6" idx="1"/>
            </p:cNvCxnSpPr>
            <p:nvPr/>
          </p:nvCxnSpPr>
          <p:spPr>
            <a:xfrm flipH="1" flipV="1">
              <a:off x="1072737" y="3261924"/>
              <a:ext cx="2557401" cy="245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2" name="Gruppo 21"/>
          <p:cNvGrpSpPr/>
          <p:nvPr/>
        </p:nvGrpSpPr>
        <p:grpSpPr>
          <a:xfrm>
            <a:off x="-11119" y="2930697"/>
            <a:ext cx="1458919" cy="1712740"/>
            <a:chOff x="69025" y="3574590"/>
            <a:chExt cx="1458919" cy="1712740"/>
          </a:xfrm>
        </p:grpSpPr>
        <p:sp>
          <p:nvSpPr>
            <p:cNvPr id="14" name="CasellaDiTesto 13"/>
            <p:cNvSpPr txBox="1"/>
            <p:nvPr/>
          </p:nvSpPr>
          <p:spPr>
            <a:xfrm>
              <a:off x="69025" y="4364000"/>
              <a:ext cx="145891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entity instance is just a POJO</a:t>
              </a:r>
              <a:endParaRPr lang="en-US" dirty="0"/>
            </a:p>
          </p:txBody>
        </p:sp>
        <p:cxnSp>
          <p:nvCxnSpPr>
            <p:cNvPr id="15" name="Connettore 2 14"/>
            <p:cNvCxnSpPr>
              <a:stCxn id="14" idx="0"/>
            </p:cNvCxnSpPr>
            <p:nvPr/>
          </p:nvCxnSpPr>
          <p:spPr>
            <a:xfrm flipV="1">
              <a:off x="798485" y="3574590"/>
              <a:ext cx="592151" cy="789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Segnaposto numero diapositiva 2"/>
          <p:cNvSpPr>
            <a:spLocks noGrp="1"/>
          </p:cNvSpPr>
          <p:nvPr>
            <p:ph type="sldNum" sz="quarter" idx="12"/>
          </p:nvPr>
        </p:nvSpPr>
        <p:spPr>
          <a:xfrm>
            <a:off x="6553200" y="5818187"/>
            <a:ext cx="2133600" cy="365125"/>
          </a:xfrm>
        </p:spPr>
        <p:txBody>
          <a:bodyPr/>
          <a:lstStyle/>
          <a:p>
            <a:fld id="{4A822907-8A9D-4F6B-98F6-913902AD56B5}" type="slidenum">
              <a:rPr lang="en-US" smtClean="0"/>
              <a:t>16</a:t>
            </a:fld>
            <a:endParaRPr lang="en-US"/>
          </a:p>
        </p:txBody>
      </p:sp>
    </p:spTree>
    <p:extLst>
      <p:ext uri="{BB962C8B-B14F-4D97-AF65-F5344CB8AC3E}">
        <p14:creationId xmlns:p14="http://schemas.microsoft.com/office/powerpoint/2010/main" val="9985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Entity Identification</a:t>
            </a:r>
          </a:p>
        </p:txBody>
      </p:sp>
      <p:sp>
        <p:nvSpPr>
          <p:cNvPr id="3" name="Content Placeholder 2"/>
          <p:cNvSpPr>
            <a:spLocks noGrp="1"/>
          </p:cNvSpPr>
          <p:nvPr>
            <p:ph idx="1"/>
          </p:nvPr>
        </p:nvSpPr>
        <p:spPr/>
        <p:txBody>
          <a:bodyPr>
            <a:normAutofit fontScale="92500" lnSpcReduction="20000"/>
          </a:bodyPr>
          <a:lstStyle/>
          <a:p>
            <a:r>
              <a:rPr lang="en-US" dirty="0"/>
              <a:t>In database, objects and tuples have an identity (</a:t>
            </a:r>
            <a:r>
              <a:rPr lang="en-US" dirty="0">
                <a:solidFill>
                  <a:srgbClr val="FF0000"/>
                </a:solidFill>
              </a:rPr>
              <a:t>primary key</a:t>
            </a:r>
            <a:r>
              <a:rPr lang="en-US" dirty="0"/>
              <a:t>)</a:t>
            </a:r>
          </a:p>
          <a:p>
            <a:r>
              <a:rPr lang="en-US" dirty="0" smtClean="0">
                <a:sym typeface="Wingdings" pitchFamily="2" charset="2"/>
              </a:rPr>
              <a:t></a:t>
            </a:r>
            <a:r>
              <a:rPr lang="en-US" dirty="0" smtClean="0"/>
              <a:t> </a:t>
            </a:r>
            <a:r>
              <a:rPr lang="en-US" dirty="0"/>
              <a:t>an entity bean assumes the identity of the persistent data it is associated to</a:t>
            </a:r>
          </a:p>
          <a:p>
            <a:r>
              <a:rPr lang="en-US" dirty="0">
                <a:solidFill>
                  <a:srgbClr val="FF0000"/>
                </a:solidFill>
              </a:rPr>
              <a:t>Simple </a:t>
            </a:r>
            <a:r>
              <a:rPr lang="en-US" dirty="0"/>
              <a:t>Primary key = persistent field of the bean used to represent its identity</a:t>
            </a:r>
          </a:p>
          <a:p>
            <a:r>
              <a:rPr lang="en-US" dirty="0">
                <a:solidFill>
                  <a:srgbClr val="FF0000"/>
                </a:solidFill>
              </a:rPr>
              <a:t>Composite</a:t>
            </a:r>
            <a:r>
              <a:rPr lang="en-US" dirty="0"/>
              <a:t> Primary key = set of persistent fields used to represent its identity</a:t>
            </a:r>
          </a:p>
          <a:p>
            <a:r>
              <a:rPr lang="en-US" dirty="0">
                <a:solidFill>
                  <a:srgbClr val="FF0000"/>
                </a:solidFill>
              </a:rPr>
              <a:t>Remark</a:t>
            </a:r>
            <a:r>
              <a:rPr lang="en-US" dirty="0"/>
              <a:t>: with respect to </a:t>
            </a:r>
            <a:r>
              <a:rPr lang="en-US" dirty="0" smtClean="0"/>
              <a:t>Java bean</a:t>
            </a:r>
            <a:r>
              <a:rPr lang="en-US" dirty="0"/>
              <a:t>, the PK is a new concept. </a:t>
            </a:r>
            <a:r>
              <a:rPr lang="en-US" b="1" dirty="0" smtClean="0"/>
              <a:t>Java beans </a:t>
            </a:r>
            <a:r>
              <a:rPr lang="en-US" b="1" dirty="0"/>
              <a:t>do not have a durable identity</a:t>
            </a:r>
          </a:p>
          <a:p>
            <a:endParaRPr lang="it-IT" dirty="0"/>
          </a:p>
        </p:txBody>
      </p:sp>
    </p:spTree>
    <p:extLst>
      <p:ext uri="{BB962C8B-B14F-4D97-AF65-F5344CB8AC3E}">
        <p14:creationId xmlns:p14="http://schemas.microsoft.com/office/powerpoint/2010/main" val="67621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Entity identification syntax</a:t>
            </a:r>
          </a:p>
        </p:txBody>
      </p:sp>
      <p:sp>
        <p:nvSpPr>
          <p:cNvPr id="333827" name="Rectangle 3" descr="Rectangle: Click to edit Master text styles&#10;Second level&#10;Third level&#10;Fourth level&#10;Fifth level"/>
          <p:cNvSpPr>
            <a:spLocks noGrp="1" noChangeArrowheads="1"/>
          </p:cNvSpPr>
          <p:nvPr>
            <p:ph type="body" sz="half" idx="1"/>
          </p:nvPr>
        </p:nvSpPr>
        <p:spPr/>
        <p:txBody>
          <a:bodyPr/>
          <a:lstStyle/>
          <a:p>
            <a:pPr>
              <a:buFont typeface="Wingdings" pitchFamily="2" charset="2"/>
              <a:buNone/>
            </a:pPr>
            <a:r>
              <a:rPr lang="en-US" sz="2000" b="1">
                <a:solidFill>
                  <a:srgbClr val="FF3300"/>
                </a:solidFill>
                <a:latin typeface="Courier New" pitchFamily="49" charset="0"/>
              </a:rPr>
              <a:t>@Entity</a:t>
            </a:r>
          </a:p>
          <a:p>
            <a:pPr>
              <a:buFont typeface="Wingdings" pitchFamily="2" charset="2"/>
              <a:buNone/>
            </a:pPr>
            <a:r>
              <a:rPr lang="en-US" sz="2000" b="1">
                <a:latin typeface="Courier New" pitchFamily="49" charset="0"/>
              </a:rPr>
              <a:t>public class Book {</a:t>
            </a:r>
          </a:p>
          <a:p>
            <a:pPr>
              <a:buFont typeface="Wingdings" pitchFamily="2" charset="2"/>
              <a:buNone/>
            </a:pPr>
            <a:r>
              <a:rPr lang="en-US" sz="2000" b="1">
                <a:solidFill>
                  <a:srgbClr val="FF3300"/>
                </a:solidFill>
                <a:latin typeface="Courier New" pitchFamily="49" charset="0"/>
              </a:rPr>
              <a:t>@Id</a:t>
            </a:r>
          </a:p>
          <a:p>
            <a:pPr>
              <a:buFont typeface="Wingdings" pitchFamily="2" charset="2"/>
              <a:buNone/>
            </a:pPr>
            <a:r>
              <a:rPr lang="en-US" sz="2000" b="1">
                <a:latin typeface="Courier New" pitchFamily="49" charset="0"/>
              </a:rPr>
              <a:t>private String isbn;</a:t>
            </a:r>
          </a:p>
          <a:p>
            <a:pPr>
              <a:buFont typeface="Wingdings" pitchFamily="2" charset="2"/>
              <a:buNone/>
            </a:pPr>
            <a:r>
              <a:rPr lang="en-US" sz="2000" b="1">
                <a:latin typeface="Courier New" pitchFamily="49" charset="0"/>
              </a:rPr>
              <a:t>private String title;</a:t>
            </a:r>
          </a:p>
          <a:p>
            <a:pPr>
              <a:buFont typeface="Wingdings" pitchFamily="2" charset="2"/>
              <a:buNone/>
            </a:pPr>
            <a:r>
              <a:rPr lang="en-US" sz="2000" b="1">
                <a:latin typeface="Courier New" pitchFamily="49" charset="0"/>
              </a:rPr>
              <a:t>private int pages;</a:t>
            </a:r>
          </a:p>
          <a:p>
            <a:pPr>
              <a:buFont typeface="Wingdings" pitchFamily="2" charset="2"/>
              <a:buNone/>
            </a:pPr>
            <a:r>
              <a:rPr lang="en-US" sz="2000" b="1">
                <a:latin typeface="Courier New" pitchFamily="49" charset="0"/>
              </a:rPr>
              <a:t>}</a:t>
            </a:r>
          </a:p>
        </p:txBody>
      </p:sp>
      <p:sp>
        <p:nvSpPr>
          <p:cNvPr id="333829" name="Rectangle 5" descr="Rectangle: Click to edit Master text styles&#10;Second level&#10;Third level&#10;Fourth level&#10;Fifth level"/>
          <p:cNvSpPr>
            <a:spLocks noGrp="1" noChangeArrowheads="1"/>
          </p:cNvSpPr>
          <p:nvPr>
            <p:ph type="body" sz="half" idx="2"/>
          </p:nvPr>
        </p:nvSpPr>
        <p:spPr/>
        <p:txBody>
          <a:bodyPr/>
          <a:lstStyle/>
          <a:p>
            <a:r>
              <a:rPr lang="en-US"/>
              <a:t>@Id tags a field as the simple primary key</a:t>
            </a:r>
          </a:p>
          <a:p>
            <a:r>
              <a:rPr lang="en-US"/>
              <a:t>Composite primary keys are denoted using the </a:t>
            </a:r>
            <a:r>
              <a:rPr lang="en-US">
                <a:solidFill>
                  <a:srgbClr val="FF3300"/>
                </a:solidFill>
              </a:rPr>
              <a:t>@EmbeddedId </a:t>
            </a:r>
            <a:r>
              <a:rPr lang="en-US"/>
              <a:t>and </a:t>
            </a:r>
            <a:r>
              <a:rPr lang="en-US">
                <a:solidFill>
                  <a:srgbClr val="FF3300"/>
                </a:solidFill>
              </a:rPr>
              <a:t>@IdClass </a:t>
            </a:r>
            <a:r>
              <a:rPr lang="en-US"/>
              <a:t>annotations</a:t>
            </a:r>
          </a:p>
          <a:p>
            <a:endParaRPr lang="en-US"/>
          </a:p>
        </p:txBody>
      </p:sp>
    </p:spTree>
    <p:extLst>
      <p:ext uri="{BB962C8B-B14F-4D97-AF65-F5344CB8AC3E}">
        <p14:creationId xmlns:p14="http://schemas.microsoft.com/office/powerpoint/2010/main" val="4277456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Mapping annotations</a:t>
            </a:r>
          </a:p>
        </p:txBody>
      </p:sp>
      <p:sp>
        <p:nvSpPr>
          <p:cNvPr id="337923" name="Rectangle 3" descr="Rectangle: Click to edit Master text styles&#10;Second level&#10;Third level&#10;Fourth level&#10;Fifth level"/>
          <p:cNvSpPr>
            <a:spLocks noGrp="1" noChangeArrowheads="1"/>
          </p:cNvSpPr>
          <p:nvPr>
            <p:ph type="body" idx="1"/>
          </p:nvPr>
        </p:nvSpPr>
        <p:spPr/>
        <p:txBody>
          <a:bodyPr>
            <a:normAutofit/>
          </a:bodyPr>
          <a:lstStyle/>
          <a:p>
            <a:pPr>
              <a:lnSpc>
                <a:spcPct val="80000"/>
              </a:lnSpc>
              <a:buFont typeface="Wingdings" pitchFamily="2" charset="2"/>
              <a:buNone/>
            </a:pPr>
            <a:r>
              <a:rPr lang="en-US" sz="2400" b="1" dirty="0">
                <a:solidFill>
                  <a:srgbClr val="FF3300"/>
                </a:solidFill>
                <a:latin typeface="Courier New" pitchFamily="49" charset="0"/>
              </a:rPr>
              <a:t>@Entity @Table(name=”T_BOOKS”)</a:t>
            </a:r>
          </a:p>
          <a:p>
            <a:pPr>
              <a:lnSpc>
                <a:spcPct val="80000"/>
              </a:lnSpc>
              <a:buFont typeface="Wingdings" pitchFamily="2" charset="2"/>
              <a:buNone/>
            </a:pPr>
            <a:r>
              <a:rPr lang="en-US" sz="2400" b="1" dirty="0">
                <a:latin typeface="Courier New" pitchFamily="49" charset="0"/>
              </a:rPr>
              <a:t>public class Book {</a:t>
            </a:r>
          </a:p>
          <a:p>
            <a:pPr>
              <a:lnSpc>
                <a:spcPct val="80000"/>
              </a:lnSpc>
              <a:buFont typeface="Wingdings" pitchFamily="2" charset="2"/>
              <a:buNone/>
            </a:pPr>
            <a:r>
              <a:rPr lang="en-US" sz="2400" b="1" dirty="0">
                <a:solidFill>
                  <a:srgbClr val="FF3300"/>
                </a:solidFill>
                <a:latin typeface="Courier New" pitchFamily="49" charset="0"/>
              </a:rPr>
              <a:t>  @Column(name=”BOOK_TITLE”, </a:t>
            </a:r>
            <a:r>
              <a:rPr lang="en-US" sz="2400" b="1" dirty="0" err="1">
                <a:solidFill>
                  <a:srgbClr val="FF3300"/>
                </a:solidFill>
                <a:latin typeface="Courier New" pitchFamily="49" charset="0"/>
              </a:rPr>
              <a:t>nullable</a:t>
            </a:r>
            <a:r>
              <a:rPr lang="en-US" sz="2400" b="1" dirty="0">
                <a:solidFill>
                  <a:srgbClr val="FF3300"/>
                </a:solidFill>
                <a:latin typeface="Courier New" pitchFamily="49" charset="0"/>
              </a:rPr>
              <a:t>=false)</a:t>
            </a:r>
          </a:p>
          <a:p>
            <a:pPr>
              <a:lnSpc>
                <a:spcPct val="80000"/>
              </a:lnSpc>
              <a:buFont typeface="Wingdings" pitchFamily="2" charset="2"/>
              <a:buNone/>
            </a:pPr>
            <a:r>
              <a:rPr lang="en-US" sz="2400" b="1" dirty="0">
                <a:latin typeface="Courier New" pitchFamily="49" charset="0"/>
              </a:rPr>
              <a:t>  private String title;</a:t>
            </a:r>
          </a:p>
          <a:p>
            <a:pPr>
              <a:lnSpc>
                <a:spcPct val="80000"/>
              </a:lnSpc>
              <a:buFont typeface="Wingdings" pitchFamily="2" charset="2"/>
              <a:buNone/>
            </a:pPr>
            <a:r>
              <a:rPr lang="en-US" sz="2400" b="1" dirty="0">
                <a:solidFill>
                  <a:srgbClr val="FF3300"/>
                </a:solidFill>
                <a:latin typeface="Courier New" pitchFamily="49" charset="0"/>
              </a:rPr>
              <a:t>  @Enumerated(</a:t>
            </a:r>
            <a:r>
              <a:rPr lang="en-US" sz="2400" b="1" dirty="0" err="1">
                <a:solidFill>
                  <a:srgbClr val="FF3300"/>
                </a:solidFill>
                <a:latin typeface="Courier New" pitchFamily="49" charset="0"/>
              </a:rPr>
              <a:t>EnumType.STRING</a:t>
            </a:r>
            <a:r>
              <a:rPr lang="en-US" sz="2400" b="1" dirty="0">
                <a:solidFill>
                  <a:srgbClr val="FF3300"/>
                </a:solidFill>
                <a:latin typeface="Courier New" pitchFamily="49" charset="0"/>
              </a:rPr>
              <a:t>)</a:t>
            </a: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CoverType</a:t>
            </a:r>
            <a:r>
              <a:rPr lang="en-US" sz="2400" b="1" dirty="0">
                <a:latin typeface="Courier New" pitchFamily="49" charset="0"/>
              </a:rPr>
              <a:t> </a:t>
            </a:r>
            <a:r>
              <a:rPr lang="en-US" sz="2400" b="1" dirty="0" err="1">
                <a:latin typeface="Courier New" pitchFamily="49" charset="0"/>
              </a:rPr>
              <a:t>coverType</a:t>
            </a:r>
            <a:r>
              <a:rPr lang="en-US" sz="2400" b="1" dirty="0">
                <a:latin typeface="Courier New" pitchFamily="49" charset="0"/>
              </a:rPr>
              <a:t>;</a:t>
            </a:r>
          </a:p>
          <a:p>
            <a:pPr>
              <a:lnSpc>
                <a:spcPct val="80000"/>
              </a:lnSpc>
              <a:buFont typeface="Wingdings" pitchFamily="2" charset="2"/>
              <a:buNone/>
            </a:pPr>
            <a:r>
              <a:rPr lang="en-US" sz="2400" b="1" dirty="0">
                <a:solidFill>
                  <a:srgbClr val="FF3300"/>
                </a:solidFill>
                <a:latin typeface="Courier New" pitchFamily="49" charset="0"/>
              </a:rPr>
              <a:t>  @Temporal(</a:t>
            </a:r>
            <a:r>
              <a:rPr lang="en-US" sz="2400" b="1" dirty="0" err="1">
                <a:solidFill>
                  <a:srgbClr val="FF3300"/>
                </a:solidFill>
                <a:latin typeface="Courier New" pitchFamily="49" charset="0"/>
              </a:rPr>
              <a:t>TemporalType.DATE</a:t>
            </a:r>
            <a:r>
              <a:rPr lang="en-US" sz="2400" b="1" dirty="0">
                <a:solidFill>
                  <a:srgbClr val="FF3300"/>
                </a:solidFill>
                <a:latin typeface="Courier New" pitchFamily="49" charset="0"/>
              </a:rPr>
              <a:t>)</a:t>
            </a:r>
          </a:p>
          <a:p>
            <a:pPr>
              <a:lnSpc>
                <a:spcPct val="80000"/>
              </a:lnSpc>
              <a:buFont typeface="Wingdings" pitchFamily="2" charset="2"/>
              <a:buNone/>
            </a:pPr>
            <a:r>
              <a:rPr lang="en-US" sz="2400" b="1" dirty="0">
                <a:latin typeface="Courier New" pitchFamily="49" charset="0"/>
              </a:rPr>
              <a:t>  private Date </a:t>
            </a:r>
            <a:r>
              <a:rPr lang="en-US" sz="2400" b="1" dirty="0" err="1">
                <a:latin typeface="Courier New" pitchFamily="49" charset="0"/>
              </a:rPr>
              <a:t>publicationDate</a:t>
            </a:r>
            <a:r>
              <a:rPr lang="en-US" sz="2400" b="1" dirty="0">
                <a:latin typeface="Courier New" pitchFamily="49" charset="0"/>
              </a:rPr>
              <a:t>;</a:t>
            </a:r>
          </a:p>
          <a:p>
            <a:pPr>
              <a:lnSpc>
                <a:spcPct val="80000"/>
              </a:lnSpc>
              <a:buFont typeface="Wingdings" pitchFamily="2" charset="2"/>
              <a:buNone/>
            </a:pPr>
            <a:r>
              <a:rPr lang="en-US" sz="2400" b="1" dirty="0">
                <a:solidFill>
                  <a:srgbClr val="FF3300"/>
                </a:solidFill>
                <a:latin typeface="Courier New" pitchFamily="49" charset="0"/>
              </a:rPr>
              <a:t>  @Transient </a:t>
            </a:r>
          </a:p>
          <a:p>
            <a:pPr>
              <a:lnSpc>
                <a:spcPct val="80000"/>
              </a:lnSpc>
              <a:buFont typeface="Wingdings" pitchFamily="2" charset="2"/>
              <a:buNone/>
            </a:pPr>
            <a:r>
              <a:rPr lang="en-US" sz="2400" b="1" dirty="0">
                <a:latin typeface="Courier New" pitchFamily="49" charset="0"/>
              </a:rPr>
              <a:t>  private</a:t>
            </a:r>
            <a:r>
              <a:rPr lang="en-US" sz="2400" b="1" dirty="0">
                <a:solidFill>
                  <a:srgbClr val="FF3300"/>
                </a:solidFill>
                <a:latin typeface="Courier New" pitchFamily="49" charset="0"/>
              </a:rPr>
              <a:t> </a:t>
            </a:r>
            <a:r>
              <a:rPr lang="en-US" sz="2400" b="1" dirty="0" err="1">
                <a:latin typeface="Courier New" pitchFamily="49" charset="0"/>
              </a:rPr>
              <a:t>BigDecimal</a:t>
            </a:r>
            <a:r>
              <a:rPr lang="en-US" sz="2400" b="1" dirty="0">
                <a:latin typeface="Courier New" pitchFamily="49" charset="0"/>
              </a:rPr>
              <a:t> discount;</a:t>
            </a:r>
          </a:p>
          <a:p>
            <a:pPr>
              <a:lnSpc>
                <a:spcPct val="80000"/>
              </a:lnSpc>
              <a:buFont typeface="Wingdings" pitchFamily="2" charset="2"/>
              <a:buNone/>
            </a:pPr>
            <a:r>
              <a:rPr lang="en-US" sz="2400" b="1" dirty="0">
                <a:latin typeface="Courier New" pitchFamily="49" charset="0"/>
              </a:rPr>
              <a:t>}</a:t>
            </a:r>
          </a:p>
        </p:txBody>
      </p:sp>
    </p:spTree>
    <p:extLst>
      <p:ext uri="{BB962C8B-B14F-4D97-AF65-F5344CB8AC3E}">
        <p14:creationId xmlns:p14="http://schemas.microsoft.com/office/powerpoint/2010/main" val="1888716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Outline</a:t>
            </a:r>
            <a:endParaRPr lang="en-US" dirty="0"/>
          </a:p>
        </p:txBody>
      </p:sp>
      <p:sp>
        <p:nvSpPr>
          <p:cNvPr id="3" name="Segnaposto contenuto 2"/>
          <p:cNvSpPr>
            <a:spLocks noGrp="1"/>
          </p:cNvSpPr>
          <p:nvPr>
            <p:ph idx="1"/>
          </p:nvPr>
        </p:nvSpPr>
        <p:spPr/>
        <p:txBody>
          <a:bodyPr>
            <a:normAutofit lnSpcReduction="10000"/>
          </a:bodyPr>
          <a:lstStyle/>
          <a:p>
            <a:r>
              <a:rPr lang="en-US" dirty="0" smtClean="0"/>
              <a:t>Object Model vs. Relational Model</a:t>
            </a:r>
          </a:p>
          <a:p>
            <a:r>
              <a:rPr lang="en-US" dirty="0" smtClean="0">
                <a:cs typeface="Courier New"/>
              </a:rPr>
              <a:t>Entities and </a:t>
            </a:r>
            <a:r>
              <a:rPr lang="en-US" dirty="0" err="1" smtClean="0">
                <a:latin typeface="Courier New"/>
                <a:cs typeface="Courier New"/>
              </a:rPr>
              <a:t>EntityManager</a:t>
            </a:r>
            <a:endParaRPr lang="en-US" dirty="0" smtClean="0">
              <a:latin typeface="Courier New"/>
              <a:cs typeface="Courier New"/>
            </a:endParaRPr>
          </a:p>
          <a:p>
            <a:r>
              <a:rPr lang="en-US" dirty="0" smtClean="0">
                <a:cs typeface="Courier New"/>
              </a:rPr>
              <a:t>Mapping relationships</a:t>
            </a:r>
          </a:p>
          <a:p>
            <a:r>
              <a:rPr lang="en-US" strike="sngStrike" dirty="0"/>
              <a:t>JPA in </a:t>
            </a:r>
            <a:r>
              <a:rPr lang="en-US" strike="sngStrike" dirty="0" smtClean="0"/>
              <a:t>Web applications</a:t>
            </a:r>
            <a:endParaRPr lang="en-US" strike="sngStrike" dirty="0" smtClean="0">
              <a:cs typeface="Courier New"/>
            </a:endParaRPr>
          </a:p>
          <a:p>
            <a:r>
              <a:rPr lang="en-US" strike="sngStrike" dirty="0" smtClean="0"/>
              <a:t>Querying the data source</a:t>
            </a:r>
          </a:p>
          <a:p>
            <a:pPr lvl="1"/>
            <a:r>
              <a:rPr lang="en-US" strike="sngStrike" dirty="0" smtClean="0"/>
              <a:t>JPQL &amp; Query API</a:t>
            </a:r>
          </a:p>
          <a:p>
            <a:pPr lvl="1"/>
            <a:r>
              <a:rPr lang="en-US" strike="sngStrike" dirty="0" smtClean="0"/>
              <a:t>Criteria API</a:t>
            </a:r>
          </a:p>
          <a:p>
            <a:r>
              <a:rPr lang="en-US" dirty="0" smtClean="0"/>
              <a:t>References </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a:t>
            </a:fld>
            <a:endParaRPr lang="en-US"/>
          </a:p>
        </p:txBody>
      </p:sp>
    </p:spTree>
    <p:extLst>
      <p:ext uri="{BB962C8B-B14F-4D97-AF65-F5344CB8AC3E}">
        <p14:creationId xmlns:p14="http://schemas.microsoft.com/office/powerpoint/2010/main" val="1410136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Field Properties</a:t>
            </a:r>
          </a:p>
        </p:txBody>
      </p:sp>
      <p:sp>
        <p:nvSpPr>
          <p:cNvPr id="338947" name="Rectangle 3" descr="Rectangle: Click to edit Master text styles&#10;Second level&#10;Third level&#10;Fourth level&#10;Fifth level"/>
          <p:cNvSpPr>
            <a:spLocks noGrp="1" noChangeArrowheads="1"/>
          </p:cNvSpPr>
          <p:nvPr>
            <p:ph type="body" idx="1"/>
          </p:nvPr>
        </p:nvSpPr>
        <p:spPr/>
        <p:txBody>
          <a:bodyPr>
            <a:normAutofit/>
          </a:bodyPr>
          <a:lstStyle/>
          <a:p>
            <a:pPr>
              <a:lnSpc>
                <a:spcPct val="90000"/>
              </a:lnSpc>
            </a:pPr>
            <a:r>
              <a:rPr lang="en-US" sz="2800" dirty="0"/>
              <a:t>All fields of an entity are persistent, unless otherwise specified with the </a:t>
            </a:r>
            <a:r>
              <a:rPr lang="en-US" sz="2800" dirty="0">
                <a:solidFill>
                  <a:srgbClr val="FF3300"/>
                </a:solidFill>
              </a:rPr>
              <a:t>@transient</a:t>
            </a:r>
            <a:r>
              <a:rPr lang="en-US" sz="2800" dirty="0"/>
              <a:t> annotation</a:t>
            </a:r>
          </a:p>
          <a:p>
            <a:pPr>
              <a:lnSpc>
                <a:spcPct val="90000"/>
              </a:lnSpc>
            </a:pPr>
            <a:r>
              <a:rPr lang="en-US" sz="2800" dirty="0"/>
              <a:t>Persistent fields </a:t>
            </a:r>
            <a:r>
              <a:rPr lang="en-US" sz="2800" dirty="0">
                <a:solidFill>
                  <a:srgbClr val="FF3300"/>
                </a:solidFill>
              </a:rPr>
              <a:t>can</a:t>
            </a:r>
            <a:r>
              <a:rPr lang="en-US" sz="2800" dirty="0"/>
              <a:t> be mapped by annotations onto the relational schema of the underlying database</a:t>
            </a:r>
          </a:p>
          <a:p>
            <a:pPr>
              <a:lnSpc>
                <a:spcPct val="90000"/>
              </a:lnSpc>
            </a:pPr>
            <a:r>
              <a:rPr lang="en-US" sz="2800" dirty="0">
                <a:solidFill>
                  <a:srgbClr val="FF3300"/>
                </a:solidFill>
              </a:rPr>
              <a:t>Alternatively all mapping information can be provided in one configuration file (XML descriptor)</a:t>
            </a:r>
          </a:p>
          <a:p>
            <a:pPr>
              <a:lnSpc>
                <a:spcPct val="90000"/>
              </a:lnSpc>
            </a:pPr>
            <a:r>
              <a:rPr lang="en-US" sz="2800" dirty="0"/>
              <a:t>The XML descriptor is both an </a:t>
            </a:r>
            <a:r>
              <a:rPr lang="en-US" sz="2800" dirty="0">
                <a:solidFill>
                  <a:srgbClr val="FF3300"/>
                </a:solidFill>
              </a:rPr>
              <a:t>alternative</a:t>
            </a:r>
            <a:r>
              <a:rPr lang="en-US" sz="2800" dirty="0"/>
              <a:t> to and an </a:t>
            </a:r>
            <a:r>
              <a:rPr lang="en-US" sz="2800" dirty="0">
                <a:solidFill>
                  <a:srgbClr val="FF3300"/>
                </a:solidFill>
              </a:rPr>
              <a:t>overriding</a:t>
            </a:r>
            <a:r>
              <a:rPr lang="en-US" sz="2800" dirty="0"/>
              <a:t> mechanism for annotations (the descriptor overrides the annotations in the bean code)</a:t>
            </a:r>
          </a:p>
        </p:txBody>
      </p:sp>
    </p:spTree>
    <p:extLst>
      <p:ext uri="{BB962C8B-B14F-4D97-AF65-F5344CB8AC3E}">
        <p14:creationId xmlns:p14="http://schemas.microsoft.com/office/powerpoint/2010/main" val="4199703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Mapping relationships</a:t>
            </a:r>
            <a:endParaRPr lang="en-US" dirty="0"/>
          </a:p>
        </p:txBody>
      </p:sp>
      <p:sp>
        <p:nvSpPr>
          <p:cNvPr id="3" name="Segnaposto testo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051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Entities and relationships</a:t>
            </a:r>
            <a:endParaRPr lang="en-US" dirty="0"/>
          </a:p>
        </p:txBody>
      </p:sp>
      <p:sp>
        <p:nvSpPr>
          <p:cNvPr id="3" name="Segnaposto contenuto 2"/>
          <p:cNvSpPr>
            <a:spLocks noGrp="1"/>
          </p:cNvSpPr>
          <p:nvPr>
            <p:ph idx="1"/>
          </p:nvPr>
        </p:nvSpPr>
        <p:spPr/>
        <p:txBody>
          <a:bodyPr>
            <a:normAutofit/>
          </a:bodyPr>
          <a:lstStyle/>
          <a:p>
            <a:r>
              <a:rPr lang="it-IT" dirty="0" err="1"/>
              <a:t>If</a:t>
            </a:r>
            <a:r>
              <a:rPr lang="it-IT" dirty="0"/>
              <a:t> </a:t>
            </a:r>
            <a:r>
              <a:rPr lang="it-IT" dirty="0" err="1"/>
              <a:t>entities</a:t>
            </a:r>
            <a:r>
              <a:rPr lang="it-IT" dirty="0"/>
              <a:t> </a:t>
            </a:r>
            <a:r>
              <a:rPr lang="it-IT" dirty="0" err="1"/>
              <a:t>contained</a:t>
            </a:r>
            <a:r>
              <a:rPr lang="it-IT" dirty="0"/>
              <a:t> </a:t>
            </a:r>
            <a:r>
              <a:rPr lang="it-IT" dirty="0" err="1"/>
              <a:t>only</a:t>
            </a:r>
            <a:r>
              <a:rPr lang="it-IT" dirty="0"/>
              <a:t> </a:t>
            </a:r>
            <a:r>
              <a:rPr lang="it-IT" dirty="0" err="1"/>
              <a:t>simple</a:t>
            </a:r>
            <a:r>
              <a:rPr lang="it-IT" dirty="0"/>
              <a:t> </a:t>
            </a:r>
            <a:r>
              <a:rPr lang="it-IT" dirty="0" err="1"/>
              <a:t>persistent</a:t>
            </a:r>
            <a:r>
              <a:rPr lang="it-IT" dirty="0"/>
              <a:t> state, the </a:t>
            </a:r>
            <a:r>
              <a:rPr lang="it-IT" dirty="0" err="1" smtClean="0"/>
              <a:t>issue</a:t>
            </a:r>
            <a:r>
              <a:rPr lang="it-IT" dirty="0" smtClean="0"/>
              <a:t> of ORM </a:t>
            </a:r>
            <a:r>
              <a:rPr lang="it-IT" dirty="0" err="1"/>
              <a:t>would</a:t>
            </a:r>
            <a:r>
              <a:rPr lang="it-IT" dirty="0"/>
              <a:t> be a </a:t>
            </a:r>
            <a:r>
              <a:rPr lang="it-IT" dirty="0" err="1"/>
              <a:t>trivial</a:t>
            </a:r>
            <a:r>
              <a:rPr lang="it-IT" dirty="0"/>
              <a:t> </a:t>
            </a:r>
            <a:r>
              <a:rPr lang="it-IT" dirty="0" err="1" smtClean="0"/>
              <a:t>one</a:t>
            </a:r>
            <a:endParaRPr lang="it-IT" dirty="0" smtClean="0"/>
          </a:p>
          <a:p>
            <a:r>
              <a:rPr lang="it-IT" dirty="0" smtClean="0"/>
              <a:t>In </a:t>
            </a:r>
            <a:r>
              <a:rPr lang="it-IT" dirty="0" err="1" smtClean="0"/>
              <a:t>fact</a:t>
            </a:r>
            <a:r>
              <a:rPr lang="it-IT" dirty="0" smtClean="0"/>
              <a:t>, </a:t>
            </a:r>
            <a:r>
              <a:rPr lang="it-IT" dirty="0" err="1"/>
              <a:t>m</a:t>
            </a:r>
            <a:r>
              <a:rPr lang="it-IT" dirty="0" err="1" smtClean="0"/>
              <a:t>ost</a:t>
            </a:r>
            <a:r>
              <a:rPr lang="it-IT" dirty="0" smtClean="0"/>
              <a:t> </a:t>
            </a:r>
            <a:r>
              <a:rPr lang="it-IT" dirty="0" err="1"/>
              <a:t>entities</a:t>
            </a:r>
            <a:r>
              <a:rPr lang="it-IT" dirty="0"/>
              <a:t> </a:t>
            </a:r>
            <a:r>
              <a:rPr lang="it-IT" dirty="0" err="1"/>
              <a:t>need</a:t>
            </a:r>
            <a:r>
              <a:rPr lang="it-IT" dirty="0"/>
              <a:t> to be </a:t>
            </a:r>
            <a:r>
              <a:rPr lang="it-IT" dirty="0" err="1"/>
              <a:t>able</a:t>
            </a:r>
            <a:r>
              <a:rPr lang="it-IT" dirty="0"/>
              <a:t> to </a:t>
            </a:r>
            <a:r>
              <a:rPr lang="it-IT" dirty="0" err="1" smtClean="0"/>
              <a:t>have</a:t>
            </a:r>
            <a:r>
              <a:rPr lang="it-IT" dirty="0" smtClean="0"/>
              <a:t> </a:t>
            </a:r>
            <a:r>
              <a:rPr lang="it-IT" b="1" dirty="0" err="1"/>
              <a:t>relationships</a:t>
            </a:r>
            <a:r>
              <a:rPr lang="it-IT" dirty="0"/>
              <a:t> </a:t>
            </a:r>
            <a:r>
              <a:rPr lang="it-IT" dirty="0" smtClean="0"/>
              <a:t>with </a:t>
            </a:r>
            <a:r>
              <a:rPr lang="it-IT" dirty="0" err="1"/>
              <a:t>other</a:t>
            </a:r>
            <a:r>
              <a:rPr lang="it-IT" dirty="0"/>
              <a:t> </a:t>
            </a:r>
            <a:r>
              <a:rPr lang="it-IT" dirty="0" err="1" smtClean="0"/>
              <a:t>entities</a:t>
            </a:r>
            <a:endParaRPr lang="it-IT" dirty="0" smtClean="0"/>
          </a:p>
          <a:p>
            <a:pPr lvl="1"/>
            <a:r>
              <a:rPr lang="it-IT" dirty="0" err="1"/>
              <a:t>This</a:t>
            </a:r>
            <a:r>
              <a:rPr lang="it-IT" dirty="0"/>
              <a:t> </a:t>
            </a:r>
            <a:r>
              <a:rPr lang="it-IT" dirty="0" err="1"/>
              <a:t>is</a:t>
            </a:r>
            <a:r>
              <a:rPr lang="it-IT" dirty="0"/>
              <a:t> </a:t>
            </a:r>
            <a:r>
              <a:rPr lang="it-IT" dirty="0" err="1"/>
              <a:t>what</a:t>
            </a:r>
            <a:r>
              <a:rPr lang="it-IT" dirty="0"/>
              <a:t> </a:t>
            </a:r>
            <a:r>
              <a:rPr lang="it-IT" dirty="0" err="1"/>
              <a:t>produces</a:t>
            </a:r>
            <a:r>
              <a:rPr lang="it-IT" dirty="0"/>
              <a:t> the </a:t>
            </a:r>
            <a:r>
              <a:rPr lang="it-IT" b="1" dirty="0"/>
              <a:t>domain model</a:t>
            </a:r>
            <a:r>
              <a:rPr lang="it-IT" dirty="0"/>
              <a:t> </a:t>
            </a:r>
            <a:r>
              <a:rPr lang="it-IT" dirty="0" err="1" smtClean="0"/>
              <a:t>graph</a:t>
            </a:r>
            <a:r>
              <a:rPr lang="it-IT" dirty="0" smtClean="0"/>
              <a:t> for the </a:t>
            </a:r>
            <a:r>
              <a:rPr lang="it-IT" dirty="0" err="1" smtClean="0"/>
              <a:t>application</a:t>
            </a:r>
            <a:endParaRPr lang="it-IT" dirty="0"/>
          </a:p>
          <a:p>
            <a:endParaRPr lang="it-IT" dirty="0" smtClean="0"/>
          </a:p>
          <a:p>
            <a:endParaRPr lang="it-IT" dirty="0"/>
          </a:p>
        </p:txBody>
      </p:sp>
      <p:pic>
        <p:nvPicPr>
          <p:cNvPr id="4" name="Immagine 3"/>
          <p:cNvPicPr>
            <a:picLocks noChangeAspect="1"/>
          </p:cNvPicPr>
          <p:nvPr/>
        </p:nvPicPr>
        <p:blipFill>
          <a:blip r:embed="rId3"/>
          <a:stretch>
            <a:fillRect/>
          </a:stretch>
        </p:blipFill>
        <p:spPr>
          <a:xfrm>
            <a:off x="1715156" y="5165489"/>
            <a:ext cx="6577873" cy="705822"/>
          </a:xfrm>
          <a:prstGeom prst="rect">
            <a:avLst/>
          </a:prstGeom>
        </p:spPr>
      </p:pic>
      <p:sp>
        <p:nvSpPr>
          <p:cNvPr id="5" name="Segnaposto numero diapositiva 4"/>
          <p:cNvSpPr>
            <a:spLocks noGrp="1"/>
          </p:cNvSpPr>
          <p:nvPr>
            <p:ph type="sldNum" sz="quarter" idx="12"/>
          </p:nvPr>
        </p:nvSpPr>
        <p:spPr/>
        <p:txBody>
          <a:bodyPr/>
          <a:lstStyle/>
          <a:p>
            <a:fld id="{4A822907-8A9D-4F6B-98F6-913902AD56B5}" type="slidenum">
              <a:rPr lang="en-US" smtClean="0"/>
              <a:t>22</a:t>
            </a:fld>
            <a:endParaRPr lang="en-US"/>
          </a:p>
        </p:txBody>
      </p:sp>
    </p:spTree>
    <p:extLst>
      <p:ext uri="{BB962C8B-B14F-4D97-AF65-F5344CB8AC3E}">
        <p14:creationId xmlns:p14="http://schemas.microsoft.com/office/powerpoint/2010/main" val="257835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Relationship’s features: Overview</a:t>
            </a:r>
            <a:endParaRPr lang="en-US" dirty="0"/>
          </a:p>
        </p:txBody>
      </p:sp>
      <p:sp>
        <p:nvSpPr>
          <p:cNvPr id="3" name="Segnaposto contenuto 2"/>
          <p:cNvSpPr>
            <a:spLocks noGrp="1"/>
          </p:cNvSpPr>
          <p:nvPr>
            <p:ph idx="1"/>
          </p:nvPr>
        </p:nvSpPr>
        <p:spPr/>
        <p:txBody>
          <a:bodyPr>
            <a:normAutofit/>
          </a:bodyPr>
          <a:lstStyle/>
          <a:p>
            <a:r>
              <a:rPr lang="en-US" dirty="0" smtClean="0"/>
              <a:t>Every relationship has four characteristics:</a:t>
            </a:r>
          </a:p>
          <a:p>
            <a:pPr lvl="1"/>
            <a:r>
              <a:rPr lang="en-US" b="1" dirty="0">
                <a:solidFill>
                  <a:srgbClr val="FF0000"/>
                </a:solidFill>
              </a:rPr>
              <a:t>Cardinality</a:t>
            </a:r>
            <a:r>
              <a:rPr lang="en-US" b="1" dirty="0"/>
              <a:t>:</a:t>
            </a:r>
            <a:r>
              <a:rPr lang="en-US" dirty="0"/>
              <a:t> the number of entity instances that exist on each side of the </a:t>
            </a:r>
            <a:r>
              <a:rPr lang="en-US" dirty="0" smtClean="0"/>
              <a:t>relationship</a:t>
            </a:r>
            <a:endParaRPr lang="en-US" b="1" dirty="0" smtClean="0"/>
          </a:p>
          <a:p>
            <a:pPr lvl="1"/>
            <a:r>
              <a:rPr lang="en-US" b="1" dirty="0" smtClean="0">
                <a:solidFill>
                  <a:srgbClr val="FF0000"/>
                </a:solidFill>
              </a:rPr>
              <a:t>Directionality</a:t>
            </a:r>
            <a:r>
              <a:rPr lang="en-US" b="1" dirty="0" smtClean="0"/>
              <a:t>: </a:t>
            </a:r>
            <a:r>
              <a:rPr lang="en-US" dirty="0" smtClean="0"/>
              <a:t>each of the two entities may have an attribute that points to the related entity</a:t>
            </a:r>
          </a:p>
          <a:p>
            <a:pPr lvl="1"/>
            <a:r>
              <a:rPr lang="en-US" b="1" dirty="0" smtClean="0">
                <a:solidFill>
                  <a:srgbClr val="FF0000"/>
                </a:solidFill>
              </a:rPr>
              <a:t>Role</a:t>
            </a:r>
            <a:r>
              <a:rPr lang="en-US" b="1" dirty="0"/>
              <a:t>:</a:t>
            </a:r>
            <a:r>
              <a:rPr lang="en-US" dirty="0"/>
              <a:t> each </a:t>
            </a:r>
            <a:r>
              <a:rPr lang="en-US" dirty="0" smtClean="0"/>
              <a:t>entity in the relationship is </a:t>
            </a:r>
            <a:r>
              <a:rPr lang="en-US" dirty="0"/>
              <a:t>said to play a </a:t>
            </a:r>
            <a:r>
              <a:rPr lang="en-US" dirty="0" smtClean="0"/>
              <a:t>role (source or target)</a:t>
            </a:r>
            <a:endParaRPr lang="en-US" dirty="0" smtClean="0"/>
          </a:p>
          <a:p>
            <a:pPr lvl="1"/>
            <a:r>
              <a:rPr lang="en-US" b="1" dirty="0" smtClean="0">
                <a:solidFill>
                  <a:srgbClr val="FF0000"/>
                </a:solidFill>
              </a:rPr>
              <a:t>Ownership</a:t>
            </a:r>
            <a:r>
              <a:rPr lang="en-US" b="1" dirty="0" smtClean="0"/>
              <a:t>:</a:t>
            </a:r>
            <a:r>
              <a:rPr lang="en-US" dirty="0" smtClean="0"/>
              <a:t> one of the two entity in the relationship is said to own the relationship</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23</a:t>
            </a:fld>
            <a:endParaRPr lang="en-US"/>
          </a:p>
        </p:txBody>
      </p:sp>
    </p:spTree>
    <p:extLst>
      <p:ext uri="{BB962C8B-B14F-4D97-AF65-F5344CB8AC3E}">
        <p14:creationId xmlns:p14="http://schemas.microsoft.com/office/powerpoint/2010/main" val="4262636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a:t>
            </a:r>
            <a:r>
              <a:rPr lang="en-US" dirty="0" smtClean="0"/>
              <a:t>features:</a:t>
            </a:r>
            <a:br>
              <a:rPr lang="en-US" dirty="0" smtClean="0"/>
            </a:br>
            <a:r>
              <a:rPr lang="en-US" dirty="0" smtClean="0"/>
              <a:t>Directionality</a:t>
            </a:r>
            <a:endParaRPr lang="en-US" dirty="0"/>
          </a:p>
        </p:txBody>
      </p:sp>
      <p:sp>
        <p:nvSpPr>
          <p:cNvPr id="3" name="Segnaposto contenuto 2"/>
          <p:cNvSpPr>
            <a:spLocks noGrp="1"/>
          </p:cNvSpPr>
          <p:nvPr>
            <p:ph idx="1"/>
          </p:nvPr>
        </p:nvSpPr>
        <p:spPr>
          <a:xfrm>
            <a:off x="457200" y="1600200"/>
            <a:ext cx="8229600" cy="5105400"/>
          </a:xfrm>
        </p:spPr>
        <p:txBody>
          <a:bodyPr>
            <a:normAutofit/>
          </a:bodyPr>
          <a:lstStyle/>
          <a:p>
            <a:r>
              <a:rPr lang="en-US" dirty="0" smtClean="0"/>
              <a:t>Each entity in the relationship may have a </a:t>
            </a:r>
            <a:r>
              <a:rPr lang="en-US" b="1" dirty="0" smtClean="0"/>
              <a:t>pointer</a:t>
            </a:r>
            <a:r>
              <a:rPr lang="en-US" dirty="0" smtClean="0"/>
              <a:t> to the other entity:</a:t>
            </a:r>
          </a:p>
          <a:p>
            <a:pPr lvl="1"/>
            <a:r>
              <a:rPr lang="en-US" dirty="0" smtClean="0"/>
              <a:t>When each entity points to the other, the relationship is </a:t>
            </a:r>
            <a:r>
              <a:rPr lang="en-US" b="1" dirty="0" smtClean="0"/>
              <a:t>bidirectional</a:t>
            </a:r>
          </a:p>
          <a:p>
            <a:pPr lvl="1"/>
            <a:r>
              <a:rPr lang="en-US" dirty="0" smtClean="0"/>
              <a:t>If only one entity has a pointer to the other, the relationship is said to be </a:t>
            </a:r>
            <a:r>
              <a:rPr lang="en-US" b="1" dirty="0" smtClean="0"/>
              <a:t>unidirectional</a:t>
            </a:r>
            <a:endParaRPr lang="en-US" dirty="0" smtClean="0"/>
          </a:p>
          <a:p>
            <a:r>
              <a:rPr lang="en-US" dirty="0" smtClean="0"/>
              <a:t>In </a:t>
            </a:r>
            <a:r>
              <a:rPr lang="en-US" dirty="0" smtClean="0"/>
              <a:t>JPA </a:t>
            </a:r>
            <a:r>
              <a:rPr lang="en-US" dirty="0" smtClean="0"/>
              <a:t>a </a:t>
            </a:r>
            <a:r>
              <a:rPr lang="en-US" dirty="0" smtClean="0"/>
              <a:t>bidirectional relationship is intended as a pair of unidirectional </a:t>
            </a:r>
            <a:r>
              <a:rPr lang="en-US" dirty="0" smtClean="0"/>
              <a:t>mappings</a:t>
            </a:r>
          </a:p>
          <a:p>
            <a:r>
              <a:rPr lang="en-US" dirty="0" smtClean="0"/>
              <a:t>In the relational model relationships are </a:t>
            </a:r>
            <a:r>
              <a:rPr lang="en-US" b="1" dirty="0" smtClean="0"/>
              <a:t>non-directional associations</a:t>
            </a:r>
            <a:endParaRPr lang="en-US" b="1"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24</a:t>
            </a:fld>
            <a:endParaRPr lang="en-US"/>
          </a:p>
        </p:txBody>
      </p:sp>
    </p:spTree>
    <p:extLst>
      <p:ext uri="{BB962C8B-B14F-4D97-AF65-F5344CB8AC3E}">
        <p14:creationId xmlns:p14="http://schemas.microsoft.com/office/powerpoint/2010/main" val="698448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 </a:t>
            </a:r>
            <a:r>
              <a:rPr lang="en-US" dirty="0" smtClean="0"/>
              <a:t/>
            </a:r>
            <a:br>
              <a:rPr lang="en-US" dirty="0" smtClean="0"/>
            </a:br>
            <a:r>
              <a:rPr lang="en-US" dirty="0" smtClean="0"/>
              <a:t>Roles</a:t>
            </a:r>
            <a:endParaRPr lang="en-US" dirty="0"/>
          </a:p>
        </p:txBody>
      </p:sp>
      <p:sp>
        <p:nvSpPr>
          <p:cNvPr id="3" name="Segnaposto contenuto 2"/>
          <p:cNvSpPr>
            <a:spLocks noGrp="1"/>
          </p:cNvSpPr>
          <p:nvPr>
            <p:ph idx="1"/>
          </p:nvPr>
        </p:nvSpPr>
        <p:spPr/>
        <p:txBody>
          <a:bodyPr/>
          <a:lstStyle/>
          <a:p>
            <a:r>
              <a:rPr lang="en-US" dirty="0" smtClean="0"/>
              <a:t>Depending on directionality, we can identify the entity playing the role of </a:t>
            </a:r>
            <a:r>
              <a:rPr lang="en-US" b="1" dirty="0" smtClean="0">
                <a:solidFill>
                  <a:srgbClr val="FF0000"/>
                </a:solidFill>
              </a:rPr>
              <a:t>source</a:t>
            </a:r>
            <a:r>
              <a:rPr lang="en-US" dirty="0" smtClean="0"/>
              <a:t> and the entity playing the role of </a:t>
            </a:r>
            <a:r>
              <a:rPr lang="en-US" b="1" dirty="0" smtClean="0">
                <a:solidFill>
                  <a:srgbClr val="FF0000"/>
                </a:solidFill>
              </a:rPr>
              <a:t>target</a:t>
            </a:r>
          </a:p>
          <a:p>
            <a:endParaRPr lang="en-US" dirty="0"/>
          </a:p>
        </p:txBody>
      </p:sp>
      <p:pic>
        <p:nvPicPr>
          <p:cNvPr id="4" name="Immagine 3"/>
          <p:cNvPicPr>
            <a:picLocks noChangeAspect="1"/>
          </p:cNvPicPr>
          <p:nvPr/>
        </p:nvPicPr>
        <p:blipFill>
          <a:blip r:embed="rId2"/>
          <a:stretch>
            <a:fillRect/>
          </a:stretch>
        </p:blipFill>
        <p:spPr>
          <a:xfrm>
            <a:off x="1715156" y="3408978"/>
            <a:ext cx="6577873" cy="705822"/>
          </a:xfrm>
          <a:prstGeom prst="rect">
            <a:avLst/>
          </a:prstGeom>
        </p:spPr>
      </p:pic>
      <p:sp>
        <p:nvSpPr>
          <p:cNvPr id="5" name="Segnaposto contenuto 5"/>
          <p:cNvSpPr txBox="1">
            <a:spLocks/>
          </p:cNvSpPr>
          <p:nvPr/>
        </p:nvSpPr>
        <p:spPr>
          <a:xfrm>
            <a:off x="1114424" y="4770783"/>
            <a:ext cx="7610476" cy="152163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solidFill>
                  <a:schemeClr val="tx1"/>
                </a:solidFill>
                <a:latin typeface="Courier New"/>
                <a:cs typeface="Courier New"/>
              </a:rPr>
              <a:t>Employee</a:t>
            </a:r>
            <a:r>
              <a:rPr lang="it-IT" sz="2400" dirty="0" smtClean="0">
                <a:solidFill>
                  <a:schemeClr val="tx1"/>
                </a:solidFill>
              </a:rPr>
              <a:t> and </a:t>
            </a:r>
            <a:r>
              <a:rPr lang="it-IT" sz="2400" dirty="0" err="1" smtClean="0">
                <a:solidFill>
                  <a:schemeClr val="tx1"/>
                </a:solidFill>
                <a:latin typeface="Courier New"/>
                <a:cs typeface="Courier New"/>
              </a:rPr>
              <a:t>Department</a:t>
            </a:r>
            <a:r>
              <a:rPr lang="it-IT" sz="2400" dirty="0" smtClean="0">
                <a:solidFill>
                  <a:schemeClr val="tx1"/>
                </a:solidFill>
              </a:rPr>
              <a:t> are </a:t>
            </a:r>
            <a:r>
              <a:rPr lang="it-IT" sz="2400" dirty="0" err="1" smtClean="0">
                <a:solidFill>
                  <a:schemeClr val="tx1"/>
                </a:solidFill>
              </a:rPr>
              <a:t>involved</a:t>
            </a:r>
            <a:r>
              <a:rPr lang="it-IT" sz="2400" dirty="0" smtClean="0">
                <a:solidFill>
                  <a:schemeClr val="tx1"/>
                </a:solidFill>
              </a:rPr>
              <a:t> in a </a:t>
            </a:r>
            <a:r>
              <a:rPr lang="it-IT" sz="2400" dirty="0" err="1" smtClean="0">
                <a:solidFill>
                  <a:schemeClr val="tx1"/>
                </a:solidFill>
              </a:rPr>
              <a:t>unidirectional</a:t>
            </a:r>
            <a:r>
              <a:rPr lang="it-IT" sz="2400" dirty="0" smtClean="0">
                <a:solidFill>
                  <a:schemeClr val="tx1"/>
                </a:solidFill>
              </a:rPr>
              <a:t> </a:t>
            </a:r>
            <a:r>
              <a:rPr lang="it-IT" sz="2400" dirty="0" err="1" smtClean="0">
                <a:solidFill>
                  <a:schemeClr val="tx1"/>
                </a:solidFill>
              </a:rPr>
              <a:t>relationship</a:t>
            </a:r>
            <a:endParaRPr lang="it-IT" sz="2400" dirty="0" smtClean="0">
              <a:solidFill>
                <a:schemeClr val="tx1"/>
              </a:solidFill>
            </a:endParaRPr>
          </a:p>
          <a:p>
            <a:pPr lvl="1"/>
            <a:r>
              <a:rPr lang="it-IT" sz="2000" dirty="0" err="1" smtClean="0">
                <a:solidFill>
                  <a:schemeClr val="tx1"/>
                </a:solidFill>
                <a:latin typeface="Courier New"/>
                <a:cs typeface="Courier New"/>
              </a:rPr>
              <a:t>Employee</a:t>
            </a:r>
            <a:r>
              <a:rPr lang="it-IT" sz="2000" dirty="0" smtClean="0">
                <a:solidFill>
                  <a:schemeClr val="tx1"/>
                </a:solidFill>
              </a:rPr>
              <a:t> </a:t>
            </a:r>
            <a:r>
              <a:rPr lang="it-IT" sz="2000" dirty="0" err="1" smtClean="0">
                <a:solidFill>
                  <a:schemeClr val="tx1"/>
                </a:solidFill>
              </a:rPr>
              <a:t>is</a:t>
            </a:r>
            <a:r>
              <a:rPr lang="it-IT" sz="2000" dirty="0" smtClean="0">
                <a:solidFill>
                  <a:schemeClr val="tx1"/>
                </a:solidFill>
              </a:rPr>
              <a:t> the source </a:t>
            </a:r>
            <a:r>
              <a:rPr lang="it-IT" sz="2000" dirty="0" err="1" smtClean="0">
                <a:solidFill>
                  <a:schemeClr val="tx1"/>
                </a:solidFill>
              </a:rPr>
              <a:t>entity</a:t>
            </a:r>
            <a:endParaRPr lang="it-IT" sz="2000" dirty="0" smtClean="0">
              <a:solidFill>
                <a:schemeClr val="tx1"/>
              </a:solidFill>
            </a:endParaRPr>
          </a:p>
          <a:p>
            <a:pPr lvl="1"/>
            <a:r>
              <a:rPr lang="it-IT" sz="2000" dirty="0" err="1" smtClean="0">
                <a:solidFill>
                  <a:schemeClr val="tx1"/>
                </a:solidFill>
                <a:latin typeface="Courier New"/>
                <a:cs typeface="Courier New"/>
              </a:rPr>
              <a:t>Department</a:t>
            </a:r>
            <a:r>
              <a:rPr lang="it-IT" sz="2000" dirty="0" smtClean="0">
                <a:solidFill>
                  <a:schemeClr val="tx1"/>
                </a:solidFill>
              </a:rPr>
              <a:t> </a:t>
            </a:r>
            <a:r>
              <a:rPr lang="it-IT" sz="2000" dirty="0" err="1" smtClean="0">
                <a:solidFill>
                  <a:schemeClr val="tx1"/>
                </a:solidFill>
              </a:rPr>
              <a:t>is</a:t>
            </a:r>
            <a:r>
              <a:rPr lang="it-IT" sz="2000" dirty="0" smtClean="0">
                <a:solidFill>
                  <a:schemeClr val="tx1"/>
                </a:solidFill>
              </a:rPr>
              <a:t> the target </a:t>
            </a:r>
            <a:r>
              <a:rPr lang="it-IT" sz="2000" dirty="0" err="1" smtClean="0">
                <a:solidFill>
                  <a:schemeClr val="tx1"/>
                </a:solidFill>
              </a:rPr>
              <a:t>entity</a:t>
            </a:r>
            <a:r>
              <a:rPr lang="it-IT" sz="2000" dirty="0" smtClean="0">
                <a:solidFill>
                  <a:schemeClr val="tx1"/>
                </a:solidFill>
              </a:rPr>
              <a:t> </a:t>
            </a:r>
            <a:endParaRPr lang="it-IT" sz="2000" dirty="0">
              <a:solidFill>
                <a:schemeClr val="tx1"/>
              </a:solidFill>
            </a:endParaRPr>
          </a:p>
        </p:txBody>
      </p:sp>
      <p:sp>
        <p:nvSpPr>
          <p:cNvPr id="6" name="Segnaposto numero diapositiva 5"/>
          <p:cNvSpPr>
            <a:spLocks noGrp="1"/>
          </p:cNvSpPr>
          <p:nvPr>
            <p:ph type="sldNum" sz="quarter" idx="12"/>
          </p:nvPr>
        </p:nvSpPr>
        <p:spPr/>
        <p:txBody>
          <a:bodyPr/>
          <a:lstStyle/>
          <a:p>
            <a:fld id="{4A822907-8A9D-4F6B-98F6-913902AD56B5}" type="slidenum">
              <a:rPr lang="en-US" smtClean="0"/>
              <a:t>25</a:t>
            </a:fld>
            <a:endParaRPr lang="en-US"/>
          </a:p>
        </p:txBody>
      </p:sp>
    </p:spTree>
    <p:extLst>
      <p:ext uri="{BB962C8B-B14F-4D97-AF65-F5344CB8AC3E}">
        <p14:creationId xmlns:p14="http://schemas.microsoft.com/office/powerpoint/2010/main" val="215396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Cardinality</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Each role in the relationship will have its own cardinality. This leads to four possible combinations:</a:t>
            </a:r>
          </a:p>
          <a:p>
            <a:pPr lvl="1"/>
            <a:r>
              <a:rPr lang="en-US" b="1" dirty="0" smtClean="0"/>
              <a:t>Many-to-one:</a:t>
            </a:r>
            <a:r>
              <a:rPr lang="en-US" dirty="0" smtClean="0"/>
              <a:t> many source entities, one target entity</a:t>
            </a:r>
          </a:p>
          <a:p>
            <a:pPr lvl="1"/>
            <a:r>
              <a:rPr lang="en-US" b="1" dirty="0"/>
              <a:t>One-to-many:</a:t>
            </a:r>
            <a:r>
              <a:rPr lang="en-US" dirty="0"/>
              <a:t> one source entity, many target </a:t>
            </a:r>
            <a:r>
              <a:rPr lang="en-US" dirty="0" smtClean="0"/>
              <a:t>entities</a:t>
            </a:r>
          </a:p>
          <a:p>
            <a:pPr lvl="1"/>
            <a:r>
              <a:rPr lang="en-US" b="1" dirty="0" smtClean="0"/>
              <a:t>One-to-one:</a:t>
            </a:r>
            <a:r>
              <a:rPr lang="en-US" dirty="0" smtClean="0"/>
              <a:t> one source entity, one target entity</a:t>
            </a:r>
            <a:endParaRPr lang="en-US" b="1" dirty="0" smtClean="0"/>
          </a:p>
          <a:p>
            <a:pPr lvl="1"/>
            <a:r>
              <a:rPr lang="en-US" b="1" dirty="0" smtClean="0"/>
              <a:t>Many-to-many:</a:t>
            </a:r>
            <a:r>
              <a:rPr lang="en-US" dirty="0" smtClean="0"/>
              <a:t> many source entities, many target entities</a:t>
            </a:r>
          </a:p>
          <a:p>
            <a:r>
              <a:rPr lang="en-US" u="sng" dirty="0" smtClean="0"/>
              <a:t>Remember:</a:t>
            </a:r>
            <a:r>
              <a:rPr lang="en-US" dirty="0" smtClean="0"/>
              <a:t> bidirectional </a:t>
            </a:r>
            <a:r>
              <a:rPr lang="en-US" dirty="0"/>
              <a:t>relationships are just pairs of unidirectional relationships with swapped source and target </a:t>
            </a:r>
            <a:r>
              <a:rPr lang="en-US" dirty="0" smtClean="0"/>
              <a:t>entities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26</a:t>
            </a:fld>
            <a:endParaRPr lang="en-US"/>
          </a:p>
        </p:txBody>
      </p:sp>
    </p:spTree>
    <p:extLst>
      <p:ext uri="{BB962C8B-B14F-4D97-AF65-F5344CB8AC3E}">
        <p14:creationId xmlns:p14="http://schemas.microsoft.com/office/powerpoint/2010/main" val="52342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Ownership (1/2)</a:t>
            </a:r>
            <a:endParaRPr lang="en-US" dirty="0"/>
          </a:p>
        </p:txBody>
      </p:sp>
      <p:sp>
        <p:nvSpPr>
          <p:cNvPr id="3" name="Segnaposto contenuto 2"/>
          <p:cNvSpPr>
            <a:spLocks noGrp="1"/>
          </p:cNvSpPr>
          <p:nvPr>
            <p:ph idx="1"/>
          </p:nvPr>
        </p:nvSpPr>
        <p:spPr>
          <a:xfrm>
            <a:off x="457200" y="1600201"/>
            <a:ext cx="8229600" cy="4038600"/>
          </a:xfrm>
        </p:spPr>
        <p:txBody>
          <a:bodyPr>
            <a:normAutofit fontScale="92500" lnSpcReduction="20000"/>
          </a:bodyPr>
          <a:lstStyle/>
          <a:p>
            <a:r>
              <a:rPr lang="en-US" dirty="0" smtClean="0"/>
              <a:t>In the database, relationships are implemented by introducing a column that refers to a key in another table </a:t>
            </a:r>
            <a:r>
              <a:rPr lang="en-US" dirty="0" smtClean="0"/>
              <a:t>(foreign key)</a:t>
            </a:r>
            <a:endParaRPr lang="en-US" dirty="0" smtClean="0"/>
          </a:p>
          <a:p>
            <a:pPr lvl="1"/>
            <a:r>
              <a:rPr lang="en-US" dirty="0" smtClean="0"/>
              <a:t>In JPA terminology, such a column is called </a:t>
            </a:r>
            <a:r>
              <a:rPr lang="en-US" b="1" dirty="0" smtClean="0">
                <a:solidFill>
                  <a:srgbClr val="FF0000"/>
                </a:solidFill>
              </a:rPr>
              <a:t>join</a:t>
            </a:r>
            <a:r>
              <a:rPr lang="en-US" b="1" dirty="0" smtClean="0"/>
              <a:t> </a:t>
            </a:r>
            <a:r>
              <a:rPr lang="en-US" b="1" dirty="0" smtClean="0">
                <a:solidFill>
                  <a:srgbClr val="FF0000"/>
                </a:solidFill>
              </a:rPr>
              <a:t>column</a:t>
            </a:r>
          </a:p>
          <a:p>
            <a:r>
              <a:rPr lang="en-US" u="sng" dirty="0" smtClean="0"/>
              <a:t>Example:</a:t>
            </a:r>
            <a:r>
              <a:rPr lang="en-US" b="1" dirty="0" smtClean="0"/>
              <a:t> </a:t>
            </a:r>
            <a:r>
              <a:rPr lang="en-US" dirty="0" smtClean="0"/>
              <a:t> </a:t>
            </a:r>
          </a:p>
          <a:p>
            <a:pPr lvl="1"/>
            <a:r>
              <a:rPr lang="en-US" dirty="0" smtClean="0"/>
              <a:t>Many-to-one unidirectional relationship between </a:t>
            </a:r>
            <a:r>
              <a:rPr lang="en-US" dirty="0" smtClean="0">
                <a:latin typeface="Courier New"/>
                <a:cs typeface="Courier New"/>
              </a:rPr>
              <a:t>Employee</a:t>
            </a:r>
            <a:r>
              <a:rPr lang="en-US" dirty="0" smtClean="0"/>
              <a:t> and </a:t>
            </a:r>
            <a:r>
              <a:rPr lang="en-US" dirty="0" smtClean="0">
                <a:latin typeface="Courier New"/>
                <a:cs typeface="Courier New"/>
              </a:rPr>
              <a:t>Department</a:t>
            </a:r>
          </a:p>
          <a:p>
            <a:pPr lvl="1"/>
            <a:r>
              <a:rPr lang="en-US" dirty="0" smtClean="0"/>
              <a:t>The underlying </a:t>
            </a:r>
            <a:r>
              <a:rPr lang="en-US" dirty="0" smtClean="0">
                <a:latin typeface="Courier New"/>
                <a:cs typeface="Courier New"/>
              </a:rPr>
              <a:t>Employee</a:t>
            </a:r>
            <a:r>
              <a:rPr lang="en-US" dirty="0" smtClean="0"/>
              <a:t> table has a join column containing the </a:t>
            </a:r>
            <a:r>
              <a:rPr lang="en-US" dirty="0" smtClean="0">
                <a:latin typeface="Courier New"/>
                <a:cs typeface="Courier New"/>
              </a:rPr>
              <a:t>Department</a:t>
            </a:r>
            <a:r>
              <a:rPr lang="en-US" dirty="0" smtClean="0"/>
              <a:t> primary key </a:t>
            </a:r>
          </a:p>
          <a:p>
            <a:pPr lvl="1"/>
            <a:endParaRPr lang="en-US" b="1" dirty="0" smtClean="0"/>
          </a:p>
          <a:p>
            <a:endParaRPr lang="en-US" dirty="0"/>
          </a:p>
        </p:txBody>
      </p:sp>
      <p:pic>
        <p:nvPicPr>
          <p:cNvPr id="5" name="Immagine 4"/>
          <p:cNvPicPr>
            <a:picLocks noChangeAspect="1"/>
          </p:cNvPicPr>
          <p:nvPr/>
        </p:nvPicPr>
        <p:blipFill>
          <a:blip r:embed="rId2"/>
          <a:stretch>
            <a:fillRect/>
          </a:stretch>
        </p:blipFill>
        <p:spPr>
          <a:xfrm>
            <a:off x="1577845" y="5486400"/>
            <a:ext cx="6577873" cy="705822"/>
          </a:xfrm>
          <a:prstGeom prst="rect">
            <a:avLst/>
          </a:prstGeom>
        </p:spPr>
      </p:pic>
      <p:sp>
        <p:nvSpPr>
          <p:cNvPr id="4" name="Segnaposto numero diapositiva 3"/>
          <p:cNvSpPr>
            <a:spLocks noGrp="1"/>
          </p:cNvSpPr>
          <p:nvPr>
            <p:ph type="sldNum" sz="quarter" idx="12"/>
          </p:nvPr>
        </p:nvSpPr>
        <p:spPr>
          <a:xfrm>
            <a:off x="6553200" y="6340475"/>
            <a:ext cx="2133600" cy="365125"/>
          </a:xfrm>
        </p:spPr>
        <p:txBody>
          <a:bodyPr/>
          <a:lstStyle/>
          <a:p>
            <a:fld id="{4A822907-8A9D-4F6B-98F6-913902AD56B5}" type="slidenum">
              <a:rPr lang="en-US" smtClean="0"/>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23012615"/>
              </p:ext>
            </p:extLst>
          </p:nvPr>
        </p:nvGraphicFramePr>
        <p:xfrm>
          <a:off x="533400" y="6324600"/>
          <a:ext cx="4419599" cy="370840"/>
        </p:xfrm>
        <a:graphic>
          <a:graphicData uri="http://schemas.openxmlformats.org/drawingml/2006/table">
            <a:tbl>
              <a:tblPr firstRow="1" bandRow="1">
                <a:tableStyleId>{5C22544A-7EE6-4342-B048-85BDC9FD1C3A}</a:tableStyleId>
              </a:tblPr>
              <a:tblGrid>
                <a:gridCol w="1175052"/>
                <a:gridCol w="1175052"/>
                <a:gridCol w="806752"/>
                <a:gridCol w="1262743"/>
              </a:tblGrid>
              <a:tr h="370840">
                <a:tc>
                  <a:txBody>
                    <a:bodyPr/>
                    <a:lstStyle/>
                    <a:p>
                      <a:r>
                        <a:rPr lang="en-US" dirty="0" err="1" smtClean="0"/>
                        <a:t>empID</a:t>
                      </a:r>
                      <a:endParaRPr lang="en-US" dirty="0"/>
                    </a:p>
                  </a:txBody>
                  <a:tcPr>
                    <a:solidFill>
                      <a:schemeClr val="bg1">
                        <a:lumMod val="50000"/>
                      </a:schemeClr>
                    </a:solidFill>
                  </a:tcPr>
                </a:tc>
                <a:tc>
                  <a:txBody>
                    <a:bodyPr/>
                    <a:lstStyle/>
                    <a:p>
                      <a:r>
                        <a:rPr lang="en-US" dirty="0" err="1" smtClean="0"/>
                        <a:t>empName</a:t>
                      </a:r>
                      <a:endParaRPr lang="en-US"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r>
                        <a:rPr lang="en-US" dirty="0" err="1" smtClean="0">
                          <a:solidFill>
                            <a:srgbClr val="FF0000"/>
                          </a:solidFill>
                        </a:rPr>
                        <a:t>deptID</a:t>
                      </a:r>
                      <a:endParaRPr lang="en-US" dirty="0">
                        <a:solidFill>
                          <a:srgbClr val="FF0000"/>
                        </a:solidFill>
                      </a:endParaRPr>
                    </a:p>
                  </a:txBody>
                  <a:tcPr>
                    <a:solidFill>
                      <a:schemeClr val="bg1">
                        <a:lumMod val="50000"/>
                      </a:schemeClr>
                    </a:solidFill>
                  </a:tcPr>
                </a:tc>
              </a:tr>
            </a:tbl>
          </a:graphicData>
        </a:graphic>
      </p:graphicFrame>
    </p:spTree>
    <p:extLst>
      <p:ext uri="{BB962C8B-B14F-4D97-AF65-F5344CB8AC3E}">
        <p14:creationId xmlns:p14="http://schemas.microsoft.com/office/powerpoint/2010/main" val="60085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Ownership (2/2)</a:t>
            </a:r>
            <a:endParaRPr lang="en-US" dirty="0"/>
          </a:p>
        </p:txBody>
      </p:sp>
      <p:sp>
        <p:nvSpPr>
          <p:cNvPr id="3" name="Segnaposto contenuto 2"/>
          <p:cNvSpPr>
            <a:spLocks noGrp="1"/>
          </p:cNvSpPr>
          <p:nvPr>
            <p:ph idx="1"/>
          </p:nvPr>
        </p:nvSpPr>
        <p:spPr/>
        <p:txBody>
          <a:bodyPr>
            <a:normAutofit/>
          </a:bodyPr>
          <a:lstStyle/>
          <a:p>
            <a:r>
              <a:rPr lang="en-US" dirty="0" smtClean="0"/>
              <a:t>One </a:t>
            </a:r>
            <a:r>
              <a:rPr lang="en-US" dirty="0" smtClean="0"/>
              <a:t>of the two entities </a:t>
            </a:r>
            <a:r>
              <a:rPr lang="en-US" dirty="0" smtClean="0"/>
              <a:t>has the </a:t>
            </a:r>
            <a:r>
              <a:rPr lang="en-US" dirty="0" smtClean="0"/>
              <a:t>join column in its table</a:t>
            </a:r>
          </a:p>
          <a:p>
            <a:pPr lvl="1"/>
            <a:r>
              <a:rPr lang="en-US" dirty="0" smtClean="0"/>
              <a:t>This entity </a:t>
            </a:r>
            <a:r>
              <a:rPr lang="en-US" dirty="0"/>
              <a:t>is called the </a:t>
            </a:r>
            <a:r>
              <a:rPr lang="en-US" b="1" dirty="0">
                <a:solidFill>
                  <a:srgbClr val="FF0000"/>
                </a:solidFill>
              </a:rPr>
              <a:t>owner</a:t>
            </a:r>
            <a:r>
              <a:rPr lang="en-US" dirty="0"/>
              <a:t> </a:t>
            </a:r>
            <a:r>
              <a:rPr lang="en-US" dirty="0" smtClean="0"/>
              <a:t>of </a:t>
            </a:r>
            <a:r>
              <a:rPr lang="en-US" dirty="0"/>
              <a:t>the </a:t>
            </a:r>
            <a:r>
              <a:rPr lang="en-US" dirty="0" smtClean="0"/>
              <a:t>relationship and its side is called the </a:t>
            </a:r>
            <a:r>
              <a:rPr lang="en-US" b="1" dirty="0" smtClean="0"/>
              <a:t>owning side </a:t>
            </a:r>
          </a:p>
          <a:p>
            <a:r>
              <a:rPr lang="en-US" u="sng" dirty="0" smtClean="0">
                <a:latin typeface="+mj-lt"/>
                <a:cs typeface="Courier New"/>
              </a:rPr>
              <a:t>Example:</a:t>
            </a:r>
            <a:r>
              <a:rPr lang="en-US" dirty="0" smtClean="0"/>
              <a:t> </a:t>
            </a:r>
            <a:r>
              <a:rPr lang="en-US" dirty="0" smtClean="0">
                <a:latin typeface="Courier New"/>
                <a:cs typeface="Courier New"/>
              </a:rPr>
              <a:t>Employee</a:t>
            </a:r>
            <a:r>
              <a:rPr lang="en-US" dirty="0" smtClean="0"/>
              <a:t> is the owner of the relationship</a:t>
            </a:r>
          </a:p>
        </p:txBody>
      </p:sp>
      <p:pic>
        <p:nvPicPr>
          <p:cNvPr id="4" name="Immagine 3"/>
          <p:cNvPicPr>
            <a:picLocks noChangeAspect="1"/>
          </p:cNvPicPr>
          <p:nvPr/>
        </p:nvPicPr>
        <p:blipFill>
          <a:blip r:embed="rId3"/>
          <a:stretch>
            <a:fillRect/>
          </a:stretch>
        </p:blipFill>
        <p:spPr>
          <a:xfrm>
            <a:off x="1440535" y="4724400"/>
            <a:ext cx="6577873" cy="705822"/>
          </a:xfrm>
          <a:prstGeom prst="rect">
            <a:avLst/>
          </a:prstGeom>
        </p:spPr>
      </p:pic>
      <p:sp>
        <p:nvSpPr>
          <p:cNvPr id="5" name="Segnaposto numero diapositiva 4"/>
          <p:cNvSpPr>
            <a:spLocks noGrp="1"/>
          </p:cNvSpPr>
          <p:nvPr>
            <p:ph type="sldNum" sz="quarter" idx="12"/>
          </p:nvPr>
        </p:nvSpPr>
        <p:spPr>
          <a:xfrm>
            <a:off x="6553200" y="6276616"/>
            <a:ext cx="2133600" cy="365125"/>
          </a:xfrm>
        </p:spPr>
        <p:txBody>
          <a:bodyPr/>
          <a:lstStyle/>
          <a:p>
            <a:fld id="{4A822907-8A9D-4F6B-98F6-913902AD56B5}" type="slidenum">
              <a:rPr lang="en-US" smtClean="0"/>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01822682"/>
              </p:ext>
            </p:extLst>
          </p:nvPr>
        </p:nvGraphicFramePr>
        <p:xfrm>
          <a:off x="533400" y="6258560"/>
          <a:ext cx="4419599" cy="370840"/>
        </p:xfrm>
        <a:graphic>
          <a:graphicData uri="http://schemas.openxmlformats.org/drawingml/2006/table">
            <a:tbl>
              <a:tblPr firstRow="1" bandRow="1">
                <a:tableStyleId>{5C22544A-7EE6-4342-B048-85BDC9FD1C3A}</a:tableStyleId>
              </a:tblPr>
              <a:tblGrid>
                <a:gridCol w="1175052"/>
                <a:gridCol w="1175052"/>
                <a:gridCol w="806752"/>
                <a:gridCol w="1262743"/>
              </a:tblGrid>
              <a:tr h="370840">
                <a:tc>
                  <a:txBody>
                    <a:bodyPr/>
                    <a:lstStyle/>
                    <a:p>
                      <a:r>
                        <a:rPr lang="en-US" dirty="0" err="1" smtClean="0"/>
                        <a:t>empID</a:t>
                      </a:r>
                      <a:endParaRPr lang="en-US" dirty="0"/>
                    </a:p>
                  </a:txBody>
                  <a:tcPr>
                    <a:solidFill>
                      <a:schemeClr val="bg1">
                        <a:lumMod val="50000"/>
                      </a:schemeClr>
                    </a:solidFill>
                  </a:tcPr>
                </a:tc>
                <a:tc>
                  <a:txBody>
                    <a:bodyPr/>
                    <a:lstStyle/>
                    <a:p>
                      <a:r>
                        <a:rPr lang="en-US" dirty="0" err="1" smtClean="0"/>
                        <a:t>empName</a:t>
                      </a:r>
                      <a:endParaRPr lang="en-US" dirty="0"/>
                    </a:p>
                  </a:txBody>
                  <a:tcPr>
                    <a:solidFill>
                      <a:schemeClr val="bg1">
                        <a:lumMod val="50000"/>
                      </a:schemeClr>
                    </a:solidFill>
                  </a:tcPr>
                </a:tc>
                <a:tc>
                  <a:txBody>
                    <a:bodyPr/>
                    <a:lstStyle/>
                    <a:p>
                      <a:r>
                        <a:rPr lang="en-US" dirty="0" smtClean="0"/>
                        <a:t>…</a:t>
                      </a:r>
                      <a:endParaRPr lang="en-US" dirty="0"/>
                    </a:p>
                  </a:txBody>
                  <a:tcPr>
                    <a:solidFill>
                      <a:schemeClr val="bg1">
                        <a:lumMod val="50000"/>
                      </a:schemeClr>
                    </a:solidFill>
                  </a:tcPr>
                </a:tc>
                <a:tc>
                  <a:txBody>
                    <a:bodyPr/>
                    <a:lstStyle/>
                    <a:p>
                      <a:r>
                        <a:rPr lang="en-US" dirty="0" err="1" smtClean="0">
                          <a:solidFill>
                            <a:srgbClr val="FF0000"/>
                          </a:solidFill>
                        </a:rPr>
                        <a:t>deptID</a:t>
                      </a:r>
                      <a:endParaRPr lang="en-US" dirty="0">
                        <a:solidFill>
                          <a:srgbClr val="FF0000"/>
                        </a:solidFill>
                      </a:endParaRPr>
                    </a:p>
                  </a:txBody>
                  <a:tcPr>
                    <a:solidFill>
                      <a:schemeClr val="bg1">
                        <a:lumMod val="50000"/>
                      </a:schemeClr>
                    </a:solidFill>
                  </a:tcPr>
                </a:tc>
              </a:tr>
            </a:tbl>
          </a:graphicData>
        </a:graphic>
      </p:graphicFrame>
      <p:sp>
        <p:nvSpPr>
          <p:cNvPr id="7" name="Up-Down Arrow 6"/>
          <p:cNvSpPr/>
          <p:nvPr/>
        </p:nvSpPr>
        <p:spPr>
          <a:xfrm>
            <a:off x="2286000" y="5486400"/>
            <a:ext cx="4572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13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Many-to-one mappings</a:t>
            </a:r>
            <a:endParaRPr lang="en-US" dirty="0"/>
          </a:p>
        </p:txBody>
      </p:sp>
      <p:sp>
        <p:nvSpPr>
          <p:cNvPr id="3" name="Segnaposto contenuto 2"/>
          <p:cNvSpPr>
            <a:spLocks noGrp="1"/>
          </p:cNvSpPr>
          <p:nvPr>
            <p:ph idx="1"/>
          </p:nvPr>
        </p:nvSpPr>
        <p:spPr/>
        <p:txBody>
          <a:bodyPr/>
          <a:lstStyle/>
          <a:p>
            <a:r>
              <a:rPr lang="en-US" dirty="0" smtClean="0"/>
              <a:t>In a many-to-one mapping the owner of the relationship is the source entity</a:t>
            </a:r>
          </a:p>
          <a:p>
            <a:r>
              <a:rPr lang="en-US" dirty="0" smtClean="0"/>
              <a:t>A many-to-one mapping is defined by annotating the source entity with the </a:t>
            </a:r>
            <a:r>
              <a:rPr lang="en-US" dirty="0" smtClean="0">
                <a:latin typeface="Courier New"/>
                <a:cs typeface="Courier New"/>
              </a:rPr>
              <a:t>@</a:t>
            </a:r>
            <a:r>
              <a:rPr lang="en-US" dirty="0" err="1" smtClean="0">
                <a:latin typeface="Courier New"/>
                <a:cs typeface="Courier New"/>
              </a:rPr>
              <a:t>ManyToOne</a:t>
            </a:r>
            <a:r>
              <a:rPr lang="en-US" dirty="0" smtClean="0"/>
              <a:t> annotation</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3769695960"/>
              </p:ext>
            </p:extLst>
          </p:nvPr>
        </p:nvGraphicFramePr>
        <p:xfrm>
          <a:off x="1114424" y="4353130"/>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ManyToOne</a:t>
                      </a:r>
                      <a:r>
                        <a:rPr lang="en-US" baseline="0" dirty="0" smtClean="0">
                          <a:latin typeface="+mn-lt"/>
                          <a:cs typeface="Courier New"/>
                        </a:rPr>
                        <a:t> annotation in </a:t>
                      </a:r>
                      <a:r>
                        <a:rPr lang="en-US" baseline="0" dirty="0" err="1" smtClean="0">
                          <a:latin typeface="Courier New"/>
                          <a:cs typeface="Courier New"/>
                        </a:rPr>
                        <a:t>Employee.java</a:t>
                      </a:r>
                      <a:endParaRPr lang="en-US" dirty="0">
                        <a:latin typeface="Courier New"/>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AA22FF"/>
                          </a:solidFill>
                          <a:latin typeface="Courier"/>
                        </a:rPr>
                        <a:t>    @</a:t>
                      </a:r>
                      <a:r>
                        <a:rPr lang="en-US" sz="1600" b="0" dirty="0" err="1" smtClean="0">
                          <a:solidFill>
                            <a:srgbClr val="AA22FF"/>
                          </a:solidFill>
                          <a:latin typeface="Courier"/>
                        </a:rPr>
                        <a:t>ManyToOne</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Department department</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29</a:t>
            </a:fld>
            <a:endParaRPr lang="en-US"/>
          </a:p>
        </p:txBody>
      </p:sp>
    </p:spTree>
    <p:extLst>
      <p:ext uri="{BB962C8B-B14F-4D97-AF65-F5344CB8AC3E}">
        <p14:creationId xmlns:p14="http://schemas.microsoft.com/office/powerpoint/2010/main" val="230326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Object Model vs.</a:t>
            </a:r>
            <a:br>
              <a:rPr lang="en-US" dirty="0" smtClean="0"/>
            </a:br>
            <a:r>
              <a:rPr lang="en-US" dirty="0" smtClean="0"/>
              <a:t>Relational Model</a:t>
            </a:r>
            <a:endParaRPr lang="en-US" dirty="0"/>
          </a:p>
        </p:txBody>
      </p:sp>
    </p:spTree>
    <p:extLst>
      <p:ext uri="{BB962C8B-B14F-4D97-AF65-F5344CB8AC3E}">
        <p14:creationId xmlns:p14="http://schemas.microsoft.com/office/powerpoint/2010/main" val="384718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One-to-many mappings</a:t>
            </a:r>
            <a:endParaRPr lang="en-US" dirty="0"/>
          </a:p>
        </p:txBody>
      </p:sp>
      <p:sp>
        <p:nvSpPr>
          <p:cNvPr id="3" name="Segnaposto contenuto 2"/>
          <p:cNvSpPr>
            <a:spLocks noGrp="1"/>
          </p:cNvSpPr>
          <p:nvPr>
            <p:ph idx="1"/>
          </p:nvPr>
        </p:nvSpPr>
        <p:spPr>
          <a:xfrm>
            <a:off x="1114424" y="2057400"/>
            <a:ext cx="7610476" cy="2489106"/>
          </a:xfrm>
        </p:spPr>
        <p:txBody>
          <a:bodyPr>
            <a:normAutofit fontScale="92500" lnSpcReduction="20000"/>
          </a:bodyPr>
          <a:lstStyle/>
          <a:p>
            <a:r>
              <a:rPr lang="en-US" dirty="0" smtClean="0"/>
              <a:t>In a one-to-many mapping the owner of the relationship is the </a:t>
            </a:r>
            <a:r>
              <a:rPr lang="en-US" b="1" dirty="0" smtClean="0">
                <a:solidFill>
                  <a:srgbClr val="FF0000"/>
                </a:solidFill>
              </a:rPr>
              <a:t>target</a:t>
            </a:r>
            <a:r>
              <a:rPr lang="en-US" dirty="0" smtClean="0"/>
              <a:t> entity</a:t>
            </a:r>
          </a:p>
          <a:p>
            <a:r>
              <a:rPr lang="en-US" dirty="0" smtClean="0"/>
              <a:t>Therefore, the </a:t>
            </a:r>
            <a:r>
              <a:rPr lang="en-US" dirty="0" smtClean="0">
                <a:latin typeface="Courier New"/>
                <a:cs typeface="Courier New"/>
              </a:rPr>
              <a:t>@</a:t>
            </a:r>
            <a:r>
              <a:rPr lang="en-US" dirty="0" err="1" smtClean="0">
                <a:latin typeface="Courier New"/>
                <a:cs typeface="Courier New"/>
              </a:rPr>
              <a:t>OneToMany</a:t>
            </a:r>
            <a:r>
              <a:rPr lang="en-US" dirty="0" smtClean="0"/>
              <a:t> annotation must come with the </a:t>
            </a:r>
            <a:r>
              <a:rPr lang="en-US" dirty="0" err="1" smtClean="0">
                <a:latin typeface="Courier New"/>
                <a:cs typeface="Courier New"/>
              </a:rPr>
              <a:t>mappedBy</a:t>
            </a:r>
            <a:r>
              <a:rPr lang="en-US" dirty="0" smtClean="0"/>
              <a:t> element</a:t>
            </a:r>
          </a:p>
          <a:p>
            <a:pPr lvl="1"/>
            <a:r>
              <a:rPr lang="en-US" dirty="0"/>
              <a:t>The </a:t>
            </a:r>
            <a:r>
              <a:rPr lang="en-US" dirty="0" err="1">
                <a:latin typeface="Courier New"/>
                <a:cs typeface="Courier New"/>
              </a:rPr>
              <a:t>mappedBy</a:t>
            </a:r>
            <a:r>
              <a:rPr lang="en-US" dirty="0"/>
              <a:t> element indicates </a:t>
            </a:r>
            <a:r>
              <a:rPr lang="en-US" dirty="0" smtClean="0"/>
              <a:t>the property that implements the inverse of the relationship</a:t>
            </a:r>
            <a:endParaRPr lang="en-US" dirty="0"/>
          </a:p>
          <a:p>
            <a:pPr marL="349250" lvl="1" indent="0">
              <a:buNone/>
            </a:pPr>
            <a:endParaRPr lang="en-US" dirty="0" smtClean="0"/>
          </a:p>
        </p:txBody>
      </p:sp>
      <p:graphicFrame>
        <p:nvGraphicFramePr>
          <p:cNvPr id="4" name="Segnaposto contenuto 3"/>
          <p:cNvGraphicFramePr>
            <a:graphicFrameLocks/>
          </p:cNvGraphicFramePr>
          <p:nvPr>
            <p:extLst>
              <p:ext uri="{D42A27DB-BD31-4B8C-83A1-F6EECF244321}">
                <p14:modId xmlns:p14="http://schemas.microsoft.com/office/powerpoint/2010/main" val="2717355395"/>
              </p:ext>
            </p:extLst>
          </p:nvPr>
        </p:nvGraphicFramePr>
        <p:xfrm>
          <a:off x="1114424" y="4666633"/>
          <a:ext cx="7610475" cy="195072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OneToMany</a:t>
                      </a:r>
                      <a:r>
                        <a:rPr lang="en-US" baseline="0" dirty="0" smtClean="0">
                          <a:latin typeface="+mn-lt"/>
                          <a:cs typeface="Courier New"/>
                        </a:rPr>
                        <a:t> annotation in </a:t>
                      </a:r>
                      <a:r>
                        <a:rPr lang="en-US" baseline="0" dirty="0" err="1" smtClean="0">
                          <a:latin typeface="Courier New"/>
                          <a:cs typeface="Courier New"/>
                        </a:rPr>
                        <a:t>Department.java</a:t>
                      </a:r>
                      <a:endParaRPr lang="en-US" dirty="0">
                        <a:latin typeface="Courier New"/>
                        <a:cs typeface="Courier New"/>
                      </a:endParaRPr>
                    </a:p>
                  </a:txBody>
                  <a:tcPr/>
                </a:tc>
              </a:tr>
              <a:tr h="185147">
                <a:tc>
                  <a:txBody>
                    <a:bodyPr/>
                    <a:lstStyle/>
                    <a:p>
                      <a:r>
                        <a:rPr lang="en-US" sz="1400" dirty="0" smtClean="0">
                          <a:solidFill>
                            <a:srgbClr val="AA22FF"/>
                          </a:solidFill>
                          <a:latin typeface="Courier"/>
                        </a:rPr>
                        <a:t>@Entity</a:t>
                      </a:r>
                      <a:endParaRPr lang="en-US" sz="1400" dirty="0" smtClean="0">
                        <a:solidFill>
                          <a:prstClr val="black"/>
                        </a:solidFill>
                        <a:latin typeface="Courier"/>
                      </a:endParaRPr>
                    </a:p>
                    <a:p>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class</a:t>
                      </a:r>
                      <a:r>
                        <a:rPr lang="en-US" sz="1400" b="0" dirty="0" smtClean="0">
                          <a:solidFill>
                            <a:prstClr val="black"/>
                          </a:solidFill>
                          <a:latin typeface="Courier"/>
                        </a:rPr>
                        <a:t> </a:t>
                      </a:r>
                      <a:r>
                        <a:rPr lang="en-US" sz="1400" b="1" dirty="0" smtClean="0">
                          <a:solidFill>
                            <a:srgbClr val="0000FF"/>
                          </a:solidFill>
                          <a:latin typeface="Courier-Bold"/>
                        </a:rPr>
                        <a:t>Department</a:t>
                      </a:r>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@Id</a:t>
                      </a:r>
                      <a:r>
                        <a:rPr lang="en-US" sz="1400" b="0" dirty="0" smtClean="0">
                          <a:solidFill>
                            <a:prstClr val="black"/>
                          </a:solidFill>
                          <a:latin typeface="Courier"/>
                        </a:rPr>
                        <a:t> </a:t>
                      </a:r>
                      <a:r>
                        <a:rPr lang="en-US" sz="1400" b="1" dirty="0" smtClean="0">
                          <a:solidFill>
                            <a:srgbClr val="008000"/>
                          </a:solidFill>
                          <a:latin typeface="Courier-Bold"/>
                        </a:rPr>
                        <a:t>private</a:t>
                      </a:r>
                      <a:r>
                        <a:rPr lang="en-US" sz="1400" b="0" dirty="0" smtClean="0">
                          <a:solidFill>
                            <a:prstClr val="black"/>
                          </a:solidFill>
                          <a:latin typeface="Courier"/>
                        </a:rPr>
                        <a:t> </a:t>
                      </a:r>
                      <a:r>
                        <a:rPr lang="en-US" sz="1400" b="0" dirty="0" err="1" smtClean="0">
                          <a:solidFill>
                            <a:srgbClr val="B00040"/>
                          </a:solidFill>
                          <a:latin typeface="Courier"/>
                        </a:rPr>
                        <a:t>int</a:t>
                      </a:r>
                      <a:r>
                        <a:rPr lang="en-US" sz="1400" b="0" dirty="0" smtClean="0">
                          <a:solidFill>
                            <a:prstClr val="black"/>
                          </a:solidFill>
                          <a:latin typeface="Courier"/>
                        </a:rPr>
                        <a:t> id</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a:t>
                      </a:r>
                      <a:r>
                        <a:rPr lang="en-US" sz="1400" b="0" dirty="0" err="1" smtClean="0">
                          <a:solidFill>
                            <a:srgbClr val="AA22FF"/>
                          </a:solidFill>
                          <a:latin typeface="Courier"/>
                        </a:rPr>
                        <a:t>OneToMany</a:t>
                      </a:r>
                      <a:r>
                        <a:rPr lang="en-US" sz="1400" b="0" dirty="0" smtClean="0">
                          <a:solidFill>
                            <a:srgbClr val="666666"/>
                          </a:solidFill>
                          <a:latin typeface="Courier"/>
                        </a:rPr>
                        <a:t>(</a:t>
                      </a:r>
                      <a:r>
                        <a:rPr lang="en-US" sz="1400" b="0" dirty="0" err="1" smtClean="0">
                          <a:solidFill>
                            <a:prstClr val="black"/>
                          </a:solidFill>
                          <a:latin typeface="Courier"/>
                        </a:rPr>
                        <a:t>mappedBy</a:t>
                      </a:r>
                      <a:r>
                        <a:rPr lang="en-US" sz="1400" b="0" dirty="0" smtClean="0">
                          <a:solidFill>
                            <a:srgbClr val="666666"/>
                          </a:solidFill>
                          <a:latin typeface="Courier"/>
                        </a:rPr>
                        <a:t>=</a:t>
                      </a:r>
                      <a:r>
                        <a:rPr lang="en-US" sz="1400" b="0" dirty="0" smtClean="0">
                          <a:solidFill>
                            <a:srgbClr val="BA2121"/>
                          </a:solidFill>
                          <a:latin typeface="Courier"/>
                        </a:rPr>
                        <a:t>"department"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private</a:t>
                      </a:r>
                      <a:r>
                        <a:rPr lang="en-US" sz="1400" b="0" dirty="0" smtClean="0">
                          <a:solidFill>
                            <a:prstClr val="black"/>
                          </a:solidFill>
                          <a:latin typeface="Courier"/>
                        </a:rPr>
                        <a:t> Collection</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&gt;</a:t>
                      </a:r>
                      <a:r>
                        <a:rPr lang="en-US" sz="1400" b="0" dirty="0" smtClean="0">
                          <a:solidFill>
                            <a:prstClr val="black"/>
                          </a:solidFill>
                          <a:latin typeface="Courier"/>
                        </a:rPr>
                        <a:t> employees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grpSp>
        <p:nvGrpSpPr>
          <p:cNvPr id="5" name="Gruppo 4"/>
          <p:cNvGrpSpPr/>
          <p:nvPr/>
        </p:nvGrpSpPr>
        <p:grpSpPr>
          <a:xfrm>
            <a:off x="4876800" y="5613937"/>
            <a:ext cx="4147268" cy="830997"/>
            <a:chOff x="5333331" y="3623251"/>
            <a:chExt cx="3824474" cy="830997"/>
          </a:xfrm>
        </p:grpSpPr>
        <p:sp>
          <p:nvSpPr>
            <p:cNvPr id="6" name="CasellaDiTesto 5"/>
            <p:cNvSpPr txBox="1"/>
            <p:nvPr/>
          </p:nvSpPr>
          <p:spPr>
            <a:xfrm>
              <a:off x="6350240" y="3623251"/>
              <a:ext cx="280756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smtClean="0"/>
                <a:t>The </a:t>
              </a:r>
              <a:r>
                <a:rPr lang="it-IT" sz="1600" dirty="0" err="1" smtClean="0"/>
                <a:t>attribute</a:t>
              </a:r>
              <a:r>
                <a:rPr lang="it-IT" sz="1600" dirty="0" smtClean="0"/>
                <a:t> on the target </a:t>
              </a:r>
              <a:r>
                <a:rPr lang="it-IT" sz="1600" dirty="0" err="1" smtClean="0"/>
                <a:t>entity</a:t>
              </a:r>
              <a:r>
                <a:rPr lang="it-IT" sz="1600" dirty="0" smtClean="0"/>
                <a:t> </a:t>
              </a:r>
              <a:r>
                <a:rPr lang="it-IT" sz="1600" dirty="0" err="1" smtClean="0"/>
                <a:t>that</a:t>
              </a:r>
              <a:r>
                <a:rPr lang="it-IT" sz="1600" dirty="0" smtClean="0"/>
                <a:t> </a:t>
              </a:r>
              <a:r>
                <a:rPr lang="it-IT" sz="1600" dirty="0" err="1" smtClean="0"/>
                <a:t>owns</a:t>
              </a:r>
              <a:r>
                <a:rPr lang="it-IT" sz="1600" dirty="0" smtClean="0"/>
                <a:t> the </a:t>
              </a:r>
              <a:r>
                <a:rPr lang="it-IT" sz="1600" dirty="0" err="1" smtClean="0"/>
                <a:t>relationship</a:t>
              </a:r>
              <a:endParaRPr lang="it-IT" sz="1600" dirty="0"/>
            </a:p>
          </p:txBody>
        </p:sp>
        <p:cxnSp>
          <p:nvCxnSpPr>
            <p:cNvPr id="7" name="Connettore 2 6"/>
            <p:cNvCxnSpPr/>
            <p:nvPr/>
          </p:nvCxnSpPr>
          <p:spPr>
            <a:xfrm flipH="1" flipV="1">
              <a:off x="5333331" y="3865606"/>
              <a:ext cx="10169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egnaposto numero diapositiva 7"/>
          <p:cNvSpPr>
            <a:spLocks noGrp="1"/>
          </p:cNvSpPr>
          <p:nvPr>
            <p:ph type="sldNum" sz="quarter" idx="12"/>
          </p:nvPr>
        </p:nvSpPr>
        <p:spPr/>
        <p:txBody>
          <a:bodyPr/>
          <a:lstStyle/>
          <a:p>
            <a:fld id="{4A822907-8A9D-4F6B-98F6-913902AD56B5}" type="slidenum">
              <a:rPr lang="en-US" smtClean="0"/>
              <a:t>30</a:t>
            </a:fld>
            <a:endParaRPr lang="en-US"/>
          </a:p>
        </p:txBody>
      </p:sp>
      <p:sp>
        <p:nvSpPr>
          <p:cNvPr id="10" name="TextBox 9"/>
          <p:cNvSpPr txBox="1"/>
          <p:nvPr/>
        </p:nvSpPr>
        <p:spPr>
          <a:xfrm>
            <a:off x="2328903" y="1383268"/>
            <a:ext cx="1456681"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Department</a:t>
            </a:r>
            <a:endParaRPr lang="en-US" sz="2000" dirty="0"/>
          </a:p>
        </p:txBody>
      </p:sp>
      <p:sp>
        <p:nvSpPr>
          <p:cNvPr id="11" name="TextBox 10"/>
          <p:cNvSpPr txBox="1"/>
          <p:nvPr/>
        </p:nvSpPr>
        <p:spPr>
          <a:xfrm>
            <a:off x="4843503" y="1371600"/>
            <a:ext cx="1210909"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Employee</a:t>
            </a:r>
            <a:endParaRPr lang="en-US" sz="2000" dirty="0"/>
          </a:p>
        </p:txBody>
      </p:sp>
      <p:cxnSp>
        <p:nvCxnSpPr>
          <p:cNvPr id="13" name="Straight Arrow Connector 12"/>
          <p:cNvCxnSpPr>
            <a:stCxn id="10" idx="3"/>
            <a:endCxn id="11" idx="1"/>
          </p:cNvCxnSpPr>
          <p:nvPr/>
        </p:nvCxnSpPr>
        <p:spPr>
          <a:xfrm flipV="1">
            <a:off x="3785584" y="1571655"/>
            <a:ext cx="1057919" cy="11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3886200" y="1219200"/>
            <a:ext cx="301686"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4422714" y="1219200"/>
            <a:ext cx="301686"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2549050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Many-to-many mappings (1/2)</a:t>
            </a:r>
            <a:endParaRPr lang="en-US" dirty="0"/>
          </a:p>
        </p:txBody>
      </p:sp>
      <p:sp>
        <p:nvSpPr>
          <p:cNvPr id="3" name="Segnaposto contenuto 2"/>
          <p:cNvSpPr>
            <a:spLocks noGrp="1"/>
          </p:cNvSpPr>
          <p:nvPr>
            <p:ph idx="1"/>
          </p:nvPr>
        </p:nvSpPr>
        <p:spPr>
          <a:xfrm>
            <a:off x="228600" y="1143000"/>
            <a:ext cx="8915400" cy="2514600"/>
          </a:xfrm>
        </p:spPr>
        <p:txBody>
          <a:bodyPr>
            <a:normAutofit/>
          </a:bodyPr>
          <a:lstStyle/>
          <a:p>
            <a:r>
              <a:rPr lang="en-US" dirty="0" smtClean="0"/>
              <a:t>In a many-to-many mapping there is no join column</a:t>
            </a:r>
          </a:p>
          <a:p>
            <a:pPr lvl="1"/>
            <a:r>
              <a:rPr lang="en-US" dirty="0" smtClean="0"/>
              <a:t>The only way to implement such a mapping is by means of a </a:t>
            </a:r>
            <a:r>
              <a:rPr lang="en-US" b="1" dirty="0" smtClean="0"/>
              <a:t>join </a:t>
            </a:r>
            <a:r>
              <a:rPr lang="en-US" b="1" dirty="0" smtClean="0"/>
              <a:t>table</a:t>
            </a:r>
            <a:endParaRPr lang="en-US" b="1"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31</a:t>
            </a:fld>
            <a:endParaRPr lang="en-US"/>
          </a:p>
        </p:txBody>
      </p:sp>
      <p:graphicFrame>
        <p:nvGraphicFramePr>
          <p:cNvPr id="6" name="Segnaposto contenuto 3"/>
          <p:cNvGraphicFramePr>
            <a:graphicFrameLocks/>
          </p:cNvGraphicFramePr>
          <p:nvPr>
            <p:extLst>
              <p:ext uri="{D42A27DB-BD31-4B8C-83A1-F6EECF244321}">
                <p14:modId xmlns:p14="http://schemas.microsoft.com/office/powerpoint/2010/main" val="906293082"/>
              </p:ext>
            </p:extLst>
          </p:nvPr>
        </p:nvGraphicFramePr>
        <p:xfrm>
          <a:off x="1114425" y="3337560"/>
          <a:ext cx="7610475" cy="313944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ManyToMany</a:t>
                      </a:r>
                      <a:r>
                        <a:rPr lang="en-US" baseline="0" dirty="0" smtClean="0">
                          <a:latin typeface="+mn-lt"/>
                          <a:cs typeface="Courier New"/>
                        </a:rPr>
                        <a:t> </a:t>
                      </a:r>
                      <a:r>
                        <a:rPr lang="en-US" baseline="0" dirty="0" smtClean="0">
                          <a:latin typeface="+mn-lt"/>
                          <a:cs typeface="Courier New"/>
                        </a:rPr>
                        <a:t>annotation in </a:t>
                      </a:r>
                      <a:r>
                        <a:rPr lang="en-US" baseline="0" dirty="0" smtClean="0">
                          <a:latin typeface="Courier New"/>
                          <a:cs typeface="Courier New"/>
                        </a:rPr>
                        <a:t>Project.java</a:t>
                      </a:r>
                      <a:endParaRPr lang="en-US" dirty="0">
                        <a:latin typeface="Courier New"/>
                        <a:cs typeface="Courier New"/>
                      </a:endParaRPr>
                    </a:p>
                  </a:txBody>
                  <a:tcPr/>
                </a:tc>
              </a:tr>
              <a:tr h="18514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Project</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a:t>
                      </a:r>
                      <a:r>
                        <a:rPr lang="en-US" sz="1600" b="0" dirty="0" smtClean="0">
                          <a:solidFill>
                            <a:prstClr val="black"/>
                          </a:solidFill>
                          <a:latin typeface="Courier"/>
                        </a:rPr>
                        <a:t>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ManyToMany</a:t>
                      </a:r>
                      <a:endParaRPr lang="en-US" sz="1600" b="0" dirty="0" smtClean="0">
                        <a:solidFill>
                          <a:srgbClr val="666666"/>
                        </a:solidFill>
                        <a:latin typeface="Courier"/>
                      </a:endParaRPr>
                    </a:p>
                    <a:p>
                      <a:r>
                        <a:rPr lang="en-US" sz="1600" b="0" dirty="0" smtClean="0">
                          <a:solidFill>
                            <a:srgbClr val="666666"/>
                          </a:solidFill>
                          <a:latin typeface="Courier"/>
                        </a:rPr>
                        <a:t>     </a:t>
                      </a:r>
                      <a:r>
                        <a:rPr lang="en-US" sz="1600" b="0" kern="1200" dirty="0" smtClean="0">
                          <a:solidFill>
                            <a:srgbClr val="AA22FF"/>
                          </a:solidFill>
                          <a:latin typeface="Courier"/>
                          <a:ea typeface="+mn-ea"/>
                          <a:cs typeface="+mn-cs"/>
                        </a:rPr>
                        <a:t>@</a:t>
                      </a:r>
                      <a:r>
                        <a:rPr lang="en-US" sz="1600" b="0" kern="1200" dirty="0" err="1" smtClean="0">
                          <a:solidFill>
                            <a:srgbClr val="AA22FF"/>
                          </a:solidFill>
                          <a:latin typeface="Courier"/>
                          <a:ea typeface="+mn-ea"/>
                          <a:cs typeface="+mn-cs"/>
                        </a:rPr>
                        <a:t>JoinTable</a:t>
                      </a:r>
                      <a:r>
                        <a:rPr lang="en-US" sz="1600" b="0" dirty="0" smtClean="0">
                          <a:solidFill>
                            <a:srgbClr val="666666"/>
                          </a:solidFill>
                          <a:latin typeface="Courier"/>
                        </a:rPr>
                        <a:t>(name = "</a:t>
                      </a:r>
                      <a:r>
                        <a:rPr lang="en-US" sz="1600" b="0" kern="1200" dirty="0" err="1" smtClean="0">
                          <a:solidFill>
                            <a:srgbClr val="BA2121"/>
                          </a:solidFill>
                          <a:latin typeface="Courier"/>
                          <a:ea typeface="+mn-ea"/>
                          <a:cs typeface="+mn-cs"/>
                        </a:rPr>
                        <a:t>proj_emp</a:t>
                      </a:r>
                      <a:r>
                        <a:rPr lang="en-US" sz="1600" b="0" dirty="0" smtClean="0">
                          <a:solidFill>
                            <a:srgbClr val="666666"/>
                          </a:solidFill>
                          <a:latin typeface="Courier"/>
                        </a:rPr>
                        <a:t>",</a:t>
                      </a:r>
                    </a:p>
                    <a:p>
                      <a:r>
                        <a:rPr lang="en-US" sz="1600" b="0" dirty="0" smtClean="0">
                          <a:solidFill>
                            <a:srgbClr val="666666"/>
                          </a:solidFill>
                          <a:latin typeface="Courier"/>
                        </a:rPr>
                        <a:t>        </a:t>
                      </a:r>
                      <a:r>
                        <a:rPr lang="en-US" sz="1600" b="0" dirty="0" err="1" smtClean="0">
                          <a:solidFill>
                            <a:srgbClr val="666666"/>
                          </a:solidFill>
                          <a:latin typeface="Courier"/>
                        </a:rPr>
                        <a:t>joinColumns</a:t>
                      </a:r>
                      <a:r>
                        <a:rPr lang="en-US" sz="1600" b="0" dirty="0" smtClean="0">
                          <a:solidFill>
                            <a:srgbClr val="666666"/>
                          </a:solidFill>
                          <a:latin typeface="Courier"/>
                        </a:rPr>
                        <a:t> = </a:t>
                      </a:r>
                      <a:r>
                        <a:rPr lang="en-US" sz="1600" b="0" kern="1200" dirty="0" smtClean="0">
                          <a:solidFill>
                            <a:srgbClr val="AA22FF"/>
                          </a:solidFill>
                          <a:latin typeface="Courier"/>
                          <a:ea typeface="+mn-ea"/>
                          <a:cs typeface="+mn-cs"/>
                        </a:rPr>
                        <a:t>@</a:t>
                      </a:r>
                      <a:r>
                        <a:rPr lang="en-US" sz="1600" b="0" kern="1200" dirty="0" err="1" smtClean="0">
                          <a:solidFill>
                            <a:srgbClr val="AA22FF"/>
                          </a:solidFill>
                          <a:latin typeface="Courier"/>
                          <a:ea typeface="+mn-ea"/>
                          <a:cs typeface="+mn-cs"/>
                        </a:rPr>
                        <a:t>JoinColumn</a:t>
                      </a:r>
                      <a:r>
                        <a:rPr lang="en-US" sz="1600" b="0" dirty="0" smtClean="0">
                          <a:solidFill>
                            <a:srgbClr val="666666"/>
                          </a:solidFill>
                          <a:latin typeface="Courier"/>
                        </a:rPr>
                        <a:t>(name = "</a:t>
                      </a:r>
                      <a:r>
                        <a:rPr lang="en-US" sz="1600" b="0" kern="1200" dirty="0" err="1" smtClean="0">
                          <a:solidFill>
                            <a:srgbClr val="BA2121"/>
                          </a:solidFill>
                          <a:latin typeface="Courier"/>
                          <a:ea typeface="+mn-ea"/>
                          <a:cs typeface="+mn-cs"/>
                        </a:rPr>
                        <a:t>prj_ID</a:t>
                      </a:r>
                      <a:r>
                        <a:rPr lang="en-US" sz="1600" b="0" dirty="0" smtClean="0">
                          <a:solidFill>
                            <a:srgbClr val="666666"/>
                          </a:solidFill>
                          <a:latin typeface="Courier"/>
                        </a:rPr>
                        <a:t>"),</a:t>
                      </a:r>
                    </a:p>
                    <a:p>
                      <a:r>
                        <a:rPr lang="en-US" sz="1600" b="0" dirty="0" smtClean="0">
                          <a:solidFill>
                            <a:srgbClr val="666666"/>
                          </a:solidFill>
                          <a:latin typeface="Courier"/>
                        </a:rPr>
                        <a:t>        </a:t>
                      </a:r>
                      <a:r>
                        <a:rPr lang="en-US" sz="1600" b="0" dirty="0" err="1" smtClean="0">
                          <a:solidFill>
                            <a:srgbClr val="666666"/>
                          </a:solidFill>
                          <a:latin typeface="Courier"/>
                        </a:rPr>
                        <a:t>inverseJoinColumns</a:t>
                      </a:r>
                      <a:r>
                        <a:rPr lang="en-US" sz="1600" b="0" dirty="0" smtClean="0">
                          <a:solidFill>
                            <a:srgbClr val="666666"/>
                          </a:solidFill>
                          <a:latin typeface="Courier"/>
                        </a:rPr>
                        <a:t> = </a:t>
                      </a:r>
                      <a:r>
                        <a:rPr lang="en-US" sz="1600" b="0" kern="1200" dirty="0" smtClean="0">
                          <a:solidFill>
                            <a:srgbClr val="AA22FF"/>
                          </a:solidFill>
                          <a:latin typeface="Courier"/>
                          <a:ea typeface="+mn-ea"/>
                          <a:cs typeface="+mn-cs"/>
                        </a:rPr>
                        <a:t>@</a:t>
                      </a:r>
                      <a:r>
                        <a:rPr lang="en-US" sz="1600" b="0" kern="1200" dirty="0" err="1" smtClean="0">
                          <a:solidFill>
                            <a:srgbClr val="AA22FF"/>
                          </a:solidFill>
                          <a:latin typeface="Courier"/>
                          <a:ea typeface="+mn-ea"/>
                          <a:cs typeface="+mn-cs"/>
                        </a:rPr>
                        <a:t>JoinColumn</a:t>
                      </a:r>
                      <a:r>
                        <a:rPr lang="en-US" sz="1600" b="0" dirty="0" smtClean="0">
                          <a:solidFill>
                            <a:srgbClr val="666666"/>
                          </a:solidFill>
                          <a:latin typeface="Courier"/>
                        </a:rPr>
                        <a:t>(name = "</a:t>
                      </a:r>
                      <a:r>
                        <a:rPr lang="en-US" sz="1600" b="0" kern="1200" dirty="0" err="1" smtClean="0">
                          <a:solidFill>
                            <a:srgbClr val="BA2121"/>
                          </a:solidFill>
                          <a:latin typeface="Courier"/>
                          <a:ea typeface="+mn-ea"/>
                          <a:cs typeface="+mn-cs"/>
                        </a:rPr>
                        <a:t>emp_ID</a:t>
                      </a:r>
                      <a:r>
                        <a:rPr lang="en-US" sz="1600" b="0" dirty="0" smtClean="0">
                          <a:solidFill>
                            <a:srgbClr val="666666"/>
                          </a:solidFill>
                          <a:latin typeface="Courier"/>
                        </a:rPr>
                        <a:t>")</a:t>
                      </a:r>
                    </a:p>
                    <a:p>
                      <a:r>
                        <a:rPr lang="en-US" sz="1600" b="0" dirty="0" smtClean="0">
                          <a:solidFill>
                            <a:srgbClr val="666666"/>
                          </a:solidFill>
                          <a:latin typeface="Courier"/>
                        </a:rPr>
                        <a:t>    )</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smtClean="0">
                          <a:solidFill>
                            <a:prstClr val="black"/>
                          </a:solidFill>
                          <a:latin typeface="Courier"/>
                        </a:rPr>
                        <a:t>Set</a:t>
                      </a:r>
                      <a:r>
                        <a:rPr lang="en-US" sz="1600" b="0" dirty="0" smtClean="0">
                          <a:solidFill>
                            <a:srgbClr val="666666"/>
                          </a:solidFill>
                          <a:latin typeface="Courier"/>
                        </a:rPr>
                        <a:t>&lt;</a:t>
                      </a:r>
                      <a:r>
                        <a:rPr lang="en-US" sz="1600" b="0" dirty="0" smtClean="0">
                          <a:solidFill>
                            <a:prstClr val="black"/>
                          </a:solidFill>
                          <a:latin typeface="Courier"/>
                        </a:rPr>
                        <a:t>Employee</a:t>
                      </a:r>
                      <a:r>
                        <a:rPr lang="en-US" sz="1600" b="0" dirty="0" smtClean="0">
                          <a:solidFill>
                            <a:srgbClr val="666666"/>
                          </a:solidFill>
                          <a:latin typeface="Courier"/>
                        </a:rPr>
                        <a:t>&gt;</a:t>
                      </a:r>
                      <a:r>
                        <a:rPr lang="en-US" sz="1600" b="0" dirty="0" smtClean="0">
                          <a:solidFill>
                            <a:prstClr val="black"/>
                          </a:solidFill>
                          <a:latin typeface="Courier"/>
                        </a:rPr>
                        <a:t> </a:t>
                      </a:r>
                      <a:r>
                        <a:rPr lang="en-US" sz="1600" b="0" kern="1200" dirty="0" smtClean="0">
                          <a:solidFill>
                            <a:prstClr val="black"/>
                          </a:solidFill>
                          <a:latin typeface="Courier"/>
                          <a:ea typeface="+mn-ea"/>
                          <a:cs typeface="+mn-cs"/>
                        </a:rPr>
                        <a:t>employees = new </a:t>
                      </a:r>
                      <a:r>
                        <a:rPr lang="en-US" sz="1600" b="0" kern="1200" dirty="0" err="1" smtClean="0">
                          <a:solidFill>
                            <a:prstClr val="black"/>
                          </a:solidFill>
                          <a:latin typeface="Courier"/>
                          <a:ea typeface="+mn-ea"/>
                          <a:cs typeface="+mn-cs"/>
                        </a:rPr>
                        <a:t>HashSet</a:t>
                      </a:r>
                      <a:r>
                        <a:rPr lang="en-US" sz="1600" b="0" kern="1200" dirty="0" smtClean="0">
                          <a:solidFill>
                            <a:prstClr val="black"/>
                          </a:solidFill>
                          <a:latin typeface="Courier"/>
                          <a:ea typeface="+mn-ea"/>
                          <a:cs typeface="+mn-cs"/>
                        </a:rPr>
                        <a:t>&lt;&gt;();</a:t>
                      </a:r>
                      <a:endParaRPr lang="en-US" sz="1600" b="0" kern="1200" dirty="0" smtClean="0">
                        <a:solidFill>
                          <a:prstClr val="black"/>
                        </a:solidFill>
                        <a:latin typeface="Courier"/>
                        <a:ea typeface="+mn-ea"/>
                        <a:cs typeface="+mn-cs"/>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b="0" dirty="0" smtClean="0">
                        <a:solidFill>
                          <a:prstClr val="black"/>
                        </a:solidFill>
                        <a:latin typeface="Courier"/>
                      </a:endParaRPr>
                    </a:p>
                  </a:txBody>
                  <a:tcPr/>
                </a:tc>
              </a:tr>
            </a:tbl>
          </a:graphicData>
        </a:graphic>
      </p:graphicFrame>
    </p:spTree>
    <p:extLst>
      <p:ext uri="{BB962C8B-B14F-4D97-AF65-F5344CB8AC3E}">
        <p14:creationId xmlns:p14="http://schemas.microsoft.com/office/powerpoint/2010/main" val="30624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Many-to-many mappings (2/2)</a:t>
            </a:r>
            <a:endParaRPr lang="en-US" dirty="0"/>
          </a:p>
        </p:txBody>
      </p:sp>
      <p:sp>
        <p:nvSpPr>
          <p:cNvPr id="3" name="Segnaposto contenuto 2"/>
          <p:cNvSpPr>
            <a:spLocks noGrp="1"/>
          </p:cNvSpPr>
          <p:nvPr>
            <p:ph idx="1"/>
          </p:nvPr>
        </p:nvSpPr>
        <p:spPr>
          <a:xfrm>
            <a:off x="152400" y="1524000"/>
            <a:ext cx="8763000" cy="1981200"/>
          </a:xfrm>
        </p:spPr>
        <p:txBody>
          <a:bodyPr>
            <a:normAutofit/>
          </a:bodyPr>
          <a:lstStyle/>
          <a:p>
            <a:r>
              <a:rPr lang="en-US" dirty="0" smtClean="0"/>
              <a:t>If the many-to-many mapping is bidirectional,  the inverse side of the relationship </a:t>
            </a:r>
            <a:r>
              <a:rPr lang="en-US" dirty="0" smtClean="0"/>
              <a:t>is specified</a:t>
            </a:r>
            <a:endParaRPr lang="en-US" dirty="0" smtClean="0"/>
          </a:p>
        </p:txBody>
      </p:sp>
      <p:sp>
        <p:nvSpPr>
          <p:cNvPr id="5" name="Segnaposto numero diapositiva 4"/>
          <p:cNvSpPr>
            <a:spLocks noGrp="1"/>
          </p:cNvSpPr>
          <p:nvPr>
            <p:ph type="sldNum" sz="quarter" idx="12"/>
          </p:nvPr>
        </p:nvSpPr>
        <p:spPr/>
        <p:txBody>
          <a:bodyPr/>
          <a:lstStyle/>
          <a:p>
            <a:fld id="{4A822907-8A9D-4F6B-98F6-913902AD56B5}" type="slidenum">
              <a:rPr lang="en-US" smtClean="0"/>
              <a:t>32</a:t>
            </a:fld>
            <a:endParaRPr lang="en-US"/>
          </a:p>
        </p:txBody>
      </p:sp>
      <p:graphicFrame>
        <p:nvGraphicFramePr>
          <p:cNvPr id="6" name="Segnaposto contenuto 3"/>
          <p:cNvGraphicFramePr>
            <a:graphicFrameLocks/>
          </p:cNvGraphicFramePr>
          <p:nvPr>
            <p:extLst>
              <p:ext uri="{D42A27DB-BD31-4B8C-83A1-F6EECF244321}">
                <p14:modId xmlns:p14="http://schemas.microsoft.com/office/powerpoint/2010/main" val="741386963"/>
              </p:ext>
            </p:extLst>
          </p:nvPr>
        </p:nvGraphicFramePr>
        <p:xfrm>
          <a:off x="1114425" y="3886200"/>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ManyToMany</a:t>
                      </a:r>
                      <a:r>
                        <a:rPr lang="en-US" baseline="0" dirty="0" smtClean="0">
                          <a:latin typeface="+mn-lt"/>
                          <a:cs typeface="Courier New"/>
                        </a:rPr>
                        <a:t> annotation in </a:t>
                      </a:r>
                      <a:r>
                        <a:rPr lang="en-US" baseline="0" dirty="0" err="1" smtClean="0">
                          <a:latin typeface="Courier New"/>
                          <a:cs typeface="Courier New"/>
                        </a:rPr>
                        <a:t>Employee.java</a:t>
                      </a:r>
                      <a:endParaRPr lang="en-US" dirty="0">
                        <a:latin typeface="Courier New"/>
                        <a:cs typeface="Courier New"/>
                      </a:endParaRPr>
                    </a:p>
                  </a:txBody>
                  <a:tcPr/>
                </a:tc>
              </a:tr>
              <a:tr h="18514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ManyToMany</a:t>
                      </a:r>
                      <a:r>
                        <a:rPr lang="en-US" sz="1600" b="0" dirty="0" smtClean="0">
                          <a:solidFill>
                            <a:srgbClr val="AA22FF"/>
                          </a:solidFill>
                          <a:latin typeface="Courier"/>
                        </a:rPr>
                        <a:t>(</a:t>
                      </a:r>
                      <a:r>
                        <a:rPr lang="en-US" sz="1600" b="0" dirty="0" smtClean="0">
                          <a:solidFill>
                            <a:srgbClr val="666666"/>
                          </a:solidFill>
                          <a:latin typeface="Courier"/>
                        </a:rPr>
                        <a:t>(</a:t>
                      </a:r>
                      <a:r>
                        <a:rPr lang="en-US" sz="1600" b="0" dirty="0" err="1" smtClean="0">
                          <a:solidFill>
                            <a:prstClr val="black"/>
                          </a:solidFill>
                          <a:latin typeface="Courier"/>
                        </a:rPr>
                        <a:t>mappedBy</a:t>
                      </a:r>
                      <a:r>
                        <a:rPr lang="en-US" sz="1600" b="0" dirty="0" smtClean="0">
                          <a:solidFill>
                            <a:srgbClr val="666666"/>
                          </a:solidFill>
                          <a:latin typeface="Courier"/>
                        </a:rPr>
                        <a:t>=</a:t>
                      </a:r>
                      <a:r>
                        <a:rPr lang="en-US" sz="1600" b="0" dirty="0" smtClean="0">
                          <a:solidFill>
                            <a:srgbClr val="BA2121"/>
                          </a:solidFill>
                          <a:latin typeface="Courier"/>
                        </a:rPr>
                        <a:t>"employees"</a:t>
                      </a:r>
                      <a:r>
                        <a:rPr lang="en-US" sz="1600" b="0" dirty="0" smtClean="0">
                          <a:solidFill>
                            <a:srgbClr val="666666"/>
                          </a:solidFill>
                          <a:latin typeface="Courier"/>
                        </a:rPr>
                        <a:t>)</a:t>
                      </a:r>
                      <a:r>
                        <a:rPr lang="en-US" sz="1600" b="0" dirty="0" smtClean="0">
                          <a:solidFill>
                            <a:srgbClr val="AA22FF"/>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smtClean="0">
                          <a:solidFill>
                            <a:prstClr val="black"/>
                          </a:solidFill>
                          <a:latin typeface="Courier"/>
                        </a:rPr>
                        <a:t>Set </a:t>
                      </a:r>
                      <a:r>
                        <a:rPr lang="en-US" sz="1600" b="0" dirty="0" smtClean="0">
                          <a:solidFill>
                            <a:srgbClr val="666666"/>
                          </a:solidFill>
                          <a:latin typeface="Courier"/>
                        </a:rPr>
                        <a:t>&lt;</a:t>
                      </a:r>
                      <a:r>
                        <a:rPr lang="en-US" sz="1600" b="0" dirty="0" smtClean="0">
                          <a:solidFill>
                            <a:prstClr val="black"/>
                          </a:solidFill>
                          <a:latin typeface="Courier"/>
                        </a:rPr>
                        <a:t>Project</a:t>
                      </a:r>
                      <a:r>
                        <a:rPr lang="en-US" sz="1600" b="0" dirty="0" smtClean="0">
                          <a:solidFill>
                            <a:srgbClr val="666666"/>
                          </a:solidFill>
                          <a:latin typeface="Courier"/>
                        </a:rPr>
                        <a:t>&gt;</a:t>
                      </a:r>
                      <a:r>
                        <a:rPr lang="en-US" sz="1600" b="0" dirty="0" smtClean="0">
                          <a:solidFill>
                            <a:prstClr val="black"/>
                          </a:solidFill>
                          <a:latin typeface="Courier"/>
                        </a:rPr>
                        <a:t> </a:t>
                      </a:r>
                      <a:r>
                        <a:rPr lang="en-US" sz="1600" b="0" dirty="0" smtClean="0">
                          <a:solidFill>
                            <a:prstClr val="black"/>
                          </a:solidFill>
                          <a:latin typeface="Courier"/>
                        </a:rPr>
                        <a:t>projects = </a:t>
                      </a:r>
                      <a:r>
                        <a:rPr lang="en-US" sz="1600" b="0" kern="1200" dirty="0" smtClean="0">
                          <a:solidFill>
                            <a:prstClr val="black"/>
                          </a:solidFill>
                          <a:latin typeface="Courier"/>
                          <a:ea typeface="+mn-ea"/>
                          <a:cs typeface="+mn-cs"/>
                        </a:rPr>
                        <a:t>= new </a:t>
                      </a:r>
                      <a:r>
                        <a:rPr lang="en-US" sz="1600" b="0" kern="1200" dirty="0" err="1" smtClean="0">
                          <a:solidFill>
                            <a:prstClr val="black"/>
                          </a:solidFill>
                          <a:latin typeface="Courier"/>
                          <a:ea typeface="+mn-ea"/>
                          <a:cs typeface="+mn-cs"/>
                        </a:rPr>
                        <a:t>HashSet</a:t>
                      </a:r>
                      <a:r>
                        <a:rPr lang="en-US" sz="1600" b="0" kern="1200" dirty="0" smtClean="0">
                          <a:solidFill>
                            <a:prstClr val="black"/>
                          </a:solidFill>
                          <a:latin typeface="Courier"/>
                          <a:ea typeface="+mn-ea"/>
                          <a:cs typeface="+mn-cs"/>
                        </a:rPr>
                        <a:t>&lt;&gt;();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latin typeface="Courier New"/>
                        <a:cs typeface="Courier New"/>
                      </a:endParaRPr>
                    </a:p>
                  </a:txBody>
                  <a:tcPr/>
                </a:tc>
              </a:tr>
            </a:tbl>
          </a:graphicData>
        </a:graphic>
      </p:graphicFrame>
    </p:spTree>
    <p:extLst>
      <p:ext uri="{BB962C8B-B14F-4D97-AF65-F5344CB8AC3E}">
        <p14:creationId xmlns:p14="http://schemas.microsoft.com/office/powerpoint/2010/main" val="3473280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a:t>
            </a:r>
            <a:r>
              <a:rPr lang="en-US" dirty="0" smtClean="0"/>
              <a:t>Loading</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When loading an entity, it is questionable if related entities are to be fetched &amp; loaded too</a:t>
            </a:r>
          </a:p>
          <a:p>
            <a:pPr lvl="1"/>
            <a:r>
              <a:rPr lang="en-US" dirty="0"/>
              <a:t>P</a:t>
            </a:r>
            <a:r>
              <a:rPr lang="en-US" dirty="0" smtClean="0"/>
              <a:t>erformance can be optimized </a:t>
            </a:r>
            <a:r>
              <a:rPr lang="en-US" dirty="0"/>
              <a:t>by </a:t>
            </a:r>
            <a:r>
              <a:rPr lang="en-US" dirty="0" smtClean="0"/>
              <a:t>deferring data fetch until </a:t>
            </a:r>
            <a:r>
              <a:rPr lang="en-US" dirty="0"/>
              <a:t>the </a:t>
            </a:r>
            <a:r>
              <a:rPr lang="en-US" dirty="0" smtClean="0"/>
              <a:t>time when they are needed</a:t>
            </a:r>
          </a:p>
          <a:p>
            <a:r>
              <a:rPr lang="en-US" dirty="0" smtClean="0"/>
              <a:t>This design pattern is called </a:t>
            </a:r>
            <a:r>
              <a:rPr lang="en-US" b="1" dirty="0" smtClean="0">
                <a:solidFill>
                  <a:srgbClr val="FF0000"/>
                </a:solidFill>
              </a:rPr>
              <a:t>lazy </a:t>
            </a:r>
            <a:r>
              <a:rPr lang="en-US" dirty="0"/>
              <a:t>(opposite= </a:t>
            </a:r>
            <a:r>
              <a:rPr lang="en-US" b="1" dirty="0" smtClean="0">
                <a:solidFill>
                  <a:srgbClr val="FF0000"/>
                </a:solidFill>
              </a:rPr>
              <a:t>eager</a:t>
            </a:r>
            <a:r>
              <a:rPr lang="en-US" dirty="0"/>
              <a:t>) loading</a:t>
            </a:r>
          </a:p>
          <a:p>
            <a:pPr lvl="1"/>
            <a:r>
              <a:rPr lang="en-US" dirty="0" smtClean="0"/>
              <a:t>At relationship level, lazy loading can be of great help in enhancing performance</a:t>
            </a:r>
            <a:r>
              <a:rPr lang="en-US" dirty="0"/>
              <a:t> </a:t>
            </a:r>
            <a:r>
              <a:rPr lang="en-US" dirty="0" smtClean="0"/>
              <a:t>because it can reduce the amount of SQL that is executed</a:t>
            </a:r>
          </a:p>
          <a:p>
            <a:r>
              <a:rPr lang="en-US" dirty="0" smtClean="0"/>
              <a:t>Loading policy can be expressed specifying </a:t>
            </a:r>
            <a:r>
              <a:rPr lang="en-US" b="1" dirty="0" smtClean="0">
                <a:solidFill>
                  <a:srgbClr val="FF0000"/>
                </a:solidFill>
              </a:rPr>
              <a:t>fetch mode </a:t>
            </a:r>
            <a:r>
              <a:rPr lang="en-US" dirty="0" smtClean="0"/>
              <a:t>for relationships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33</a:t>
            </a:fld>
            <a:endParaRPr lang="en-US"/>
          </a:p>
        </p:txBody>
      </p:sp>
    </p:spTree>
    <p:extLst>
      <p:ext uri="{BB962C8B-B14F-4D97-AF65-F5344CB8AC3E}">
        <p14:creationId xmlns:p14="http://schemas.microsoft.com/office/powerpoint/2010/main" val="897997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a:t>
            </a:r>
            <a:r>
              <a:rPr lang="en-US" dirty="0" smtClean="0"/>
              <a:t>Loading</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When the </a:t>
            </a:r>
            <a:r>
              <a:rPr lang="en-US" dirty="0" smtClean="0">
                <a:solidFill>
                  <a:srgbClr val="FF0000"/>
                </a:solidFill>
              </a:rPr>
              <a:t>fetch mode </a:t>
            </a:r>
            <a:r>
              <a:rPr lang="en-US" dirty="0" smtClean="0"/>
              <a:t>is not specified:</a:t>
            </a:r>
          </a:p>
          <a:p>
            <a:pPr lvl="1"/>
            <a:r>
              <a:rPr lang="en-US" dirty="0" smtClean="0"/>
              <a:t>On a single-valued relationship, the related object </a:t>
            </a:r>
            <a:r>
              <a:rPr lang="en-US" b="1" dirty="0" smtClean="0"/>
              <a:t>is guaranteed </a:t>
            </a:r>
            <a:r>
              <a:rPr lang="en-US" dirty="0" smtClean="0"/>
              <a:t>to be loaded eagerly</a:t>
            </a:r>
          </a:p>
          <a:p>
            <a:pPr lvl="1"/>
            <a:r>
              <a:rPr lang="en-US" dirty="0" smtClean="0"/>
              <a:t>Collection-valued relationships </a:t>
            </a:r>
            <a:r>
              <a:rPr lang="en-US" b="1" dirty="0" smtClean="0"/>
              <a:t>default</a:t>
            </a:r>
            <a:r>
              <a:rPr lang="en-US" dirty="0" smtClean="0"/>
              <a:t> to be lazily loaded </a:t>
            </a:r>
          </a:p>
          <a:p>
            <a:r>
              <a:rPr lang="en-US" dirty="0"/>
              <a:t>In </a:t>
            </a:r>
            <a:r>
              <a:rPr lang="en-US" dirty="0" smtClean="0"/>
              <a:t>case of bidirectional relationships, </a:t>
            </a:r>
            <a:r>
              <a:rPr lang="en-US" dirty="0"/>
              <a:t>the fetch mode might be lazy on one side but eager on the other</a:t>
            </a:r>
          </a:p>
          <a:p>
            <a:pPr lvl="1"/>
            <a:r>
              <a:rPr lang="en-US" dirty="0"/>
              <a:t>Q</a:t>
            </a:r>
            <a:r>
              <a:rPr lang="en-US" dirty="0" smtClean="0"/>
              <a:t>uite common situation, relationships </a:t>
            </a:r>
            <a:r>
              <a:rPr lang="en-US" dirty="0"/>
              <a:t>are often accessed in different ways depending on the direction from which navigation occurs</a:t>
            </a:r>
          </a:p>
          <a:p>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34</a:t>
            </a:fld>
            <a:endParaRPr lang="en-US"/>
          </a:p>
        </p:txBody>
      </p:sp>
    </p:spTree>
    <p:extLst>
      <p:ext uri="{BB962C8B-B14F-4D97-AF65-F5344CB8AC3E}">
        <p14:creationId xmlns:p14="http://schemas.microsoft.com/office/powerpoint/2010/main" val="434583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a:t>
            </a:r>
            <a:r>
              <a:rPr lang="en-US" dirty="0" smtClean="0"/>
              <a:t>Loading</a:t>
            </a:r>
            <a:endParaRPr lang="en-US" dirty="0"/>
          </a:p>
        </p:txBody>
      </p:sp>
      <p:sp>
        <p:nvSpPr>
          <p:cNvPr id="3" name="Segnaposto contenuto 2"/>
          <p:cNvSpPr>
            <a:spLocks noGrp="1"/>
          </p:cNvSpPr>
          <p:nvPr>
            <p:ph idx="1"/>
          </p:nvPr>
        </p:nvSpPr>
        <p:spPr>
          <a:xfrm>
            <a:off x="1114424" y="4038600"/>
            <a:ext cx="7610476" cy="2227729"/>
          </a:xfrm>
        </p:spPr>
        <p:txBody>
          <a:bodyPr>
            <a:normAutofit fontScale="92500" lnSpcReduction="20000"/>
          </a:bodyPr>
          <a:lstStyle/>
          <a:p>
            <a:r>
              <a:rPr lang="en-US" dirty="0"/>
              <a:t>The fetch mode can be specified on any of </a:t>
            </a:r>
            <a:r>
              <a:rPr lang="en-US" dirty="0" smtClean="0"/>
              <a:t>the </a:t>
            </a:r>
            <a:r>
              <a:rPr lang="en-US" dirty="0"/>
              <a:t>four relationship mapping types</a:t>
            </a:r>
          </a:p>
          <a:p>
            <a:r>
              <a:rPr lang="en-US" dirty="0" smtClean="0"/>
              <a:t>The </a:t>
            </a:r>
            <a:r>
              <a:rPr lang="en-US" dirty="0" err="1" smtClean="0">
                <a:latin typeface="Courier New"/>
                <a:cs typeface="Courier New"/>
              </a:rPr>
              <a:t>parkingSpace</a:t>
            </a:r>
            <a:r>
              <a:rPr lang="en-US" dirty="0" smtClean="0"/>
              <a:t> attribute will not be loaded immediately after the </a:t>
            </a:r>
            <a:r>
              <a:rPr lang="en-US" dirty="0" smtClean="0">
                <a:latin typeface="Courier New"/>
                <a:cs typeface="Courier New"/>
              </a:rPr>
              <a:t>Employee</a:t>
            </a:r>
            <a:r>
              <a:rPr lang="en-US" dirty="0" smtClean="0"/>
              <a:t> is loaded, but only when actually accessed</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993099142"/>
              </p:ext>
            </p:extLst>
          </p:nvPr>
        </p:nvGraphicFramePr>
        <p:xfrm>
          <a:off x="914400" y="1524000"/>
          <a:ext cx="7610475" cy="216408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latin typeface="+mn-lt"/>
                          <a:cs typeface="Courier New"/>
                        </a:rPr>
                        <a:t>Lazy</a:t>
                      </a:r>
                      <a:r>
                        <a:rPr lang="en-US" baseline="0" dirty="0" smtClean="0">
                          <a:latin typeface="+mn-lt"/>
                          <a:cs typeface="Courier New"/>
                        </a:rPr>
                        <a:t> loading of the </a:t>
                      </a:r>
                      <a:r>
                        <a:rPr lang="en-US" baseline="0" dirty="0" err="1" smtClean="0">
                          <a:latin typeface="Courier New"/>
                          <a:cs typeface="Courier New"/>
                        </a:rPr>
                        <a:t>parkingSpace</a:t>
                      </a:r>
                      <a:r>
                        <a:rPr lang="en-US" baseline="0" dirty="0" smtClean="0">
                          <a:latin typeface="+mn-lt"/>
                          <a:cs typeface="Courier New"/>
                        </a:rPr>
                        <a:t> attribute</a:t>
                      </a:r>
                      <a:endParaRPr lang="en-US" dirty="0">
                        <a:latin typeface="+mn-lt"/>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OneToOne</a:t>
                      </a:r>
                      <a:r>
                        <a:rPr lang="en-US" sz="1600" b="0" dirty="0" smtClean="0">
                          <a:solidFill>
                            <a:srgbClr val="666666"/>
                          </a:solidFill>
                          <a:latin typeface="Courier"/>
                        </a:rPr>
                        <a:t>(</a:t>
                      </a:r>
                      <a:r>
                        <a:rPr lang="en-US" sz="1600" b="0" dirty="0" smtClean="0">
                          <a:solidFill>
                            <a:prstClr val="black"/>
                          </a:solidFill>
                          <a:latin typeface="Courier"/>
                        </a:rPr>
                        <a:t>fetch</a:t>
                      </a:r>
                      <a:r>
                        <a:rPr lang="en-US" sz="1600" b="0" dirty="0" smtClean="0">
                          <a:solidFill>
                            <a:srgbClr val="666666"/>
                          </a:solidFill>
                          <a:latin typeface="Courier"/>
                        </a:rPr>
                        <a:t>=</a:t>
                      </a:r>
                      <a:r>
                        <a:rPr lang="en-US" sz="1600" b="0" dirty="0" err="1" smtClean="0">
                          <a:solidFill>
                            <a:prstClr val="black"/>
                          </a:solidFill>
                          <a:latin typeface="Courier"/>
                        </a:rPr>
                        <a:t>FetchType</a:t>
                      </a:r>
                      <a:r>
                        <a:rPr lang="en-US" sz="1600" b="0" dirty="0" err="1" smtClean="0">
                          <a:solidFill>
                            <a:srgbClr val="666666"/>
                          </a:solidFill>
                          <a:latin typeface="Courier"/>
                        </a:rPr>
                        <a:t>.</a:t>
                      </a:r>
                      <a:r>
                        <a:rPr lang="en-US" sz="1600" b="0" dirty="0" err="1" smtClean="0">
                          <a:solidFill>
                            <a:srgbClr val="7D9029"/>
                          </a:solidFill>
                          <a:latin typeface="Courier"/>
                        </a:rPr>
                        <a:t>LAZY</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prstClr val="black"/>
                          </a:solidFill>
                          <a:latin typeface="Courier"/>
                        </a:rPr>
                        <a:t>ParkingSpace</a:t>
                      </a:r>
                      <a:r>
                        <a:rPr lang="en-US" sz="1600" b="0" dirty="0" smtClean="0">
                          <a:solidFill>
                            <a:prstClr val="black"/>
                          </a:solidFill>
                          <a:latin typeface="Courier"/>
                        </a:rPr>
                        <a:t> </a:t>
                      </a:r>
                      <a:r>
                        <a:rPr lang="en-US" sz="1600" b="0" dirty="0" err="1" smtClean="0">
                          <a:solidFill>
                            <a:prstClr val="black"/>
                          </a:solidFill>
                          <a:latin typeface="Courier"/>
                        </a:rPr>
                        <a:t>parkingSpace</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35</a:t>
            </a:fld>
            <a:endParaRPr lang="en-US"/>
          </a:p>
        </p:txBody>
      </p:sp>
    </p:spTree>
    <p:extLst>
      <p:ext uri="{BB962C8B-B14F-4D97-AF65-F5344CB8AC3E}">
        <p14:creationId xmlns:p14="http://schemas.microsoft.com/office/powerpoint/2010/main" val="2385212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(1/4)</a:t>
            </a:r>
            <a:endParaRPr lang="en-US" dirty="0"/>
          </a:p>
        </p:txBody>
      </p:sp>
      <p:sp>
        <p:nvSpPr>
          <p:cNvPr id="3" name="Segnaposto contenuto 2"/>
          <p:cNvSpPr>
            <a:spLocks noGrp="1"/>
          </p:cNvSpPr>
          <p:nvPr>
            <p:ph idx="1"/>
          </p:nvPr>
        </p:nvSpPr>
        <p:spPr/>
        <p:txBody>
          <a:bodyPr/>
          <a:lstStyle/>
          <a:p>
            <a:r>
              <a:rPr lang="en-US" dirty="0" smtClean="0"/>
              <a:t>By default, every </a:t>
            </a:r>
            <a:r>
              <a:rPr lang="en-US" dirty="0" err="1" smtClean="0">
                <a:latin typeface="Courier New"/>
                <a:cs typeface="Courier New"/>
              </a:rPr>
              <a:t>EntityManager</a:t>
            </a:r>
            <a:r>
              <a:rPr lang="en-US" dirty="0" err="1" smtClean="0"/>
              <a:t>’s</a:t>
            </a:r>
            <a:r>
              <a:rPr lang="en-US" dirty="0" smtClean="0"/>
              <a:t> operation applies only to the entity supplied as an argument to the operation</a:t>
            </a:r>
          </a:p>
          <a:p>
            <a:pPr lvl="1"/>
            <a:r>
              <a:rPr lang="en-US" dirty="0" smtClean="0"/>
              <a:t>The operation </a:t>
            </a:r>
            <a:r>
              <a:rPr lang="en-US" b="1" dirty="0" smtClean="0"/>
              <a:t>will not</a:t>
            </a:r>
            <a:r>
              <a:rPr lang="en-US" dirty="0" smtClean="0"/>
              <a:t> cascade to other entities that have a relationship with the entity that is being operated on</a:t>
            </a:r>
          </a:p>
          <a:p>
            <a:r>
              <a:rPr lang="en-US" dirty="0" smtClean="0"/>
              <a:t>For some operations (e.g., </a:t>
            </a:r>
            <a:r>
              <a:rPr lang="en-US" dirty="0" smtClean="0">
                <a:latin typeface="Courier New"/>
                <a:cs typeface="Courier New"/>
              </a:rPr>
              <a:t>remove()</a:t>
            </a:r>
            <a:r>
              <a:rPr lang="en-US" dirty="0" smtClean="0"/>
              <a:t>) this is usually the </a:t>
            </a:r>
            <a:r>
              <a:rPr lang="en-US" b="1" dirty="0" smtClean="0"/>
              <a:t>desired behavior</a:t>
            </a:r>
            <a:r>
              <a:rPr lang="en-US" dirty="0" smtClean="0"/>
              <a:t> </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36</a:t>
            </a:fld>
            <a:endParaRPr lang="en-US"/>
          </a:p>
        </p:txBody>
      </p:sp>
    </p:spTree>
    <p:extLst>
      <p:ext uri="{BB962C8B-B14F-4D97-AF65-F5344CB8AC3E}">
        <p14:creationId xmlns:p14="http://schemas.microsoft.com/office/powerpoint/2010/main" val="2940481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(2/4)</a:t>
            </a:r>
            <a:endParaRPr lang="en-US" dirty="0"/>
          </a:p>
        </p:txBody>
      </p:sp>
      <p:sp>
        <p:nvSpPr>
          <p:cNvPr id="3" name="Segnaposto contenuto 2"/>
          <p:cNvSpPr>
            <a:spLocks noGrp="1"/>
          </p:cNvSpPr>
          <p:nvPr>
            <p:ph idx="1"/>
          </p:nvPr>
        </p:nvSpPr>
        <p:spPr>
          <a:xfrm>
            <a:off x="457200" y="1600201"/>
            <a:ext cx="8229600" cy="3276599"/>
          </a:xfrm>
        </p:spPr>
        <p:txBody>
          <a:bodyPr>
            <a:normAutofit/>
          </a:bodyPr>
          <a:lstStyle/>
          <a:p>
            <a:r>
              <a:rPr lang="en-US" dirty="0" smtClean="0"/>
              <a:t>Some other operations usually require cascading, such as </a:t>
            </a:r>
            <a:r>
              <a:rPr lang="en-US" dirty="0" smtClean="0">
                <a:latin typeface="Courier New"/>
                <a:cs typeface="Courier New"/>
              </a:rPr>
              <a:t>persist()</a:t>
            </a:r>
          </a:p>
          <a:p>
            <a:pPr lvl="1"/>
            <a:r>
              <a:rPr lang="en-US" dirty="0" smtClean="0">
                <a:latin typeface="+mj-lt"/>
                <a:cs typeface="Courier New"/>
              </a:rPr>
              <a:t>If an entity has a relationship to another entity  normally the two must be persisted </a:t>
            </a:r>
            <a:r>
              <a:rPr lang="en-US" b="1" dirty="0" smtClean="0">
                <a:latin typeface="+mj-lt"/>
                <a:cs typeface="Courier New"/>
              </a:rPr>
              <a:t>together</a:t>
            </a:r>
          </a:p>
          <a:p>
            <a:r>
              <a:rPr lang="en-US" u="sng" dirty="0" smtClean="0">
                <a:latin typeface="+mj-lt"/>
                <a:cs typeface="Courier New"/>
              </a:rPr>
              <a:t>Example:</a:t>
            </a:r>
            <a:r>
              <a:rPr lang="en-US" dirty="0" smtClean="0">
                <a:latin typeface="+mj-lt"/>
                <a:cs typeface="Courier New"/>
              </a:rPr>
              <a:t> Many-to-one unidirectional mapping between </a:t>
            </a:r>
            <a:r>
              <a:rPr lang="en-US" dirty="0" smtClean="0">
                <a:latin typeface="Courier New"/>
                <a:cs typeface="Courier New"/>
              </a:rPr>
              <a:t>Employee</a:t>
            </a:r>
            <a:r>
              <a:rPr lang="en-US" dirty="0" smtClean="0">
                <a:latin typeface="+mj-lt"/>
                <a:cs typeface="Courier New"/>
              </a:rPr>
              <a:t> and </a:t>
            </a:r>
            <a:r>
              <a:rPr lang="en-US" dirty="0" smtClean="0">
                <a:latin typeface="Courier New"/>
                <a:cs typeface="Courier New"/>
              </a:rPr>
              <a:t>Address</a:t>
            </a:r>
            <a:endParaRPr lang="en-US" dirty="0">
              <a:latin typeface="Courier New"/>
              <a:cs typeface="Courier New"/>
            </a:endParaRPr>
          </a:p>
        </p:txBody>
      </p:sp>
      <p:graphicFrame>
        <p:nvGraphicFramePr>
          <p:cNvPr id="4" name="Segnaposto contenuto 3"/>
          <p:cNvGraphicFramePr>
            <a:graphicFrameLocks/>
          </p:cNvGraphicFramePr>
          <p:nvPr>
            <p:extLst>
              <p:ext uri="{D42A27DB-BD31-4B8C-83A1-F6EECF244321}">
                <p14:modId xmlns:p14="http://schemas.microsoft.com/office/powerpoint/2010/main" val="2990750031"/>
              </p:ext>
            </p:extLst>
          </p:nvPr>
        </p:nvGraphicFramePr>
        <p:xfrm>
          <a:off x="1251846" y="4926874"/>
          <a:ext cx="7610475" cy="1625482"/>
        </p:xfrm>
        <a:graphic>
          <a:graphicData uri="http://schemas.openxmlformats.org/drawingml/2006/table">
            <a:tbl>
              <a:tblPr firstRow="1" bandRow="1">
                <a:tableStyleId>{5C22544A-7EE6-4342-B048-85BDC9FD1C3A}</a:tableStyleId>
              </a:tblPr>
              <a:tblGrid>
                <a:gridCol w="7610475"/>
              </a:tblGrid>
              <a:tr h="334618">
                <a:tc>
                  <a:txBody>
                    <a:bodyPr/>
                    <a:lstStyle/>
                    <a:p>
                      <a:r>
                        <a:rPr lang="en-US" dirty="0" smtClean="0">
                          <a:latin typeface="+mn-lt"/>
                          <a:cs typeface="Courier New"/>
                        </a:rPr>
                        <a:t>Manually</a:t>
                      </a:r>
                      <a:r>
                        <a:rPr lang="en-US" baseline="0" dirty="0" smtClean="0">
                          <a:latin typeface="+mn-lt"/>
                          <a:cs typeface="Courier New"/>
                        </a:rPr>
                        <a:t> cascading</a:t>
                      </a:r>
                      <a:endParaRPr lang="en-US" dirty="0">
                        <a:latin typeface="+mn-lt"/>
                        <a:cs typeface="Courier New"/>
                      </a:endParaRPr>
                    </a:p>
                  </a:txBody>
                  <a:tcPr/>
                </a:tc>
              </a:tr>
              <a:tr h="1259722">
                <a:tc>
                  <a:txBody>
                    <a:bodyPr/>
                    <a:lstStyle/>
                    <a:p>
                      <a:r>
                        <a:rPr lang="en-US" sz="1400" dirty="0" smtClean="0">
                          <a:solidFill>
                            <a:prstClr val="black"/>
                          </a:solidFill>
                          <a:latin typeface="Courier"/>
                        </a:rPr>
                        <a:t>Employee </a:t>
                      </a:r>
                      <a:r>
                        <a:rPr lang="en-US" sz="1400" dirty="0" err="1" smtClean="0">
                          <a:solidFill>
                            <a:prstClr val="black"/>
                          </a:solidFill>
                          <a:latin typeface="Courier"/>
                        </a:rPr>
                        <a:t>emp</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b="1" dirty="0" smtClean="0">
                          <a:solidFill>
                            <a:srgbClr val="008000"/>
                          </a:solidFill>
                          <a:latin typeface="Courier-Bold"/>
                        </a:rPr>
                        <a:t>new</a:t>
                      </a:r>
                      <a:r>
                        <a:rPr lang="en-US" sz="1400" b="0" dirty="0" smtClean="0">
                          <a:solidFill>
                            <a:prstClr val="black"/>
                          </a:solidFill>
                          <a:latin typeface="Courier"/>
                        </a:rPr>
                        <a:t> Employee</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Address </a:t>
                      </a:r>
                      <a:r>
                        <a:rPr lang="en-US" sz="1400" b="0" dirty="0" err="1" smtClean="0">
                          <a:solidFill>
                            <a:prstClr val="black"/>
                          </a:solidFill>
                          <a:latin typeface="Courier"/>
                        </a:rPr>
                        <a:t>addr</a:t>
                      </a:r>
                      <a:r>
                        <a:rPr lang="en-US" sz="1400" b="0" dirty="0" smtClean="0">
                          <a:solidFill>
                            <a:prstClr val="black"/>
                          </a:solidFill>
                          <a:latin typeface="Courier"/>
                        </a:rPr>
                        <a:t> </a:t>
                      </a:r>
                      <a:r>
                        <a:rPr lang="en-US" sz="1400" b="0" dirty="0" smtClean="0">
                          <a:solidFill>
                            <a:srgbClr val="666666"/>
                          </a:solidFill>
                          <a:latin typeface="Courier"/>
                        </a:rPr>
                        <a:t>=</a:t>
                      </a:r>
                      <a:r>
                        <a:rPr lang="en-US" sz="1400" b="0" dirty="0" smtClean="0">
                          <a:solidFill>
                            <a:prstClr val="black"/>
                          </a:solidFill>
                          <a:latin typeface="Courier"/>
                        </a:rPr>
                        <a:t> </a:t>
                      </a:r>
                      <a:r>
                        <a:rPr lang="en-US" sz="1400" b="1" dirty="0" smtClean="0">
                          <a:solidFill>
                            <a:srgbClr val="008000"/>
                          </a:solidFill>
                          <a:latin typeface="Courier-Bold"/>
                        </a:rPr>
                        <a:t>new</a:t>
                      </a:r>
                      <a:r>
                        <a:rPr lang="en-US" sz="1400" b="0" dirty="0" smtClean="0">
                          <a:solidFill>
                            <a:prstClr val="black"/>
                          </a:solidFill>
                          <a:latin typeface="Courier"/>
                        </a:rPr>
                        <a:t> Address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emp</a:t>
                      </a:r>
                      <a:r>
                        <a:rPr lang="en-US" sz="1400" b="0" dirty="0" err="1" smtClean="0">
                          <a:solidFill>
                            <a:srgbClr val="666666"/>
                          </a:solidFill>
                          <a:latin typeface="Courier"/>
                        </a:rPr>
                        <a:t>.</a:t>
                      </a:r>
                      <a:r>
                        <a:rPr lang="en-US" sz="1400" b="0" dirty="0" err="1" smtClean="0">
                          <a:solidFill>
                            <a:srgbClr val="7D9029"/>
                          </a:solidFill>
                          <a:latin typeface="Courier"/>
                        </a:rPr>
                        <a:t>setAddress</a:t>
                      </a:r>
                      <a:r>
                        <a:rPr lang="en-US" sz="1400" b="0" dirty="0" smtClean="0">
                          <a:solidFill>
                            <a:srgbClr val="666666"/>
                          </a:solidFill>
                          <a:latin typeface="Courier"/>
                        </a:rPr>
                        <a:t>(</a:t>
                      </a:r>
                      <a:r>
                        <a:rPr lang="en-US" sz="1400" b="0" dirty="0" err="1" smtClean="0">
                          <a:solidFill>
                            <a:prstClr val="black"/>
                          </a:solidFill>
                          <a:latin typeface="Courier"/>
                        </a:rPr>
                        <a:t>addr</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r>
                        <a:rPr lang="en-US" sz="1400" b="0" dirty="0" err="1" smtClean="0">
                          <a:solidFill>
                            <a:prstClr val="black"/>
                          </a:solidFill>
                          <a:latin typeface="Courier"/>
                        </a:rPr>
                        <a:t>addr</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r>
                        <a:rPr lang="en-US" sz="1400" b="0" dirty="0" err="1" smtClean="0">
                          <a:solidFill>
                            <a:prstClr val="black"/>
                          </a:solidFill>
                          <a:latin typeface="Courier"/>
                        </a:rPr>
                        <a:t>emp</a:t>
                      </a:r>
                      <a:r>
                        <a:rPr lang="en-US" sz="1400" b="0" dirty="0" smtClean="0">
                          <a:solidFill>
                            <a:srgbClr val="666666"/>
                          </a:solidFill>
                          <a:latin typeface="Courier"/>
                        </a:rPr>
                        <a:t>);</a:t>
                      </a:r>
                      <a:endParaRPr lang="en-US" sz="1400" dirty="0"/>
                    </a:p>
                  </a:txBody>
                  <a:tcPr/>
                </a:tc>
              </a:tr>
            </a:tbl>
          </a:graphicData>
        </a:graphic>
      </p:graphicFrame>
      <p:grpSp>
        <p:nvGrpSpPr>
          <p:cNvPr id="6" name="Gruppo 5"/>
          <p:cNvGrpSpPr/>
          <p:nvPr/>
        </p:nvGrpSpPr>
        <p:grpSpPr>
          <a:xfrm>
            <a:off x="3266791" y="5896997"/>
            <a:ext cx="3764681" cy="738664"/>
            <a:chOff x="5333331" y="3623251"/>
            <a:chExt cx="3824474" cy="738664"/>
          </a:xfrm>
        </p:grpSpPr>
        <p:sp>
          <p:nvSpPr>
            <p:cNvPr id="7" name="CasellaDiTesto 6"/>
            <p:cNvSpPr txBox="1"/>
            <p:nvPr/>
          </p:nvSpPr>
          <p:spPr>
            <a:xfrm>
              <a:off x="6350240" y="3623251"/>
              <a:ext cx="280756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t>We</a:t>
              </a:r>
              <a:r>
                <a:rPr lang="it-IT" sz="1400" dirty="0" smtClean="0"/>
                <a:t> </a:t>
              </a:r>
              <a:r>
                <a:rPr lang="it-IT" sz="1400" dirty="0" err="1" smtClean="0"/>
                <a:t>would</a:t>
              </a:r>
              <a:r>
                <a:rPr lang="it-IT" sz="1400" dirty="0" smtClean="0"/>
                <a:t> </a:t>
              </a:r>
              <a:r>
                <a:rPr lang="it-IT" sz="1400" dirty="0" err="1" smtClean="0"/>
                <a:t>like</a:t>
              </a:r>
              <a:r>
                <a:rPr lang="it-IT" sz="1400" dirty="0" smtClean="0"/>
                <a:t> to </a:t>
              </a:r>
              <a:r>
                <a:rPr lang="it-IT" sz="1400" dirty="0" err="1" smtClean="0"/>
                <a:t>avoid</a:t>
              </a:r>
              <a:r>
                <a:rPr lang="it-IT" sz="1400" dirty="0" smtClean="0"/>
                <a:t> </a:t>
              </a:r>
              <a:r>
                <a:rPr lang="it-IT" sz="1400" dirty="0" err="1" smtClean="0"/>
                <a:t>explicit</a:t>
              </a:r>
              <a:r>
                <a:rPr lang="it-IT" sz="1400" dirty="0" smtClean="0"/>
                <a:t> </a:t>
              </a:r>
              <a:r>
                <a:rPr lang="it-IT" sz="1400" dirty="0" err="1" smtClean="0"/>
                <a:t>persisting</a:t>
              </a:r>
              <a:r>
                <a:rPr lang="it-IT" sz="1400" dirty="0" smtClean="0"/>
                <a:t> the </a:t>
              </a:r>
              <a:r>
                <a:rPr lang="it-IT" sz="1400" dirty="0" err="1" smtClean="0">
                  <a:latin typeface="Courier New"/>
                  <a:cs typeface="Courier New"/>
                </a:rPr>
                <a:t>Address</a:t>
              </a:r>
              <a:r>
                <a:rPr lang="it-IT" sz="1400" dirty="0" smtClean="0"/>
                <a:t> </a:t>
              </a:r>
              <a:r>
                <a:rPr lang="it-IT" sz="1400" dirty="0" err="1" smtClean="0"/>
                <a:t>entity</a:t>
              </a:r>
              <a:r>
                <a:rPr lang="it-IT" sz="1400" dirty="0" smtClean="0"/>
                <a:t> </a:t>
              </a:r>
              <a:r>
                <a:rPr lang="it-IT" sz="1400" dirty="0" err="1" smtClean="0"/>
                <a:t>instance</a:t>
              </a:r>
              <a:endParaRPr lang="it-IT" sz="1400" dirty="0"/>
            </a:p>
          </p:txBody>
        </p:sp>
        <p:cxnSp>
          <p:nvCxnSpPr>
            <p:cNvPr id="8" name="Connettore 2 7"/>
            <p:cNvCxnSpPr/>
            <p:nvPr/>
          </p:nvCxnSpPr>
          <p:spPr>
            <a:xfrm flipH="1" flipV="1">
              <a:off x="5333331" y="3865606"/>
              <a:ext cx="10169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 name="Segnaposto numero diapositiva 4"/>
          <p:cNvSpPr>
            <a:spLocks noGrp="1"/>
          </p:cNvSpPr>
          <p:nvPr>
            <p:ph type="sldNum" sz="quarter" idx="12"/>
          </p:nvPr>
        </p:nvSpPr>
        <p:spPr/>
        <p:txBody>
          <a:bodyPr/>
          <a:lstStyle/>
          <a:p>
            <a:fld id="{4A822907-8A9D-4F6B-98F6-913902AD56B5}" type="slidenum">
              <a:rPr lang="en-US" smtClean="0"/>
              <a:t>37</a:t>
            </a:fld>
            <a:endParaRPr lang="en-US"/>
          </a:p>
        </p:txBody>
      </p:sp>
    </p:spTree>
    <p:extLst>
      <p:ext uri="{BB962C8B-B14F-4D97-AF65-F5344CB8AC3E}">
        <p14:creationId xmlns:p14="http://schemas.microsoft.com/office/powerpoint/2010/main" val="7624413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(3/4)</a:t>
            </a:r>
            <a:endParaRPr lang="en-US" dirty="0"/>
          </a:p>
        </p:txBody>
      </p:sp>
      <p:sp>
        <p:nvSpPr>
          <p:cNvPr id="3" name="Segnaposto contenuto 2"/>
          <p:cNvSpPr>
            <a:spLocks noGrp="1"/>
          </p:cNvSpPr>
          <p:nvPr>
            <p:ph idx="1"/>
          </p:nvPr>
        </p:nvSpPr>
        <p:spPr/>
        <p:txBody>
          <a:bodyPr/>
          <a:lstStyle/>
          <a:p>
            <a:r>
              <a:rPr lang="en-US" dirty="0" smtClean="0"/>
              <a:t>JPA provides a mechanism to define when operations such as </a:t>
            </a:r>
            <a:r>
              <a:rPr lang="en-US" dirty="0" smtClean="0">
                <a:latin typeface="Courier New"/>
                <a:cs typeface="Courier New"/>
              </a:rPr>
              <a:t>persist()</a:t>
            </a:r>
            <a:r>
              <a:rPr lang="en-US" dirty="0" smtClean="0"/>
              <a:t> should be automatically cascaded across relationships</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4242368671"/>
              </p:ext>
            </p:extLst>
          </p:nvPr>
        </p:nvGraphicFramePr>
        <p:xfrm>
          <a:off x="1114424" y="3352800"/>
          <a:ext cx="7610475" cy="152400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mn-lt"/>
                          <a:cs typeface="Courier New"/>
                        </a:rPr>
                        <a:t>Enabling</a:t>
                      </a:r>
                      <a:r>
                        <a:rPr lang="en-US" baseline="0" dirty="0" smtClean="0">
                          <a:latin typeface="+mn-lt"/>
                          <a:cs typeface="Courier New"/>
                        </a:rPr>
                        <a:t> cascade persist</a:t>
                      </a:r>
                      <a:endParaRPr lang="en-US" dirty="0">
                        <a:latin typeface="+mn-lt"/>
                        <a:cs typeface="Courier New"/>
                      </a:endParaRPr>
                    </a:p>
                  </a:txBody>
                  <a:tcPr/>
                </a:tc>
              </a:tr>
              <a:tr h="185147">
                <a:tc>
                  <a:txBody>
                    <a:bodyPr/>
                    <a:lstStyle/>
                    <a:p>
                      <a:r>
                        <a:rPr lang="en-US" sz="1400" dirty="0" smtClean="0">
                          <a:solidFill>
                            <a:srgbClr val="AA22FF"/>
                          </a:solidFill>
                          <a:latin typeface="Courier"/>
                        </a:rPr>
                        <a:t>@Entity</a:t>
                      </a:r>
                      <a:endParaRPr lang="en-US" sz="1400" dirty="0" smtClean="0">
                        <a:solidFill>
                          <a:prstClr val="black"/>
                        </a:solidFill>
                        <a:latin typeface="Courier"/>
                      </a:endParaRPr>
                    </a:p>
                    <a:p>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class</a:t>
                      </a:r>
                      <a:r>
                        <a:rPr lang="en-US" sz="1400" b="0" dirty="0" smtClean="0">
                          <a:solidFill>
                            <a:prstClr val="black"/>
                          </a:solidFill>
                          <a:latin typeface="Courier"/>
                        </a:rPr>
                        <a:t> </a:t>
                      </a:r>
                      <a:r>
                        <a:rPr lang="en-US" sz="1400" b="1" dirty="0" smtClean="0">
                          <a:solidFill>
                            <a:srgbClr val="0000FF"/>
                          </a:solidFill>
                          <a:latin typeface="Courier-Bold"/>
                        </a:rPr>
                        <a:t>Employee</a:t>
                      </a:r>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a:t>
                      </a:r>
                      <a:r>
                        <a:rPr lang="en-US" sz="1400" b="0" dirty="0" err="1" smtClean="0">
                          <a:solidFill>
                            <a:srgbClr val="AA22FF"/>
                          </a:solidFill>
                          <a:latin typeface="Courier"/>
                        </a:rPr>
                        <a:t>ManyToOne</a:t>
                      </a:r>
                      <a:r>
                        <a:rPr lang="en-US" sz="1400" b="0" dirty="0" smtClean="0">
                          <a:solidFill>
                            <a:srgbClr val="666666"/>
                          </a:solidFill>
                          <a:latin typeface="Courier"/>
                        </a:rPr>
                        <a:t>(</a:t>
                      </a:r>
                      <a:r>
                        <a:rPr lang="en-US" sz="1400" b="0" dirty="0" smtClean="0">
                          <a:solidFill>
                            <a:prstClr val="black"/>
                          </a:solidFill>
                          <a:latin typeface="Courier"/>
                        </a:rPr>
                        <a:t>cascade</a:t>
                      </a:r>
                      <a:r>
                        <a:rPr lang="en-US" sz="1400" b="0" dirty="0" smtClean="0">
                          <a:solidFill>
                            <a:srgbClr val="666666"/>
                          </a:solidFill>
                          <a:latin typeface="Courier"/>
                        </a:rPr>
                        <a:t>=</a:t>
                      </a:r>
                      <a:r>
                        <a:rPr lang="en-US" sz="1400" b="0" dirty="0" err="1" smtClean="0">
                          <a:solidFill>
                            <a:prstClr val="black"/>
                          </a:solidFill>
                          <a:latin typeface="Courier"/>
                        </a:rPr>
                        <a:t>CascadeType</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Address address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sp>
        <p:nvSpPr>
          <p:cNvPr id="5" name="Segnaposto contenuto 2"/>
          <p:cNvSpPr txBox="1">
            <a:spLocks/>
          </p:cNvSpPr>
          <p:nvPr/>
        </p:nvSpPr>
        <p:spPr>
          <a:xfrm>
            <a:off x="914400" y="5257800"/>
            <a:ext cx="7810500" cy="141687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smtClean="0"/>
              <a:t>You need to be sure that the </a:t>
            </a:r>
            <a:r>
              <a:rPr lang="en-US" sz="2400" dirty="0" smtClean="0">
                <a:latin typeface="Courier New"/>
                <a:cs typeface="Courier New"/>
              </a:rPr>
              <a:t>Address</a:t>
            </a:r>
            <a:r>
              <a:rPr lang="en-US" sz="2400" dirty="0" smtClean="0"/>
              <a:t> instance has been set on the </a:t>
            </a:r>
            <a:r>
              <a:rPr lang="en-US" sz="2400" dirty="0" smtClean="0">
                <a:latin typeface="Courier New"/>
                <a:cs typeface="Courier New"/>
              </a:rPr>
              <a:t>Employee</a:t>
            </a:r>
            <a:r>
              <a:rPr lang="en-US" sz="2400" dirty="0" smtClean="0"/>
              <a:t> instance before invoking </a:t>
            </a:r>
            <a:r>
              <a:rPr lang="en-US" sz="2400" dirty="0" smtClean="0">
                <a:latin typeface="Courier New"/>
                <a:cs typeface="Courier New"/>
              </a:rPr>
              <a:t>persist()</a:t>
            </a:r>
            <a:r>
              <a:rPr lang="en-US" sz="2400" dirty="0" smtClean="0"/>
              <a:t> on it</a:t>
            </a:r>
            <a:endParaRPr lang="en-US" sz="2400" dirty="0"/>
          </a:p>
        </p:txBody>
      </p:sp>
      <p:sp>
        <p:nvSpPr>
          <p:cNvPr id="6" name="Segnaposto numero diapositiva 5"/>
          <p:cNvSpPr>
            <a:spLocks noGrp="1"/>
          </p:cNvSpPr>
          <p:nvPr>
            <p:ph type="sldNum" sz="quarter" idx="12"/>
          </p:nvPr>
        </p:nvSpPr>
        <p:spPr/>
        <p:txBody>
          <a:bodyPr/>
          <a:lstStyle/>
          <a:p>
            <a:fld id="{4A822907-8A9D-4F6B-98F6-913902AD56B5}" type="slidenum">
              <a:rPr lang="en-US" smtClean="0"/>
              <a:t>38</a:t>
            </a:fld>
            <a:endParaRPr lang="en-US"/>
          </a:p>
        </p:txBody>
      </p:sp>
    </p:spTree>
    <p:extLst>
      <p:ext uri="{BB962C8B-B14F-4D97-AF65-F5344CB8AC3E}">
        <p14:creationId xmlns:p14="http://schemas.microsoft.com/office/powerpoint/2010/main" val="3832655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(4/4)</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The </a:t>
            </a:r>
            <a:r>
              <a:rPr lang="en-US" dirty="0" smtClean="0">
                <a:latin typeface="Courier New"/>
                <a:cs typeface="Courier New"/>
              </a:rPr>
              <a:t>cascade</a:t>
            </a:r>
            <a:r>
              <a:rPr lang="en-US" dirty="0" smtClean="0"/>
              <a:t> attribute accepts several possible values coming from the </a:t>
            </a:r>
            <a:r>
              <a:rPr lang="en-US" dirty="0" err="1" smtClean="0">
                <a:latin typeface="Courier New"/>
                <a:cs typeface="Courier New"/>
              </a:rPr>
              <a:t>CascadeType</a:t>
            </a:r>
            <a:r>
              <a:rPr lang="en-US" dirty="0" smtClean="0"/>
              <a:t> enumeration:</a:t>
            </a:r>
          </a:p>
          <a:p>
            <a:pPr lvl="1"/>
            <a:r>
              <a:rPr lang="en-US" dirty="0" smtClean="0">
                <a:latin typeface="Courier New"/>
                <a:cs typeface="Courier New"/>
              </a:rPr>
              <a:t>PERSIST</a:t>
            </a:r>
            <a:r>
              <a:rPr lang="en-US" dirty="0" smtClean="0"/>
              <a:t>, </a:t>
            </a:r>
            <a:r>
              <a:rPr lang="en-US" dirty="0" smtClean="0">
                <a:latin typeface="Courier New"/>
                <a:cs typeface="Courier New"/>
              </a:rPr>
              <a:t>REFRESH</a:t>
            </a:r>
            <a:r>
              <a:rPr lang="en-US" dirty="0" smtClean="0"/>
              <a:t>, </a:t>
            </a:r>
            <a:r>
              <a:rPr lang="en-US" dirty="0" smtClean="0">
                <a:latin typeface="Courier New"/>
                <a:cs typeface="Courier New"/>
              </a:rPr>
              <a:t>REMOVE</a:t>
            </a:r>
            <a:r>
              <a:rPr lang="en-US" dirty="0" smtClean="0"/>
              <a:t>, </a:t>
            </a:r>
            <a:r>
              <a:rPr lang="en-US" dirty="0" smtClean="0">
                <a:latin typeface="Courier New"/>
                <a:cs typeface="Courier New"/>
              </a:rPr>
              <a:t>MERGE</a:t>
            </a:r>
            <a:r>
              <a:rPr lang="en-US" dirty="0" smtClean="0">
                <a:cs typeface="Courier New"/>
              </a:rPr>
              <a:t> and </a:t>
            </a:r>
            <a:r>
              <a:rPr lang="en-US" dirty="0" smtClean="0">
                <a:latin typeface="Courier New"/>
                <a:cs typeface="Courier New"/>
              </a:rPr>
              <a:t>DETACH</a:t>
            </a:r>
            <a:endParaRPr lang="en-US" dirty="0"/>
          </a:p>
          <a:p>
            <a:pPr lvl="1"/>
            <a:r>
              <a:rPr lang="en-US" dirty="0" smtClean="0"/>
              <a:t>The constant </a:t>
            </a:r>
            <a:r>
              <a:rPr lang="en-US" dirty="0" smtClean="0">
                <a:latin typeface="Courier New"/>
                <a:cs typeface="Courier New"/>
              </a:rPr>
              <a:t>ALL</a:t>
            </a:r>
            <a:r>
              <a:rPr lang="en-US" dirty="0" smtClean="0"/>
              <a:t> is a shorthand for declaring that all five operations should be cascaded</a:t>
            </a:r>
          </a:p>
          <a:p>
            <a:r>
              <a:rPr lang="en-US" dirty="0"/>
              <a:t>As for relationships, cascade settings are unidirectional</a:t>
            </a:r>
          </a:p>
          <a:p>
            <a:pPr lvl="1"/>
            <a:r>
              <a:rPr lang="en-US" dirty="0"/>
              <a:t>they must be explicitly set on both sides of a relationship if the same behavior is intended for both situations </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39</a:t>
            </a:fld>
            <a:endParaRPr lang="en-US"/>
          </a:p>
        </p:txBody>
      </p:sp>
    </p:spTree>
    <p:extLst>
      <p:ext uri="{BB962C8B-B14F-4D97-AF65-F5344CB8AC3E}">
        <p14:creationId xmlns:p14="http://schemas.microsoft.com/office/powerpoint/2010/main" val="126883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Object Model vs. </a:t>
            </a:r>
            <a:br>
              <a:rPr lang="en-US" dirty="0" smtClean="0"/>
            </a:br>
            <a:r>
              <a:rPr lang="en-US" dirty="0" smtClean="0"/>
              <a:t>Relational Model (1/3)</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The end-point of every web application is the DBMS</a:t>
            </a:r>
          </a:p>
          <a:p>
            <a:pPr lvl="1"/>
            <a:r>
              <a:rPr lang="en-US" dirty="0" smtClean="0"/>
              <a:t>In many cases the DBMS has been around for much longer than the web application</a:t>
            </a:r>
          </a:p>
          <a:p>
            <a:r>
              <a:rPr lang="en-US" dirty="0" smtClean="0"/>
              <a:t>It’s </a:t>
            </a:r>
            <a:r>
              <a:rPr lang="en-US" dirty="0"/>
              <a:t>up to the object </a:t>
            </a:r>
            <a:r>
              <a:rPr lang="en-US" dirty="0" smtClean="0"/>
              <a:t>model of the web application to find </a:t>
            </a:r>
            <a:r>
              <a:rPr lang="en-US" dirty="0"/>
              <a:t>ways to work with the database </a:t>
            </a:r>
            <a:r>
              <a:rPr lang="en-US" dirty="0" smtClean="0"/>
              <a:t>schema</a:t>
            </a:r>
          </a:p>
          <a:p>
            <a:pPr lvl="1"/>
            <a:r>
              <a:rPr lang="en-US" dirty="0" smtClean="0"/>
              <a:t>Moving </a:t>
            </a:r>
            <a:r>
              <a:rPr lang="en-US" dirty="0"/>
              <a:t>data back and forth between a </a:t>
            </a:r>
            <a:r>
              <a:rPr lang="en-US" dirty="0" smtClean="0"/>
              <a:t>DBMS </a:t>
            </a:r>
            <a:r>
              <a:rPr lang="en-US" dirty="0"/>
              <a:t>and the object model </a:t>
            </a:r>
            <a:r>
              <a:rPr lang="en-US" dirty="0" smtClean="0"/>
              <a:t>is a </a:t>
            </a:r>
            <a:r>
              <a:rPr lang="en-US" b="1" dirty="0"/>
              <a:t>lot harder</a:t>
            </a:r>
            <a:r>
              <a:rPr lang="en-US" dirty="0"/>
              <a:t> than it </a:t>
            </a:r>
            <a:r>
              <a:rPr lang="en-US" dirty="0" smtClean="0"/>
              <a:t>needs </a:t>
            </a:r>
            <a:r>
              <a:rPr lang="en-US" dirty="0"/>
              <a:t>to </a:t>
            </a:r>
            <a:r>
              <a:rPr lang="en-US" dirty="0" smtClean="0"/>
              <a:t>be</a:t>
            </a:r>
          </a:p>
          <a:p>
            <a:r>
              <a:rPr lang="en-US" dirty="0" smtClean="0"/>
              <a:t>Java developers find themselves spending effort in writing </a:t>
            </a:r>
            <a:r>
              <a:rPr lang="en-US" b="1" dirty="0" smtClean="0"/>
              <a:t>lots </a:t>
            </a:r>
            <a:r>
              <a:rPr lang="en-US" b="1" dirty="0"/>
              <a:t>of code </a:t>
            </a:r>
            <a:r>
              <a:rPr lang="en-US" dirty="0"/>
              <a:t>to convert row and column data into </a:t>
            </a:r>
            <a:r>
              <a:rPr lang="en-US" dirty="0" smtClean="0"/>
              <a:t>objects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4</a:t>
            </a:fld>
            <a:endParaRPr lang="en-US"/>
          </a:p>
        </p:txBody>
      </p:sp>
    </p:spTree>
    <p:extLst>
      <p:ext uri="{BB962C8B-B14F-4D97-AF65-F5344CB8AC3E}">
        <p14:creationId xmlns:p14="http://schemas.microsoft.com/office/powerpoint/2010/main" val="3821669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How to work with entities</a:t>
            </a:r>
          </a:p>
        </p:txBody>
      </p:sp>
      <p:sp>
        <p:nvSpPr>
          <p:cNvPr id="362499" name="Rectangle 3" descr="Rectangle: Click to edit Master text styles&#10;Second level&#10;Third level&#10;Fourth level&#10;Fifth level"/>
          <p:cNvSpPr>
            <a:spLocks noGrp="1" noChangeArrowheads="1"/>
          </p:cNvSpPr>
          <p:nvPr>
            <p:ph type="body" idx="1"/>
          </p:nvPr>
        </p:nvSpPr>
        <p:spPr>
          <a:xfrm>
            <a:off x="838200" y="1905000"/>
            <a:ext cx="7772400" cy="1379538"/>
          </a:xfrm>
        </p:spPr>
        <p:txBody>
          <a:bodyPr/>
          <a:lstStyle/>
          <a:p>
            <a:r>
              <a:rPr lang="en-US"/>
              <a:t>Entities are accessed through suitable interfaces of JPA</a:t>
            </a:r>
          </a:p>
        </p:txBody>
      </p:sp>
      <p:sp>
        <p:nvSpPr>
          <p:cNvPr id="362500" name="Text Box 4"/>
          <p:cNvSpPr txBox="1">
            <a:spLocks noChangeArrowheads="1"/>
          </p:cNvSpPr>
          <p:nvPr/>
        </p:nvSpPr>
        <p:spPr bwMode="auto">
          <a:xfrm>
            <a:off x="3275013" y="4006850"/>
            <a:ext cx="1944687"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Entity manager</a:t>
            </a:r>
          </a:p>
        </p:txBody>
      </p:sp>
      <p:sp>
        <p:nvSpPr>
          <p:cNvPr id="362501" name="Rectangle 5"/>
          <p:cNvSpPr>
            <a:spLocks noChangeArrowheads="1"/>
          </p:cNvSpPr>
          <p:nvPr/>
        </p:nvSpPr>
        <p:spPr bwMode="auto">
          <a:xfrm>
            <a:off x="3275013" y="44386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2" name="Text Box 6"/>
          <p:cNvSpPr txBox="1">
            <a:spLocks noChangeArrowheads="1"/>
          </p:cNvSpPr>
          <p:nvPr/>
        </p:nvSpPr>
        <p:spPr bwMode="auto">
          <a:xfrm>
            <a:off x="611188" y="4005263"/>
            <a:ext cx="16557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Client</a:t>
            </a:r>
          </a:p>
        </p:txBody>
      </p:sp>
      <p:sp>
        <p:nvSpPr>
          <p:cNvPr id="362503" name="Rectangle 7"/>
          <p:cNvSpPr>
            <a:spLocks noChangeArrowheads="1"/>
          </p:cNvSpPr>
          <p:nvPr/>
        </p:nvSpPr>
        <p:spPr bwMode="auto">
          <a:xfrm>
            <a:off x="611188" y="4437063"/>
            <a:ext cx="16557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4" name="Line 8"/>
          <p:cNvSpPr>
            <a:spLocks noChangeShapeType="1"/>
          </p:cNvSpPr>
          <p:nvPr/>
        </p:nvSpPr>
        <p:spPr bwMode="auto">
          <a:xfrm>
            <a:off x="2265363" y="4581525"/>
            <a:ext cx="1008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6" name="Text Box 10"/>
          <p:cNvSpPr txBox="1">
            <a:spLocks noChangeArrowheads="1"/>
          </p:cNvSpPr>
          <p:nvPr/>
        </p:nvSpPr>
        <p:spPr bwMode="auto">
          <a:xfrm>
            <a:off x="6300788" y="3933825"/>
            <a:ext cx="1944687"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Persistence Context</a:t>
            </a:r>
          </a:p>
        </p:txBody>
      </p:sp>
      <p:sp>
        <p:nvSpPr>
          <p:cNvPr id="362507" name="Rectangle 11"/>
          <p:cNvSpPr>
            <a:spLocks noChangeArrowheads="1"/>
          </p:cNvSpPr>
          <p:nvPr/>
        </p:nvSpPr>
        <p:spPr bwMode="auto">
          <a:xfrm>
            <a:off x="6300788" y="44513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8" name="Line 12"/>
          <p:cNvSpPr>
            <a:spLocks noChangeShapeType="1"/>
          </p:cNvSpPr>
          <p:nvPr/>
        </p:nvSpPr>
        <p:spPr bwMode="auto">
          <a:xfrm>
            <a:off x="5292725" y="45085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362512" name="Group 16"/>
          <p:cNvGrpSpPr>
            <a:grpSpLocks/>
          </p:cNvGrpSpPr>
          <p:nvPr/>
        </p:nvGrpSpPr>
        <p:grpSpPr bwMode="auto">
          <a:xfrm>
            <a:off x="6372225" y="5418138"/>
            <a:ext cx="1655763" cy="819150"/>
            <a:chOff x="3289" y="3413"/>
            <a:chExt cx="1043" cy="516"/>
          </a:xfrm>
        </p:grpSpPr>
        <p:sp>
          <p:nvSpPr>
            <p:cNvPr id="362509" name="Text Box 13"/>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0" name="Rectangle 14"/>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3" name="Group 17"/>
          <p:cNvGrpSpPr>
            <a:grpSpLocks/>
          </p:cNvGrpSpPr>
          <p:nvPr/>
        </p:nvGrpSpPr>
        <p:grpSpPr bwMode="auto">
          <a:xfrm>
            <a:off x="6588125" y="5634038"/>
            <a:ext cx="1655763" cy="819150"/>
            <a:chOff x="3289" y="3413"/>
            <a:chExt cx="1043" cy="516"/>
          </a:xfrm>
        </p:grpSpPr>
        <p:sp>
          <p:nvSpPr>
            <p:cNvPr id="362514" name="Text Box 18"/>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5" name="Rectangle 19"/>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6" name="Group 20"/>
          <p:cNvGrpSpPr>
            <a:grpSpLocks/>
          </p:cNvGrpSpPr>
          <p:nvPr/>
        </p:nvGrpSpPr>
        <p:grpSpPr bwMode="auto">
          <a:xfrm>
            <a:off x="6804025" y="5849938"/>
            <a:ext cx="1655763" cy="819150"/>
            <a:chOff x="3289" y="3413"/>
            <a:chExt cx="1043" cy="516"/>
          </a:xfrm>
        </p:grpSpPr>
        <p:sp>
          <p:nvSpPr>
            <p:cNvPr id="362517" name="Text Box 21"/>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8" name="Rectangle 22"/>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362519" name="Line 23"/>
          <p:cNvSpPr>
            <a:spLocks noChangeShapeType="1"/>
          </p:cNvSpPr>
          <p:nvPr/>
        </p:nvSpPr>
        <p:spPr bwMode="auto">
          <a:xfrm>
            <a:off x="7308850" y="50133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0" name="Text Box 24"/>
          <p:cNvSpPr txBox="1">
            <a:spLocks noChangeArrowheads="1"/>
          </p:cNvSpPr>
          <p:nvPr/>
        </p:nvSpPr>
        <p:spPr bwMode="auto">
          <a:xfrm>
            <a:off x="1619250" y="3500438"/>
            <a:ext cx="236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Interacts with</a:t>
            </a:r>
          </a:p>
        </p:txBody>
      </p:sp>
      <p:sp>
        <p:nvSpPr>
          <p:cNvPr id="362521" name="Text Box 25"/>
          <p:cNvSpPr txBox="1">
            <a:spLocks noChangeArrowheads="1"/>
          </p:cNvSpPr>
          <p:nvPr/>
        </p:nvSpPr>
        <p:spPr bwMode="auto">
          <a:xfrm>
            <a:off x="4494213" y="3357563"/>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Is associated with</a:t>
            </a:r>
          </a:p>
        </p:txBody>
      </p:sp>
      <p:sp>
        <p:nvSpPr>
          <p:cNvPr id="362522" name="Text Box 26"/>
          <p:cNvSpPr txBox="1">
            <a:spLocks noChangeArrowheads="1"/>
          </p:cNvSpPr>
          <p:nvPr/>
        </p:nvSpPr>
        <p:spPr bwMode="auto">
          <a:xfrm>
            <a:off x="5284788" y="4941888"/>
            <a:ext cx="1379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handles</a:t>
            </a:r>
          </a:p>
        </p:txBody>
      </p:sp>
      <p:sp>
        <p:nvSpPr>
          <p:cNvPr id="362523" name="Text Box 27"/>
          <p:cNvSpPr txBox="1">
            <a:spLocks noChangeArrowheads="1"/>
          </p:cNvSpPr>
          <p:nvPr/>
        </p:nvSpPr>
        <p:spPr bwMode="auto">
          <a:xfrm>
            <a:off x="1763713" y="5589588"/>
            <a:ext cx="1944687"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Persistence Unit</a:t>
            </a:r>
          </a:p>
        </p:txBody>
      </p:sp>
      <p:sp>
        <p:nvSpPr>
          <p:cNvPr id="362524" name="Rectangle 28"/>
          <p:cNvSpPr>
            <a:spLocks noChangeArrowheads="1"/>
          </p:cNvSpPr>
          <p:nvPr/>
        </p:nvSpPr>
        <p:spPr bwMode="auto">
          <a:xfrm>
            <a:off x="1763713" y="59499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5" name="Line 29"/>
          <p:cNvSpPr>
            <a:spLocks noChangeShapeType="1"/>
          </p:cNvSpPr>
          <p:nvPr/>
        </p:nvSpPr>
        <p:spPr bwMode="auto">
          <a:xfrm flipH="1">
            <a:off x="3851275" y="6092825"/>
            <a:ext cx="2520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6" name="Text Box 30"/>
          <p:cNvSpPr txBox="1">
            <a:spLocks noChangeArrowheads="1"/>
          </p:cNvSpPr>
          <p:nvPr/>
        </p:nvSpPr>
        <p:spPr bwMode="auto">
          <a:xfrm>
            <a:off x="3779838" y="5708650"/>
            <a:ext cx="2608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Instance of classes</a:t>
            </a:r>
          </a:p>
          <a:p>
            <a:r>
              <a:rPr lang="en-US" sz="2000"/>
              <a:t>belonging to</a:t>
            </a:r>
          </a:p>
        </p:txBody>
      </p:sp>
    </p:spTree>
    <p:extLst>
      <p:ext uri="{BB962C8B-B14F-4D97-AF65-F5344CB8AC3E}">
        <p14:creationId xmlns:p14="http://schemas.microsoft.com/office/powerpoint/2010/main" val="549499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Typical workflow with entities</a:t>
            </a:r>
          </a:p>
        </p:txBody>
      </p:sp>
      <p:sp>
        <p:nvSpPr>
          <p:cNvPr id="369667" name="Rectangle 3" descr="Rectangle: Click to edit Master text styles&#10;Second level&#10;Third level&#10;Fourth level&#10;Fifth level"/>
          <p:cNvSpPr>
            <a:spLocks noGrp="1" noChangeArrowheads="1"/>
          </p:cNvSpPr>
          <p:nvPr>
            <p:ph type="body" idx="1"/>
          </p:nvPr>
        </p:nvSpPr>
        <p:spPr/>
        <p:txBody>
          <a:bodyPr/>
          <a:lstStyle/>
          <a:p>
            <a:r>
              <a:rPr lang="en-US" sz="2800"/>
              <a:t>The client normally proceeds as follows:</a:t>
            </a:r>
          </a:p>
          <a:p>
            <a:pPr>
              <a:buFont typeface="Wingdings" pitchFamily="2" charset="2"/>
              <a:buNone/>
            </a:pPr>
            <a:r>
              <a:rPr lang="en-US" sz="2800"/>
              <a:t>{</a:t>
            </a:r>
          </a:p>
          <a:p>
            <a:pPr>
              <a:buFont typeface="Wingdings" pitchFamily="2" charset="2"/>
              <a:buNone/>
            </a:pPr>
            <a:r>
              <a:rPr lang="en-US" sz="2800"/>
              <a:t>\\ locate an EntityManager instance</a:t>
            </a:r>
          </a:p>
          <a:p>
            <a:pPr>
              <a:buFont typeface="Wingdings" pitchFamily="2" charset="2"/>
              <a:buNone/>
            </a:pPr>
            <a:r>
              <a:rPr lang="en-US" sz="2800"/>
              <a:t>\\ find or create entity instances</a:t>
            </a:r>
          </a:p>
          <a:p>
            <a:pPr>
              <a:buFont typeface="Wingdings" pitchFamily="2" charset="2"/>
              <a:buNone/>
            </a:pPr>
            <a:r>
              <a:rPr lang="en-US" sz="2800"/>
              <a:t>\\ manipulate entities and relationships</a:t>
            </a:r>
          </a:p>
          <a:p>
            <a:pPr>
              <a:buFont typeface="Wingdings" pitchFamily="2" charset="2"/>
              <a:buNone/>
            </a:pPr>
            <a:r>
              <a:rPr lang="en-US" sz="2800"/>
              <a:t>\\ persist changes</a:t>
            </a:r>
          </a:p>
          <a:p>
            <a:pPr>
              <a:buFont typeface="Wingdings" pitchFamily="2" charset="2"/>
              <a:buNone/>
            </a:pPr>
            <a:r>
              <a:rPr lang="en-US" sz="2800"/>
              <a:t>} </a:t>
            </a:r>
            <a:r>
              <a:rPr lang="en-US" sz="2800">
                <a:solidFill>
                  <a:srgbClr val="FF3300"/>
                </a:solidFill>
              </a:rPr>
              <a:t>transaction policy depends on the Entity Manager</a:t>
            </a:r>
          </a:p>
        </p:txBody>
      </p:sp>
    </p:spTree>
    <p:extLst>
      <p:ext uri="{BB962C8B-B14F-4D97-AF65-F5344CB8AC3E}">
        <p14:creationId xmlns:p14="http://schemas.microsoft.com/office/powerpoint/2010/main" val="31986297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sz="4000"/>
              <a:t>Typical project structure in JEE</a:t>
            </a:r>
          </a:p>
        </p:txBody>
      </p:sp>
      <p:pic>
        <p:nvPicPr>
          <p:cNvPr id="363524" name="Picture 4" descr="ej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76400"/>
            <a:ext cx="87249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5" name="Rectangle 5"/>
          <p:cNvSpPr>
            <a:spLocks noChangeArrowheads="1"/>
          </p:cNvSpPr>
          <p:nvPr/>
        </p:nvSpPr>
        <p:spPr bwMode="auto">
          <a:xfrm>
            <a:off x="250825" y="1531938"/>
            <a:ext cx="2520950" cy="4608512"/>
          </a:xfrm>
          <a:prstGeom prst="rect">
            <a:avLst/>
          </a:prstGeom>
          <a:noFill/>
          <a:ln w="63500" cap="rnd">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26" name="Text Box 6"/>
          <p:cNvSpPr txBox="1">
            <a:spLocks noChangeArrowheads="1"/>
          </p:cNvSpPr>
          <p:nvPr/>
        </p:nvSpPr>
        <p:spPr bwMode="auto">
          <a:xfrm>
            <a:off x="331788" y="628491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0033CC"/>
                </a:solidFill>
                <a:latin typeface="Arial" charset="0"/>
                <a:ea typeface="ＭＳ Ｐゴシック" pitchFamily="1" charset="-128"/>
              </a:rPr>
              <a:t>Web tier</a:t>
            </a:r>
          </a:p>
        </p:txBody>
      </p:sp>
      <p:sp>
        <p:nvSpPr>
          <p:cNvPr id="363527" name="Rectangle 7"/>
          <p:cNvSpPr>
            <a:spLocks noChangeArrowheads="1"/>
          </p:cNvSpPr>
          <p:nvPr/>
        </p:nvSpPr>
        <p:spPr bwMode="auto">
          <a:xfrm>
            <a:off x="2843213" y="1531938"/>
            <a:ext cx="2808287" cy="4608512"/>
          </a:xfrm>
          <a:prstGeom prst="rect">
            <a:avLst/>
          </a:prstGeom>
          <a:noFill/>
          <a:ln w="63500" cap="rnd">
            <a:solidFill>
              <a:srgbClr val="00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28" name="Text Box 8"/>
          <p:cNvSpPr txBox="1">
            <a:spLocks noChangeArrowheads="1"/>
          </p:cNvSpPr>
          <p:nvPr/>
        </p:nvSpPr>
        <p:spPr bwMode="auto">
          <a:xfrm>
            <a:off x="3132138" y="628491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009900"/>
                </a:solidFill>
                <a:latin typeface="Arial" charset="0"/>
                <a:ea typeface="ＭＳ Ｐゴシック" pitchFamily="1" charset="-128"/>
              </a:rPr>
              <a:t>Session Beans</a:t>
            </a:r>
          </a:p>
        </p:txBody>
      </p:sp>
      <p:sp>
        <p:nvSpPr>
          <p:cNvPr id="363529" name="Rectangle 9"/>
          <p:cNvSpPr>
            <a:spLocks noChangeArrowheads="1"/>
          </p:cNvSpPr>
          <p:nvPr/>
        </p:nvSpPr>
        <p:spPr bwMode="auto">
          <a:xfrm>
            <a:off x="5761038" y="1531938"/>
            <a:ext cx="3382962" cy="4608512"/>
          </a:xfrm>
          <a:prstGeom prst="rect">
            <a:avLst/>
          </a:prstGeom>
          <a:noFill/>
          <a:ln w="63500" cap="rnd">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30" name="Text Box 10"/>
          <p:cNvSpPr txBox="1">
            <a:spLocks noChangeArrowheads="1"/>
          </p:cNvSpPr>
          <p:nvPr/>
        </p:nvSpPr>
        <p:spPr bwMode="auto">
          <a:xfrm>
            <a:off x="6092825" y="6284913"/>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FF0000"/>
                </a:solidFill>
                <a:latin typeface="Arial" charset="0"/>
                <a:ea typeface="ＭＳ Ｐゴシック" pitchFamily="1" charset="-128"/>
              </a:rPr>
              <a:t>Entity Beans</a:t>
            </a:r>
          </a:p>
        </p:txBody>
      </p:sp>
    </p:spTree>
    <p:extLst>
      <p:ext uri="{BB962C8B-B14F-4D97-AF65-F5344CB8AC3E}">
        <p14:creationId xmlns:p14="http://schemas.microsoft.com/office/powerpoint/2010/main" val="42764929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EntityManager</a:t>
            </a:r>
            <a:endParaRPr lang="en-US" dirty="0"/>
          </a:p>
        </p:txBody>
      </p:sp>
      <p:sp>
        <p:nvSpPr>
          <p:cNvPr id="3" name="Segnaposto contenuto 2"/>
          <p:cNvSpPr>
            <a:spLocks noGrp="1"/>
          </p:cNvSpPr>
          <p:nvPr>
            <p:ph idx="1"/>
          </p:nvPr>
        </p:nvSpPr>
        <p:spPr/>
        <p:txBody>
          <a:bodyPr>
            <a:normAutofit fontScale="92500" lnSpcReduction="10000"/>
          </a:bodyPr>
          <a:lstStyle/>
          <a:p>
            <a:r>
              <a:rPr lang="en-US" dirty="0" smtClean="0"/>
              <a:t>Because entity instances are plain Java objects, they do not become persistent until the application invoke an API method to initiate the process</a:t>
            </a:r>
          </a:p>
          <a:p>
            <a:r>
              <a:rPr lang="en-US" dirty="0" smtClean="0"/>
              <a:t>The </a:t>
            </a:r>
            <a:r>
              <a:rPr lang="en-US" dirty="0" err="1" smtClean="0">
                <a:solidFill>
                  <a:srgbClr val="FF0000"/>
                </a:solidFill>
              </a:rPr>
              <a:t>EntityManager</a:t>
            </a:r>
            <a:r>
              <a:rPr lang="en-US" dirty="0" smtClean="0"/>
              <a:t> is the central authority for all persistence actions</a:t>
            </a:r>
          </a:p>
          <a:p>
            <a:pPr lvl="1"/>
            <a:r>
              <a:rPr lang="en-US" dirty="0" smtClean="0"/>
              <a:t>It manages the ORM between a fixed set of entity classes and an underlying data source</a:t>
            </a:r>
          </a:p>
          <a:p>
            <a:pPr lvl="1"/>
            <a:r>
              <a:rPr lang="en-US" dirty="0" smtClean="0"/>
              <a:t>It provides APIs for creating queries, finding objects, synchronizing, and inserting objects into the DB</a:t>
            </a:r>
          </a:p>
          <a:p>
            <a:pPr lvl="1"/>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pPr/>
              <a:t>43</a:t>
            </a:fld>
            <a:endParaRPr lang="en-US" dirty="0"/>
          </a:p>
        </p:txBody>
      </p:sp>
    </p:spTree>
    <p:extLst>
      <p:ext uri="{BB962C8B-B14F-4D97-AF65-F5344CB8AC3E}">
        <p14:creationId xmlns:p14="http://schemas.microsoft.com/office/powerpoint/2010/main" val="36291132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latin typeface="Courier New"/>
                <a:cs typeface="Courier New"/>
              </a:rPr>
              <a:t>EntityManager</a:t>
            </a:r>
            <a:r>
              <a:rPr lang="en-US" dirty="0" smtClean="0"/>
              <a:t> Interface</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19718455"/>
              </p:ext>
            </p:extLst>
          </p:nvPr>
        </p:nvGraphicFramePr>
        <p:xfrm>
          <a:off x="331317" y="2595563"/>
          <a:ext cx="8393584" cy="3302000"/>
        </p:xfrm>
        <a:graphic>
          <a:graphicData uri="http://schemas.openxmlformats.org/drawingml/2006/table">
            <a:tbl>
              <a:tblPr firstRow="1" bandRow="1">
                <a:tableStyleId>{5C22544A-7EE6-4342-B048-85BDC9FD1C3A}</a:tableStyleId>
              </a:tblPr>
              <a:tblGrid>
                <a:gridCol w="4588346"/>
                <a:gridCol w="3805238"/>
              </a:tblGrid>
              <a:tr h="370840">
                <a:tc>
                  <a:txBody>
                    <a:bodyPr/>
                    <a:lstStyle/>
                    <a:p>
                      <a:pPr algn="ctr"/>
                      <a:r>
                        <a:rPr lang="en-US" dirty="0" smtClean="0"/>
                        <a:t>Method signature</a:t>
                      </a:r>
                      <a:endParaRPr lang="en-US" dirty="0"/>
                    </a:p>
                  </a:txBody>
                  <a:tcPr/>
                </a:tc>
                <a:tc>
                  <a:txBody>
                    <a:bodyPr/>
                    <a:lstStyle/>
                    <a:p>
                      <a:pPr algn="ctr"/>
                      <a:r>
                        <a:rPr lang="en-US" dirty="0" smtClean="0"/>
                        <a:t>Description</a:t>
                      </a:r>
                      <a:endParaRPr lang="en-US" dirty="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persist</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r>
                        <a:rPr lang="en-US" sz="1600" dirty="0" smtClean="0"/>
                        <a:t>Persists an entity</a:t>
                      </a:r>
                      <a:r>
                        <a:rPr lang="en-US" sz="1600" baseline="0" dirty="0" smtClean="0"/>
                        <a:t> instance in the database</a:t>
                      </a:r>
                      <a:endParaRPr lang="en-US" sz="1600" dirty="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666666"/>
                          </a:solidFill>
                          <a:latin typeface="Courier"/>
                        </a:rPr>
                        <a:t>&lt;</a:t>
                      </a:r>
                      <a:r>
                        <a:rPr lang="en-US" sz="1600" b="0" dirty="0" smtClean="0">
                          <a:solidFill>
                            <a:prstClr val="black"/>
                          </a:solidFill>
                          <a:latin typeface="Courier"/>
                        </a:rPr>
                        <a:t>T</a:t>
                      </a:r>
                      <a:r>
                        <a:rPr lang="en-US" sz="1600" b="0" dirty="0" smtClean="0">
                          <a:solidFill>
                            <a:srgbClr val="666666"/>
                          </a:solidFill>
                          <a:latin typeface="Courier"/>
                        </a:rPr>
                        <a:t>&gt;</a:t>
                      </a:r>
                      <a:r>
                        <a:rPr lang="en-US" sz="1600" b="0" dirty="0" smtClean="0">
                          <a:solidFill>
                            <a:prstClr val="black"/>
                          </a:solidFill>
                          <a:latin typeface="Courier"/>
                        </a:rPr>
                        <a:t/>
                      </a:r>
                      <a:br>
                        <a:rPr lang="en-US" sz="1600" b="0" dirty="0" smtClean="0">
                          <a:solidFill>
                            <a:prstClr val="black"/>
                          </a:solidFill>
                          <a:latin typeface="Courier"/>
                        </a:rPr>
                      </a:br>
                      <a:r>
                        <a:rPr lang="en-US" sz="1600" b="0" dirty="0" smtClean="0">
                          <a:solidFill>
                            <a:prstClr val="black"/>
                          </a:solidFill>
                          <a:latin typeface="Courier"/>
                        </a:rPr>
                        <a:t>T </a:t>
                      </a:r>
                      <a:r>
                        <a:rPr lang="en-US" sz="1600" b="0" dirty="0" smtClean="0">
                          <a:solidFill>
                            <a:srgbClr val="0070C0"/>
                          </a:solidFill>
                          <a:latin typeface="Courier"/>
                        </a:rPr>
                        <a:t>find(Class&lt;T</a:t>
                      </a:r>
                      <a:r>
                        <a:rPr lang="en-US" sz="1600" b="0" dirty="0" smtClean="0">
                          <a:solidFill>
                            <a:srgbClr val="666666"/>
                          </a:solidFill>
                          <a:latin typeface="Courier"/>
                        </a:rPr>
                        <a:t>&gt;</a:t>
                      </a:r>
                      <a:r>
                        <a:rPr lang="en-US" sz="1600" b="0" dirty="0" smtClean="0">
                          <a:solidFill>
                            <a:prstClr val="black"/>
                          </a:solidFill>
                          <a:latin typeface="Courier"/>
                        </a:rPr>
                        <a:t> </a:t>
                      </a:r>
                      <a:r>
                        <a:rPr lang="en-US" sz="1600" b="0" dirty="0" err="1" smtClean="0">
                          <a:solidFill>
                            <a:prstClr val="black"/>
                          </a:solidFill>
                          <a:latin typeface="Courier"/>
                        </a:rPr>
                        <a:t>entityClass</a:t>
                      </a:r>
                      <a:r>
                        <a:rPr lang="en-US" sz="1600" b="0" dirty="0" smtClean="0">
                          <a:solidFill>
                            <a:srgbClr val="666666"/>
                          </a:solidFill>
                          <a:latin typeface="Courier"/>
                        </a:rPr>
                        <a:t>,</a:t>
                      </a:r>
                      <a:r>
                        <a:rPr lang="en-US" sz="1600" b="0" dirty="0" smtClean="0">
                          <a:solidFill>
                            <a:prstClr val="black"/>
                          </a:solidFill>
                          <a:latin typeface="Courier"/>
                        </a:rPr>
                        <a:t> </a:t>
                      </a:r>
                      <a:br>
                        <a:rPr lang="en-US" sz="1600" b="0" dirty="0" smtClean="0">
                          <a:solidFill>
                            <a:prstClr val="black"/>
                          </a:solidFill>
                          <a:latin typeface="Courier"/>
                        </a:rPr>
                      </a:br>
                      <a:r>
                        <a:rPr lang="en-US" sz="1600" b="0" dirty="0" smtClean="0">
                          <a:solidFill>
                            <a:prstClr val="black"/>
                          </a:solidFill>
                          <a:latin typeface="Courier"/>
                        </a:rPr>
                        <a:t>       Object </a:t>
                      </a:r>
                      <a:r>
                        <a:rPr lang="en-US" sz="1600" b="0" dirty="0" err="1" smtClean="0">
                          <a:solidFill>
                            <a:prstClr val="black"/>
                          </a:solidFill>
                          <a:latin typeface="Courier"/>
                        </a:rPr>
                        <a:t>primaryKey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Finds</a:t>
                      </a:r>
                      <a:r>
                        <a:rPr lang="it-IT" sz="1600" kern="1200" dirty="0" smtClean="0">
                          <a:solidFill>
                            <a:schemeClr val="dk1"/>
                          </a:solidFill>
                          <a:effectLst/>
                          <a:latin typeface="+mn-lt"/>
                          <a:ea typeface="+mn-ea"/>
                          <a:cs typeface="+mn-cs"/>
                        </a:rPr>
                        <a:t> an </a:t>
                      </a:r>
                      <a:r>
                        <a:rPr lang="it-IT" sz="1600" kern="1200" dirty="0" err="1" smtClean="0">
                          <a:solidFill>
                            <a:schemeClr val="dk1"/>
                          </a:solidFill>
                          <a:effectLst/>
                          <a:latin typeface="+mn-lt"/>
                          <a:ea typeface="+mn-ea"/>
                          <a:cs typeface="+mn-cs"/>
                        </a:rPr>
                        <a:t>entity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by </a:t>
                      </a:r>
                      <a:r>
                        <a:rPr lang="it-IT" sz="1600" kern="1200" dirty="0" err="1" smtClean="0">
                          <a:solidFill>
                            <a:schemeClr val="dk1"/>
                          </a:solidFill>
                          <a:effectLst/>
                          <a:latin typeface="+mn-lt"/>
                          <a:ea typeface="+mn-ea"/>
                          <a:cs typeface="+mn-cs"/>
                        </a:rPr>
                        <a:t>its</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primary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key</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remove</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Removes</a:t>
                      </a:r>
                      <a:r>
                        <a:rPr lang="it-IT" sz="1600" kern="1200" dirty="0" smtClean="0">
                          <a:solidFill>
                            <a:schemeClr val="dk1"/>
                          </a:solidFill>
                          <a:effectLst/>
                          <a:latin typeface="+mn-lt"/>
                          <a:ea typeface="+mn-ea"/>
                          <a:cs typeface="+mn-cs"/>
                        </a:rPr>
                        <a:t> an </a:t>
                      </a:r>
                      <a:r>
                        <a:rPr lang="it-IT" sz="1600" kern="1200" dirty="0" err="1" smtClean="0">
                          <a:solidFill>
                            <a:schemeClr val="dk1"/>
                          </a:solidFill>
                          <a:effectLst/>
                          <a:latin typeface="+mn-lt"/>
                          <a:ea typeface="+mn-ea"/>
                          <a:cs typeface="+mn-cs"/>
                        </a:rPr>
                        <a:t>entity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from the database </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refresh</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Resets</a:t>
                      </a:r>
                      <a:r>
                        <a:rPr lang="it-IT" sz="1600" kern="1200" dirty="0" smtClean="0">
                          <a:solidFill>
                            <a:schemeClr val="dk1"/>
                          </a:solidFill>
                          <a:effectLst/>
                          <a:latin typeface="+mn-lt"/>
                          <a:ea typeface="+mn-ea"/>
                          <a:cs typeface="+mn-cs"/>
                        </a:rPr>
                        <a:t> the</a:t>
                      </a:r>
                      <a:r>
                        <a:rPr lang="it-IT" sz="1600" kern="1200" baseline="0" dirty="0" smtClean="0">
                          <a:solidFill>
                            <a:schemeClr val="dk1"/>
                          </a:solidFill>
                          <a:effectLst/>
                          <a:latin typeface="+mn-lt"/>
                          <a:ea typeface="+mn-ea"/>
                          <a:cs typeface="+mn-cs"/>
                        </a:rPr>
                        <a:t> </a:t>
                      </a:r>
                      <a:r>
                        <a:rPr lang="it-IT" sz="1600" kern="1200" baseline="0" dirty="0" err="1" smtClean="0">
                          <a:solidFill>
                            <a:schemeClr val="dk1"/>
                          </a:solidFill>
                          <a:effectLst/>
                          <a:latin typeface="+mn-lt"/>
                          <a:ea typeface="+mn-ea"/>
                          <a:cs typeface="+mn-cs"/>
                        </a:rPr>
                        <a:t>e</a:t>
                      </a:r>
                      <a:r>
                        <a:rPr lang="it-IT" sz="1600" kern="1200" dirty="0" err="1" smtClean="0">
                          <a:solidFill>
                            <a:schemeClr val="dk1"/>
                          </a:solidFill>
                          <a:effectLst/>
                          <a:latin typeface="+mn-lt"/>
                          <a:ea typeface="+mn-ea"/>
                          <a:cs typeface="+mn-cs"/>
                        </a:rPr>
                        <a:t>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from the database</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flush</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Writes</a:t>
                      </a:r>
                      <a:r>
                        <a:rPr lang="it-IT" sz="1600" kern="1200" dirty="0" smtClean="0">
                          <a:solidFill>
                            <a:schemeClr val="dk1"/>
                          </a:solidFill>
                          <a:effectLst/>
                          <a:latin typeface="+mn-lt"/>
                          <a:ea typeface="+mn-ea"/>
                          <a:cs typeface="+mn-cs"/>
                        </a:rPr>
                        <a:t> the state of </a:t>
                      </a:r>
                      <a:r>
                        <a:rPr lang="it-IT" sz="1600" kern="1200" dirty="0" err="1" smtClean="0">
                          <a:solidFill>
                            <a:schemeClr val="dk1"/>
                          </a:solidFill>
                          <a:effectLst/>
                          <a:latin typeface="+mn-lt"/>
                          <a:ea typeface="+mn-ea"/>
                          <a:cs typeface="+mn-cs"/>
                        </a:rPr>
                        <a:t>entities</a:t>
                      </a:r>
                      <a:r>
                        <a:rPr lang="it-IT" sz="1600" kern="1200" dirty="0" smtClean="0">
                          <a:solidFill>
                            <a:schemeClr val="dk1"/>
                          </a:solidFill>
                          <a:effectLst/>
                          <a:latin typeface="+mn-lt"/>
                          <a:ea typeface="+mn-ea"/>
                          <a:cs typeface="+mn-cs"/>
                        </a:rPr>
                        <a:t> to the database </a:t>
                      </a:r>
                      <a:r>
                        <a:rPr lang="it-IT" sz="1600" kern="1200" dirty="0" err="1" smtClean="0">
                          <a:solidFill>
                            <a:schemeClr val="dk1"/>
                          </a:solidFill>
                          <a:effectLst/>
                          <a:latin typeface="+mn-lt"/>
                          <a:ea typeface="+mn-ea"/>
                          <a:cs typeface="+mn-cs"/>
                        </a:rPr>
                        <a:t>immediately</a:t>
                      </a:r>
                      <a:endParaRPr lang="it-IT" sz="1600" dirty="0" smtClean="0"/>
                    </a:p>
                  </a:txBody>
                  <a:tcPr/>
                </a:tc>
              </a:tr>
            </a:tbl>
          </a:graphicData>
        </a:graphic>
      </p:graphicFrame>
      <p:sp>
        <p:nvSpPr>
          <p:cNvPr id="3" name="Segnaposto numero diapositiva 2"/>
          <p:cNvSpPr>
            <a:spLocks noGrp="1"/>
          </p:cNvSpPr>
          <p:nvPr>
            <p:ph type="sldNum" sz="quarter" idx="12"/>
          </p:nvPr>
        </p:nvSpPr>
        <p:spPr/>
        <p:txBody>
          <a:bodyPr/>
          <a:lstStyle/>
          <a:p>
            <a:fld id="{4A822907-8A9D-4F6B-98F6-913902AD56B5}" type="slidenum">
              <a:rPr lang="en-US" smtClean="0"/>
              <a:t>44</a:t>
            </a:fld>
            <a:endParaRPr lang="en-US"/>
          </a:p>
        </p:txBody>
      </p:sp>
    </p:spTree>
    <p:extLst>
      <p:ext uri="{BB962C8B-B14F-4D97-AF65-F5344CB8AC3E}">
        <p14:creationId xmlns:p14="http://schemas.microsoft.com/office/powerpoint/2010/main" val="3003122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latin typeface="+mn-lt"/>
              </a:rPr>
              <a:t>Creating a new POJO</a:t>
            </a:r>
            <a:endParaRPr lang="en-US" dirty="0">
              <a:latin typeface="+mn-lt"/>
            </a:endParaRP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60026262"/>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Creating a new POJO</a:t>
                      </a:r>
                      <a:endParaRPr lang="en-US" dirty="0"/>
                    </a:p>
                  </a:txBody>
                  <a:tcPr/>
                </a:tc>
              </a:tr>
              <a:tr h="370840">
                <a:tc>
                  <a:txBody>
                    <a:bodyPr/>
                    <a:lstStyle/>
                    <a:p>
                      <a:r>
                        <a:rPr lang="en-US" sz="1800" dirty="0" smtClean="0">
                          <a:solidFill>
                            <a:prstClr val="black"/>
                          </a:solidFill>
                          <a:latin typeface="CourierNewPSMT"/>
                        </a:rPr>
                        <a:t>Employee e = </a:t>
                      </a:r>
                      <a:r>
                        <a:rPr lang="en-US" sz="1800" b="1" dirty="0" smtClean="0">
                          <a:solidFill>
                            <a:prstClr val="black"/>
                          </a:solidFill>
                          <a:latin typeface="CourierNewPS-BoldMT"/>
                        </a:rPr>
                        <a:t>new</a:t>
                      </a:r>
                      <a:r>
                        <a:rPr lang="en-US" sz="1800" b="0" dirty="0" smtClean="0">
                          <a:solidFill>
                            <a:prstClr val="black"/>
                          </a:solidFill>
                          <a:latin typeface="CourierNewPSMT"/>
                        </a:rPr>
                        <a:t> </a:t>
                      </a:r>
                      <a:r>
                        <a:rPr lang="en-US" sz="1800" b="0" dirty="0" smtClean="0">
                          <a:solidFill>
                            <a:srgbClr val="010181"/>
                          </a:solidFill>
                          <a:latin typeface="CourierNewPSMT"/>
                        </a:rPr>
                        <a:t>Employee</a:t>
                      </a:r>
                      <a:r>
                        <a:rPr lang="en-US" sz="1800" b="0" dirty="0" smtClean="0">
                          <a:solidFill>
                            <a:prstClr val="black"/>
                          </a:solidFill>
                          <a:latin typeface="CourierNewPSMT"/>
                        </a:rPr>
                        <a:t>(</a:t>
                      </a:r>
                      <a:r>
                        <a:rPr lang="en-US" sz="1800" b="0" dirty="0" smtClean="0">
                          <a:solidFill>
                            <a:srgbClr val="B07E00"/>
                          </a:solidFill>
                          <a:latin typeface="CourierNewPSMT"/>
                        </a:rPr>
                        <a:t>ID</a:t>
                      </a:r>
                      <a:r>
                        <a:rPr lang="en-US" sz="1800" b="0" dirty="0" smtClean="0">
                          <a:solidFill>
                            <a:prstClr val="black"/>
                          </a:solidFill>
                          <a:latin typeface="CourierNewPSMT"/>
                        </a:rPr>
                        <a:t>, </a:t>
                      </a:r>
                      <a:r>
                        <a:rPr lang="en-US" sz="1800" b="0" dirty="0" smtClean="0">
                          <a:solidFill>
                            <a:srgbClr val="BF0303"/>
                          </a:solidFill>
                          <a:latin typeface="CourierNewPSMT"/>
                        </a:rPr>
                        <a:t>"John Doe”</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3124200"/>
            <a:ext cx="7610476" cy="3262745"/>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smtClean="0">
                <a:cs typeface="Courier New"/>
              </a:rPr>
              <a:t>Calling the </a:t>
            </a:r>
            <a:r>
              <a:rPr lang="en-US" sz="2400" dirty="0" smtClean="0">
                <a:latin typeface="Courier New"/>
                <a:cs typeface="Courier New"/>
              </a:rPr>
              <a:t>new</a:t>
            </a:r>
            <a:r>
              <a:rPr lang="en-US" sz="2400" dirty="0" smtClean="0">
                <a:cs typeface="Courier New"/>
              </a:rPr>
              <a:t> operator </a:t>
            </a:r>
            <a:r>
              <a:rPr lang="en-US" sz="2400" b="1" dirty="0" smtClean="0">
                <a:cs typeface="Courier New"/>
              </a:rPr>
              <a:t>does not </a:t>
            </a:r>
            <a:r>
              <a:rPr lang="en-US" sz="2400" dirty="0" smtClean="0">
                <a:cs typeface="Courier New"/>
              </a:rPr>
              <a:t>magically interact with some underlying service to create the </a:t>
            </a:r>
            <a:r>
              <a:rPr lang="en-US" sz="2400" dirty="0" smtClean="0">
                <a:latin typeface="Courier New"/>
                <a:cs typeface="Courier New"/>
              </a:rPr>
              <a:t>Employee</a:t>
            </a:r>
            <a:r>
              <a:rPr lang="en-US" sz="2400" dirty="0" smtClean="0">
                <a:cs typeface="Courier New"/>
              </a:rPr>
              <a:t> in the database</a:t>
            </a:r>
          </a:p>
          <a:p>
            <a:pPr lvl="1"/>
            <a:r>
              <a:rPr lang="en-US" sz="2000" dirty="0" smtClean="0">
                <a:cs typeface="Courier New"/>
              </a:rPr>
              <a:t>Instances of the </a:t>
            </a:r>
            <a:r>
              <a:rPr lang="en-US" sz="2000" dirty="0" smtClean="0">
                <a:latin typeface="Courier New"/>
                <a:cs typeface="Courier New"/>
              </a:rPr>
              <a:t>Employee</a:t>
            </a:r>
            <a:r>
              <a:rPr lang="en-US" sz="2000" dirty="0" smtClean="0">
                <a:cs typeface="Courier New"/>
              </a:rPr>
              <a:t> class remain POJOs until you ask the </a:t>
            </a:r>
            <a:r>
              <a:rPr lang="en-US" sz="2000" dirty="0" err="1" smtClean="0">
                <a:latin typeface="Courier New"/>
                <a:cs typeface="Courier New"/>
              </a:rPr>
              <a:t>EntityManager</a:t>
            </a:r>
            <a:r>
              <a:rPr lang="en-US" sz="2000" dirty="0" smtClean="0">
                <a:cs typeface="Courier New"/>
              </a:rPr>
              <a:t> to persist its state in the database</a:t>
            </a:r>
          </a:p>
          <a:p>
            <a:r>
              <a:rPr lang="it-IT" sz="2400" dirty="0" err="1"/>
              <a:t>When</a:t>
            </a:r>
            <a:r>
              <a:rPr lang="it-IT" sz="2400" dirty="0"/>
              <a:t> an </a:t>
            </a:r>
            <a:r>
              <a:rPr lang="it-IT" sz="2400" dirty="0" err="1" smtClean="0"/>
              <a:t>entity</a:t>
            </a:r>
            <a:r>
              <a:rPr lang="it-IT" sz="2400" dirty="0" smtClean="0"/>
              <a:t> </a:t>
            </a:r>
            <a:r>
              <a:rPr lang="it-IT" sz="2400" dirty="0" err="1" smtClean="0"/>
              <a:t>is</a:t>
            </a:r>
            <a:r>
              <a:rPr lang="it-IT" sz="2400" dirty="0" smtClean="0"/>
              <a:t> </a:t>
            </a:r>
            <a:r>
              <a:rPr lang="it-IT" sz="2400" dirty="0"/>
              <a:t>first </a:t>
            </a:r>
            <a:r>
              <a:rPr lang="it-IT" sz="2400" dirty="0" err="1"/>
              <a:t>instantiated</a:t>
            </a:r>
            <a:r>
              <a:rPr lang="it-IT" sz="2400" dirty="0"/>
              <a:t>, </a:t>
            </a:r>
            <a:r>
              <a:rPr lang="it-IT" sz="2400" dirty="0" err="1"/>
              <a:t>it</a:t>
            </a:r>
            <a:r>
              <a:rPr lang="it-IT" sz="2400" dirty="0"/>
              <a:t> </a:t>
            </a:r>
            <a:r>
              <a:rPr lang="it-IT" sz="2400" dirty="0" err="1"/>
              <a:t>is</a:t>
            </a:r>
            <a:r>
              <a:rPr lang="it-IT" sz="2400" dirty="0"/>
              <a:t> in the </a:t>
            </a:r>
            <a:r>
              <a:rPr lang="it-IT" sz="2400" b="1" dirty="0" err="1"/>
              <a:t>transient</a:t>
            </a:r>
            <a:r>
              <a:rPr lang="it-IT" sz="2400" dirty="0"/>
              <a:t> </a:t>
            </a:r>
            <a:r>
              <a:rPr lang="it-IT" sz="2400" dirty="0" smtClean="0"/>
              <a:t>(or </a:t>
            </a:r>
            <a:r>
              <a:rPr lang="it-IT" sz="2400" b="1" dirty="0" smtClean="0"/>
              <a:t>new</a:t>
            </a:r>
            <a:r>
              <a:rPr lang="it-IT" sz="2400" dirty="0" smtClean="0"/>
              <a:t>) state </a:t>
            </a:r>
            <a:r>
              <a:rPr lang="it-IT" sz="2400" dirty="0" err="1"/>
              <a:t>since</a:t>
            </a:r>
            <a:r>
              <a:rPr lang="it-IT" sz="2400" dirty="0"/>
              <a:t> the </a:t>
            </a:r>
            <a:r>
              <a:rPr lang="it-IT" sz="2400" dirty="0" err="1">
                <a:latin typeface="Courier New"/>
                <a:cs typeface="Courier New"/>
              </a:rPr>
              <a:t>EntityManager</a:t>
            </a:r>
            <a:r>
              <a:rPr lang="it-IT" sz="2400" dirty="0"/>
              <a:t> </a:t>
            </a:r>
            <a:r>
              <a:rPr lang="it-IT" sz="2400" dirty="0" err="1"/>
              <a:t>does</a:t>
            </a:r>
            <a:r>
              <a:rPr lang="it-IT" sz="2400" dirty="0"/>
              <a:t> </a:t>
            </a:r>
            <a:r>
              <a:rPr lang="it-IT" sz="2400" dirty="0" err="1"/>
              <a:t>not</a:t>
            </a:r>
            <a:r>
              <a:rPr lang="it-IT" sz="2400" dirty="0"/>
              <a:t> </a:t>
            </a:r>
            <a:r>
              <a:rPr lang="it-IT" sz="2400" dirty="0" err="1"/>
              <a:t>know</a:t>
            </a:r>
            <a:r>
              <a:rPr lang="it-IT" sz="2400" dirty="0"/>
              <a:t> </a:t>
            </a:r>
            <a:r>
              <a:rPr lang="it-IT" sz="2400" dirty="0" err="1"/>
              <a:t>it</a:t>
            </a:r>
            <a:r>
              <a:rPr lang="it-IT" sz="2400" dirty="0"/>
              <a:t> </a:t>
            </a:r>
            <a:r>
              <a:rPr lang="it-IT" sz="2400" dirty="0" err="1"/>
              <a:t>exists</a:t>
            </a:r>
            <a:r>
              <a:rPr lang="it-IT" sz="2400" dirty="0"/>
              <a:t> </a:t>
            </a:r>
            <a:r>
              <a:rPr lang="it-IT" sz="2400" dirty="0" err="1"/>
              <a:t>yet</a:t>
            </a:r>
            <a:r>
              <a:rPr lang="it-IT" sz="2400" dirty="0"/>
              <a:t> </a:t>
            </a:r>
          </a:p>
          <a:p>
            <a:endParaRPr lang="en-US" sz="2400" dirty="0" smtClean="0">
              <a:cs typeface="Courier New"/>
            </a:endParaRPr>
          </a:p>
          <a:p>
            <a:endParaRPr lang="en-US" sz="2400" dirty="0">
              <a:cs typeface="Courier New"/>
            </a:endParaRPr>
          </a:p>
        </p:txBody>
      </p:sp>
      <p:sp>
        <p:nvSpPr>
          <p:cNvPr id="3" name="Segnaposto numero diapositiva 2"/>
          <p:cNvSpPr>
            <a:spLocks noGrp="1"/>
          </p:cNvSpPr>
          <p:nvPr>
            <p:ph type="sldNum" sz="quarter" idx="12"/>
          </p:nvPr>
        </p:nvSpPr>
        <p:spPr/>
        <p:txBody>
          <a:bodyPr/>
          <a:lstStyle/>
          <a:p>
            <a:fld id="{4A822907-8A9D-4F6B-98F6-913902AD56B5}" type="slidenum">
              <a:rPr lang="en-US" smtClean="0"/>
              <a:t>45</a:t>
            </a:fld>
            <a:endParaRPr lang="en-US"/>
          </a:p>
        </p:txBody>
      </p:sp>
    </p:spTree>
    <p:extLst>
      <p:ext uri="{BB962C8B-B14F-4D97-AF65-F5344CB8AC3E}">
        <p14:creationId xmlns:p14="http://schemas.microsoft.com/office/powerpoint/2010/main" val="3559912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Persisting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306752081"/>
              </p:ext>
            </p:extLst>
          </p:nvPr>
        </p:nvGraphicFramePr>
        <p:xfrm>
          <a:off x="1114425" y="1676400"/>
          <a:ext cx="7610475" cy="101092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Persisting an entity</a:t>
                      </a:r>
                      <a:endParaRPr lang="en-US" dirty="0"/>
                    </a:p>
                  </a:txBody>
                  <a:tcPr/>
                </a:tc>
              </a:tr>
              <a:tr h="370840">
                <a:tc>
                  <a:txBody>
                    <a:bodyPr/>
                    <a:lstStyle/>
                    <a:p>
                      <a:r>
                        <a:rPr lang="en-US" sz="1800" dirty="0" smtClean="0">
                          <a:solidFill>
                            <a:prstClr val="black"/>
                          </a:solidFill>
                          <a:latin typeface="CourierNewPSMT"/>
                        </a:rPr>
                        <a:t>Employee </a:t>
                      </a:r>
                      <a:r>
                        <a:rPr lang="en-US" sz="1800" dirty="0" err="1" smtClean="0">
                          <a:solidFill>
                            <a:prstClr val="black"/>
                          </a:solidFill>
                          <a:latin typeface="CourierNewPSMT"/>
                        </a:rPr>
                        <a:t>emp</a:t>
                      </a:r>
                      <a:r>
                        <a:rPr lang="en-US" sz="1800" dirty="0" smtClean="0">
                          <a:solidFill>
                            <a:prstClr val="black"/>
                          </a:solidFill>
                          <a:latin typeface="CourierNewPSMT"/>
                        </a:rPr>
                        <a:t> = </a:t>
                      </a:r>
                      <a:r>
                        <a:rPr lang="en-US" sz="1800" b="1" dirty="0" smtClean="0">
                          <a:solidFill>
                            <a:prstClr val="black"/>
                          </a:solidFill>
                          <a:latin typeface="CourierNewPS-BoldMT"/>
                        </a:rPr>
                        <a:t>new</a:t>
                      </a:r>
                      <a:r>
                        <a:rPr lang="en-US" sz="1800" b="0" dirty="0" smtClean="0">
                          <a:solidFill>
                            <a:prstClr val="black"/>
                          </a:solidFill>
                          <a:latin typeface="CourierNewPSMT"/>
                        </a:rPr>
                        <a:t> </a:t>
                      </a:r>
                      <a:r>
                        <a:rPr lang="en-US" sz="1800" b="0" dirty="0" smtClean="0">
                          <a:solidFill>
                            <a:srgbClr val="010181"/>
                          </a:solidFill>
                          <a:latin typeface="CourierNewPSMT"/>
                        </a:rPr>
                        <a:t>Employee</a:t>
                      </a:r>
                      <a:r>
                        <a:rPr lang="en-US" sz="1800" b="0" dirty="0" smtClean="0">
                          <a:solidFill>
                            <a:prstClr val="black"/>
                          </a:solidFill>
                          <a:latin typeface="CourierNewPSMT"/>
                        </a:rPr>
                        <a:t>(ID, </a:t>
                      </a:r>
                      <a:r>
                        <a:rPr lang="en-US" sz="1800" b="0" dirty="0" smtClean="0">
                          <a:solidFill>
                            <a:srgbClr val="BF0303"/>
                          </a:solidFill>
                          <a:latin typeface="CourierNewPSMT"/>
                        </a:rPr>
                        <a:t>"John Doe"</a:t>
                      </a:r>
                      <a:r>
                        <a:rPr lang="en-US" sz="1800" b="0" dirty="0" smtClean="0">
                          <a:solidFill>
                            <a:prstClr val="black"/>
                          </a:solidFill>
                          <a:latin typeface="CourierNewPSMT"/>
                        </a:rPr>
                        <a:t>);</a:t>
                      </a:r>
                    </a:p>
                    <a:p>
                      <a:r>
                        <a:rPr lang="en-US" sz="1800" b="0" dirty="0" err="1" smtClean="0">
                          <a:solidFill>
                            <a:prstClr val="black"/>
                          </a:solidFill>
                          <a:latin typeface="CourierNewPSMT"/>
                        </a:rPr>
                        <a:t>em.</a:t>
                      </a:r>
                      <a:r>
                        <a:rPr lang="en-US" sz="1800" b="0" dirty="0" err="1" smtClean="0">
                          <a:solidFill>
                            <a:srgbClr val="010181"/>
                          </a:solidFill>
                          <a:latin typeface="CourierNewPSMT"/>
                        </a:rPr>
                        <a:t>persist</a:t>
                      </a:r>
                      <a:r>
                        <a:rPr lang="en-US" sz="1800" b="0" dirty="0" smtClean="0">
                          <a:solidFill>
                            <a:prstClr val="black"/>
                          </a:solidFill>
                          <a:latin typeface="CourierNewPSMT"/>
                        </a:rPr>
                        <a:t>(</a:t>
                      </a:r>
                      <a:r>
                        <a:rPr lang="en-US" sz="1800" b="0" dirty="0" err="1" smtClean="0">
                          <a:solidFill>
                            <a:prstClr val="black"/>
                          </a:solidFill>
                          <a:latin typeface="CourierNewPSMT"/>
                        </a:rPr>
                        <a:t>emp</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3751954"/>
            <a:ext cx="7610476" cy="2540459"/>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endParaRPr lang="en-US" dirty="0">
              <a:cs typeface="Courier New"/>
            </a:endParaRPr>
          </a:p>
        </p:txBody>
      </p:sp>
      <p:sp>
        <p:nvSpPr>
          <p:cNvPr id="10" name="Segnaposto contenuto 5"/>
          <p:cNvSpPr txBox="1">
            <a:spLocks/>
          </p:cNvSpPr>
          <p:nvPr/>
        </p:nvSpPr>
        <p:spPr>
          <a:xfrm>
            <a:off x="1114424" y="3505200"/>
            <a:ext cx="7610476" cy="2540459"/>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latin typeface="Courier New"/>
                <a:cs typeface="Courier New"/>
              </a:rPr>
              <a:t>EntityManager</a:t>
            </a:r>
            <a:r>
              <a:rPr lang="it-IT" sz="2400" dirty="0" err="1" smtClean="0"/>
              <a:t>’s</a:t>
            </a:r>
            <a:r>
              <a:rPr lang="it-IT" sz="2400" dirty="0" smtClean="0"/>
              <a:t> </a:t>
            </a:r>
            <a:r>
              <a:rPr lang="it-IT" sz="2400" dirty="0" err="1" smtClean="0">
                <a:latin typeface="Courier New"/>
                <a:cs typeface="Courier New"/>
              </a:rPr>
              <a:t>persist</a:t>
            </a:r>
            <a:r>
              <a:rPr lang="it-IT" sz="2400" dirty="0" smtClean="0">
                <a:latin typeface="Courier New"/>
                <a:cs typeface="Courier New"/>
              </a:rPr>
              <a:t>()</a:t>
            </a:r>
            <a:r>
              <a:rPr lang="it-IT" sz="2400" dirty="0" smtClean="0"/>
              <a:t> </a:t>
            </a:r>
            <a:r>
              <a:rPr lang="it-IT" sz="2400" dirty="0" err="1" smtClean="0"/>
              <a:t>method</a:t>
            </a:r>
            <a:r>
              <a:rPr lang="it-IT" sz="2400" dirty="0" smtClean="0"/>
              <a:t> </a:t>
            </a:r>
            <a:r>
              <a:rPr lang="it-IT" sz="2400" dirty="0" err="1"/>
              <a:t>creates</a:t>
            </a:r>
            <a:r>
              <a:rPr lang="it-IT" sz="2400" dirty="0"/>
              <a:t> a new record in the database </a:t>
            </a:r>
            <a:r>
              <a:rPr lang="it-IT" sz="2400" dirty="0" err="1" smtClean="0"/>
              <a:t>corresponding</a:t>
            </a:r>
            <a:r>
              <a:rPr lang="it-IT" sz="2400" dirty="0" smtClean="0"/>
              <a:t> </a:t>
            </a:r>
            <a:r>
              <a:rPr lang="it-IT" sz="2400" dirty="0"/>
              <a:t>to the </a:t>
            </a:r>
            <a:r>
              <a:rPr lang="it-IT" sz="2400" dirty="0" err="1" smtClean="0"/>
              <a:t>entity</a:t>
            </a:r>
            <a:endParaRPr lang="it-IT" sz="2400" dirty="0" smtClean="0"/>
          </a:p>
          <a:p>
            <a:r>
              <a:rPr lang="it-IT" sz="2400" dirty="0" smtClean="0"/>
              <a:t>The </a:t>
            </a:r>
            <a:r>
              <a:rPr lang="it-IT" sz="2400" dirty="0" err="1" smtClean="0"/>
              <a:t>entity</a:t>
            </a:r>
            <a:r>
              <a:rPr lang="it-IT" sz="2400" dirty="0" smtClean="0"/>
              <a:t> </a:t>
            </a:r>
            <a:r>
              <a:rPr lang="it-IT" sz="2400" dirty="0" err="1" smtClean="0"/>
              <a:t>enters</a:t>
            </a:r>
            <a:r>
              <a:rPr lang="it-IT" sz="2400" dirty="0" smtClean="0"/>
              <a:t> the </a:t>
            </a:r>
            <a:r>
              <a:rPr lang="it-IT" sz="2400" b="1" dirty="0" err="1" smtClean="0"/>
              <a:t>managed</a:t>
            </a:r>
            <a:r>
              <a:rPr lang="it-IT" sz="2400" dirty="0" smtClean="0"/>
              <a:t> state, i.e., </a:t>
            </a:r>
            <a:r>
              <a:rPr lang="it-IT" sz="2400" dirty="0"/>
              <a:t>the </a:t>
            </a:r>
            <a:r>
              <a:rPr lang="it-IT" sz="2400" dirty="0" err="1" smtClean="0">
                <a:latin typeface="Courier New"/>
                <a:cs typeface="Courier New"/>
              </a:rPr>
              <a:t>EntityManager</a:t>
            </a:r>
            <a:r>
              <a:rPr lang="it-IT" sz="2400" dirty="0" smtClean="0"/>
              <a:t> </a:t>
            </a:r>
            <a:r>
              <a:rPr lang="it-IT" sz="2400" dirty="0" err="1"/>
              <a:t>makes</a:t>
            </a:r>
            <a:r>
              <a:rPr lang="it-IT" sz="2400" dirty="0"/>
              <a:t> </a:t>
            </a:r>
            <a:r>
              <a:rPr lang="it-IT" sz="2400" dirty="0" err="1"/>
              <a:t>sure</a:t>
            </a:r>
            <a:r>
              <a:rPr lang="it-IT" sz="2400" dirty="0"/>
              <a:t> </a:t>
            </a:r>
            <a:r>
              <a:rPr lang="it-IT" sz="2400" dirty="0" err="1"/>
              <a:t>that</a:t>
            </a:r>
            <a:r>
              <a:rPr lang="it-IT" sz="2400" dirty="0"/>
              <a:t> the </a:t>
            </a:r>
            <a:r>
              <a:rPr lang="it-IT" sz="2400" dirty="0" err="1"/>
              <a:t>entity’s</a:t>
            </a:r>
            <a:r>
              <a:rPr lang="it-IT" sz="2400" dirty="0"/>
              <a:t> data </a:t>
            </a:r>
            <a:r>
              <a:rPr lang="it-IT" sz="2400" dirty="0" err="1"/>
              <a:t>is</a:t>
            </a:r>
            <a:r>
              <a:rPr lang="it-IT" sz="2400" dirty="0"/>
              <a:t> </a:t>
            </a:r>
            <a:r>
              <a:rPr lang="it-IT" sz="2400" dirty="0" err="1"/>
              <a:t>synchronized</a:t>
            </a:r>
            <a:r>
              <a:rPr lang="it-IT" sz="2400" dirty="0"/>
              <a:t> with the database </a:t>
            </a:r>
          </a:p>
          <a:p>
            <a:endParaRPr lang="it-IT" sz="24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46</a:t>
            </a:fld>
            <a:endParaRPr lang="en-US"/>
          </a:p>
        </p:txBody>
      </p:sp>
    </p:spTree>
    <p:extLst>
      <p:ext uri="{BB962C8B-B14F-4D97-AF65-F5344CB8AC3E}">
        <p14:creationId xmlns:p14="http://schemas.microsoft.com/office/powerpoint/2010/main" val="14419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Finding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74795218"/>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Finding an entity</a:t>
                      </a:r>
                      <a:endParaRPr lang="en-US" dirty="0"/>
                    </a:p>
                  </a:txBody>
                  <a:tcPr/>
                </a:tc>
              </a:tr>
              <a:tr h="370840">
                <a:tc>
                  <a:txBody>
                    <a:bodyPr/>
                    <a:lstStyle/>
                    <a:p>
                      <a:r>
                        <a:rPr lang="en-US" sz="1800" dirty="0" smtClean="0">
                          <a:solidFill>
                            <a:prstClr val="black"/>
                          </a:solidFill>
                          <a:latin typeface="CourierNewPSMT"/>
                        </a:rPr>
                        <a:t>Employee </a:t>
                      </a:r>
                      <a:r>
                        <a:rPr lang="en-US" sz="1800" dirty="0" err="1" smtClean="0">
                          <a:solidFill>
                            <a:prstClr val="black"/>
                          </a:solidFill>
                          <a:latin typeface="CourierNewPSMT"/>
                        </a:rPr>
                        <a:t>emp</a:t>
                      </a:r>
                      <a:r>
                        <a:rPr lang="en-US" sz="1800" dirty="0" smtClean="0">
                          <a:solidFill>
                            <a:prstClr val="black"/>
                          </a:solidFill>
                          <a:latin typeface="CourierNewPSMT"/>
                        </a:rPr>
                        <a:t> = </a:t>
                      </a:r>
                      <a:r>
                        <a:rPr lang="en-US" sz="1800" dirty="0" err="1" smtClean="0">
                          <a:solidFill>
                            <a:prstClr val="black"/>
                          </a:solidFill>
                          <a:latin typeface="CourierNewPSMT"/>
                        </a:rPr>
                        <a:t>em.</a:t>
                      </a:r>
                      <a:r>
                        <a:rPr lang="en-US" sz="1800" dirty="0" err="1" smtClean="0">
                          <a:solidFill>
                            <a:srgbClr val="010181"/>
                          </a:solidFill>
                          <a:latin typeface="CourierNewPSMT"/>
                        </a:rPr>
                        <a:t>find</a:t>
                      </a:r>
                      <a:r>
                        <a:rPr lang="en-US" sz="1800" dirty="0" smtClean="0">
                          <a:solidFill>
                            <a:prstClr val="black"/>
                          </a:solidFill>
                          <a:latin typeface="CourierNewPSMT"/>
                        </a:rPr>
                        <a:t>(</a:t>
                      </a:r>
                      <a:r>
                        <a:rPr lang="en-US" sz="1800" dirty="0" err="1" smtClean="0">
                          <a:solidFill>
                            <a:prstClr val="black"/>
                          </a:solidFill>
                          <a:latin typeface="CourierNewPSMT"/>
                        </a:rPr>
                        <a:t>Employee.</a:t>
                      </a:r>
                      <a:r>
                        <a:rPr lang="en-US" sz="1800" b="1" dirty="0" err="1" smtClean="0">
                          <a:solidFill>
                            <a:prstClr val="black"/>
                          </a:solidFill>
                          <a:latin typeface="CourierNewPS-BoldMT"/>
                        </a:rPr>
                        <a:t>class</a:t>
                      </a:r>
                      <a:r>
                        <a:rPr lang="en-US" sz="1800" b="0" dirty="0" smtClean="0">
                          <a:solidFill>
                            <a:prstClr val="black"/>
                          </a:solidFill>
                          <a:latin typeface="CourierNewPSMT"/>
                        </a:rPr>
                        <a:t>, </a:t>
                      </a:r>
                      <a:r>
                        <a:rPr lang="en-US" sz="1800" b="0" dirty="0" smtClean="0">
                          <a:solidFill>
                            <a:srgbClr val="B07E00"/>
                          </a:solidFill>
                          <a:latin typeface="CourierNewPSMT"/>
                        </a:rPr>
                        <a:t>ID</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2895600"/>
            <a:ext cx="7610476" cy="37338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800" dirty="0" err="1" smtClean="0">
                <a:latin typeface="Courier New"/>
                <a:cs typeface="Courier New"/>
              </a:rPr>
              <a:t>EntityManager</a:t>
            </a:r>
            <a:r>
              <a:rPr lang="it-IT" sz="2800" dirty="0" err="1" smtClean="0"/>
              <a:t>’s</a:t>
            </a:r>
            <a:r>
              <a:rPr lang="it-IT" sz="2800" dirty="0" smtClean="0"/>
              <a:t> </a:t>
            </a:r>
            <a:r>
              <a:rPr lang="it-IT" sz="2800" dirty="0" err="1" smtClean="0">
                <a:latin typeface="Courier New"/>
                <a:cs typeface="Courier New"/>
              </a:rPr>
              <a:t>find</a:t>
            </a:r>
            <a:r>
              <a:rPr lang="it-IT" sz="2800" dirty="0" smtClean="0">
                <a:latin typeface="Courier New"/>
                <a:cs typeface="Courier New"/>
              </a:rPr>
              <a:t>()</a:t>
            </a:r>
            <a:r>
              <a:rPr lang="it-IT" sz="2800" dirty="0" smtClean="0"/>
              <a:t> </a:t>
            </a:r>
            <a:r>
              <a:rPr lang="it-IT" sz="2800" dirty="0" err="1" smtClean="0"/>
              <a:t>method</a:t>
            </a:r>
            <a:r>
              <a:rPr lang="it-IT" sz="2800" dirty="0" smtClean="0"/>
              <a:t> </a:t>
            </a:r>
            <a:r>
              <a:rPr lang="it-IT" sz="2800" dirty="0" err="1" smtClean="0"/>
              <a:t>takes</a:t>
            </a:r>
            <a:r>
              <a:rPr lang="it-IT" sz="2800" dirty="0" smtClean="0"/>
              <a:t> </a:t>
            </a:r>
            <a:r>
              <a:rPr lang="it-IT" sz="2800" dirty="0" err="1" smtClean="0"/>
              <a:t>as</a:t>
            </a:r>
            <a:r>
              <a:rPr lang="it-IT" sz="2800" dirty="0" smtClean="0"/>
              <a:t> an input the </a:t>
            </a:r>
            <a:r>
              <a:rPr lang="it-IT" sz="2800" dirty="0" err="1" smtClean="0"/>
              <a:t>class</a:t>
            </a:r>
            <a:r>
              <a:rPr lang="it-IT" sz="2800" dirty="0" smtClean="0"/>
              <a:t> of the </a:t>
            </a:r>
            <a:r>
              <a:rPr lang="it-IT" sz="2800" dirty="0" err="1" smtClean="0"/>
              <a:t>entity</a:t>
            </a:r>
            <a:r>
              <a:rPr lang="it-IT" sz="2800" dirty="0" smtClean="0"/>
              <a:t> </a:t>
            </a:r>
            <a:r>
              <a:rPr lang="it-IT" sz="2800" dirty="0" err="1" smtClean="0"/>
              <a:t>that</a:t>
            </a:r>
            <a:r>
              <a:rPr lang="it-IT" sz="2800" dirty="0" smtClean="0"/>
              <a:t> </a:t>
            </a:r>
            <a:r>
              <a:rPr lang="it-IT" sz="2800" dirty="0" err="1" smtClean="0"/>
              <a:t>is</a:t>
            </a:r>
            <a:r>
              <a:rPr lang="it-IT" sz="2800" dirty="0" smtClean="0"/>
              <a:t> </a:t>
            </a:r>
            <a:r>
              <a:rPr lang="it-IT" sz="2800" dirty="0" err="1" smtClean="0"/>
              <a:t>being</a:t>
            </a:r>
            <a:r>
              <a:rPr lang="it-IT" sz="2800" dirty="0" smtClean="0"/>
              <a:t> </a:t>
            </a:r>
            <a:r>
              <a:rPr lang="it-IT" sz="2800" dirty="0" err="1" smtClean="0"/>
              <a:t>sought</a:t>
            </a:r>
            <a:r>
              <a:rPr lang="it-IT" sz="2800" dirty="0" smtClean="0"/>
              <a:t> and the </a:t>
            </a:r>
            <a:r>
              <a:rPr lang="it-IT" sz="2800" dirty="0" err="1" smtClean="0"/>
              <a:t>primary</a:t>
            </a:r>
            <a:r>
              <a:rPr lang="it-IT" sz="2800" dirty="0" smtClean="0"/>
              <a:t> </a:t>
            </a:r>
            <a:r>
              <a:rPr lang="it-IT" sz="2800" dirty="0" err="1" smtClean="0"/>
              <a:t>key</a:t>
            </a:r>
            <a:r>
              <a:rPr lang="it-IT" sz="2800" dirty="0" smtClean="0"/>
              <a:t> </a:t>
            </a:r>
            <a:r>
              <a:rPr lang="it-IT" sz="2800" dirty="0" err="1" smtClean="0"/>
              <a:t>that</a:t>
            </a:r>
            <a:r>
              <a:rPr lang="it-IT" sz="2800" dirty="0" smtClean="0"/>
              <a:t> </a:t>
            </a:r>
            <a:r>
              <a:rPr lang="it-IT" sz="2800" dirty="0" err="1" smtClean="0"/>
              <a:t>identifies</a:t>
            </a:r>
            <a:r>
              <a:rPr lang="it-IT" sz="2800" dirty="0" smtClean="0"/>
              <a:t> the </a:t>
            </a:r>
            <a:r>
              <a:rPr lang="it-IT" sz="2800" dirty="0" err="1" smtClean="0"/>
              <a:t>entity</a:t>
            </a:r>
            <a:endParaRPr lang="it-IT" sz="2800" dirty="0"/>
          </a:p>
          <a:p>
            <a:r>
              <a:rPr lang="it-IT" sz="2800" dirty="0" err="1" smtClean="0"/>
              <a:t>When</a:t>
            </a:r>
            <a:r>
              <a:rPr lang="it-IT" sz="2800" dirty="0" smtClean="0"/>
              <a:t> the call </a:t>
            </a:r>
            <a:r>
              <a:rPr lang="it-IT" sz="2800" dirty="0" err="1" smtClean="0"/>
              <a:t>completes</a:t>
            </a:r>
            <a:r>
              <a:rPr lang="it-IT" sz="2800" dirty="0" smtClean="0"/>
              <a:t>, the </a:t>
            </a:r>
            <a:r>
              <a:rPr lang="it-IT" sz="2800" dirty="0" err="1" smtClean="0"/>
              <a:t>returned</a:t>
            </a:r>
            <a:r>
              <a:rPr lang="it-IT" sz="2800" dirty="0" smtClean="0"/>
              <a:t> </a:t>
            </a:r>
            <a:r>
              <a:rPr lang="it-IT" sz="2800" dirty="0" err="1" smtClean="0"/>
              <a:t>Employee</a:t>
            </a:r>
            <a:r>
              <a:rPr lang="it-IT" sz="2800" dirty="0" smtClean="0"/>
              <a:t> </a:t>
            </a:r>
            <a:r>
              <a:rPr lang="it-IT" sz="2800" dirty="0" err="1" smtClean="0">
                <a:latin typeface="Courier New"/>
                <a:cs typeface="Courier New"/>
              </a:rPr>
              <a:t>emp</a:t>
            </a:r>
            <a:r>
              <a:rPr lang="it-IT" sz="2800" dirty="0" smtClean="0"/>
              <a:t> </a:t>
            </a:r>
            <a:r>
              <a:rPr lang="it-IT" sz="2800" dirty="0" err="1" smtClean="0"/>
              <a:t>will</a:t>
            </a:r>
            <a:r>
              <a:rPr lang="it-IT" sz="2800" dirty="0" smtClean="0"/>
              <a:t> be a </a:t>
            </a:r>
            <a:r>
              <a:rPr lang="it-IT" sz="2800" dirty="0" err="1" smtClean="0"/>
              <a:t>managed</a:t>
            </a:r>
            <a:r>
              <a:rPr lang="it-IT" sz="2800" dirty="0" smtClean="0"/>
              <a:t> </a:t>
            </a:r>
            <a:r>
              <a:rPr lang="it-IT" sz="2800" dirty="0" err="1" smtClean="0"/>
              <a:t>entity</a:t>
            </a:r>
            <a:endParaRPr lang="it-IT" sz="2800" dirty="0" smtClean="0"/>
          </a:p>
          <a:p>
            <a:pPr lvl="1"/>
            <a:r>
              <a:rPr lang="it-IT" sz="2400" dirty="0" err="1"/>
              <a:t>I</a:t>
            </a:r>
            <a:r>
              <a:rPr lang="it-IT" sz="2400" dirty="0" err="1" smtClean="0"/>
              <a:t>f</a:t>
            </a:r>
            <a:r>
              <a:rPr lang="it-IT" sz="2400" dirty="0" smtClean="0"/>
              <a:t> </a:t>
            </a:r>
            <a:r>
              <a:rPr lang="it-IT" sz="2400" dirty="0"/>
              <a:t>the </a:t>
            </a:r>
            <a:r>
              <a:rPr lang="it-IT" sz="2400" dirty="0" err="1"/>
              <a:t>entity</a:t>
            </a:r>
            <a:r>
              <a:rPr lang="it-IT" sz="2400" dirty="0"/>
              <a:t> </a:t>
            </a:r>
            <a:r>
              <a:rPr lang="it-IT" sz="2400" dirty="0" err="1"/>
              <a:t>was</a:t>
            </a:r>
            <a:r>
              <a:rPr lang="it-IT" sz="2400" dirty="0"/>
              <a:t> </a:t>
            </a:r>
            <a:r>
              <a:rPr lang="it-IT" sz="2400" dirty="0" err="1"/>
              <a:t>not</a:t>
            </a:r>
            <a:r>
              <a:rPr lang="it-IT" sz="2400" dirty="0"/>
              <a:t> </a:t>
            </a:r>
            <a:r>
              <a:rPr lang="it-IT" sz="2400" dirty="0" err="1"/>
              <a:t>found</a:t>
            </a:r>
            <a:r>
              <a:rPr lang="it-IT" sz="2400" dirty="0"/>
              <a:t>, </a:t>
            </a:r>
            <a:r>
              <a:rPr lang="it-IT" sz="2400" dirty="0" err="1"/>
              <a:t>then</a:t>
            </a:r>
            <a:r>
              <a:rPr lang="it-IT" sz="2400" dirty="0"/>
              <a:t> the </a:t>
            </a:r>
            <a:r>
              <a:rPr lang="it-IT" sz="2400" dirty="0" err="1">
                <a:latin typeface="Courier New"/>
                <a:cs typeface="Courier New"/>
              </a:rPr>
              <a:t>find</a:t>
            </a:r>
            <a:r>
              <a:rPr lang="it-IT" sz="2400" dirty="0">
                <a:latin typeface="Courier New"/>
                <a:cs typeface="Courier New"/>
              </a:rPr>
              <a:t>()</a:t>
            </a:r>
            <a:r>
              <a:rPr lang="it-IT" sz="2400" dirty="0"/>
              <a:t> </a:t>
            </a:r>
            <a:r>
              <a:rPr lang="it-IT" sz="2400" dirty="0" err="1"/>
              <a:t>method</a:t>
            </a:r>
            <a:r>
              <a:rPr lang="it-IT" sz="2400" dirty="0"/>
              <a:t> </a:t>
            </a:r>
            <a:r>
              <a:rPr lang="it-IT" sz="2400" dirty="0" err="1"/>
              <a:t>will</a:t>
            </a:r>
            <a:r>
              <a:rPr lang="it-IT" sz="2400" dirty="0"/>
              <a:t> </a:t>
            </a:r>
            <a:r>
              <a:rPr lang="it-IT" sz="2400" dirty="0" err="1"/>
              <a:t>return</a:t>
            </a:r>
            <a:r>
              <a:rPr lang="it-IT" sz="2400" dirty="0"/>
              <a:t> </a:t>
            </a:r>
            <a:r>
              <a:rPr lang="it-IT" sz="2400" dirty="0" err="1">
                <a:latin typeface="Courier New"/>
                <a:cs typeface="Courier New"/>
              </a:rPr>
              <a:t>null</a:t>
            </a:r>
            <a:r>
              <a:rPr lang="it-IT" sz="2400" dirty="0"/>
              <a:t> </a:t>
            </a:r>
          </a:p>
          <a:p>
            <a:endParaRPr lang="it-IT" sz="2800" dirty="0"/>
          </a:p>
          <a:p>
            <a:endParaRPr lang="it-IT" sz="28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47</a:t>
            </a:fld>
            <a:endParaRPr lang="en-US"/>
          </a:p>
        </p:txBody>
      </p:sp>
    </p:spTree>
    <p:extLst>
      <p:ext uri="{BB962C8B-B14F-4D97-AF65-F5344CB8AC3E}">
        <p14:creationId xmlns:p14="http://schemas.microsoft.com/office/powerpoint/2010/main" val="1849522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Removing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805169"/>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Removing an entity</a:t>
                      </a:r>
                      <a:endParaRPr lang="en-US" dirty="0"/>
                    </a:p>
                  </a:txBody>
                  <a:tcPr/>
                </a:tc>
              </a:tr>
              <a:tr h="370840">
                <a:tc>
                  <a:txBody>
                    <a:bodyPr/>
                    <a:lstStyle/>
                    <a:p>
                      <a:r>
                        <a:rPr lang="en-US" sz="1800" dirty="0" err="1" smtClean="0">
                          <a:solidFill>
                            <a:prstClr val="black"/>
                          </a:solidFill>
                          <a:latin typeface="CourierNewPSMT"/>
                        </a:rPr>
                        <a:t>em.</a:t>
                      </a:r>
                      <a:r>
                        <a:rPr lang="en-US" sz="1800" dirty="0" err="1" smtClean="0">
                          <a:solidFill>
                            <a:srgbClr val="010181"/>
                          </a:solidFill>
                          <a:latin typeface="CourierNewPSMT"/>
                        </a:rPr>
                        <a:t>remove</a:t>
                      </a:r>
                      <a:r>
                        <a:rPr lang="en-US" sz="1800" dirty="0" smtClean="0">
                          <a:solidFill>
                            <a:prstClr val="black"/>
                          </a:solidFill>
                          <a:latin typeface="CourierNewPSMT"/>
                        </a:rPr>
                        <a:t>(</a:t>
                      </a:r>
                      <a:r>
                        <a:rPr lang="en-US" sz="1800" dirty="0" err="1" smtClean="0">
                          <a:solidFill>
                            <a:prstClr val="black"/>
                          </a:solidFill>
                          <a:latin typeface="CourierNewPSMT"/>
                        </a:rPr>
                        <a:t>emp</a:t>
                      </a:r>
                      <a:r>
                        <a:rPr lang="en-US" sz="180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2895600"/>
            <a:ext cx="7610476" cy="37338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800" dirty="0" err="1" smtClean="0">
                <a:latin typeface="Courier New"/>
                <a:cs typeface="Courier New"/>
              </a:rPr>
              <a:t>EntityManager</a:t>
            </a:r>
            <a:r>
              <a:rPr lang="it-IT" sz="2800" dirty="0" err="1" smtClean="0"/>
              <a:t>’s</a:t>
            </a:r>
            <a:r>
              <a:rPr lang="it-IT" sz="2800" dirty="0" smtClean="0"/>
              <a:t> </a:t>
            </a:r>
            <a:r>
              <a:rPr lang="it-IT" sz="2800" dirty="0" err="1" smtClean="0">
                <a:latin typeface="Courier New"/>
                <a:cs typeface="Courier New"/>
              </a:rPr>
              <a:t>remove</a:t>
            </a:r>
            <a:r>
              <a:rPr lang="it-IT" sz="2800" dirty="0" smtClean="0">
                <a:latin typeface="Courier New"/>
                <a:cs typeface="Courier New"/>
              </a:rPr>
              <a:t>()</a:t>
            </a:r>
            <a:r>
              <a:rPr lang="it-IT" sz="2800" dirty="0" smtClean="0">
                <a:latin typeface="+mj-lt"/>
                <a:cs typeface="Courier New"/>
              </a:rPr>
              <a:t> </a:t>
            </a:r>
            <a:r>
              <a:rPr lang="it-IT" sz="2800" dirty="0" err="1" smtClean="0">
                <a:latin typeface="+mj-lt"/>
                <a:cs typeface="Courier New"/>
              </a:rPr>
              <a:t>method</a:t>
            </a:r>
            <a:r>
              <a:rPr lang="it-IT" sz="2800" dirty="0" smtClean="0">
                <a:latin typeface="+mj-lt"/>
              </a:rPr>
              <a:t> </a:t>
            </a:r>
            <a:r>
              <a:rPr lang="it-IT" sz="2800" dirty="0" err="1">
                <a:latin typeface="+mj-lt"/>
              </a:rPr>
              <a:t>removes</a:t>
            </a:r>
            <a:r>
              <a:rPr lang="it-IT" sz="2800" dirty="0">
                <a:latin typeface="+mj-lt"/>
              </a:rPr>
              <a:t> </a:t>
            </a:r>
            <a:r>
              <a:rPr lang="it-IT" sz="2800" dirty="0"/>
              <a:t>the data </a:t>
            </a:r>
            <a:r>
              <a:rPr lang="it-IT" sz="2800" dirty="0" err="1"/>
              <a:t>associated</a:t>
            </a:r>
            <a:r>
              <a:rPr lang="it-IT" sz="2800" dirty="0"/>
              <a:t> with the </a:t>
            </a:r>
            <a:r>
              <a:rPr lang="it-IT" sz="2800" dirty="0" err="1"/>
              <a:t>entity</a:t>
            </a:r>
            <a:r>
              <a:rPr lang="it-IT" sz="2800" dirty="0"/>
              <a:t> from the </a:t>
            </a:r>
            <a:r>
              <a:rPr lang="it-IT" sz="2800" dirty="0" smtClean="0"/>
              <a:t>database</a:t>
            </a:r>
            <a:endParaRPr lang="it-IT" sz="2800" dirty="0"/>
          </a:p>
          <a:p>
            <a:r>
              <a:rPr lang="it-IT" sz="2800" dirty="0" smtClean="0"/>
              <a:t>The </a:t>
            </a:r>
            <a:r>
              <a:rPr lang="it-IT" sz="2800" dirty="0" err="1" smtClean="0">
                <a:latin typeface="Courier New"/>
                <a:cs typeface="Courier New"/>
              </a:rPr>
              <a:t>remove</a:t>
            </a:r>
            <a:r>
              <a:rPr lang="it-IT" sz="2800" dirty="0" smtClean="0">
                <a:latin typeface="Courier New"/>
                <a:cs typeface="Courier New"/>
              </a:rPr>
              <a:t>()</a:t>
            </a:r>
            <a:r>
              <a:rPr lang="it-IT" sz="2800" dirty="0" smtClean="0"/>
              <a:t> </a:t>
            </a:r>
            <a:r>
              <a:rPr lang="it-IT" sz="2800" dirty="0" err="1" smtClean="0"/>
              <a:t>method</a:t>
            </a:r>
            <a:r>
              <a:rPr lang="it-IT" sz="2800" dirty="0" smtClean="0"/>
              <a:t> </a:t>
            </a:r>
            <a:r>
              <a:rPr lang="it-IT" sz="2800" dirty="0" err="1" smtClean="0"/>
              <a:t>will</a:t>
            </a:r>
            <a:r>
              <a:rPr lang="it-IT" sz="2800" dirty="0" smtClean="0"/>
              <a:t> </a:t>
            </a:r>
            <a:r>
              <a:rPr lang="it-IT" sz="2800" b="1" dirty="0" err="1" smtClean="0"/>
              <a:t>detach</a:t>
            </a:r>
            <a:r>
              <a:rPr lang="it-IT" sz="2800" dirty="0" smtClean="0"/>
              <a:t> the </a:t>
            </a:r>
            <a:r>
              <a:rPr lang="it-IT" sz="2800" dirty="0" err="1" smtClean="0"/>
              <a:t>entity</a:t>
            </a:r>
            <a:r>
              <a:rPr lang="it-IT" sz="2800" dirty="0" smtClean="0"/>
              <a:t>, i.e., the  </a:t>
            </a:r>
            <a:r>
              <a:rPr lang="it-IT" sz="2800" dirty="0" err="1"/>
              <a:t>entity</a:t>
            </a:r>
            <a:r>
              <a:rPr lang="it-IT" sz="2800" dirty="0"/>
              <a:t> </a:t>
            </a:r>
            <a:r>
              <a:rPr lang="it-IT" sz="2800" dirty="0" err="1" smtClean="0"/>
              <a:t>is</a:t>
            </a:r>
            <a:r>
              <a:rPr lang="it-IT" sz="2800" dirty="0" smtClean="0"/>
              <a:t> </a:t>
            </a:r>
            <a:r>
              <a:rPr lang="it-IT" sz="2800" dirty="0"/>
              <a:t>no </a:t>
            </a:r>
            <a:r>
              <a:rPr lang="it-IT" sz="2800" dirty="0" err="1"/>
              <a:t>longer</a:t>
            </a:r>
            <a:r>
              <a:rPr lang="it-IT" sz="2800" dirty="0"/>
              <a:t> </a:t>
            </a:r>
            <a:r>
              <a:rPr lang="it-IT" sz="2800" dirty="0" err="1"/>
              <a:t>managed</a:t>
            </a:r>
            <a:r>
              <a:rPr lang="it-IT" sz="2800" dirty="0"/>
              <a:t> by the </a:t>
            </a:r>
            <a:r>
              <a:rPr lang="it-IT" sz="2800" dirty="0" err="1" smtClean="0">
                <a:latin typeface="Courier New"/>
                <a:cs typeface="Courier New"/>
              </a:rPr>
              <a:t>EntityManager</a:t>
            </a:r>
            <a:endParaRPr lang="it-IT" sz="2800" dirty="0">
              <a:latin typeface="Courier New"/>
              <a:cs typeface="Courier New"/>
            </a:endParaRPr>
          </a:p>
          <a:p>
            <a:pPr lvl="1"/>
            <a:r>
              <a:rPr lang="it-IT" sz="2400" dirty="0" err="1">
                <a:solidFill>
                  <a:srgbClr val="FF0000"/>
                </a:solidFill>
              </a:rPr>
              <a:t>T</a:t>
            </a:r>
            <a:r>
              <a:rPr lang="it-IT" sz="2400" dirty="0" err="1" smtClean="0">
                <a:solidFill>
                  <a:srgbClr val="FF0000"/>
                </a:solidFill>
              </a:rPr>
              <a:t>here</a:t>
            </a:r>
            <a:r>
              <a:rPr lang="it-IT" sz="2400" dirty="0" smtClean="0">
                <a:solidFill>
                  <a:srgbClr val="FF0000"/>
                </a:solidFill>
              </a:rPr>
              <a:t> </a:t>
            </a:r>
            <a:r>
              <a:rPr lang="it-IT" sz="2400" dirty="0" err="1">
                <a:solidFill>
                  <a:srgbClr val="FF0000"/>
                </a:solidFill>
              </a:rPr>
              <a:t>is</a:t>
            </a:r>
            <a:r>
              <a:rPr lang="it-IT" sz="2400" dirty="0">
                <a:solidFill>
                  <a:srgbClr val="FF0000"/>
                </a:solidFill>
              </a:rPr>
              <a:t> no </a:t>
            </a:r>
            <a:r>
              <a:rPr lang="it-IT" sz="2400" dirty="0" err="1">
                <a:solidFill>
                  <a:srgbClr val="FF0000"/>
                </a:solidFill>
              </a:rPr>
              <a:t>guarantee</a:t>
            </a:r>
            <a:r>
              <a:rPr lang="it-IT" sz="2400" dirty="0">
                <a:solidFill>
                  <a:srgbClr val="FF0000"/>
                </a:solidFill>
              </a:rPr>
              <a:t> </a:t>
            </a:r>
            <a:r>
              <a:rPr lang="it-IT" sz="2400" dirty="0" err="1">
                <a:solidFill>
                  <a:srgbClr val="FF0000"/>
                </a:solidFill>
              </a:rPr>
              <a:t>that</a:t>
            </a:r>
            <a:r>
              <a:rPr lang="it-IT" sz="2400" dirty="0">
                <a:solidFill>
                  <a:srgbClr val="FF0000"/>
                </a:solidFill>
              </a:rPr>
              <a:t> the state of the </a:t>
            </a:r>
            <a:r>
              <a:rPr lang="it-IT" sz="2400" dirty="0" err="1">
                <a:solidFill>
                  <a:srgbClr val="FF0000"/>
                </a:solidFill>
              </a:rPr>
              <a:t>entity</a:t>
            </a:r>
            <a:r>
              <a:rPr lang="it-IT" sz="2400" dirty="0">
                <a:solidFill>
                  <a:srgbClr val="FF0000"/>
                </a:solidFill>
              </a:rPr>
              <a:t> </a:t>
            </a:r>
            <a:r>
              <a:rPr lang="it-IT" sz="2400" dirty="0" err="1">
                <a:solidFill>
                  <a:srgbClr val="FF0000"/>
                </a:solidFill>
              </a:rPr>
              <a:t>is</a:t>
            </a:r>
            <a:r>
              <a:rPr lang="it-IT" sz="2400" dirty="0">
                <a:solidFill>
                  <a:srgbClr val="FF0000"/>
                </a:solidFill>
              </a:rPr>
              <a:t> in </a:t>
            </a:r>
            <a:r>
              <a:rPr lang="it-IT" sz="2400" dirty="0" err="1">
                <a:solidFill>
                  <a:srgbClr val="FF0000"/>
                </a:solidFill>
              </a:rPr>
              <a:t>synch</a:t>
            </a:r>
            <a:r>
              <a:rPr lang="it-IT" sz="2400" dirty="0">
                <a:solidFill>
                  <a:srgbClr val="FF0000"/>
                </a:solidFill>
              </a:rPr>
              <a:t> with the database </a:t>
            </a:r>
          </a:p>
          <a:p>
            <a:endParaRPr lang="it-IT" sz="2800" dirty="0"/>
          </a:p>
          <a:p>
            <a:endParaRPr lang="it-IT" sz="28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48</a:t>
            </a:fld>
            <a:endParaRPr lang="en-US"/>
          </a:p>
        </p:txBody>
      </p:sp>
    </p:spTree>
    <p:extLst>
      <p:ext uri="{BB962C8B-B14F-4D97-AF65-F5344CB8AC3E}">
        <p14:creationId xmlns:p14="http://schemas.microsoft.com/office/powerpoint/2010/main" val="2398871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Entity’s Lifecycle</a:t>
            </a:r>
            <a:endParaRPr lang="en-US" dirty="0"/>
          </a:p>
        </p:txBody>
      </p:sp>
      <p:sp>
        <p:nvSpPr>
          <p:cNvPr id="3" name="Segnaposto numero diapositiva 2"/>
          <p:cNvSpPr>
            <a:spLocks noGrp="1"/>
          </p:cNvSpPr>
          <p:nvPr>
            <p:ph type="sldNum" sz="quarter" idx="12"/>
          </p:nvPr>
        </p:nvSpPr>
        <p:spPr>
          <a:xfrm>
            <a:off x="6629400" y="6248400"/>
            <a:ext cx="2133600" cy="365125"/>
          </a:xfrm>
        </p:spPr>
        <p:txBody>
          <a:bodyPr/>
          <a:lstStyle/>
          <a:p>
            <a:fld id="{4A822907-8A9D-4F6B-98F6-913902AD56B5}" type="slidenum">
              <a:rPr lang="en-US" smtClean="0"/>
              <a:t>49</a:t>
            </a:fld>
            <a:endParaRPr lang="en-US" dirty="0"/>
          </a:p>
        </p:txBody>
      </p:sp>
      <p:sp>
        <p:nvSpPr>
          <p:cNvPr id="6" name="Rectangle 4" descr="Rectangle: Click to edit Master text styles&#10;Second level&#10;Third level&#10;Fourth level&#10;Fifth level"/>
          <p:cNvSpPr txBox="1">
            <a:spLocks noChangeArrowheads="1"/>
          </p:cNvSpPr>
          <p:nvPr/>
        </p:nvSpPr>
        <p:spPr>
          <a:xfrm>
            <a:off x="381000" y="1371600"/>
            <a:ext cx="3830638"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400" dirty="0" smtClean="0">
                <a:solidFill>
                  <a:srgbClr val="FF3300"/>
                </a:solidFill>
              </a:rPr>
              <a:t>NEW</a:t>
            </a:r>
            <a:r>
              <a:rPr lang="en-US" sz="2400" dirty="0" smtClean="0"/>
              <a:t>: No persistent identity</a:t>
            </a:r>
          </a:p>
          <a:p>
            <a:pPr>
              <a:lnSpc>
                <a:spcPct val="80000"/>
              </a:lnSpc>
            </a:pPr>
            <a:r>
              <a:rPr lang="en-US" sz="2400" dirty="0" smtClean="0">
                <a:solidFill>
                  <a:srgbClr val="FF3300"/>
                </a:solidFill>
              </a:rPr>
              <a:t>MANAGED</a:t>
            </a:r>
            <a:r>
              <a:rPr lang="en-US" sz="2400" dirty="0" smtClean="0"/>
              <a:t>: Associated with persistence context, changes to objects automatically synch to </a:t>
            </a:r>
            <a:r>
              <a:rPr lang="en-US" sz="2400" dirty="0" err="1" smtClean="0"/>
              <a:t>db</a:t>
            </a:r>
            <a:r>
              <a:rPr lang="en-US" sz="2400" dirty="0" smtClean="0"/>
              <a:t> (</a:t>
            </a:r>
            <a:r>
              <a:rPr lang="en-US" sz="2400" b="1" dirty="0" smtClean="0"/>
              <a:t>NOT VICE VERSA</a:t>
            </a:r>
            <a:r>
              <a:rPr lang="en-US" sz="2400" dirty="0" smtClean="0"/>
              <a:t>)</a:t>
            </a:r>
          </a:p>
          <a:p>
            <a:pPr>
              <a:lnSpc>
                <a:spcPct val="80000"/>
              </a:lnSpc>
            </a:pPr>
            <a:r>
              <a:rPr lang="en-US" sz="2400" dirty="0" smtClean="0">
                <a:solidFill>
                  <a:srgbClr val="FF3300"/>
                </a:solidFill>
              </a:rPr>
              <a:t>DETACHED</a:t>
            </a:r>
            <a:r>
              <a:rPr lang="en-US" sz="2400" dirty="0" smtClean="0"/>
              <a:t>: Has persistent identity but changes are NOT automatically propagated to </a:t>
            </a:r>
            <a:r>
              <a:rPr lang="en-US" sz="2400" dirty="0" err="1" smtClean="0"/>
              <a:t>db</a:t>
            </a:r>
            <a:endParaRPr lang="en-US" sz="2400" dirty="0" smtClean="0"/>
          </a:p>
          <a:p>
            <a:pPr>
              <a:lnSpc>
                <a:spcPct val="80000"/>
              </a:lnSpc>
            </a:pPr>
            <a:r>
              <a:rPr lang="en-US" sz="2400" dirty="0" smtClean="0">
                <a:solidFill>
                  <a:srgbClr val="FF3300"/>
                </a:solidFill>
              </a:rPr>
              <a:t>REMOVED</a:t>
            </a:r>
            <a:r>
              <a:rPr lang="en-US" sz="2400" dirty="0" smtClean="0"/>
              <a:t>: Scheduled for removal from the </a:t>
            </a:r>
            <a:r>
              <a:rPr lang="en-US" sz="2400" dirty="0" err="1" smtClean="0"/>
              <a:t>db</a:t>
            </a:r>
            <a:endParaRPr lang="en-US" sz="2400" dirty="0" smtClean="0"/>
          </a:p>
          <a:p>
            <a:pPr>
              <a:lnSpc>
                <a:spcPct val="80000"/>
              </a:lnSpc>
            </a:pPr>
            <a:r>
              <a:rPr lang="en-US" sz="2400" dirty="0" smtClean="0">
                <a:solidFill>
                  <a:srgbClr val="FF3300"/>
                </a:solidFill>
              </a:rPr>
              <a:t>DELETED</a:t>
            </a:r>
            <a:r>
              <a:rPr lang="en-US" sz="2400" dirty="0" smtClean="0"/>
              <a:t>: erased from </a:t>
            </a:r>
            <a:r>
              <a:rPr lang="en-US" sz="2400" dirty="0" err="1" smtClean="0"/>
              <a:t>db</a:t>
            </a:r>
            <a:endParaRPr lang="en-US" sz="2400" dirty="0"/>
          </a:p>
        </p:txBody>
      </p:sp>
      <p:pic>
        <p:nvPicPr>
          <p:cNvPr id="7" name="Picture 30"/>
          <p:cNvPicPr>
            <a:picLocks noChangeAspect="1" noChangeArrowheads="1"/>
          </p:cNvPicPr>
          <p:nvPr/>
        </p:nvPicPr>
        <p:blipFill>
          <a:blip r:embed="rId3">
            <a:extLst>
              <a:ext uri="{28A0092B-C50C-407E-A947-70E740481C1C}">
                <a14:useLocalDpi xmlns:a14="http://schemas.microsoft.com/office/drawing/2010/main" val="0"/>
              </a:ext>
            </a:extLst>
          </a:blip>
          <a:srcRect r="5013"/>
          <a:stretch>
            <a:fillRect/>
          </a:stretch>
        </p:blipFill>
        <p:spPr bwMode="auto">
          <a:xfrm>
            <a:off x="4162425" y="2016125"/>
            <a:ext cx="4752975"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91000" y="4191000"/>
            <a:ext cx="683264" cy="307777"/>
          </a:xfrm>
          <a:prstGeom prst="rect">
            <a:avLst/>
          </a:prstGeom>
          <a:noFill/>
        </p:spPr>
        <p:txBody>
          <a:bodyPr wrap="none" rtlCol="0">
            <a:spAutoFit/>
          </a:bodyPr>
          <a:lstStyle/>
          <a:p>
            <a:r>
              <a:rPr lang="en-US" sz="1400" b="1" dirty="0" smtClean="0"/>
              <a:t>detach</a:t>
            </a:r>
            <a:endParaRPr lang="en-US" sz="1400" b="1" dirty="0"/>
          </a:p>
        </p:txBody>
      </p:sp>
    </p:spTree>
    <p:extLst>
      <p:ext uri="{BB962C8B-B14F-4D97-AF65-F5344CB8AC3E}">
        <p14:creationId xmlns:p14="http://schemas.microsoft.com/office/powerpoint/2010/main" val="3145169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Object Model vs.</a:t>
            </a:r>
            <a:br>
              <a:rPr lang="en-US" dirty="0" smtClean="0"/>
            </a:br>
            <a:r>
              <a:rPr lang="en-US" dirty="0" smtClean="0"/>
              <a:t>Relational Model (2/3)</a:t>
            </a:r>
            <a:endParaRPr lang="en-US" dirty="0"/>
          </a:p>
        </p:txBody>
      </p:sp>
      <p:sp>
        <p:nvSpPr>
          <p:cNvPr id="3" name="Segnaposto contenuto 2"/>
          <p:cNvSpPr>
            <a:spLocks noGrp="1"/>
          </p:cNvSpPr>
          <p:nvPr>
            <p:ph idx="1"/>
          </p:nvPr>
        </p:nvSpPr>
        <p:spPr/>
        <p:txBody>
          <a:bodyPr>
            <a:normAutofit fontScale="92500" lnSpcReduction="10000"/>
          </a:bodyPr>
          <a:lstStyle/>
          <a:p>
            <a:r>
              <a:rPr lang="en-US" dirty="0"/>
              <a:t>The technique of bridging the gap between the object model and the relational model is known as </a:t>
            </a:r>
            <a:r>
              <a:rPr lang="en-US" b="1" dirty="0"/>
              <a:t>object-relational </a:t>
            </a:r>
            <a:r>
              <a:rPr lang="en-US" b="1" dirty="0" smtClean="0"/>
              <a:t>mapping</a:t>
            </a:r>
            <a:r>
              <a:rPr lang="en-US" dirty="0"/>
              <a:t> </a:t>
            </a:r>
            <a:r>
              <a:rPr lang="en-US" dirty="0" smtClean="0"/>
              <a:t>(ORM)</a:t>
            </a:r>
          </a:p>
          <a:p>
            <a:r>
              <a:rPr lang="en-US" dirty="0" smtClean="0"/>
              <a:t>ORM techniques try to map the </a:t>
            </a:r>
            <a:r>
              <a:rPr lang="en-US" dirty="0"/>
              <a:t>concepts from one model onto </a:t>
            </a:r>
            <a:r>
              <a:rPr lang="en-US" dirty="0" smtClean="0"/>
              <a:t>another</a:t>
            </a:r>
          </a:p>
          <a:p>
            <a:pPr lvl="1"/>
            <a:r>
              <a:rPr lang="en-US" b="1" dirty="0" smtClean="0"/>
              <a:t>Impedance mismatch: </a:t>
            </a:r>
            <a:r>
              <a:rPr lang="en-US" dirty="0" smtClean="0"/>
              <a:t>The </a:t>
            </a:r>
            <a:r>
              <a:rPr lang="en-US" dirty="0"/>
              <a:t>challenge of mapping one </a:t>
            </a:r>
            <a:r>
              <a:rPr lang="en-US" dirty="0" smtClean="0"/>
              <a:t>model to </a:t>
            </a:r>
            <a:r>
              <a:rPr lang="en-US" dirty="0"/>
              <a:t>the other </a:t>
            </a:r>
            <a:r>
              <a:rPr lang="en-US" dirty="0" smtClean="0"/>
              <a:t>lies  in </a:t>
            </a:r>
            <a:r>
              <a:rPr lang="en-US" dirty="0"/>
              <a:t>the concepts in each for which there is no logical equivalent in the </a:t>
            </a:r>
            <a:r>
              <a:rPr lang="en-US" dirty="0" smtClean="0"/>
              <a:t>other</a:t>
            </a:r>
          </a:p>
          <a:p>
            <a:r>
              <a:rPr lang="en-US" dirty="0" smtClean="0"/>
              <a:t>We need a </a:t>
            </a:r>
            <a:r>
              <a:rPr lang="en-US" b="1" dirty="0"/>
              <a:t>mediator</a:t>
            </a:r>
            <a:r>
              <a:rPr lang="en-US" dirty="0"/>
              <a:t> to manage the automatic transformation of one to the </a:t>
            </a:r>
            <a:r>
              <a:rPr lang="en-US" dirty="0" smtClean="0"/>
              <a:t>other</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5</a:t>
            </a:fld>
            <a:endParaRPr lang="en-US"/>
          </a:p>
        </p:txBody>
      </p:sp>
    </p:spTree>
    <p:extLst>
      <p:ext uri="{BB962C8B-B14F-4D97-AF65-F5344CB8AC3E}">
        <p14:creationId xmlns:p14="http://schemas.microsoft.com/office/powerpoint/2010/main" val="1750058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Refreshing an entity</a:t>
            </a:r>
            <a:endParaRPr lang="it-IT" dirty="0"/>
          </a:p>
        </p:txBody>
      </p:sp>
      <p:sp>
        <p:nvSpPr>
          <p:cNvPr id="3" name="Content Placeholder 2"/>
          <p:cNvSpPr>
            <a:spLocks noGrp="1"/>
          </p:cNvSpPr>
          <p:nvPr>
            <p:ph idx="1"/>
          </p:nvPr>
        </p:nvSpPr>
        <p:spPr/>
        <p:txBody>
          <a:bodyPr>
            <a:normAutofit lnSpcReduction="10000"/>
          </a:bodyPr>
          <a:lstStyle/>
          <a:p>
            <a:r>
              <a:rPr lang="en-US" dirty="0" smtClean="0"/>
              <a:t>Applied to an </a:t>
            </a:r>
            <a:r>
              <a:rPr lang="en-US" dirty="0"/>
              <a:t>entity in the managed state </a:t>
            </a:r>
            <a:endParaRPr lang="en-US" dirty="0" smtClean="0"/>
          </a:p>
          <a:p>
            <a:r>
              <a:rPr lang="en-US" b="1" dirty="0" smtClean="0">
                <a:solidFill>
                  <a:srgbClr val="FF0000"/>
                </a:solidFill>
              </a:rPr>
              <a:t>Aligns </a:t>
            </a:r>
            <a:r>
              <a:rPr lang="en-US" b="1" dirty="0">
                <a:solidFill>
                  <a:srgbClr val="FF0000"/>
                </a:solidFill>
              </a:rPr>
              <a:t>the value of data members with the current state of the corresponding tuple of the database</a:t>
            </a:r>
            <a:r>
              <a:rPr lang="en-US" dirty="0"/>
              <a:t>, discarding any changes made in main memory; </a:t>
            </a:r>
            <a:endParaRPr lang="en-US" dirty="0" smtClean="0"/>
          </a:p>
          <a:p>
            <a:r>
              <a:rPr lang="en-US" dirty="0" smtClean="0"/>
              <a:t>Updates </a:t>
            </a:r>
            <a:r>
              <a:rPr lang="en-US" dirty="0"/>
              <a:t>both the object passed as an actual parameter and those related through </a:t>
            </a:r>
            <a:r>
              <a:rPr lang="en-US" dirty="0" smtClean="0"/>
              <a:t>relationships </a:t>
            </a:r>
            <a:r>
              <a:rPr lang="en-US" dirty="0"/>
              <a:t>with </a:t>
            </a:r>
            <a:r>
              <a:rPr lang="en-US" dirty="0" err="1"/>
              <a:t>cascadeType.REFRESH</a:t>
            </a:r>
            <a:r>
              <a:rPr lang="en-US" dirty="0"/>
              <a:t> or </a:t>
            </a:r>
            <a:r>
              <a:rPr lang="en-US" dirty="0" err="1"/>
              <a:t>cascadeType.ALL</a:t>
            </a:r>
            <a:r>
              <a:rPr lang="en-US" dirty="0"/>
              <a:t>.</a:t>
            </a:r>
            <a:endParaRPr lang="it-IT" dirty="0"/>
          </a:p>
        </p:txBody>
      </p:sp>
    </p:spTree>
    <p:extLst>
      <p:ext uri="{BB962C8B-B14F-4D97-AF65-F5344CB8AC3E}">
        <p14:creationId xmlns:p14="http://schemas.microsoft.com/office/powerpoint/2010/main" val="4118535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Detaching an entity</a:t>
            </a:r>
            <a:endParaRPr lang="it-IT" dirty="0"/>
          </a:p>
        </p:txBody>
      </p:sp>
      <p:sp>
        <p:nvSpPr>
          <p:cNvPr id="3" name="Content Placeholder 2"/>
          <p:cNvSpPr>
            <a:spLocks noGrp="1"/>
          </p:cNvSpPr>
          <p:nvPr>
            <p:ph idx="1"/>
          </p:nvPr>
        </p:nvSpPr>
        <p:spPr/>
        <p:txBody>
          <a:bodyPr>
            <a:normAutofit fontScale="92500" lnSpcReduction="10000"/>
          </a:bodyPr>
          <a:lstStyle/>
          <a:p>
            <a:r>
              <a:rPr lang="en-US" dirty="0" smtClean="0"/>
              <a:t>The instance </a:t>
            </a:r>
            <a:r>
              <a:rPr lang="en-US" dirty="0"/>
              <a:t>is no longer associated with a </a:t>
            </a:r>
            <a:r>
              <a:rPr lang="en-US" dirty="0" err="1"/>
              <a:t>PersistenceContext</a:t>
            </a:r>
            <a:r>
              <a:rPr lang="en-US" dirty="0"/>
              <a:t> </a:t>
            </a:r>
            <a:endParaRPr lang="en-US" dirty="0" smtClean="0"/>
          </a:p>
          <a:p>
            <a:r>
              <a:rPr lang="en-US" dirty="0" smtClean="0"/>
              <a:t>Changes </a:t>
            </a:r>
            <a:r>
              <a:rPr lang="en-US" dirty="0"/>
              <a:t>are </a:t>
            </a:r>
            <a:r>
              <a:rPr lang="en-US" dirty="0" smtClean="0"/>
              <a:t>no longer automatically </a:t>
            </a:r>
            <a:r>
              <a:rPr lang="en-US" dirty="0"/>
              <a:t>written in the </a:t>
            </a:r>
            <a:r>
              <a:rPr lang="en-US" dirty="0" smtClean="0"/>
              <a:t>database </a:t>
            </a:r>
          </a:p>
          <a:p>
            <a:r>
              <a:rPr lang="en-US" dirty="0" smtClean="0"/>
              <a:t>Its </a:t>
            </a:r>
            <a:r>
              <a:rPr lang="en-US" dirty="0"/>
              <a:t>status at the time of detachment remains accessible to the </a:t>
            </a:r>
            <a:r>
              <a:rPr lang="en-US" dirty="0" smtClean="0"/>
              <a:t>application</a:t>
            </a:r>
          </a:p>
          <a:p>
            <a:pPr lvl="2"/>
            <a:r>
              <a:rPr lang="en-US" dirty="0" smtClean="0"/>
              <a:t>member </a:t>
            </a:r>
            <a:r>
              <a:rPr lang="en-US" dirty="0"/>
              <a:t>data with fetch policy different from LAZY;</a:t>
            </a:r>
          </a:p>
          <a:p>
            <a:pPr lvl="2"/>
            <a:r>
              <a:rPr lang="en-US" dirty="0" smtClean="0"/>
              <a:t>member </a:t>
            </a:r>
            <a:r>
              <a:rPr lang="en-US" dirty="0"/>
              <a:t>data previously accessed by the application;</a:t>
            </a:r>
          </a:p>
          <a:p>
            <a:pPr lvl="2"/>
            <a:r>
              <a:rPr lang="en-US" dirty="0" smtClean="0"/>
              <a:t>related </a:t>
            </a:r>
            <a:r>
              <a:rPr lang="en-US" dirty="0"/>
              <a:t>objects, whether they are already extracted from the </a:t>
            </a:r>
            <a:r>
              <a:rPr lang="en-US" dirty="0" smtClean="0"/>
              <a:t>database </a:t>
            </a:r>
            <a:r>
              <a:rPr lang="en-US" dirty="0"/>
              <a:t>previously, due to a query or a fetch </a:t>
            </a:r>
            <a:r>
              <a:rPr lang="en-US" dirty="0" smtClean="0"/>
              <a:t>strategy </a:t>
            </a:r>
            <a:r>
              <a:rPr lang="en-US" dirty="0"/>
              <a:t>of </a:t>
            </a:r>
            <a:r>
              <a:rPr lang="en-US" dirty="0" smtClean="0"/>
              <a:t>type EAGER</a:t>
            </a:r>
            <a:r>
              <a:rPr lang="en-US" dirty="0"/>
              <a:t>.</a:t>
            </a:r>
          </a:p>
          <a:p>
            <a:pPr lvl="1"/>
            <a:endParaRPr lang="it-IT" dirty="0"/>
          </a:p>
        </p:txBody>
      </p:sp>
    </p:spTree>
    <p:extLst>
      <p:ext uri="{BB962C8B-B14F-4D97-AF65-F5344CB8AC3E}">
        <p14:creationId xmlns:p14="http://schemas.microsoft.com/office/powerpoint/2010/main" val="595482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detachment occurs</a:t>
            </a: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explicitly</a:t>
            </a:r>
            <a:r>
              <a:rPr lang="en-US" dirty="0" smtClean="0"/>
              <a:t> </a:t>
            </a:r>
          </a:p>
          <a:p>
            <a:pPr lvl="1"/>
            <a:r>
              <a:rPr lang="en-US" dirty="0" smtClean="0"/>
              <a:t>for </a:t>
            </a:r>
            <a:r>
              <a:rPr lang="en-US" dirty="0"/>
              <a:t>a specific instance, with the direct or the cascade invocation of the detach() method;</a:t>
            </a:r>
          </a:p>
          <a:p>
            <a:pPr lvl="1"/>
            <a:r>
              <a:rPr lang="en-US" dirty="0" smtClean="0"/>
              <a:t>for </a:t>
            </a:r>
            <a:r>
              <a:rPr lang="en-US" dirty="0"/>
              <a:t>all instances of the </a:t>
            </a:r>
            <a:r>
              <a:rPr lang="en-US" dirty="0" err="1"/>
              <a:t>PersistenceContext</a:t>
            </a:r>
            <a:r>
              <a:rPr lang="en-US" dirty="0"/>
              <a:t>, with the invocation of the </a:t>
            </a:r>
            <a:r>
              <a:rPr lang="en-US" dirty="0" smtClean="0"/>
              <a:t>clear</a:t>
            </a:r>
            <a:r>
              <a:rPr lang="en-US" dirty="0"/>
              <a:t>() and close</a:t>
            </a:r>
            <a:r>
              <a:rPr lang="en-US" dirty="0" smtClean="0"/>
              <a:t>() methods</a:t>
            </a:r>
            <a:endParaRPr lang="en-US" dirty="0"/>
          </a:p>
          <a:p>
            <a:r>
              <a:rPr lang="en-US" dirty="0" smtClean="0">
                <a:solidFill>
                  <a:srgbClr val="FF0000"/>
                </a:solidFill>
              </a:rPr>
              <a:t>implicitly</a:t>
            </a:r>
            <a:r>
              <a:rPr lang="en-US" dirty="0" smtClean="0"/>
              <a:t> </a:t>
            </a:r>
          </a:p>
          <a:p>
            <a:pPr lvl="1"/>
            <a:r>
              <a:rPr lang="en-US" dirty="0" smtClean="0"/>
              <a:t>when </a:t>
            </a:r>
            <a:r>
              <a:rPr lang="en-US" dirty="0"/>
              <a:t>the object </a:t>
            </a:r>
            <a:r>
              <a:rPr lang="en-US" dirty="0" smtClean="0"/>
              <a:t>is serialized</a:t>
            </a:r>
            <a:r>
              <a:rPr lang="en-US" dirty="0"/>
              <a:t>, for example by passing it to an application module that resides on a different network </a:t>
            </a:r>
            <a:r>
              <a:rPr lang="en-US" dirty="0" smtClean="0"/>
              <a:t>node</a:t>
            </a:r>
            <a:endParaRPr lang="en-US" dirty="0"/>
          </a:p>
          <a:p>
            <a:pPr lvl="1"/>
            <a:r>
              <a:rPr lang="en-US" dirty="0" smtClean="0"/>
              <a:t>upon transactional </a:t>
            </a:r>
            <a:r>
              <a:rPr lang="en-US" dirty="0"/>
              <a:t>events: transaction rollback, or commit when using an </a:t>
            </a:r>
            <a:r>
              <a:rPr lang="en-US" dirty="0" err="1"/>
              <a:t>EntityManager</a:t>
            </a:r>
            <a:r>
              <a:rPr lang="en-US" dirty="0"/>
              <a:t> that automates the management of </a:t>
            </a:r>
            <a:r>
              <a:rPr lang="en-US" dirty="0" smtClean="0"/>
              <a:t>transactions</a:t>
            </a:r>
            <a:endParaRPr lang="en-US" dirty="0"/>
          </a:p>
          <a:p>
            <a:endParaRPr lang="it-IT" dirty="0"/>
          </a:p>
        </p:txBody>
      </p:sp>
    </p:spTree>
    <p:extLst>
      <p:ext uri="{BB962C8B-B14F-4D97-AF65-F5344CB8AC3E}">
        <p14:creationId xmlns:p14="http://schemas.microsoft.com/office/powerpoint/2010/main" val="7657145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Merging an instance</a:t>
            </a:r>
            <a:endParaRPr lang="it-IT" dirty="0"/>
          </a:p>
        </p:txBody>
      </p:sp>
      <p:sp>
        <p:nvSpPr>
          <p:cNvPr id="3" name="Content Placeholder 2"/>
          <p:cNvSpPr>
            <a:spLocks noGrp="1"/>
          </p:cNvSpPr>
          <p:nvPr>
            <p:ph idx="1"/>
          </p:nvPr>
        </p:nvSpPr>
        <p:spPr/>
        <p:txBody>
          <a:bodyPr>
            <a:normAutofit fontScale="70000" lnSpcReduction="20000"/>
          </a:bodyPr>
          <a:lstStyle/>
          <a:p>
            <a:r>
              <a:rPr lang="en-US" dirty="0"/>
              <a:t>Merge creates a new instance of </a:t>
            </a:r>
            <a:r>
              <a:rPr lang="en-US" dirty="0" smtClean="0"/>
              <a:t>an entity</a:t>
            </a:r>
            <a:r>
              <a:rPr lang="en-US" dirty="0"/>
              <a:t>, copies the state from the supplied entity, and makes the new copy managed. The instance </a:t>
            </a:r>
            <a:r>
              <a:rPr lang="en-US" dirty="0" smtClean="0"/>
              <a:t>passed </a:t>
            </a:r>
            <a:r>
              <a:rPr lang="en-US" dirty="0"/>
              <a:t>in will not be managed (any changes </a:t>
            </a:r>
            <a:r>
              <a:rPr lang="en-US" dirty="0" smtClean="0"/>
              <a:t>to will </a:t>
            </a:r>
            <a:r>
              <a:rPr lang="en-US" dirty="0"/>
              <a:t>not be part of the transaction - unless </a:t>
            </a:r>
            <a:r>
              <a:rPr lang="en-US" dirty="0" smtClean="0"/>
              <a:t>merge is called again)</a:t>
            </a:r>
            <a:endParaRPr lang="en-US" dirty="0"/>
          </a:p>
          <a:p>
            <a:r>
              <a:rPr lang="en-US" dirty="0" smtClean="0"/>
              <a:t>The </a:t>
            </a:r>
            <a:r>
              <a:rPr lang="en-US" dirty="0"/>
              <a:t>method works by </a:t>
            </a:r>
            <a:r>
              <a:rPr lang="en-US" b="1" dirty="0">
                <a:solidFill>
                  <a:srgbClr val="FF0000"/>
                </a:solidFill>
              </a:rPr>
              <a:t>copying</a:t>
            </a:r>
            <a:r>
              <a:rPr lang="en-US" dirty="0"/>
              <a:t> member data values from the detached </a:t>
            </a:r>
            <a:r>
              <a:rPr lang="en-US" dirty="0" smtClean="0"/>
              <a:t>instance into </a:t>
            </a:r>
            <a:r>
              <a:rPr lang="en-US" dirty="0"/>
              <a:t>the data members of an existing instance having the same identity, or, </a:t>
            </a:r>
            <a:endParaRPr lang="en-US" dirty="0" smtClean="0"/>
          </a:p>
          <a:p>
            <a:pPr lvl="1"/>
            <a:r>
              <a:rPr lang="en-US" dirty="0" smtClean="0"/>
              <a:t>if </a:t>
            </a:r>
            <a:r>
              <a:rPr lang="en-US" dirty="0"/>
              <a:t>such an instance does not </a:t>
            </a:r>
            <a:r>
              <a:rPr lang="en-US" dirty="0" smtClean="0"/>
              <a:t>exist</a:t>
            </a:r>
            <a:r>
              <a:rPr lang="en-US" dirty="0"/>
              <a:t>, </a:t>
            </a:r>
            <a:r>
              <a:rPr lang="en-US" dirty="0" smtClean="0"/>
              <a:t>a </a:t>
            </a:r>
            <a:r>
              <a:rPr lang="en-US" dirty="0"/>
              <a:t>new one </a:t>
            </a:r>
            <a:r>
              <a:rPr lang="en-US" dirty="0" smtClean="0"/>
              <a:t>is created to allow the copy</a:t>
            </a:r>
          </a:p>
          <a:p>
            <a:r>
              <a:rPr lang="en-US" dirty="0" smtClean="0"/>
              <a:t>Semantics similar to MySQL "INSERT on duplicate key UPDATE"</a:t>
            </a:r>
          </a:p>
          <a:p>
            <a:r>
              <a:rPr lang="en-US" dirty="0" smtClean="0"/>
              <a:t>merge</a:t>
            </a:r>
            <a:r>
              <a:rPr lang="en-US" dirty="0"/>
              <a:t>() is propagated recursively </a:t>
            </a:r>
            <a:r>
              <a:rPr lang="en-US" dirty="0" smtClean="0"/>
              <a:t>along relationships  </a:t>
            </a:r>
            <a:r>
              <a:rPr lang="en-US" dirty="0"/>
              <a:t>with </a:t>
            </a:r>
            <a:r>
              <a:rPr lang="en-US" dirty="0" smtClean="0"/>
              <a:t>annotation </a:t>
            </a:r>
            <a:r>
              <a:rPr lang="en-US" dirty="0" err="1" smtClean="0"/>
              <a:t>cascadeType.MERGE</a:t>
            </a:r>
            <a:endParaRPr lang="en-US" dirty="0"/>
          </a:p>
        </p:txBody>
      </p:sp>
    </p:spTree>
    <p:extLst>
      <p:ext uri="{BB962C8B-B14F-4D97-AF65-F5344CB8AC3E}">
        <p14:creationId xmlns:p14="http://schemas.microsoft.com/office/powerpoint/2010/main" val="3241167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 vs Merge</a:t>
            </a:r>
            <a:endParaRPr lang="en-US" dirty="0"/>
          </a:p>
        </p:txBody>
      </p:sp>
      <p:sp>
        <p:nvSpPr>
          <p:cNvPr id="3" name="Content Placeholder 2"/>
          <p:cNvSpPr>
            <a:spLocks noGrp="1"/>
          </p:cNvSpPr>
          <p:nvPr>
            <p:ph idx="1"/>
          </p:nvPr>
        </p:nvSpPr>
        <p:spPr/>
        <p:txBody>
          <a:bodyPr>
            <a:noAutofit/>
          </a:bodyPr>
          <a:lstStyle/>
          <a:p>
            <a:pPr marL="0" indent="0">
              <a:buNone/>
            </a:pPr>
            <a:r>
              <a:rPr lang="en-US" sz="1200" b="1" dirty="0" smtClean="0">
                <a:latin typeface="Courier New" panose="02070309020205020404" pitchFamily="49" charset="0"/>
                <a:cs typeface="Courier New" panose="02070309020205020404" pitchFamily="49" charset="0"/>
              </a:rPr>
              <a:t>Employee </a:t>
            </a: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err="1">
                <a:solidFill>
                  <a:srgbClr val="FF0000"/>
                </a:solidFill>
                <a:latin typeface="Courier New" panose="02070309020205020404" pitchFamily="49" charset="0"/>
                <a:cs typeface="Courier New" panose="02070309020205020404" pitchFamily="49" charset="0"/>
              </a:rPr>
              <a:t>em.persist</a:t>
            </a:r>
            <a:r>
              <a:rPr lang="en-US" sz="1200" b="1" dirty="0">
                <a:solidFill>
                  <a:srgbClr val="FF0000"/>
                </a:solidFill>
                <a:latin typeface="Courier New" panose="02070309020205020404" pitchFamily="49" charset="0"/>
                <a:cs typeface="Courier New" panose="02070309020205020404" pitchFamily="49" charset="0"/>
              </a:rPr>
              <a:t>(e); </a:t>
            </a:r>
          </a:p>
          <a:p>
            <a:pPr marL="0" indent="0">
              <a:buNone/>
            </a:pPr>
            <a:r>
              <a:rPr lang="en-US" sz="1200" b="1" dirty="0" err="1" smtClean="0">
                <a:latin typeface="Courier New" panose="02070309020205020404" pitchFamily="49" charset="0"/>
                <a:cs typeface="Courier New" panose="02070309020205020404" pitchFamily="49" charset="0"/>
              </a:rPr>
              <a:t>e.setSalary</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someValue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and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updated in the database</a:t>
            </a: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r>
              <a:rPr lang="en-US" sz="1200" b="1" dirty="0" err="1">
                <a:solidFill>
                  <a:srgbClr val="FF0000"/>
                </a:solidFill>
                <a:latin typeface="Courier New" panose="02070309020205020404" pitchFamily="49" charset="0"/>
                <a:cs typeface="Courier New" panose="02070309020205020404" pitchFamily="49" charset="0"/>
              </a:rPr>
              <a:t>em.merge</a:t>
            </a:r>
            <a:r>
              <a:rPr lang="en-US" sz="1200" b="1" dirty="0">
                <a:solidFill>
                  <a:srgbClr val="FF0000"/>
                </a:solidFill>
                <a:latin typeface="Courier New" panose="02070309020205020404" pitchFamily="49" charset="0"/>
                <a:cs typeface="Courier New" panose="02070309020205020404" pitchFamily="49" charset="0"/>
              </a:rPr>
              <a:t>(e);</a:t>
            </a:r>
          </a:p>
          <a:p>
            <a:pPr marL="0" indent="0">
              <a:buNone/>
            </a:pPr>
            <a:r>
              <a:rPr lang="en-US" sz="1200" b="1" dirty="0" err="1" smtClean="0">
                <a:latin typeface="Courier New" panose="02070309020205020404" pitchFamily="49" charset="0"/>
                <a:cs typeface="Courier New" panose="02070309020205020404" pitchFamily="49" charset="0"/>
              </a:rPr>
              <a:t>e.setSalary</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anotherValue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but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a:t>
            </a:r>
            <a:r>
              <a:rPr lang="en-US" sz="1200" b="1" dirty="0">
                <a:solidFill>
                  <a:srgbClr val="FF0000"/>
                </a:solidFill>
                <a:latin typeface="Courier New" panose="02070309020205020404" pitchFamily="49" charset="0"/>
                <a:cs typeface="Courier New" panose="02070309020205020404" pitchFamily="49" charset="0"/>
              </a:rPr>
              <a:t>not </a:t>
            </a:r>
            <a:r>
              <a:rPr lang="en-US" sz="1200" b="1" dirty="0">
                <a:latin typeface="Courier New" panose="02070309020205020404" pitchFamily="49" charset="0"/>
                <a:cs typeface="Courier New" panose="02070309020205020404" pitchFamily="49" charset="0"/>
              </a:rPr>
              <a:t>updated in the database</a:t>
            </a:r>
          </a:p>
          <a:p>
            <a:pPr marL="0" indent="0">
              <a:buNone/>
            </a:pPr>
            <a:r>
              <a:rPr lang="en-US" sz="1200" b="1" dirty="0">
                <a:latin typeface="Courier New" panose="02070309020205020404" pitchFamily="49" charset="0"/>
                <a:cs typeface="Courier New" panose="02070309020205020404" pitchFamily="49" charset="0"/>
              </a:rPr>
              <a:t>// (you made the changes *after* merging)</a:t>
            </a: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solidFill>
                  <a:srgbClr val="FF0000"/>
                </a:solidFill>
                <a:latin typeface="Courier New" panose="02070309020205020404" pitchFamily="49" charset="0"/>
                <a:cs typeface="Courier New" panose="02070309020205020404" pitchFamily="49" charset="0"/>
              </a:rPr>
              <a:t>Employee </a:t>
            </a:r>
            <a:r>
              <a:rPr lang="en-US" sz="1200" b="1" dirty="0">
                <a:solidFill>
                  <a:srgbClr val="FF0000"/>
                </a:solidFill>
                <a:latin typeface="Courier New" panose="02070309020205020404" pitchFamily="49" charset="0"/>
                <a:cs typeface="Courier New" panose="02070309020205020404" pitchFamily="49" charset="0"/>
              </a:rPr>
              <a:t>e2 = </a:t>
            </a:r>
            <a:r>
              <a:rPr lang="en-US" sz="1200" b="1" dirty="0" err="1">
                <a:solidFill>
                  <a:srgbClr val="FF0000"/>
                </a:solidFill>
                <a:latin typeface="Courier New" panose="02070309020205020404" pitchFamily="49" charset="0"/>
                <a:cs typeface="Courier New" panose="02070309020205020404" pitchFamily="49" charset="0"/>
              </a:rPr>
              <a:t>em.merge</a:t>
            </a:r>
            <a:r>
              <a:rPr lang="en-US" sz="1200" b="1" dirty="0">
                <a:solidFill>
                  <a:srgbClr val="FF0000"/>
                </a:solidFill>
                <a:latin typeface="Courier New" panose="02070309020205020404" pitchFamily="49" charset="0"/>
                <a:cs typeface="Courier New" panose="02070309020205020404" pitchFamily="49" charset="0"/>
              </a:rPr>
              <a:t>(e);</a:t>
            </a:r>
          </a:p>
          <a:p>
            <a:pPr marL="0" indent="0">
              <a:buNone/>
            </a:pPr>
            <a:r>
              <a:rPr lang="en-US" sz="1200" b="1" dirty="0" smtClean="0">
                <a:latin typeface="Courier New" panose="02070309020205020404" pitchFamily="49" charset="0"/>
                <a:cs typeface="Courier New" panose="02070309020205020404" pitchFamily="49" charset="0"/>
              </a:rPr>
              <a:t>e2.setSalary(</a:t>
            </a:r>
            <a:r>
              <a:rPr lang="en-US" sz="1200" b="1" dirty="0" err="1" smtClean="0">
                <a:latin typeface="Courier New" panose="02070309020205020404" pitchFamily="49" charset="0"/>
                <a:cs typeface="Courier New" panose="02070309020205020404" pitchFamily="49" charset="0"/>
              </a:rPr>
              <a:t>anotherValue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and the row for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updated</a:t>
            </a:r>
          </a:p>
          <a:p>
            <a:pPr marL="0" indent="0">
              <a:buNone/>
            </a:pPr>
            <a:r>
              <a:rPr lang="en-US" sz="1200" b="1" dirty="0">
                <a:latin typeface="Courier New" panose="02070309020205020404" pitchFamily="49" charset="0"/>
                <a:cs typeface="Courier New" panose="02070309020205020404" pitchFamily="49" charset="0"/>
              </a:rPr>
              <a:t>// (the changes were made to e2, not e)</a:t>
            </a:r>
          </a:p>
        </p:txBody>
      </p:sp>
    </p:spTree>
    <p:extLst>
      <p:ext uri="{BB962C8B-B14F-4D97-AF65-F5344CB8AC3E}">
        <p14:creationId xmlns:p14="http://schemas.microsoft.com/office/powerpoint/2010/main" val="7216183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Persistence Unit &amp;</a:t>
            </a:r>
            <a:br>
              <a:rPr lang="en-US" dirty="0" smtClean="0"/>
            </a:br>
            <a:r>
              <a:rPr lang="en-US" dirty="0" smtClean="0"/>
              <a:t>Persistence Context</a:t>
            </a:r>
            <a:endParaRPr lang="en-US" dirty="0"/>
          </a:p>
        </p:txBody>
      </p:sp>
      <p:sp>
        <p:nvSpPr>
          <p:cNvPr id="3" name="Segnaposto contenuto 2"/>
          <p:cNvSpPr>
            <a:spLocks noGrp="1"/>
          </p:cNvSpPr>
          <p:nvPr>
            <p:ph idx="1"/>
          </p:nvPr>
        </p:nvSpPr>
        <p:spPr/>
        <p:txBody>
          <a:bodyPr>
            <a:normAutofit lnSpcReduction="10000"/>
          </a:bodyPr>
          <a:lstStyle/>
          <a:p>
            <a:r>
              <a:rPr lang="en-US" dirty="0" smtClean="0"/>
              <a:t>An </a:t>
            </a:r>
            <a:r>
              <a:rPr lang="en-US" dirty="0" err="1" smtClean="0">
                <a:latin typeface="Courier New"/>
                <a:cs typeface="Courier New"/>
              </a:rPr>
              <a:t>EntityManager</a:t>
            </a:r>
            <a:r>
              <a:rPr lang="en-US" dirty="0" smtClean="0"/>
              <a:t> </a:t>
            </a:r>
            <a:r>
              <a:rPr lang="en-US" dirty="0"/>
              <a:t>maps a fixed set of classes (i.e., entities) to a particular </a:t>
            </a:r>
            <a:r>
              <a:rPr lang="en-US" dirty="0" smtClean="0"/>
              <a:t>database. This set of entities is called </a:t>
            </a:r>
            <a:r>
              <a:rPr lang="en-US" b="1" dirty="0" smtClean="0">
                <a:solidFill>
                  <a:srgbClr val="FF0000"/>
                </a:solidFill>
              </a:rPr>
              <a:t>persistence unit</a:t>
            </a:r>
          </a:p>
          <a:p>
            <a:pPr lvl="1"/>
            <a:r>
              <a:rPr lang="en-US" dirty="0" smtClean="0"/>
              <a:t>Each </a:t>
            </a:r>
            <a:r>
              <a:rPr lang="en-US" dirty="0"/>
              <a:t>persistence unit is tied to </a:t>
            </a:r>
            <a:r>
              <a:rPr lang="en-US" b="1" dirty="0"/>
              <a:t>one and only one </a:t>
            </a:r>
            <a:r>
              <a:rPr lang="en-US" dirty="0"/>
              <a:t>data </a:t>
            </a:r>
            <a:r>
              <a:rPr lang="en-US" dirty="0" smtClean="0"/>
              <a:t>source</a:t>
            </a:r>
          </a:p>
          <a:p>
            <a:pPr lvl="1"/>
            <a:r>
              <a:rPr lang="en-US" dirty="0" smtClean="0"/>
              <a:t>Each </a:t>
            </a:r>
            <a:r>
              <a:rPr lang="en-US" dirty="0"/>
              <a:t>persistence unit is defined in the deployment descriptor </a:t>
            </a:r>
            <a:r>
              <a:rPr lang="en-US" dirty="0" smtClean="0">
                <a:latin typeface="Courier New"/>
                <a:cs typeface="Courier New"/>
              </a:rPr>
              <a:t>CLASSPATH/META-INF/</a:t>
            </a:r>
            <a:r>
              <a:rPr lang="en-US" dirty="0" err="1" smtClean="0">
                <a:latin typeface="Courier New"/>
                <a:cs typeface="Courier New"/>
              </a:rPr>
              <a:t>persistence.xml</a:t>
            </a:r>
            <a:endParaRPr lang="en-US" dirty="0" smtClean="0">
              <a:cs typeface="Courier New"/>
            </a:endParaRPr>
          </a:p>
          <a:p>
            <a:pPr marL="342900" lvl="1" indent="-342900">
              <a:spcBef>
                <a:spcPts val="2000"/>
              </a:spcBef>
              <a:buClr>
                <a:schemeClr val="accent1"/>
              </a:buClr>
            </a:pPr>
            <a:r>
              <a:rPr lang="en-US" dirty="0" smtClean="0">
                <a:cs typeface="Courier New"/>
              </a:rPr>
              <a:t>Given a persistence unit, the </a:t>
            </a:r>
            <a:r>
              <a:rPr lang="en-US" dirty="0">
                <a:cs typeface="Courier New"/>
              </a:rPr>
              <a:t>set of managed entity </a:t>
            </a:r>
            <a:r>
              <a:rPr lang="en-US" u="sng" dirty="0">
                <a:cs typeface="Courier New"/>
              </a:rPr>
              <a:t>instances</a:t>
            </a:r>
            <a:r>
              <a:rPr lang="en-US" dirty="0">
                <a:cs typeface="Courier New"/>
              </a:rPr>
              <a:t> </a:t>
            </a:r>
            <a:r>
              <a:rPr lang="en-US" dirty="0" smtClean="0">
                <a:cs typeface="Courier New"/>
              </a:rPr>
              <a:t>is </a:t>
            </a:r>
            <a:r>
              <a:rPr lang="en-US" dirty="0">
                <a:cs typeface="Courier New"/>
              </a:rPr>
              <a:t>called </a:t>
            </a:r>
            <a:r>
              <a:rPr lang="en-US" b="1" dirty="0">
                <a:solidFill>
                  <a:srgbClr val="FF0000"/>
                </a:solidFill>
                <a:cs typeface="Courier New"/>
              </a:rPr>
              <a:t>persistence </a:t>
            </a:r>
            <a:r>
              <a:rPr lang="en-US" b="1" dirty="0" smtClean="0">
                <a:solidFill>
                  <a:srgbClr val="FF0000"/>
                </a:solidFill>
                <a:cs typeface="Courier New"/>
              </a:rPr>
              <a:t>context</a:t>
            </a:r>
          </a:p>
        </p:txBody>
      </p:sp>
      <p:sp>
        <p:nvSpPr>
          <p:cNvPr id="4" name="Segnaposto numero diapositiva 3"/>
          <p:cNvSpPr>
            <a:spLocks noGrp="1"/>
          </p:cNvSpPr>
          <p:nvPr>
            <p:ph type="sldNum" sz="quarter" idx="12"/>
          </p:nvPr>
        </p:nvSpPr>
        <p:spPr/>
        <p:txBody>
          <a:bodyPr/>
          <a:lstStyle/>
          <a:p>
            <a:fld id="{4A822907-8A9D-4F6B-98F6-913902AD56B5}" type="slidenum">
              <a:rPr lang="en-US" smtClean="0"/>
              <a:t>55</a:t>
            </a:fld>
            <a:endParaRPr lang="en-US"/>
          </a:p>
        </p:txBody>
      </p:sp>
    </p:spTree>
    <p:extLst>
      <p:ext uri="{BB962C8B-B14F-4D97-AF65-F5344CB8AC3E}">
        <p14:creationId xmlns:p14="http://schemas.microsoft.com/office/powerpoint/2010/main" val="3020397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Persistence Unit:</a:t>
            </a:r>
            <a:br>
              <a:rPr lang="en-US" dirty="0" smtClean="0"/>
            </a:br>
            <a:r>
              <a:rPr lang="en-US" dirty="0" err="1" smtClean="0">
                <a:latin typeface="Courier New"/>
                <a:cs typeface="Courier New"/>
              </a:rPr>
              <a:t>persistence.xml</a:t>
            </a:r>
            <a:endParaRPr lang="en-US" dirty="0">
              <a:latin typeface="Courier New"/>
              <a:cs typeface="Courier New"/>
            </a:endParaRP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559717181"/>
              </p:ext>
            </p:extLst>
          </p:nvPr>
        </p:nvGraphicFramePr>
        <p:xfrm>
          <a:off x="1114425" y="2595563"/>
          <a:ext cx="7610475" cy="338836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err="1" smtClean="0">
                          <a:latin typeface="Courier New"/>
                          <a:cs typeface="Courier New"/>
                        </a:rPr>
                        <a:t>persistence.xml</a:t>
                      </a:r>
                      <a:endParaRPr lang="en-US" dirty="0">
                        <a:latin typeface="Courier New"/>
                        <a:cs typeface="Courier New"/>
                      </a:endParaRPr>
                    </a:p>
                  </a:txBody>
                  <a:tcPr/>
                </a:tc>
              </a:tr>
              <a:tr h="370840">
                <a:tc>
                  <a:txBody>
                    <a:bodyPr/>
                    <a:lstStyle/>
                    <a:p>
                      <a:r>
                        <a:rPr lang="en-US" sz="1200" b="1" dirty="0" smtClean="0">
                          <a:solidFill>
                            <a:srgbClr val="008000"/>
                          </a:solidFill>
                          <a:latin typeface="Courier-Bold"/>
                        </a:rPr>
                        <a:t>&lt;persistence&gt;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&lt;persistence-unit</a:t>
                      </a:r>
                      <a:r>
                        <a:rPr lang="en-US" sz="1200" b="0" dirty="0" smtClean="0">
                          <a:solidFill>
                            <a:prstClr val="black"/>
                          </a:solidFill>
                          <a:latin typeface="Courier"/>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EmployeeUnit</a:t>
                      </a:r>
                      <a:r>
                        <a:rPr lang="en-US" sz="1200" b="0" dirty="0" smtClean="0">
                          <a:solidFill>
                            <a:srgbClr val="BA2121"/>
                          </a:solidFill>
                          <a:latin typeface="Courier"/>
                        </a:rPr>
                        <a:t>"</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baseline="0" dirty="0" smtClean="0">
                          <a:solidFill>
                            <a:prstClr val="black"/>
                          </a:solidFill>
                          <a:latin typeface="Courier"/>
                        </a:rPr>
                        <a:t>        </a:t>
                      </a:r>
                      <a:r>
                        <a:rPr lang="en-US" sz="1200" b="1" dirty="0" smtClean="0">
                          <a:solidFill>
                            <a:srgbClr val="008000"/>
                          </a:solidFill>
                          <a:latin typeface="Courier-Bold"/>
                        </a:rPr>
                        <a:t>&lt;provider&gt;</a:t>
                      </a:r>
                      <a:r>
                        <a:rPr lang="en-US" sz="1200" b="0" dirty="0" err="1" smtClean="0">
                          <a:solidFill>
                            <a:prstClr val="black"/>
                          </a:solidFill>
                          <a:latin typeface="Courier"/>
                        </a:rPr>
                        <a:t>org.hibernate.ejb.HibernatePersistence</a:t>
                      </a:r>
                      <a:r>
                        <a:rPr lang="en-US" sz="1200" b="1" dirty="0" smtClean="0">
                          <a:solidFill>
                            <a:srgbClr val="008000"/>
                          </a:solidFill>
                          <a:latin typeface="Courier-Bold"/>
                        </a:rPr>
                        <a:t>&lt;/provider&gt;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&lt;class&gt;</a:t>
                      </a:r>
                      <a:r>
                        <a:rPr lang="en-US" sz="1200" b="0" dirty="0" err="1" smtClean="0">
                          <a:solidFill>
                            <a:prstClr val="black"/>
                          </a:solidFill>
                          <a:latin typeface="Courier"/>
                        </a:rPr>
                        <a:t>it.polimi.awt.jpa.Employee</a:t>
                      </a:r>
                      <a:r>
                        <a:rPr lang="en-US" sz="1200" b="1" dirty="0" smtClean="0">
                          <a:solidFill>
                            <a:srgbClr val="008000"/>
                          </a:solidFill>
                          <a:latin typeface="Courier-Bold"/>
                        </a:rPr>
                        <a:t>&lt;/class&gt;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&lt;properties&gt;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1" baseline="0" dirty="0" smtClean="0">
                          <a:solidFill>
                            <a:srgbClr val="008000"/>
                          </a:solidFill>
                          <a:latin typeface="Courier-Bold"/>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javax.persistence.jdbc.driver</a:t>
                      </a:r>
                      <a:r>
                        <a:rPr lang="en-US" sz="1200" b="0" dirty="0" smtClean="0">
                          <a:solidFill>
                            <a:srgbClr val="BA2121"/>
                          </a:solidFill>
                          <a:latin typeface="Courier"/>
                        </a:rPr>
                        <a: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0" dirty="0" smtClean="0">
                          <a:solidFill>
                            <a:srgbClr val="7D9029"/>
                          </a:solidFill>
                          <a:latin typeface="Courier"/>
                        </a:rPr>
                        <a:t>value=</a:t>
                      </a:r>
                      <a:r>
                        <a:rPr lang="en-US" sz="1200" b="0" dirty="0" smtClean="0">
                          <a:solidFill>
                            <a:srgbClr val="BA2121"/>
                          </a:solidFill>
                          <a:latin typeface="Courier"/>
                        </a:rPr>
                        <a:t>"</a:t>
                      </a:r>
                      <a:r>
                        <a:rPr lang="en-US" sz="1200" b="0" dirty="0" err="1" smtClean="0">
                          <a:solidFill>
                            <a:srgbClr val="BA2121"/>
                          </a:solidFill>
                          <a:latin typeface="Courier"/>
                        </a:rPr>
                        <a:t>com.mysql.jdbc.Driver</a:t>
                      </a:r>
                      <a:r>
                        <a:rPr lang="en-US" sz="1200" b="0" dirty="0" smtClean="0">
                          <a:solidFill>
                            <a:srgbClr val="BA2121"/>
                          </a:solidFill>
                          <a:latin typeface="Courier"/>
                        </a:rPr>
                        <a:t>"</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1" baseline="0" dirty="0" smtClean="0">
                          <a:solidFill>
                            <a:srgbClr val="008000"/>
                          </a:solidFill>
                          <a:latin typeface="Courier-Bold"/>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javax.persistence.jdbc.url</a:t>
                      </a:r>
                      <a:r>
                        <a:rPr lang="en-US" sz="1200" b="0" dirty="0" smtClean="0">
                          <a:solidFill>
                            <a:srgbClr val="BA2121"/>
                          </a:solidFill>
                          <a:latin typeface="Courier"/>
                        </a:rPr>
                        <a: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0" dirty="0" smtClean="0">
                          <a:solidFill>
                            <a:srgbClr val="7D9029"/>
                          </a:solidFill>
                          <a:latin typeface="Courier"/>
                        </a:rPr>
                        <a:t>value=</a:t>
                      </a:r>
                      <a:r>
                        <a:rPr lang="en-US" sz="1200" b="0" dirty="0" smtClean="0">
                          <a:solidFill>
                            <a:srgbClr val="BA2121"/>
                          </a:solidFill>
                          <a:latin typeface="Courier"/>
                        </a:rPr>
                        <a:t>"</a:t>
                      </a:r>
                      <a:r>
                        <a:rPr lang="en-US" sz="1200" b="0" dirty="0" err="1" smtClean="0">
                          <a:solidFill>
                            <a:srgbClr val="BA2121"/>
                          </a:solidFill>
                          <a:latin typeface="Courier"/>
                        </a:rPr>
                        <a:t>jdbc:mysql</a:t>
                      </a:r>
                      <a:r>
                        <a:rPr lang="en-US" sz="1200" b="0" dirty="0" smtClean="0">
                          <a:solidFill>
                            <a:srgbClr val="BA2121"/>
                          </a:solidFill>
                          <a:latin typeface="Courier"/>
                        </a:rPr>
                        <a:t>://serverurl:3306/</a:t>
                      </a:r>
                      <a:r>
                        <a:rPr lang="en-US" sz="1200" b="0" dirty="0" err="1" smtClean="0">
                          <a:solidFill>
                            <a:srgbClr val="BA2121"/>
                          </a:solidFill>
                          <a:latin typeface="Courier"/>
                        </a:rPr>
                        <a:t>db</a:t>
                      </a:r>
                      <a:r>
                        <a:rPr lang="en-US" sz="1200" b="0" dirty="0" smtClean="0">
                          <a:solidFill>
                            <a:srgbClr val="BA2121"/>
                          </a:solidFill>
                          <a:latin typeface="Courier"/>
                        </a:rPr>
                        <a:t>-schema"</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0" dirty="0" smtClean="0">
                          <a:solidFill>
                            <a:prstClr val="black"/>
                          </a:solidFill>
                          <a:latin typeface="Courier"/>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javax.persistence.jdbc.user</a:t>
                      </a:r>
                      <a:r>
                        <a:rPr lang="en-US" sz="1200" b="0" dirty="0" smtClean="0">
                          <a:solidFill>
                            <a:srgbClr val="BA2121"/>
                          </a:solidFill>
                          <a:latin typeface="Courier"/>
                        </a:rPr>
                        <a:t>"</a:t>
                      </a:r>
                      <a:endParaRPr lang="en-US" sz="1200" b="0" dirty="0" smtClean="0">
                        <a:solidFill>
                          <a:prstClr val="black"/>
                        </a:solidFill>
                        <a:latin typeface="Courier"/>
                      </a:endParaRPr>
                    </a:p>
                    <a:p>
                      <a:r>
                        <a:rPr lang="fi-FI" sz="1200" b="0" dirty="0" smtClean="0">
                          <a:solidFill>
                            <a:prstClr val="black"/>
                          </a:solidFill>
                          <a:latin typeface="Courier"/>
                        </a:rPr>
                        <a:t>		</a:t>
                      </a:r>
                      <a:r>
                        <a:rPr lang="fi-FI" sz="1200" b="0" dirty="0" smtClean="0">
                          <a:solidFill>
                            <a:srgbClr val="7D9029"/>
                          </a:solidFill>
                          <a:latin typeface="Courier"/>
                        </a:rPr>
                        <a:t>value=</a:t>
                      </a:r>
                      <a:r>
                        <a:rPr lang="fi-FI" sz="1200" b="0" dirty="0" smtClean="0">
                          <a:solidFill>
                            <a:srgbClr val="BA2121"/>
                          </a:solidFill>
                          <a:latin typeface="Courier"/>
                        </a:rPr>
                        <a:t>"dbuser"</a:t>
                      </a:r>
                      <a:r>
                        <a:rPr lang="fi-FI" sz="1200" b="1" dirty="0" smtClean="0">
                          <a:solidFill>
                            <a:srgbClr val="008000"/>
                          </a:solidFill>
                          <a:latin typeface="Courier-Bold"/>
                        </a:rPr>
                        <a:t>/&gt;</a:t>
                      </a:r>
                      <a:endParaRPr lang="fi-FI" sz="1200" b="0" dirty="0" smtClean="0">
                        <a:solidFill>
                          <a:prstClr val="black"/>
                        </a:solidFill>
                        <a:latin typeface="Courier"/>
                      </a:endParaRPr>
                    </a:p>
                    <a:p>
                      <a:r>
                        <a:rPr lang="fi-FI" sz="1200" b="0" dirty="0" smtClean="0">
                          <a:solidFill>
                            <a:prstClr val="black"/>
                          </a:solidFill>
                          <a:latin typeface="Courier"/>
                        </a:rPr>
                        <a:t>	</a:t>
                      </a:r>
                      <a:r>
                        <a:rPr lang="fi-FI" sz="1200" b="1" dirty="0" smtClean="0">
                          <a:solidFill>
                            <a:srgbClr val="008000"/>
                          </a:solidFill>
                          <a:latin typeface="Courier-Bold"/>
                        </a:rPr>
                        <a:t>&lt;property</a:t>
                      </a:r>
                      <a:r>
                        <a:rPr lang="fi-FI" sz="1200" b="0" dirty="0" smtClean="0">
                          <a:solidFill>
                            <a:prstClr val="black"/>
                          </a:solidFill>
                          <a:latin typeface="Courier"/>
                        </a:rPr>
                        <a:t> </a:t>
                      </a:r>
                      <a:r>
                        <a:rPr lang="fi-FI" sz="1200" b="0" baseline="0" dirty="0" smtClean="0">
                          <a:solidFill>
                            <a:prstClr val="black"/>
                          </a:solidFill>
                          <a:latin typeface="Courier"/>
                        </a:rPr>
                        <a:t> </a:t>
                      </a:r>
                      <a:r>
                        <a:rPr lang="fi-FI" sz="1200" b="0" dirty="0" smtClean="0">
                          <a:solidFill>
                            <a:srgbClr val="7D9029"/>
                          </a:solidFill>
                          <a:latin typeface="Courier"/>
                        </a:rPr>
                        <a:t>name=</a:t>
                      </a:r>
                      <a:r>
                        <a:rPr lang="fi-FI" sz="1200" b="0" dirty="0" smtClean="0">
                          <a:solidFill>
                            <a:srgbClr val="BA2121"/>
                          </a:solidFill>
                          <a:latin typeface="Courier"/>
                        </a:rPr>
                        <a:t>"javax.persistence.jdbc.password"</a:t>
                      </a:r>
                      <a:endParaRPr lang="fi-FI" sz="1200" b="0" dirty="0" smtClean="0">
                        <a:solidFill>
                          <a:prstClr val="black"/>
                        </a:solidFill>
                        <a:latin typeface="Courier"/>
                      </a:endParaRPr>
                    </a:p>
                    <a:p>
                      <a:r>
                        <a:rPr lang="fi-FI" sz="1200" b="0" dirty="0" smtClean="0">
                          <a:solidFill>
                            <a:prstClr val="black"/>
                          </a:solidFill>
                          <a:latin typeface="Courier"/>
                        </a:rPr>
                        <a:t>		 </a:t>
                      </a:r>
                      <a:r>
                        <a:rPr lang="fi-FI" sz="1200" b="0" dirty="0" smtClean="0">
                          <a:solidFill>
                            <a:srgbClr val="7D9029"/>
                          </a:solidFill>
                          <a:latin typeface="Courier"/>
                        </a:rPr>
                        <a:t>value=</a:t>
                      </a:r>
                      <a:r>
                        <a:rPr lang="fi-FI" sz="1200" b="0" dirty="0" smtClean="0">
                          <a:solidFill>
                            <a:srgbClr val="BA2121"/>
                          </a:solidFill>
                          <a:latin typeface="Courier"/>
                        </a:rPr>
                        <a:t>"dbpasswd"</a:t>
                      </a:r>
                      <a:r>
                        <a:rPr lang="fi-FI" sz="1200" b="1" dirty="0" smtClean="0">
                          <a:solidFill>
                            <a:srgbClr val="008000"/>
                          </a:solidFill>
                          <a:latin typeface="Courier-Bold"/>
                        </a:rPr>
                        <a:t>/&gt;</a:t>
                      </a:r>
                      <a:endParaRPr lang="fi-FI"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&lt;/properties&gt;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&lt;/persistence-unit&gt;</a:t>
                      </a:r>
                      <a:endParaRPr lang="en-US" sz="1200" b="0" dirty="0" smtClean="0">
                        <a:solidFill>
                          <a:prstClr val="black"/>
                        </a:solidFill>
                        <a:latin typeface="Courier"/>
                      </a:endParaRPr>
                    </a:p>
                    <a:p>
                      <a:r>
                        <a:rPr lang="en-US" sz="1200" b="1" dirty="0" smtClean="0">
                          <a:solidFill>
                            <a:srgbClr val="008000"/>
                          </a:solidFill>
                          <a:latin typeface="Courier-Bold"/>
                        </a:rPr>
                        <a:t>&lt;/persistence&gt;</a:t>
                      </a:r>
                      <a:endParaRPr lang="en-US" sz="1200" b="0" dirty="0" smtClean="0">
                        <a:solidFill>
                          <a:prstClr val="black"/>
                        </a:solidFill>
                        <a:latin typeface="Courier"/>
                      </a:endParaRPr>
                    </a:p>
                  </a:txBody>
                  <a:tcPr/>
                </a:tc>
              </a:tr>
            </a:tbl>
          </a:graphicData>
        </a:graphic>
      </p:graphicFrame>
      <p:grpSp>
        <p:nvGrpSpPr>
          <p:cNvPr id="6" name="Gruppo 5"/>
          <p:cNvGrpSpPr/>
          <p:nvPr/>
        </p:nvGrpSpPr>
        <p:grpSpPr>
          <a:xfrm>
            <a:off x="69025" y="4100305"/>
            <a:ext cx="1891266" cy="1217802"/>
            <a:chOff x="69025" y="4100305"/>
            <a:chExt cx="1891266" cy="1217802"/>
          </a:xfrm>
        </p:grpSpPr>
        <p:sp>
          <p:nvSpPr>
            <p:cNvPr id="7" name="CasellaDiTesto 6"/>
            <p:cNvSpPr txBox="1"/>
            <p:nvPr/>
          </p:nvSpPr>
          <p:spPr>
            <a:xfrm>
              <a:off x="69025" y="4364000"/>
              <a:ext cx="1891266"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t>The names of the JDBC properties were standardized in JPA 2.0</a:t>
              </a:r>
              <a:endParaRPr lang="en-US" sz="1400" dirty="0"/>
            </a:p>
          </p:txBody>
        </p:sp>
        <p:cxnSp>
          <p:nvCxnSpPr>
            <p:cNvPr id="8" name="Connettore 2 7"/>
            <p:cNvCxnSpPr/>
            <p:nvPr/>
          </p:nvCxnSpPr>
          <p:spPr>
            <a:xfrm flipV="1">
              <a:off x="1114425" y="4100305"/>
              <a:ext cx="845866" cy="263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uppo 19"/>
          <p:cNvGrpSpPr/>
          <p:nvPr/>
        </p:nvGrpSpPr>
        <p:grpSpPr>
          <a:xfrm>
            <a:off x="5756630" y="3623251"/>
            <a:ext cx="3348000" cy="738664"/>
            <a:chOff x="5756630" y="3623251"/>
            <a:chExt cx="3401175" cy="738664"/>
          </a:xfrm>
        </p:grpSpPr>
        <p:sp>
          <p:nvSpPr>
            <p:cNvPr id="13" name="CasellaDiTesto 12"/>
            <p:cNvSpPr txBox="1"/>
            <p:nvPr/>
          </p:nvSpPr>
          <p:spPr>
            <a:xfrm>
              <a:off x="6350240" y="3623251"/>
              <a:ext cx="280756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a:t>Multiple </a:t>
              </a:r>
              <a:r>
                <a:rPr lang="it-IT" sz="1400" dirty="0" smtClean="0"/>
                <a:t>&lt;</a:t>
              </a:r>
              <a:r>
                <a:rPr lang="it-IT" sz="1400" dirty="0" err="1" smtClean="0">
                  <a:latin typeface="Courier New"/>
                  <a:cs typeface="Courier New"/>
                </a:rPr>
                <a:t>class</a:t>
              </a:r>
              <a:r>
                <a:rPr lang="it-IT" sz="1400" dirty="0" smtClean="0">
                  <a:latin typeface="Courier New"/>
                  <a:cs typeface="Courier New"/>
                </a:rPr>
                <a:t>&gt;</a:t>
              </a:r>
              <a:r>
                <a:rPr lang="it-IT" sz="1400" dirty="0" smtClean="0"/>
                <a:t> </a:t>
              </a:r>
              <a:r>
                <a:rPr lang="it-IT" sz="1400" dirty="0" err="1"/>
                <a:t>elements</a:t>
              </a:r>
              <a:r>
                <a:rPr lang="it-IT" sz="1400" dirty="0"/>
                <a:t> can be </a:t>
              </a:r>
              <a:r>
                <a:rPr lang="it-IT" sz="1400" dirty="0" err="1"/>
                <a:t>specified</a:t>
              </a:r>
              <a:r>
                <a:rPr lang="it-IT" sz="1400" dirty="0"/>
                <a:t> </a:t>
              </a:r>
              <a:r>
                <a:rPr lang="it-IT" sz="1400" dirty="0" err="1"/>
                <a:t>when</a:t>
              </a:r>
              <a:r>
                <a:rPr lang="it-IT" sz="1400" dirty="0"/>
                <a:t> </a:t>
              </a:r>
              <a:r>
                <a:rPr lang="it-IT" sz="1400" dirty="0" err="1"/>
                <a:t>there</a:t>
              </a:r>
              <a:r>
                <a:rPr lang="it-IT" sz="1400" dirty="0"/>
                <a:t> </a:t>
              </a:r>
              <a:r>
                <a:rPr lang="it-IT" sz="1400" dirty="0" err="1"/>
                <a:t>is</a:t>
              </a:r>
              <a:r>
                <a:rPr lang="it-IT" sz="1400" dirty="0"/>
                <a:t> more </a:t>
              </a:r>
              <a:r>
                <a:rPr lang="it-IT" sz="1400" dirty="0" err="1"/>
                <a:t>than</a:t>
              </a:r>
              <a:r>
                <a:rPr lang="it-IT" sz="1400" dirty="0"/>
                <a:t> </a:t>
              </a:r>
              <a:r>
                <a:rPr lang="it-IT" sz="1400" dirty="0" err="1"/>
                <a:t>one</a:t>
              </a:r>
              <a:r>
                <a:rPr lang="it-IT" sz="1400" dirty="0"/>
                <a:t> </a:t>
              </a:r>
              <a:r>
                <a:rPr lang="it-IT" sz="1400" dirty="0" err="1"/>
                <a:t>entity</a:t>
              </a:r>
              <a:r>
                <a:rPr lang="it-IT" sz="1400" dirty="0"/>
                <a:t> </a:t>
              </a:r>
            </a:p>
          </p:txBody>
        </p:sp>
        <p:cxnSp>
          <p:nvCxnSpPr>
            <p:cNvPr id="15" name="Connettore 2 14"/>
            <p:cNvCxnSpPr/>
            <p:nvPr/>
          </p:nvCxnSpPr>
          <p:spPr>
            <a:xfrm flipH="1" flipV="1">
              <a:off x="5756630" y="3727549"/>
              <a:ext cx="593610" cy="138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3" name="Gruppo 22"/>
          <p:cNvGrpSpPr/>
          <p:nvPr/>
        </p:nvGrpSpPr>
        <p:grpSpPr>
          <a:xfrm>
            <a:off x="5991312" y="2740220"/>
            <a:ext cx="3113316" cy="523220"/>
            <a:chOff x="6188888" y="3982200"/>
            <a:chExt cx="3162764" cy="523220"/>
          </a:xfrm>
        </p:grpSpPr>
        <p:sp>
          <p:nvSpPr>
            <p:cNvPr id="24" name="CasellaDiTesto 23"/>
            <p:cNvSpPr txBox="1"/>
            <p:nvPr/>
          </p:nvSpPr>
          <p:spPr>
            <a:xfrm>
              <a:off x="6544087" y="3982200"/>
              <a:ext cx="280756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a:t>the JPA </a:t>
              </a:r>
              <a:r>
                <a:rPr lang="it-IT" sz="1400" dirty="0" err="1"/>
                <a:t>persistence</a:t>
              </a:r>
              <a:r>
                <a:rPr lang="it-IT" sz="1400" dirty="0"/>
                <a:t> provider to be </a:t>
              </a:r>
              <a:r>
                <a:rPr lang="it-IT" sz="1400" dirty="0" err="1"/>
                <a:t>used</a:t>
              </a:r>
              <a:endParaRPr lang="it-IT" sz="1400" dirty="0"/>
            </a:p>
          </p:txBody>
        </p:sp>
        <p:cxnSp>
          <p:nvCxnSpPr>
            <p:cNvPr id="25" name="Connettore 2 24"/>
            <p:cNvCxnSpPr/>
            <p:nvPr/>
          </p:nvCxnSpPr>
          <p:spPr>
            <a:xfrm flipH="1">
              <a:off x="6188888" y="4361915"/>
              <a:ext cx="355201" cy="143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Segnaposto numero diapositiva 2"/>
          <p:cNvSpPr>
            <a:spLocks noGrp="1"/>
          </p:cNvSpPr>
          <p:nvPr>
            <p:ph type="sldNum" sz="quarter" idx="12"/>
          </p:nvPr>
        </p:nvSpPr>
        <p:spPr/>
        <p:txBody>
          <a:bodyPr/>
          <a:lstStyle/>
          <a:p>
            <a:fld id="{4A822907-8A9D-4F6B-98F6-913902AD56B5}" type="slidenum">
              <a:rPr lang="en-US" smtClean="0"/>
              <a:t>56</a:t>
            </a:fld>
            <a:endParaRPr lang="en-US"/>
          </a:p>
        </p:txBody>
      </p:sp>
    </p:spTree>
    <p:extLst>
      <p:ext uri="{BB962C8B-B14F-4D97-AF65-F5344CB8AC3E}">
        <p14:creationId xmlns:p14="http://schemas.microsoft.com/office/powerpoint/2010/main" val="29373016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a:t>Locating an </a:t>
            </a:r>
            <a:r>
              <a:rPr lang="en-US" dirty="0" err="1" smtClean="0"/>
              <a:t>EntityManager</a:t>
            </a:r>
            <a:r>
              <a:rPr lang="en-US" dirty="0" smtClean="0"/>
              <a:t> in EJB</a:t>
            </a:r>
            <a:endParaRPr lang="en-US" dirty="0"/>
          </a:p>
        </p:txBody>
      </p:sp>
      <p:sp>
        <p:nvSpPr>
          <p:cNvPr id="370691" name="Rectangle 3" descr="Rectangle: Click to edit Master text styles&#10;Second level&#10;Third level&#10;Fourth level&#10;Fifth level"/>
          <p:cNvSpPr>
            <a:spLocks noGrp="1" noChangeArrowheads="1"/>
          </p:cNvSpPr>
          <p:nvPr>
            <p:ph type="body" idx="1"/>
          </p:nvPr>
        </p:nvSpPr>
        <p:spPr/>
        <p:txBody>
          <a:bodyPr>
            <a:noAutofit/>
          </a:bodyPr>
          <a:lstStyle/>
          <a:p>
            <a:pPr>
              <a:lnSpc>
                <a:spcPct val="80000"/>
              </a:lnSpc>
            </a:pPr>
            <a:r>
              <a:rPr lang="en-US" dirty="0"/>
              <a:t>From within an EJB session bean, using dependency injection</a:t>
            </a:r>
          </a:p>
          <a:p>
            <a:pPr>
              <a:lnSpc>
                <a:spcPct val="80000"/>
              </a:lnSpc>
              <a:buFont typeface="Wingdings" pitchFamily="2" charset="2"/>
              <a:buNone/>
            </a:pPr>
            <a:endParaRPr lang="en-US" sz="2400" b="1" dirty="0">
              <a:latin typeface="Courier New" pitchFamily="49" charset="0"/>
            </a:endParaRPr>
          </a:p>
          <a:p>
            <a:pPr>
              <a:lnSpc>
                <a:spcPct val="80000"/>
              </a:lnSpc>
              <a:buFont typeface="Wingdings" pitchFamily="2" charset="2"/>
              <a:buNone/>
            </a:pPr>
            <a:r>
              <a:rPr lang="en-US" sz="2400" b="1" dirty="0">
                <a:latin typeface="Courier New" pitchFamily="49" charset="0"/>
              </a:rPr>
              <a:t>@Stateless</a:t>
            </a:r>
          </a:p>
          <a:p>
            <a:pPr>
              <a:lnSpc>
                <a:spcPct val="80000"/>
              </a:lnSpc>
              <a:buFont typeface="Wingdings" pitchFamily="2" charset="2"/>
              <a:buNone/>
            </a:pPr>
            <a:r>
              <a:rPr lang="en-US" sz="2400" b="1" dirty="0">
                <a:latin typeface="Courier New" pitchFamily="49" charset="0"/>
              </a:rPr>
              <a:t>public class </a:t>
            </a:r>
            <a:r>
              <a:rPr lang="en-US" sz="2400" b="1" dirty="0" err="1">
                <a:latin typeface="Courier New" pitchFamily="49" charset="0"/>
              </a:rPr>
              <a:t>SessionEJB</a:t>
            </a:r>
            <a:r>
              <a:rPr lang="en-US" sz="2400" b="1" dirty="0">
                <a:latin typeface="Courier New" pitchFamily="49" charset="0"/>
              </a:rPr>
              <a:t> {</a:t>
            </a:r>
          </a:p>
          <a:p>
            <a:pPr>
              <a:lnSpc>
                <a:spcPct val="80000"/>
              </a:lnSpc>
              <a:buFont typeface="Wingdings" pitchFamily="2" charset="2"/>
              <a:buNone/>
            </a:pPr>
            <a:r>
              <a:rPr lang="en-US" sz="2400" b="1" dirty="0">
                <a:solidFill>
                  <a:srgbClr val="FF3300"/>
                </a:solidFill>
                <a:latin typeface="Courier New" pitchFamily="49" charset="0"/>
              </a:rPr>
              <a:t> @</a:t>
            </a:r>
            <a:r>
              <a:rPr lang="en-US" sz="2400" b="1" dirty="0" err="1">
                <a:solidFill>
                  <a:srgbClr val="FF3300"/>
                </a:solidFill>
                <a:latin typeface="Courier New" pitchFamily="49" charset="0"/>
              </a:rPr>
              <a:t>PersistenceUnit</a:t>
            </a:r>
            <a:endParaRPr lang="en-US" sz="2400" b="1" dirty="0">
              <a:solidFill>
                <a:srgbClr val="FF3300"/>
              </a:solidFill>
              <a:latin typeface="Courier New" pitchFamily="49" charset="0"/>
            </a:endParaRP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EntityManagerFactory</a:t>
            </a:r>
            <a:r>
              <a:rPr lang="en-US" sz="2400" b="1" dirty="0">
                <a:latin typeface="Courier New" pitchFamily="49" charset="0"/>
              </a:rPr>
              <a:t> factory;</a:t>
            </a:r>
          </a:p>
          <a:p>
            <a:pPr>
              <a:lnSpc>
                <a:spcPct val="80000"/>
              </a:lnSpc>
              <a:buFont typeface="Wingdings" pitchFamily="2" charset="2"/>
              <a:buNone/>
            </a:pPr>
            <a:r>
              <a:rPr lang="en-US" sz="2400" b="1" dirty="0">
                <a:solidFill>
                  <a:srgbClr val="FF3300"/>
                </a:solidFill>
                <a:latin typeface="Courier New" pitchFamily="49" charset="0"/>
              </a:rPr>
              <a:t> @</a:t>
            </a:r>
            <a:r>
              <a:rPr lang="en-US" sz="2400" b="1" dirty="0" err="1">
                <a:solidFill>
                  <a:srgbClr val="FF3300"/>
                </a:solidFill>
                <a:latin typeface="Courier New" pitchFamily="49" charset="0"/>
              </a:rPr>
              <a:t>PersistenceContext</a:t>
            </a:r>
            <a:endParaRPr lang="en-US" sz="2400" b="1" dirty="0">
              <a:solidFill>
                <a:srgbClr val="FF3300"/>
              </a:solidFill>
              <a:latin typeface="Courier New" pitchFamily="49" charset="0"/>
            </a:endParaRP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EntityManager</a:t>
            </a:r>
            <a:r>
              <a:rPr lang="en-US" sz="2400" b="1" dirty="0">
                <a:latin typeface="Courier New" pitchFamily="49" charset="0"/>
              </a:rPr>
              <a:t> manager;</a:t>
            </a:r>
          </a:p>
          <a:p>
            <a:pPr>
              <a:lnSpc>
                <a:spcPct val="80000"/>
              </a:lnSpc>
              <a:buFont typeface="Wingdings" pitchFamily="2" charset="2"/>
              <a:buNone/>
            </a:pPr>
            <a:endParaRPr lang="en-US" sz="2400" b="1" dirty="0">
              <a:latin typeface="Courier New" pitchFamily="49" charset="0"/>
            </a:endParaRPr>
          </a:p>
          <a:p>
            <a:pPr>
              <a:lnSpc>
                <a:spcPct val="80000"/>
              </a:lnSpc>
              <a:buFont typeface="Wingdings" pitchFamily="2" charset="2"/>
              <a:buNone/>
            </a:pPr>
            <a:r>
              <a:rPr lang="en-US" sz="2400" b="1" dirty="0">
                <a:latin typeface="Courier New" pitchFamily="49" charset="0"/>
              </a:rPr>
              <a:t>}</a:t>
            </a:r>
          </a:p>
        </p:txBody>
      </p:sp>
    </p:spTree>
    <p:extLst>
      <p:ext uri="{BB962C8B-B14F-4D97-AF65-F5344CB8AC3E}">
        <p14:creationId xmlns:p14="http://schemas.microsoft.com/office/powerpoint/2010/main" val="5122494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Obtaining an </a:t>
            </a:r>
            <a:r>
              <a:rPr lang="en-US" dirty="0" err="1">
                <a:latin typeface="Courier New"/>
                <a:cs typeface="Courier New"/>
              </a:rPr>
              <a:t>EntityManager</a:t>
            </a:r>
            <a:r>
              <a:rPr lang="en-US" dirty="0"/>
              <a:t>	</a:t>
            </a:r>
            <a:r>
              <a:rPr lang="en-US" dirty="0" smtClean="0"/>
              <a:t> </a:t>
            </a:r>
            <a:br>
              <a:rPr lang="en-US" dirty="0" smtClean="0"/>
            </a:br>
            <a:r>
              <a:rPr lang="en-US" dirty="0" smtClean="0"/>
              <a:t>in JSE</a:t>
            </a:r>
            <a:endParaRPr lang="en-US" dirty="0"/>
          </a:p>
        </p:txBody>
      </p:sp>
      <p:sp>
        <p:nvSpPr>
          <p:cNvPr id="4" name="Segnaposto contenuto 3"/>
          <p:cNvSpPr>
            <a:spLocks noGrp="1"/>
          </p:cNvSpPr>
          <p:nvPr>
            <p:ph idx="1"/>
          </p:nvPr>
        </p:nvSpPr>
        <p:spPr>
          <a:xfrm>
            <a:off x="952536" y="1524000"/>
            <a:ext cx="7772364" cy="1698022"/>
          </a:xfrm>
        </p:spPr>
        <p:txBody>
          <a:bodyPr>
            <a:normAutofit fontScale="92500" lnSpcReduction="20000"/>
          </a:bodyPr>
          <a:lstStyle/>
          <a:p>
            <a:r>
              <a:rPr lang="it-IT" dirty="0" smtClean="0">
                <a:cs typeface="Courier New"/>
              </a:rPr>
              <a:t>An </a:t>
            </a:r>
            <a:r>
              <a:rPr lang="it-IT" dirty="0" err="1" smtClean="0">
                <a:latin typeface="Courier New"/>
                <a:cs typeface="Courier New"/>
              </a:rPr>
              <a:t>EntityManager</a:t>
            </a:r>
            <a:r>
              <a:rPr lang="it-IT" dirty="0"/>
              <a:t> </a:t>
            </a:r>
            <a:r>
              <a:rPr lang="it-IT" dirty="0" err="1" smtClean="0"/>
              <a:t>object</a:t>
            </a:r>
            <a:r>
              <a:rPr lang="it-IT" dirty="0" smtClean="0"/>
              <a:t> </a:t>
            </a:r>
            <a:r>
              <a:rPr lang="it-IT" dirty="0" err="1" smtClean="0"/>
              <a:t>is</a:t>
            </a:r>
            <a:r>
              <a:rPr lang="it-IT" dirty="0" smtClean="0"/>
              <a:t> </a:t>
            </a:r>
            <a:r>
              <a:rPr lang="it-IT" dirty="0" err="1" smtClean="0"/>
              <a:t>created</a:t>
            </a:r>
            <a:r>
              <a:rPr lang="it-IT" dirty="0" smtClean="0"/>
              <a:t> </a:t>
            </a:r>
            <a:r>
              <a:rPr lang="it-IT" dirty="0"/>
              <a:t>from a </a:t>
            </a:r>
            <a:r>
              <a:rPr lang="it-IT" dirty="0" err="1" smtClean="0">
                <a:latin typeface="Courier New"/>
                <a:cs typeface="Courier New"/>
              </a:rPr>
              <a:t>EntityManagerFactory</a:t>
            </a:r>
            <a:r>
              <a:rPr lang="it-IT" dirty="0" smtClean="0"/>
              <a:t> </a:t>
            </a:r>
          </a:p>
          <a:p>
            <a:pPr lvl="1"/>
            <a:r>
              <a:rPr lang="it-IT" dirty="0" err="1"/>
              <a:t>As</a:t>
            </a:r>
            <a:r>
              <a:rPr lang="it-IT" dirty="0"/>
              <a:t> </a:t>
            </a:r>
            <a:r>
              <a:rPr lang="it-IT" dirty="0" smtClean="0"/>
              <a:t>with JDBC, in </a:t>
            </a:r>
            <a:r>
              <a:rPr lang="it-IT" dirty="0" err="1" smtClean="0"/>
              <a:t>which</a:t>
            </a:r>
            <a:r>
              <a:rPr lang="it-IT" dirty="0" smtClean="0"/>
              <a:t> a </a:t>
            </a:r>
            <a:r>
              <a:rPr lang="it-IT" dirty="0">
                <a:latin typeface="Courier New"/>
                <a:cs typeface="Courier New"/>
              </a:rPr>
              <a:t>Connection</a:t>
            </a:r>
            <a:r>
              <a:rPr lang="it-IT" dirty="0"/>
              <a:t> </a:t>
            </a:r>
            <a:r>
              <a:rPr lang="it-IT" dirty="0" err="1"/>
              <a:t>is</a:t>
            </a:r>
            <a:r>
              <a:rPr lang="it-IT" dirty="0"/>
              <a:t> </a:t>
            </a:r>
            <a:r>
              <a:rPr lang="it-IT" dirty="0" err="1"/>
              <a:t>created</a:t>
            </a:r>
            <a:r>
              <a:rPr lang="it-IT" dirty="0"/>
              <a:t> from a </a:t>
            </a:r>
            <a:r>
              <a:rPr lang="it-IT" dirty="0" err="1" smtClean="0">
                <a:latin typeface="Courier New"/>
                <a:cs typeface="Courier New"/>
              </a:rPr>
              <a:t>DriverManager</a:t>
            </a:r>
            <a:endParaRPr lang="it-IT" dirty="0" smtClean="0">
              <a:latin typeface="Courier New"/>
              <a:cs typeface="Courier New"/>
            </a:endParaRPr>
          </a:p>
          <a:p>
            <a:endParaRPr lang="it-IT" dirty="0" smtClean="0">
              <a:latin typeface="Courier New"/>
              <a:cs typeface="Courier New"/>
            </a:endParaRPr>
          </a:p>
          <a:p>
            <a:pPr marL="0" indent="0">
              <a:buNone/>
            </a:pPr>
            <a:endParaRPr lang="en-US" dirty="0"/>
          </a:p>
        </p:txBody>
      </p:sp>
      <p:graphicFrame>
        <p:nvGraphicFramePr>
          <p:cNvPr id="12" name="Segnaposto contenuto 3"/>
          <p:cNvGraphicFramePr>
            <a:graphicFrameLocks/>
          </p:cNvGraphicFramePr>
          <p:nvPr>
            <p:extLst>
              <p:ext uri="{D42A27DB-BD31-4B8C-83A1-F6EECF244321}">
                <p14:modId xmlns:p14="http://schemas.microsoft.com/office/powerpoint/2010/main" val="3755488098"/>
              </p:ext>
            </p:extLst>
          </p:nvPr>
        </p:nvGraphicFramePr>
        <p:xfrm>
          <a:off x="952536" y="3505200"/>
          <a:ext cx="7610475" cy="109728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t>Obtaining an</a:t>
                      </a:r>
                      <a:r>
                        <a:rPr lang="en-US" baseline="0" dirty="0" smtClean="0"/>
                        <a:t> </a:t>
                      </a:r>
                      <a:r>
                        <a:rPr lang="en-US" baseline="0" dirty="0" err="1" smtClean="0">
                          <a:latin typeface="Courier New"/>
                          <a:cs typeface="Courier New"/>
                        </a:rPr>
                        <a:t>EntityManager</a:t>
                      </a:r>
                      <a:r>
                        <a:rPr lang="en-US" baseline="0" dirty="0" smtClean="0"/>
                        <a:t> object in JSE environment</a:t>
                      </a:r>
                      <a:endParaRPr lang="en-US" dirty="0"/>
                    </a:p>
                  </a:txBody>
                  <a:tcPr/>
                </a:tc>
              </a:tr>
              <a:tr h="370840">
                <a:tc>
                  <a:txBody>
                    <a:bodyPr/>
                    <a:lstStyle/>
                    <a:p>
                      <a:r>
                        <a:rPr lang="en-US" sz="1400" dirty="0" err="1" smtClean="0">
                          <a:solidFill>
                            <a:prstClr val="black"/>
                          </a:solidFill>
                          <a:latin typeface="CourierNewPSMT"/>
                        </a:rPr>
                        <a:t>EntityManagerFactory</a:t>
                      </a:r>
                      <a:r>
                        <a:rPr lang="en-US" sz="1400" dirty="0" smtClean="0">
                          <a:solidFill>
                            <a:prstClr val="black"/>
                          </a:solidFill>
                          <a:latin typeface="CourierNewPSMT"/>
                        </a:rPr>
                        <a:t> </a:t>
                      </a:r>
                      <a:r>
                        <a:rPr lang="en-US" sz="1400" dirty="0" err="1" smtClean="0">
                          <a:solidFill>
                            <a:prstClr val="black"/>
                          </a:solidFill>
                          <a:latin typeface="CourierNewPSMT"/>
                        </a:rPr>
                        <a:t>emf</a:t>
                      </a:r>
                      <a:r>
                        <a:rPr lang="en-US" sz="1400" dirty="0" smtClean="0">
                          <a:solidFill>
                            <a:prstClr val="black"/>
                          </a:solidFill>
                          <a:latin typeface="CourierNewPSMT"/>
                        </a:rPr>
                        <a:t> = 		</a:t>
                      </a:r>
                      <a:r>
                        <a:rPr lang="en-US" sz="1400" dirty="0" err="1" smtClean="0">
                          <a:solidFill>
                            <a:prstClr val="black"/>
                          </a:solidFill>
                          <a:latin typeface="CourierNewPSMT"/>
                        </a:rPr>
                        <a:t>Persistence.</a:t>
                      </a:r>
                      <a:r>
                        <a:rPr lang="en-US" sz="1400" dirty="0" err="1" smtClean="0">
                          <a:solidFill>
                            <a:srgbClr val="010181"/>
                          </a:solidFill>
                          <a:latin typeface="CourierNewPSMT"/>
                        </a:rPr>
                        <a:t>createEntityManagerFactory</a:t>
                      </a:r>
                      <a:r>
                        <a:rPr lang="en-US" sz="1400" dirty="0" smtClean="0">
                          <a:solidFill>
                            <a:prstClr val="black"/>
                          </a:solidFill>
                          <a:latin typeface="CourierNewPSMT"/>
                        </a:rPr>
                        <a:t>(</a:t>
                      </a:r>
                      <a:r>
                        <a:rPr lang="en-US" sz="1400" dirty="0" smtClean="0">
                          <a:solidFill>
                            <a:srgbClr val="BF0303"/>
                          </a:solidFill>
                          <a:latin typeface="CourierNewPSMT"/>
                        </a:rPr>
                        <a:t>"</a:t>
                      </a:r>
                      <a:r>
                        <a:rPr lang="en-US" sz="1400" dirty="0" err="1" smtClean="0">
                          <a:solidFill>
                            <a:srgbClr val="BF0303"/>
                          </a:solidFill>
                          <a:latin typeface="CourierNewPSMT"/>
                        </a:rPr>
                        <a:t>EmployeeUnit</a:t>
                      </a:r>
                      <a:r>
                        <a:rPr lang="en-US" sz="1400" dirty="0" smtClean="0">
                          <a:solidFill>
                            <a:srgbClr val="BF0303"/>
                          </a:solidFill>
                          <a:latin typeface="CourierNewPSMT"/>
                        </a:rPr>
                        <a:t>"</a:t>
                      </a:r>
                      <a:r>
                        <a:rPr lang="en-US" sz="1400" dirty="0" smtClean="0">
                          <a:solidFill>
                            <a:prstClr val="black"/>
                          </a:solidFill>
                          <a:latin typeface="CourierNewPSMT"/>
                        </a:rPr>
                        <a:t>);</a:t>
                      </a:r>
                    </a:p>
                    <a:p>
                      <a:r>
                        <a:rPr lang="en-US" sz="1400" dirty="0" err="1" smtClean="0">
                          <a:solidFill>
                            <a:prstClr val="black"/>
                          </a:solidFill>
                          <a:latin typeface="CourierNewPSMT"/>
                        </a:rPr>
                        <a:t>EntityManager</a:t>
                      </a:r>
                      <a:r>
                        <a:rPr lang="en-US" sz="1400" dirty="0" smtClean="0">
                          <a:solidFill>
                            <a:prstClr val="black"/>
                          </a:solidFill>
                          <a:latin typeface="CourierNewPSMT"/>
                        </a:rPr>
                        <a:t> </a:t>
                      </a:r>
                      <a:r>
                        <a:rPr lang="en-US" sz="1400" dirty="0" err="1" smtClean="0">
                          <a:solidFill>
                            <a:prstClr val="black"/>
                          </a:solidFill>
                          <a:latin typeface="CourierNewPSMT"/>
                        </a:rPr>
                        <a:t>em</a:t>
                      </a:r>
                      <a:r>
                        <a:rPr lang="en-US" sz="1400" dirty="0" smtClean="0">
                          <a:solidFill>
                            <a:prstClr val="black"/>
                          </a:solidFill>
                          <a:latin typeface="CourierNewPSMT"/>
                        </a:rPr>
                        <a:t> = </a:t>
                      </a:r>
                      <a:r>
                        <a:rPr lang="en-US" sz="1400" dirty="0" err="1" smtClean="0">
                          <a:solidFill>
                            <a:prstClr val="black"/>
                          </a:solidFill>
                          <a:latin typeface="CourierNewPSMT"/>
                        </a:rPr>
                        <a:t>emf.</a:t>
                      </a:r>
                      <a:r>
                        <a:rPr lang="en-US" sz="1400" dirty="0" err="1" smtClean="0">
                          <a:solidFill>
                            <a:srgbClr val="010181"/>
                          </a:solidFill>
                          <a:latin typeface="CourierNewPSMT"/>
                        </a:rPr>
                        <a:t>createEntityManager</a:t>
                      </a:r>
                      <a:r>
                        <a:rPr lang="en-US" sz="1400" dirty="0" smtClean="0">
                          <a:solidFill>
                            <a:prstClr val="black"/>
                          </a:solidFill>
                          <a:latin typeface="CourierNewPSMT"/>
                        </a:rPr>
                        <a:t>();</a:t>
                      </a:r>
                    </a:p>
                  </a:txBody>
                  <a:tcPr/>
                </a:tc>
              </a:tr>
            </a:tbl>
          </a:graphicData>
        </a:graphic>
      </p:graphicFrame>
      <p:sp>
        <p:nvSpPr>
          <p:cNvPr id="13" name="Segnaposto contenuto 5"/>
          <p:cNvSpPr txBox="1">
            <a:spLocks/>
          </p:cNvSpPr>
          <p:nvPr/>
        </p:nvSpPr>
        <p:spPr>
          <a:xfrm>
            <a:off x="952536" y="5181600"/>
            <a:ext cx="7610476" cy="12192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latin typeface="Courier New"/>
                <a:cs typeface="Courier New"/>
              </a:rPr>
              <a:t>Persistence</a:t>
            </a:r>
            <a:r>
              <a:rPr lang="it-IT" sz="2400" dirty="0" smtClean="0"/>
              <a:t> </a:t>
            </a:r>
            <a:r>
              <a:rPr lang="it-IT" sz="2400" dirty="0" err="1" smtClean="0"/>
              <a:t>is</a:t>
            </a:r>
            <a:r>
              <a:rPr lang="it-IT" sz="2400" dirty="0" smtClean="0"/>
              <a:t> a bootstrap </a:t>
            </a:r>
            <a:r>
              <a:rPr lang="it-IT" sz="2400" dirty="0" err="1" smtClean="0"/>
              <a:t>class</a:t>
            </a:r>
            <a:r>
              <a:rPr lang="it-IT" sz="2400" dirty="0" smtClean="0"/>
              <a:t> </a:t>
            </a:r>
            <a:r>
              <a:rPr lang="it-IT" sz="2400" dirty="0" err="1" smtClean="0"/>
              <a:t>that</a:t>
            </a:r>
            <a:r>
              <a:rPr lang="it-IT" sz="2400" dirty="0" smtClean="0"/>
              <a:t> </a:t>
            </a:r>
            <a:r>
              <a:rPr lang="it-IT" sz="2400" dirty="0" err="1" smtClean="0"/>
              <a:t>is</a:t>
            </a:r>
            <a:r>
              <a:rPr lang="it-IT" sz="2400" dirty="0" smtClean="0"/>
              <a:t> </a:t>
            </a:r>
            <a:r>
              <a:rPr lang="it-IT" sz="2400" dirty="0" err="1" smtClean="0"/>
              <a:t>used</a:t>
            </a:r>
            <a:r>
              <a:rPr lang="it-IT" sz="2400" dirty="0" smtClean="0"/>
              <a:t> to </a:t>
            </a:r>
            <a:r>
              <a:rPr lang="it-IT" sz="2400" dirty="0" err="1" smtClean="0"/>
              <a:t>obtain</a:t>
            </a:r>
            <a:r>
              <a:rPr lang="it-IT" sz="2400" dirty="0" smtClean="0"/>
              <a:t> an </a:t>
            </a:r>
            <a:r>
              <a:rPr lang="it-IT" sz="2400" dirty="0" err="1" smtClean="0">
                <a:latin typeface="Courier New"/>
                <a:cs typeface="Courier New"/>
              </a:rPr>
              <a:t>EntityManagerFactory</a:t>
            </a:r>
            <a:r>
              <a:rPr lang="it-IT" sz="2400" dirty="0" smtClean="0"/>
              <a:t> in Java SE </a:t>
            </a:r>
            <a:r>
              <a:rPr lang="it-IT" sz="2400" dirty="0" err="1" smtClean="0"/>
              <a:t>environments</a:t>
            </a:r>
            <a:endParaRPr lang="it-IT" sz="2400" dirty="0" smtClean="0"/>
          </a:p>
        </p:txBody>
      </p:sp>
      <p:sp>
        <p:nvSpPr>
          <p:cNvPr id="3" name="Segnaposto numero diapositiva 2"/>
          <p:cNvSpPr>
            <a:spLocks noGrp="1"/>
          </p:cNvSpPr>
          <p:nvPr>
            <p:ph type="sldNum" sz="quarter" idx="12"/>
          </p:nvPr>
        </p:nvSpPr>
        <p:spPr>
          <a:xfrm>
            <a:off x="6553200" y="5905209"/>
            <a:ext cx="2133600" cy="588594"/>
          </a:xfrm>
        </p:spPr>
        <p:txBody>
          <a:bodyPr/>
          <a:lstStyle/>
          <a:p>
            <a:fld id="{4A822907-8A9D-4F6B-98F6-913902AD56B5}" type="slidenum">
              <a:rPr lang="en-US" sz="1400" smtClean="0"/>
              <a:t>58</a:t>
            </a:fld>
            <a:endParaRPr lang="en-US" sz="1400"/>
          </a:p>
        </p:txBody>
      </p:sp>
    </p:spTree>
    <p:extLst>
      <p:ext uri="{BB962C8B-B14F-4D97-AF65-F5344CB8AC3E}">
        <p14:creationId xmlns:p14="http://schemas.microsoft.com/office/powerpoint/2010/main" val="26951271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Managing the </a:t>
            </a:r>
            <a:r>
              <a:rPr lang="en-US" dirty="0" err="1" smtClean="0">
                <a:latin typeface="Courier New"/>
                <a:cs typeface="Courier New"/>
              </a:rPr>
              <a:t>EntityManager</a:t>
            </a:r>
            <a:r>
              <a:rPr lang="en-US" dirty="0" smtClean="0"/>
              <a:t/>
            </a:r>
            <a:br>
              <a:rPr lang="en-US" dirty="0" smtClean="0"/>
            </a:br>
            <a:endParaRPr lang="en-US" dirty="0"/>
          </a:p>
        </p:txBody>
      </p:sp>
      <p:sp>
        <p:nvSpPr>
          <p:cNvPr id="3" name="Segnaposto contenuto 2"/>
          <p:cNvSpPr>
            <a:spLocks noGrp="1"/>
          </p:cNvSpPr>
          <p:nvPr>
            <p:ph idx="1"/>
          </p:nvPr>
        </p:nvSpPr>
        <p:spPr/>
        <p:txBody>
          <a:bodyPr/>
          <a:lstStyle/>
          <a:p>
            <a:r>
              <a:rPr lang="it-IT" dirty="0"/>
              <a:t>In a JSE </a:t>
            </a:r>
            <a:r>
              <a:rPr lang="it-IT" dirty="0" err="1"/>
              <a:t>environment</a:t>
            </a:r>
            <a:r>
              <a:rPr lang="it-IT" dirty="0"/>
              <a:t>, </a:t>
            </a:r>
            <a:r>
              <a:rPr lang="it-IT" dirty="0" err="1"/>
              <a:t>developers</a:t>
            </a:r>
            <a:r>
              <a:rPr lang="it-IT" dirty="0"/>
              <a:t> are </a:t>
            </a:r>
            <a:r>
              <a:rPr lang="it-IT" dirty="0" err="1"/>
              <a:t>responsible</a:t>
            </a:r>
            <a:r>
              <a:rPr lang="it-IT" dirty="0"/>
              <a:t> for </a:t>
            </a:r>
            <a:r>
              <a:rPr lang="it-IT" dirty="0" err="1"/>
              <a:t>writing</a:t>
            </a:r>
            <a:r>
              <a:rPr lang="it-IT" dirty="0"/>
              <a:t> code to control </a:t>
            </a:r>
            <a:r>
              <a:rPr lang="it-IT" b="1" dirty="0" err="1"/>
              <a:t>every</a:t>
            </a:r>
            <a:r>
              <a:rPr lang="it-IT" b="1" dirty="0"/>
              <a:t> </a:t>
            </a:r>
            <a:r>
              <a:rPr lang="it-IT" b="1" dirty="0" err="1"/>
              <a:t>aspect</a:t>
            </a:r>
            <a:r>
              <a:rPr lang="it-IT" dirty="0"/>
              <a:t> of the </a:t>
            </a:r>
            <a:r>
              <a:rPr lang="it-IT" dirty="0" err="1">
                <a:latin typeface="Courier New"/>
                <a:cs typeface="Courier New"/>
              </a:rPr>
              <a:t>EntityManager</a:t>
            </a:r>
            <a:r>
              <a:rPr lang="it-IT" dirty="0" err="1"/>
              <a:t>’s</a:t>
            </a:r>
            <a:r>
              <a:rPr lang="it-IT" dirty="0"/>
              <a:t> </a:t>
            </a:r>
            <a:r>
              <a:rPr lang="it-IT" dirty="0" err="1"/>
              <a:t>lifecycle</a:t>
            </a:r>
            <a:r>
              <a:rPr lang="it-IT" dirty="0"/>
              <a:t> </a:t>
            </a:r>
          </a:p>
          <a:p>
            <a:pPr lvl="1"/>
            <a:r>
              <a:rPr lang="en-US" dirty="0" err="1" smtClean="0">
                <a:latin typeface="Courier New"/>
                <a:cs typeface="Courier New"/>
              </a:rPr>
              <a:t>EntityManager</a:t>
            </a:r>
            <a:r>
              <a:rPr lang="en-US" dirty="0" err="1" smtClean="0"/>
              <a:t>s</a:t>
            </a:r>
            <a:r>
              <a:rPr lang="en-US" dirty="0" smtClean="0"/>
              <a:t> keep </a:t>
            </a:r>
            <a:r>
              <a:rPr lang="en-US" dirty="0"/>
              <a:t>managing attached entities until they are closed </a:t>
            </a:r>
          </a:p>
          <a:p>
            <a:pPr lvl="1"/>
            <a:r>
              <a:rPr lang="en-US" dirty="0" smtClean="0"/>
              <a:t>Resources need to be explicitly released </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866525459"/>
              </p:ext>
            </p:extLst>
          </p:nvPr>
        </p:nvGraphicFramePr>
        <p:xfrm>
          <a:off x="952536" y="4879005"/>
          <a:ext cx="7610475" cy="88392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t>Releasing resources</a:t>
                      </a:r>
                      <a:endParaRPr lang="en-US" dirty="0"/>
                    </a:p>
                  </a:txBody>
                  <a:tcPr/>
                </a:tc>
              </a:tr>
              <a:tr h="370840">
                <a:tc>
                  <a:txBody>
                    <a:bodyPr/>
                    <a:lstStyle/>
                    <a:p>
                      <a:r>
                        <a:rPr lang="en-US" sz="1400" dirty="0" err="1" smtClean="0">
                          <a:solidFill>
                            <a:prstClr val="black"/>
                          </a:solidFill>
                          <a:latin typeface="CourierNewPSMT"/>
                        </a:rPr>
                        <a:t>entityManager.</a:t>
                      </a:r>
                      <a:r>
                        <a:rPr lang="en-US" sz="1400" dirty="0" err="1" smtClean="0">
                          <a:solidFill>
                            <a:srgbClr val="010181"/>
                          </a:solidFill>
                          <a:latin typeface="CourierNewPSMT"/>
                        </a:rPr>
                        <a:t>close</a:t>
                      </a:r>
                      <a:r>
                        <a:rPr lang="en-US" sz="1400" dirty="0" smtClean="0">
                          <a:solidFill>
                            <a:prstClr val="black"/>
                          </a:solidFill>
                          <a:latin typeface="CourierNewPSMT"/>
                        </a:rPr>
                        <a:t>();</a:t>
                      </a:r>
                    </a:p>
                    <a:p>
                      <a:r>
                        <a:rPr lang="en-US" sz="1400" dirty="0" err="1" smtClean="0">
                          <a:solidFill>
                            <a:prstClr val="black"/>
                          </a:solidFill>
                          <a:latin typeface="CourierNewPSMT"/>
                        </a:rPr>
                        <a:t>entityManagerFactory.</a:t>
                      </a:r>
                      <a:r>
                        <a:rPr lang="en-US" sz="1400" dirty="0" err="1" smtClean="0">
                          <a:solidFill>
                            <a:srgbClr val="010181"/>
                          </a:solidFill>
                          <a:latin typeface="CourierNewPSMT"/>
                        </a:rPr>
                        <a:t>close</a:t>
                      </a:r>
                      <a:r>
                        <a:rPr lang="en-US" sz="1400" dirty="0" smtClean="0">
                          <a:solidFill>
                            <a:prstClr val="black"/>
                          </a:solidFill>
                          <a:latin typeface="CourierNewPSMT"/>
                        </a:rPr>
                        <a:t>();</a:t>
                      </a: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59</a:t>
            </a:fld>
            <a:endParaRPr lang="en-US"/>
          </a:p>
        </p:txBody>
      </p:sp>
    </p:spTree>
    <p:extLst>
      <p:ext uri="{BB962C8B-B14F-4D97-AF65-F5344CB8AC3E}">
        <p14:creationId xmlns:p14="http://schemas.microsoft.com/office/powerpoint/2010/main" val="193158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Object Model vs.</a:t>
            </a:r>
            <a:br>
              <a:rPr lang="en-US" dirty="0"/>
            </a:br>
            <a:r>
              <a:rPr lang="en-US" dirty="0"/>
              <a:t>Relational Model </a:t>
            </a:r>
            <a:r>
              <a:rPr lang="en-US" dirty="0" smtClean="0"/>
              <a:t>(3/</a:t>
            </a:r>
            <a:r>
              <a:rPr lang="en-US" dirty="0"/>
              <a:t>3)</a:t>
            </a: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807818357"/>
              </p:ext>
            </p:extLst>
          </p:nvPr>
        </p:nvGraphicFramePr>
        <p:xfrm>
          <a:off x="457197" y="1905002"/>
          <a:ext cx="8458202" cy="3484264"/>
        </p:xfrm>
        <a:graphic>
          <a:graphicData uri="http://schemas.openxmlformats.org/drawingml/2006/table">
            <a:tbl>
              <a:tblPr firstRow="1" bandRow="1">
                <a:tableStyleId>{5C22544A-7EE6-4342-B048-85BDC9FD1C3A}</a:tableStyleId>
              </a:tblPr>
              <a:tblGrid>
                <a:gridCol w="4229101"/>
                <a:gridCol w="4229101"/>
              </a:tblGrid>
              <a:tr h="497752">
                <a:tc>
                  <a:txBody>
                    <a:bodyPr/>
                    <a:lstStyle/>
                    <a:p>
                      <a:pPr algn="ctr"/>
                      <a:r>
                        <a:rPr lang="en-US" sz="2000" b="1" dirty="0" smtClean="0"/>
                        <a:t>Object Oriented Model (Java)</a:t>
                      </a:r>
                      <a:endParaRPr lang="en-US" sz="2000" b="1" dirty="0"/>
                    </a:p>
                  </a:txBody>
                  <a:tcPr/>
                </a:tc>
                <a:tc>
                  <a:txBody>
                    <a:bodyPr/>
                    <a:lstStyle/>
                    <a:p>
                      <a:pPr algn="ctr"/>
                      <a:r>
                        <a:rPr lang="en-US" sz="2000" b="1" dirty="0" smtClean="0"/>
                        <a:t>Relational Model</a:t>
                      </a:r>
                      <a:endParaRPr lang="en-US" sz="2000" b="1" dirty="0"/>
                    </a:p>
                  </a:txBody>
                  <a:tcPr/>
                </a:tc>
              </a:tr>
              <a:tr h="497752">
                <a:tc>
                  <a:txBody>
                    <a:bodyPr/>
                    <a:lstStyle/>
                    <a:p>
                      <a:r>
                        <a:rPr lang="en-US" sz="2000" b="1" dirty="0" smtClean="0"/>
                        <a:t>Objects, classes</a:t>
                      </a:r>
                      <a:endParaRPr lang="en-US" sz="2000" b="1" dirty="0"/>
                    </a:p>
                  </a:txBody>
                  <a:tcPr/>
                </a:tc>
                <a:tc>
                  <a:txBody>
                    <a:bodyPr/>
                    <a:lstStyle/>
                    <a:p>
                      <a:r>
                        <a:rPr lang="en-US" sz="2000" b="1" smtClean="0"/>
                        <a:t>Tables, </a:t>
                      </a:r>
                      <a:r>
                        <a:rPr lang="en-US" sz="2000" b="1" dirty="0" smtClean="0"/>
                        <a:t>rows</a:t>
                      </a:r>
                      <a:endParaRPr lang="en-US" sz="2000" b="1" dirty="0"/>
                    </a:p>
                  </a:txBody>
                  <a:tcPr/>
                </a:tc>
              </a:tr>
              <a:tr h="497752">
                <a:tc>
                  <a:txBody>
                    <a:bodyPr/>
                    <a:lstStyle/>
                    <a:p>
                      <a:r>
                        <a:rPr lang="en-US" sz="2000" b="1" dirty="0" smtClean="0"/>
                        <a:t>Attributes, properties</a:t>
                      </a:r>
                      <a:endParaRPr lang="en-US" sz="2000" b="1" dirty="0"/>
                    </a:p>
                  </a:txBody>
                  <a:tcPr/>
                </a:tc>
                <a:tc>
                  <a:txBody>
                    <a:bodyPr/>
                    <a:lstStyle/>
                    <a:p>
                      <a:r>
                        <a:rPr lang="en-US" sz="2000" b="1" dirty="0" smtClean="0"/>
                        <a:t>Columns</a:t>
                      </a:r>
                      <a:endParaRPr lang="en-US" sz="2000" b="1" dirty="0"/>
                    </a:p>
                  </a:txBody>
                  <a:tcPr/>
                </a:tc>
              </a:tr>
              <a:tr h="497752">
                <a:tc>
                  <a:txBody>
                    <a:bodyPr/>
                    <a:lstStyle/>
                    <a:p>
                      <a:r>
                        <a:rPr lang="en-US" sz="2000" b="1" dirty="0" smtClean="0"/>
                        <a:t>Identity</a:t>
                      </a:r>
                      <a:endParaRPr lang="en-US" sz="2000" b="1" dirty="0"/>
                    </a:p>
                  </a:txBody>
                  <a:tcPr/>
                </a:tc>
                <a:tc>
                  <a:txBody>
                    <a:bodyPr/>
                    <a:lstStyle/>
                    <a:p>
                      <a:r>
                        <a:rPr lang="en-US" sz="2000" b="1" dirty="0" smtClean="0"/>
                        <a:t>Primary key</a:t>
                      </a:r>
                      <a:endParaRPr lang="en-US" sz="2000" b="1" dirty="0"/>
                    </a:p>
                  </a:txBody>
                  <a:tcPr/>
                </a:tc>
              </a:tr>
              <a:tr h="497752">
                <a:tc>
                  <a:txBody>
                    <a:bodyPr/>
                    <a:lstStyle/>
                    <a:p>
                      <a:r>
                        <a:rPr lang="en-US" sz="2000" b="1" dirty="0" smtClean="0"/>
                        <a:t>Reference to other entity</a:t>
                      </a:r>
                      <a:endParaRPr lang="en-US" sz="2000" b="1" dirty="0"/>
                    </a:p>
                  </a:txBody>
                  <a:tcPr/>
                </a:tc>
                <a:tc>
                  <a:txBody>
                    <a:bodyPr/>
                    <a:lstStyle/>
                    <a:p>
                      <a:r>
                        <a:rPr lang="en-US" sz="2000" b="1" dirty="0" smtClean="0"/>
                        <a:t>Foreign</a:t>
                      </a:r>
                      <a:r>
                        <a:rPr lang="en-US" sz="2000" b="1" baseline="0" dirty="0" smtClean="0"/>
                        <a:t> key</a:t>
                      </a:r>
                      <a:endParaRPr lang="en-US" sz="2000" b="1" dirty="0"/>
                    </a:p>
                  </a:txBody>
                  <a:tcPr/>
                </a:tc>
              </a:tr>
              <a:tr h="497752">
                <a:tc>
                  <a:txBody>
                    <a:bodyPr/>
                    <a:lstStyle/>
                    <a:p>
                      <a:r>
                        <a:rPr lang="en-US" sz="2000" b="1" dirty="0" smtClean="0"/>
                        <a:t>Inheritance/Polymorphism</a:t>
                      </a:r>
                      <a:endParaRPr lang="en-US" sz="2000" b="1" dirty="0"/>
                    </a:p>
                  </a:txBody>
                  <a:tcPr/>
                </a:tc>
                <a:tc>
                  <a:txBody>
                    <a:bodyPr/>
                    <a:lstStyle/>
                    <a:p>
                      <a:r>
                        <a:rPr lang="en-US" sz="2000" b="1" dirty="0" smtClean="0"/>
                        <a:t>Not supported</a:t>
                      </a:r>
                    </a:p>
                  </a:txBody>
                  <a:tcPr/>
                </a:tc>
              </a:tr>
              <a:tr h="497752">
                <a:tc>
                  <a:txBody>
                    <a:bodyPr/>
                    <a:lstStyle/>
                    <a:p>
                      <a:r>
                        <a:rPr lang="en-US" sz="2000" b="1" dirty="0" smtClean="0"/>
                        <a:t>Methods</a:t>
                      </a:r>
                      <a:endParaRPr lang="en-US" sz="2000" b="1" dirty="0"/>
                    </a:p>
                  </a:txBody>
                  <a:tcPr/>
                </a:tc>
                <a:tc>
                  <a:txBody>
                    <a:bodyPr/>
                    <a:lstStyle/>
                    <a:p>
                      <a:r>
                        <a:rPr lang="en-US" sz="2000" b="1" dirty="0" smtClean="0"/>
                        <a:t>Stored procedures, triggers</a:t>
                      </a:r>
                    </a:p>
                  </a:txBody>
                  <a:tcPr/>
                </a:tc>
              </a:tr>
            </a:tbl>
          </a:graphicData>
        </a:graphic>
      </p:graphicFrame>
      <p:sp>
        <p:nvSpPr>
          <p:cNvPr id="4" name="Segnaposto numero diapositiva 3"/>
          <p:cNvSpPr>
            <a:spLocks noGrp="1"/>
          </p:cNvSpPr>
          <p:nvPr>
            <p:ph type="sldNum" sz="quarter" idx="12"/>
          </p:nvPr>
        </p:nvSpPr>
        <p:spPr/>
        <p:txBody>
          <a:bodyPr/>
          <a:lstStyle/>
          <a:p>
            <a:fld id="{4A822907-8A9D-4F6B-98F6-913902AD56B5}" type="slidenum">
              <a:rPr lang="en-US" smtClean="0"/>
              <a:t>6</a:t>
            </a:fld>
            <a:endParaRPr lang="en-US"/>
          </a:p>
        </p:txBody>
      </p:sp>
    </p:spTree>
    <p:extLst>
      <p:ext uri="{BB962C8B-B14F-4D97-AF65-F5344CB8AC3E}">
        <p14:creationId xmlns:p14="http://schemas.microsoft.com/office/powerpoint/2010/main" val="11112038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JPA calls from an EJB</a:t>
            </a:r>
            <a:endParaRPr lang="en-US" dirty="0"/>
          </a:p>
        </p:txBody>
      </p:sp>
      <p:sp>
        <p:nvSpPr>
          <p:cNvPr id="372739"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buFont typeface="Wingdings" pitchFamily="2" charset="2"/>
              <a:buNone/>
            </a:pPr>
            <a:r>
              <a:rPr lang="en-US" sz="2400" dirty="0"/>
              <a:t>@Stateless public class </a:t>
            </a:r>
            <a:r>
              <a:rPr lang="en-US" sz="2400" dirty="0" err="1"/>
              <a:t>SessionEJB</a:t>
            </a:r>
            <a:r>
              <a:rPr lang="en-US" sz="2400" dirty="0"/>
              <a:t> {</a:t>
            </a:r>
          </a:p>
          <a:p>
            <a:pPr>
              <a:lnSpc>
                <a:spcPct val="80000"/>
              </a:lnSpc>
              <a:buFont typeface="Wingdings" pitchFamily="2" charset="2"/>
              <a:buNone/>
            </a:pPr>
            <a:r>
              <a:rPr lang="en-US" sz="2400" dirty="0"/>
              <a:t>@</a:t>
            </a:r>
            <a:r>
              <a:rPr lang="en-US" sz="2400" dirty="0" err="1"/>
              <a:t>PersistenceContext</a:t>
            </a:r>
            <a:endParaRPr lang="en-US" sz="2400" dirty="0"/>
          </a:p>
          <a:p>
            <a:pPr>
              <a:lnSpc>
                <a:spcPct val="80000"/>
              </a:lnSpc>
              <a:buFont typeface="Wingdings" pitchFamily="2" charset="2"/>
              <a:buNone/>
            </a:pPr>
            <a:r>
              <a:rPr lang="en-US" sz="2400" dirty="0"/>
              <a:t>private </a:t>
            </a:r>
            <a:r>
              <a:rPr lang="en-US" sz="2400" dirty="0" err="1"/>
              <a:t>EntityManager</a:t>
            </a:r>
            <a:r>
              <a:rPr lang="en-US" sz="2400" dirty="0"/>
              <a:t> </a:t>
            </a:r>
            <a:r>
              <a:rPr lang="en-US" sz="2400" dirty="0" err="1"/>
              <a:t>entityManager</a:t>
            </a:r>
            <a:r>
              <a:rPr lang="en-US" sz="2400" dirty="0"/>
              <a:t>;</a:t>
            </a:r>
          </a:p>
          <a:p>
            <a:pPr>
              <a:lnSpc>
                <a:spcPct val="80000"/>
              </a:lnSpc>
              <a:buFont typeface="Wingdings" pitchFamily="2" charset="2"/>
              <a:buNone/>
            </a:pPr>
            <a:endParaRPr lang="en-US" sz="2400" dirty="0"/>
          </a:p>
          <a:p>
            <a:pPr>
              <a:lnSpc>
                <a:spcPct val="80000"/>
              </a:lnSpc>
              <a:buFont typeface="Wingdings" pitchFamily="2" charset="2"/>
              <a:buNone/>
            </a:pPr>
            <a:r>
              <a:rPr lang="en-US" sz="2400" dirty="0"/>
              <a:t>public void </a:t>
            </a:r>
            <a:r>
              <a:rPr lang="en-US" sz="2400" dirty="0" err="1"/>
              <a:t>createBook</a:t>
            </a:r>
            <a:r>
              <a:rPr lang="en-US" sz="2400" dirty="0"/>
              <a:t>(String </a:t>
            </a:r>
            <a:r>
              <a:rPr lang="en-US" sz="2400" dirty="0" err="1"/>
              <a:t>isbn</a:t>
            </a:r>
            <a:r>
              <a:rPr lang="en-US" sz="2400" dirty="0"/>
              <a:t>, Long </a:t>
            </a:r>
            <a:r>
              <a:rPr lang="en-US" sz="2400" dirty="0" err="1"/>
              <a:t>editorId</a:t>
            </a:r>
            <a:r>
              <a:rPr lang="en-US" sz="2400" dirty="0"/>
              <a:t>, ...) {</a:t>
            </a:r>
          </a:p>
          <a:p>
            <a:pPr>
              <a:lnSpc>
                <a:spcPct val="80000"/>
              </a:lnSpc>
              <a:buFont typeface="Wingdings" pitchFamily="2" charset="2"/>
              <a:buNone/>
            </a:pPr>
            <a:r>
              <a:rPr lang="en-US" sz="2400" dirty="0"/>
              <a:t>   Editor </a:t>
            </a:r>
            <a:r>
              <a:rPr lang="en-US" sz="2400" dirty="0" err="1"/>
              <a:t>editor</a:t>
            </a:r>
            <a:r>
              <a:rPr lang="en-US" sz="2400" dirty="0"/>
              <a:t> = </a:t>
            </a:r>
            <a:r>
              <a:rPr lang="en-US" sz="2400" dirty="0" err="1">
                <a:solidFill>
                  <a:srgbClr val="FF3300"/>
                </a:solidFill>
              </a:rPr>
              <a:t>entityManager.find</a:t>
            </a:r>
            <a:r>
              <a:rPr lang="en-US" sz="2400" dirty="0">
                <a:solidFill>
                  <a:srgbClr val="FF3300"/>
                </a:solidFill>
              </a:rPr>
              <a:t>(</a:t>
            </a:r>
            <a:r>
              <a:rPr lang="en-US" sz="2400" dirty="0" err="1">
                <a:solidFill>
                  <a:srgbClr val="FF3300"/>
                </a:solidFill>
              </a:rPr>
              <a:t>Editor.class</a:t>
            </a:r>
            <a:r>
              <a:rPr lang="en-US" sz="2400" dirty="0">
                <a:solidFill>
                  <a:srgbClr val="FF3300"/>
                </a:solidFill>
              </a:rPr>
              <a:t>, </a:t>
            </a:r>
            <a:r>
              <a:rPr lang="en-US" sz="2400" dirty="0" err="1">
                <a:solidFill>
                  <a:srgbClr val="FF3300"/>
                </a:solidFill>
              </a:rPr>
              <a:t>editorId</a:t>
            </a:r>
            <a:r>
              <a:rPr lang="en-US" sz="2400" dirty="0"/>
              <a:t>);</a:t>
            </a:r>
          </a:p>
          <a:p>
            <a:pPr>
              <a:lnSpc>
                <a:spcPct val="80000"/>
              </a:lnSpc>
              <a:buFont typeface="Wingdings" pitchFamily="2" charset="2"/>
              <a:buNone/>
            </a:pPr>
            <a:r>
              <a:rPr lang="en-US" sz="2400" dirty="0">
                <a:solidFill>
                  <a:srgbClr val="FF3300"/>
                </a:solidFill>
              </a:rPr>
              <a:t>   Book b = new Book(</a:t>
            </a:r>
            <a:r>
              <a:rPr lang="en-US" sz="2400" dirty="0" err="1">
                <a:solidFill>
                  <a:srgbClr val="FF3300"/>
                </a:solidFill>
              </a:rPr>
              <a:t>isbn</a:t>
            </a:r>
            <a:r>
              <a:rPr lang="en-US" sz="2400" dirty="0">
                <a:solidFill>
                  <a:srgbClr val="FF3300"/>
                </a:solidFill>
              </a:rPr>
              <a:t>, editor, ...);</a:t>
            </a:r>
          </a:p>
          <a:p>
            <a:pPr>
              <a:lnSpc>
                <a:spcPct val="80000"/>
              </a:lnSpc>
              <a:buFont typeface="Wingdings" pitchFamily="2" charset="2"/>
              <a:buNone/>
            </a:pPr>
            <a:r>
              <a:rPr lang="en-US" sz="2400" dirty="0"/>
              <a:t>   </a:t>
            </a:r>
            <a:r>
              <a:rPr lang="en-US" sz="2400" dirty="0" err="1"/>
              <a:t>entityManager.persist</a:t>
            </a:r>
            <a:r>
              <a:rPr lang="en-US" sz="2400" dirty="0"/>
              <a:t>(b);</a:t>
            </a:r>
          </a:p>
          <a:p>
            <a:pPr>
              <a:lnSpc>
                <a:spcPct val="80000"/>
              </a:lnSpc>
              <a:buFont typeface="Wingdings" pitchFamily="2" charset="2"/>
              <a:buNone/>
            </a:pPr>
            <a:r>
              <a:rPr lang="en-US" sz="2400" dirty="0"/>
              <a:t>}</a:t>
            </a:r>
          </a:p>
          <a:p>
            <a:pPr>
              <a:lnSpc>
                <a:spcPct val="80000"/>
              </a:lnSpc>
              <a:buFont typeface="Wingdings" pitchFamily="2" charset="2"/>
              <a:buNone/>
            </a:pPr>
            <a:r>
              <a:rPr lang="en-US" sz="2400" dirty="0"/>
              <a:t>}</a:t>
            </a:r>
          </a:p>
        </p:txBody>
      </p:sp>
    </p:spTree>
    <p:extLst>
      <p:ext uri="{BB962C8B-B14F-4D97-AF65-F5344CB8AC3E}">
        <p14:creationId xmlns:p14="http://schemas.microsoft.com/office/powerpoint/2010/main" val="3047519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Topics not covered</a:t>
            </a:r>
            <a:endParaRPr lang="en-US" dirty="0"/>
          </a:p>
        </p:txBody>
      </p:sp>
      <p:sp>
        <p:nvSpPr>
          <p:cNvPr id="3" name="Segnaposto contenuto 2"/>
          <p:cNvSpPr>
            <a:spLocks noGrp="1"/>
          </p:cNvSpPr>
          <p:nvPr>
            <p:ph idx="1"/>
          </p:nvPr>
        </p:nvSpPr>
        <p:spPr/>
        <p:txBody>
          <a:bodyPr>
            <a:normAutofit/>
          </a:bodyPr>
          <a:lstStyle/>
          <a:p>
            <a:r>
              <a:rPr lang="en-US" dirty="0"/>
              <a:t>Physical </a:t>
            </a:r>
            <a:r>
              <a:rPr lang="en-US" dirty="0" smtClean="0"/>
              <a:t>annotations</a:t>
            </a:r>
          </a:p>
          <a:p>
            <a:r>
              <a:rPr lang="en-US" dirty="0" smtClean="0"/>
              <a:t>Cascading policies other than </a:t>
            </a:r>
            <a:r>
              <a:rPr lang="en-US" dirty="0" smtClean="0">
                <a:latin typeface="Courier New"/>
                <a:cs typeface="Courier New"/>
              </a:rPr>
              <a:t>PERSIST</a:t>
            </a:r>
          </a:p>
          <a:p>
            <a:r>
              <a:rPr lang="en-US" dirty="0" smtClean="0"/>
              <a:t>JPA in a JEE Environment</a:t>
            </a:r>
          </a:p>
          <a:p>
            <a:r>
              <a:rPr lang="en-US" dirty="0"/>
              <a:t>Vender-based APIs (e.g., Hibernate APIs</a:t>
            </a:r>
            <a:r>
              <a:rPr lang="en-US" dirty="0" smtClean="0"/>
              <a:t>)</a:t>
            </a:r>
          </a:p>
          <a:p>
            <a:r>
              <a:rPr lang="en-US" dirty="0" smtClean="0"/>
              <a:t>Advanced JPQL and Criteria API-based queries</a:t>
            </a:r>
          </a:p>
          <a:p>
            <a:r>
              <a:rPr lang="en-US" dirty="0" smtClean="0"/>
              <a:t>Long unit of works</a:t>
            </a:r>
          </a:p>
          <a:p>
            <a:r>
              <a:rPr lang="en-US" dirty="0" smtClean="0"/>
              <a:t>Connection pooling (e.g., C3P0)</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61</a:t>
            </a:fld>
            <a:endParaRPr lang="en-US"/>
          </a:p>
        </p:txBody>
      </p:sp>
    </p:spTree>
    <p:extLst>
      <p:ext uri="{BB962C8B-B14F-4D97-AF65-F5344CB8AC3E}">
        <p14:creationId xmlns:p14="http://schemas.microsoft.com/office/powerpoint/2010/main" val="5180989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	</a:t>
            </a:r>
            <a:endParaRPr lang="en-US" dirty="0"/>
          </a:p>
        </p:txBody>
      </p:sp>
      <p:sp>
        <p:nvSpPr>
          <p:cNvPr id="3" name="Segnaposto contenuto 2"/>
          <p:cNvSpPr>
            <a:spLocks noGrp="1"/>
          </p:cNvSpPr>
          <p:nvPr>
            <p:ph idx="1"/>
          </p:nvPr>
        </p:nvSpPr>
        <p:spPr/>
        <p:txBody>
          <a:bodyPr>
            <a:normAutofit fontScale="92500"/>
          </a:bodyPr>
          <a:lstStyle/>
          <a:p>
            <a:r>
              <a:rPr lang="en-US" dirty="0" smtClean="0"/>
              <a:t>JPA </a:t>
            </a:r>
            <a:r>
              <a:rPr lang="en-US" dirty="0"/>
              <a:t>2.0 specification, </a:t>
            </a:r>
            <a:br>
              <a:rPr lang="en-US" dirty="0"/>
            </a:br>
            <a:r>
              <a:rPr lang="en-US" dirty="0">
                <a:hlinkClick r:id="rId3"/>
              </a:rPr>
              <a:t>http://www.jcp.org/en/jsr/detail?id=317</a:t>
            </a:r>
            <a:endParaRPr lang="en-US" dirty="0" smtClean="0"/>
          </a:p>
          <a:p>
            <a:r>
              <a:rPr lang="en-US" dirty="0" smtClean="0"/>
              <a:t>Hibernate Community Documentation, </a:t>
            </a:r>
            <a:r>
              <a:rPr lang="en-US" i="1" dirty="0" err="1" smtClean="0"/>
              <a:t>EntityManager</a:t>
            </a:r>
            <a:r>
              <a:rPr lang="en-US" dirty="0" err="1" smtClean="0">
                <a:hlinkClick r:id="rId4"/>
              </a:rPr>
              <a:t>http</a:t>
            </a:r>
            <a:r>
              <a:rPr lang="en-US" dirty="0">
                <a:hlinkClick r:id="rId4"/>
              </a:rPr>
              <a:t>://docs.jboss.org/hibernate/entitymanager/3.6/reference/en/html_single</a:t>
            </a:r>
            <a:r>
              <a:rPr lang="en-US" dirty="0" smtClean="0">
                <a:hlinkClick r:id="rId4"/>
              </a:rPr>
              <a:t>/</a:t>
            </a:r>
            <a:endParaRPr lang="en-US" dirty="0" smtClean="0"/>
          </a:p>
          <a:p>
            <a:r>
              <a:rPr lang="en-US" dirty="0" smtClean="0"/>
              <a:t>Hibernate Community Documentation, </a:t>
            </a:r>
            <a:r>
              <a:rPr lang="en-US" i="1" dirty="0"/>
              <a:t>Transactions and </a:t>
            </a:r>
            <a:r>
              <a:rPr lang="en-US" i="1" dirty="0" smtClean="0"/>
              <a:t>Concurrency</a:t>
            </a:r>
            <a:br>
              <a:rPr lang="en-US" i="1" dirty="0" smtClean="0"/>
            </a:br>
            <a:r>
              <a:rPr lang="en-US" dirty="0" smtClean="0">
                <a:hlinkClick r:id="rId5"/>
              </a:rPr>
              <a:t>http</a:t>
            </a:r>
            <a:r>
              <a:rPr lang="en-US" dirty="0">
                <a:hlinkClick r:id="rId5"/>
              </a:rPr>
              <a:t>://docs.jboss.org/hibernate/orm/4.0/hem/en-US/html/transactions.html</a:t>
            </a:r>
            <a:endParaRPr lang="en-US" dirty="0"/>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62</a:t>
            </a:fld>
            <a:endParaRPr lang="en-US"/>
          </a:p>
        </p:txBody>
      </p:sp>
    </p:spTree>
    <p:extLst>
      <p:ext uri="{BB962C8B-B14F-4D97-AF65-F5344CB8AC3E}">
        <p14:creationId xmlns:p14="http://schemas.microsoft.com/office/powerpoint/2010/main" val="11571897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p:txBody>
          <a:bodyPr>
            <a:normAutofit fontScale="85000" lnSpcReduction="10000"/>
          </a:bodyPr>
          <a:lstStyle/>
          <a:p>
            <a:r>
              <a:rPr lang="en-US" dirty="0" smtClean="0"/>
              <a:t>Hibernate Wiki, Data Access Objects</a:t>
            </a:r>
            <a:br>
              <a:rPr lang="en-US" dirty="0" smtClean="0"/>
            </a:br>
            <a:r>
              <a:rPr lang="en-US" dirty="0" smtClean="0">
                <a:hlinkClick r:id="rId2"/>
              </a:rPr>
              <a:t>https</a:t>
            </a:r>
            <a:r>
              <a:rPr lang="en-US" dirty="0">
                <a:hlinkClick r:id="rId2"/>
              </a:rPr>
              <a:t>://</a:t>
            </a:r>
            <a:r>
              <a:rPr lang="en-US" dirty="0" err="1">
                <a:hlinkClick r:id="rId2"/>
              </a:rPr>
              <a:t>community.jboss.org</a:t>
            </a:r>
            <a:r>
              <a:rPr lang="en-US" dirty="0">
                <a:hlinkClick r:id="rId2"/>
              </a:rPr>
              <a:t>/</a:t>
            </a:r>
            <a:r>
              <a:rPr lang="en-US" dirty="0" smtClean="0">
                <a:hlinkClick r:id="rId2"/>
              </a:rPr>
              <a:t>wiki/</a:t>
            </a:r>
            <a:r>
              <a:rPr lang="en-US" dirty="0" err="1" smtClean="0">
                <a:hlinkClick r:id="rId2"/>
              </a:rPr>
              <a:t>GenericDataAccessObjects</a:t>
            </a:r>
            <a:endParaRPr lang="en-US" dirty="0"/>
          </a:p>
          <a:p>
            <a:r>
              <a:rPr lang="en-US" dirty="0" smtClean="0"/>
              <a:t>Hibernate </a:t>
            </a:r>
            <a:r>
              <a:rPr lang="en-US" dirty="0"/>
              <a:t>Wiki, </a:t>
            </a:r>
            <a:r>
              <a:rPr lang="en-US" i="1" dirty="0"/>
              <a:t>Open Session in View pattern</a:t>
            </a:r>
            <a:br>
              <a:rPr lang="en-US" i="1" dirty="0"/>
            </a:br>
            <a:r>
              <a:rPr lang="en-US" dirty="0">
                <a:hlinkClick r:id="rId3"/>
              </a:rPr>
              <a:t>https://community.jboss.org/wiki/</a:t>
            </a:r>
            <a:r>
              <a:rPr lang="en-US" dirty="0" smtClean="0">
                <a:hlinkClick r:id="rId3"/>
              </a:rPr>
              <a:t>OpenSessioninView</a:t>
            </a:r>
            <a:endParaRPr lang="en-US" dirty="0" smtClean="0"/>
          </a:p>
          <a:p>
            <a:r>
              <a:rPr lang="en-US" dirty="0" smtClean="0"/>
              <a:t>Hibernate Community Documentation, </a:t>
            </a:r>
            <a:r>
              <a:rPr lang="en-US" i="1" dirty="0" err="1" smtClean="0"/>
              <a:t>Metamodel</a:t>
            </a:r>
            <a:r>
              <a:rPr lang="en-US" dirty="0"/>
              <a:t/>
            </a:r>
            <a:br>
              <a:rPr lang="en-US" dirty="0"/>
            </a:br>
            <a:r>
              <a:rPr lang="en-US" dirty="0">
                <a:hlinkClick r:id="rId4"/>
              </a:rPr>
              <a:t>http://docs.jboss.org/hibernate/orm/4.0/hem/en-US/html/metamodel.html</a:t>
            </a:r>
            <a:endParaRPr lang="en-US" dirty="0" smtClean="0"/>
          </a:p>
          <a:p>
            <a:r>
              <a:rPr lang="en-US" dirty="0" smtClean="0"/>
              <a:t>Hibernate Community Documentation, </a:t>
            </a:r>
            <a:r>
              <a:rPr lang="en-US" i="1" dirty="0"/>
              <a:t>Criteria Queries</a:t>
            </a:r>
            <a:r>
              <a:rPr lang="en-US" dirty="0"/>
              <a:t/>
            </a:r>
            <a:br>
              <a:rPr lang="en-US" dirty="0"/>
            </a:br>
            <a:r>
              <a:rPr lang="en-US" dirty="0">
                <a:hlinkClick r:id="rId5"/>
              </a:rPr>
              <a:t>http://docs.jboss.org/hibernate/entitymanager/3.5/reference/en/html/</a:t>
            </a:r>
            <a:r>
              <a:rPr lang="en-US" dirty="0" smtClean="0">
                <a:hlinkClick r:id="rId5"/>
              </a:rPr>
              <a:t>querycriteria.html</a:t>
            </a:r>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63</a:t>
            </a:fld>
            <a:endParaRPr lang="en-US"/>
          </a:p>
        </p:txBody>
      </p:sp>
    </p:spTree>
    <p:extLst>
      <p:ext uri="{BB962C8B-B14F-4D97-AF65-F5344CB8AC3E}">
        <p14:creationId xmlns:p14="http://schemas.microsoft.com/office/powerpoint/2010/main" val="5241371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Pro JPA 2, Mastering The Java Persistence API, </a:t>
            </a:r>
            <a:r>
              <a:rPr lang="en-US" i="1" dirty="0" smtClean="0"/>
              <a:t>M. Keith, M. </a:t>
            </a:r>
            <a:r>
              <a:rPr lang="en-US" i="1" dirty="0" err="1" smtClean="0"/>
              <a:t>Schincariol</a:t>
            </a:r>
            <a:r>
              <a:rPr lang="en-US" i="1" dirty="0" smtClean="0"/>
              <a:t>, </a:t>
            </a:r>
            <a:r>
              <a:rPr lang="en-US" i="1" dirty="0" err="1" smtClean="0"/>
              <a:t>Apress</a:t>
            </a:r>
            <a:r>
              <a:rPr lang="en-US" i="1" dirty="0" smtClean="0"/>
              <a:t> Media LLC</a:t>
            </a:r>
          </a:p>
          <a:p>
            <a:r>
              <a:rPr lang="en-US" dirty="0" smtClean="0"/>
              <a:t>EJB3 In Action</a:t>
            </a:r>
            <a:r>
              <a:rPr lang="en-US" i="1" dirty="0" smtClean="0"/>
              <a:t>, D. Panda, R. </a:t>
            </a:r>
            <a:r>
              <a:rPr lang="en-US" i="1" dirty="0" err="1" smtClean="0"/>
              <a:t>Rahman</a:t>
            </a:r>
            <a:r>
              <a:rPr lang="en-US" i="1" dirty="0" smtClean="0"/>
              <a:t>, D. Lane, Manning Publications Co</a:t>
            </a:r>
            <a:r>
              <a:rPr lang="en-US" dirty="0" smtClean="0"/>
              <a:t>.</a:t>
            </a:r>
          </a:p>
          <a:p>
            <a:r>
              <a:rPr lang="en-US" dirty="0" smtClean="0"/>
              <a:t>Java Persistence With Hibernate, </a:t>
            </a:r>
            <a:r>
              <a:rPr lang="en-US" i="1" dirty="0" smtClean="0"/>
              <a:t>C. </a:t>
            </a:r>
            <a:r>
              <a:rPr lang="en-US" i="1" dirty="0" err="1" smtClean="0"/>
              <a:t>Baver</a:t>
            </a:r>
            <a:r>
              <a:rPr lang="en-US" i="1" dirty="0" smtClean="0"/>
              <a:t>, </a:t>
            </a:r>
            <a:r>
              <a:rPr lang="en-US" i="1" dirty="0" err="1" smtClean="0"/>
              <a:t>G.King</a:t>
            </a:r>
            <a:r>
              <a:rPr lang="en-US" i="1" dirty="0" smtClean="0"/>
              <a:t>, Manning Publications Co.</a:t>
            </a:r>
          </a:p>
          <a:p>
            <a:r>
              <a:rPr lang="en-US" dirty="0" smtClean="0"/>
              <a:t>Hibernate Recipes, A Problem-Solution Approach, </a:t>
            </a:r>
            <a:r>
              <a:rPr lang="en-US" i="1" dirty="0" smtClean="0"/>
              <a:t>S. </a:t>
            </a:r>
            <a:r>
              <a:rPr lang="en-US" i="1" dirty="0" err="1" smtClean="0"/>
              <a:t>Guruzu</a:t>
            </a:r>
            <a:r>
              <a:rPr lang="en-US" i="1" dirty="0" smtClean="0"/>
              <a:t> G. </a:t>
            </a:r>
            <a:r>
              <a:rPr lang="en-US" i="1" dirty="0" err="1" smtClean="0"/>
              <a:t>Mak</a:t>
            </a:r>
            <a:r>
              <a:rPr lang="en-US" i="1" dirty="0" smtClean="0"/>
              <a:t>, </a:t>
            </a:r>
            <a:r>
              <a:rPr lang="en-US" i="1" dirty="0" err="1" smtClean="0"/>
              <a:t>Apress</a:t>
            </a:r>
            <a:r>
              <a:rPr lang="en-US" i="1" dirty="0" smtClean="0"/>
              <a:t> Media LLC</a:t>
            </a:r>
          </a:p>
          <a:p>
            <a:r>
              <a:rPr lang="en-US" dirty="0" smtClean="0"/>
              <a:t>Enterprise JavaBeans 3.1, </a:t>
            </a:r>
            <a:r>
              <a:rPr lang="en-US" i="1" dirty="0" smtClean="0"/>
              <a:t>A.L. </a:t>
            </a:r>
            <a:r>
              <a:rPr lang="en-US" i="1" dirty="0" err="1" smtClean="0"/>
              <a:t>Rubinger</a:t>
            </a:r>
            <a:r>
              <a:rPr lang="en-US" i="1" dirty="0" smtClean="0"/>
              <a:t>, </a:t>
            </a:r>
            <a:r>
              <a:rPr lang="en-US" i="1" dirty="0" err="1" smtClean="0"/>
              <a:t>B.Burke</a:t>
            </a:r>
            <a:r>
              <a:rPr lang="en-US" i="1" dirty="0" smtClean="0"/>
              <a:t>, </a:t>
            </a:r>
            <a:r>
              <a:rPr lang="en-US" i="1" dirty="0" err="1" smtClean="0"/>
              <a:t>O’Reailly</a:t>
            </a:r>
            <a:r>
              <a:rPr lang="en-US" i="1" dirty="0" smtClean="0"/>
              <a:t> Media</a:t>
            </a:r>
          </a:p>
          <a:p>
            <a:r>
              <a:rPr lang="en-US" dirty="0" smtClean="0"/>
              <a:t>EJB 3.1 Cookbook, </a:t>
            </a:r>
            <a:r>
              <a:rPr lang="en-US" i="1" dirty="0" smtClean="0"/>
              <a:t>R.M. Reese, </a:t>
            </a:r>
            <a:r>
              <a:rPr lang="en-US" i="1" dirty="0" err="1" smtClean="0"/>
              <a:t>Packt</a:t>
            </a:r>
            <a:r>
              <a:rPr lang="en-US" i="1" dirty="0" smtClean="0"/>
              <a:t> Publishing</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64</a:t>
            </a:fld>
            <a:endParaRPr lang="en-US"/>
          </a:p>
        </p:txBody>
      </p:sp>
    </p:spTree>
    <p:extLst>
      <p:ext uri="{BB962C8B-B14F-4D97-AF65-F5344CB8AC3E}">
        <p14:creationId xmlns:p14="http://schemas.microsoft.com/office/powerpoint/2010/main" val="363427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Problem with JDBC	</a:t>
            </a:r>
            <a:endParaRPr lang="en-US" dirty="0"/>
          </a:p>
        </p:txBody>
      </p:sp>
      <p:sp>
        <p:nvSpPr>
          <p:cNvPr id="3" name="Segnaposto contenuto 2"/>
          <p:cNvSpPr>
            <a:spLocks noGrp="1"/>
          </p:cNvSpPr>
          <p:nvPr>
            <p:ph idx="1"/>
          </p:nvPr>
        </p:nvSpPr>
        <p:spPr/>
        <p:txBody>
          <a:bodyPr>
            <a:normAutofit fontScale="92500" lnSpcReduction="20000"/>
          </a:bodyPr>
          <a:lstStyle/>
          <a:p>
            <a:r>
              <a:rPr lang="en-US" b="1" dirty="0" smtClean="0"/>
              <a:t>JDBC</a:t>
            </a:r>
            <a:r>
              <a:rPr lang="en-US" dirty="0" smtClean="0"/>
              <a:t> has been the first major support for database persistence</a:t>
            </a:r>
          </a:p>
          <a:p>
            <a:r>
              <a:rPr lang="en-US" dirty="0" smtClean="0"/>
              <a:t>JDBC offers an </a:t>
            </a:r>
            <a:r>
              <a:rPr lang="en-US" b="1" dirty="0" smtClean="0"/>
              <a:t>abstraction</a:t>
            </a:r>
            <a:r>
              <a:rPr lang="en-US" dirty="0" smtClean="0"/>
              <a:t> of the proprietary client programming interfaces offered by database vendors</a:t>
            </a:r>
          </a:p>
          <a:p>
            <a:pPr lvl="1"/>
            <a:r>
              <a:rPr lang="en-US" dirty="0" smtClean="0"/>
              <a:t>It allows Java programs to fully interact with the database</a:t>
            </a:r>
          </a:p>
          <a:p>
            <a:r>
              <a:rPr lang="en-US" b="1" dirty="0" smtClean="0">
                <a:solidFill>
                  <a:srgbClr val="FF0000"/>
                </a:solidFill>
              </a:rPr>
              <a:t>Problems:</a:t>
            </a:r>
            <a:r>
              <a:rPr lang="en-US" dirty="0" smtClean="0"/>
              <a:t> </a:t>
            </a:r>
          </a:p>
          <a:p>
            <a:pPr lvl="1"/>
            <a:r>
              <a:rPr lang="en-US" dirty="0" smtClean="0"/>
              <a:t>The </a:t>
            </a:r>
            <a:r>
              <a:rPr lang="en-US" dirty="0" smtClean="0"/>
              <a:t>burden of conversion between relational to OO is on the </a:t>
            </a:r>
            <a:r>
              <a:rPr lang="en-US" dirty="0" smtClean="0"/>
              <a:t>programmer</a:t>
            </a:r>
          </a:p>
          <a:p>
            <a:pPr lvl="1"/>
            <a:r>
              <a:rPr lang="en-US" dirty="0"/>
              <a:t>JDBC is portable, but the SQL language </a:t>
            </a:r>
            <a:r>
              <a:rPr lang="en-US" dirty="0" smtClean="0"/>
              <a:t>not always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7</a:t>
            </a:fld>
            <a:endParaRPr lang="en-US"/>
          </a:p>
        </p:txBody>
      </p:sp>
    </p:spTree>
    <p:extLst>
      <p:ext uri="{BB962C8B-B14F-4D97-AF65-F5344CB8AC3E}">
        <p14:creationId xmlns:p14="http://schemas.microsoft.com/office/powerpoint/2010/main" val="3970737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Persistence API</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The </a:t>
            </a:r>
            <a:r>
              <a:rPr lang="en-US" b="1" dirty="0" smtClean="0"/>
              <a:t>Java Persistence API </a:t>
            </a:r>
            <a:r>
              <a:rPr lang="en-US" dirty="0" smtClean="0"/>
              <a:t>bridges the gap between object-oriented domain </a:t>
            </a:r>
            <a:r>
              <a:rPr lang="en-US" dirty="0"/>
              <a:t>models and relational database </a:t>
            </a:r>
            <a:r>
              <a:rPr lang="en-US" dirty="0" smtClean="0"/>
              <a:t>systems</a:t>
            </a:r>
          </a:p>
          <a:p>
            <a:pPr lvl="1"/>
            <a:r>
              <a:rPr lang="en-US" dirty="0" smtClean="0"/>
              <a:t>JPA provides a POJO (Plain Old Java Object) persistence model for object-relational mapping</a:t>
            </a:r>
          </a:p>
          <a:p>
            <a:pPr>
              <a:lnSpc>
                <a:spcPct val="90000"/>
              </a:lnSpc>
            </a:pPr>
            <a:r>
              <a:rPr lang="en-US" dirty="0"/>
              <a:t>Adds up to other previous proposals</a:t>
            </a:r>
          </a:p>
          <a:p>
            <a:pPr lvl="1">
              <a:lnSpc>
                <a:spcPct val="90000"/>
              </a:lnSpc>
            </a:pPr>
            <a:r>
              <a:rPr lang="en-US" dirty="0"/>
              <a:t>JDO: Java data Objects (JDO 2.0: JSR 243)</a:t>
            </a:r>
          </a:p>
          <a:p>
            <a:pPr lvl="1">
              <a:lnSpc>
                <a:spcPct val="90000"/>
              </a:lnSpc>
            </a:pPr>
            <a:r>
              <a:rPr lang="en-US" dirty="0"/>
              <a:t>JDBC: Java database connectivity (JDBC 3.0 API)</a:t>
            </a:r>
          </a:p>
          <a:p>
            <a:r>
              <a:rPr lang="en-US" dirty="0" smtClean="0"/>
              <a:t>Developed as </a:t>
            </a:r>
            <a:r>
              <a:rPr lang="en-US" dirty="0"/>
              <a:t>part of </a:t>
            </a:r>
            <a:r>
              <a:rPr lang="en-US" dirty="0" smtClean="0">
                <a:hlinkClick r:id="rId2"/>
              </a:rPr>
              <a:t>JSR-317</a:t>
            </a:r>
            <a:endParaRPr lang="en-US" dirty="0" smtClean="0"/>
          </a:p>
          <a:p>
            <a:pPr lvl="1"/>
            <a:r>
              <a:rPr lang="en-US" dirty="0" smtClean="0"/>
              <a:t>In addition to support within </a:t>
            </a:r>
            <a:r>
              <a:rPr lang="en-US" dirty="0" smtClean="0"/>
              <a:t>JEE, </a:t>
            </a:r>
            <a:r>
              <a:rPr lang="en-US" dirty="0" smtClean="0"/>
              <a:t>JPA can be used in a standalone Java SE environment</a:t>
            </a:r>
          </a:p>
          <a:p>
            <a:pPr lvl="1"/>
            <a:r>
              <a:rPr lang="en-US" dirty="0"/>
              <a:t>Usable with / without a </a:t>
            </a:r>
            <a:r>
              <a:rPr lang="en-US" dirty="0" smtClean="0"/>
              <a:t>container</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8</a:t>
            </a:fld>
            <a:endParaRPr lang="en-US"/>
          </a:p>
        </p:txBody>
      </p:sp>
    </p:spTree>
    <p:extLst>
      <p:ext uri="{BB962C8B-B14F-4D97-AF65-F5344CB8AC3E}">
        <p14:creationId xmlns:p14="http://schemas.microsoft.com/office/powerpoint/2010/main" val="2237209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Persistence API</a:t>
            </a:r>
            <a:endParaRPr lang="en-US" dirty="0"/>
          </a:p>
        </p:txBody>
      </p:sp>
      <p:sp>
        <p:nvSpPr>
          <p:cNvPr id="3" name="Segnaposto contenuto 2"/>
          <p:cNvSpPr>
            <a:spLocks noGrp="1"/>
          </p:cNvSpPr>
          <p:nvPr>
            <p:ph idx="1"/>
          </p:nvPr>
        </p:nvSpPr>
        <p:spPr/>
        <p:txBody>
          <a:bodyPr/>
          <a:lstStyle/>
          <a:p>
            <a:r>
              <a:rPr lang="en-US" dirty="0"/>
              <a:t>The Java Persistence API can automatically map Java object </a:t>
            </a:r>
            <a:r>
              <a:rPr lang="en-US" b="1" dirty="0"/>
              <a:t>to and from</a:t>
            </a:r>
            <a:r>
              <a:rPr lang="en-US" dirty="0"/>
              <a:t> a relational </a:t>
            </a:r>
            <a:r>
              <a:rPr lang="en-US" dirty="0" smtClean="0"/>
              <a:t>database</a:t>
            </a:r>
          </a:p>
          <a:p>
            <a:pPr lvl="1"/>
            <a:r>
              <a:rPr lang="en-US" dirty="0" smtClean="0"/>
              <a:t>Objects can be synchronized with an underlying persistent storage provider</a:t>
            </a:r>
          </a:p>
          <a:p>
            <a:r>
              <a:rPr lang="en-US" dirty="0" smtClean="0"/>
              <a:t>Persistence provides an ease-of-use abstraction </a:t>
            </a:r>
            <a:r>
              <a:rPr lang="en-US" b="1" dirty="0" smtClean="0"/>
              <a:t>on top </a:t>
            </a:r>
            <a:r>
              <a:rPr lang="en-US" dirty="0" smtClean="0"/>
              <a:t>of JDBC</a:t>
            </a:r>
          </a:p>
          <a:p>
            <a:pPr lvl="1"/>
            <a:r>
              <a:rPr lang="en-US" dirty="0" smtClean="0"/>
              <a:t>The code may be isolated from the DB and vendor-specific peculiarities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9</a:t>
            </a:fld>
            <a:endParaRPr lang="en-US"/>
          </a:p>
        </p:txBody>
      </p:sp>
    </p:spTree>
    <p:extLst>
      <p:ext uri="{BB962C8B-B14F-4D97-AF65-F5344CB8AC3E}">
        <p14:creationId xmlns:p14="http://schemas.microsoft.com/office/powerpoint/2010/main" val="2163507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4628</Words>
  <Application>Microsoft Office PowerPoint</Application>
  <PresentationFormat>On-screen Show (4:3)</PresentationFormat>
  <Paragraphs>630</Paragraphs>
  <Slides>64</Slides>
  <Notes>28</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Java Persistence API  </vt:lpstr>
      <vt:lpstr>Outline</vt:lpstr>
      <vt:lpstr>Object Model vs. Relational Model</vt:lpstr>
      <vt:lpstr>Object Model vs.  Relational Model (1/3)</vt:lpstr>
      <vt:lpstr>Object Model vs. Relational Model (2/3)</vt:lpstr>
      <vt:lpstr>Object Model vs. Relational Model (3/3)</vt:lpstr>
      <vt:lpstr>The Problem with JDBC </vt:lpstr>
      <vt:lpstr>Java Persistence API</vt:lpstr>
      <vt:lpstr>Java Persistence API</vt:lpstr>
      <vt:lpstr>JPA Architecture</vt:lpstr>
      <vt:lpstr>JPA in a nutshell</vt:lpstr>
      <vt:lpstr>JPA main concepts</vt:lpstr>
      <vt:lpstr>Entity and EntityManager</vt:lpstr>
      <vt:lpstr>Entity</vt:lpstr>
      <vt:lpstr>Entity Properties</vt:lpstr>
      <vt:lpstr>Entity (example)</vt:lpstr>
      <vt:lpstr>Entity Identification</vt:lpstr>
      <vt:lpstr>Entity identification syntax</vt:lpstr>
      <vt:lpstr>Mapping annotations</vt:lpstr>
      <vt:lpstr>Field Properties</vt:lpstr>
      <vt:lpstr>Mapping relationships</vt:lpstr>
      <vt:lpstr>Entities and relationships</vt:lpstr>
      <vt:lpstr>Relationship’s features: Overview</vt:lpstr>
      <vt:lpstr>Relationship’s features: Directionality</vt:lpstr>
      <vt:lpstr>Relationship’s features:  Roles</vt:lpstr>
      <vt:lpstr>Relationship’s features: Cardinality</vt:lpstr>
      <vt:lpstr>Relationship’s features: Ownership (1/2)</vt:lpstr>
      <vt:lpstr>Relationship’s features: Ownership (2/2)</vt:lpstr>
      <vt:lpstr>Many-to-one mappings</vt:lpstr>
      <vt:lpstr>One-to-many mappings</vt:lpstr>
      <vt:lpstr>Many-to-many mappings (1/2)</vt:lpstr>
      <vt:lpstr>Many-to-many mappings (2/2)</vt:lpstr>
      <vt:lpstr>Lazy Loading</vt:lpstr>
      <vt:lpstr>Lazy Loading</vt:lpstr>
      <vt:lpstr>Lazy Loading</vt:lpstr>
      <vt:lpstr>Cascading operations (1/4)</vt:lpstr>
      <vt:lpstr>Cascading operations (2/4)</vt:lpstr>
      <vt:lpstr>Cascading operations (3/4)</vt:lpstr>
      <vt:lpstr>Cascading operations (4/4)</vt:lpstr>
      <vt:lpstr>How to work with entities</vt:lpstr>
      <vt:lpstr>Typical workflow with entities</vt:lpstr>
      <vt:lpstr>Typical project structure in JEE</vt:lpstr>
      <vt:lpstr>EntityManager</vt:lpstr>
      <vt:lpstr>EntityManager Interface</vt:lpstr>
      <vt:lpstr>Creating a new POJO</vt:lpstr>
      <vt:lpstr>Persisting an entity</vt:lpstr>
      <vt:lpstr>Finding an entity</vt:lpstr>
      <vt:lpstr>Removing an entity</vt:lpstr>
      <vt:lpstr>Entity’s Lifecycle</vt:lpstr>
      <vt:lpstr>Refreshing an entity</vt:lpstr>
      <vt:lpstr>Detaching an entity</vt:lpstr>
      <vt:lpstr>How detachment occurs</vt:lpstr>
      <vt:lpstr>Merging an instance</vt:lpstr>
      <vt:lpstr>Persist vs Merge</vt:lpstr>
      <vt:lpstr>Persistence Unit &amp; Persistence Context</vt:lpstr>
      <vt:lpstr>Persistence Unit: persistence.xml</vt:lpstr>
      <vt:lpstr>Locating an EntityManager in EJB</vt:lpstr>
      <vt:lpstr>Obtaining an EntityManager   in JSE</vt:lpstr>
      <vt:lpstr>Managing the EntityManager </vt:lpstr>
      <vt:lpstr>Example: JPA calls from an EJB</vt:lpstr>
      <vt:lpstr>Topics not covered</vt:lpstr>
      <vt:lpstr>References </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dc:title>
  <dc:creator>fraternali</dc:creator>
  <cp:lastModifiedBy>fraternali</cp:lastModifiedBy>
  <cp:revision>111</cp:revision>
  <dcterms:created xsi:type="dcterms:W3CDTF">2006-08-16T00:00:00Z</dcterms:created>
  <dcterms:modified xsi:type="dcterms:W3CDTF">2018-12-16T09:50:06Z</dcterms:modified>
</cp:coreProperties>
</file>