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257" r:id="rId2"/>
    <p:sldId id="258" r:id="rId3"/>
    <p:sldId id="259" r:id="rId4"/>
    <p:sldId id="260" r:id="rId5"/>
    <p:sldId id="261" r:id="rId6"/>
    <p:sldId id="262" r:id="rId7"/>
    <p:sldId id="263" r:id="rId8"/>
    <p:sldId id="264" r:id="rId9"/>
    <p:sldId id="265" r:id="rId10"/>
    <p:sldId id="266" r:id="rId11"/>
    <p:sldId id="267" r:id="rId12"/>
    <p:sldId id="356" r:id="rId13"/>
    <p:sldId id="268" r:id="rId14"/>
    <p:sldId id="420" r:id="rId15"/>
    <p:sldId id="357" r:id="rId16"/>
    <p:sldId id="358" r:id="rId17"/>
    <p:sldId id="270" r:id="rId18"/>
    <p:sldId id="359" r:id="rId19"/>
    <p:sldId id="360" r:id="rId20"/>
    <p:sldId id="361" r:id="rId21"/>
    <p:sldId id="362" r:id="rId22"/>
    <p:sldId id="363" r:id="rId23"/>
    <p:sldId id="392" r:id="rId24"/>
    <p:sldId id="393" r:id="rId25"/>
    <p:sldId id="394" r:id="rId26"/>
    <p:sldId id="395" r:id="rId27"/>
    <p:sldId id="396" r:id="rId28"/>
    <p:sldId id="397" r:id="rId29"/>
    <p:sldId id="398" r:id="rId30"/>
    <p:sldId id="399" r:id="rId31"/>
    <p:sldId id="400" r:id="rId32"/>
    <p:sldId id="401" r:id="rId33"/>
    <p:sldId id="402" r:id="rId34"/>
    <p:sldId id="403" r:id="rId35"/>
    <p:sldId id="404" r:id="rId36"/>
    <p:sldId id="405" r:id="rId37"/>
    <p:sldId id="406" r:id="rId38"/>
    <p:sldId id="407" r:id="rId39"/>
    <p:sldId id="408" r:id="rId40"/>
    <p:sldId id="409" r:id="rId41"/>
    <p:sldId id="410" r:id="rId42"/>
    <p:sldId id="411" r:id="rId43"/>
    <p:sldId id="412" r:id="rId44"/>
    <p:sldId id="413" r:id="rId45"/>
    <p:sldId id="414" r:id="rId46"/>
    <p:sldId id="415" r:id="rId47"/>
    <p:sldId id="416" r:id="rId48"/>
    <p:sldId id="417" r:id="rId49"/>
    <p:sldId id="418" r:id="rId50"/>
    <p:sldId id="367" r:id="rId51"/>
    <p:sldId id="368" r:id="rId52"/>
    <p:sldId id="275" r:id="rId53"/>
    <p:sldId id="276" r:id="rId54"/>
    <p:sldId id="277" r:id="rId55"/>
    <p:sldId id="278" r:id="rId56"/>
    <p:sldId id="279" r:id="rId57"/>
    <p:sldId id="280" r:id="rId58"/>
    <p:sldId id="282" r:id="rId59"/>
    <p:sldId id="364" r:id="rId60"/>
    <p:sldId id="388" r:id="rId61"/>
    <p:sldId id="389" r:id="rId62"/>
    <p:sldId id="390" r:id="rId63"/>
    <p:sldId id="391" r:id="rId64"/>
    <p:sldId id="421" r:id="rId65"/>
    <p:sldId id="283" r:id="rId66"/>
    <p:sldId id="284" r:id="rId67"/>
    <p:sldId id="365" r:id="rId68"/>
    <p:sldId id="285" r:id="rId69"/>
    <p:sldId id="286" r:id="rId70"/>
    <p:sldId id="287" r:id="rId71"/>
    <p:sldId id="366"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422" r:id="rId94"/>
    <p:sldId id="345" r:id="rId95"/>
    <p:sldId id="346" r:id="rId96"/>
    <p:sldId id="347" r:id="rId97"/>
    <p:sldId id="348" r:id="rId98"/>
    <p:sldId id="349" r:id="rId99"/>
    <p:sldId id="350" r:id="rId100"/>
    <p:sldId id="419" r:id="rId101"/>
    <p:sldId id="369" r:id="rId102"/>
    <p:sldId id="370" r:id="rId103"/>
    <p:sldId id="371" r:id="rId104"/>
    <p:sldId id="372" r:id="rId105"/>
    <p:sldId id="373" r:id="rId106"/>
    <p:sldId id="374" r:id="rId107"/>
    <p:sldId id="375" r:id="rId108"/>
    <p:sldId id="376" r:id="rId109"/>
    <p:sldId id="377" r:id="rId110"/>
    <p:sldId id="378" r:id="rId111"/>
    <p:sldId id="379" r:id="rId112"/>
    <p:sldId id="380" r:id="rId113"/>
    <p:sldId id="381" r:id="rId114"/>
    <p:sldId id="382" r:id="rId115"/>
    <p:sldId id="351" r:id="rId116"/>
    <p:sldId id="352" r:id="rId117"/>
    <p:sldId id="353" r:id="rId118"/>
    <p:sldId id="354"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C"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4721" autoAdjust="0"/>
  </p:normalViewPr>
  <p:slideViewPr>
    <p:cSldViewPr>
      <p:cViewPr>
        <p:scale>
          <a:sx n="60" d="100"/>
          <a:sy n="60" d="100"/>
        </p:scale>
        <p:origin x="-1017" y="1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166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4-15T12:14:38.936" idx="2">
    <p:pos x="10" y="10"/>
    <p:text>aggiungere transaction-type="RESOURCE_LOCAL"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2D8D72-80CA-48BA-B3F1-8D376587A650}" type="datetimeFigureOut">
              <a:rPr lang="it-IT" smtClean="0"/>
              <a:t>16/04/2018</a:t>
            </a:fld>
            <a:endParaRPr lang="it-I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E38E36-78C4-4086-B90D-78934B34EFAF}" type="slidenum">
              <a:rPr lang="it-IT" smtClean="0"/>
              <a:t>‹#›</a:t>
            </a:fld>
            <a:endParaRPr lang="it-IT"/>
          </a:p>
        </p:txBody>
      </p:sp>
    </p:spTree>
    <p:extLst>
      <p:ext uri="{BB962C8B-B14F-4D97-AF65-F5344CB8AC3E}">
        <p14:creationId xmlns:p14="http://schemas.microsoft.com/office/powerpoint/2010/main" val="2873909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en.wikipedia.org/wiki/Data_Manipulation_Language" TargetMode="External"/><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www.oracle.com/technetwork/java/javaee/tech/persistence-jsp-140049.html" TargetMode="External"/><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java.sun.com/javaee/5/docs/api/javax/persistence/EmbeddedId.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en.wikibooks.org/w/index.php?title=Java_Persistence/Identity_and_Sequencing&amp;action=edit&amp;section=39" TargetMode="External"/><Relationship Id="rId5" Type="http://schemas.openxmlformats.org/officeDocument/2006/relationships/hyperlink" Target="http://en.wikibooks.org/wiki/Java_Persistence/EclipseLink" TargetMode="External"/><Relationship Id="rId4" Type="http://schemas.openxmlformats.org/officeDocument/2006/relationships/hyperlink" Target="http://en.wikibooks.org/wiki/Java_Persistence/TopLink"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E38E36-78C4-4086-B90D-78934B34EFAF}" type="slidenum">
              <a:rPr lang="it-IT" smtClean="0"/>
              <a:t>1</a:t>
            </a:fld>
            <a:endParaRPr lang="it-IT"/>
          </a:p>
        </p:txBody>
      </p:sp>
    </p:spTree>
    <p:extLst>
      <p:ext uri="{BB962C8B-B14F-4D97-AF65-F5344CB8AC3E}">
        <p14:creationId xmlns:p14="http://schemas.microsoft.com/office/powerpoint/2010/main" val="2757759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28</a:t>
            </a:fld>
            <a:endParaRPr lang="en-US"/>
          </a:p>
        </p:txBody>
      </p:sp>
    </p:spTree>
    <p:extLst>
      <p:ext uri="{BB962C8B-B14F-4D97-AF65-F5344CB8AC3E}">
        <p14:creationId xmlns:p14="http://schemas.microsoft.com/office/powerpoint/2010/main" val="2600778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Ownership is important for ORM because the annotations that define the physical mapping are always on the owner side of the relationship</a:t>
            </a: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30</a:t>
            </a:fld>
            <a:endParaRPr lang="en-US"/>
          </a:p>
        </p:txBody>
      </p:sp>
    </p:spTree>
    <p:extLst>
      <p:ext uri="{BB962C8B-B14F-4D97-AF65-F5344CB8AC3E}">
        <p14:creationId xmlns:p14="http://schemas.microsoft.com/office/powerpoint/2010/main" val="2503625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A One-to-many mapping can be seen as the bidirectional complement of a many-to-one mapping</a:t>
            </a:r>
          </a:p>
          <a:p>
            <a:endParaRPr lang="en-US" dirty="0" smtClean="0"/>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32</a:t>
            </a:fld>
            <a:endParaRPr lang="en-US"/>
          </a:p>
        </p:txBody>
      </p:sp>
    </p:spTree>
    <p:extLst>
      <p:ext uri="{BB962C8B-B14F-4D97-AF65-F5344CB8AC3E}">
        <p14:creationId xmlns:p14="http://schemas.microsoft.com/office/powerpoint/2010/main" val="2603961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 one-to-one mapping only one instance of the source entity can refer to the the same target entity instance</a:t>
            </a: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33</a:t>
            </a:fld>
            <a:endParaRPr lang="en-US"/>
          </a:p>
        </p:txBody>
      </p:sp>
    </p:spTree>
    <p:extLst>
      <p:ext uri="{BB962C8B-B14F-4D97-AF65-F5344CB8AC3E}">
        <p14:creationId xmlns:p14="http://schemas.microsoft.com/office/powerpoint/2010/main" val="681350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it-IT"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it-IT"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it-IT" sz="1200" kern="1200" dirty="0" smtClean="0">
                <a:solidFill>
                  <a:schemeClr val="tx1"/>
                </a:solidFill>
                <a:effectLst/>
                <a:latin typeface="+mn-lt"/>
                <a:ea typeface="+mn-ea"/>
                <a:cs typeface="+mn-cs"/>
              </a:rPr>
              <a:t> </a:t>
            </a:r>
            <a:endParaRPr lang="it-IT"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it-IT" dirty="0" smtClean="0"/>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37</a:t>
            </a:fld>
            <a:endParaRPr lang="en-US"/>
          </a:p>
        </p:txBody>
      </p:sp>
    </p:spTree>
    <p:extLst>
      <p:ext uri="{BB962C8B-B14F-4D97-AF65-F5344CB8AC3E}">
        <p14:creationId xmlns:p14="http://schemas.microsoft.com/office/powerpoint/2010/main" val="837490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fetch mode can be specified on any of he four relationship mapping types</a:t>
            </a: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38</a:t>
            </a:fld>
            <a:endParaRPr lang="en-US"/>
          </a:p>
        </p:txBody>
      </p:sp>
    </p:spTree>
    <p:extLst>
      <p:ext uri="{BB962C8B-B14F-4D97-AF65-F5344CB8AC3E}">
        <p14:creationId xmlns:p14="http://schemas.microsoft.com/office/powerpoint/2010/main" val="1140038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critical to being able to access the entity state once the entity is detached from the persistence context.</a:t>
            </a: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39</a:t>
            </a:fld>
            <a:endParaRPr lang="en-US"/>
          </a:p>
        </p:txBody>
      </p:sp>
    </p:spTree>
    <p:extLst>
      <p:ext uri="{BB962C8B-B14F-4D97-AF65-F5344CB8AC3E}">
        <p14:creationId xmlns:p14="http://schemas.microsoft.com/office/powerpoint/2010/main" val="4225426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Many-to-one because different</a:t>
            </a:r>
            <a:r>
              <a:rPr lang="en-US" baseline="0" dirty="0" smtClean="0"/>
              <a:t> employees may live in the same building</a:t>
            </a:r>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42</a:t>
            </a:fld>
            <a:endParaRPr lang="en-US"/>
          </a:p>
        </p:txBody>
      </p:sp>
    </p:spTree>
    <p:extLst>
      <p:ext uri="{BB962C8B-B14F-4D97-AF65-F5344CB8AC3E}">
        <p14:creationId xmlns:p14="http://schemas.microsoft.com/office/powerpoint/2010/main" val="1664348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200" kern="1200" dirty="0" err="1" smtClean="0">
                <a:solidFill>
                  <a:schemeClr val="tx1"/>
                </a:solidFill>
                <a:effectLst/>
                <a:latin typeface="+mn-lt"/>
                <a:ea typeface="+mn-ea"/>
                <a:cs typeface="+mn-cs"/>
              </a:rPr>
              <a:t>As</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entity</a:t>
            </a:r>
            <a:r>
              <a:rPr lang="it-IT" sz="1200" kern="1200" dirty="0" smtClean="0">
                <a:solidFill>
                  <a:schemeClr val="tx1"/>
                </a:solidFill>
                <a:effectLst/>
                <a:latin typeface="+mn-lt"/>
                <a:ea typeface="+mn-ea"/>
                <a:cs typeface="+mn-cs"/>
              </a:rPr>
              <a:t> manager </a:t>
            </a:r>
            <a:r>
              <a:rPr lang="it-IT" sz="1200" kern="1200" dirty="0" err="1" smtClean="0">
                <a:solidFill>
                  <a:schemeClr val="tx1"/>
                </a:solidFill>
                <a:effectLst/>
                <a:latin typeface="+mn-lt"/>
                <a:ea typeface="+mn-ea"/>
                <a:cs typeface="+mn-cs"/>
              </a:rPr>
              <a:t>encounters</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Employee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and </a:t>
            </a:r>
            <a:r>
              <a:rPr lang="it-IT" sz="1200" kern="1200" dirty="0" err="1" smtClean="0">
                <a:solidFill>
                  <a:schemeClr val="tx1"/>
                </a:solidFill>
                <a:effectLst/>
                <a:latin typeface="+mn-lt"/>
                <a:ea typeface="+mn-ea"/>
                <a:cs typeface="+mn-cs"/>
              </a:rPr>
              <a:t>adds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it</a:t>
            </a:r>
            <a:r>
              <a:rPr lang="it-IT" sz="1200" kern="1200" dirty="0" smtClean="0">
                <a:solidFill>
                  <a:schemeClr val="tx1"/>
                </a:solidFill>
                <a:effectLst/>
                <a:latin typeface="+mn-lt"/>
                <a:ea typeface="+mn-ea"/>
                <a:cs typeface="+mn-cs"/>
              </a:rPr>
              <a:t> to the </a:t>
            </a:r>
            <a:r>
              <a:rPr lang="it-IT" sz="1200" kern="1200" dirty="0" err="1" smtClean="0">
                <a:solidFill>
                  <a:schemeClr val="tx1"/>
                </a:solidFill>
                <a:effectLst/>
                <a:latin typeface="+mn-lt"/>
                <a:ea typeface="+mn-ea"/>
                <a:cs typeface="+mn-cs"/>
              </a:rPr>
              <a:t>persistence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context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will</a:t>
            </a:r>
            <a:r>
              <a:rPr lang="it-IT" sz="1200" kern="1200" dirty="0" smtClean="0">
                <a:solidFill>
                  <a:schemeClr val="tx1"/>
                </a:solidFill>
                <a:effectLst/>
                <a:latin typeface="+mn-lt"/>
                <a:ea typeface="+mn-ea"/>
                <a:cs typeface="+mn-cs"/>
              </a:rPr>
              <a:t> navigate </a:t>
            </a:r>
            <a:r>
              <a:rPr lang="it-IT" sz="1200" kern="1200" dirty="0" err="1" smtClean="0">
                <a:solidFill>
                  <a:schemeClr val="tx1"/>
                </a:solidFill>
                <a:effectLst/>
                <a:latin typeface="+mn-lt"/>
                <a:ea typeface="+mn-ea"/>
                <a:cs typeface="+mn-cs"/>
              </a:rPr>
              <a:t>across</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address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relationship</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looking</a:t>
            </a:r>
            <a:r>
              <a:rPr lang="it-IT" sz="1200" kern="1200" dirty="0" smtClean="0">
                <a:solidFill>
                  <a:schemeClr val="tx1"/>
                </a:solidFill>
                <a:effectLst/>
                <a:latin typeface="+mn-lt"/>
                <a:ea typeface="+mn-ea"/>
                <a:cs typeface="+mn-cs"/>
              </a:rPr>
              <a:t> for a new </a:t>
            </a:r>
            <a:r>
              <a:rPr lang="it-IT" sz="1200" kern="1200" dirty="0" err="1" smtClean="0">
                <a:solidFill>
                  <a:schemeClr val="tx1"/>
                </a:solidFill>
                <a:effectLst/>
                <a:latin typeface="+mn-lt"/>
                <a:ea typeface="+mn-ea"/>
                <a:cs typeface="+mn-cs"/>
              </a:rPr>
              <a:t>Address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entity</a:t>
            </a:r>
            <a:r>
              <a:rPr lang="it-IT" sz="1200" kern="1200" dirty="0" smtClean="0">
                <a:solidFill>
                  <a:schemeClr val="tx1"/>
                </a:solidFill>
                <a:effectLst/>
                <a:latin typeface="+mn-lt"/>
                <a:ea typeface="+mn-ea"/>
                <a:cs typeface="+mn-cs"/>
              </a:rPr>
              <a:t> to </a:t>
            </a:r>
            <a:r>
              <a:rPr lang="it-IT" sz="1200" kern="1200" dirty="0" err="1" smtClean="0">
                <a:solidFill>
                  <a:schemeClr val="tx1"/>
                </a:solidFill>
                <a:effectLst/>
                <a:latin typeface="+mn-lt"/>
                <a:ea typeface="+mn-ea"/>
                <a:cs typeface="+mn-cs"/>
              </a:rPr>
              <a:t>manage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well</a:t>
            </a:r>
            <a:r>
              <a:rPr lang="it-IT"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it-IT"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it-IT" sz="1200" kern="1200" dirty="0" err="1" smtClean="0">
                <a:solidFill>
                  <a:schemeClr val="tx1"/>
                </a:solidFill>
                <a:effectLst/>
                <a:latin typeface="+mn-lt"/>
                <a:ea typeface="+mn-ea"/>
                <a:cs typeface="+mn-cs"/>
              </a:rPr>
              <a:t>Persisting</a:t>
            </a:r>
            <a:r>
              <a:rPr lang="it-IT" sz="1200" kern="1200" baseline="0" dirty="0" smtClean="0">
                <a:solidFill>
                  <a:schemeClr val="tx1"/>
                </a:solidFill>
                <a:effectLst/>
                <a:latin typeface="+mn-lt"/>
                <a:ea typeface="+mn-ea"/>
                <a:cs typeface="+mn-cs"/>
              </a:rPr>
              <a:t> </a:t>
            </a:r>
            <a:r>
              <a:rPr lang="it-IT" sz="1200" kern="1200" baseline="0" dirty="0" err="1" smtClean="0">
                <a:solidFill>
                  <a:schemeClr val="tx1"/>
                </a:solidFill>
                <a:effectLst/>
                <a:latin typeface="+mn-lt"/>
                <a:ea typeface="+mn-ea"/>
                <a:cs typeface="+mn-cs"/>
              </a:rPr>
              <a:t>means</a:t>
            </a:r>
            <a:r>
              <a:rPr lang="it-IT" sz="1200" kern="1200" baseline="0" dirty="0" smtClean="0">
                <a:solidFill>
                  <a:schemeClr val="tx1"/>
                </a:solidFill>
                <a:effectLst/>
                <a:latin typeface="+mn-lt"/>
                <a:ea typeface="+mn-ea"/>
                <a:cs typeface="+mn-cs"/>
              </a:rPr>
              <a:t> </a:t>
            </a:r>
            <a:r>
              <a:rPr lang="it-IT" sz="1200" kern="1200" baseline="0" dirty="0" err="1" smtClean="0">
                <a:solidFill>
                  <a:schemeClr val="tx1"/>
                </a:solidFill>
                <a:effectLst/>
                <a:latin typeface="+mn-lt"/>
                <a:ea typeface="+mn-ea"/>
                <a:cs typeface="+mn-cs"/>
              </a:rPr>
              <a:t>that</a:t>
            </a:r>
            <a:r>
              <a:rPr lang="it-IT" sz="1200" kern="1200" baseline="0" dirty="0" smtClean="0">
                <a:solidFill>
                  <a:schemeClr val="tx1"/>
                </a:solidFill>
                <a:effectLst/>
                <a:latin typeface="+mn-lt"/>
                <a:ea typeface="+mn-ea"/>
                <a:cs typeface="+mn-cs"/>
              </a:rPr>
              <a:t> the </a:t>
            </a:r>
            <a:r>
              <a:rPr lang="it-IT" sz="1200" kern="1200" baseline="0" dirty="0" err="1" smtClean="0">
                <a:solidFill>
                  <a:schemeClr val="tx1"/>
                </a:solidFill>
                <a:effectLst/>
                <a:latin typeface="+mn-lt"/>
                <a:ea typeface="+mn-ea"/>
                <a:cs typeface="+mn-cs"/>
              </a:rPr>
              <a:t>entity</a:t>
            </a:r>
            <a:r>
              <a:rPr lang="it-IT" sz="1200" kern="1200" baseline="0" dirty="0" smtClean="0">
                <a:solidFill>
                  <a:schemeClr val="tx1"/>
                </a:solidFill>
                <a:effectLst/>
                <a:latin typeface="+mn-lt"/>
                <a:ea typeface="+mn-ea"/>
                <a:cs typeface="+mn-cs"/>
              </a:rPr>
              <a:t> </a:t>
            </a:r>
            <a:r>
              <a:rPr lang="it-IT" sz="1200" kern="1200" baseline="0" dirty="0" err="1" smtClean="0">
                <a:solidFill>
                  <a:schemeClr val="tx1"/>
                </a:solidFill>
                <a:effectLst/>
                <a:latin typeface="+mn-lt"/>
                <a:ea typeface="+mn-ea"/>
                <a:cs typeface="+mn-cs"/>
              </a:rPr>
              <a:t>becomes</a:t>
            </a:r>
            <a:r>
              <a:rPr lang="it-IT" sz="1200" kern="1200" baseline="0" dirty="0" smtClean="0">
                <a:solidFill>
                  <a:schemeClr val="tx1"/>
                </a:solidFill>
                <a:effectLst/>
                <a:latin typeface="+mn-lt"/>
                <a:ea typeface="+mn-ea"/>
                <a:cs typeface="+mn-cs"/>
              </a:rPr>
              <a:t> </a:t>
            </a:r>
            <a:r>
              <a:rPr lang="it-IT" sz="1200" kern="1200" baseline="0" dirty="0" err="1" smtClean="0">
                <a:solidFill>
                  <a:schemeClr val="tx1"/>
                </a:solidFill>
                <a:effectLst/>
                <a:latin typeface="+mn-lt"/>
                <a:ea typeface="+mn-ea"/>
                <a:cs typeface="+mn-cs"/>
              </a:rPr>
              <a:t>managed</a:t>
            </a:r>
            <a:endParaRPr lang="it-IT" dirty="0" smtClean="0"/>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43</a:t>
            </a:fld>
            <a:endParaRPr lang="en-US"/>
          </a:p>
        </p:txBody>
      </p:sp>
    </p:spTree>
    <p:extLst>
      <p:ext uri="{BB962C8B-B14F-4D97-AF65-F5344CB8AC3E}">
        <p14:creationId xmlns:p14="http://schemas.microsoft.com/office/powerpoint/2010/main" val="1637928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41A95B-EC05-434D-9CDB-0CF5D5092BD8}" type="slidenum">
              <a:rPr lang="en-US"/>
              <a:pPr/>
              <a:t>46</a:t>
            </a:fld>
            <a:endParaRPr lang="en-US"/>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p:txBody>
          <a:bodyPr/>
          <a:lstStyle/>
          <a:p>
            <a:r>
              <a:rPr lang="it-IT"/>
              <a:t>Designates a class whose mapping information is applied to the entities that inherit from it. A mapped superclass has no separate table defined for it. </a:t>
            </a:r>
          </a:p>
          <a:p>
            <a:r>
              <a:rPr lang="it-IT"/>
              <a:t>A class designated with the MappedSuperclass annotation can be mapped in the same way as an entity except that the mappings will apply only to its subclasses since no table exists for the mapped superclass itself. When applied to the subclasses the inherited mappings will apply in the context of the subclass tables.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2</a:t>
            </a:fld>
            <a:endParaRPr lang="en-US"/>
          </a:p>
        </p:txBody>
      </p:sp>
    </p:spTree>
    <p:extLst>
      <p:ext uri="{BB962C8B-B14F-4D97-AF65-F5344CB8AC3E}">
        <p14:creationId xmlns:p14="http://schemas.microsoft.com/office/powerpoint/2010/main" val="3473023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http://docs.oracle.com/javaee/7/api/javax/persistence/EntityManager.html</a:t>
            </a:r>
            <a:endParaRPr lang="en-US" dirty="0"/>
          </a:p>
        </p:txBody>
      </p:sp>
      <p:sp>
        <p:nvSpPr>
          <p:cNvPr id="4" name="Slide Number Placeholder 3"/>
          <p:cNvSpPr>
            <a:spLocks noGrp="1"/>
          </p:cNvSpPr>
          <p:nvPr>
            <p:ph type="sldNum" sz="quarter" idx="10"/>
          </p:nvPr>
        </p:nvSpPr>
        <p:spPr/>
        <p:txBody>
          <a:bodyPr/>
          <a:lstStyle/>
          <a:p>
            <a:fld id="{2EE38E36-78C4-4086-B90D-78934B34EFAF}" type="slidenum">
              <a:rPr lang="it-IT" smtClean="0"/>
              <a:t>53</a:t>
            </a:fld>
            <a:endParaRPr lang="it-IT"/>
          </a:p>
        </p:txBody>
      </p:sp>
    </p:spTree>
    <p:extLst>
      <p:ext uri="{BB962C8B-B14F-4D97-AF65-F5344CB8AC3E}">
        <p14:creationId xmlns:p14="http://schemas.microsoft.com/office/powerpoint/2010/main" val="1909933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The state</a:t>
            </a:r>
            <a:r>
              <a:rPr lang="en-US" baseline="0" dirty="0" smtClean="0"/>
              <a:t> is not </a:t>
            </a:r>
            <a:r>
              <a:rPr lang="en-US" baseline="0" dirty="0" err="1" smtClean="0"/>
              <a:t>syncrhonized</a:t>
            </a:r>
            <a:r>
              <a:rPr lang="en-US" baseline="0" dirty="0" smtClean="0"/>
              <a:t> with persistent storage unless associated with an </a:t>
            </a:r>
            <a:r>
              <a:rPr lang="en-US" baseline="0" dirty="0" err="1" smtClean="0"/>
              <a:t>EntityManger</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it-IT" dirty="0" smtClean="0"/>
              <a:t>the </a:t>
            </a:r>
            <a:r>
              <a:rPr lang="it-IT" dirty="0" err="1" smtClean="0"/>
              <a:t>EntityManager</a:t>
            </a:r>
            <a:r>
              <a:rPr lang="it-IT" dirty="0" smtClean="0"/>
              <a:t> </a:t>
            </a:r>
            <a:r>
              <a:rPr lang="it-IT" dirty="0" err="1" smtClean="0"/>
              <a:t>knows</a:t>
            </a:r>
            <a:r>
              <a:rPr lang="it-IT" dirty="0" smtClean="0"/>
              <a:t> </a:t>
            </a:r>
            <a:r>
              <a:rPr lang="it-IT" dirty="0" err="1" smtClean="0"/>
              <a:t>nothing</a:t>
            </a:r>
            <a:r>
              <a:rPr lang="it-IT" dirty="0" smtClean="0"/>
              <a:t> </a:t>
            </a:r>
            <a:r>
              <a:rPr lang="it-IT" dirty="0" err="1" smtClean="0"/>
              <a:t>about</a:t>
            </a:r>
            <a:r>
              <a:rPr lang="it-IT" dirty="0" smtClean="0"/>
              <a:t> a POJO, </a:t>
            </a:r>
            <a:r>
              <a:rPr lang="it-IT" dirty="0" err="1" smtClean="0"/>
              <a:t>regardless</a:t>
            </a:r>
            <a:r>
              <a:rPr lang="it-IT" dirty="0" smtClean="0"/>
              <a:t> of </a:t>
            </a:r>
            <a:r>
              <a:rPr lang="it-IT" dirty="0" err="1" smtClean="0"/>
              <a:t>how</a:t>
            </a:r>
            <a:r>
              <a:rPr lang="it-IT" dirty="0" smtClean="0"/>
              <a:t> </a:t>
            </a:r>
            <a:r>
              <a:rPr lang="it-IT" dirty="0" err="1" smtClean="0"/>
              <a:t>it</a:t>
            </a:r>
            <a:r>
              <a:rPr lang="it-IT" dirty="0" smtClean="0"/>
              <a:t> </a:t>
            </a:r>
            <a:r>
              <a:rPr lang="it-IT" dirty="0" err="1" smtClean="0"/>
              <a:t>is</a:t>
            </a:r>
            <a:r>
              <a:rPr lang="it-IT" dirty="0" smtClean="0"/>
              <a:t> </a:t>
            </a:r>
            <a:r>
              <a:rPr lang="it-IT" dirty="0" err="1" smtClean="0"/>
              <a:t>annotated</a:t>
            </a:r>
            <a:r>
              <a:rPr lang="it-IT" dirty="0" smtClean="0"/>
              <a:t>, </a:t>
            </a:r>
            <a:r>
              <a:rPr lang="it-IT" dirty="0" err="1" smtClean="0"/>
              <a:t>until</a:t>
            </a:r>
            <a:r>
              <a:rPr lang="it-IT" dirty="0" smtClean="0"/>
              <a:t> </a:t>
            </a:r>
            <a:r>
              <a:rPr lang="it-IT" dirty="0" err="1" smtClean="0"/>
              <a:t>you</a:t>
            </a:r>
            <a:r>
              <a:rPr lang="it-IT" dirty="0" smtClean="0"/>
              <a:t> </a:t>
            </a:r>
            <a:r>
              <a:rPr lang="it-IT" dirty="0" err="1" smtClean="0"/>
              <a:t>tell</a:t>
            </a:r>
            <a:r>
              <a:rPr lang="it-IT" dirty="0" smtClean="0"/>
              <a:t> the manager to start </a:t>
            </a:r>
            <a:r>
              <a:rPr lang="it-IT" dirty="0" err="1" smtClean="0"/>
              <a:t>treating</a:t>
            </a:r>
            <a:r>
              <a:rPr lang="it-IT" dirty="0" smtClean="0"/>
              <a:t> the POJO </a:t>
            </a:r>
            <a:r>
              <a:rPr lang="it-IT" dirty="0" err="1" smtClean="0"/>
              <a:t>like</a:t>
            </a:r>
            <a:r>
              <a:rPr lang="it-IT" dirty="0" smtClean="0"/>
              <a:t> a JPA </a:t>
            </a:r>
            <a:r>
              <a:rPr lang="it-IT" dirty="0" err="1" smtClean="0"/>
              <a:t>entity</a:t>
            </a:r>
            <a:r>
              <a:rPr lang="it-IT" dirty="0" smtClean="0"/>
              <a:t> </a:t>
            </a: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54</a:t>
            </a:fld>
            <a:endParaRPr lang="en-US"/>
          </a:p>
        </p:txBody>
      </p:sp>
    </p:spTree>
    <p:extLst>
      <p:ext uri="{BB962C8B-B14F-4D97-AF65-F5344CB8AC3E}">
        <p14:creationId xmlns:p14="http://schemas.microsoft.com/office/powerpoint/2010/main" val="121836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200" kern="1200" dirty="0" err="1" smtClean="0">
                <a:solidFill>
                  <a:schemeClr val="tx1"/>
                </a:solidFill>
                <a:effectLst/>
                <a:latin typeface="+mn-lt"/>
                <a:ea typeface="+mn-ea"/>
                <a:cs typeface="+mn-cs"/>
              </a:rPr>
              <a:t>we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mentioned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that</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entity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ignored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if</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already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persisted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mentioned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that</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entity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ignored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if</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already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persisted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true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but</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entity</a:t>
            </a:r>
            <a:r>
              <a:rPr lang="it-IT" sz="1200" kern="1200" dirty="0" smtClean="0">
                <a:solidFill>
                  <a:schemeClr val="tx1"/>
                </a:solidFill>
                <a:effectLst/>
                <a:latin typeface="+mn-lt"/>
                <a:ea typeface="+mn-ea"/>
                <a:cs typeface="+mn-cs"/>
              </a:rPr>
              <a:t> manager </a:t>
            </a:r>
            <a:r>
              <a:rPr lang="it-IT" sz="1200" kern="1200" dirty="0" err="1" smtClean="0">
                <a:solidFill>
                  <a:schemeClr val="tx1"/>
                </a:solidFill>
                <a:effectLst/>
                <a:latin typeface="+mn-lt"/>
                <a:ea typeface="+mn-ea"/>
                <a:cs typeface="+mn-cs"/>
              </a:rPr>
              <a:t>will</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still</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honor</a:t>
            </a:r>
            <a:r>
              <a:rPr lang="it-IT" sz="1200" kern="1200" dirty="0" smtClean="0">
                <a:solidFill>
                  <a:schemeClr val="tx1"/>
                </a:solidFill>
                <a:effectLst/>
                <a:latin typeface="+mn-lt"/>
                <a:ea typeface="+mn-ea"/>
                <a:cs typeface="+mn-cs"/>
              </a:rPr>
              <a:t> the PERSIST </a:t>
            </a:r>
            <a:r>
              <a:rPr lang="it-IT" sz="1200" kern="1200" dirty="0" err="1" smtClean="0">
                <a:solidFill>
                  <a:schemeClr val="tx1"/>
                </a:solidFill>
                <a:effectLst/>
                <a:latin typeface="+mn-lt"/>
                <a:ea typeface="+mn-ea"/>
                <a:cs typeface="+mn-cs"/>
              </a:rPr>
              <a:t>cascade</a:t>
            </a:r>
            <a:r>
              <a:rPr lang="it-IT" sz="1200" kern="1200" dirty="0" smtClean="0">
                <a:solidFill>
                  <a:schemeClr val="tx1"/>
                </a:solidFill>
                <a:effectLst/>
                <a:latin typeface="+mn-lt"/>
                <a:ea typeface="+mn-ea"/>
                <a:cs typeface="+mn-cs"/>
              </a:rPr>
              <a:t> in </a:t>
            </a:r>
            <a:r>
              <a:rPr lang="it-IT" sz="1200" kern="1200" dirty="0" err="1" smtClean="0">
                <a:solidFill>
                  <a:schemeClr val="tx1"/>
                </a:solidFill>
                <a:effectLst/>
                <a:latin typeface="+mn-lt"/>
                <a:ea typeface="+mn-ea"/>
                <a:cs typeface="+mn-cs"/>
              </a:rPr>
              <a:t>this</a:t>
            </a:r>
            <a:r>
              <a:rPr lang="it-IT" sz="1200" kern="1200" dirty="0" smtClean="0">
                <a:solidFill>
                  <a:schemeClr val="tx1"/>
                </a:solidFill>
                <a:effectLst/>
                <a:latin typeface="+mn-lt"/>
                <a:ea typeface="+mn-ea"/>
                <a:cs typeface="+mn-cs"/>
              </a:rPr>
              <a:t> situation.</a:t>
            </a:r>
            <a:br>
              <a:rPr lang="it-IT" sz="1200" kern="1200" dirty="0" smtClean="0">
                <a:solidFill>
                  <a:schemeClr val="tx1"/>
                </a:solidFill>
                <a:effectLst/>
                <a:latin typeface="+mn-lt"/>
                <a:ea typeface="+mn-ea"/>
                <a:cs typeface="+mn-cs"/>
              </a:rPr>
            </a:br>
            <a:r>
              <a:rPr lang="it-IT" sz="1200" kern="1200" dirty="0" smtClean="0">
                <a:solidFill>
                  <a:schemeClr val="tx1"/>
                </a:solidFill>
                <a:effectLst/>
                <a:latin typeface="+mn-lt"/>
                <a:ea typeface="+mn-ea"/>
                <a:cs typeface="+mn-cs"/>
              </a:rPr>
              <a:t>For </a:t>
            </a:r>
            <a:r>
              <a:rPr lang="it-IT" sz="1200" kern="1200" dirty="0" err="1" smtClean="0">
                <a:solidFill>
                  <a:schemeClr val="tx1"/>
                </a:solidFill>
                <a:effectLst/>
                <a:latin typeface="+mn-lt"/>
                <a:ea typeface="+mn-ea"/>
                <a:cs typeface="+mn-cs"/>
              </a:rPr>
              <a:t>example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consider</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our</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Employee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entity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again</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If</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Employee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already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managed</a:t>
            </a:r>
            <a:r>
              <a:rPr lang="it-IT" sz="1200" kern="1200" dirty="0" smtClean="0">
                <a:solidFill>
                  <a:schemeClr val="tx1"/>
                </a:solidFill>
                <a:effectLst/>
                <a:latin typeface="+mn-lt"/>
                <a:ea typeface="+mn-ea"/>
                <a:cs typeface="+mn-cs"/>
              </a:rPr>
              <a:t>, and a new </a:t>
            </a:r>
            <a:r>
              <a:rPr lang="it-IT" sz="1200" kern="1200" dirty="0" err="1" smtClean="0">
                <a:solidFill>
                  <a:schemeClr val="tx1"/>
                </a:solidFill>
                <a:effectLst/>
                <a:latin typeface="+mn-lt"/>
                <a:ea typeface="+mn-ea"/>
                <a:cs typeface="+mn-cs"/>
              </a:rPr>
              <a:t>Address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set in </a:t>
            </a:r>
            <a:r>
              <a:rPr lang="it-IT" sz="1200" kern="1200" dirty="0" err="1" smtClean="0">
                <a:solidFill>
                  <a:schemeClr val="tx1"/>
                </a:solidFill>
                <a:effectLst/>
                <a:latin typeface="+mn-lt"/>
                <a:ea typeface="+mn-ea"/>
                <a:cs typeface="+mn-cs"/>
              </a:rPr>
              <a:t>it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invoking</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persist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again</a:t>
            </a:r>
            <a:r>
              <a:rPr lang="it-IT" sz="1200" kern="1200" dirty="0" smtClean="0">
                <a:solidFill>
                  <a:schemeClr val="tx1"/>
                </a:solidFill>
                <a:effectLst/>
                <a:latin typeface="+mn-lt"/>
                <a:ea typeface="+mn-ea"/>
                <a:cs typeface="+mn-cs"/>
              </a:rPr>
              <a:t> on the </a:t>
            </a:r>
            <a:r>
              <a:rPr lang="it-IT" sz="1200" kern="1200" dirty="0" err="1" smtClean="0">
                <a:solidFill>
                  <a:schemeClr val="tx1"/>
                </a:solidFill>
                <a:effectLst/>
                <a:latin typeface="+mn-lt"/>
                <a:ea typeface="+mn-ea"/>
                <a:cs typeface="+mn-cs"/>
              </a:rPr>
              <a:t>Employee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will</a:t>
            </a:r>
            <a:r>
              <a:rPr lang="it-IT" sz="1200" kern="1200" dirty="0" smtClean="0">
                <a:solidFill>
                  <a:schemeClr val="tx1"/>
                </a:solidFill>
                <a:effectLst/>
                <a:latin typeface="+mn-lt"/>
                <a:ea typeface="+mn-ea"/>
                <a:cs typeface="+mn-cs"/>
              </a:rPr>
              <a:t> cause the </a:t>
            </a:r>
            <a:r>
              <a:rPr lang="it-IT" sz="1200" kern="1200" dirty="0" err="1" smtClean="0">
                <a:solidFill>
                  <a:schemeClr val="tx1"/>
                </a:solidFill>
                <a:effectLst/>
                <a:latin typeface="+mn-lt"/>
                <a:ea typeface="+mn-ea"/>
                <a:cs typeface="+mn-cs"/>
              </a:rPr>
              <a:t>Address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to </a:t>
            </a:r>
            <a:r>
              <a:rPr lang="it-IT" sz="1200" kern="1200" dirty="0" err="1" smtClean="0">
                <a:solidFill>
                  <a:schemeClr val="tx1"/>
                </a:solidFill>
                <a:effectLst/>
                <a:latin typeface="+mn-lt"/>
                <a:ea typeface="+mn-ea"/>
                <a:cs typeface="+mn-cs"/>
              </a:rPr>
              <a:t>become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managed</a:t>
            </a:r>
            <a:r>
              <a:rPr lang="it-IT" sz="1200" kern="1200" dirty="0" smtClean="0">
                <a:solidFill>
                  <a:schemeClr val="tx1"/>
                </a:solidFill>
                <a:effectLst/>
                <a:latin typeface="+mn-lt"/>
                <a:ea typeface="+mn-ea"/>
                <a:cs typeface="+mn-cs"/>
              </a:rPr>
              <a:t>. No </a:t>
            </a:r>
            <a:r>
              <a:rPr lang="it-IT" sz="1200" kern="1200" dirty="0" err="1" smtClean="0">
                <a:solidFill>
                  <a:schemeClr val="tx1"/>
                </a:solidFill>
                <a:effectLst/>
                <a:latin typeface="+mn-lt"/>
                <a:ea typeface="+mn-ea"/>
                <a:cs typeface="+mn-cs"/>
              </a:rPr>
              <a:t>changes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will</a:t>
            </a:r>
            <a:r>
              <a:rPr lang="it-IT" sz="1200" kern="1200" dirty="0" smtClean="0">
                <a:solidFill>
                  <a:schemeClr val="tx1"/>
                </a:solidFill>
                <a:effectLst/>
                <a:latin typeface="+mn-lt"/>
                <a:ea typeface="+mn-ea"/>
                <a:cs typeface="+mn-cs"/>
              </a:rPr>
              <a:t> be made to the </a:t>
            </a:r>
            <a:r>
              <a:rPr lang="it-IT" sz="1200" kern="1200" dirty="0" err="1" smtClean="0">
                <a:solidFill>
                  <a:schemeClr val="tx1"/>
                </a:solidFill>
                <a:effectLst/>
                <a:latin typeface="+mn-lt"/>
                <a:ea typeface="+mn-ea"/>
                <a:cs typeface="+mn-cs"/>
              </a:rPr>
              <a:t>Employee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because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already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managed</a:t>
            </a:r>
            <a:r>
              <a:rPr lang="it-IT" sz="1200" kern="1200" dirty="0" smtClean="0">
                <a:solidFill>
                  <a:schemeClr val="tx1"/>
                </a:solidFill>
                <a:effectLst/>
                <a:latin typeface="+mn-lt"/>
                <a:ea typeface="+mn-ea"/>
                <a:cs typeface="+mn-cs"/>
              </a:rPr>
              <a:t>. </a:t>
            </a:r>
            <a:endParaRPr lang="it-IT"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it-IT" dirty="0" smtClean="0"/>
          </a:p>
          <a:p>
            <a:endParaRPr lang="it-IT" dirty="0" smtClean="0"/>
          </a:p>
        </p:txBody>
      </p:sp>
      <p:sp>
        <p:nvSpPr>
          <p:cNvPr id="4" name="Segnaposto numero diapositiva 3"/>
          <p:cNvSpPr>
            <a:spLocks noGrp="1"/>
          </p:cNvSpPr>
          <p:nvPr>
            <p:ph type="sldNum" sz="quarter" idx="10"/>
          </p:nvPr>
        </p:nvSpPr>
        <p:spPr/>
        <p:txBody>
          <a:bodyPr/>
          <a:lstStyle/>
          <a:p>
            <a:fld id="{CE2E9E08-9CEC-644F-8F3E-CA2D85D4FA85}" type="slidenum">
              <a:rPr lang="en-US" smtClean="0"/>
              <a:t>55</a:t>
            </a:fld>
            <a:endParaRPr lang="en-US"/>
          </a:p>
        </p:txBody>
      </p:sp>
    </p:spTree>
    <p:extLst>
      <p:ext uri="{BB962C8B-B14F-4D97-AF65-F5344CB8AC3E}">
        <p14:creationId xmlns:p14="http://schemas.microsoft.com/office/powerpoint/2010/main" val="1716451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56</a:t>
            </a:fld>
            <a:endParaRPr lang="en-US"/>
          </a:p>
        </p:txBody>
      </p:sp>
    </p:spTree>
    <p:extLst>
      <p:ext uri="{BB962C8B-B14F-4D97-AF65-F5344CB8AC3E}">
        <p14:creationId xmlns:p14="http://schemas.microsoft.com/office/powerpoint/2010/main" val="4092969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57</a:t>
            </a:fld>
            <a:endParaRPr lang="en-US"/>
          </a:p>
        </p:txBody>
      </p:sp>
    </p:spTree>
    <p:extLst>
      <p:ext uri="{BB962C8B-B14F-4D97-AF65-F5344CB8AC3E}">
        <p14:creationId xmlns:p14="http://schemas.microsoft.com/office/powerpoint/2010/main" val="867980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dirty="0" smtClean="0"/>
              <a:t>the default </a:t>
            </a:r>
            <a:r>
              <a:rPr lang="it-IT" dirty="0" err="1" smtClean="0"/>
              <a:t>behavior</a:t>
            </a:r>
            <a:r>
              <a:rPr lang="it-IT" dirty="0" smtClean="0"/>
              <a:t> of the </a:t>
            </a:r>
            <a:r>
              <a:rPr lang="it-IT" dirty="0" err="1" smtClean="0">
                <a:latin typeface="Courier New"/>
                <a:cs typeface="Courier New"/>
              </a:rPr>
              <a:t>EntityManager</a:t>
            </a:r>
            <a:r>
              <a:rPr lang="it-IT" dirty="0" smtClean="0"/>
              <a:t> </a:t>
            </a:r>
            <a:r>
              <a:rPr lang="it-IT" dirty="0" err="1" smtClean="0"/>
              <a:t>is</a:t>
            </a:r>
            <a:r>
              <a:rPr lang="it-IT" dirty="0" smtClean="0"/>
              <a:t> to </a:t>
            </a:r>
            <a:r>
              <a:rPr lang="it-IT" dirty="0" err="1" smtClean="0"/>
              <a:t>manage</a:t>
            </a:r>
            <a:r>
              <a:rPr lang="it-IT" dirty="0" smtClean="0"/>
              <a:t> an </a:t>
            </a:r>
            <a:r>
              <a:rPr lang="it-IT" dirty="0" err="1" smtClean="0"/>
              <a:t>entity</a:t>
            </a:r>
            <a:r>
              <a:rPr lang="it-IT" dirty="0" smtClean="0"/>
              <a:t> for </a:t>
            </a:r>
            <a:r>
              <a:rPr lang="it-IT" dirty="0" err="1" smtClean="0"/>
              <a:t>as</a:t>
            </a:r>
            <a:r>
              <a:rPr lang="it-IT" dirty="0" smtClean="0"/>
              <a:t> short a time </a:t>
            </a:r>
            <a:r>
              <a:rPr lang="it-IT" dirty="0" err="1" smtClean="0"/>
              <a:t>as</a:t>
            </a:r>
            <a:r>
              <a:rPr lang="it-IT" dirty="0" smtClean="0"/>
              <a:t> </a:t>
            </a:r>
            <a:r>
              <a:rPr lang="it-IT" dirty="0" err="1" smtClean="0"/>
              <a:t>possible</a:t>
            </a:r>
            <a:r>
              <a:rPr lang="it-IT"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Qui </a:t>
            </a:r>
            <a:r>
              <a:rPr lang="en-US" sz="1200" kern="1200" dirty="0" err="1" smtClean="0">
                <a:solidFill>
                  <a:schemeClr val="tx1"/>
                </a:solidFill>
                <a:latin typeface="+mn-lt"/>
                <a:ea typeface="+mn-ea"/>
                <a:cs typeface="+mn-cs"/>
              </a:rPr>
              <a:t>bisognerebbe</a:t>
            </a:r>
            <a:r>
              <a:rPr lang="en-US" sz="1200" kern="1200" dirty="0" smtClean="0">
                <a:solidFill>
                  <a:schemeClr val="tx1"/>
                </a:solidFill>
                <a:latin typeface="+mn-lt"/>
                <a:ea typeface="+mn-ea"/>
                <a:cs typeface="+mn-cs"/>
              </a:rPr>
              <a:t> dire </a:t>
            </a:r>
            <a:r>
              <a:rPr lang="en-US" sz="1200" kern="1200" dirty="0" err="1" smtClean="0">
                <a:solidFill>
                  <a:schemeClr val="tx1"/>
                </a:solidFill>
                <a:latin typeface="+mn-lt"/>
                <a:ea typeface="+mn-ea"/>
                <a:cs typeface="+mn-cs"/>
              </a:rPr>
              <a:t>che</a:t>
            </a:r>
            <a:r>
              <a:rPr lang="en-US" sz="1200" kern="1200" dirty="0" smtClean="0">
                <a:solidFill>
                  <a:schemeClr val="tx1"/>
                </a:solidFill>
                <a:latin typeface="+mn-lt"/>
                <a:ea typeface="+mn-ea"/>
                <a:cs typeface="+mn-cs"/>
              </a:rPr>
              <a:t> removed </a:t>
            </a:r>
            <a:r>
              <a:rPr lang="en-US" sz="1200" kern="1200" dirty="0" err="1" smtClean="0">
                <a:solidFill>
                  <a:schemeClr val="tx1"/>
                </a:solidFill>
                <a:latin typeface="+mn-lt"/>
                <a:ea typeface="+mn-ea"/>
                <a:cs typeface="+mn-cs"/>
              </a:rPr>
              <a:t>è</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comunque</a:t>
            </a:r>
            <a:r>
              <a:rPr lang="en-US" sz="1200" kern="1200" dirty="0" smtClean="0">
                <a:solidFill>
                  <a:schemeClr val="tx1"/>
                </a:solidFill>
                <a:latin typeface="+mn-lt"/>
                <a:ea typeface="+mn-ea"/>
                <a:cs typeface="+mn-cs"/>
              </a:rPr>
              <a:t> detached, ma </a:t>
            </a:r>
            <a:r>
              <a:rPr lang="en-US" sz="1200" kern="1200" dirty="0" err="1" smtClean="0">
                <a:solidFill>
                  <a:schemeClr val="tx1"/>
                </a:solidFill>
                <a:latin typeface="+mn-lt"/>
                <a:ea typeface="+mn-ea"/>
                <a:cs typeface="+mn-cs"/>
              </a:rPr>
              <a:t>differisce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perchè</a:t>
            </a:r>
            <a:r>
              <a:rPr lang="en-US" sz="1200" kern="1200" dirty="0" smtClean="0">
                <a:solidFill>
                  <a:schemeClr val="tx1"/>
                </a:solidFill>
                <a:latin typeface="+mn-lt"/>
                <a:ea typeface="+mn-ea"/>
                <a:cs typeface="+mn-cs"/>
              </a:rPr>
              <a:t> non </a:t>
            </a:r>
            <a:r>
              <a:rPr lang="en-US" sz="1200" kern="1200" dirty="0" err="1" smtClean="0">
                <a:solidFill>
                  <a:schemeClr val="tx1"/>
                </a:solidFill>
                <a:latin typeface="+mn-lt"/>
                <a:ea typeface="+mn-ea"/>
                <a:cs typeface="+mn-cs"/>
              </a:rPr>
              <a:t>è</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più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possibile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renderla</a:t>
            </a:r>
            <a:r>
              <a:rPr lang="en-US" sz="1200" kern="1200" dirty="0" smtClean="0">
                <a:solidFill>
                  <a:schemeClr val="tx1"/>
                </a:solidFill>
                <a:latin typeface="+mn-lt"/>
                <a:ea typeface="+mn-ea"/>
                <a:cs typeface="+mn-cs"/>
              </a:rPr>
              <a:t> managed, </a:t>
            </a:r>
            <a:r>
              <a:rPr lang="en-US" sz="1200" kern="1200" dirty="0" err="1" smtClean="0">
                <a:solidFill>
                  <a:schemeClr val="tx1"/>
                </a:solidFill>
                <a:latin typeface="+mn-lt"/>
                <a:ea typeface="+mn-ea"/>
                <a:cs typeface="+mn-cs"/>
              </a:rPr>
              <a:t>valutare</a:t>
            </a:r>
            <a:r>
              <a:rPr lang="en-US" sz="1200" kern="1200" dirty="0" smtClean="0">
                <a:solidFill>
                  <a:schemeClr val="tx1"/>
                </a:solidFill>
                <a:latin typeface="+mn-lt"/>
                <a:ea typeface="+mn-ea"/>
                <a:cs typeface="+mn-cs"/>
              </a:rPr>
              <a:t> se </a:t>
            </a:r>
            <a:r>
              <a:rPr lang="en-US" sz="1200" kern="1200" dirty="0" err="1" smtClean="0">
                <a:solidFill>
                  <a:schemeClr val="tx1"/>
                </a:solidFill>
                <a:latin typeface="+mn-lt"/>
                <a:ea typeface="+mn-ea"/>
                <a:cs typeface="+mn-cs"/>
              </a:rPr>
              <a:t>aggiungere</a:t>
            </a:r>
            <a:r>
              <a:rPr lang="en-US" sz="1200" kern="1200" dirty="0" smtClean="0">
                <a:solidFill>
                  <a:schemeClr val="tx1"/>
                </a:solidFill>
                <a:latin typeface="+mn-lt"/>
                <a:ea typeface="+mn-ea"/>
                <a:cs typeface="+mn-cs"/>
              </a:rPr>
              <a:t> un </a:t>
            </a:r>
            <a:r>
              <a:rPr lang="en-US" sz="1200" kern="1200" dirty="0" err="1" smtClean="0">
                <a:solidFill>
                  <a:schemeClr val="tx1"/>
                </a:solidFill>
                <a:latin typeface="+mn-lt"/>
                <a:ea typeface="+mn-ea"/>
                <a:cs typeface="+mn-cs"/>
              </a:rPr>
              <a:t>asterisco</a:t>
            </a:r>
            <a:endParaRPr lang="it-IT" dirty="0" smtClean="0"/>
          </a:p>
          <a:p>
            <a:endParaRPr lang="en-US" dirty="0" smtClean="0"/>
          </a:p>
          <a:p>
            <a:pPr fontAlgn="base"/>
            <a:r>
              <a:rPr lang="en-US" sz="1200" b="0" i="0" kern="1200" dirty="0" smtClean="0">
                <a:solidFill>
                  <a:schemeClr val="tx1"/>
                </a:solidFill>
                <a:effectLst/>
                <a:latin typeface="+mn-lt"/>
                <a:ea typeface="+mn-ea"/>
                <a:cs typeface="+mn-cs"/>
              </a:rPr>
              <a:t>Persist takes an entity instance, adds it to the context and makes that instance managed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future updates to the entity will be tracked).</a:t>
            </a:r>
          </a:p>
          <a:p>
            <a:pPr fontAlgn="base"/>
            <a:r>
              <a:rPr lang="en-US" sz="1200" b="0" i="0" kern="1200" dirty="0" smtClean="0">
                <a:solidFill>
                  <a:schemeClr val="tx1"/>
                </a:solidFill>
                <a:effectLst/>
                <a:latin typeface="+mn-lt"/>
                <a:ea typeface="+mn-ea"/>
                <a:cs typeface="+mn-cs"/>
              </a:rPr>
              <a:t>Merge creates a new instance of your entity, copies the state from the supplied entity, and makes the new copy managed. The instance you pass in will not be managed (any changes you make will not be part of the transaction - unless you call merge again).</a:t>
            </a: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58</a:t>
            </a:fld>
            <a:endParaRPr lang="en-US"/>
          </a:p>
        </p:txBody>
      </p:sp>
    </p:spTree>
    <p:extLst>
      <p:ext uri="{BB962C8B-B14F-4D97-AF65-F5344CB8AC3E}">
        <p14:creationId xmlns:p14="http://schemas.microsoft.com/office/powerpoint/2010/main" val="447482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void clear() </a:t>
            </a:r>
            <a:r>
              <a:rPr lang="en-US" sz="1200" b="0" i="0" kern="1200" dirty="0" smtClean="0">
                <a:solidFill>
                  <a:schemeClr val="tx1"/>
                </a:solidFill>
                <a:effectLst/>
                <a:latin typeface="+mn-lt"/>
                <a:ea typeface="+mn-ea"/>
                <a:cs typeface="+mn-cs"/>
              </a:rPr>
              <a:t>Clear the persistence context, causing all managed entities to become detached. Changes made to entities that have not been flushed to the database will not be persisted.</a:t>
            </a:r>
          </a:p>
          <a:p>
            <a:endParaRPr lang="en-US" dirty="0" smtClean="0"/>
          </a:p>
          <a:p>
            <a:endParaRPr lang="en-US" dirty="0" smtClean="0"/>
          </a:p>
          <a:p>
            <a:r>
              <a:rPr lang="en-US" dirty="0" smtClean="0"/>
              <a:t>void close()</a:t>
            </a:r>
          </a:p>
          <a:p>
            <a:r>
              <a:rPr lang="en-US" sz="1200" b="0" i="0" kern="1200" dirty="0" smtClean="0">
                <a:solidFill>
                  <a:schemeClr val="tx1"/>
                </a:solidFill>
                <a:effectLst/>
                <a:latin typeface="+mn-lt"/>
                <a:ea typeface="+mn-ea"/>
                <a:cs typeface="+mn-cs"/>
              </a:rPr>
              <a:t>Close an application-managed entity manager. After the close method has been invoked, all methods on the </a:t>
            </a:r>
            <a:r>
              <a:rPr lang="en-US" sz="1200" b="0" i="0" kern="1200" dirty="0" err="1" smtClean="0">
                <a:solidFill>
                  <a:schemeClr val="tx1"/>
                </a:solidFill>
                <a:effectLst/>
                <a:latin typeface="+mn-lt"/>
                <a:ea typeface="+mn-ea"/>
                <a:cs typeface="+mn-cs"/>
              </a:rPr>
              <a:t>EntityManager</a:t>
            </a:r>
            <a:r>
              <a:rPr lang="en-US" sz="1200" b="0" i="0" kern="1200" dirty="0" smtClean="0">
                <a:solidFill>
                  <a:schemeClr val="tx1"/>
                </a:solidFill>
                <a:effectLst/>
                <a:latin typeface="+mn-lt"/>
                <a:ea typeface="+mn-ea"/>
                <a:cs typeface="+mn-cs"/>
              </a:rPr>
              <a:t> instance and any Query, </a:t>
            </a:r>
            <a:r>
              <a:rPr lang="en-US" sz="1200" b="0" i="0" kern="1200" dirty="0" err="1" smtClean="0">
                <a:solidFill>
                  <a:schemeClr val="tx1"/>
                </a:solidFill>
                <a:effectLst/>
                <a:latin typeface="+mn-lt"/>
                <a:ea typeface="+mn-ea"/>
                <a:cs typeface="+mn-cs"/>
              </a:rPr>
              <a:t>TypedQuery</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StoredProcedureQuery</a:t>
            </a:r>
            <a:r>
              <a:rPr lang="en-US" sz="1200" b="0" i="0" kern="1200" dirty="0" smtClean="0">
                <a:solidFill>
                  <a:schemeClr val="tx1"/>
                </a:solidFill>
                <a:effectLst/>
                <a:latin typeface="+mn-lt"/>
                <a:ea typeface="+mn-ea"/>
                <a:cs typeface="+mn-cs"/>
              </a:rPr>
              <a:t> objects obtained from it will throw the </a:t>
            </a:r>
            <a:r>
              <a:rPr lang="en-US" sz="1200" b="0" i="0" kern="1200" dirty="0" err="1" smtClean="0">
                <a:solidFill>
                  <a:schemeClr val="tx1"/>
                </a:solidFill>
                <a:effectLst/>
                <a:latin typeface="+mn-lt"/>
                <a:ea typeface="+mn-ea"/>
                <a:cs typeface="+mn-cs"/>
              </a:rPr>
              <a:t>IllegalStateException</a:t>
            </a:r>
            <a:r>
              <a:rPr lang="en-US" sz="1200" b="0" i="0" kern="1200" dirty="0" smtClean="0">
                <a:solidFill>
                  <a:schemeClr val="tx1"/>
                </a:solidFill>
                <a:effectLst/>
                <a:latin typeface="+mn-lt"/>
                <a:ea typeface="+mn-ea"/>
                <a:cs typeface="+mn-cs"/>
              </a:rPr>
              <a:t> except for </a:t>
            </a:r>
            <a:r>
              <a:rPr lang="en-US" sz="1200" b="0" i="0" kern="1200" dirty="0" err="1" smtClean="0">
                <a:solidFill>
                  <a:schemeClr val="tx1"/>
                </a:solidFill>
                <a:effectLst/>
                <a:latin typeface="+mn-lt"/>
                <a:ea typeface="+mn-ea"/>
                <a:cs typeface="+mn-cs"/>
              </a:rPr>
              <a:t>getProperties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getTransaction</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isOpen</a:t>
            </a:r>
            <a:r>
              <a:rPr lang="en-US" sz="1200" b="0" i="0" kern="1200" dirty="0" smtClean="0">
                <a:solidFill>
                  <a:schemeClr val="tx1"/>
                </a:solidFill>
                <a:effectLst/>
                <a:latin typeface="+mn-lt"/>
                <a:ea typeface="+mn-ea"/>
                <a:cs typeface="+mn-cs"/>
              </a:rPr>
              <a:t>(which will return false). If this method is called when the entity manager is joined to an active transaction, the persistence context remains managed until the transaction completes.</a:t>
            </a:r>
          </a:p>
          <a:p>
            <a:endParaRPr lang="en-US" dirty="0"/>
          </a:p>
        </p:txBody>
      </p:sp>
      <p:sp>
        <p:nvSpPr>
          <p:cNvPr id="4" name="Slide Number Placeholder 3"/>
          <p:cNvSpPr>
            <a:spLocks noGrp="1"/>
          </p:cNvSpPr>
          <p:nvPr>
            <p:ph type="sldNum" sz="quarter" idx="10"/>
          </p:nvPr>
        </p:nvSpPr>
        <p:spPr/>
        <p:txBody>
          <a:bodyPr/>
          <a:lstStyle/>
          <a:p>
            <a:fld id="{2EE38E36-78C4-4086-B90D-78934B34EFAF}" type="slidenum">
              <a:rPr lang="it-IT" smtClean="0"/>
              <a:t>62</a:t>
            </a:fld>
            <a:endParaRPr lang="it-IT"/>
          </a:p>
        </p:txBody>
      </p:sp>
    </p:spTree>
    <p:extLst>
      <p:ext uri="{BB962C8B-B14F-4D97-AF65-F5344CB8AC3E}">
        <p14:creationId xmlns:p14="http://schemas.microsoft.com/office/powerpoint/2010/main" val="4230691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10"/>
          </p:nvPr>
        </p:nvSpPr>
        <p:spPr/>
        <p:txBody>
          <a:bodyPr/>
          <a:lstStyle/>
          <a:p>
            <a:fld id="{2EE38E36-78C4-4086-B90D-78934B34EFAF}" type="slidenum">
              <a:rPr lang="it-IT" smtClean="0"/>
              <a:t>63</a:t>
            </a:fld>
            <a:endParaRPr lang="it-IT"/>
          </a:p>
        </p:txBody>
      </p:sp>
    </p:spTree>
    <p:extLst>
      <p:ext uri="{BB962C8B-B14F-4D97-AF65-F5344CB8AC3E}">
        <p14:creationId xmlns:p14="http://schemas.microsoft.com/office/powerpoint/2010/main" val="2116877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cs typeface="Courier New"/>
              </a:rPr>
              <a:t>The </a:t>
            </a:r>
            <a:r>
              <a:rPr lang="en-US" dirty="0" err="1" smtClean="0">
                <a:latin typeface="Courier New"/>
                <a:cs typeface="Courier New"/>
              </a:rPr>
              <a:t>EntityManager</a:t>
            </a:r>
            <a:r>
              <a:rPr lang="en-US" dirty="0" smtClean="0">
                <a:cs typeface="Courier New"/>
              </a:rPr>
              <a:t> tracks all entity instances within a persistence context for changes and flushes these changes to the DB</a:t>
            </a: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65</a:t>
            </a:fld>
            <a:endParaRPr lang="en-US"/>
          </a:p>
        </p:txBody>
      </p:sp>
    </p:spTree>
    <p:extLst>
      <p:ext uri="{BB962C8B-B14F-4D97-AF65-F5344CB8AC3E}">
        <p14:creationId xmlns:p14="http://schemas.microsoft.com/office/powerpoint/2010/main" val="2451011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it-IT" sz="1200" kern="1200" dirty="0" smtClean="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CE2E9E08-9CEC-644F-8F3E-CA2D85D4FA85}" type="slidenum">
              <a:rPr lang="en-US" smtClean="0"/>
              <a:t>68</a:t>
            </a:fld>
            <a:endParaRPr lang="en-US"/>
          </a:p>
        </p:txBody>
      </p:sp>
    </p:spTree>
    <p:extLst>
      <p:ext uri="{BB962C8B-B14F-4D97-AF65-F5344CB8AC3E}">
        <p14:creationId xmlns:p14="http://schemas.microsoft.com/office/powerpoint/2010/main" val="1358598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200" kern="1200" dirty="0" err="1" smtClean="0">
                <a:solidFill>
                  <a:schemeClr val="tx1"/>
                </a:solidFill>
                <a:effectLst/>
                <a:latin typeface="+mn-lt"/>
                <a:ea typeface="+mn-ea"/>
                <a:cs typeface="+mn-cs"/>
              </a:rPr>
              <a:t>Recall</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that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when</a:t>
            </a:r>
            <a:r>
              <a:rPr lang="it-IT" sz="1200" kern="1200" dirty="0" smtClean="0">
                <a:solidFill>
                  <a:schemeClr val="tx1"/>
                </a:solidFill>
                <a:effectLst/>
                <a:latin typeface="+mn-lt"/>
                <a:ea typeface="+mn-ea"/>
                <a:cs typeface="+mn-cs"/>
              </a:rPr>
              <a:t> a Java </a:t>
            </a:r>
            <a:r>
              <a:rPr lang="it-IT" sz="1200" kern="1200" dirty="0" err="1" smtClean="0">
                <a:solidFill>
                  <a:schemeClr val="tx1"/>
                </a:solidFill>
                <a:effectLst/>
                <a:latin typeface="+mn-lt"/>
                <a:ea typeface="+mn-ea"/>
                <a:cs typeface="+mn-cs"/>
              </a:rPr>
              <a:t>object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holds</a:t>
            </a:r>
            <a:r>
              <a:rPr lang="it-IT" sz="1200" kern="1200" dirty="0" smtClean="0">
                <a:solidFill>
                  <a:schemeClr val="tx1"/>
                </a:solidFill>
                <a:effectLst/>
                <a:latin typeface="+mn-lt"/>
                <a:ea typeface="+mn-ea"/>
                <a:cs typeface="+mn-cs"/>
              </a:rPr>
              <a:t> a </a:t>
            </a:r>
            <a:r>
              <a:rPr lang="it-IT" sz="1200" kern="1200" dirty="0" err="1" smtClean="0">
                <a:solidFill>
                  <a:schemeClr val="tx1"/>
                </a:solidFill>
                <a:effectLst/>
                <a:latin typeface="+mn-lt"/>
                <a:ea typeface="+mn-ea"/>
                <a:cs typeface="+mn-cs"/>
              </a:rPr>
              <a:t>reference</a:t>
            </a:r>
            <a:r>
              <a:rPr lang="it-IT" sz="1200" kern="1200" dirty="0" smtClean="0">
                <a:solidFill>
                  <a:schemeClr val="tx1"/>
                </a:solidFill>
                <a:effectLst/>
                <a:latin typeface="+mn-lt"/>
                <a:ea typeface="+mn-ea"/>
                <a:cs typeface="+mn-cs"/>
              </a:rPr>
              <a:t> to </a:t>
            </a:r>
            <a:r>
              <a:rPr lang="it-IT" sz="1200" kern="1200" dirty="0" err="1" smtClean="0">
                <a:solidFill>
                  <a:schemeClr val="tx1"/>
                </a:solidFill>
                <a:effectLst/>
                <a:latin typeface="+mn-lt"/>
                <a:ea typeface="+mn-ea"/>
                <a:cs typeface="+mn-cs"/>
              </a:rPr>
              <a:t>another</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actual</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referred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object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not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copied</a:t>
            </a:r>
            <a:r>
              <a:rPr lang="it-IT" sz="1200" kern="1200" dirty="0" smtClean="0">
                <a:solidFill>
                  <a:schemeClr val="tx1"/>
                </a:solidFill>
                <a:effectLst/>
                <a:latin typeface="+mn-lt"/>
                <a:ea typeface="+mn-ea"/>
                <a:cs typeface="+mn-cs"/>
              </a:rPr>
              <a:t> over </a:t>
            </a:r>
            <a:r>
              <a:rPr lang="it-IT" sz="1200" kern="1200" dirty="0" err="1" smtClean="0">
                <a:solidFill>
                  <a:schemeClr val="tx1"/>
                </a:solidFill>
                <a:effectLst/>
                <a:latin typeface="+mn-lt"/>
                <a:ea typeface="+mn-ea"/>
                <a:cs typeface="+mn-cs"/>
              </a:rPr>
              <a:t>into</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referring</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object</a:t>
            </a:r>
            <a:r>
              <a:rPr lang="it-IT" sz="1200" kern="1200" dirty="0" smtClean="0">
                <a:solidFill>
                  <a:schemeClr val="tx1"/>
                </a:solidFill>
                <a:effectLst/>
                <a:latin typeface="+mn-lt"/>
                <a:ea typeface="+mn-ea"/>
                <a:cs typeface="+mn-cs"/>
              </a:rPr>
              <a:t>. In </a:t>
            </a:r>
            <a:r>
              <a:rPr lang="it-IT" sz="1200" kern="1200" dirty="0" err="1" smtClean="0">
                <a:solidFill>
                  <a:schemeClr val="tx1"/>
                </a:solidFill>
                <a:effectLst/>
                <a:latin typeface="+mn-lt"/>
                <a:ea typeface="+mn-ea"/>
                <a:cs typeface="+mn-cs"/>
              </a:rPr>
              <a:t>other</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words</a:t>
            </a:r>
            <a:r>
              <a:rPr lang="it-IT" sz="1200" kern="1200" dirty="0" smtClean="0">
                <a:solidFill>
                  <a:schemeClr val="tx1"/>
                </a:solidFill>
                <a:effectLst/>
                <a:latin typeface="+mn-lt"/>
                <a:ea typeface="+mn-ea"/>
                <a:cs typeface="+mn-cs"/>
              </a:rPr>
              <a:t>, Java </a:t>
            </a:r>
            <a:r>
              <a:rPr lang="it-IT" sz="1200" kern="1200" dirty="0" err="1" smtClean="0">
                <a:solidFill>
                  <a:schemeClr val="tx1"/>
                </a:solidFill>
                <a:effectLst/>
                <a:latin typeface="+mn-lt"/>
                <a:ea typeface="+mn-ea"/>
                <a:cs typeface="+mn-cs"/>
              </a:rPr>
              <a:t>accesses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objects</a:t>
            </a:r>
            <a:r>
              <a:rPr lang="it-IT" sz="1200" kern="1200" dirty="0" smtClean="0">
                <a:solidFill>
                  <a:schemeClr val="tx1"/>
                </a:solidFill>
                <a:effectLst/>
                <a:latin typeface="+mn-lt"/>
                <a:ea typeface="+mn-ea"/>
                <a:cs typeface="+mn-cs"/>
              </a:rPr>
              <a:t> by </a:t>
            </a:r>
            <a:r>
              <a:rPr lang="it-IT" sz="1200" kern="1200" dirty="0" err="1" smtClean="0">
                <a:solidFill>
                  <a:schemeClr val="tx1"/>
                </a:solidFill>
                <a:effectLst/>
                <a:latin typeface="+mn-lt"/>
                <a:ea typeface="+mn-ea"/>
                <a:cs typeface="+mn-cs"/>
              </a:rPr>
              <a:t>reference</a:t>
            </a:r>
            <a:r>
              <a:rPr lang="it-IT" sz="1200" kern="1200" dirty="0" smtClean="0">
                <a:solidFill>
                  <a:schemeClr val="tx1"/>
                </a:solidFill>
                <a:effectLst/>
                <a:latin typeface="+mn-lt"/>
                <a:ea typeface="+mn-ea"/>
                <a:cs typeface="+mn-cs"/>
              </a:rPr>
              <a:t> and </a:t>
            </a:r>
            <a:r>
              <a:rPr lang="it-IT" sz="1200" kern="1200" dirty="0" err="1" smtClean="0">
                <a:solidFill>
                  <a:schemeClr val="tx1"/>
                </a:solidFill>
                <a:effectLst/>
                <a:latin typeface="+mn-lt"/>
                <a:ea typeface="+mn-ea"/>
                <a:cs typeface="+mn-cs"/>
              </a:rPr>
              <a:t>not</a:t>
            </a:r>
            <a:r>
              <a:rPr lang="it-IT" sz="1200" kern="1200" dirty="0" smtClean="0">
                <a:solidFill>
                  <a:schemeClr val="tx1"/>
                </a:solidFill>
                <a:effectLst/>
                <a:latin typeface="+mn-lt"/>
                <a:ea typeface="+mn-ea"/>
                <a:cs typeface="+mn-cs"/>
              </a:rPr>
              <a:t> by </a:t>
            </a:r>
            <a:r>
              <a:rPr lang="it-IT" sz="1200" kern="1200" dirty="0" err="1" smtClean="0">
                <a:solidFill>
                  <a:schemeClr val="tx1"/>
                </a:solidFill>
                <a:effectLst/>
                <a:latin typeface="+mn-lt"/>
                <a:ea typeface="+mn-ea"/>
                <a:cs typeface="+mn-cs"/>
              </a:rPr>
              <a:t>value</a:t>
            </a:r>
            <a:r>
              <a:rPr lang="it-IT" sz="1200" kern="1200" dirty="0" smtClean="0">
                <a:solidFill>
                  <a:schemeClr val="tx1"/>
                </a:solidFill>
                <a:effectLst/>
                <a:latin typeface="+mn-lt"/>
                <a:ea typeface="+mn-ea"/>
                <a:cs typeface="+mn-cs"/>
              </a:rPr>
              <a:t>. For </a:t>
            </a:r>
            <a:r>
              <a:rPr lang="it-IT" sz="1200" kern="1200" dirty="0" err="1" smtClean="0">
                <a:solidFill>
                  <a:schemeClr val="tx1"/>
                </a:solidFill>
                <a:effectLst/>
                <a:latin typeface="+mn-lt"/>
                <a:ea typeface="+mn-ea"/>
                <a:cs typeface="+mn-cs"/>
              </a:rPr>
              <a:t>example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two</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different</a:t>
            </a:r>
            <a:r>
              <a:rPr lang="it-IT" sz="1200" kern="1200" dirty="0" smtClean="0">
                <a:solidFill>
                  <a:schemeClr val="tx1"/>
                </a:solidFill>
                <a:effectLst/>
                <a:latin typeface="+mn-lt"/>
                <a:ea typeface="+mn-ea"/>
                <a:cs typeface="+mn-cs"/>
              </a:rPr>
              <a:t> Item </a:t>
            </a:r>
            <a:r>
              <a:rPr lang="it-IT" sz="1200" kern="1200" dirty="0" err="1" smtClean="0">
                <a:solidFill>
                  <a:schemeClr val="tx1"/>
                </a:solidFill>
                <a:effectLst/>
                <a:latin typeface="+mn-lt"/>
                <a:ea typeface="+mn-ea"/>
                <a:cs typeface="+mn-cs"/>
              </a:rPr>
              <a:t>objects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containing</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same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category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variable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value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really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point</a:t>
            </a:r>
            <a:r>
              <a:rPr lang="it-IT" sz="1200" kern="1200" dirty="0" smtClean="0">
                <a:solidFill>
                  <a:schemeClr val="tx1"/>
                </a:solidFill>
                <a:effectLst/>
                <a:latin typeface="+mn-lt"/>
                <a:ea typeface="+mn-ea"/>
                <a:cs typeface="+mn-cs"/>
              </a:rPr>
              <a:t> to the </a:t>
            </a:r>
            <a:r>
              <a:rPr lang="it-IT" sz="1200" kern="1200" dirty="0" err="1" smtClean="0">
                <a:solidFill>
                  <a:schemeClr val="tx1"/>
                </a:solidFill>
                <a:effectLst/>
                <a:latin typeface="+mn-lt"/>
                <a:ea typeface="+mn-ea"/>
                <a:cs typeface="+mn-cs"/>
              </a:rPr>
              <a:t>same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Category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object</a:t>
            </a:r>
            <a:r>
              <a:rPr lang="it-IT" sz="1200" kern="1200" dirty="0" smtClean="0">
                <a:solidFill>
                  <a:schemeClr val="tx1"/>
                </a:solidFill>
                <a:effectLst/>
                <a:latin typeface="+mn-lt"/>
                <a:ea typeface="+mn-ea"/>
                <a:cs typeface="+mn-cs"/>
              </a:rPr>
              <a:t> in the JVM. </a:t>
            </a:r>
            <a:r>
              <a:rPr lang="it-IT" sz="1200" kern="1200" dirty="0" err="1" smtClean="0">
                <a:solidFill>
                  <a:schemeClr val="tx1"/>
                </a:solidFill>
                <a:effectLst/>
                <a:latin typeface="+mn-lt"/>
                <a:ea typeface="+mn-ea"/>
                <a:cs typeface="+mn-cs"/>
              </a:rPr>
              <a:t>This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fact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frees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us</a:t>
            </a:r>
            <a:r>
              <a:rPr lang="it-IT" sz="1200" kern="1200" dirty="0" smtClean="0">
                <a:solidFill>
                  <a:schemeClr val="tx1"/>
                </a:solidFill>
                <a:effectLst/>
                <a:latin typeface="+mn-lt"/>
                <a:ea typeface="+mn-ea"/>
                <a:cs typeface="+mn-cs"/>
              </a:rPr>
              <a:t> from </a:t>
            </a:r>
            <a:r>
              <a:rPr lang="it-IT" sz="1200" kern="1200" dirty="0" err="1" smtClean="0">
                <a:solidFill>
                  <a:schemeClr val="tx1"/>
                </a:solidFill>
                <a:effectLst/>
                <a:latin typeface="+mn-lt"/>
                <a:ea typeface="+mn-ea"/>
                <a:cs typeface="+mn-cs"/>
              </a:rPr>
              <a:t>space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efficiency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concerns</a:t>
            </a:r>
            <a:r>
              <a:rPr lang="it-IT" sz="1200" kern="1200" dirty="0" smtClean="0">
                <a:solidFill>
                  <a:schemeClr val="tx1"/>
                </a:solidFill>
                <a:effectLst/>
                <a:latin typeface="+mn-lt"/>
                <a:ea typeface="+mn-ea"/>
                <a:cs typeface="+mn-cs"/>
              </a:rPr>
              <a:t> in </a:t>
            </a:r>
            <a:r>
              <a:rPr lang="it-IT" sz="1200" kern="1200" dirty="0" err="1" smtClean="0">
                <a:solidFill>
                  <a:schemeClr val="tx1"/>
                </a:solidFill>
                <a:effectLst/>
                <a:latin typeface="+mn-lt"/>
                <a:ea typeface="+mn-ea"/>
                <a:cs typeface="+mn-cs"/>
              </a:rPr>
              <a:t>implementing</a:t>
            </a:r>
            <a:r>
              <a:rPr lang="it-IT" sz="1200" kern="1200" dirty="0" smtClean="0">
                <a:solidFill>
                  <a:schemeClr val="tx1"/>
                </a:solidFill>
                <a:effectLst/>
                <a:latin typeface="+mn-lt"/>
                <a:ea typeface="+mn-ea"/>
                <a:cs typeface="+mn-cs"/>
              </a:rPr>
              <a:t> domain </a:t>
            </a:r>
            <a:r>
              <a:rPr lang="it-IT" sz="1200" kern="1200" dirty="0" err="1" smtClean="0">
                <a:solidFill>
                  <a:schemeClr val="tx1"/>
                </a:solidFill>
                <a:effectLst/>
                <a:latin typeface="+mn-lt"/>
                <a:ea typeface="+mn-ea"/>
                <a:cs typeface="+mn-cs"/>
              </a:rPr>
              <a:t>models</a:t>
            </a:r>
            <a:r>
              <a:rPr lang="it-IT" sz="1200" kern="1200" dirty="0" smtClean="0">
                <a:solidFill>
                  <a:schemeClr val="tx1"/>
                </a:solidFill>
                <a:effectLst/>
                <a:latin typeface="+mn-lt"/>
                <a:ea typeface="+mn-ea"/>
                <a:cs typeface="+mn-cs"/>
              </a:rPr>
              <a:t> with a high </a:t>
            </a:r>
            <a:r>
              <a:rPr lang="it-IT" sz="1200" kern="1200" dirty="0" err="1" smtClean="0">
                <a:solidFill>
                  <a:schemeClr val="tx1"/>
                </a:solidFill>
                <a:effectLst/>
                <a:latin typeface="+mn-lt"/>
                <a:ea typeface="+mn-ea"/>
                <a:cs typeface="+mn-cs"/>
              </a:rPr>
              <a:t>degree</a:t>
            </a:r>
            <a:r>
              <a:rPr lang="it-IT" sz="1200" kern="1200" dirty="0" smtClean="0">
                <a:solidFill>
                  <a:schemeClr val="tx1"/>
                </a:solidFill>
                <a:effectLst/>
                <a:latin typeface="+mn-lt"/>
                <a:ea typeface="+mn-ea"/>
                <a:cs typeface="+mn-cs"/>
              </a:rPr>
              <a:t> of </a:t>
            </a:r>
            <a:r>
              <a:rPr lang="it-IT" sz="1200" kern="1200" dirty="0" err="1" smtClean="0">
                <a:solidFill>
                  <a:schemeClr val="tx1"/>
                </a:solidFill>
                <a:effectLst/>
                <a:latin typeface="+mn-lt"/>
                <a:ea typeface="+mn-ea"/>
                <a:cs typeface="+mn-cs"/>
              </a:rPr>
              <a:t>conceptual</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abstraction</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If</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were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not</a:t>
            </a:r>
            <a:r>
              <a:rPr lang="it-IT" sz="1200" kern="1200" dirty="0" smtClean="0">
                <a:solidFill>
                  <a:schemeClr val="tx1"/>
                </a:solidFill>
                <a:effectLst/>
                <a:latin typeface="+mn-lt"/>
                <a:ea typeface="+mn-ea"/>
                <a:cs typeface="+mn-cs"/>
              </a:rPr>
              <a:t> the case, </a:t>
            </a:r>
            <a:r>
              <a:rPr lang="it-IT" sz="1200" kern="1200" dirty="0" err="1" smtClean="0">
                <a:solidFill>
                  <a:schemeClr val="tx1"/>
                </a:solidFill>
                <a:effectLst/>
                <a:latin typeface="+mn-lt"/>
                <a:ea typeface="+mn-ea"/>
                <a:cs typeface="+mn-cs"/>
              </a:rPr>
              <a:t>we’d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probably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store</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identity</a:t>
            </a:r>
            <a:r>
              <a:rPr lang="it-IT" sz="1200" kern="1200" dirty="0" smtClean="0">
                <a:solidFill>
                  <a:schemeClr val="tx1"/>
                </a:solidFill>
                <a:effectLst/>
                <a:latin typeface="+mn-lt"/>
                <a:ea typeface="+mn-ea"/>
                <a:cs typeface="+mn-cs"/>
              </a:rPr>
              <a:t> of the </a:t>
            </a:r>
            <a:r>
              <a:rPr lang="it-IT" sz="1200" kern="1200" dirty="0" err="1" smtClean="0">
                <a:solidFill>
                  <a:schemeClr val="tx1"/>
                </a:solidFill>
                <a:effectLst/>
                <a:latin typeface="+mn-lt"/>
                <a:ea typeface="+mn-ea"/>
                <a:cs typeface="+mn-cs"/>
              </a:rPr>
              <a:t>referred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Category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object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perhaps</a:t>
            </a:r>
            <a:r>
              <a:rPr lang="it-IT" sz="1200" kern="1200" dirty="0" smtClean="0">
                <a:solidFill>
                  <a:schemeClr val="tx1"/>
                </a:solidFill>
                <a:effectLst/>
                <a:latin typeface="+mn-lt"/>
                <a:ea typeface="+mn-ea"/>
                <a:cs typeface="+mn-cs"/>
              </a:rPr>
              <a:t> in an </a:t>
            </a:r>
            <a:r>
              <a:rPr lang="it-IT" sz="1200" kern="1200" dirty="0" err="1" smtClean="0">
                <a:solidFill>
                  <a:schemeClr val="tx1"/>
                </a:solidFill>
                <a:effectLst/>
                <a:latin typeface="+mn-lt"/>
                <a:ea typeface="+mn-ea"/>
                <a:cs typeface="+mn-cs"/>
              </a:rPr>
              <a:t>int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variable</a:t>
            </a:r>
            <a:r>
              <a:rPr lang="it-IT" sz="1200" kern="1200" dirty="0" smtClean="0">
                <a:solidFill>
                  <a:schemeClr val="tx1"/>
                </a:solidFill>
                <a:effectLst/>
                <a:latin typeface="+mn-lt"/>
                <a:ea typeface="+mn-ea"/>
                <a:cs typeface="+mn-cs"/>
              </a:rPr>
              <a:t>) inside the Item and </a:t>
            </a:r>
            <a:r>
              <a:rPr lang="it-IT" sz="1200" kern="1200" dirty="0" err="1" smtClean="0">
                <a:solidFill>
                  <a:schemeClr val="tx1"/>
                </a:solidFill>
                <a:effectLst/>
                <a:latin typeface="+mn-lt"/>
                <a:ea typeface="+mn-ea"/>
                <a:cs typeface="+mn-cs"/>
              </a:rPr>
              <a:t>materialize</a:t>
            </a:r>
            <a:r>
              <a:rPr lang="it-IT" sz="1200" kern="1200" dirty="0" smtClean="0">
                <a:solidFill>
                  <a:schemeClr val="tx1"/>
                </a:solidFill>
                <a:effectLst/>
                <a:latin typeface="+mn-lt"/>
                <a:ea typeface="+mn-ea"/>
                <a:cs typeface="+mn-cs"/>
              </a:rPr>
              <a:t> the link </a:t>
            </a:r>
            <a:r>
              <a:rPr lang="it-IT" sz="1200" kern="1200" dirty="0" err="1" smtClean="0">
                <a:solidFill>
                  <a:schemeClr val="tx1"/>
                </a:solidFill>
                <a:effectLst/>
                <a:latin typeface="+mn-lt"/>
                <a:ea typeface="+mn-ea"/>
                <a:cs typeface="+mn-cs"/>
              </a:rPr>
              <a:t>when</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necessary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in </a:t>
            </a:r>
            <a:r>
              <a:rPr lang="it-IT" sz="1200" kern="1200" dirty="0" err="1" smtClean="0">
                <a:solidFill>
                  <a:schemeClr val="tx1"/>
                </a:solidFill>
                <a:effectLst/>
                <a:latin typeface="+mn-lt"/>
                <a:ea typeface="+mn-ea"/>
                <a:cs typeface="+mn-cs"/>
              </a:rPr>
              <a:t>fact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almost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exactly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what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done</a:t>
            </a:r>
            <a:r>
              <a:rPr lang="it-IT" sz="1200" kern="1200" dirty="0" smtClean="0">
                <a:solidFill>
                  <a:schemeClr val="tx1"/>
                </a:solidFill>
                <a:effectLst/>
                <a:latin typeface="+mn-lt"/>
                <a:ea typeface="+mn-ea"/>
                <a:cs typeface="+mn-cs"/>
              </a:rPr>
              <a:t> in the </a:t>
            </a:r>
            <a:r>
              <a:rPr lang="it-IT" sz="1200" kern="1200" dirty="0" err="1" smtClean="0">
                <a:solidFill>
                  <a:schemeClr val="tx1"/>
                </a:solidFill>
                <a:effectLst/>
                <a:latin typeface="+mn-lt"/>
                <a:ea typeface="+mn-ea"/>
                <a:cs typeface="+mn-cs"/>
              </a:rPr>
              <a:t>relational</a:t>
            </a:r>
            <a:r>
              <a:rPr lang="it-IT" sz="1200" kern="1200" dirty="0" smtClean="0">
                <a:solidFill>
                  <a:schemeClr val="tx1"/>
                </a:solidFill>
                <a:effectLst/>
                <a:latin typeface="+mn-lt"/>
                <a:ea typeface="+mn-ea"/>
                <a:cs typeface="+mn-cs"/>
              </a:rPr>
              <a:t> world. </a:t>
            </a:r>
            <a:endParaRPr lang="it-IT" dirty="0" smtClean="0"/>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5</a:t>
            </a:fld>
            <a:endParaRPr lang="en-US"/>
          </a:p>
        </p:txBody>
      </p:sp>
    </p:spTree>
    <p:extLst>
      <p:ext uri="{BB962C8B-B14F-4D97-AF65-F5344CB8AC3E}">
        <p14:creationId xmlns:p14="http://schemas.microsoft.com/office/powerpoint/2010/main" val="4161380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200" kern="1200" dirty="0" smtClean="0">
                <a:solidFill>
                  <a:schemeClr val="tx1"/>
                </a:solidFill>
                <a:effectLst/>
                <a:latin typeface="+mn-lt"/>
                <a:ea typeface="+mn-ea"/>
                <a:cs typeface="+mn-cs"/>
              </a:rPr>
              <a:t>The part </a:t>
            </a:r>
            <a:r>
              <a:rPr lang="it-IT" sz="1200" kern="1200" dirty="0" err="1" smtClean="0">
                <a:solidFill>
                  <a:schemeClr val="tx1"/>
                </a:solidFill>
                <a:effectLst/>
                <a:latin typeface="+mn-lt"/>
                <a:ea typeface="+mn-ea"/>
                <a:cs typeface="+mn-cs"/>
              </a:rPr>
              <a:t>that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may</a:t>
            </a:r>
            <a:r>
              <a:rPr lang="it-IT" sz="1200" kern="1200" dirty="0" smtClean="0">
                <a:solidFill>
                  <a:schemeClr val="tx1"/>
                </a:solidFill>
                <a:effectLst/>
                <a:latin typeface="+mn-lt"/>
                <a:ea typeface="+mn-ea"/>
                <a:cs typeface="+mn-cs"/>
              </a:rPr>
              <a:t> come </a:t>
            </a:r>
            <a:r>
              <a:rPr lang="it-IT" sz="1200" kern="1200" dirty="0" err="1" smtClean="0">
                <a:solidFill>
                  <a:schemeClr val="tx1"/>
                </a:solidFill>
                <a:effectLst/>
                <a:latin typeface="+mn-lt"/>
                <a:ea typeface="+mn-ea"/>
                <a:cs typeface="+mn-cs"/>
              </a:rPr>
              <a:t>as</a:t>
            </a:r>
            <a:r>
              <a:rPr lang="it-IT" sz="1200" kern="1200" dirty="0" smtClean="0">
                <a:solidFill>
                  <a:schemeClr val="tx1"/>
                </a:solidFill>
                <a:effectLst/>
                <a:latin typeface="+mn-lt"/>
                <a:ea typeface="+mn-ea"/>
                <a:cs typeface="+mn-cs"/>
              </a:rPr>
              <a:t> a </a:t>
            </a:r>
            <a:r>
              <a:rPr lang="it-IT" sz="1200" kern="1200" dirty="0" err="1" smtClean="0">
                <a:solidFill>
                  <a:schemeClr val="tx1"/>
                </a:solidFill>
                <a:effectLst/>
                <a:latin typeface="+mn-lt"/>
                <a:ea typeface="+mn-ea"/>
                <a:cs typeface="+mn-cs"/>
              </a:rPr>
              <a:t>surprise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that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many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entity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managers</a:t>
            </a:r>
            <a:r>
              <a:rPr lang="it-IT" sz="1200" kern="1200" dirty="0" smtClean="0">
                <a:solidFill>
                  <a:schemeClr val="tx1"/>
                </a:solidFill>
                <a:effectLst/>
                <a:latin typeface="+mn-lt"/>
                <a:ea typeface="+mn-ea"/>
                <a:cs typeface="+mn-cs"/>
              </a:rPr>
              <a:t> can </a:t>
            </a:r>
            <a:r>
              <a:rPr lang="it-IT" sz="1200" kern="1200" dirty="0" err="1" smtClean="0">
                <a:solidFill>
                  <a:schemeClr val="tx1"/>
                </a:solidFill>
                <a:effectLst/>
                <a:latin typeface="+mn-lt"/>
                <a:ea typeface="+mn-ea"/>
                <a:cs typeface="+mn-cs"/>
              </a:rPr>
              <a:t>point</a:t>
            </a:r>
            <a:r>
              <a:rPr lang="it-IT" sz="1200" kern="1200" dirty="0" smtClean="0">
                <a:solidFill>
                  <a:schemeClr val="tx1"/>
                </a:solidFill>
                <a:effectLst/>
                <a:latin typeface="+mn-lt"/>
                <a:ea typeface="+mn-ea"/>
                <a:cs typeface="+mn-cs"/>
              </a:rPr>
              <a:t> to the </a:t>
            </a:r>
            <a:r>
              <a:rPr lang="it-IT" sz="1200" kern="1200" dirty="0" err="1" smtClean="0">
                <a:solidFill>
                  <a:schemeClr val="tx1"/>
                </a:solidFill>
                <a:effectLst/>
                <a:latin typeface="+mn-lt"/>
                <a:ea typeface="+mn-ea"/>
                <a:cs typeface="+mn-cs"/>
              </a:rPr>
              <a:t>same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persistence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context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have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talked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only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about</a:t>
            </a:r>
            <a:r>
              <a:rPr lang="it-IT" sz="1200" kern="1200" dirty="0" smtClean="0">
                <a:solidFill>
                  <a:schemeClr val="tx1"/>
                </a:solidFill>
                <a:effectLst/>
                <a:latin typeface="+mn-lt"/>
                <a:ea typeface="+mn-ea"/>
                <a:cs typeface="+mn-cs"/>
              </a:rPr>
              <a:t> an </a:t>
            </a:r>
            <a:r>
              <a:rPr lang="it-IT" sz="1200" kern="1200" dirty="0" err="1" smtClean="0">
                <a:solidFill>
                  <a:schemeClr val="tx1"/>
                </a:solidFill>
                <a:effectLst/>
                <a:latin typeface="+mn-lt"/>
                <a:ea typeface="+mn-ea"/>
                <a:cs typeface="+mn-cs"/>
              </a:rPr>
              <a:t>entity</a:t>
            </a:r>
            <a:r>
              <a:rPr lang="it-IT" sz="1200" kern="1200" dirty="0" smtClean="0">
                <a:solidFill>
                  <a:schemeClr val="tx1"/>
                </a:solidFill>
                <a:effectLst/>
                <a:latin typeface="+mn-lt"/>
                <a:ea typeface="+mn-ea"/>
                <a:cs typeface="+mn-cs"/>
              </a:rPr>
              <a:t> manager and </a:t>
            </a:r>
            <a:r>
              <a:rPr lang="it-IT" sz="1200" kern="1200" dirty="0" err="1" smtClean="0">
                <a:solidFill>
                  <a:schemeClr val="tx1"/>
                </a:solidFill>
                <a:effectLst/>
                <a:latin typeface="+mn-lt"/>
                <a:ea typeface="+mn-ea"/>
                <a:cs typeface="+mn-cs"/>
              </a:rPr>
              <a:t>its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persistence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context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but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later</a:t>
            </a:r>
            <a:r>
              <a:rPr lang="it-IT" sz="1200" kern="1200" dirty="0" smtClean="0">
                <a:solidFill>
                  <a:schemeClr val="tx1"/>
                </a:solidFill>
                <a:effectLst/>
                <a:latin typeface="+mn-lt"/>
                <a:ea typeface="+mn-ea"/>
                <a:cs typeface="+mn-cs"/>
              </a:rPr>
              <a:t> on </a:t>
            </a:r>
            <a:r>
              <a:rPr lang="it-IT" sz="1200" kern="1200" dirty="0" err="1" smtClean="0">
                <a:solidFill>
                  <a:schemeClr val="tx1"/>
                </a:solidFill>
                <a:effectLst/>
                <a:latin typeface="+mn-lt"/>
                <a:ea typeface="+mn-ea"/>
                <a:cs typeface="+mn-cs"/>
              </a:rPr>
              <a:t>we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will</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see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that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there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may</a:t>
            </a:r>
            <a:r>
              <a:rPr lang="it-IT" sz="1200" kern="1200" dirty="0" smtClean="0">
                <a:solidFill>
                  <a:schemeClr val="tx1"/>
                </a:solidFill>
                <a:effectLst/>
                <a:latin typeface="+mn-lt"/>
                <a:ea typeface="+mn-ea"/>
                <a:cs typeface="+mn-cs"/>
              </a:rPr>
              <a:t> in </a:t>
            </a:r>
            <a:r>
              <a:rPr lang="it-IT" sz="1200" kern="1200" dirty="0" err="1" smtClean="0">
                <a:solidFill>
                  <a:schemeClr val="tx1"/>
                </a:solidFill>
                <a:effectLst/>
                <a:latin typeface="+mn-lt"/>
                <a:ea typeface="+mn-ea"/>
                <a:cs typeface="+mn-cs"/>
              </a:rPr>
              <a:t>fact</a:t>
            </a:r>
            <a:r>
              <a:rPr lang="it-IT" sz="1200" kern="1200" dirty="0" smtClean="0">
                <a:solidFill>
                  <a:schemeClr val="tx1"/>
                </a:solidFill>
                <a:effectLst/>
                <a:latin typeface="+mn-lt"/>
                <a:ea typeface="+mn-ea"/>
                <a:cs typeface="+mn-cs"/>
              </a:rPr>
              <a:t> be multiple </a:t>
            </a:r>
            <a:r>
              <a:rPr lang="it-IT" sz="1200" kern="1200" dirty="0" err="1" smtClean="0">
                <a:solidFill>
                  <a:schemeClr val="tx1"/>
                </a:solidFill>
                <a:effectLst/>
                <a:latin typeface="+mn-lt"/>
                <a:ea typeface="+mn-ea"/>
                <a:cs typeface="+mn-cs"/>
              </a:rPr>
              <a:t>references</a:t>
            </a:r>
            <a:r>
              <a:rPr lang="it-IT" sz="1200" kern="1200" dirty="0" smtClean="0">
                <a:solidFill>
                  <a:schemeClr val="tx1"/>
                </a:solidFill>
                <a:effectLst/>
                <a:latin typeface="+mn-lt"/>
                <a:ea typeface="+mn-ea"/>
                <a:cs typeface="+mn-cs"/>
              </a:rPr>
              <a:t> to </a:t>
            </a:r>
            <a:r>
              <a:rPr lang="it-IT" sz="1200" kern="1200" dirty="0" err="1" smtClean="0">
                <a:solidFill>
                  <a:schemeClr val="tx1"/>
                </a:solidFill>
                <a:effectLst/>
                <a:latin typeface="+mn-lt"/>
                <a:ea typeface="+mn-ea"/>
                <a:cs typeface="+mn-cs"/>
              </a:rPr>
              <a:t>different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entity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managers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all</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pointing</a:t>
            </a:r>
            <a:r>
              <a:rPr lang="it-IT" sz="1200" kern="1200" dirty="0" smtClean="0">
                <a:solidFill>
                  <a:schemeClr val="tx1"/>
                </a:solidFill>
                <a:effectLst/>
                <a:latin typeface="+mn-lt"/>
                <a:ea typeface="+mn-ea"/>
                <a:cs typeface="+mn-cs"/>
              </a:rPr>
              <a:t> to the </a:t>
            </a:r>
            <a:r>
              <a:rPr lang="it-IT" sz="1200" kern="1200" dirty="0" err="1" smtClean="0">
                <a:solidFill>
                  <a:schemeClr val="tx1"/>
                </a:solidFill>
                <a:effectLst/>
                <a:latin typeface="+mn-lt"/>
                <a:ea typeface="+mn-ea"/>
                <a:cs typeface="+mn-cs"/>
              </a:rPr>
              <a:t>same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group</a:t>
            </a:r>
            <a:r>
              <a:rPr lang="it-IT" sz="1200" kern="1200" dirty="0" smtClean="0">
                <a:solidFill>
                  <a:schemeClr val="tx1"/>
                </a:solidFill>
                <a:effectLst/>
                <a:latin typeface="+mn-lt"/>
                <a:ea typeface="+mn-ea"/>
                <a:cs typeface="+mn-cs"/>
              </a:rPr>
              <a:t> of </a:t>
            </a:r>
            <a:r>
              <a:rPr lang="it-IT" sz="1200" kern="1200" dirty="0" err="1" smtClean="0">
                <a:solidFill>
                  <a:schemeClr val="tx1"/>
                </a:solidFill>
                <a:effectLst/>
                <a:latin typeface="+mn-lt"/>
                <a:ea typeface="+mn-ea"/>
                <a:cs typeface="+mn-cs"/>
              </a:rPr>
              <a:t>managed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entities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will</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enable</a:t>
            </a:r>
            <a:r>
              <a:rPr lang="it-IT" sz="1200" kern="1200" dirty="0" smtClean="0">
                <a:solidFill>
                  <a:schemeClr val="tx1"/>
                </a:solidFill>
                <a:effectLst/>
                <a:latin typeface="+mn-lt"/>
                <a:ea typeface="+mn-ea"/>
                <a:cs typeface="+mn-cs"/>
              </a:rPr>
              <a:t> the control flow to traverse container </a:t>
            </a:r>
            <a:r>
              <a:rPr lang="it-IT" sz="1200" kern="1200" dirty="0" err="1" smtClean="0">
                <a:solidFill>
                  <a:schemeClr val="tx1"/>
                </a:solidFill>
                <a:effectLst/>
                <a:latin typeface="+mn-lt"/>
                <a:ea typeface="+mn-ea"/>
                <a:cs typeface="+mn-cs"/>
              </a:rPr>
              <a:t>components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but</a:t>
            </a:r>
            <a:r>
              <a:rPr lang="it-IT" sz="1200" kern="1200" dirty="0" smtClean="0">
                <a:solidFill>
                  <a:schemeClr val="tx1"/>
                </a:solidFill>
                <a:effectLst/>
                <a:latin typeface="+mn-lt"/>
                <a:ea typeface="+mn-ea"/>
                <a:cs typeface="+mn-cs"/>
              </a:rPr>
              <a:t> continue to be </a:t>
            </a:r>
            <a:r>
              <a:rPr lang="it-IT" sz="1200" kern="1200" dirty="0" err="1" smtClean="0">
                <a:solidFill>
                  <a:schemeClr val="tx1"/>
                </a:solidFill>
                <a:effectLst/>
                <a:latin typeface="+mn-lt"/>
                <a:ea typeface="+mn-ea"/>
                <a:cs typeface="+mn-cs"/>
              </a:rPr>
              <a:t>able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access</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same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persistence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context</a:t>
            </a:r>
            <a:r>
              <a:rPr lang="it-IT"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it-IT" sz="1200" kern="1200" dirty="0" smtClean="0">
              <a:solidFill>
                <a:schemeClr val="tx1"/>
              </a:solidFill>
              <a:effectLst/>
              <a:latin typeface="+mn-lt"/>
              <a:ea typeface="+mn-ea"/>
              <a:cs typeface="+mn-cs"/>
            </a:endParaRP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70</a:t>
            </a:fld>
            <a:endParaRPr lang="en-US"/>
          </a:p>
        </p:txBody>
      </p:sp>
    </p:spTree>
    <p:extLst>
      <p:ext uri="{BB962C8B-B14F-4D97-AF65-F5344CB8AC3E}">
        <p14:creationId xmlns:p14="http://schemas.microsoft.com/office/powerpoint/2010/main" val="4016052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smtClean="0">
                <a:solidFill>
                  <a:schemeClr val="tx1"/>
                </a:solidFill>
                <a:effectLst/>
                <a:latin typeface="+mn-lt"/>
                <a:ea typeface="+mn-ea"/>
                <a:cs typeface="+mn-cs"/>
              </a:rPr>
              <a:t>The JPQL Query </a:t>
            </a:r>
            <a:r>
              <a:rPr lang="it-IT" sz="1200" kern="1200" dirty="0" err="1" smtClean="0">
                <a:solidFill>
                  <a:schemeClr val="tx1"/>
                </a:solidFill>
                <a:effectLst/>
                <a:latin typeface="+mn-lt"/>
                <a:ea typeface="+mn-ea"/>
                <a:cs typeface="+mn-cs"/>
              </a:rPr>
              <a:t>Parser</a:t>
            </a:r>
            <a:r>
              <a:rPr lang="it-IT" sz="1200" kern="1200" dirty="0" smtClean="0">
                <a:solidFill>
                  <a:schemeClr val="tx1"/>
                </a:solidFill>
                <a:effectLst/>
                <a:latin typeface="+mn-lt"/>
                <a:ea typeface="+mn-ea"/>
                <a:cs typeface="+mn-cs"/>
              </a:rPr>
              <a:t> or Processor Engine of a </a:t>
            </a:r>
            <a:r>
              <a:rPr lang="it-IT" sz="1200" kern="1200" dirty="0" err="1" smtClean="0">
                <a:solidFill>
                  <a:schemeClr val="tx1"/>
                </a:solidFill>
                <a:effectLst/>
                <a:latin typeface="+mn-lt"/>
                <a:ea typeface="+mn-ea"/>
                <a:cs typeface="+mn-cs"/>
              </a:rPr>
              <a:t>persistence</a:t>
            </a:r>
            <a:r>
              <a:rPr lang="it-IT" sz="1200" kern="1200" dirty="0" smtClean="0">
                <a:solidFill>
                  <a:schemeClr val="tx1"/>
                </a:solidFill>
                <a:effectLst/>
                <a:latin typeface="+mn-lt"/>
                <a:ea typeface="+mn-ea"/>
                <a:cs typeface="+mn-cs"/>
              </a:rPr>
              <a:t> provider, </a:t>
            </a:r>
            <a:r>
              <a:rPr lang="it-IT" sz="1200" kern="1200" dirty="0" err="1" smtClean="0">
                <a:solidFill>
                  <a:schemeClr val="tx1"/>
                </a:solidFill>
                <a:effectLst/>
                <a:latin typeface="+mn-lt"/>
                <a:ea typeface="+mn-ea"/>
                <a:cs typeface="+mn-cs"/>
              </a:rPr>
              <a:t>as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shown</a:t>
            </a:r>
            <a:r>
              <a:rPr lang="it-IT" sz="1200" kern="1200" dirty="0" smtClean="0">
                <a:solidFill>
                  <a:schemeClr val="tx1"/>
                </a:solidFill>
                <a:effectLst/>
                <a:latin typeface="+mn-lt"/>
                <a:ea typeface="+mn-ea"/>
                <a:cs typeface="+mn-cs"/>
              </a:rPr>
              <a:t> in figure 10.2, </a:t>
            </a:r>
            <a:r>
              <a:rPr lang="it-IT" sz="1200" kern="1200" dirty="0" err="1" smtClean="0">
                <a:solidFill>
                  <a:schemeClr val="tx1"/>
                </a:solidFill>
                <a:effectLst/>
                <a:latin typeface="+mn-lt"/>
                <a:ea typeface="+mn-ea"/>
                <a:cs typeface="+mn-cs"/>
              </a:rPr>
              <a:t>translates</a:t>
            </a:r>
            <a:r>
              <a:rPr lang="it-IT" sz="1200" kern="1200" dirty="0" smtClean="0">
                <a:solidFill>
                  <a:schemeClr val="tx1"/>
                </a:solidFill>
                <a:effectLst/>
                <a:latin typeface="+mn-lt"/>
                <a:ea typeface="+mn-ea"/>
                <a:cs typeface="+mn-cs"/>
              </a:rPr>
              <a:t> the JPQL </a:t>
            </a:r>
            <a:r>
              <a:rPr lang="it-IT" sz="1200" kern="1200" dirty="0" err="1" smtClean="0">
                <a:solidFill>
                  <a:schemeClr val="tx1"/>
                </a:solidFill>
                <a:effectLst/>
                <a:latin typeface="+mn-lt"/>
                <a:ea typeface="+mn-ea"/>
                <a:cs typeface="+mn-cs"/>
              </a:rPr>
              <a:t>query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into</a:t>
            </a:r>
            <a:r>
              <a:rPr lang="it-IT" sz="1200" kern="1200" dirty="0" smtClean="0">
                <a:solidFill>
                  <a:schemeClr val="tx1"/>
                </a:solidFill>
                <a:effectLst/>
                <a:latin typeface="+mn-lt"/>
                <a:ea typeface="+mn-ea"/>
                <a:cs typeface="+mn-cs"/>
              </a:rPr>
              <a:t> native SQL for the database </a:t>
            </a:r>
            <a:r>
              <a:rPr lang="it-IT" sz="1200" kern="1200" dirty="0" err="1" smtClean="0">
                <a:solidFill>
                  <a:schemeClr val="tx1"/>
                </a:solidFill>
                <a:effectLst/>
                <a:latin typeface="+mn-lt"/>
                <a:ea typeface="+mn-ea"/>
                <a:cs typeface="+mn-cs"/>
              </a:rPr>
              <a:t>being</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used</a:t>
            </a:r>
            <a:r>
              <a:rPr lang="it-IT" sz="1200" kern="1200" dirty="0" smtClean="0">
                <a:solidFill>
                  <a:schemeClr val="tx1"/>
                </a:solidFill>
                <a:effectLst/>
                <a:latin typeface="+mn-lt"/>
                <a:ea typeface="+mn-ea"/>
                <a:cs typeface="+mn-cs"/>
              </a:rPr>
              <a:t> by the </a:t>
            </a:r>
            <a:r>
              <a:rPr lang="it-IT" sz="1200" kern="1200" dirty="0" err="1" smtClean="0">
                <a:solidFill>
                  <a:schemeClr val="tx1"/>
                </a:solidFill>
                <a:effectLst/>
                <a:latin typeface="+mn-lt"/>
                <a:ea typeface="+mn-ea"/>
                <a:cs typeface="+mn-cs"/>
              </a:rPr>
              <a:t>persistence</a:t>
            </a:r>
            <a:r>
              <a:rPr lang="it-IT" sz="1200" kern="1200" dirty="0" smtClean="0">
                <a:solidFill>
                  <a:schemeClr val="tx1"/>
                </a:solidFill>
                <a:effectLst/>
                <a:latin typeface="+mn-lt"/>
                <a:ea typeface="+mn-ea"/>
                <a:cs typeface="+mn-cs"/>
              </a:rPr>
              <a:t> provider. </a:t>
            </a:r>
            <a:endParaRPr lang="it-IT"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74</a:t>
            </a:fld>
            <a:endParaRPr lang="en-US"/>
          </a:p>
        </p:txBody>
      </p:sp>
    </p:spTree>
    <p:extLst>
      <p:ext uri="{BB962C8B-B14F-4D97-AF65-F5344CB8AC3E}">
        <p14:creationId xmlns:p14="http://schemas.microsoft.com/office/powerpoint/2010/main" val="17533953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SELECT </a:t>
            </a:r>
            <a:r>
              <a:rPr lang="it-IT" dirty="0" err="1" smtClean="0"/>
              <a:t>is</a:t>
            </a:r>
            <a:r>
              <a:rPr lang="it-IT" dirty="0" smtClean="0"/>
              <a:t> the </a:t>
            </a:r>
            <a:r>
              <a:rPr lang="it-IT" dirty="0" err="1" smtClean="0"/>
              <a:t>most</a:t>
            </a:r>
            <a:r>
              <a:rPr lang="it-IT" dirty="0" smtClean="0"/>
              <a:t> </a:t>
            </a:r>
            <a:r>
              <a:rPr lang="it-IT" dirty="0" err="1" smtClean="0"/>
              <a:t>commonly</a:t>
            </a:r>
            <a:r>
              <a:rPr lang="it-IT" dirty="0" smtClean="0"/>
              <a:t> </a:t>
            </a:r>
            <a:r>
              <a:rPr lang="it-IT" dirty="0" err="1" smtClean="0"/>
              <a:t>used</a:t>
            </a:r>
            <a:r>
              <a:rPr lang="it-IT" dirty="0" smtClean="0"/>
              <a:t> </a:t>
            </a:r>
            <a:r>
              <a:rPr lang="it-IT" dirty="0" smtClean="0">
                <a:hlinkClick r:id="rId3" tooltip="Data Manipulation Language"/>
              </a:rPr>
              <a:t>Data Manipulation Language</a:t>
            </a:r>
            <a:r>
              <a:rPr lang="it-IT" dirty="0" smtClean="0"/>
              <a:t> (DML) </a:t>
            </a:r>
            <a:r>
              <a:rPr lang="it-IT" dirty="0" err="1" smtClean="0"/>
              <a:t>command</a:t>
            </a:r>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75</a:t>
            </a:fld>
            <a:endParaRPr lang="en-US"/>
          </a:p>
        </p:txBody>
      </p:sp>
    </p:spTree>
    <p:extLst>
      <p:ext uri="{BB962C8B-B14F-4D97-AF65-F5344CB8AC3E}">
        <p14:creationId xmlns:p14="http://schemas.microsoft.com/office/powerpoint/2010/main" val="273995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err="1" smtClean="0">
                <a:solidFill>
                  <a:schemeClr val="tx1"/>
                </a:solidFill>
                <a:effectLst/>
                <a:latin typeface="+mn-lt"/>
                <a:ea typeface="+mn-ea"/>
                <a:cs typeface="+mn-cs"/>
              </a:rPr>
              <a:t>keep</a:t>
            </a:r>
            <a:r>
              <a:rPr lang="it-IT" sz="1200" kern="1200" dirty="0" smtClean="0">
                <a:solidFill>
                  <a:schemeClr val="tx1"/>
                </a:solidFill>
                <a:effectLst/>
                <a:latin typeface="+mn-lt"/>
                <a:ea typeface="+mn-ea"/>
                <a:cs typeface="+mn-cs"/>
              </a:rPr>
              <a:t> in </a:t>
            </a:r>
            <a:r>
              <a:rPr lang="it-IT" sz="1200" kern="1200" dirty="0" err="1" smtClean="0">
                <a:solidFill>
                  <a:schemeClr val="tx1"/>
                </a:solidFill>
                <a:effectLst/>
                <a:latin typeface="+mn-lt"/>
                <a:ea typeface="+mn-ea"/>
                <a:cs typeface="+mn-cs"/>
              </a:rPr>
              <a:t>mind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that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you</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cannot</a:t>
            </a:r>
            <a:r>
              <a:rPr lang="it-IT" sz="1200" kern="1200" dirty="0" smtClean="0">
                <a:solidFill>
                  <a:schemeClr val="tx1"/>
                </a:solidFill>
                <a:effectLst/>
                <a:latin typeface="+mn-lt"/>
                <a:ea typeface="+mn-ea"/>
                <a:cs typeface="+mn-cs"/>
              </a:rPr>
              <a:t> navigate </a:t>
            </a:r>
            <a:r>
              <a:rPr lang="it-IT" sz="1200" kern="1200" dirty="0" err="1" smtClean="0">
                <a:solidFill>
                  <a:schemeClr val="tx1"/>
                </a:solidFill>
                <a:effectLst/>
                <a:latin typeface="+mn-lt"/>
                <a:ea typeface="+mn-ea"/>
                <a:cs typeface="+mn-cs"/>
              </a:rPr>
              <a:t>through</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collection-value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path</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expressions</a:t>
            </a:r>
            <a:r>
              <a:rPr lang="it-IT" sz="1200" kern="1200" dirty="0" smtClean="0">
                <a:solidFill>
                  <a:schemeClr val="tx1"/>
                </a:solidFill>
                <a:effectLst/>
                <a:latin typeface="+mn-lt"/>
                <a:ea typeface="+mn-ea"/>
                <a:cs typeface="+mn-cs"/>
              </a:rPr>
              <a:t> to </a:t>
            </a:r>
            <a:r>
              <a:rPr lang="it-IT" sz="1200" kern="1200" dirty="0" err="1" smtClean="0">
                <a:solidFill>
                  <a:schemeClr val="tx1"/>
                </a:solidFill>
                <a:effectLst/>
                <a:latin typeface="+mn-lt"/>
                <a:ea typeface="+mn-ea"/>
                <a:cs typeface="+mn-cs"/>
              </a:rPr>
              <a:t>access</a:t>
            </a:r>
            <a:r>
              <a:rPr lang="it-IT" sz="1200" kern="1200" dirty="0" smtClean="0">
                <a:solidFill>
                  <a:schemeClr val="tx1"/>
                </a:solidFill>
                <a:effectLst/>
                <a:latin typeface="+mn-lt"/>
                <a:ea typeface="+mn-ea"/>
                <a:cs typeface="+mn-cs"/>
              </a:rPr>
              <a:t> a </a:t>
            </a:r>
            <a:r>
              <a:rPr lang="it-IT" sz="1200" kern="1200" dirty="0" err="1" smtClean="0">
                <a:solidFill>
                  <a:schemeClr val="tx1"/>
                </a:solidFill>
                <a:effectLst/>
                <a:latin typeface="+mn-lt"/>
                <a:ea typeface="+mn-ea"/>
                <a:cs typeface="+mn-cs"/>
              </a:rPr>
              <a:t>persistence</a:t>
            </a:r>
            <a:r>
              <a:rPr lang="it-IT" sz="1200" kern="1200" dirty="0" smtClean="0">
                <a:solidFill>
                  <a:schemeClr val="tx1"/>
                </a:solidFill>
                <a:effectLst/>
                <a:latin typeface="+mn-lt"/>
                <a:ea typeface="+mn-ea"/>
                <a:cs typeface="+mn-cs"/>
              </a:rPr>
              <a:t> or </a:t>
            </a:r>
            <a:r>
              <a:rPr lang="it-IT" sz="1200" kern="1200" dirty="0" err="1" smtClean="0">
                <a:solidFill>
                  <a:schemeClr val="tx1"/>
                </a:solidFill>
                <a:effectLst/>
                <a:latin typeface="+mn-lt"/>
                <a:ea typeface="+mn-ea"/>
                <a:cs typeface="+mn-cs"/>
              </a:rPr>
              <a:t>association</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field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as</a:t>
            </a:r>
            <a:r>
              <a:rPr lang="it-IT" sz="1200" kern="1200" dirty="0" smtClean="0">
                <a:solidFill>
                  <a:schemeClr val="tx1"/>
                </a:solidFill>
                <a:effectLst/>
                <a:latin typeface="+mn-lt"/>
                <a:ea typeface="+mn-ea"/>
                <a:cs typeface="+mn-cs"/>
              </a:rPr>
              <a:t> in the </a:t>
            </a:r>
            <a:r>
              <a:rPr lang="it-IT" sz="1200" kern="1200" dirty="0" err="1" smtClean="0">
                <a:solidFill>
                  <a:schemeClr val="tx1"/>
                </a:solidFill>
                <a:effectLst/>
                <a:latin typeface="+mn-lt"/>
                <a:ea typeface="+mn-ea"/>
                <a:cs typeface="+mn-cs"/>
              </a:rPr>
              <a:t>following</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example</a:t>
            </a:r>
            <a:r>
              <a:rPr lang="it-IT" sz="1200" kern="1200" dirty="0" smtClean="0">
                <a:solidFill>
                  <a:schemeClr val="tx1"/>
                </a:solidFill>
                <a:effectLst/>
                <a:latin typeface="+mn-lt"/>
                <a:ea typeface="+mn-ea"/>
                <a:cs typeface="+mn-cs"/>
              </a:rPr>
              <a:t>: </a:t>
            </a:r>
            <a:endParaRPr lang="it-IT" dirty="0" smtClean="0"/>
          </a:p>
          <a:p>
            <a:r>
              <a:rPr lang="it-IT" sz="1200" kern="1200" dirty="0" err="1" smtClean="0">
                <a:solidFill>
                  <a:schemeClr val="tx1"/>
                </a:solidFill>
                <a:effectLst/>
                <a:latin typeface="+mn-lt"/>
                <a:ea typeface="+mn-ea"/>
                <a:cs typeface="+mn-cs"/>
              </a:rPr>
              <a:t>c.items.itemName</a:t>
            </a:r>
            <a:r>
              <a:rPr lang="it-IT" sz="1200" kern="1200" dirty="0" smtClean="0">
                <a:solidFill>
                  <a:schemeClr val="tx1"/>
                </a:solidFill>
                <a:effectLst/>
                <a:latin typeface="+mn-lt"/>
                <a:ea typeface="+mn-ea"/>
                <a:cs typeface="+mn-cs"/>
              </a:rPr>
              <a:t> or </a:t>
            </a:r>
            <a:r>
              <a:rPr lang="it-IT" sz="1200" kern="1200" dirty="0" err="1" smtClean="0">
                <a:solidFill>
                  <a:schemeClr val="tx1"/>
                </a:solidFill>
                <a:effectLst/>
                <a:latin typeface="+mn-lt"/>
                <a:ea typeface="+mn-ea"/>
                <a:cs typeface="+mn-cs"/>
              </a:rPr>
              <a:t>c.items.seller</a:t>
            </a:r>
            <a:r>
              <a:rPr lang="it-IT" sz="1200" kern="1200" dirty="0" smtClean="0">
                <a:solidFill>
                  <a:schemeClr val="tx1"/>
                </a:solidFill>
                <a:effectLst/>
                <a:latin typeface="+mn-lt"/>
                <a:ea typeface="+mn-ea"/>
                <a:cs typeface="+mn-cs"/>
              </a:rPr>
              <a:t> </a:t>
            </a:r>
          </a:p>
          <a:p>
            <a:endParaRPr lang="it-IT"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it-IT" sz="1200" kern="1200" dirty="0" smtClean="0">
                <a:solidFill>
                  <a:schemeClr val="tx1"/>
                </a:solidFill>
                <a:effectLst/>
                <a:latin typeface="+mn-lt"/>
                <a:ea typeface="+mn-ea"/>
                <a:cs typeface="+mn-cs"/>
              </a:rPr>
              <a:t>The </a:t>
            </a:r>
            <a:r>
              <a:rPr lang="it-IT" sz="1200" kern="1200" dirty="0" err="1" smtClean="0">
                <a:solidFill>
                  <a:schemeClr val="tx1"/>
                </a:solidFill>
                <a:effectLst/>
                <a:latin typeface="+mn-lt"/>
                <a:ea typeface="+mn-ea"/>
                <a:cs typeface="+mn-cs"/>
              </a:rPr>
              <a:t>result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type</a:t>
            </a:r>
            <a:r>
              <a:rPr lang="it-IT" sz="1200" kern="1200" dirty="0" smtClean="0">
                <a:solidFill>
                  <a:schemeClr val="tx1"/>
                </a:solidFill>
                <a:effectLst/>
                <a:latin typeface="+mn-lt"/>
                <a:ea typeface="+mn-ea"/>
                <a:cs typeface="+mn-cs"/>
              </a:rPr>
              <a:t> of a </a:t>
            </a:r>
            <a:r>
              <a:rPr lang="it-IT" sz="1200" kern="1200" dirty="0" err="1" smtClean="0">
                <a:solidFill>
                  <a:schemeClr val="tx1"/>
                </a:solidFill>
                <a:effectLst/>
                <a:latin typeface="+mn-lt"/>
                <a:ea typeface="+mn-ea"/>
                <a:cs typeface="+mn-cs"/>
              </a:rPr>
              <a:t>select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query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cannot</a:t>
            </a:r>
            <a:r>
              <a:rPr lang="it-IT" sz="1200" kern="1200" dirty="0" smtClean="0">
                <a:solidFill>
                  <a:schemeClr val="tx1"/>
                </a:solidFill>
                <a:effectLst/>
                <a:latin typeface="+mn-lt"/>
                <a:ea typeface="+mn-ea"/>
                <a:cs typeface="+mn-cs"/>
              </a:rPr>
              <a:t> be a </a:t>
            </a:r>
            <a:r>
              <a:rPr lang="it-IT" sz="1200" kern="1200" dirty="0" err="1" smtClean="0">
                <a:solidFill>
                  <a:schemeClr val="tx1"/>
                </a:solidFill>
                <a:effectLst/>
                <a:latin typeface="+mn-lt"/>
                <a:ea typeface="+mn-ea"/>
                <a:cs typeface="+mn-cs"/>
              </a:rPr>
              <a:t>collection</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it</a:t>
            </a:r>
            <a:r>
              <a:rPr lang="it-IT" sz="1200" kern="1200" dirty="0" smtClean="0">
                <a:solidFill>
                  <a:schemeClr val="tx1"/>
                </a:solidFill>
                <a:effectLst/>
                <a:latin typeface="+mn-lt"/>
                <a:ea typeface="+mn-ea"/>
                <a:cs typeface="+mn-cs"/>
              </a:rPr>
              <a:t> must be a single </a:t>
            </a:r>
            <a:r>
              <a:rPr lang="it-IT" sz="1200" kern="1200" dirty="0" err="1" smtClean="0">
                <a:solidFill>
                  <a:schemeClr val="tx1"/>
                </a:solidFill>
                <a:effectLst/>
                <a:latin typeface="+mn-lt"/>
                <a:ea typeface="+mn-ea"/>
                <a:cs typeface="+mn-cs"/>
              </a:rPr>
              <a:t>valued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object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such</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as</a:t>
            </a:r>
            <a:r>
              <a:rPr lang="it-IT" sz="1200" kern="1200" dirty="0" smtClean="0">
                <a:solidFill>
                  <a:schemeClr val="tx1"/>
                </a:solidFill>
                <a:effectLst/>
                <a:latin typeface="+mn-lt"/>
                <a:ea typeface="+mn-ea"/>
                <a:cs typeface="+mn-cs"/>
              </a:rPr>
              <a:t> an </a:t>
            </a:r>
            <a:r>
              <a:rPr lang="it-IT" sz="1200" kern="1200" dirty="0" err="1" smtClean="0">
                <a:solidFill>
                  <a:schemeClr val="tx1"/>
                </a:solidFill>
                <a:effectLst/>
                <a:latin typeface="+mn-lt"/>
                <a:ea typeface="+mn-ea"/>
                <a:cs typeface="+mn-cs"/>
              </a:rPr>
              <a:t>entity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instance</a:t>
            </a:r>
            <a:r>
              <a:rPr lang="it-IT" sz="1200" kern="1200" dirty="0" smtClean="0">
                <a:solidFill>
                  <a:schemeClr val="tx1"/>
                </a:solidFill>
                <a:effectLst/>
                <a:latin typeface="+mn-lt"/>
                <a:ea typeface="+mn-ea"/>
                <a:cs typeface="+mn-cs"/>
              </a:rPr>
              <a:t> or </a:t>
            </a:r>
            <a:r>
              <a:rPr lang="it-IT" sz="1200" kern="1200" dirty="0" err="1" smtClean="0">
                <a:solidFill>
                  <a:schemeClr val="tx1"/>
                </a:solidFill>
                <a:effectLst/>
                <a:latin typeface="+mn-lt"/>
                <a:ea typeface="+mn-ea"/>
                <a:cs typeface="+mn-cs"/>
              </a:rPr>
              <a:t>persistent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field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type</a:t>
            </a:r>
            <a:r>
              <a:rPr lang="it-IT" sz="1200" kern="1200" dirty="0" smtClean="0">
                <a:solidFill>
                  <a:schemeClr val="tx1"/>
                </a:solidFill>
                <a:effectLst/>
                <a:latin typeface="+mn-lt"/>
                <a:ea typeface="+mn-ea"/>
                <a:cs typeface="+mn-cs"/>
              </a:rPr>
              <a:t> </a:t>
            </a:r>
            <a:endParaRPr lang="it-IT" dirty="0" smtClean="0"/>
          </a:p>
          <a:p>
            <a:endParaRPr lang="it-IT" dirty="0" smtClean="0"/>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76</a:t>
            </a:fld>
            <a:endParaRPr lang="en-US"/>
          </a:p>
        </p:txBody>
      </p:sp>
    </p:spTree>
    <p:extLst>
      <p:ext uri="{BB962C8B-B14F-4D97-AF65-F5344CB8AC3E}">
        <p14:creationId xmlns:p14="http://schemas.microsoft.com/office/powerpoint/2010/main" val="3641859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Il</a:t>
            </a:r>
            <a:r>
              <a:rPr lang="en-US" baseline="0" dirty="0" smtClean="0"/>
              <a:t> </a:t>
            </a:r>
            <a:r>
              <a:rPr lang="en-US" baseline="0" dirty="0" err="1" smtClean="0"/>
              <a:t>punto</a:t>
            </a:r>
            <a:r>
              <a:rPr lang="en-US" baseline="0" dirty="0" smtClean="0"/>
              <a:t> </a:t>
            </a:r>
            <a:r>
              <a:rPr lang="en-US" baseline="0" dirty="0" err="1" smtClean="0"/>
              <a:t>è</a:t>
            </a:r>
            <a:r>
              <a:rPr lang="en-US" baseline="0" dirty="0" smtClean="0"/>
              <a:t> </a:t>
            </a:r>
            <a:r>
              <a:rPr lang="en-US" baseline="0" dirty="0" err="1" smtClean="0"/>
              <a:t>che</a:t>
            </a:r>
            <a:r>
              <a:rPr lang="en-US" baseline="0" dirty="0" smtClean="0"/>
              <a:t> Employee e Phones </a:t>
            </a:r>
            <a:r>
              <a:rPr lang="en-US" baseline="0" dirty="0" err="1" smtClean="0"/>
              <a:t>è</a:t>
            </a:r>
            <a:r>
              <a:rPr lang="en-US" baseline="0" dirty="0" smtClean="0"/>
              <a:t> </a:t>
            </a:r>
            <a:r>
              <a:rPr lang="en-US" baseline="0" dirty="0" err="1" smtClean="0"/>
              <a:t>una</a:t>
            </a:r>
            <a:r>
              <a:rPr lang="en-US" baseline="0" dirty="0" smtClean="0"/>
              <a:t> @</a:t>
            </a:r>
            <a:r>
              <a:rPr lang="en-US" baseline="0" dirty="0" err="1" smtClean="0"/>
              <a:t>OneToMany</a:t>
            </a:r>
            <a:r>
              <a:rPr lang="en-US" baseline="0" dirty="0" smtClean="0"/>
              <a:t>, non </a:t>
            </a:r>
            <a:r>
              <a:rPr lang="en-US" baseline="0" dirty="0" err="1" smtClean="0"/>
              <a:t>puoi</a:t>
            </a:r>
            <a:r>
              <a:rPr lang="en-US" baseline="0" dirty="0" smtClean="0"/>
              <a:t> </a:t>
            </a:r>
            <a:r>
              <a:rPr lang="en-US" baseline="0" dirty="0" err="1" smtClean="0"/>
              <a:t>ritornare</a:t>
            </a:r>
            <a:r>
              <a:rPr lang="en-US" baseline="0" dirty="0" smtClean="0"/>
              <a:t> </a:t>
            </a:r>
            <a:r>
              <a:rPr lang="en-US" baseline="0" dirty="0" err="1" smtClean="0"/>
              <a:t>nella</a:t>
            </a:r>
            <a:r>
              <a:rPr lang="en-US" baseline="0" dirty="0" smtClean="0"/>
              <a:t> SELECT </a:t>
            </a:r>
            <a:r>
              <a:rPr lang="en-US" baseline="0" dirty="0" err="1" smtClean="0"/>
              <a:t>una</a:t>
            </a:r>
            <a:r>
              <a:rPr lang="en-US" baseline="0" dirty="0" smtClean="0"/>
              <a:t> </a:t>
            </a:r>
            <a:r>
              <a:rPr lang="en-US" baseline="0" dirty="0" err="1" smtClean="0"/>
              <a:t>collezione</a:t>
            </a:r>
            <a:r>
              <a:rPr lang="en-US" baseline="0" dirty="0" smtClean="0"/>
              <a:t>, </a:t>
            </a:r>
            <a:r>
              <a:rPr lang="en-US" baseline="0" dirty="0" err="1" smtClean="0"/>
              <a:t>cioè</a:t>
            </a:r>
            <a:r>
              <a:rPr lang="en-US" baseline="0" dirty="0" smtClean="0"/>
              <a:t> non </a:t>
            </a:r>
            <a:r>
              <a:rPr lang="en-US" baseline="0" dirty="0" err="1" smtClean="0"/>
              <a:t>puoi</a:t>
            </a:r>
            <a:r>
              <a:rPr lang="en-US" baseline="0" dirty="0" smtClean="0"/>
              <a:t> fare SELECT </a:t>
            </a:r>
            <a:r>
              <a:rPr lang="en-US" baseline="0" dirty="0" err="1" smtClean="0"/>
              <a:t>e.phones.number</a:t>
            </a:r>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77</a:t>
            </a:fld>
            <a:endParaRPr lang="en-US"/>
          </a:p>
        </p:txBody>
      </p:sp>
    </p:spTree>
    <p:extLst>
      <p:ext uri="{BB962C8B-B14F-4D97-AF65-F5344CB8AC3E}">
        <p14:creationId xmlns:p14="http://schemas.microsoft.com/office/powerpoint/2010/main" val="16736330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78</a:t>
            </a:fld>
            <a:endParaRPr lang="en-US"/>
          </a:p>
        </p:txBody>
      </p:sp>
    </p:spTree>
    <p:extLst>
      <p:ext uri="{BB962C8B-B14F-4D97-AF65-F5344CB8AC3E}">
        <p14:creationId xmlns:p14="http://schemas.microsoft.com/office/powerpoint/2010/main" val="36173417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80</a:t>
            </a:fld>
            <a:endParaRPr lang="en-US"/>
          </a:p>
        </p:txBody>
      </p:sp>
    </p:spTree>
    <p:extLst>
      <p:ext uri="{BB962C8B-B14F-4D97-AF65-F5344CB8AC3E}">
        <p14:creationId xmlns:p14="http://schemas.microsoft.com/office/powerpoint/2010/main" val="16795364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81</a:t>
            </a:fld>
            <a:endParaRPr lang="en-US"/>
          </a:p>
        </p:txBody>
      </p:sp>
    </p:spTree>
    <p:extLst>
      <p:ext uri="{BB962C8B-B14F-4D97-AF65-F5344CB8AC3E}">
        <p14:creationId xmlns:p14="http://schemas.microsoft.com/office/powerpoint/2010/main" val="41772160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82</a:t>
            </a:fld>
            <a:endParaRPr lang="en-US"/>
          </a:p>
        </p:txBody>
      </p:sp>
    </p:spTree>
    <p:extLst>
      <p:ext uri="{BB962C8B-B14F-4D97-AF65-F5344CB8AC3E}">
        <p14:creationId xmlns:p14="http://schemas.microsoft.com/office/powerpoint/2010/main" val="4907569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83</a:t>
            </a:fld>
            <a:endParaRPr lang="en-US"/>
          </a:p>
        </p:txBody>
      </p:sp>
    </p:spTree>
    <p:extLst>
      <p:ext uri="{BB962C8B-B14F-4D97-AF65-F5344CB8AC3E}">
        <p14:creationId xmlns:p14="http://schemas.microsoft.com/office/powerpoint/2010/main" val="272175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11</a:t>
            </a:fld>
            <a:endParaRPr lang="en-US"/>
          </a:p>
        </p:txBody>
      </p:sp>
    </p:spTree>
    <p:extLst>
      <p:ext uri="{BB962C8B-B14F-4D97-AF65-F5344CB8AC3E}">
        <p14:creationId xmlns:p14="http://schemas.microsoft.com/office/powerpoint/2010/main" val="37384872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87</a:t>
            </a:fld>
            <a:endParaRPr lang="en-US"/>
          </a:p>
        </p:txBody>
      </p:sp>
    </p:spTree>
    <p:extLst>
      <p:ext uri="{BB962C8B-B14F-4D97-AF65-F5344CB8AC3E}">
        <p14:creationId xmlns:p14="http://schemas.microsoft.com/office/powerpoint/2010/main" val="35283473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89</a:t>
            </a:fld>
            <a:endParaRPr lang="en-US"/>
          </a:p>
        </p:txBody>
      </p:sp>
    </p:spTree>
    <p:extLst>
      <p:ext uri="{BB962C8B-B14F-4D97-AF65-F5344CB8AC3E}">
        <p14:creationId xmlns:p14="http://schemas.microsoft.com/office/powerpoint/2010/main" val="27416431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Using the canonical</a:t>
            </a:r>
            <a:r>
              <a:rPr lang="en-US" baseline="0" dirty="0" smtClean="0"/>
              <a:t> </a:t>
            </a:r>
            <a:r>
              <a:rPr lang="en-US" baseline="0" dirty="0" err="1" smtClean="0"/>
              <a:t>metamodel</a:t>
            </a:r>
            <a:r>
              <a:rPr lang="en-US" baseline="0" dirty="0" smtClean="0"/>
              <a:t> enforces type-safety</a:t>
            </a:r>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94</a:t>
            </a:fld>
            <a:endParaRPr lang="en-US"/>
          </a:p>
        </p:txBody>
      </p:sp>
    </p:spTree>
    <p:extLst>
      <p:ext uri="{BB962C8B-B14F-4D97-AF65-F5344CB8AC3E}">
        <p14:creationId xmlns:p14="http://schemas.microsoft.com/office/powerpoint/2010/main" val="2644421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err="1" smtClean="0"/>
              <a:t>Pagina</a:t>
            </a:r>
            <a:r>
              <a:rPr lang="en-US" dirty="0" smtClean="0"/>
              <a:t> 183</a:t>
            </a:r>
            <a:r>
              <a:rPr lang="en-US" baseline="0" dirty="0" smtClean="0"/>
              <a:t> Pro JPA2</a:t>
            </a:r>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99</a:t>
            </a:fld>
            <a:endParaRPr lang="en-US"/>
          </a:p>
        </p:txBody>
      </p:sp>
    </p:spTree>
    <p:extLst>
      <p:ext uri="{BB962C8B-B14F-4D97-AF65-F5344CB8AC3E}">
        <p14:creationId xmlns:p14="http://schemas.microsoft.com/office/powerpoint/2010/main" val="38105418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EE38E36-78C4-4086-B90D-78934B34EFAF}" type="slidenum">
              <a:rPr lang="it-IT" smtClean="0"/>
              <a:t>100</a:t>
            </a:fld>
            <a:endParaRPr lang="it-IT"/>
          </a:p>
        </p:txBody>
      </p:sp>
    </p:spTree>
    <p:extLst>
      <p:ext uri="{BB962C8B-B14F-4D97-AF65-F5344CB8AC3E}">
        <p14:creationId xmlns:p14="http://schemas.microsoft.com/office/powerpoint/2010/main" val="26243064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https://</a:t>
            </a:r>
            <a:r>
              <a:rPr lang="en-US" dirty="0" err="1" smtClean="0"/>
              <a:t>access.redhat.com</a:t>
            </a:r>
            <a:r>
              <a:rPr lang="en-US" dirty="0" smtClean="0"/>
              <a:t>/knowledge/docs/en-US/</a:t>
            </a:r>
            <a:r>
              <a:rPr lang="en-US" dirty="0" err="1" smtClean="0"/>
              <a:t>JBoss_Enterprise_Web_Server</a:t>
            </a:r>
            <a:r>
              <a:rPr lang="en-US" dirty="0" smtClean="0"/>
              <a:t>/1.0/html/</a:t>
            </a:r>
            <a:r>
              <a:rPr lang="en-US" dirty="0" err="1" smtClean="0"/>
              <a:t>Hibernate_Entity_Manager_Reference_Guide</a:t>
            </a:r>
            <a:r>
              <a:rPr lang="en-US" dirty="0" smtClean="0"/>
              <a:t>/</a:t>
            </a:r>
            <a:r>
              <a:rPr lang="en-US" dirty="0" err="1" smtClean="0"/>
              <a:t>transactions.html</a:t>
            </a:r>
            <a:endParaRPr lang="en-US" dirty="0" smtClean="0"/>
          </a:p>
          <a:p>
            <a:endParaRPr lang="en-US" dirty="0" smtClean="0"/>
          </a:p>
        </p:txBody>
      </p:sp>
      <p:sp>
        <p:nvSpPr>
          <p:cNvPr id="4" name="Segnaposto numero diapositiva 3"/>
          <p:cNvSpPr>
            <a:spLocks noGrp="1"/>
          </p:cNvSpPr>
          <p:nvPr>
            <p:ph type="sldNum" sz="quarter" idx="10"/>
          </p:nvPr>
        </p:nvSpPr>
        <p:spPr/>
        <p:txBody>
          <a:bodyPr/>
          <a:lstStyle/>
          <a:p>
            <a:fld id="{CE2E9E08-9CEC-644F-8F3E-CA2D85D4FA85}" type="slidenum">
              <a:rPr lang="en-US" smtClean="0"/>
              <a:t>107</a:t>
            </a:fld>
            <a:endParaRPr lang="en-US"/>
          </a:p>
        </p:txBody>
      </p:sp>
    </p:spTree>
    <p:extLst>
      <p:ext uri="{BB962C8B-B14F-4D97-AF65-F5344CB8AC3E}">
        <p14:creationId xmlns:p14="http://schemas.microsoft.com/office/powerpoint/2010/main" val="39065941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the code </a:t>
            </a:r>
            <a:r>
              <a:rPr lang="it-IT" dirty="0" err="1" smtClean="0"/>
              <a:t>that</a:t>
            </a:r>
            <a:r>
              <a:rPr lang="it-IT" dirty="0" smtClean="0"/>
              <a:t> </a:t>
            </a:r>
            <a:r>
              <a:rPr lang="it-IT" dirty="0" err="1" smtClean="0"/>
              <a:t>executes</a:t>
            </a:r>
            <a:r>
              <a:rPr lang="it-IT" dirty="0" smtClean="0"/>
              <a:t> </a:t>
            </a:r>
            <a:r>
              <a:rPr lang="it-IT" dirty="0" err="1" smtClean="0"/>
              <a:t>entity</a:t>
            </a:r>
            <a:r>
              <a:rPr lang="it-IT" dirty="0" smtClean="0"/>
              <a:t> manager </a:t>
            </a:r>
            <a:r>
              <a:rPr lang="it-IT" dirty="0" err="1" smtClean="0"/>
              <a:t>calls</a:t>
            </a:r>
            <a:r>
              <a:rPr lang="it-IT" dirty="0" smtClean="0"/>
              <a:t> (in the </a:t>
            </a:r>
            <a:r>
              <a:rPr lang="it-IT" dirty="0" err="1" smtClean="0"/>
              <a:t>persistence</a:t>
            </a:r>
            <a:r>
              <a:rPr lang="it-IT" dirty="0" smtClean="0"/>
              <a:t> </a:t>
            </a:r>
            <a:r>
              <a:rPr lang="it-IT" dirty="0" err="1" smtClean="0"/>
              <a:t>layer</a:t>
            </a:r>
            <a:r>
              <a:rPr lang="it-IT" dirty="0" smtClean="0"/>
              <a:t>) and the code </a:t>
            </a:r>
            <a:r>
              <a:rPr lang="it-IT" dirty="0" err="1" smtClean="0"/>
              <a:t>that</a:t>
            </a:r>
            <a:r>
              <a:rPr lang="it-IT" dirty="0" smtClean="0"/>
              <a:t> </a:t>
            </a:r>
            <a:r>
              <a:rPr lang="it-IT" dirty="0" err="1" smtClean="0"/>
              <a:t>handles</a:t>
            </a:r>
            <a:r>
              <a:rPr lang="it-IT" dirty="0" smtClean="0"/>
              <a:t> </a:t>
            </a:r>
            <a:r>
              <a:rPr lang="it-IT" dirty="0" err="1" smtClean="0"/>
              <a:t>RuntimeException</a:t>
            </a:r>
            <a:r>
              <a:rPr lang="it-IT" dirty="0" smtClean="0"/>
              <a:t> (and </a:t>
            </a:r>
            <a:r>
              <a:rPr lang="it-IT" dirty="0" err="1" smtClean="0"/>
              <a:t>usually</a:t>
            </a:r>
            <a:r>
              <a:rPr lang="it-IT" dirty="0" smtClean="0"/>
              <a:t> can </a:t>
            </a:r>
            <a:r>
              <a:rPr lang="it-IT" dirty="0" err="1" smtClean="0"/>
              <a:t>only</a:t>
            </a:r>
            <a:r>
              <a:rPr lang="it-IT" dirty="0" smtClean="0"/>
              <a:t> </a:t>
            </a:r>
            <a:r>
              <a:rPr lang="it-IT" dirty="0" err="1" smtClean="0"/>
              <a:t>clean</a:t>
            </a:r>
            <a:r>
              <a:rPr lang="it-IT" dirty="0" smtClean="0"/>
              <a:t> up and exit) are in </a:t>
            </a:r>
            <a:r>
              <a:rPr lang="it-IT" dirty="0" err="1" smtClean="0"/>
              <a:t>different</a:t>
            </a:r>
            <a:r>
              <a:rPr lang="it-IT" dirty="0" smtClean="0"/>
              <a:t> </a:t>
            </a:r>
            <a:r>
              <a:rPr lang="it-IT" dirty="0" err="1" smtClean="0"/>
              <a:t>layers</a:t>
            </a:r>
            <a:r>
              <a:rPr lang="it-IT" dirty="0" smtClean="0"/>
              <a:t>. </a:t>
            </a:r>
            <a:r>
              <a:rPr lang="it-IT" dirty="0" err="1" smtClean="0"/>
              <a:t>This</a:t>
            </a:r>
            <a:r>
              <a:rPr lang="it-IT" dirty="0" smtClean="0"/>
              <a:t> can be a </a:t>
            </a:r>
            <a:r>
              <a:rPr lang="it-IT" dirty="0" err="1" smtClean="0"/>
              <a:t>challenge</a:t>
            </a:r>
            <a:r>
              <a:rPr lang="it-IT" dirty="0" smtClean="0"/>
              <a:t> to design </a:t>
            </a:r>
            <a:r>
              <a:rPr lang="it-IT" dirty="0" err="1" smtClean="0"/>
              <a:t>yourself</a:t>
            </a:r>
            <a:r>
              <a:rPr lang="it-IT" dirty="0" smtClean="0"/>
              <a:t> and </a:t>
            </a:r>
            <a:r>
              <a:rPr lang="it-IT" dirty="0" err="1" smtClean="0"/>
              <a:t>you</a:t>
            </a:r>
            <a:r>
              <a:rPr lang="it-IT" dirty="0" smtClean="0"/>
              <a:t> </a:t>
            </a:r>
            <a:r>
              <a:rPr lang="it-IT" dirty="0" err="1" smtClean="0"/>
              <a:t>should</a:t>
            </a:r>
            <a:r>
              <a:rPr lang="it-IT" dirty="0" smtClean="0"/>
              <a:t> use J2EE/EJB container </a:t>
            </a:r>
            <a:r>
              <a:rPr lang="it-IT" dirty="0" err="1" smtClean="0"/>
              <a:t>services</a:t>
            </a:r>
            <a:r>
              <a:rPr lang="it-IT" dirty="0" smtClean="0"/>
              <a:t> </a:t>
            </a:r>
            <a:r>
              <a:rPr lang="it-IT" dirty="0" err="1" smtClean="0"/>
              <a:t>whenever</a:t>
            </a:r>
            <a:r>
              <a:rPr lang="it-IT" dirty="0" smtClean="0"/>
              <a:t> </a:t>
            </a:r>
            <a:r>
              <a:rPr lang="it-IT" dirty="0" err="1" smtClean="0"/>
              <a:t>they</a:t>
            </a:r>
            <a:r>
              <a:rPr lang="it-IT" dirty="0" smtClean="0"/>
              <a:t> are </a:t>
            </a:r>
            <a:r>
              <a:rPr lang="it-IT" dirty="0" err="1" smtClean="0"/>
              <a:t>available</a:t>
            </a:r>
            <a:r>
              <a:rPr lang="it-IT" dirty="0" smtClean="0"/>
              <a:t>.</a:t>
            </a:r>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109</a:t>
            </a:fld>
            <a:endParaRPr lang="en-US"/>
          </a:p>
        </p:txBody>
      </p:sp>
    </p:spTree>
    <p:extLst>
      <p:ext uri="{BB962C8B-B14F-4D97-AF65-F5344CB8AC3E}">
        <p14:creationId xmlns:p14="http://schemas.microsoft.com/office/powerpoint/2010/main" val="32322525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dirty="0" smtClean="0"/>
              <a:t>An </a:t>
            </a:r>
            <a:r>
              <a:rPr lang="it-IT" dirty="0" err="1" smtClean="0"/>
              <a:t>EntityManager</a:t>
            </a:r>
            <a:r>
              <a:rPr lang="it-IT" dirty="0" smtClean="0"/>
              <a:t> </a:t>
            </a:r>
            <a:r>
              <a:rPr lang="it-IT" dirty="0" err="1" smtClean="0"/>
              <a:t>will</a:t>
            </a:r>
            <a:r>
              <a:rPr lang="it-IT" dirty="0" smtClean="0"/>
              <a:t> </a:t>
            </a:r>
            <a:r>
              <a:rPr lang="it-IT" dirty="0" err="1" smtClean="0"/>
              <a:t>not</a:t>
            </a:r>
            <a:r>
              <a:rPr lang="it-IT" dirty="0" smtClean="0"/>
              <a:t> </a:t>
            </a:r>
            <a:r>
              <a:rPr lang="it-IT" dirty="0" err="1" smtClean="0"/>
              <a:t>obtain</a:t>
            </a:r>
            <a:r>
              <a:rPr lang="it-IT" dirty="0" smtClean="0"/>
              <a:t> a JDBC Connection (or a </a:t>
            </a:r>
            <a:r>
              <a:rPr lang="it-IT" dirty="0" err="1" smtClean="0"/>
              <a:t>Datasource</a:t>
            </a:r>
            <a:r>
              <a:rPr lang="it-IT" dirty="0" smtClean="0"/>
              <a:t>) </a:t>
            </a:r>
            <a:r>
              <a:rPr lang="it-IT" dirty="0" err="1" smtClean="0"/>
              <a:t>unless</a:t>
            </a:r>
            <a:r>
              <a:rPr lang="it-IT" dirty="0" smtClean="0"/>
              <a:t> </a:t>
            </a:r>
            <a:r>
              <a:rPr lang="it-IT" dirty="0" err="1" smtClean="0"/>
              <a:t>it</a:t>
            </a:r>
            <a:r>
              <a:rPr lang="it-IT" dirty="0" smtClean="0"/>
              <a:t> </a:t>
            </a:r>
            <a:r>
              <a:rPr lang="it-IT" dirty="0" err="1" smtClean="0"/>
              <a:t>is</a:t>
            </a:r>
            <a:r>
              <a:rPr lang="it-IT" dirty="0" smtClean="0"/>
              <a:t> </a:t>
            </a:r>
            <a:r>
              <a:rPr lang="it-IT" dirty="0" err="1" smtClean="0"/>
              <a:t>needed</a:t>
            </a:r>
            <a:r>
              <a:rPr lang="it-IT" dirty="0" smtClean="0"/>
              <a:t>, so </a:t>
            </a:r>
            <a:r>
              <a:rPr lang="it-IT" dirty="0" err="1" smtClean="0"/>
              <a:t>you</a:t>
            </a:r>
            <a:r>
              <a:rPr lang="it-IT" dirty="0" smtClean="0"/>
              <a:t> </a:t>
            </a:r>
            <a:r>
              <a:rPr lang="it-IT" dirty="0" err="1" smtClean="0"/>
              <a:t>may</a:t>
            </a:r>
            <a:r>
              <a:rPr lang="it-IT" dirty="0" smtClean="0"/>
              <a:t> </a:t>
            </a:r>
            <a:r>
              <a:rPr lang="it-IT" dirty="0" err="1" smtClean="0"/>
              <a:t>safely</a:t>
            </a:r>
            <a:r>
              <a:rPr lang="it-IT" dirty="0" smtClean="0"/>
              <a:t> open and </a:t>
            </a:r>
            <a:r>
              <a:rPr lang="it-IT" dirty="0" err="1" smtClean="0"/>
              <a:t>close</a:t>
            </a:r>
            <a:r>
              <a:rPr lang="it-IT" dirty="0" smtClean="0"/>
              <a:t> an </a:t>
            </a:r>
            <a:r>
              <a:rPr lang="it-IT" dirty="0" err="1" smtClean="0"/>
              <a:t>EntityManager</a:t>
            </a:r>
            <a:r>
              <a:rPr lang="it-IT" dirty="0" smtClean="0"/>
              <a:t> </a:t>
            </a:r>
            <a:r>
              <a:rPr lang="it-IT" dirty="0" err="1" smtClean="0"/>
              <a:t>even</a:t>
            </a:r>
            <a:r>
              <a:rPr lang="it-IT" dirty="0" smtClean="0"/>
              <a:t> </a:t>
            </a:r>
            <a:r>
              <a:rPr lang="it-IT" dirty="0" err="1" smtClean="0"/>
              <a:t>if</a:t>
            </a:r>
            <a:r>
              <a:rPr lang="it-IT" dirty="0" smtClean="0"/>
              <a:t> </a:t>
            </a:r>
            <a:r>
              <a:rPr lang="it-IT" dirty="0" err="1" smtClean="0"/>
              <a:t>you</a:t>
            </a:r>
            <a:r>
              <a:rPr lang="it-IT" dirty="0" smtClean="0"/>
              <a:t> are </a:t>
            </a:r>
            <a:r>
              <a:rPr lang="it-IT" dirty="0" err="1" smtClean="0"/>
              <a:t>not</a:t>
            </a:r>
            <a:r>
              <a:rPr lang="it-IT" dirty="0" smtClean="0"/>
              <a:t> </a:t>
            </a:r>
            <a:r>
              <a:rPr lang="it-IT" dirty="0" err="1" smtClean="0"/>
              <a:t>sure</a:t>
            </a:r>
            <a:r>
              <a:rPr lang="it-IT" dirty="0" smtClean="0"/>
              <a:t> </a:t>
            </a:r>
            <a:r>
              <a:rPr lang="it-IT" dirty="0" err="1" smtClean="0"/>
              <a:t>that</a:t>
            </a:r>
            <a:r>
              <a:rPr lang="it-IT" dirty="0" smtClean="0"/>
              <a:t> data </a:t>
            </a:r>
            <a:r>
              <a:rPr lang="it-IT" dirty="0" err="1" smtClean="0"/>
              <a:t>access</a:t>
            </a:r>
            <a:r>
              <a:rPr lang="it-IT" dirty="0" smtClean="0"/>
              <a:t> </a:t>
            </a:r>
            <a:r>
              <a:rPr lang="it-IT" dirty="0" err="1" smtClean="0"/>
              <a:t>will</a:t>
            </a:r>
            <a:r>
              <a:rPr lang="it-IT" dirty="0" smtClean="0"/>
              <a:t> be </a:t>
            </a:r>
            <a:r>
              <a:rPr lang="it-IT" dirty="0" err="1" smtClean="0"/>
              <a:t>needed</a:t>
            </a:r>
            <a:r>
              <a:rPr lang="it-IT" dirty="0" smtClean="0"/>
              <a:t> to serve a </a:t>
            </a:r>
            <a:r>
              <a:rPr lang="it-IT" dirty="0" err="1" smtClean="0"/>
              <a:t>particular</a:t>
            </a:r>
            <a:r>
              <a:rPr lang="it-IT" dirty="0" smtClean="0"/>
              <a:t> </a:t>
            </a:r>
            <a:r>
              <a:rPr lang="it-IT" dirty="0" err="1" smtClean="0"/>
              <a:t>request</a:t>
            </a:r>
            <a:endParaRPr lang="it-IT"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it-IT" dirty="0" smtClean="0"/>
          </a:p>
          <a:p>
            <a:r>
              <a:rPr lang="it-IT" dirty="0" smtClean="0"/>
              <a:t>I </a:t>
            </a:r>
            <a:r>
              <a:rPr lang="it-IT" dirty="0" err="1" smtClean="0"/>
              <a:t>like</a:t>
            </a:r>
            <a:r>
              <a:rPr lang="it-IT" dirty="0" smtClean="0"/>
              <a:t> the </a:t>
            </a:r>
            <a:r>
              <a:rPr lang="it-IT" dirty="0" err="1" smtClean="0"/>
              <a:t>definition</a:t>
            </a:r>
            <a:r>
              <a:rPr lang="it-IT" dirty="0" smtClean="0"/>
              <a:t> from Brian </a:t>
            </a:r>
            <a:r>
              <a:rPr lang="it-IT" dirty="0" err="1" smtClean="0"/>
              <a:t>Goetz's</a:t>
            </a:r>
            <a:r>
              <a:rPr lang="it-IT" dirty="0" smtClean="0"/>
              <a:t> Java </a:t>
            </a:r>
            <a:r>
              <a:rPr lang="it-IT" dirty="0" err="1" smtClean="0"/>
              <a:t>Concurrency</a:t>
            </a:r>
            <a:r>
              <a:rPr lang="it-IT" dirty="0" smtClean="0"/>
              <a:t> in </a:t>
            </a:r>
            <a:r>
              <a:rPr lang="it-IT" dirty="0" err="1" smtClean="0"/>
              <a:t>Practice</a:t>
            </a:r>
            <a:r>
              <a:rPr lang="it-IT" dirty="0" smtClean="0"/>
              <a:t> for </a:t>
            </a:r>
            <a:r>
              <a:rPr lang="it-IT" dirty="0" err="1" smtClean="0"/>
              <a:t>its</a:t>
            </a:r>
            <a:r>
              <a:rPr lang="it-IT" dirty="0" smtClean="0"/>
              <a:t> </a:t>
            </a:r>
            <a:r>
              <a:rPr lang="it-IT" dirty="0" err="1" smtClean="0"/>
              <a:t>comprehensiveness</a:t>
            </a:r>
            <a:endParaRPr lang="it-IT" dirty="0" smtClean="0"/>
          </a:p>
          <a:p>
            <a:r>
              <a:rPr lang="it-IT" dirty="0" smtClean="0"/>
              <a:t>"A </a:t>
            </a:r>
            <a:r>
              <a:rPr lang="it-IT" dirty="0" err="1" smtClean="0"/>
              <a:t>class</a:t>
            </a:r>
            <a:r>
              <a:rPr lang="it-IT" dirty="0" smtClean="0"/>
              <a:t> </a:t>
            </a:r>
            <a:r>
              <a:rPr lang="it-IT" dirty="0" err="1" smtClean="0"/>
              <a:t>is</a:t>
            </a:r>
            <a:r>
              <a:rPr lang="it-IT" dirty="0" smtClean="0"/>
              <a:t> </a:t>
            </a:r>
            <a:r>
              <a:rPr lang="it-IT" dirty="0" err="1" smtClean="0"/>
              <a:t>thread-safe</a:t>
            </a:r>
            <a:r>
              <a:rPr lang="it-IT" dirty="0" smtClean="0"/>
              <a:t> </a:t>
            </a:r>
            <a:r>
              <a:rPr lang="it-IT" dirty="0" err="1" smtClean="0"/>
              <a:t>if</a:t>
            </a:r>
            <a:r>
              <a:rPr lang="it-IT" dirty="0" smtClean="0"/>
              <a:t> </a:t>
            </a:r>
            <a:r>
              <a:rPr lang="it-IT" dirty="0" err="1" smtClean="0"/>
              <a:t>it</a:t>
            </a:r>
            <a:r>
              <a:rPr lang="it-IT" dirty="0" smtClean="0"/>
              <a:t> </a:t>
            </a:r>
            <a:r>
              <a:rPr lang="it-IT" dirty="0" err="1" smtClean="0"/>
              <a:t>behaves</a:t>
            </a:r>
            <a:r>
              <a:rPr lang="it-IT" dirty="0" smtClean="0"/>
              <a:t> </a:t>
            </a:r>
            <a:r>
              <a:rPr lang="it-IT" dirty="0" err="1" smtClean="0"/>
              <a:t>correctly</a:t>
            </a:r>
            <a:r>
              <a:rPr lang="it-IT" dirty="0" smtClean="0"/>
              <a:t> </a:t>
            </a:r>
            <a:r>
              <a:rPr lang="it-IT" dirty="0" err="1" smtClean="0"/>
              <a:t>when</a:t>
            </a:r>
            <a:r>
              <a:rPr lang="it-IT" dirty="0" smtClean="0"/>
              <a:t> </a:t>
            </a:r>
            <a:r>
              <a:rPr lang="it-IT" dirty="0" err="1" smtClean="0"/>
              <a:t>accessed</a:t>
            </a:r>
            <a:r>
              <a:rPr lang="it-IT" dirty="0" smtClean="0"/>
              <a:t> from multiple </a:t>
            </a:r>
            <a:r>
              <a:rPr lang="it-IT" dirty="0" err="1" smtClean="0"/>
              <a:t>threads</a:t>
            </a:r>
            <a:r>
              <a:rPr lang="it-IT" dirty="0" smtClean="0"/>
              <a:t>, </a:t>
            </a:r>
            <a:r>
              <a:rPr lang="it-IT" dirty="0" err="1" smtClean="0"/>
              <a:t>regardless</a:t>
            </a:r>
            <a:r>
              <a:rPr lang="it-IT" dirty="0" smtClean="0"/>
              <a:t> of the </a:t>
            </a:r>
            <a:r>
              <a:rPr lang="it-IT" dirty="0" err="1" smtClean="0"/>
              <a:t>scheduling</a:t>
            </a:r>
            <a:r>
              <a:rPr lang="it-IT" dirty="0" smtClean="0"/>
              <a:t> or </a:t>
            </a:r>
            <a:r>
              <a:rPr lang="it-IT" dirty="0" err="1" smtClean="0"/>
              <a:t>interleaving</a:t>
            </a:r>
            <a:r>
              <a:rPr lang="it-IT" dirty="0" smtClean="0"/>
              <a:t> of the </a:t>
            </a:r>
            <a:r>
              <a:rPr lang="it-IT" dirty="0" err="1" smtClean="0"/>
              <a:t>execution</a:t>
            </a:r>
            <a:r>
              <a:rPr lang="it-IT" dirty="0" smtClean="0"/>
              <a:t> of </a:t>
            </a:r>
            <a:r>
              <a:rPr lang="it-IT" dirty="0" err="1" smtClean="0"/>
              <a:t>those</a:t>
            </a:r>
            <a:r>
              <a:rPr lang="it-IT" dirty="0" smtClean="0"/>
              <a:t> </a:t>
            </a:r>
            <a:r>
              <a:rPr lang="it-IT" dirty="0" err="1" smtClean="0"/>
              <a:t>threads</a:t>
            </a:r>
            <a:r>
              <a:rPr lang="it-IT" dirty="0" smtClean="0"/>
              <a:t> by the </a:t>
            </a:r>
            <a:r>
              <a:rPr lang="it-IT" dirty="0" err="1" smtClean="0"/>
              <a:t>runtime</a:t>
            </a:r>
            <a:r>
              <a:rPr lang="it-IT" dirty="0" smtClean="0"/>
              <a:t> </a:t>
            </a:r>
            <a:r>
              <a:rPr lang="it-IT" dirty="0" err="1" smtClean="0"/>
              <a:t>environment</a:t>
            </a:r>
            <a:r>
              <a:rPr lang="it-IT" dirty="0" smtClean="0"/>
              <a:t>, and with no </a:t>
            </a:r>
            <a:r>
              <a:rPr lang="it-IT" dirty="0" err="1" smtClean="0"/>
              <a:t>additional</a:t>
            </a:r>
            <a:r>
              <a:rPr lang="it-IT" dirty="0" smtClean="0"/>
              <a:t> </a:t>
            </a:r>
            <a:r>
              <a:rPr lang="it-IT" dirty="0" err="1" smtClean="0"/>
              <a:t>synchronization</a:t>
            </a:r>
            <a:r>
              <a:rPr lang="it-IT" dirty="0" smtClean="0"/>
              <a:t> or </a:t>
            </a:r>
            <a:r>
              <a:rPr lang="it-IT" dirty="0" err="1" smtClean="0"/>
              <a:t>other</a:t>
            </a:r>
            <a:r>
              <a:rPr lang="it-IT" dirty="0" smtClean="0"/>
              <a:t> </a:t>
            </a:r>
            <a:r>
              <a:rPr lang="it-IT" dirty="0" err="1" smtClean="0"/>
              <a:t>coordination</a:t>
            </a:r>
            <a:r>
              <a:rPr lang="it-IT" dirty="0" smtClean="0"/>
              <a:t> on the part of the </a:t>
            </a:r>
            <a:r>
              <a:rPr lang="it-IT" dirty="0" err="1" smtClean="0"/>
              <a:t>calling</a:t>
            </a:r>
            <a:r>
              <a:rPr lang="it-IT" dirty="0" smtClean="0"/>
              <a:t> code."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112</a:t>
            </a:fld>
            <a:endParaRPr lang="en-US"/>
          </a:p>
        </p:txBody>
      </p:sp>
    </p:spTree>
    <p:extLst>
      <p:ext uri="{BB962C8B-B14F-4D97-AF65-F5344CB8AC3E}">
        <p14:creationId xmlns:p14="http://schemas.microsoft.com/office/powerpoint/2010/main" val="12749939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JPA official page, </a:t>
            </a:r>
            <a:r>
              <a:rPr lang="en-US" dirty="0" smtClean="0">
                <a:hlinkClick r:id="rId3"/>
              </a:rPr>
              <a:t>http://www.oracle.com/technetwork/java/javaee/tech/persistence-jsp-140049.html</a:t>
            </a:r>
            <a:endParaRPr lang="en-US" dirty="0" smtClean="0"/>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116</a:t>
            </a:fld>
            <a:endParaRPr lang="en-US"/>
          </a:p>
        </p:txBody>
      </p:sp>
    </p:spTree>
    <p:extLst>
      <p:ext uri="{BB962C8B-B14F-4D97-AF65-F5344CB8AC3E}">
        <p14:creationId xmlns:p14="http://schemas.microsoft.com/office/powerpoint/2010/main" val="3358972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0DEDE4-75AF-4DBD-A843-5447DC6EE42F}" type="slidenum">
              <a:rPr lang="en-US"/>
              <a:pPr/>
              <a:t>15</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D070B6-CA50-484F-91AE-9329D234230B}" type="slidenum">
              <a:rPr lang="en-US"/>
              <a:pPr/>
              <a:t>19</a:t>
            </a:fld>
            <a:endParaRPr lang="en-US"/>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pPr>
              <a:lnSpc>
                <a:spcPct val="90000"/>
              </a:lnSpc>
            </a:pPr>
            <a:r>
              <a:rPr lang="en-US" sz="1000"/>
              <a:t>http://forums.java.net/jive/thread.jspa?threadID=17026</a:t>
            </a:r>
          </a:p>
          <a:p>
            <a:pPr>
              <a:lnSpc>
                <a:spcPct val="90000"/>
              </a:lnSpc>
            </a:pPr>
            <a:endParaRPr lang="en-US" sz="1000"/>
          </a:p>
          <a:p>
            <a:pPr>
              <a:lnSpc>
                <a:spcPct val="90000"/>
              </a:lnSpc>
            </a:pPr>
            <a:r>
              <a:rPr lang="en-US" sz="1000"/>
              <a:t>They are two ways of specifying composite primary key for an entity. You are right: there is not much difference between them. You end up having same kind of database schema. Matter of choice, I would say. But EmbeddedId is probably easier to use because with IdClass, you can't access the entire primary key object using any field access operator . where as for EmbeddedId you can do so.</a:t>
            </a:r>
          </a:p>
          <a:p>
            <a:pPr>
              <a:lnSpc>
                <a:spcPct val="90000"/>
              </a:lnSpc>
            </a:pPr>
            <a:r>
              <a:rPr lang="en-US" sz="1000"/>
              <a:t>e.g.</a:t>
            </a:r>
          </a:p>
          <a:p>
            <a:pPr>
              <a:lnSpc>
                <a:spcPct val="90000"/>
              </a:lnSpc>
            </a:pPr>
            <a:endParaRPr lang="en-US" sz="1000"/>
          </a:p>
          <a:p>
            <a:pPr>
              <a:lnSpc>
                <a:spcPct val="90000"/>
              </a:lnSpc>
            </a:pPr>
            <a:r>
              <a:rPr lang="en-US" sz="1000"/>
              <a:t>@Embeddable class EmployeeId {name, dataOfBirth}</a:t>
            </a:r>
          </a:p>
          <a:p>
            <a:pPr>
              <a:lnSpc>
                <a:spcPct val="90000"/>
              </a:lnSpc>
            </a:pPr>
            <a:r>
              <a:rPr lang="en-US" sz="1000"/>
              <a:t>@Entity class Employee {</a:t>
            </a:r>
          </a:p>
          <a:p>
            <a:pPr>
              <a:lnSpc>
                <a:spcPct val="90000"/>
              </a:lnSpc>
            </a:pPr>
            <a:r>
              <a:rPr lang="en-US" sz="1000"/>
              <a:t>  @Embedded EmployeeId employeeId;</a:t>
            </a:r>
          </a:p>
          <a:p>
            <a:pPr>
              <a:lnSpc>
                <a:spcPct val="90000"/>
              </a:lnSpc>
            </a:pPr>
            <a:r>
              <a:rPr lang="en-US" sz="1000"/>
              <a:t>  ...</a:t>
            </a:r>
          </a:p>
          <a:p>
            <a:pPr>
              <a:lnSpc>
                <a:spcPct val="90000"/>
              </a:lnSpc>
            </a:pPr>
            <a:r>
              <a:rPr lang="en-US" sz="1000"/>
              <a:t>}</a:t>
            </a:r>
          </a:p>
          <a:p>
            <a:pPr>
              <a:lnSpc>
                <a:spcPct val="90000"/>
              </a:lnSpc>
            </a:pPr>
            <a:endParaRPr lang="en-US" sz="1000"/>
          </a:p>
          <a:p>
            <a:pPr>
              <a:lnSpc>
                <a:spcPct val="90000"/>
              </a:lnSpc>
            </a:pPr>
            <a:endParaRPr lang="en-US" sz="1000"/>
          </a:p>
          <a:p>
            <a:pPr>
              <a:lnSpc>
                <a:spcPct val="90000"/>
              </a:lnSpc>
            </a:pPr>
            <a:r>
              <a:rPr lang="en-US" sz="1000"/>
              <a:t>Then you can write employee.employeeId to access the entire primary key object and employee.employeeId.name to access part of it. Where as if it were IdClass, you have to do write:</a:t>
            </a:r>
          </a:p>
          <a:p>
            <a:pPr>
              <a:lnSpc>
                <a:spcPct val="90000"/>
              </a:lnSpc>
            </a:pPr>
            <a:r>
              <a:rPr lang="en-US" sz="1000"/>
              <a:t>new EmployeeId(employee.name, employee.dateOfBirth) to get the entire PK object.</a:t>
            </a:r>
          </a:p>
          <a:p>
            <a:pPr>
              <a:lnSpc>
                <a:spcPct val="90000"/>
              </a:lnSpc>
            </a:pPr>
            <a:endParaRPr lang="en-US" sz="1000"/>
          </a:p>
          <a:p>
            <a:pPr>
              <a:lnSpc>
                <a:spcPct val="90000"/>
              </a:lnSpc>
            </a:pPr>
            <a:endParaRPr lang="en-US" sz="1000"/>
          </a:p>
          <a:p>
            <a:pPr>
              <a:lnSpc>
                <a:spcPct val="90000"/>
              </a:lnSpc>
            </a:pPr>
            <a:r>
              <a:rPr lang="en-US" sz="1000"/>
              <a:t>From </a:t>
            </a:r>
            <a:r>
              <a:rPr lang="en-US"/>
              <a:t>http://en.wikibooks.org/wiki/Java_Persistence/Identity_and_Sequencing#Embedded_Id</a:t>
            </a:r>
          </a:p>
          <a:p>
            <a:pPr>
              <a:lnSpc>
                <a:spcPct val="90000"/>
              </a:lnSpc>
            </a:pPr>
            <a:endParaRPr lang="en-US"/>
          </a:p>
          <a:p>
            <a:pPr>
              <a:lnSpc>
                <a:spcPct val="90000"/>
              </a:lnSpc>
            </a:pPr>
            <a:endParaRPr lang="en-US" sz="1000"/>
          </a:p>
          <a:p>
            <a:r>
              <a:rPr lang="it-IT" b="1"/>
              <a:t>Embedded Id</a:t>
            </a:r>
          </a:p>
          <a:p>
            <a:r>
              <a:rPr lang="it-IT"/>
              <a:t>An EmbeddedId defines a separate Embeddable Java class to contain the entities primary key. It is defined through the </a:t>
            </a:r>
            <a:r>
              <a:rPr lang="it-IT">
                <a:hlinkClick r:id="rId3"/>
              </a:rPr>
              <a:t>@EmbeddedId</a:t>
            </a:r>
            <a:r>
              <a:rPr lang="it-IT"/>
              <a:t> annotation or &lt;embedded-id&gt; XML element. The EmbeddedId's Embeddable class must define each id attribute for the entity using Basic mappings. All attributes in the EmbeddedId's Embeddable are assumed to be part of the primary key.</a:t>
            </a:r>
          </a:p>
          <a:p>
            <a:r>
              <a:rPr lang="it-IT"/>
              <a:t>The EmbeddedId is also used as the structure passed to the EntityManager find() and getReference() API. Some JPA products also use the EmbeddedId as a cache key to track an object's identity. Because of this, it is required (depending on JPA product) to implement an equals() and hashCode() method on the EmbeddedId. Ensure that the equals() method checks each part of the primary key, and correctly uses equals for objects and == for primitives. Ensure that the hashCode() method will return the same value for two equal objects.</a:t>
            </a:r>
          </a:p>
          <a:p>
            <a:pPr lvl="1"/>
            <a:r>
              <a:rPr lang="it-IT">
                <a:hlinkClick r:id="rId4" tooltip="Java Persistence/TopLink"/>
              </a:rPr>
              <a:t>TopLink</a:t>
            </a:r>
            <a:r>
              <a:rPr lang="it-IT"/>
              <a:t> / </a:t>
            </a:r>
            <a:r>
              <a:rPr lang="it-IT">
                <a:hlinkClick r:id="rId5" tooltip="Java Persistence/EclipseLink"/>
              </a:rPr>
              <a:t>EclipseLink</a:t>
            </a:r>
            <a:r>
              <a:rPr lang="it-IT"/>
              <a:t> : Do not require the implementation of equals() or hashCode() in the id class.</a:t>
            </a:r>
          </a:p>
          <a:p>
            <a:r>
              <a:rPr lang="it-IT" b="1"/>
              <a:t>[</a:t>
            </a:r>
            <a:r>
              <a:rPr lang="it-IT" b="1">
                <a:hlinkClick r:id="rId6" tooltip="Edit section: Example embedded id annotation"/>
              </a:rPr>
              <a:t>edit</a:t>
            </a:r>
            <a:r>
              <a:rPr lang="it-IT" b="1"/>
              <a:t>] Example embedded id annotation</a:t>
            </a:r>
          </a:p>
          <a:p>
            <a:r>
              <a:rPr lang="it-IT"/>
              <a:t>... @Entity public class Employee { @EmbeddedId private EmployeePK id ... } </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98EEFA-25E5-4862-A7F9-266C01E1DDD6}" type="slidenum">
              <a:rPr lang="en-US"/>
              <a:pPr/>
              <a:t>20</a:t>
            </a:fld>
            <a:endParaRPr lang="en-US"/>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pPr>
              <a:lnSpc>
                <a:spcPct val="80000"/>
              </a:lnSpc>
            </a:pPr>
            <a:endParaRPr lang="en-US" sz="9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dirty="0" smtClean="0"/>
              <a:t>The </a:t>
            </a:r>
            <a:r>
              <a:rPr lang="it-IT" dirty="0" err="1" smtClean="0"/>
              <a:t>largest</a:t>
            </a:r>
            <a:r>
              <a:rPr lang="it-IT" dirty="0" smtClean="0"/>
              <a:t> part of the JPA API </a:t>
            </a:r>
            <a:r>
              <a:rPr lang="it-IT" dirty="0" err="1" smtClean="0"/>
              <a:t>ends</a:t>
            </a:r>
            <a:r>
              <a:rPr lang="it-IT" dirty="0" smtClean="0"/>
              <a:t> up </a:t>
            </a:r>
            <a:r>
              <a:rPr lang="it-IT" dirty="0" err="1" smtClean="0"/>
              <a:t>being</a:t>
            </a:r>
            <a:r>
              <a:rPr lang="it-IT" dirty="0" smtClean="0"/>
              <a:t> the </a:t>
            </a:r>
            <a:r>
              <a:rPr lang="it-IT" b="1" dirty="0" err="1" smtClean="0"/>
              <a:t>object</a:t>
            </a:r>
            <a:r>
              <a:rPr lang="it-IT" b="1" dirty="0" smtClean="0"/>
              <a:t>- </a:t>
            </a:r>
            <a:r>
              <a:rPr lang="it-IT" b="1" dirty="0" err="1" smtClean="0"/>
              <a:t>relational</a:t>
            </a:r>
            <a:r>
              <a:rPr lang="it-IT" b="1" dirty="0" smtClean="0"/>
              <a:t> </a:t>
            </a:r>
            <a:r>
              <a:rPr lang="it-IT" b="1" dirty="0" err="1" smtClean="0"/>
              <a:t>mapping</a:t>
            </a:r>
            <a:r>
              <a:rPr lang="it-IT" dirty="0" smtClean="0"/>
              <a:t> (ORM) component </a:t>
            </a: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24</a:t>
            </a:fld>
            <a:endParaRPr lang="en-US"/>
          </a:p>
        </p:txBody>
      </p:sp>
    </p:spTree>
    <p:extLst>
      <p:ext uri="{BB962C8B-B14F-4D97-AF65-F5344CB8AC3E}">
        <p14:creationId xmlns:p14="http://schemas.microsoft.com/office/powerpoint/2010/main" val="2990099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Relationships can be </a:t>
            </a:r>
            <a:r>
              <a:rPr lang="en-US" i="1" dirty="0" smtClean="0"/>
              <a:t>bidirectional</a:t>
            </a:r>
            <a:r>
              <a:rPr lang="en-US" dirty="0" smtClean="0"/>
              <a:t> or </a:t>
            </a:r>
            <a:r>
              <a:rPr lang="en-US" i="1" dirty="0" smtClean="0"/>
              <a:t>unidirectional</a:t>
            </a:r>
          </a:p>
          <a:p>
            <a:endParaRPr lang="en-US" dirty="0"/>
          </a:p>
        </p:txBody>
      </p:sp>
      <p:sp>
        <p:nvSpPr>
          <p:cNvPr id="4" name="Segnaposto numero diapositiva 3"/>
          <p:cNvSpPr>
            <a:spLocks noGrp="1"/>
          </p:cNvSpPr>
          <p:nvPr>
            <p:ph type="sldNum" sz="quarter" idx="10"/>
          </p:nvPr>
        </p:nvSpPr>
        <p:spPr/>
        <p:txBody>
          <a:bodyPr/>
          <a:lstStyle/>
          <a:p>
            <a:fld id="{CE2E9E08-9CEC-644F-8F3E-CA2D85D4FA85}" type="slidenum">
              <a:rPr lang="en-US" smtClean="0"/>
              <a:t>25</a:t>
            </a:fld>
            <a:endParaRPr lang="en-US"/>
          </a:p>
        </p:txBody>
      </p:sp>
    </p:spTree>
    <p:extLst>
      <p:ext uri="{BB962C8B-B14F-4D97-AF65-F5344CB8AC3E}">
        <p14:creationId xmlns:p14="http://schemas.microsoft.com/office/powerpoint/2010/main" val="1953847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106567B5-3F59-4C32-A714-B859C0D59014}" type="slidenum">
              <a:rPr lang="en-US"/>
              <a:pPr/>
              <a:t>‹#›</a:t>
            </a:fld>
            <a:endParaRPr lang="en-US"/>
          </a:p>
        </p:txBody>
      </p:sp>
    </p:spTree>
    <p:extLst>
      <p:ext uri="{BB962C8B-B14F-4D97-AF65-F5344CB8AC3E}">
        <p14:creationId xmlns:p14="http://schemas.microsoft.com/office/powerpoint/2010/main" val="1255812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it-IT"/>
          </a:p>
        </p:txBody>
      </p:sp>
      <p:sp>
        <p:nvSpPr>
          <p:cNvPr id="3" name="Text Placeholder 2"/>
          <p:cNvSpPr>
            <a:spLocks noGrp="1"/>
          </p:cNvSpPr>
          <p:nvPr>
            <p:ph type="body" sz="half" idx="1"/>
          </p:nvPr>
        </p:nvSpPr>
        <p:spPr>
          <a:xfrm>
            <a:off x="838200" y="19050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838200" y="40386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D62292C4-9ED5-4595-96FF-39105182EAC4}" type="slidenum">
              <a:rPr lang="en-US"/>
              <a:pPr/>
              <a:t>‹#›</a:t>
            </a:fld>
            <a:endParaRPr lang="en-US"/>
          </a:p>
        </p:txBody>
      </p:sp>
    </p:spTree>
    <p:extLst>
      <p:ext uri="{BB962C8B-B14F-4D97-AF65-F5344CB8AC3E}">
        <p14:creationId xmlns:p14="http://schemas.microsoft.com/office/powerpoint/2010/main" val="187757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www.jcp.org/en/jsr/detail?id=317"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hyperlink" Target="http://docs.jboss.org/hibernate/orm/4.0/hem/en-US/html/transactions.html" TargetMode="External"/><Relationship Id="rId4" Type="http://schemas.openxmlformats.org/officeDocument/2006/relationships/hyperlink" Target="http://docs.jboss.org/hibernate/entitymanager/3.6/reference/en/html_single/" TargetMode="External"/></Relationships>
</file>

<file path=ppt/slides/_rels/slide117.xml.rels><?xml version="1.0" encoding="UTF-8" standalone="yes"?>
<Relationships xmlns="http://schemas.openxmlformats.org/package/2006/relationships"><Relationship Id="rId3" Type="http://schemas.openxmlformats.org/officeDocument/2006/relationships/hyperlink" Target="https://community.jboss.org/wiki/OpenSessioninView" TargetMode="External"/><Relationship Id="rId2" Type="http://schemas.openxmlformats.org/officeDocument/2006/relationships/hyperlink" Target="https://community.jboss.org/wiki/GenericDataAccessObjects" TargetMode="External"/><Relationship Id="rId1" Type="http://schemas.openxmlformats.org/officeDocument/2006/relationships/slideLayout" Target="../slideLayouts/slideLayout2.xml"/><Relationship Id="rId5" Type="http://schemas.openxmlformats.org/officeDocument/2006/relationships/hyperlink" Target="http://docs.jboss.org/hibernate/entitymanager/3.5/reference/en/html/querycriteria.html" TargetMode="External"/><Relationship Id="rId4" Type="http://schemas.openxmlformats.org/officeDocument/2006/relationships/hyperlink" Target="http://docs.jboss.org/hibernate/orm/4.0/hem/en-US/html/metamodel.html"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jcp.org/en/jsr/detail?id=317"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en-US" dirty="0" smtClean="0"/>
              <a:t>Java Persistence API 	</a:t>
            </a:r>
            <a:endParaRPr lang="en-US" dirty="0"/>
          </a:p>
        </p:txBody>
      </p:sp>
      <p:sp>
        <p:nvSpPr>
          <p:cNvPr id="3" name="Sottotitolo 2"/>
          <p:cNvSpPr>
            <a:spLocks noGrp="1"/>
          </p:cNvSpPr>
          <p:nvPr>
            <p:ph type="subTitle" idx="1"/>
          </p:nvPr>
        </p:nvSpPr>
        <p:spPr/>
        <p:txBody>
          <a:bodyPr/>
          <a:lstStyle/>
          <a:p>
            <a:r>
              <a:rPr lang="en-US" dirty="0" err="1" smtClean="0"/>
              <a:t>Piero</a:t>
            </a:r>
            <a:r>
              <a:rPr lang="en-US" dirty="0" smtClean="0"/>
              <a:t> </a:t>
            </a:r>
            <a:r>
              <a:rPr lang="en-US" dirty="0" err="1" smtClean="0"/>
              <a:t>fraternali</a:t>
            </a:r>
            <a:r>
              <a:rPr lang="en-US" dirty="0" smtClean="0"/>
              <a:t>– </a:t>
            </a:r>
            <a:r>
              <a:rPr lang="en-US" dirty="0"/>
              <a:t>Politecnico di Milano</a:t>
            </a:r>
          </a:p>
          <a:p>
            <a:r>
              <a:rPr lang="en-US" dirty="0" smtClean="0">
                <a:solidFill>
                  <a:srgbClr val="FF6600"/>
                </a:solidFill>
              </a:rPr>
              <a:t>piero.fraternali@polimi.it</a:t>
            </a:r>
          </a:p>
        </p:txBody>
      </p:sp>
    </p:spTree>
    <p:extLst>
      <p:ext uri="{BB962C8B-B14F-4D97-AF65-F5344CB8AC3E}">
        <p14:creationId xmlns:p14="http://schemas.microsoft.com/office/powerpoint/2010/main" val="150059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en-US" dirty="0" smtClean="0"/>
              <a:t>JPA Architecture</a:t>
            </a:r>
            <a:endParaRPr lang="en-US" dirty="0"/>
          </a:p>
        </p:txBody>
      </p:sp>
      <p:sp>
        <p:nvSpPr>
          <p:cNvPr id="9" name="Rettangolo 8"/>
          <p:cNvSpPr/>
          <p:nvPr/>
        </p:nvSpPr>
        <p:spPr>
          <a:xfrm>
            <a:off x="923700" y="4571720"/>
            <a:ext cx="3643233" cy="683661"/>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JDBC</a:t>
            </a:r>
            <a:endParaRPr lang="en-US" sz="2400" dirty="0">
              <a:solidFill>
                <a:schemeClr val="tx1"/>
              </a:solidFill>
            </a:endParaRPr>
          </a:p>
        </p:txBody>
      </p:sp>
      <p:sp>
        <p:nvSpPr>
          <p:cNvPr id="10" name="Rettangolo 9"/>
          <p:cNvSpPr/>
          <p:nvPr/>
        </p:nvSpPr>
        <p:spPr>
          <a:xfrm>
            <a:off x="923700" y="5444704"/>
            <a:ext cx="3643233" cy="683661"/>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DBMS</a:t>
            </a:r>
            <a:endParaRPr lang="en-US" sz="2400" dirty="0">
              <a:solidFill>
                <a:schemeClr val="tx1"/>
              </a:solidFill>
            </a:endParaRPr>
          </a:p>
        </p:txBody>
      </p:sp>
      <p:sp>
        <p:nvSpPr>
          <p:cNvPr id="11" name="Rettangolo 10"/>
          <p:cNvSpPr/>
          <p:nvPr/>
        </p:nvSpPr>
        <p:spPr>
          <a:xfrm>
            <a:off x="923700" y="3656832"/>
            <a:ext cx="3643233" cy="683661"/>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Persistence Provider</a:t>
            </a:r>
            <a:br>
              <a:rPr lang="en-US" dirty="0" smtClean="0">
                <a:solidFill>
                  <a:schemeClr val="tx1"/>
                </a:solidFill>
              </a:rPr>
            </a:br>
            <a:r>
              <a:rPr lang="en-US" dirty="0" smtClean="0">
                <a:solidFill>
                  <a:schemeClr val="tx1"/>
                </a:solidFill>
              </a:rPr>
              <a:t>(e.g., Hibernate)</a:t>
            </a:r>
            <a:endParaRPr lang="en-US" dirty="0">
              <a:solidFill>
                <a:schemeClr val="tx1"/>
              </a:solidFill>
            </a:endParaRPr>
          </a:p>
        </p:txBody>
      </p:sp>
      <p:sp>
        <p:nvSpPr>
          <p:cNvPr id="12" name="Rettangolo 11"/>
          <p:cNvSpPr/>
          <p:nvPr/>
        </p:nvSpPr>
        <p:spPr>
          <a:xfrm>
            <a:off x="923700" y="2714344"/>
            <a:ext cx="1834692" cy="683661"/>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Java Persistence API</a:t>
            </a:r>
            <a:endParaRPr lang="en-US" dirty="0">
              <a:solidFill>
                <a:schemeClr val="tx1"/>
              </a:solidFill>
            </a:endParaRPr>
          </a:p>
        </p:txBody>
      </p:sp>
      <p:cxnSp>
        <p:nvCxnSpPr>
          <p:cNvPr id="8" name="Connettore 2 7"/>
          <p:cNvCxnSpPr/>
          <p:nvPr/>
        </p:nvCxnSpPr>
        <p:spPr>
          <a:xfrm flipH="1">
            <a:off x="4747728" y="4924004"/>
            <a:ext cx="5644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CasellaDiTesto 1"/>
          <p:cNvSpPr txBox="1"/>
          <p:nvPr/>
        </p:nvSpPr>
        <p:spPr>
          <a:xfrm>
            <a:off x="5489706" y="3699172"/>
            <a:ext cx="3397650" cy="584776"/>
          </a:xfrm>
          <a:prstGeom prst="rect">
            <a:avLst/>
          </a:prstGeom>
          <a:noFill/>
        </p:spPr>
        <p:txBody>
          <a:bodyPr wrap="square" rtlCol="0">
            <a:spAutoFit/>
          </a:bodyPr>
          <a:lstStyle/>
          <a:p>
            <a:r>
              <a:rPr lang="en-US" sz="1600" dirty="0" smtClean="0"/>
              <a:t>The persistence provider is in charge of the ORM</a:t>
            </a:r>
            <a:endParaRPr lang="en-US" sz="1600" dirty="0"/>
          </a:p>
        </p:txBody>
      </p:sp>
      <p:cxnSp>
        <p:nvCxnSpPr>
          <p:cNvPr id="13" name="Connettore 2 12"/>
          <p:cNvCxnSpPr/>
          <p:nvPr/>
        </p:nvCxnSpPr>
        <p:spPr>
          <a:xfrm flipH="1">
            <a:off x="4747728" y="3991560"/>
            <a:ext cx="5644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Rettangolo 2"/>
          <p:cNvSpPr/>
          <p:nvPr/>
        </p:nvSpPr>
        <p:spPr>
          <a:xfrm>
            <a:off x="5489706" y="4508505"/>
            <a:ext cx="2791153" cy="830997"/>
          </a:xfrm>
          <a:prstGeom prst="rect">
            <a:avLst/>
          </a:prstGeom>
        </p:spPr>
        <p:txBody>
          <a:bodyPr wrap="square">
            <a:spAutoFit/>
          </a:bodyPr>
          <a:lstStyle/>
          <a:p>
            <a:r>
              <a:rPr lang="en-US" sz="1600" dirty="0" smtClean="0"/>
              <a:t>JDBC </a:t>
            </a:r>
            <a:r>
              <a:rPr lang="en-US" sz="1600" dirty="0"/>
              <a:t>provides methods for querying and updating data in a database</a:t>
            </a:r>
          </a:p>
        </p:txBody>
      </p:sp>
      <p:sp>
        <p:nvSpPr>
          <p:cNvPr id="14" name="Rettangolo 13"/>
          <p:cNvSpPr/>
          <p:nvPr/>
        </p:nvSpPr>
        <p:spPr>
          <a:xfrm>
            <a:off x="2937072" y="2714344"/>
            <a:ext cx="1629861" cy="683661"/>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Vendor-specific API</a:t>
            </a:r>
            <a:endParaRPr lang="en-US" dirty="0">
              <a:solidFill>
                <a:schemeClr val="tx1"/>
              </a:solidFill>
            </a:endParaRPr>
          </a:p>
        </p:txBody>
      </p:sp>
      <p:sp>
        <p:nvSpPr>
          <p:cNvPr id="7" name="Segnaposto numero diapositiva 6"/>
          <p:cNvSpPr>
            <a:spLocks noGrp="1"/>
          </p:cNvSpPr>
          <p:nvPr>
            <p:ph type="sldNum" sz="quarter" idx="12"/>
          </p:nvPr>
        </p:nvSpPr>
        <p:spPr/>
        <p:txBody>
          <a:bodyPr/>
          <a:lstStyle/>
          <a:p>
            <a:fld id="{4A822907-8A9D-4F6B-98F6-913902AD56B5}" type="slidenum">
              <a:rPr lang="en-US" smtClean="0"/>
              <a:t>10</a:t>
            </a:fld>
            <a:endParaRPr lang="en-US"/>
          </a:p>
        </p:txBody>
      </p:sp>
    </p:spTree>
    <p:extLst>
      <p:ext uri="{BB962C8B-B14F-4D97-AF65-F5344CB8AC3E}">
        <p14:creationId xmlns:p14="http://schemas.microsoft.com/office/powerpoint/2010/main" val="376575078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JPQL vs Criteria API</a:t>
            </a:r>
            <a:endParaRPr lang="it-IT" dirty="0"/>
          </a:p>
        </p:txBody>
      </p:sp>
      <p:sp>
        <p:nvSpPr>
          <p:cNvPr id="4" name="Text Placeholder 3"/>
          <p:cNvSpPr>
            <a:spLocks noGrp="1"/>
          </p:cNvSpPr>
          <p:nvPr>
            <p:ph type="body" idx="1"/>
          </p:nvPr>
        </p:nvSpPr>
        <p:spPr/>
        <p:txBody>
          <a:bodyPr/>
          <a:lstStyle/>
          <a:p>
            <a:r>
              <a:rPr lang="it-IT" dirty="0" smtClean="0"/>
              <a:t>JPQL</a:t>
            </a:r>
            <a:endParaRPr lang="it-IT" dirty="0"/>
          </a:p>
        </p:txBody>
      </p:sp>
      <p:sp>
        <p:nvSpPr>
          <p:cNvPr id="5" name="Content Placeholder 4"/>
          <p:cNvSpPr>
            <a:spLocks noGrp="1"/>
          </p:cNvSpPr>
          <p:nvPr>
            <p:ph sz="half" idx="2"/>
          </p:nvPr>
        </p:nvSpPr>
        <p:spPr/>
        <p:txBody>
          <a:bodyPr>
            <a:normAutofit fontScale="85000" lnSpcReduction="10000"/>
          </a:bodyPr>
          <a:lstStyle/>
          <a:p>
            <a:pPr marL="0" indent="0">
              <a:buNone/>
            </a:pPr>
            <a:r>
              <a:rPr lang="en-US" i="1" dirty="0"/>
              <a:t>@</a:t>
            </a:r>
            <a:r>
              <a:rPr lang="en-US" i="1" dirty="0" err="1"/>
              <a:t>NamedQuery</a:t>
            </a:r>
            <a:r>
              <a:rPr lang="en-US" i="1" dirty="0"/>
              <a:t>(</a:t>
            </a:r>
            <a:endParaRPr lang="it-IT" dirty="0"/>
          </a:p>
          <a:p>
            <a:pPr marL="0" indent="0">
              <a:buNone/>
            </a:pPr>
            <a:r>
              <a:rPr lang="en-US" i="1" dirty="0"/>
              <a:t>name="</a:t>
            </a:r>
            <a:r>
              <a:rPr lang="en-US" i="1" dirty="0" err="1"/>
              <a:t>findProfByName</a:t>
            </a:r>
            <a:r>
              <a:rPr lang="en-US" i="1" dirty="0"/>
              <a:t>",</a:t>
            </a:r>
            <a:endParaRPr lang="it-IT" dirty="0"/>
          </a:p>
          <a:p>
            <a:pPr marL="0" indent="0">
              <a:buNone/>
            </a:pPr>
            <a:r>
              <a:rPr lang="en-US" i="1" dirty="0"/>
              <a:t>query="SELECT p FROM Professor p</a:t>
            </a:r>
            <a:endParaRPr lang="it-IT" dirty="0"/>
          </a:p>
          <a:p>
            <a:pPr marL="0" indent="0">
              <a:buNone/>
            </a:pPr>
            <a:r>
              <a:rPr lang="en-US" i="1" dirty="0"/>
              <a:t>WHERE p.name LIKE :</a:t>
            </a:r>
            <a:r>
              <a:rPr lang="en-US" i="1" dirty="0" err="1"/>
              <a:t>pName</a:t>
            </a:r>
            <a:r>
              <a:rPr lang="en-US" i="1" dirty="0"/>
              <a:t>"</a:t>
            </a:r>
            <a:endParaRPr lang="it-IT" dirty="0"/>
          </a:p>
          <a:p>
            <a:pPr marL="0" indent="0">
              <a:buNone/>
            </a:pPr>
            <a:r>
              <a:rPr lang="en-US" i="1" dirty="0"/>
              <a:t>)</a:t>
            </a:r>
            <a:endParaRPr lang="it-IT" dirty="0"/>
          </a:p>
          <a:p>
            <a:pPr marL="0" indent="0">
              <a:buNone/>
            </a:pPr>
            <a:r>
              <a:rPr lang="en-US" i="1" dirty="0"/>
              <a:t>..</a:t>
            </a:r>
            <a:endParaRPr lang="it-IT" dirty="0"/>
          </a:p>
          <a:p>
            <a:pPr marL="0" indent="0">
              <a:buNone/>
            </a:pPr>
            <a:r>
              <a:rPr lang="en-US" i="1" dirty="0" smtClean="0"/>
              <a:t>res = </a:t>
            </a:r>
            <a:r>
              <a:rPr lang="en-US" i="1" dirty="0" err="1"/>
              <a:t>em.createNamedQuery</a:t>
            </a:r>
            <a:r>
              <a:rPr lang="en-US" i="1" dirty="0"/>
              <a:t>("</a:t>
            </a:r>
            <a:r>
              <a:rPr lang="en-US" i="1" dirty="0" err="1"/>
              <a:t>findProfByName</a:t>
            </a:r>
            <a:r>
              <a:rPr lang="en-US" i="1" dirty="0"/>
              <a:t>")</a:t>
            </a:r>
            <a:endParaRPr lang="it-IT" dirty="0"/>
          </a:p>
          <a:p>
            <a:pPr marL="0" indent="0">
              <a:buNone/>
            </a:pPr>
            <a:r>
              <a:rPr lang="en-US" i="1" dirty="0"/>
              <a:t>.</a:t>
            </a:r>
            <a:r>
              <a:rPr lang="en-US" i="1" dirty="0" err="1"/>
              <a:t>setParameter</a:t>
            </a:r>
            <a:r>
              <a:rPr lang="en-US" i="1" dirty="0"/>
              <a:t>("</a:t>
            </a:r>
            <a:r>
              <a:rPr lang="en-US" i="1" dirty="0" err="1"/>
              <a:t>pName</a:t>
            </a:r>
            <a:r>
              <a:rPr lang="en-US" i="1" dirty="0"/>
              <a:t>", "</a:t>
            </a:r>
            <a:r>
              <a:rPr lang="en-US" i="1" dirty="0" err="1"/>
              <a:t>Ceri</a:t>
            </a:r>
            <a:r>
              <a:rPr lang="en-US" i="1" dirty="0"/>
              <a:t>")</a:t>
            </a:r>
            <a:endParaRPr lang="it-IT" dirty="0"/>
          </a:p>
          <a:p>
            <a:pPr marL="0" indent="0">
              <a:buNone/>
            </a:pPr>
            <a:r>
              <a:rPr lang="en-US" i="1" dirty="0"/>
              <a:t>.</a:t>
            </a:r>
            <a:r>
              <a:rPr lang="en-US" i="1" dirty="0" err="1"/>
              <a:t>getResultList</a:t>
            </a:r>
            <a:r>
              <a:rPr lang="en-US" i="1" dirty="0"/>
              <a:t>();</a:t>
            </a:r>
            <a:endParaRPr lang="it-IT" dirty="0"/>
          </a:p>
          <a:p>
            <a:pPr marL="0" indent="0">
              <a:buNone/>
            </a:pPr>
            <a:r>
              <a:rPr lang="en-US" i="1" dirty="0"/>
              <a:t>..</a:t>
            </a:r>
            <a:endParaRPr lang="it-IT" dirty="0"/>
          </a:p>
          <a:p>
            <a:pPr marL="0" indent="0">
              <a:buNone/>
            </a:pPr>
            <a:endParaRPr lang="it-IT" dirty="0"/>
          </a:p>
        </p:txBody>
      </p:sp>
      <p:sp>
        <p:nvSpPr>
          <p:cNvPr id="6" name="Text Placeholder 5"/>
          <p:cNvSpPr>
            <a:spLocks noGrp="1"/>
          </p:cNvSpPr>
          <p:nvPr>
            <p:ph type="body" sz="quarter" idx="3"/>
          </p:nvPr>
        </p:nvSpPr>
        <p:spPr/>
        <p:txBody>
          <a:bodyPr/>
          <a:lstStyle/>
          <a:p>
            <a:r>
              <a:rPr lang="it-IT" dirty="0" smtClean="0"/>
              <a:t>Criteria API</a:t>
            </a:r>
            <a:endParaRPr lang="it-IT" dirty="0"/>
          </a:p>
        </p:txBody>
      </p:sp>
      <p:sp>
        <p:nvSpPr>
          <p:cNvPr id="7" name="Content Placeholder 6"/>
          <p:cNvSpPr>
            <a:spLocks noGrp="1"/>
          </p:cNvSpPr>
          <p:nvPr>
            <p:ph sz="quarter" idx="4"/>
          </p:nvPr>
        </p:nvSpPr>
        <p:spPr/>
        <p:txBody>
          <a:bodyPr>
            <a:normAutofit fontScale="62500" lnSpcReduction="20000"/>
          </a:bodyPr>
          <a:lstStyle/>
          <a:p>
            <a:pPr marL="0" indent="0">
              <a:buNone/>
            </a:pPr>
            <a:r>
              <a:rPr lang="it-IT" sz="2600" dirty="0"/>
              <a:t>public List&lt;Professor&gt; </a:t>
            </a:r>
            <a:r>
              <a:rPr lang="it-IT" sz="2600" dirty="0" smtClean="0"/>
              <a:t> findByName(String </a:t>
            </a:r>
            <a:r>
              <a:rPr lang="it-IT" sz="2600" dirty="0"/>
              <a:t>name) {</a:t>
            </a:r>
          </a:p>
          <a:p>
            <a:pPr marL="0" indent="0">
              <a:buNone/>
            </a:pPr>
            <a:r>
              <a:rPr lang="it-IT" sz="2600" dirty="0" smtClean="0"/>
              <a:t> CriteriaBuilder </a:t>
            </a:r>
            <a:r>
              <a:rPr lang="it-IT" sz="2600" dirty="0"/>
              <a:t>cb = em.getCriteriaBuilder();</a:t>
            </a:r>
          </a:p>
          <a:p>
            <a:pPr marL="0" indent="0">
              <a:buNone/>
            </a:pPr>
            <a:r>
              <a:rPr lang="it-IT" sz="2600" dirty="0" smtClean="0"/>
              <a:t> CriteriaQuery&lt;Professor</a:t>
            </a:r>
            <a:r>
              <a:rPr lang="it-IT" sz="2600" dirty="0"/>
              <a:t>&gt; q =</a:t>
            </a:r>
          </a:p>
          <a:p>
            <a:pPr marL="0" indent="0">
              <a:buNone/>
            </a:pPr>
            <a:r>
              <a:rPr lang="it-IT" sz="2600" dirty="0" smtClean="0"/>
              <a:t>  cb.createQuery(Professor.class</a:t>
            </a:r>
            <a:r>
              <a:rPr lang="it-IT" sz="2600" dirty="0"/>
              <a:t>);</a:t>
            </a:r>
          </a:p>
          <a:p>
            <a:pPr marL="0" indent="0">
              <a:buNone/>
            </a:pPr>
            <a:r>
              <a:rPr lang="it-IT" sz="2600" dirty="0" smtClean="0"/>
              <a:t>  Root&lt;Professor</a:t>
            </a:r>
            <a:r>
              <a:rPr lang="it-IT" sz="2600" dirty="0"/>
              <a:t>&gt; prof = </a:t>
            </a:r>
            <a:r>
              <a:rPr lang="it-IT" sz="2600" dirty="0" smtClean="0"/>
              <a:t>  </a:t>
            </a:r>
          </a:p>
          <a:p>
            <a:pPr marL="0" indent="0">
              <a:buNone/>
            </a:pPr>
            <a:r>
              <a:rPr lang="it-IT" sz="2600" dirty="0"/>
              <a:t> </a:t>
            </a:r>
            <a:r>
              <a:rPr lang="it-IT" sz="2600" dirty="0" smtClean="0"/>
              <a:t> q.from(Professor.class</a:t>
            </a:r>
            <a:r>
              <a:rPr lang="it-IT" sz="2600" dirty="0"/>
              <a:t>);</a:t>
            </a:r>
          </a:p>
          <a:p>
            <a:pPr marL="0" indent="0">
              <a:buNone/>
            </a:pPr>
            <a:r>
              <a:rPr lang="it-IT" sz="2600" dirty="0"/>
              <a:t> </a:t>
            </a:r>
            <a:r>
              <a:rPr lang="it-IT" sz="2600" dirty="0" smtClean="0"/>
              <a:t> q.select(prof</a:t>
            </a:r>
            <a:r>
              <a:rPr lang="it-IT" sz="2600" dirty="0"/>
              <a:t>);</a:t>
            </a:r>
          </a:p>
          <a:p>
            <a:pPr marL="0" indent="0">
              <a:buNone/>
            </a:pPr>
            <a:r>
              <a:rPr lang="it-IT" sz="2600" dirty="0" smtClean="0"/>
              <a:t> ParameterExpression&lt;String</a:t>
            </a:r>
            <a:r>
              <a:rPr lang="it-IT" sz="2600" dirty="0"/>
              <a:t>&gt; nameP =</a:t>
            </a:r>
          </a:p>
          <a:p>
            <a:pPr marL="0" indent="0">
              <a:buNone/>
            </a:pPr>
            <a:r>
              <a:rPr lang="it-IT" sz="2600" dirty="0" smtClean="0"/>
              <a:t>cb.parameter(String.class</a:t>
            </a:r>
            <a:r>
              <a:rPr lang="it-IT" sz="2600" dirty="0"/>
              <a:t>, "nameP</a:t>
            </a:r>
            <a:r>
              <a:rPr lang="it-IT" sz="2600" dirty="0" smtClean="0"/>
              <a:t>");</a:t>
            </a:r>
          </a:p>
          <a:p>
            <a:pPr marL="0" indent="0">
              <a:buNone/>
            </a:pPr>
            <a:endParaRPr lang="it-IT" sz="2600" dirty="0"/>
          </a:p>
          <a:p>
            <a:pPr marL="0" indent="0">
              <a:buNone/>
            </a:pPr>
            <a:r>
              <a:rPr lang="it-IT" sz="2600" dirty="0"/>
              <a:t>q.where(cb.equal(prof.get("name"), nameP));</a:t>
            </a:r>
          </a:p>
          <a:p>
            <a:pPr marL="0" indent="0">
              <a:buNone/>
            </a:pPr>
            <a:endParaRPr lang="it-IT" sz="2600" dirty="0" smtClean="0"/>
          </a:p>
          <a:p>
            <a:pPr marL="0" indent="0">
              <a:buNone/>
            </a:pPr>
            <a:r>
              <a:rPr lang="it-IT" sz="2600" dirty="0" smtClean="0"/>
              <a:t>return </a:t>
            </a:r>
            <a:r>
              <a:rPr lang="it-IT" sz="2600" dirty="0"/>
              <a:t>q.setParameter("nameP", name)</a:t>
            </a:r>
          </a:p>
          <a:p>
            <a:pPr marL="0" indent="0">
              <a:buNone/>
            </a:pPr>
            <a:r>
              <a:rPr lang="it-IT" sz="2600" dirty="0"/>
              <a:t>.setMaxResults(10</a:t>
            </a:r>
            <a:r>
              <a:rPr lang="it-IT" sz="2600" dirty="0" smtClean="0"/>
              <a:t>).</a:t>
            </a:r>
            <a:r>
              <a:rPr lang="it-IT" sz="2600" dirty="0"/>
              <a:t>getResultList();</a:t>
            </a:r>
          </a:p>
          <a:p>
            <a:pPr marL="0" indent="0">
              <a:buNone/>
            </a:pPr>
            <a:r>
              <a:rPr lang="it-IT" sz="2600" dirty="0"/>
              <a:t>}</a:t>
            </a:r>
          </a:p>
          <a:p>
            <a:endParaRPr lang="it-IT" dirty="0"/>
          </a:p>
        </p:txBody>
      </p:sp>
    </p:spTree>
    <p:extLst>
      <p:ext uri="{BB962C8B-B14F-4D97-AF65-F5344CB8AC3E}">
        <p14:creationId xmlns:p14="http://schemas.microsoft.com/office/powerpoint/2010/main" val="424090504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en-US" dirty="0" smtClean="0"/>
              <a:t>JPA in Web Applications</a:t>
            </a:r>
            <a:endParaRPr lang="en-US" dirty="0"/>
          </a:p>
        </p:txBody>
      </p:sp>
      <p:sp>
        <p:nvSpPr>
          <p:cNvPr id="5" name="Segnaposto testo 4"/>
          <p:cNvSpPr>
            <a:spLocks noGrp="1"/>
          </p:cNvSpPr>
          <p:nvPr>
            <p:ph type="body" idx="1"/>
          </p:nvPr>
        </p:nvSpPr>
        <p:spPr/>
        <p:txBody>
          <a:bodyPr/>
          <a:lstStyle/>
          <a:p>
            <a:endParaRPr lang="en-US"/>
          </a:p>
        </p:txBody>
      </p:sp>
    </p:spTree>
    <p:extLst>
      <p:ext uri="{BB962C8B-B14F-4D97-AF65-F5344CB8AC3E}">
        <p14:creationId xmlns:p14="http://schemas.microsoft.com/office/powerpoint/2010/main" val="239116383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en-US" dirty="0" smtClean="0"/>
              <a:t>Problem: Application layering</a:t>
            </a:r>
            <a:endParaRPr lang="en-US" dirty="0"/>
          </a:p>
        </p:txBody>
      </p:sp>
      <p:sp>
        <p:nvSpPr>
          <p:cNvPr id="5" name="Segnaposto contenuto 4"/>
          <p:cNvSpPr>
            <a:spLocks noGrp="1"/>
          </p:cNvSpPr>
          <p:nvPr>
            <p:ph idx="1"/>
          </p:nvPr>
        </p:nvSpPr>
        <p:spPr/>
        <p:txBody>
          <a:bodyPr>
            <a:normAutofit fontScale="92500" lnSpcReduction="10000"/>
          </a:bodyPr>
          <a:lstStyle/>
          <a:p>
            <a:r>
              <a:rPr lang="en-US" dirty="0" smtClean="0"/>
              <a:t>Most Java Web Applications use some kind of application framework (e.g., Struts)</a:t>
            </a:r>
          </a:p>
          <a:p>
            <a:pPr lvl="1"/>
            <a:r>
              <a:rPr lang="en-US" dirty="0" smtClean="0"/>
              <a:t>The objective is to separate presentation code, business-logic code and data-access code</a:t>
            </a:r>
          </a:p>
          <a:p>
            <a:r>
              <a:rPr lang="en-US" dirty="0" smtClean="0"/>
              <a:t>Mixing data-access code with application logic violates the emphasis on separation of concerns</a:t>
            </a:r>
          </a:p>
          <a:p>
            <a:pPr lvl="1"/>
            <a:r>
              <a:rPr lang="en-US" u="sng" dirty="0" smtClean="0"/>
              <a:t>Example:</a:t>
            </a:r>
            <a:r>
              <a:rPr lang="en-US" dirty="0" smtClean="0"/>
              <a:t> placing data-access code in a servlet or in a Struts Action</a:t>
            </a:r>
          </a:p>
          <a:p>
            <a:r>
              <a:rPr lang="en-US" dirty="0" smtClean="0"/>
              <a:t>JPA-related code should be hidden behind a façade, the so-called </a:t>
            </a:r>
            <a:r>
              <a:rPr lang="en-US" b="1" dirty="0" smtClean="0">
                <a:solidFill>
                  <a:srgbClr val="FF0000"/>
                </a:solidFill>
              </a:rPr>
              <a:t>persistence layer</a:t>
            </a:r>
            <a:endParaRPr lang="en-US" b="1" dirty="0">
              <a:solidFill>
                <a:srgbClr val="FF0000"/>
              </a:solidFill>
            </a:endParaRPr>
          </a:p>
        </p:txBody>
      </p:sp>
      <p:sp>
        <p:nvSpPr>
          <p:cNvPr id="2" name="Segnaposto numero diapositiva 1"/>
          <p:cNvSpPr>
            <a:spLocks noGrp="1"/>
          </p:cNvSpPr>
          <p:nvPr>
            <p:ph type="sldNum" sz="quarter" idx="12"/>
          </p:nvPr>
        </p:nvSpPr>
        <p:spPr/>
        <p:txBody>
          <a:bodyPr/>
          <a:lstStyle/>
          <a:p>
            <a:fld id="{4A822907-8A9D-4F6B-98F6-913902AD56B5}" type="slidenum">
              <a:rPr lang="en-US" smtClean="0"/>
              <a:t>102</a:t>
            </a:fld>
            <a:endParaRPr lang="en-US"/>
          </a:p>
        </p:txBody>
      </p:sp>
    </p:spTree>
    <p:extLst>
      <p:ext uri="{BB962C8B-B14F-4D97-AF65-F5344CB8AC3E}">
        <p14:creationId xmlns:p14="http://schemas.microsoft.com/office/powerpoint/2010/main" val="18590463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t>Data Access Object: design pattern</a:t>
            </a:r>
            <a:endParaRPr lang="en-US" dirty="0"/>
          </a:p>
        </p:txBody>
      </p:sp>
      <p:sp>
        <p:nvSpPr>
          <p:cNvPr id="3" name="Segnaposto contenuto 2"/>
          <p:cNvSpPr>
            <a:spLocks noGrp="1"/>
          </p:cNvSpPr>
          <p:nvPr>
            <p:ph idx="1"/>
          </p:nvPr>
        </p:nvSpPr>
        <p:spPr/>
        <p:txBody>
          <a:bodyPr>
            <a:normAutofit fontScale="92500" lnSpcReduction="10000"/>
          </a:bodyPr>
          <a:lstStyle/>
          <a:p>
            <a:r>
              <a:rPr lang="en-US" dirty="0" smtClean="0"/>
              <a:t>The </a:t>
            </a:r>
            <a:r>
              <a:rPr lang="en-US" b="1" dirty="0" smtClean="0"/>
              <a:t>Data Access Object</a:t>
            </a:r>
            <a:r>
              <a:rPr lang="en-US" dirty="0" smtClean="0"/>
              <a:t> (DAO) design pattern encapsulates data-access logic, so as to increase reusability and maintainability</a:t>
            </a:r>
          </a:p>
          <a:p>
            <a:r>
              <a:rPr lang="en-US" dirty="0" smtClean="0"/>
              <a:t>The DAO design patterns allows developers to:</a:t>
            </a:r>
          </a:p>
          <a:p>
            <a:pPr lvl="1"/>
            <a:r>
              <a:rPr lang="en-US" dirty="0" smtClean="0"/>
              <a:t>Manages the connection to the data source</a:t>
            </a:r>
          </a:p>
          <a:p>
            <a:pPr lvl="1"/>
            <a:r>
              <a:rPr lang="en-US" dirty="0" smtClean="0"/>
              <a:t>Retrieve data</a:t>
            </a:r>
          </a:p>
          <a:p>
            <a:pPr lvl="1"/>
            <a:r>
              <a:rPr lang="en-US" dirty="0" smtClean="0"/>
              <a:t>Update data</a:t>
            </a:r>
          </a:p>
          <a:p>
            <a:r>
              <a:rPr lang="en-US" dirty="0" smtClean="0"/>
              <a:t>There should be </a:t>
            </a:r>
            <a:r>
              <a:rPr lang="en-US" dirty="0"/>
              <a:t>o</a:t>
            </a:r>
            <a:r>
              <a:rPr lang="en-US" dirty="0" smtClean="0"/>
              <a:t>ne DAO object for each entity so that all data operations related to the entity will be put inside the DAO itself</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103</a:t>
            </a:fld>
            <a:endParaRPr lang="en-US"/>
          </a:p>
        </p:txBody>
      </p:sp>
    </p:spTree>
    <p:extLst>
      <p:ext uri="{BB962C8B-B14F-4D97-AF65-F5344CB8AC3E}">
        <p14:creationId xmlns:p14="http://schemas.microsoft.com/office/powerpoint/2010/main" val="26632533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t>Data Access Object: code</a:t>
            </a:r>
            <a:endParaRPr lang="en-US"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123295710"/>
              </p:ext>
            </p:extLst>
          </p:nvPr>
        </p:nvGraphicFramePr>
        <p:xfrm>
          <a:off x="685800" y="2209800"/>
          <a:ext cx="7610475" cy="2255520"/>
        </p:xfrm>
        <a:graphic>
          <a:graphicData uri="http://schemas.openxmlformats.org/drawingml/2006/table">
            <a:tbl>
              <a:tblPr firstRow="1" bandRow="1">
                <a:tableStyleId>{5C22544A-7EE6-4342-B048-85BDC9FD1C3A}</a:tableStyleId>
              </a:tblPr>
              <a:tblGrid>
                <a:gridCol w="7610475"/>
              </a:tblGrid>
              <a:tr h="370840">
                <a:tc>
                  <a:txBody>
                    <a:bodyPr/>
                    <a:lstStyle/>
                    <a:p>
                      <a:r>
                        <a:rPr lang="en-US" sz="2400" dirty="0" err="1" smtClean="0">
                          <a:latin typeface="Courier New"/>
                          <a:cs typeface="Courier New"/>
                        </a:rPr>
                        <a:t>EmployeeDAO.java</a:t>
                      </a:r>
                      <a:r>
                        <a:rPr lang="en-US" sz="2400" dirty="0" smtClean="0"/>
                        <a:t> (method</a:t>
                      </a:r>
                      <a:r>
                        <a:rPr lang="en-US" sz="2400" baseline="0" dirty="0" smtClean="0"/>
                        <a:t> signatures only)</a:t>
                      </a:r>
                      <a:endParaRPr lang="en-US" sz="2400" dirty="0"/>
                    </a:p>
                  </a:txBody>
                  <a:tcPr/>
                </a:tc>
              </a:tr>
              <a:tr h="370840">
                <a:tc>
                  <a:txBody>
                    <a:bodyPr/>
                    <a:lstStyle/>
                    <a:p>
                      <a:r>
                        <a:rPr lang="en-US" sz="1600" b="1" dirty="0" smtClean="0">
                          <a:solidFill>
                            <a:prstClr val="black"/>
                          </a:solidFill>
                          <a:latin typeface="CourierNewPS-BoldMT"/>
                        </a:rPr>
                        <a:t>public class</a:t>
                      </a:r>
                      <a:r>
                        <a:rPr lang="en-US" sz="1600" b="0" dirty="0" smtClean="0">
                          <a:solidFill>
                            <a:prstClr val="black"/>
                          </a:solidFill>
                          <a:latin typeface="CourierNewPSMT"/>
                        </a:rPr>
                        <a:t> </a:t>
                      </a:r>
                      <a:r>
                        <a:rPr lang="en-US" sz="1600" b="0" dirty="0" err="1" smtClean="0">
                          <a:solidFill>
                            <a:prstClr val="black"/>
                          </a:solidFill>
                          <a:latin typeface="CourierNewPSMT"/>
                        </a:rPr>
                        <a:t>EmployeeDAO</a:t>
                      </a:r>
                      <a:r>
                        <a:rPr lang="en-US" sz="1600" b="0" dirty="0" smtClean="0">
                          <a:solidFill>
                            <a:prstClr val="black"/>
                          </a:solidFill>
                          <a:latin typeface="CourierNewPSMT"/>
                        </a:rPr>
                        <a:t> {</a:t>
                      </a:r>
                    </a:p>
                    <a:p>
                      <a:r>
                        <a:rPr lang="en-US" sz="1600" b="1" baseline="0" dirty="0" smtClean="0">
                          <a:solidFill>
                            <a:prstClr val="black"/>
                          </a:solidFill>
                          <a:latin typeface="CourierNewPS-BoldMT"/>
                        </a:rPr>
                        <a:t>    </a:t>
                      </a:r>
                      <a:r>
                        <a:rPr lang="en-US" sz="1600" b="1" dirty="0" smtClean="0">
                          <a:solidFill>
                            <a:prstClr val="black"/>
                          </a:solidFill>
                          <a:latin typeface="CourierNewPS-BoldMT"/>
                        </a:rPr>
                        <a:t>public</a:t>
                      </a:r>
                      <a:r>
                        <a:rPr lang="en-US" sz="1600" b="0" dirty="0" smtClean="0">
                          <a:solidFill>
                            <a:prstClr val="black"/>
                          </a:solidFill>
                          <a:latin typeface="CourierNewPSMT"/>
                        </a:rPr>
                        <a:t> Employee </a:t>
                      </a:r>
                      <a:r>
                        <a:rPr lang="en-US" sz="1600" b="0" dirty="0" err="1" smtClean="0">
                          <a:solidFill>
                            <a:srgbClr val="010181"/>
                          </a:solidFill>
                          <a:latin typeface="CourierNewPSMT"/>
                        </a:rPr>
                        <a:t>findEmployee</a:t>
                      </a:r>
                      <a:r>
                        <a:rPr lang="en-US" sz="1600" b="0" dirty="0" smtClean="0">
                          <a:solidFill>
                            <a:prstClr val="black"/>
                          </a:solidFill>
                          <a:latin typeface="CourierNewPSMT"/>
                        </a:rPr>
                        <a:t>(</a:t>
                      </a:r>
                      <a:r>
                        <a:rPr lang="en-US" sz="1600" b="0" dirty="0" err="1" smtClean="0">
                          <a:solidFill>
                            <a:srgbClr val="0057AE"/>
                          </a:solidFill>
                          <a:latin typeface="CourierNewPSMT"/>
                        </a:rPr>
                        <a:t>int</a:t>
                      </a:r>
                      <a:r>
                        <a:rPr lang="en-US" sz="1600" b="0" dirty="0" smtClean="0">
                          <a:solidFill>
                            <a:prstClr val="black"/>
                          </a:solidFill>
                          <a:latin typeface="CourierNewPSMT"/>
                        </a:rPr>
                        <a:t> id) {...}</a:t>
                      </a:r>
                    </a:p>
                    <a:p>
                      <a:r>
                        <a:rPr lang="en-US" sz="1600" b="0" dirty="0" smtClean="0">
                          <a:solidFill>
                            <a:prstClr val="black"/>
                          </a:solidFill>
                          <a:latin typeface="CourierNewPSMT"/>
                        </a:rPr>
                        <a:t>    </a:t>
                      </a:r>
                      <a:r>
                        <a:rPr lang="en-US" sz="1600" b="1" dirty="0" smtClean="0">
                          <a:solidFill>
                            <a:prstClr val="black"/>
                          </a:solidFill>
                          <a:latin typeface="CourierNewPS-BoldMT"/>
                        </a:rPr>
                        <a:t>public</a:t>
                      </a:r>
                      <a:r>
                        <a:rPr lang="en-US" sz="1600" b="0" dirty="0" smtClean="0">
                          <a:solidFill>
                            <a:prstClr val="black"/>
                          </a:solidFill>
                          <a:latin typeface="CourierNewPSMT"/>
                        </a:rPr>
                        <a:t> List&lt;Employee&gt; </a:t>
                      </a:r>
                      <a:r>
                        <a:rPr lang="en-US" sz="1600" b="0" dirty="0" err="1" smtClean="0">
                          <a:solidFill>
                            <a:srgbClr val="010181"/>
                          </a:solidFill>
                          <a:latin typeface="CourierNewPSMT"/>
                        </a:rPr>
                        <a:t>findAllEmployees</a:t>
                      </a:r>
                      <a:r>
                        <a:rPr lang="en-US" sz="1600" b="0" dirty="0" smtClean="0">
                          <a:solidFill>
                            <a:prstClr val="black"/>
                          </a:solidFill>
                          <a:latin typeface="CourierNewPSMT"/>
                        </a:rPr>
                        <a:t>() {...}</a:t>
                      </a:r>
                    </a:p>
                    <a:p>
                      <a:r>
                        <a:rPr lang="en-US" sz="1600" b="0" dirty="0" smtClean="0">
                          <a:solidFill>
                            <a:prstClr val="black"/>
                          </a:solidFill>
                          <a:latin typeface="CourierNewPSMT"/>
                        </a:rPr>
                        <a:t>    </a:t>
                      </a:r>
                      <a:r>
                        <a:rPr lang="en-US" sz="1600" b="1" dirty="0" smtClean="0">
                          <a:solidFill>
                            <a:prstClr val="black"/>
                          </a:solidFill>
                          <a:latin typeface="CourierNewPS-BoldMT"/>
                        </a:rPr>
                        <a:t>public</a:t>
                      </a:r>
                      <a:r>
                        <a:rPr lang="en-US" sz="1600" b="0" dirty="0" smtClean="0">
                          <a:solidFill>
                            <a:prstClr val="black"/>
                          </a:solidFill>
                          <a:latin typeface="CourierNewPSMT"/>
                        </a:rPr>
                        <a:t> </a:t>
                      </a:r>
                      <a:r>
                        <a:rPr lang="en-US" sz="1600" b="0" dirty="0" smtClean="0">
                          <a:solidFill>
                            <a:srgbClr val="0057AE"/>
                          </a:solidFill>
                          <a:latin typeface="CourierNewPSMT"/>
                        </a:rPr>
                        <a:t>void</a:t>
                      </a:r>
                      <a:r>
                        <a:rPr lang="en-US" sz="1600" b="0" dirty="0" smtClean="0">
                          <a:solidFill>
                            <a:prstClr val="black"/>
                          </a:solidFill>
                          <a:latin typeface="CourierNewPSMT"/>
                        </a:rPr>
                        <a:t> </a:t>
                      </a:r>
                      <a:r>
                        <a:rPr lang="en-US" sz="1600" b="0" dirty="0" err="1" smtClean="0">
                          <a:solidFill>
                            <a:srgbClr val="010181"/>
                          </a:solidFill>
                          <a:latin typeface="CourierNewPSMT"/>
                        </a:rPr>
                        <a:t>removeEmployee</a:t>
                      </a:r>
                      <a:r>
                        <a:rPr lang="en-US" sz="1600" b="0" dirty="0" smtClean="0">
                          <a:solidFill>
                            <a:prstClr val="black"/>
                          </a:solidFill>
                          <a:latin typeface="CourierNewPSMT"/>
                        </a:rPr>
                        <a:t>(</a:t>
                      </a:r>
                      <a:r>
                        <a:rPr lang="en-US" sz="1600" b="0" dirty="0" err="1" smtClean="0">
                          <a:solidFill>
                            <a:srgbClr val="0057AE"/>
                          </a:solidFill>
                          <a:latin typeface="CourierNewPSMT"/>
                        </a:rPr>
                        <a:t>int</a:t>
                      </a:r>
                      <a:r>
                        <a:rPr lang="en-US" sz="1600" b="0" dirty="0" smtClean="0">
                          <a:solidFill>
                            <a:prstClr val="black"/>
                          </a:solidFill>
                          <a:latin typeface="CourierNewPSMT"/>
                        </a:rPr>
                        <a:t> id) {...}</a:t>
                      </a:r>
                    </a:p>
                    <a:p>
                      <a:r>
                        <a:rPr lang="en-US" sz="1600" b="0" dirty="0" smtClean="0">
                          <a:solidFill>
                            <a:prstClr val="black"/>
                          </a:solidFill>
                          <a:latin typeface="CourierNewPSMT"/>
                        </a:rPr>
                        <a:t>   </a:t>
                      </a:r>
                    </a:p>
                    <a:p>
                      <a:r>
                        <a:rPr lang="en-US" sz="1600" b="0" dirty="0" smtClean="0">
                          <a:solidFill>
                            <a:prstClr val="black"/>
                          </a:solidFill>
                          <a:latin typeface="CourierNewPSMT"/>
                        </a:rPr>
                        <a:t>    </a:t>
                      </a:r>
                      <a:r>
                        <a:rPr lang="en-US" sz="1600" b="1" dirty="0" smtClean="0">
                          <a:solidFill>
                            <a:prstClr val="black"/>
                          </a:solidFill>
                          <a:latin typeface="CourierNewPS-BoldMT"/>
                        </a:rPr>
                        <a:t>public</a:t>
                      </a:r>
                      <a:r>
                        <a:rPr lang="en-US" sz="1600" b="0" dirty="0" smtClean="0">
                          <a:solidFill>
                            <a:prstClr val="black"/>
                          </a:solidFill>
                          <a:latin typeface="CourierNewPSMT"/>
                        </a:rPr>
                        <a:t> Employee </a:t>
                      </a:r>
                      <a:r>
                        <a:rPr lang="en-US" sz="1600" b="0" dirty="0" err="1" smtClean="0">
                          <a:solidFill>
                            <a:srgbClr val="010181"/>
                          </a:solidFill>
                          <a:latin typeface="CourierNewPSMT"/>
                        </a:rPr>
                        <a:t>raiseEmployeeSalary</a:t>
                      </a:r>
                      <a:r>
                        <a:rPr lang="en-US" sz="1600" b="0" dirty="0" smtClean="0">
                          <a:solidFill>
                            <a:prstClr val="black"/>
                          </a:solidFill>
                          <a:latin typeface="CourierNewPSMT"/>
                        </a:rPr>
                        <a:t>(</a:t>
                      </a:r>
                      <a:r>
                        <a:rPr lang="en-US" sz="1600" b="0" dirty="0" err="1" smtClean="0">
                          <a:solidFill>
                            <a:srgbClr val="0057AE"/>
                          </a:solidFill>
                          <a:latin typeface="CourierNewPSMT"/>
                        </a:rPr>
                        <a:t>int</a:t>
                      </a:r>
                      <a:r>
                        <a:rPr lang="en-US" sz="1600" b="0" dirty="0" smtClean="0">
                          <a:solidFill>
                            <a:prstClr val="black"/>
                          </a:solidFill>
                          <a:latin typeface="CourierNewPSMT"/>
                        </a:rPr>
                        <a:t> id, </a:t>
                      </a:r>
                      <a:r>
                        <a:rPr lang="en-US" sz="1600" b="0" dirty="0" smtClean="0">
                          <a:solidFill>
                            <a:srgbClr val="0057AE"/>
                          </a:solidFill>
                          <a:latin typeface="CourierNewPSMT"/>
                        </a:rPr>
                        <a:t>long</a:t>
                      </a:r>
                      <a:r>
                        <a:rPr lang="en-US" sz="1600" b="0" dirty="0" smtClean="0">
                          <a:solidFill>
                            <a:prstClr val="black"/>
                          </a:solidFill>
                          <a:latin typeface="CourierNewPSMT"/>
                        </a:rPr>
                        <a:t> raise) {...}</a:t>
                      </a:r>
                    </a:p>
                    <a:p>
                      <a:r>
                        <a:rPr lang="en-US" sz="1600" b="0" dirty="0" smtClean="0">
                          <a:solidFill>
                            <a:prstClr val="black"/>
                          </a:solidFill>
                          <a:latin typeface="CourierNewPSMT"/>
                        </a:rPr>
                        <a:t>} </a:t>
                      </a:r>
                      <a:endParaRPr lang="en-US" sz="1600" dirty="0"/>
                    </a:p>
                  </a:txBody>
                  <a:tcPr/>
                </a:tc>
              </a:tr>
            </a:tbl>
          </a:graphicData>
        </a:graphic>
      </p:graphicFrame>
      <p:sp>
        <p:nvSpPr>
          <p:cNvPr id="3" name="Segnaposto numero diapositiva 2"/>
          <p:cNvSpPr>
            <a:spLocks noGrp="1"/>
          </p:cNvSpPr>
          <p:nvPr>
            <p:ph type="sldNum" sz="quarter" idx="12"/>
          </p:nvPr>
        </p:nvSpPr>
        <p:spPr/>
        <p:txBody>
          <a:bodyPr/>
          <a:lstStyle/>
          <a:p>
            <a:fld id="{4A822907-8A9D-4F6B-98F6-913902AD56B5}" type="slidenum">
              <a:rPr lang="en-US" smtClean="0"/>
              <a:t>104</a:t>
            </a:fld>
            <a:endParaRPr lang="en-US"/>
          </a:p>
        </p:txBody>
      </p:sp>
    </p:spTree>
    <p:extLst>
      <p:ext uri="{BB962C8B-B14F-4D97-AF65-F5344CB8AC3E}">
        <p14:creationId xmlns:p14="http://schemas.microsoft.com/office/powerpoint/2010/main" val="167498311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t>Using a Data </a:t>
            </a:r>
            <a:r>
              <a:rPr lang="en-US" dirty="0"/>
              <a:t>Access </a:t>
            </a:r>
            <a:r>
              <a:rPr lang="en-US" dirty="0" smtClean="0"/>
              <a:t>Object</a:t>
            </a:r>
            <a:endParaRPr lang="en-US"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229260629"/>
              </p:ext>
            </p:extLst>
          </p:nvPr>
        </p:nvGraphicFramePr>
        <p:xfrm>
          <a:off x="762000" y="1828800"/>
          <a:ext cx="8001000" cy="4419600"/>
        </p:xfrm>
        <a:graphic>
          <a:graphicData uri="http://schemas.openxmlformats.org/drawingml/2006/table">
            <a:tbl>
              <a:tblPr firstRow="1" bandRow="1">
                <a:tableStyleId>{5C22544A-7EE6-4342-B048-85BDC9FD1C3A}</a:tableStyleId>
              </a:tblPr>
              <a:tblGrid>
                <a:gridCol w="8001000"/>
              </a:tblGrid>
              <a:tr h="422845">
                <a:tc>
                  <a:txBody>
                    <a:bodyPr/>
                    <a:lstStyle/>
                    <a:p>
                      <a:r>
                        <a:rPr lang="en-US" dirty="0" smtClean="0"/>
                        <a:t>Business-logic component</a:t>
                      </a:r>
                      <a:r>
                        <a:rPr lang="en-US" baseline="0" dirty="0" smtClean="0"/>
                        <a:t> (e.g., Struts’ </a:t>
                      </a:r>
                      <a:r>
                        <a:rPr lang="en-US" baseline="0" dirty="0" smtClean="0">
                          <a:latin typeface="Courier New"/>
                          <a:cs typeface="Courier New"/>
                        </a:rPr>
                        <a:t>Action</a:t>
                      </a:r>
                      <a:r>
                        <a:rPr lang="en-US" baseline="0" dirty="0" smtClean="0"/>
                        <a:t> class)</a:t>
                      </a:r>
                      <a:endParaRPr lang="en-US" dirty="0"/>
                    </a:p>
                  </a:txBody>
                  <a:tcPr/>
                </a:tc>
              </a:tr>
              <a:tr h="3996755">
                <a:tc>
                  <a:txBody>
                    <a:bodyPr/>
                    <a:lstStyle/>
                    <a:p>
                      <a:r>
                        <a:rPr lang="en-US" sz="1600" b="1" dirty="0" smtClean="0">
                          <a:solidFill>
                            <a:prstClr val="black"/>
                          </a:solidFill>
                          <a:latin typeface="CourierNewPS-BoldMT"/>
                        </a:rPr>
                        <a:t>public</a:t>
                      </a:r>
                      <a:r>
                        <a:rPr lang="en-US" sz="1600" b="0" dirty="0" smtClean="0">
                          <a:solidFill>
                            <a:prstClr val="black"/>
                          </a:solidFill>
                          <a:latin typeface="CourierNewPSMT"/>
                        </a:rPr>
                        <a:t> </a:t>
                      </a:r>
                      <a:r>
                        <a:rPr lang="en-US" sz="1600" b="0" dirty="0" err="1" smtClean="0">
                          <a:solidFill>
                            <a:prstClr val="black"/>
                          </a:solidFill>
                          <a:latin typeface="CourierNewPSMT"/>
                        </a:rPr>
                        <a:t>ActionForward</a:t>
                      </a:r>
                      <a:r>
                        <a:rPr lang="en-US" sz="1600" b="0" dirty="0" smtClean="0">
                          <a:solidFill>
                            <a:prstClr val="black"/>
                          </a:solidFill>
                          <a:latin typeface="CourierNewPSMT"/>
                        </a:rPr>
                        <a:t> </a:t>
                      </a:r>
                      <a:r>
                        <a:rPr lang="en-US" sz="1600" b="0" dirty="0" smtClean="0">
                          <a:solidFill>
                            <a:srgbClr val="010181"/>
                          </a:solidFill>
                          <a:latin typeface="CourierNewPSMT"/>
                        </a:rPr>
                        <a:t>execute</a:t>
                      </a:r>
                      <a:r>
                        <a:rPr lang="en-US" sz="1600" b="0" dirty="0" smtClean="0">
                          <a:solidFill>
                            <a:prstClr val="black"/>
                          </a:solidFill>
                          <a:latin typeface="CourierNewPSMT"/>
                        </a:rPr>
                        <a:t>(</a:t>
                      </a:r>
                      <a:r>
                        <a:rPr lang="en-US" sz="1600" b="0" dirty="0" err="1" smtClean="0">
                          <a:solidFill>
                            <a:prstClr val="black"/>
                          </a:solidFill>
                          <a:latin typeface="CourierNewPSMT"/>
                        </a:rPr>
                        <a:t>ActionMapping</a:t>
                      </a:r>
                      <a:r>
                        <a:rPr lang="en-US" sz="1600" b="0" dirty="0" smtClean="0">
                          <a:solidFill>
                            <a:prstClr val="black"/>
                          </a:solidFill>
                          <a:latin typeface="CourierNewPSMT"/>
                        </a:rPr>
                        <a:t> mapping, </a:t>
                      </a:r>
                    </a:p>
                    <a:p>
                      <a:r>
                        <a:rPr lang="en-US" sz="1600" b="0" dirty="0" smtClean="0">
                          <a:solidFill>
                            <a:prstClr val="black"/>
                          </a:solidFill>
                          <a:latin typeface="CourierNewPSMT"/>
                        </a:rPr>
                        <a:t>                             </a:t>
                      </a:r>
                      <a:r>
                        <a:rPr lang="en-US" sz="1600" b="0" dirty="0" err="1" smtClean="0">
                          <a:solidFill>
                            <a:prstClr val="black"/>
                          </a:solidFill>
                          <a:latin typeface="CourierNewPSMT"/>
                        </a:rPr>
                        <a:t>ActionForm</a:t>
                      </a:r>
                      <a:r>
                        <a:rPr lang="en-US" sz="1600" b="0" dirty="0" smtClean="0">
                          <a:solidFill>
                            <a:prstClr val="black"/>
                          </a:solidFill>
                          <a:latin typeface="CourierNewPSMT"/>
                        </a:rPr>
                        <a:t> form,</a:t>
                      </a:r>
                    </a:p>
                    <a:p>
                      <a:r>
                        <a:rPr lang="en-US" sz="1600" b="0" dirty="0" smtClean="0">
                          <a:solidFill>
                            <a:prstClr val="black"/>
                          </a:solidFill>
                          <a:latin typeface="CourierNewPSMT"/>
                        </a:rPr>
                        <a:t>		              </a:t>
                      </a:r>
                      <a:r>
                        <a:rPr lang="en-US" sz="1600" b="0" dirty="0" err="1" smtClean="0">
                          <a:solidFill>
                            <a:prstClr val="black"/>
                          </a:solidFill>
                          <a:latin typeface="CourierNewPSMT"/>
                        </a:rPr>
                        <a:t>HttpServletRequest</a:t>
                      </a:r>
                      <a:r>
                        <a:rPr lang="en-US" sz="1600" b="0" dirty="0" smtClean="0">
                          <a:solidFill>
                            <a:prstClr val="black"/>
                          </a:solidFill>
                          <a:latin typeface="CourierNewPSMT"/>
                        </a:rPr>
                        <a:t> request,         </a:t>
                      </a:r>
                    </a:p>
                    <a:p>
                      <a:r>
                        <a:rPr lang="en-US" sz="1600" b="0" dirty="0" smtClean="0">
                          <a:solidFill>
                            <a:prstClr val="black"/>
                          </a:solidFill>
                          <a:latin typeface="CourierNewPSMT"/>
                        </a:rPr>
                        <a:t>                             </a:t>
                      </a:r>
                      <a:r>
                        <a:rPr lang="en-US" sz="1600" b="0" dirty="0" err="1" smtClean="0">
                          <a:solidFill>
                            <a:prstClr val="black"/>
                          </a:solidFill>
                          <a:latin typeface="CourierNewPSMT"/>
                        </a:rPr>
                        <a:t>HttpServletResponse</a:t>
                      </a:r>
                      <a:r>
                        <a:rPr lang="en-US" sz="1600" b="0" dirty="0" smtClean="0">
                          <a:solidFill>
                            <a:prstClr val="black"/>
                          </a:solidFill>
                          <a:latin typeface="CourierNewPSMT"/>
                        </a:rPr>
                        <a:t> response){</a:t>
                      </a:r>
                    </a:p>
                    <a:p>
                      <a:r>
                        <a:rPr lang="en-US" sz="1600" b="0" dirty="0" smtClean="0">
                          <a:solidFill>
                            <a:prstClr val="black"/>
                          </a:solidFill>
                          <a:latin typeface="CourierNewPSMT"/>
                        </a:rPr>
                        <a:t>	</a:t>
                      </a:r>
                      <a:r>
                        <a:rPr lang="en-US" sz="1600" b="0" i="1" dirty="0" smtClean="0">
                          <a:solidFill>
                            <a:srgbClr val="838183"/>
                          </a:solidFill>
                          <a:latin typeface="CourierNewPS-ItalicMT"/>
                        </a:rPr>
                        <a:t>// Retrieve all the books</a:t>
                      </a:r>
                      <a:endParaRPr lang="en-US" sz="1600" b="0" i="0" dirty="0" smtClean="0">
                        <a:solidFill>
                          <a:prstClr val="black"/>
                        </a:solidFill>
                        <a:latin typeface="CourierNewPSMT"/>
                      </a:endParaRPr>
                    </a:p>
                    <a:p>
                      <a:r>
                        <a:rPr lang="en-US" sz="1600" b="0" i="0" dirty="0" smtClean="0">
                          <a:solidFill>
                            <a:prstClr val="black"/>
                          </a:solidFill>
                          <a:latin typeface="CourierNewPSMT"/>
                        </a:rPr>
                        <a:t>	</a:t>
                      </a:r>
                      <a:r>
                        <a:rPr lang="en-US" sz="1600" b="0" i="0" dirty="0" err="1" smtClean="0">
                          <a:solidFill>
                            <a:prstClr val="black"/>
                          </a:solidFill>
                          <a:latin typeface="CourierNewPSMT"/>
                        </a:rPr>
                        <a:t>BookDAO</a:t>
                      </a:r>
                      <a:r>
                        <a:rPr lang="en-US" sz="1600" b="0" i="0" dirty="0" smtClean="0">
                          <a:solidFill>
                            <a:prstClr val="black"/>
                          </a:solidFill>
                          <a:latin typeface="CourierNewPSMT"/>
                        </a:rPr>
                        <a:t> </a:t>
                      </a:r>
                      <a:r>
                        <a:rPr lang="en-US" sz="1600" b="0" i="0" dirty="0" err="1" smtClean="0">
                          <a:solidFill>
                            <a:prstClr val="black"/>
                          </a:solidFill>
                          <a:latin typeface="CourierNewPSMT"/>
                        </a:rPr>
                        <a:t>dao</a:t>
                      </a:r>
                      <a:r>
                        <a:rPr lang="en-US" sz="1600" b="0" i="0" dirty="0" smtClean="0">
                          <a:solidFill>
                            <a:prstClr val="black"/>
                          </a:solidFill>
                          <a:latin typeface="CourierNewPSMT"/>
                        </a:rPr>
                        <a:t> = </a:t>
                      </a:r>
                      <a:r>
                        <a:rPr lang="en-US" sz="1600" b="1" i="0" dirty="0" smtClean="0">
                          <a:solidFill>
                            <a:prstClr val="black"/>
                          </a:solidFill>
                          <a:latin typeface="CourierNewPS-BoldMT"/>
                        </a:rPr>
                        <a:t>new</a:t>
                      </a:r>
                      <a:r>
                        <a:rPr lang="en-US" sz="1600" b="0" i="0" dirty="0" smtClean="0">
                          <a:solidFill>
                            <a:prstClr val="black"/>
                          </a:solidFill>
                          <a:latin typeface="CourierNewPSMT"/>
                        </a:rPr>
                        <a:t> </a:t>
                      </a:r>
                      <a:r>
                        <a:rPr lang="en-US" sz="1600" b="0" i="0" dirty="0" err="1" smtClean="0">
                          <a:solidFill>
                            <a:srgbClr val="010181"/>
                          </a:solidFill>
                          <a:latin typeface="CourierNewPSMT"/>
                        </a:rPr>
                        <a:t>BookDAO</a:t>
                      </a:r>
                      <a:r>
                        <a:rPr lang="en-US" sz="1600" b="0" i="0" dirty="0" smtClean="0">
                          <a:solidFill>
                            <a:prstClr val="black"/>
                          </a:solidFill>
                          <a:latin typeface="CourierNewPSMT"/>
                        </a:rPr>
                        <a:t>();</a:t>
                      </a:r>
                    </a:p>
                    <a:p>
                      <a:r>
                        <a:rPr lang="en-US" sz="1600" b="0" i="0" dirty="0" smtClean="0">
                          <a:solidFill>
                            <a:prstClr val="black"/>
                          </a:solidFill>
                          <a:latin typeface="CourierNewPSMT"/>
                        </a:rPr>
                        <a:t>	List&lt;Book&gt; books = </a:t>
                      </a:r>
                      <a:r>
                        <a:rPr lang="en-US" sz="1600" b="0" i="0" dirty="0" err="1" smtClean="0">
                          <a:solidFill>
                            <a:prstClr val="black"/>
                          </a:solidFill>
                          <a:latin typeface="CourierNewPSMT"/>
                        </a:rPr>
                        <a:t>dao.</a:t>
                      </a:r>
                      <a:r>
                        <a:rPr lang="en-US" sz="1600" b="0" i="0" dirty="0" err="1" smtClean="0">
                          <a:solidFill>
                            <a:srgbClr val="010181"/>
                          </a:solidFill>
                          <a:latin typeface="CourierNewPSMT"/>
                        </a:rPr>
                        <a:t>findAll</a:t>
                      </a:r>
                      <a:r>
                        <a:rPr lang="en-US" sz="1600" b="0" i="0" dirty="0" smtClean="0">
                          <a:solidFill>
                            <a:prstClr val="black"/>
                          </a:solidFill>
                          <a:latin typeface="CourierNewPSMT"/>
                        </a:rPr>
                        <a:t>();</a:t>
                      </a:r>
                    </a:p>
                    <a:p>
                      <a:r>
                        <a:rPr lang="en-US" sz="1600" b="0" i="0" dirty="0" smtClean="0">
                          <a:solidFill>
                            <a:prstClr val="black"/>
                          </a:solidFill>
                          <a:latin typeface="CourierNewPSMT"/>
                        </a:rPr>
                        <a:t>	</a:t>
                      </a:r>
                    </a:p>
                    <a:p>
                      <a:r>
                        <a:rPr lang="en-US" sz="1600" b="0" i="0" dirty="0" smtClean="0">
                          <a:solidFill>
                            <a:prstClr val="black"/>
                          </a:solidFill>
                          <a:latin typeface="CourierNewPSMT"/>
                        </a:rPr>
                        <a:t>	</a:t>
                      </a:r>
                      <a:r>
                        <a:rPr lang="en-US" sz="1600" b="0" i="1" dirty="0" smtClean="0">
                          <a:solidFill>
                            <a:srgbClr val="838183"/>
                          </a:solidFill>
                          <a:latin typeface="CourierNewPS-ItalicMT"/>
                        </a:rPr>
                        <a:t>// Save the result set</a:t>
                      </a:r>
                      <a:endParaRPr lang="en-US" sz="1600" b="0" i="0" dirty="0" smtClean="0">
                        <a:solidFill>
                          <a:prstClr val="black"/>
                        </a:solidFill>
                        <a:latin typeface="CourierNewPSMT"/>
                      </a:endParaRPr>
                    </a:p>
                    <a:p>
                      <a:r>
                        <a:rPr lang="en-US" sz="1600" b="0" i="0" dirty="0" smtClean="0">
                          <a:solidFill>
                            <a:prstClr val="black"/>
                          </a:solidFill>
                          <a:latin typeface="CourierNewPSMT"/>
                        </a:rPr>
                        <a:t>	</a:t>
                      </a:r>
                      <a:r>
                        <a:rPr lang="en-US" sz="1600" b="0" i="0" dirty="0" err="1" smtClean="0">
                          <a:solidFill>
                            <a:prstClr val="black"/>
                          </a:solidFill>
                          <a:latin typeface="CourierNewPSMT"/>
                        </a:rPr>
                        <a:t>request.</a:t>
                      </a:r>
                      <a:r>
                        <a:rPr lang="en-US" sz="1600" b="0" i="0" dirty="0" err="1" smtClean="0">
                          <a:solidFill>
                            <a:srgbClr val="010181"/>
                          </a:solidFill>
                          <a:latin typeface="CourierNewPSMT"/>
                        </a:rPr>
                        <a:t>setAttribute</a:t>
                      </a:r>
                      <a:r>
                        <a:rPr lang="en-US" sz="1600" b="0" i="0" dirty="0" smtClean="0">
                          <a:solidFill>
                            <a:prstClr val="black"/>
                          </a:solidFill>
                          <a:latin typeface="CourierNewPSMT"/>
                        </a:rPr>
                        <a:t>(</a:t>
                      </a:r>
                      <a:r>
                        <a:rPr lang="en-US" sz="1600" b="0" i="0" dirty="0" smtClean="0">
                          <a:solidFill>
                            <a:srgbClr val="BF0303"/>
                          </a:solidFill>
                          <a:latin typeface="CourierNewPSMT"/>
                        </a:rPr>
                        <a:t>"books"</a:t>
                      </a:r>
                      <a:r>
                        <a:rPr lang="en-US" sz="1600" b="0" i="0" dirty="0" smtClean="0">
                          <a:solidFill>
                            <a:prstClr val="black"/>
                          </a:solidFill>
                          <a:latin typeface="CourierNewPSMT"/>
                        </a:rPr>
                        <a:t>, books);</a:t>
                      </a:r>
                    </a:p>
                    <a:p>
                      <a:r>
                        <a:rPr lang="en-US" sz="1600" b="0" i="0" dirty="0" smtClean="0">
                          <a:solidFill>
                            <a:prstClr val="black"/>
                          </a:solidFill>
                          <a:latin typeface="CourierNewPSMT"/>
                        </a:rPr>
                        <a:t>	</a:t>
                      </a:r>
                    </a:p>
                    <a:p>
                      <a:r>
                        <a:rPr lang="en-US" sz="1600" b="0" i="0" dirty="0" smtClean="0">
                          <a:solidFill>
                            <a:prstClr val="black"/>
                          </a:solidFill>
                          <a:latin typeface="CourierNewPSMT"/>
                        </a:rPr>
                        <a:t>	</a:t>
                      </a:r>
                      <a:r>
                        <a:rPr lang="en-US" sz="1600" b="0" i="1" dirty="0" smtClean="0">
                          <a:solidFill>
                            <a:srgbClr val="838183"/>
                          </a:solidFill>
                          <a:latin typeface="CourierNewPS-ItalicMT"/>
                        </a:rPr>
                        <a:t>// Forward to the view</a:t>
                      </a:r>
                      <a:endParaRPr lang="en-US" sz="1600" b="0" i="0" dirty="0" smtClean="0">
                        <a:solidFill>
                          <a:prstClr val="black"/>
                        </a:solidFill>
                        <a:latin typeface="CourierNewPSMT"/>
                      </a:endParaRPr>
                    </a:p>
                    <a:p>
                      <a:r>
                        <a:rPr lang="en-US" sz="1600" b="0" i="0" dirty="0" smtClean="0">
                          <a:solidFill>
                            <a:prstClr val="black"/>
                          </a:solidFill>
                          <a:latin typeface="CourierNewPSMT"/>
                        </a:rPr>
                        <a:t>	</a:t>
                      </a:r>
                      <a:r>
                        <a:rPr lang="en-US" sz="1600" b="1" i="0" dirty="0" smtClean="0">
                          <a:solidFill>
                            <a:prstClr val="black"/>
                          </a:solidFill>
                          <a:latin typeface="CourierNewPS-BoldMT"/>
                        </a:rPr>
                        <a:t>return</a:t>
                      </a:r>
                      <a:r>
                        <a:rPr lang="en-US" sz="1600" b="0" i="0" dirty="0" smtClean="0">
                          <a:solidFill>
                            <a:prstClr val="black"/>
                          </a:solidFill>
                          <a:latin typeface="CourierNewPSMT"/>
                        </a:rPr>
                        <a:t> </a:t>
                      </a:r>
                      <a:r>
                        <a:rPr lang="en-US" sz="1600" b="0" i="0" dirty="0" err="1" smtClean="0">
                          <a:solidFill>
                            <a:prstClr val="black"/>
                          </a:solidFill>
                          <a:latin typeface="CourierNewPSMT"/>
                        </a:rPr>
                        <a:t>mapping.</a:t>
                      </a:r>
                      <a:r>
                        <a:rPr lang="en-US" sz="1600" b="0" i="0" dirty="0" err="1" smtClean="0">
                          <a:solidFill>
                            <a:srgbClr val="010181"/>
                          </a:solidFill>
                          <a:latin typeface="CourierNewPSMT"/>
                        </a:rPr>
                        <a:t>findForward</a:t>
                      </a:r>
                      <a:r>
                        <a:rPr lang="en-US" sz="1600" b="0" i="0" dirty="0" smtClean="0">
                          <a:solidFill>
                            <a:prstClr val="black"/>
                          </a:solidFill>
                          <a:latin typeface="CourierNewPSMT"/>
                        </a:rPr>
                        <a:t>(</a:t>
                      </a:r>
                      <a:r>
                        <a:rPr lang="en-US" sz="1600" b="0" i="0" dirty="0" smtClean="0">
                          <a:solidFill>
                            <a:srgbClr val="BF0303"/>
                          </a:solidFill>
                          <a:latin typeface="CourierNewPSMT"/>
                        </a:rPr>
                        <a:t>"booklist"</a:t>
                      </a:r>
                      <a:r>
                        <a:rPr lang="en-US" sz="1600" b="0" i="0" dirty="0" smtClean="0">
                          <a:solidFill>
                            <a:prstClr val="black"/>
                          </a:solidFill>
                          <a:latin typeface="CourierNewPSMT"/>
                        </a:rPr>
                        <a:t>);</a:t>
                      </a:r>
                    </a:p>
                    <a:p>
                      <a:r>
                        <a:rPr lang="en-US" sz="1600" b="0" i="0" dirty="0" smtClean="0">
                          <a:solidFill>
                            <a:prstClr val="black"/>
                          </a:solidFill>
                          <a:latin typeface="CourierNewPSMT"/>
                        </a:rPr>
                        <a:t>}</a:t>
                      </a:r>
                      <a:endParaRPr lang="en-US" sz="1600" dirty="0"/>
                    </a:p>
                  </a:txBody>
                  <a:tcPr/>
                </a:tc>
              </a:tr>
            </a:tbl>
          </a:graphicData>
        </a:graphic>
      </p:graphicFrame>
      <p:sp>
        <p:nvSpPr>
          <p:cNvPr id="3" name="Segnaposto numero diapositiva 2"/>
          <p:cNvSpPr>
            <a:spLocks noGrp="1"/>
          </p:cNvSpPr>
          <p:nvPr>
            <p:ph type="sldNum" sz="quarter" idx="12"/>
          </p:nvPr>
        </p:nvSpPr>
        <p:spPr/>
        <p:txBody>
          <a:bodyPr/>
          <a:lstStyle/>
          <a:p>
            <a:fld id="{4A822907-8A9D-4F6B-98F6-913902AD56B5}" type="slidenum">
              <a:rPr lang="en-US" smtClean="0"/>
              <a:t>105</a:t>
            </a:fld>
            <a:endParaRPr lang="en-US"/>
          </a:p>
        </p:txBody>
      </p:sp>
    </p:spTree>
    <p:extLst>
      <p:ext uri="{BB962C8B-B14F-4D97-AF65-F5344CB8AC3E}">
        <p14:creationId xmlns:p14="http://schemas.microsoft.com/office/powerpoint/2010/main" val="169989735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Problem: </a:t>
            </a:r>
            <a:r>
              <a:rPr lang="en-US" dirty="0"/>
              <a:t>P</a:t>
            </a:r>
            <a:r>
              <a:rPr lang="en-US" dirty="0" smtClean="0"/>
              <a:t>ersistence context propagation</a:t>
            </a:r>
            <a:endParaRPr lang="en-US" dirty="0"/>
          </a:p>
        </p:txBody>
      </p:sp>
      <p:sp>
        <p:nvSpPr>
          <p:cNvPr id="3" name="Segnaposto contenuto 2"/>
          <p:cNvSpPr>
            <a:spLocks noGrp="1"/>
          </p:cNvSpPr>
          <p:nvPr>
            <p:ph idx="1"/>
          </p:nvPr>
        </p:nvSpPr>
        <p:spPr/>
        <p:txBody>
          <a:bodyPr>
            <a:noAutofit/>
          </a:bodyPr>
          <a:lstStyle/>
          <a:p>
            <a:r>
              <a:rPr lang="en-US" sz="2800" dirty="0" smtClean="0"/>
              <a:t>In using JPA in a JSE environment, developers have to decide how to manage the </a:t>
            </a:r>
            <a:r>
              <a:rPr lang="en-US" sz="2800" dirty="0" err="1" smtClean="0">
                <a:latin typeface="Courier New"/>
                <a:cs typeface="Courier New"/>
              </a:rPr>
              <a:t>EntityManager</a:t>
            </a:r>
            <a:endParaRPr lang="en-US" sz="2800" dirty="0" smtClean="0">
              <a:latin typeface="Courier New"/>
              <a:cs typeface="Courier New"/>
            </a:endParaRPr>
          </a:p>
          <a:p>
            <a:r>
              <a:rPr lang="en-US" sz="2800" dirty="0" smtClean="0">
                <a:latin typeface="+mj-lt"/>
                <a:cs typeface="Courier New"/>
              </a:rPr>
              <a:t>We do not want each DAO to </a:t>
            </a:r>
            <a:r>
              <a:rPr lang="en-US" sz="2800" b="1" dirty="0" smtClean="0">
                <a:solidFill>
                  <a:srgbClr val="FF0000"/>
                </a:solidFill>
                <a:latin typeface="+mj-lt"/>
                <a:cs typeface="Courier New"/>
              </a:rPr>
              <a:t>open, flush and close its own </a:t>
            </a:r>
            <a:r>
              <a:rPr lang="en-US" sz="2800" dirty="0" smtClean="0">
                <a:latin typeface="+mj-lt"/>
                <a:cs typeface="Courier New"/>
              </a:rPr>
              <a:t>persistence context</a:t>
            </a:r>
          </a:p>
          <a:p>
            <a:pPr lvl="1"/>
            <a:r>
              <a:rPr lang="en-US" dirty="0" smtClean="0">
                <a:latin typeface="+mj-lt"/>
                <a:cs typeface="Courier New"/>
              </a:rPr>
              <a:t>This is an anti-pattern known as </a:t>
            </a:r>
            <a:r>
              <a:rPr lang="en-US" b="1" dirty="0" smtClean="0">
                <a:solidFill>
                  <a:srgbClr val="FF0000"/>
                </a:solidFill>
                <a:latin typeface="+mj-lt"/>
                <a:cs typeface="Courier New"/>
              </a:rPr>
              <a:t>session-per-operation </a:t>
            </a:r>
          </a:p>
          <a:p>
            <a:r>
              <a:rPr lang="en-US" sz="2800" dirty="0" smtClean="0">
                <a:latin typeface="+mj-lt"/>
                <a:cs typeface="Courier New"/>
              </a:rPr>
              <a:t>One persistence </a:t>
            </a:r>
            <a:r>
              <a:rPr lang="en-US" sz="2800" dirty="0">
                <a:latin typeface="+mj-lt"/>
                <a:cs typeface="Courier New"/>
              </a:rPr>
              <a:t>context should </a:t>
            </a:r>
            <a:r>
              <a:rPr lang="en-US" sz="2800" dirty="0" smtClean="0">
                <a:latin typeface="+mj-lt"/>
                <a:cs typeface="Courier New"/>
              </a:rPr>
              <a:t>support the </a:t>
            </a:r>
            <a:r>
              <a:rPr lang="en-US" sz="2800" dirty="0">
                <a:latin typeface="+mj-lt"/>
                <a:cs typeface="Courier New"/>
              </a:rPr>
              <a:t>whole </a:t>
            </a:r>
            <a:r>
              <a:rPr lang="en-US" sz="2800" b="1" dirty="0">
                <a:latin typeface="+mj-lt"/>
                <a:cs typeface="Courier New"/>
              </a:rPr>
              <a:t>unit of </a:t>
            </a:r>
            <a:r>
              <a:rPr lang="en-US" sz="2800" b="1" dirty="0" smtClean="0">
                <a:latin typeface="+mj-lt"/>
                <a:cs typeface="Courier New"/>
              </a:rPr>
              <a:t>work</a:t>
            </a:r>
            <a:r>
              <a:rPr lang="en-US" sz="2800" dirty="0" smtClean="0">
                <a:latin typeface="+mj-lt"/>
                <a:cs typeface="Courier New"/>
              </a:rPr>
              <a:t> </a:t>
            </a:r>
            <a:r>
              <a:rPr lang="en-US" sz="2800" dirty="0">
                <a:latin typeface="+mj-lt"/>
                <a:cs typeface="Courier New"/>
              </a:rPr>
              <a:t>(which may require several operations</a:t>
            </a:r>
            <a:r>
              <a:rPr lang="en-US" sz="2800" dirty="0" smtClean="0">
                <a:latin typeface="+mj-lt"/>
                <a:cs typeface="Courier New"/>
              </a:rPr>
              <a:t>), </a:t>
            </a:r>
            <a:r>
              <a:rPr lang="en-US" sz="2800" dirty="0">
                <a:cs typeface="Courier New"/>
              </a:rPr>
              <a:t>not </a:t>
            </a:r>
            <a:r>
              <a:rPr lang="en-US" sz="2800" dirty="0" smtClean="0">
                <a:cs typeface="Courier New"/>
              </a:rPr>
              <a:t>only one particular operation</a:t>
            </a:r>
            <a:endParaRPr lang="en-US" sz="2800" dirty="0">
              <a:latin typeface="+mj-lt"/>
              <a:cs typeface="Courier New"/>
            </a:endParaRPr>
          </a:p>
        </p:txBody>
      </p:sp>
      <p:sp>
        <p:nvSpPr>
          <p:cNvPr id="4" name="Segnaposto numero diapositiva 3"/>
          <p:cNvSpPr>
            <a:spLocks noGrp="1"/>
          </p:cNvSpPr>
          <p:nvPr>
            <p:ph type="sldNum" sz="quarter" idx="12"/>
          </p:nvPr>
        </p:nvSpPr>
        <p:spPr/>
        <p:txBody>
          <a:bodyPr/>
          <a:lstStyle/>
          <a:p>
            <a:fld id="{4A822907-8A9D-4F6B-98F6-913902AD56B5}" type="slidenum">
              <a:rPr lang="en-US" smtClean="0"/>
              <a:t>106</a:t>
            </a:fld>
            <a:endParaRPr lang="en-US"/>
          </a:p>
        </p:txBody>
      </p:sp>
    </p:spTree>
    <p:extLst>
      <p:ext uri="{BB962C8B-B14F-4D97-AF65-F5344CB8AC3E}">
        <p14:creationId xmlns:p14="http://schemas.microsoft.com/office/powerpoint/2010/main" val="12840659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t>Session per request pattern</a:t>
            </a:r>
            <a:endParaRPr lang="en-US" dirty="0"/>
          </a:p>
        </p:txBody>
      </p:sp>
      <p:sp>
        <p:nvSpPr>
          <p:cNvPr id="3" name="Segnaposto contenuto 2"/>
          <p:cNvSpPr>
            <a:spLocks noGrp="1"/>
          </p:cNvSpPr>
          <p:nvPr>
            <p:ph idx="1"/>
          </p:nvPr>
        </p:nvSpPr>
        <p:spPr/>
        <p:txBody>
          <a:bodyPr>
            <a:normAutofit fontScale="85000" lnSpcReduction="20000"/>
          </a:bodyPr>
          <a:lstStyle/>
          <a:p>
            <a:r>
              <a:rPr lang="en-US" dirty="0" smtClean="0"/>
              <a:t>The most common pattern is known as </a:t>
            </a:r>
            <a:r>
              <a:rPr lang="en-US" b="1" dirty="0" smtClean="0">
                <a:solidFill>
                  <a:srgbClr val="FF0000"/>
                </a:solidFill>
              </a:rPr>
              <a:t>session-per-request</a:t>
            </a:r>
            <a:endParaRPr lang="en-US" dirty="0">
              <a:solidFill>
                <a:srgbClr val="FF0000"/>
              </a:solidFill>
            </a:endParaRPr>
          </a:p>
          <a:p>
            <a:pPr lvl="1"/>
            <a:r>
              <a:rPr lang="en-US" dirty="0" smtClean="0"/>
              <a:t>A </a:t>
            </a:r>
            <a:r>
              <a:rPr lang="en-US" dirty="0"/>
              <a:t>request from the client is </a:t>
            </a:r>
            <a:r>
              <a:rPr lang="en-US" dirty="0" smtClean="0"/>
              <a:t>sent </a:t>
            </a:r>
            <a:r>
              <a:rPr lang="en-US" dirty="0"/>
              <a:t>to the server (where the </a:t>
            </a:r>
            <a:r>
              <a:rPr lang="en-US" dirty="0" smtClean="0"/>
              <a:t>persistence </a:t>
            </a:r>
            <a:r>
              <a:rPr lang="en-US" dirty="0"/>
              <a:t>layer runs</a:t>
            </a:r>
            <a:r>
              <a:rPr lang="en-US" dirty="0" smtClean="0"/>
              <a:t>)</a:t>
            </a:r>
          </a:p>
          <a:p>
            <a:pPr lvl="1"/>
            <a:r>
              <a:rPr lang="en-US" dirty="0" smtClean="0"/>
              <a:t>A new </a:t>
            </a:r>
            <a:r>
              <a:rPr lang="en-US" dirty="0" err="1" smtClean="0">
                <a:latin typeface="Courier New"/>
                <a:cs typeface="Courier New"/>
              </a:rPr>
              <a:t>EntityManager</a:t>
            </a:r>
            <a:r>
              <a:rPr lang="en-US" dirty="0" smtClean="0"/>
              <a:t> is opened, and all DB operations are executed</a:t>
            </a:r>
          </a:p>
          <a:p>
            <a:pPr lvl="1"/>
            <a:r>
              <a:rPr lang="en-US" dirty="0" smtClean="0"/>
              <a:t>Once the work has been completed (and the response has been prepared) the persistence context is flushed and closed, as well as the </a:t>
            </a:r>
            <a:r>
              <a:rPr lang="en-US" dirty="0" err="1" smtClean="0">
                <a:latin typeface="Courier New"/>
                <a:cs typeface="Courier New"/>
              </a:rPr>
              <a:t>EntityManager</a:t>
            </a:r>
            <a:r>
              <a:rPr lang="en-US" dirty="0" smtClean="0"/>
              <a:t> instance</a:t>
            </a:r>
          </a:p>
          <a:p>
            <a:r>
              <a:rPr lang="en-US" dirty="0"/>
              <a:t>A</a:t>
            </a:r>
            <a:r>
              <a:rPr lang="en-US" dirty="0" smtClean="0"/>
              <a:t> </a:t>
            </a:r>
            <a:r>
              <a:rPr lang="en-US" dirty="0"/>
              <a:t>single database transaction </a:t>
            </a:r>
            <a:r>
              <a:rPr lang="en-US" dirty="0" smtClean="0"/>
              <a:t>is used to </a:t>
            </a:r>
            <a:r>
              <a:rPr lang="en-US" dirty="0"/>
              <a:t>serve the </a:t>
            </a:r>
            <a:r>
              <a:rPr lang="en-US" dirty="0" smtClean="0"/>
              <a:t>client’s request</a:t>
            </a:r>
          </a:p>
          <a:p>
            <a:pPr lvl="1"/>
            <a:r>
              <a:rPr lang="en-US" dirty="0" smtClean="0"/>
              <a:t>The </a:t>
            </a:r>
            <a:r>
              <a:rPr lang="en-US" dirty="0"/>
              <a:t>relationship between </a:t>
            </a:r>
            <a:r>
              <a:rPr lang="en-US" dirty="0" smtClean="0"/>
              <a:t>request and transaction </a:t>
            </a:r>
            <a:r>
              <a:rPr lang="en-US" dirty="0"/>
              <a:t>is one-to-</a:t>
            </a:r>
            <a:r>
              <a:rPr lang="en-US" dirty="0" smtClean="0"/>
              <a:t>one</a:t>
            </a:r>
          </a:p>
          <a:p>
            <a:pPr lvl="1"/>
            <a:endParaRPr lang="en-US" dirty="0" smtClean="0"/>
          </a:p>
        </p:txBody>
      </p:sp>
      <p:sp>
        <p:nvSpPr>
          <p:cNvPr id="4" name="Segnaposto numero diapositiva 3"/>
          <p:cNvSpPr>
            <a:spLocks noGrp="1"/>
          </p:cNvSpPr>
          <p:nvPr>
            <p:ph type="sldNum" sz="quarter" idx="12"/>
          </p:nvPr>
        </p:nvSpPr>
        <p:spPr/>
        <p:txBody>
          <a:bodyPr/>
          <a:lstStyle/>
          <a:p>
            <a:fld id="{4A822907-8A9D-4F6B-98F6-913902AD56B5}" type="slidenum">
              <a:rPr lang="en-US" smtClean="0"/>
              <a:t>107</a:t>
            </a:fld>
            <a:endParaRPr lang="en-US"/>
          </a:p>
        </p:txBody>
      </p:sp>
    </p:spTree>
    <p:extLst>
      <p:ext uri="{BB962C8B-B14F-4D97-AF65-F5344CB8AC3E}">
        <p14:creationId xmlns:p14="http://schemas.microsoft.com/office/powerpoint/2010/main" val="36531118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Persistence context propagation and transaction</a:t>
            </a:r>
            <a:endParaRPr lang="en-US" dirty="0"/>
          </a:p>
        </p:txBody>
      </p:sp>
      <p:sp>
        <p:nvSpPr>
          <p:cNvPr id="3" name="Segnaposto contenuto 2"/>
          <p:cNvSpPr>
            <a:spLocks noGrp="1"/>
          </p:cNvSpPr>
          <p:nvPr>
            <p:ph idx="1"/>
          </p:nvPr>
        </p:nvSpPr>
        <p:spPr/>
        <p:txBody>
          <a:bodyPr>
            <a:normAutofit fontScale="92500" lnSpcReduction="10000"/>
          </a:bodyPr>
          <a:lstStyle/>
          <a:p>
            <a:r>
              <a:rPr lang="en-US" dirty="0"/>
              <a:t>in </a:t>
            </a:r>
            <a:r>
              <a:rPr lang="en-US" dirty="0" smtClean="0"/>
              <a:t>a </a:t>
            </a:r>
            <a:r>
              <a:rPr lang="en-US" b="1" dirty="0" smtClean="0">
                <a:solidFill>
                  <a:srgbClr val="FF0000"/>
                </a:solidFill>
              </a:rPr>
              <a:t>JEE Environment</a:t>
            </a:r>
            <a:r>
              <a:rPr lang="en-US" dirty="0" smtClean="0"/>
              <a:t>, </a:t>
            </a:r>
            <a:r>
              <a:rPr lang="en-US" dirty="0"/>
              <a:t>s</a:t>
            </a:r>
            <a:r>
              <a:rPr lang="en-US" dirty="0" smtClean="0"/>
              <a:t>ession-per-request is the default persistence model </a:t>
            </a:r>
          </a:p>
          <a:p>
            <a:pPr lvl="1"/>
            <a:r>
              <a:rPr lang="en-US" dirty="0" err="1" smtClean="0">
                <a:latin typeface="Courier New"/>
                <a:cs typeface="Courier New"/>
              </a:rPr>
              <a:t>EntityManager</a:t>
            </a:r>
            <a:r>
              <a:rPr lang="en-US" dirty="0" err="1" smtClean="0"/>
              <a:t>s</a:t>
            </a:r>
            <a:r>
              <a:rPr lang="en-US" dirty="0"/>
              <a:t> (injected or looked </a:t>
            </a:r>
            <a:r>
              <a:rPr lang="en-US" dirty="0" smtClean="0"/>
              <a:t>up) share the same persistence context for a whole transaction</a:t>
            </a:r>
          </a:p>
          <a:p>
            <a:r>
              <a:rPr lang="en-US" dirty="0" smtClean="0"/>
              <a:t>In a </a:t>
            </a:r>
            <a:r>
              <a:rPr lang="en-US" b="1" dirty="0" smtClean="0">
                <a:solidFill>
                  <a:srgbClr val="FF0000"/>
                </a:solidFill>
              </a:rPr>
              <a:t>JSE Environment</a:t>
            </a:r>
            <a:r>
              <a:rPr lang="en-US" dirty="0" smtClean="0"/>
              <a:t>, the behavior has to be implemented by developers</a:t>
            </a:r>
          </a:p>
          <a:p>
            <a:pPr lvl="1"/>
            <a:r>
              <a:rPr lang="en-US" dirty="0" smtClean="0">
                <a:latin typeface="+mj-lt"/>
                <a:cs typeface="Courier New"/>
              </a:rPr>
              <a:t>The same </a:t>
            </a:r>
            <a:r>
              <a:rPr lang="en-US" dirty="0" err="1" smtClean="0">
                <a:latin typeface="Courier New"/>
                <a:cs typeface="Courier New"/>
              </a:rPr>
              <a:t>EntityManager</a:t>
            </a:r>
            <a:r>
              <a:rPr lang="en-US" dirty="0" smtClean="0"/>
              <a:t> needs to be accessible to all DAO objects involved in the unit of work</a:t>
            </a:r>
          </a:p>
          <a:p>
            <a:pPr lvl="1"/>
            <a:r>
              <a:rPr lang="en-US" dirty="0" err="1">
                <a:latin typeface="Courier New"/>
                <a:cs typeface="Courier New"/>
              </a:rPr>
              <a:t>EntityManager</a:t>
            </a:r>
            <a:r>
              <a:rPr lang="en-US" dirty="0"/>
              <a:t> and transactions need to be started and ended </a:t>
            </a:r>
            <a:r>
              <a:rPr lang="en-US" dirty="0" smtClean="0"/>
              <a:t>correctly</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108</a:t>
            </a:fld>
            <a:endParaRPr lang="en-US"/>
          </a:p>
        </p:txBody>
      </p:sp>
    </p:spTree>
    <p:extLst>
      <p:ext uri="{BB962C8B-B14F-4D97-AF65-F5344CB8AC3E}">
        <p14:creationId xmlns:p14="http://schemas.microsoft.com/office/powerpoint/2010/main" val="420516737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Intercepting Filter </a:t>
            </a:r>
            <a:br>
              <a:rPr lang="en-US" dirty="0" smtClean="0"/>
            </a:br>
            <a:r>
              <a:rPr lang="en-US" dirty="0" smtClean="0"/>
              <a:t>design pattern (1/2)</a:t>
            </a:r>
            <a:endParaRPr lang="en-US" dirty="0"/>
          </a:p>
        </p:txBody>
      </p:sp>
      <p:sp>
        <p:nvSpPr>
          <p:cNvPr id="3" name="Segnaposto contenuto 2"/>
          <p:cNvSpPr>
            <a:spLocks noGrp="1"/>
          </p:cNvSpPr>
          <p:nvPr>
            <p:ph idx="1"/>
          </p:nvPr>
        </p:nvSpPr>
        <p:spPr/>
        <p:txBody>
          <a:bodyPr>
            <a:normAutofit lnSpcReduction="10000"/>
          </a:bodyPr>
          <a:lstStyle/>
          <a:p>
            <a:r>
              <a:rPr lang="en-US" b="1" dirty="0" smtClean="0"/>
              <a:t>Intercepting Filter</a:t>
            </a:r>
            <a:r>
              <a:rPr lang="en-US" dirty="0" smtClean="0"/>
              <a:t> is a design pattern that intercepts and manipulates a request and a response before and after the request is processed</a:t>
            </a:r>
          </a:p>
          <a:p>
            <a:pPr lvl="1"/>
            <a:r>
              <a:rPr lang="en-US" dirty="0" smtClean="0"/>
              <a:t>The transaction demarcation is implemented using an interceptor that runs when a request hits the servlet container</a:t>
            </a:r>
          </a:p>
          <a:p>
            <a:r>
              <a:rPr lang="en-US" dirty="0" smtClean="0"/>
              <a:t>In a servlet container this can be achieved by implementing the </a:t>
            </a:r>
            <a:r>
              <a:rPr lang="en-US" dirty="0" err="1" smtClean="0">
                <a:latin typeface="Courier New"/>
                <a:cs typeface="Courier New"/>
              </a:rPr>
              <a:t>ServletFilter</a:t>
            </a:r>
            <a:r>
              <a:rPr lang="en-US" dirty="0" smtClean="0"/>
              <a:t> interface</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109</a:t>
            </a:fld>
            <a:endParaRPr lang="en-US"/>
          </a:p>
        </p:txBody>
      </p:sp>
    </p:spTree>
    <p:extLst>
      <p:ext uri="{BB962C8B-B14F-4D97-AF65-F5344CB8AC3E}">
        <p14:creationId xmlns:p14="http://schemas.microsoft.com/office/powerpoint/2010/main" val="94121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JPA in a nutshell</a:t>
            </a:r>
            <a:endParaRPr lang="en-US" dirty="0"/>
          </a:p>
        </p:txBody>
      </p:sp>
      <p:sp>
        <p:nvSpPr>
          <p:cNvPr id="3" name="Segnaposto contenuto 2"/>
          <p:cNvSpPr>
            <a:spLocks noGrp="1"/>
          </p:cNvSpPr>
          <p:nvPr>
            <p:ph idx="1"/>
          </p:nvPr>
        </p:nvSpPr>
        <p:spPr/>
        <p:txBody>
          <a:bodyPr>
            <a:normAutofit fontScale="92500" lnSpcReduction="20000"/>
          </a:bodyPr>
          <a:lstStyle/>
          <a:p>
            <a:r>
              <a:rPr lang="en-US" dirty="0" smtClean="0"/>
              <a:t>Java Persistence API 2.0 main features:</a:t>
            </a:r>
          </a:p>
          <a:p>
            <a:pPr lvl="1"/>
            <a:r>
              <a:rPr lang="en-US" b="1" dirty="0" smtClean="0"/>
              <a:t>POJO Persistence: </a:t>
            </a:r>
            <a:r>
              <a:rPr lang="en-US" dirty="0" smtClean="0"/>
              <a:t>there is nothing special about the objects being persisted, any existing non-</a:t>
            </a:r>
            <a:r>
              <a:rPr lang="en-US" dirty="0" smtClean="0">
                <a:latin typeface="Courier New"/>
                <a:cs typeface="Courier New"/>
              </a:rPr>
              <a:t>final</a:t>
            </a:r>
            <a:r>
              <a:rPr lang="en-US" dirty="0" smtClean="0"/>
              <a:t> object with a default constructor can be persisted</a:t>
            </a:r>
          </a:p>
          <a:p>
            <a:pPr lvl="1"/>
            <a:r>
              <a:rPr lang="en-US" b="1" dirty="0" smtClean="0"/>
              <a:t>Non-intrusiveness: </a:t>
            </a:r>
            <a:r>
              <a:rPr lang="en-US" dirty="0" smtClean="0"/>
              <a:t>the </a:t>
            </a:r>
            <a:r>
              <a:rPr lang="en-US" dirty="0"/>
              <a:t>persistence API exists as a separate layer from the persistent </a:t>
            </a:r>
            <a:r>
              <a:rPr lang="en-US" dirty="0" smtClean="0"/>
              <a:t>objects, i.e., the persisted objects are not aware of the persistence layer</a:t>
            </a:r>
          </a:p>
          <a:p>
            <a:pPr lvl="1"/>
            <a:r>
              <a:rPr lang="en-US" b="1" dirty="0" smtClean="0"/>
              <a:t>Object queries: </a:t>
            </a:r>
            <a:r>
              <a:rPr lang="en-US" dirty="0" smtClean="0"/>
              <a:t>a </a:t>
            </a:r>
            <a:r>
              <a:rPr lang="en-US" dirty="0"/>
              <a:t>powerful query framework offers the ability to query across entities and their relationships without having to use concrete foreign keys or database </a:t>
            </a:r>
            <a:r>
              <a:rPr lang="en-US" dirty="0" smtClean="0"/>
              <a:t>columns</a:t>
            </a:r>
          </a:p>
        </p:txBody>
      </p:sp>
      <p:sp>
        <p:nvSpPr>
          <p:cNvPr id="4" name="Segnaposto numero diapositiva 3"/>
          <p:cNvSpPr>
            <a:spLocks noGrp="1"/>
          </p:cNvSpPr>
          <p:nvPr>
            <p:ph type="sldNum" sz="quarter" idx="12"/>
          </p:nvPr>
        </p:nvSpPr>
        <p:spPr/>
        <p:txBody>
          <a:bodyPr/>
          <a:lstStyle/>
          <a:p>
            <a:fld id="{4A822907-8A9D-4F6B-98F6-913902AD56B5}" type="slidenum">
              <a:rPr lang="en-US" smtClean="0"/>
              <a:t>11</a:t>
            </a:fld>
            <a:endParaRPr lang="en-US"/>
          </a:p>
        </p:txBody>
      </p:sp>
    </p:spTree>
    <p:extLst>
      <p:ext uri="{BB962C8B-B14F-4D97-AF65-F5344CB8AC3E}">
        <p14:creationId xmlns:p14="http://schemas.microsoft.com/office/powerpoint/2010/main" val="87212340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Intercepting Filter </a:t>
            </a:r>
            <a:r>
              <a:rPr lang="en-US" dirty="0" smtClean="0"/>
              <a:t/>
            </a:r>
            <a:br>
              <a:rPr lang="en-US" dirty="0" smtClean="0"/>
            </a:br>
            <a:r>
              <a:rPr lang="en-US" dirty="0" smtClean="0"/>
              <a:t>design pattern (2/2)</a:t>
            </a:r>
            <a:endParaRPr lang="en-US" dirty="0"/>
          </a:p>
        </p:txBody>
      </p:sp>
      <p:sp>
        <p:nvSpPr>
          <p:cNvPr id="4" name="Rettangolo 3"/>
          <p:cNvSpPr/>
          <p:nvPr/>
        </p:nvSpPr>
        <p:spPr>
          <a:xfrm>
            <a:off x="5355096" y="3574320"/>
            <a:ext cx="1699215" cy="1481911"/>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Business-logic component</a:t>
            </a:r>
            <a:endParaRPr lang="en-US" dirty="0">
              <a:solidFill>
                <a:schemeClr val="tx1"/>
              </a:solidFill>
            </a:endParaRPr>
          </a:p>
        </p:txBody>
      </p:sp>
      <p:sp>
        <p:nvSpPr>
          <p:cNvPr id="6" name="Rettangolo 5"/>
          <p:cNvSpPr/>
          <p:nvPr/>
        </p:nvSpPr>
        <p:spPr>
          <a:xfrm>
            <a:off x="3123807" y="3574320"/>
            <a:ext cx="1079243" cy="1481911"/>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Filter</a:t>
            </a:r>
            <a:endParaRPr lang="en-US" dirty="0">
              <a:solidFill>
                <a:schemeClr val="tx1"/>
              </a:solidFill>
            </a:endParaRPr>
          </a:p>
        </p:txBody>
      </p:sp>
      <p:sp>
        <p:nvSpPr>
          <p:cNvPr id="8" name="Rettangolo 7"/>
          <p:cNvSpPr/>
          <p:nvPr/>
        </p:nvSpPr>
        <p:spPr>
          <a:xfrm>
            <a:off x="7532827" y="3574320"/>
            <a:ext cx="1460993" cy="1481911"/>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Persistence layer</a:t>
            </a:r>
            <a:endParaRPr lang="en-US" dirty="0">
              <a:solidFill>
                <a:schemeClr val="tx1"/>
              </a:solidFill>
            </a:endParaRPr>
          </a:p>
        </p:txBody>
      </p:sp>
      <p:sp>
        <p:nvSpPr>
          <p:cNvPr id="9" name="Rettangolo 8"/>
          <p:cNvSpPr/>
          <p:nvPr/>
        </p:nvSpPr>
        <p:spPr>
          <a:xfrm>
            <a:off x="183585" y="3574320"/>
            <a:ext cx="1584284" cy="1481911"/>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lient</a:t>
            </a:r>
            <a:endParaRPr lang="en-US" dirty="0">
              <a:solidFill>
                <a:schemeClr val="tx1"/>
              </a:solidFill>
            </a:endParaRPr>
          </a:p>
        </p:txBody>
      </p:sp>
      <p:cxnSp>
        <p:nvCxnSpPr>
          <p:cNvPr id="10" name="Connettore 2 9"/>
          <p:cNvCxnSpPr/>
          <p:nvPr/>
        </p:nvCxnSpPr>
        <p:spPr>
          <a:xfrm>
            <a:off x="1767869" y="4023538"/>
            <a:ext cx="1355938" cy="0"/>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cxnSp>
        <p:nvCxnSpPr>
          <p:cNvPr id="14" name="Connettore 2 13"/>
          <p:cNvCxnSpPr/>
          <p:nvPr/>
        </p:nvCxnSpPr>
        <p:spPr>
          <a:xfrm>
            <a:off x="4203050" y="4013140"/>
            <a:ext cx="1152046" cy="0"/>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cxnSp>
        <p:nvCxnSpPr>
          <p:cNvPr id="16" name="Connettore 2 15"/>
          <p:cNvCxnSpPr/>
          <p:nvPr/>
        </p:nvCxnSpPr>
        <p:spPr>
          <a:xfrm flipH="1">
            <a:off x="4203050" y="4731856"/>
            <a:ext cx="1152046" cy="0"/>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cxnSp>
        <p:nvCxnSpPr>
          <p:cNvPr id="20" name="Connettore 2 19"/>
          <p:cNvCxnSpPr/>
          <p:nvPr/>
        </p:nvCxnSpPr>
        <p:spPr>
          <a:xfrm flipH="1">
            <a:off x="1767869" y="4709011"/>
            <a:ext cx="1355938" cy="0"/>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sp>
        <p:nvSpPr>
          <p:cNvPr id="22" name="CasellaDiTesto 21"/>
          <p:cNvSpPr txBox="1"/>
          <p:nvPr/>
        </p:nvSpPr>
        <p:spPr>
          <a:xfrm>
            <a:off x="1805060" y="3251154"/>
            <a:ext cx="1318747" cy="646331"/>
          </a:xfrm>
          <a:prstGeom prst="rect">
            <a:avLst/>
          </a:prstGeom>
          <a:noFill/>
        </p:spPr>
        <p:txBody>
          <a:bodyPr wrap="square" rtlCol="0">
            <a:spAutoFit/>
          </a:bodyPr>
          <a:lstStyle/>
          <a:p>
            <a:pPr algn="ctr"/>
            <a:r>
              <a:rPr lang="en-US" dirty="0" smtClean="0">
                <a:latin typeface="Courier New"/>
                <a:cs typeface="Courier New"/>
              </a:rPr>
              <a:t>HTTP</a:t>
            </a:r>
          </a:p>
          <a:p>
            <a:pPr algn="ctr"/>
            <a:r>
              <a:rPr lang="en-US" dirty="0" smtClean="0">
                <a:latin typeface="Courier New"/>
                <a:cs typeface="Courier New"/>
              </a:rPr>
              <a:t>request</a:t>
            </a:r>
            <a:endParaRPr lang="en-US" dirty="0">
              <a:latin typeface="Courier New"/>
              <a:cs typeface="Courier New"/>
            </a:endParaRPr>
          </a:p>
        </p:txBody>
      </p:sp>
      <p:sp>
        <p:nvSpPr>
          <p:cNvPr id="24" name="CasellaDiTesto 23"/>
          <p:cNvSpPr txBox="1"/>
          <p:nvPr/>
        </p:nvSpPr>
        <p:spPr>
          <a:xfrm>
            <a:off x="1805060" y="5081951"/>
            <a:ext cx="1318747" cy="646331"/>
          </a:xfrm>
          <a:prstGeom prst="rect">
            <a:avLst/>
          </a:prstGeom>
          <a:noFill/>
        </p:spPr>
        <p:txBody>
          <a:bodyPr wrap="square" rtlCol="0">
            <a:spAutoFit/>
          </a:bodyPr>
          <a:lstStyle/>
          <a:p>
            <a:pPr algn="ctr"/>
            <a:r>
              <a:rPr lang="en-US" dirty="0" smtClean="0">
                <a:latin typeface="Courier New"/>
                <a:cs typeface="Courier New"/>
              </a:rPr>
              <a:t>HTTP</a:t>
            </a:r>
          </a:p>
          <a:p>
            <a:pPr algn="ctr"/>
            <a:r>
              <a:rPr lang="en-US" dirty="0" smtClean="0">
                <a:latin typeface="Courier New"/>
                <a:cs typeface="Courier New"/>
              </a:rPr>
              <a:t>response</a:t>
            </a:r>
            <a:endParaRPr lang="en-US" dirty="0">
              <a:latin typeface="Courier New"/>
              <a:cs typeface="Courier New"/>
            </a:endParaRPr>
          </a:p>
        </p:txBody>
      </p:sp>
      <p:sp>
        <p:nvSpPr>
          <p:cNvPr id="25" name="CasellaDiTesto 24"/>
          <p:cNvSpPr txBox="1"/>
          <p:nvPr/>
        </p:nvSpPr>
        <p:spPr>
          <a:xfrm>
            <a:off x="4203050" y="5056231"/>
            <a:ext cx="3863923" cy="861774"/>
          </a:xfrm>
          <a:prstGeom prst="rect">
            <a:avLst/>
          </a:prstGeom>
          <a:noFill/>
        </p:spPr>
        <p:txBody>
          <a:bodyPr wrap="square" rtlCol="0">
            <a:spAutoFit/>
          </a:bodyPr>
          <a:lstStyle/>
          <a:p>
            <a:pPr marL="342900" indent="-342900">
              <a:buFont typeface="+mj-lt"/>
              <a:buAutoNum type="arabicPeriod"/>
            </a:pPr>
            <a:r>
              <a:rPr lang="en-US" sz="1600" dirty="0" smtClean="0">
                <a:latin typeface="+mj-lt"/>
                <a:cs typeface="Courier New"/>
              </a:rPr>
              <a:t>Commit transaction</a:t>
            </a:r>
          </a:p>
          <a:p>
            <a:pPr marL="342900" indent="-342900">
              <a:buFont typeface="+mj-lt"/>
              <a:buAutoNum type="arabicPeriod"/>
            </a:pPr>
            <a:r>
              <a:rPr lang="en-US" sz="1600" dirty="0" smtClean="0">
                <a:latin typeface="+mj-lt"/>
                <a:cs typeface="Courier New"/>
              </a:rPr>
              <a:t>Close </a:t>
            </a:r>
            <a:r>
              <a:rPr lang="en-US" sz="1600" dirty="0" err="1" smtClean="0">
                <a:latin typeface="Courier New"/>
                <a:cs typeface="Courier New"/>
              </a:rPr>
              <a:t>EntitManager</a:t>
            </a:r>
            <a:r>
              <a:rPr lang="en-US" sz="1600" dirty="0" smtClean="0">
                <a:latin typeface="+mj-lt"/>
                <a:cs typeface="Courier New"/>
              </a:rPr>
              <a:t> instance</a:t>
            </a:r>
          </a:p>
          <a:p>
            <a:pPr marL="342900" indent="-342900">
              <a:buFont typeface="+mj-lt"/>
              <a:buAutoNum type="arabicPeriod"/>
            </a:pPr>
            <a:endParaRPr lang="en-US" sz="1600" dirty="0">
              <a:latin typeface="Courier New"/>
              <a:cs typeface="Courier New"/>
            </a:endParaRPr>
          </a:p>
        </p:txBody>
      </p:sp>
      <p:sp>
        <p:nvSpPr>
          <p:cNvPr id="26" name="Rettangolo 25"/>
          <p:cNvSpPr/>
          <p:nvPr/>
        </p:nvSpPr>
        <p:spPr>
          <a:xfrm>
            <a:off x="2283213" y="2881822"/>
            <a:ext cx="415498" cy="369332"/>
          </a:xfrm>
          <a:prstGeom prst="rect">
            <a:avLst/>
          </a:prstGeom>
        </p:spPr>
        <p:txBody>
          <a:bodyPr wrap="none">
            <a:spAutoFit/>
          </a:bodyPr>
          <a:lstStyle/>
          <a:p>
            <a:r>
              <a:rPr lang="en-US" dirty="0"/>
              <a:t>①</a:t>
            </a:r>
          </a:p>
        </p:txBody>
      </p:sp>
      <p:sp>
        <p:nvSpPr>
          <p:cNvPr id="27" name="CasellaDiTesto 26"/>
          <p:cNvSpPr txBox="1"/>
          <p:nvPr/>
        </p:nvSpPr>
        <p:spPr>
          <a:xfrm>
            <a:off x="4409015" y="2696885"/>
            <a:ext cx="4344509" cy="830997"/>
          </a:xfrm>
          <a:prstGeom prst="rect">
            <a:avLst/>
          </a:prstGeom>
          <a:noFill/>
        </p:spPr>
        <p:txBody>
          <a:bodyPr wrap="square" rtlCol="0">
            <a:spAutoFit/>
          </a:bodyPr>
          <a:lstStyle/>
          <a:p>
            <a:pPr marL="342900" indent="-342900">
              <a:buFont typeface="+mj-lt"/>
              <a:buAutoNum type="arabicPeriod"/>
            </a:pPr>
            <a:r>
              <a:rPr lang="en-US" sz="1600" dirty="0" smtClean="0">
                <a:latin typeface="+mj-lt"/>
                <a:cs typeface="Courier New"/>
              </a:rPr>
              <a:t>Obtain an </a:t>
            </a:r>
            <a:r>
              <a:rPr lang="en-US" sz="1600" dirty="0" err="1" smtClean="0">
                <a:latin typeface="Courier New"/>
                <a:cs typeface="Courier New"/>
              </a:rPr>
              <a:t>EntityManager</a:t>
            </a:r>
            <a:r>
              <a:rPr lang="en-US" sz="1600" dirty="0" smtClean="0">
                <a:latin typeface="+mj-lt"/>
                <a:cs typeface="Courier New"/>
              </a:rPr>
              <a:t> instance</a:t>
            </a:r>
          </a:p>
          <a:p>
            <a:pPr marL="342900" indent="-342900">
              <a:buFont typeface="+mj-lt"/>
              <a:buAutoNum type="arabicPeriod"/>
            </a:pPr>
            <a:r>
              <a:rPr lang="en-US" sz="1600" dirty="0" smtClean="0">
                <a:latin typeface="+mj-lt"/>
                <a:cs typeface="Courier New"/>
              </a:rPr>
              <a:t>Begin transaction</a:t>
            </a:r>
          </a:p>
          <a:p>
            <a:pPr marL="342900" indent="-342900">
              <a:buFont typeface="+mj-lt"/>
              <a:buAutoNum type="arabicPeriod"/>
            </a:pPr>
            <a:endParaRPr lang="en-US" sz="1600" dirty="0">
              <a:latin typeface="Courier New"/>
              <a:cs typeface="Courier New"/>
            </a:endParaRPr>
          </a:p>
        </p:txBody>
      </p:sp>
      <p:sp>
        <p:nvSpPr>
          <p:cNvPr id="29" name="Rettangolo 28"/>
          <p:cNvSpPr/>
          <p:nvPr/>
        </p:nvSpPr>
        <p:spPr>
          <a:xfrm>
            <a:off x="4594249" y="3343216"/>
            <a:ext cx="415498" cy="369332"/>
          </a:xfrm>
          <a:prstGeom prst="rect">
            <a:avLst/>
          </a:prstGeom>
        </p:spPr>
        <p:txBody>
          <a:bodyPr wrap="none">
            <a:spAutoFit/>
          </a:bodyPr>
          <a:lstStyle/>
          <a:p>
            <a:r>
              <a:rPr lang="en-US" dirty="0"/>
              <a:t>②</a:t>
            </a:r>
          </a:p>
        </p:txBody>
      </p:sp>
      <p:cxnSp>
        <p:nvCxnSpPr>
          <p:cNvPr id="31" name="Connettore 2 30"/>
          <p:cNvCxnSpPr/>
          <p:nvPr/>
        </p:nvCxnSpPr>
        <p:spPr>
          <a:xfrm>
            <a:off x="14655221" y="8660065"/>
            <a:ext cx="36588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2" name="Connettore 2 31"/>
          <p:cNvCxnSpPr>
            <a:endCxn id="8" idx="1"/>
          </p:cNvCxnSpPr>
          <p:nvPr/>
        </p:nvCxnSpPr>
        <p:spPr>
          <a:xfrm flipV="1">
            <a:off x="7054311" y="4315276"/>
            <a:ext cx="478516" cy="4386"/>
          </a:xfrm>
          <a:prstGeom prst="straightConnector1">
            <a:avLst/>
          </a:prstGeom>
          <a:ln>
            <a:solidFill>
              <a:srgbClr val="21449B"/>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4" name="Rettangolo 33"/>
          <p:cNvSpPr/>
          <p:nvPr/>
        </p:nvSpPr>
        <p:spPr>
          <a:xfrm>
            <a:off x="7069400" y="3838872"/>
            <a:ext cx="415498" cy="369332"/>
          </a:xfrm>
          <a:prstGeom prst="rect">
            <a:avLst/>
          </a:prstGeom>
        </p:spPr>
        <p:txBody>
          <a:bodyPr wrap="none">
            <a:spAutoFit/>
          </a:bodyPr>
          <a:lstStyle/>
          <a:p>
            <a:r>
              <a:rPr lang="en-US" dirty="0"/>
              <a:t>③</a:t>
            </a:r>
          </a:p>
        </p:txBody>
      </p:sp>
      <p:sp>
        <p:nvSpPr>
          <p:cNvPr id="35" name="Rettangolo 34"/>
          <p:cNvSpPr/>
          <p:nvPr/>
        </p:nvSpPr>
        <p:spPr>
          <a:xfrm>
            <a:off x="4594249" y="4315276"/>
            <a:ext cx="415498" cy="369332"/>
          </a:xfrm>
          <a:prstGeom prst="rect">
            <a:avLst/>
          </a:prstGeom>
        </p:spPr>
        <p:txBody>
          <a:bodyPr wrap="none">
            <a:spAutoFit/>
          </a:bodyPr>
          <a:lstStyle/>
          <a:p>
            <a:r>
              <a:rPr lang="en-US" dirty="0"/>
              <a:t>④</a:t>
            </a:r>
          </a:p>
        </p:txBody>
      </p:sp>
      <p:sp>
        <p:nvSpPr>
          <p:cNvPr id="36" name="Rettangolo 35"/>
          <p:cNvSpPr/>
          <p:nvPr/>
        </p:nvSpPr>
        <p:spPr>
          <a:xfrm>
            <a:off x="2288617" y="4712619"/>
            <a:ext cx="415498" cy="369332"/>
          </a:xfrm>
          <a:prstGeom prst="rect">
            <a:avLst/>
          </a:prstGeom>
        </p:spPr>
        <p:txBody>
          <a:bodyPr wrap="none">
            <a:spAutoFit/>
          </a:bodyPr>
          <a:lstStyle/>
          <a:p>
            <a:r>
              <a:rPr lang="en-US" dirty="0"/>
              <a:t>⑤</a:t>
            </a:r>
          </a:p>
        </p:txBody>
      </p:sp>
      <p:sp>
        <p:nvSpPr>
          <p:cNvPr id="3" name="Segnaposto numero diapositiva 2"/>
          <p:cNvSpPr>
            <a:spLocks noGrp="1"/>
          </p:cNvSpPr>
          <p:nvPr>
            <p:ph type="sldNum" sz="quarter" idx="12"/>
          </p:nvPr>
        </p:nvSpPr>
        <p:spPr/>
        <p:txBody>
          <a:bodyPr/>
          <a:lstStyle/>
          <a:p>
            <a:fld id="{4A822907-8A9D-4F6B-98F6-913902AD56B5}" type="slidenum">
              <a:rPr lang="en-US" smtClean="0"/>
              <a:t>110</a:t>
            </a:fld>
            <a:endParaRPr lang="en-US"/>
          </a:p>
        </p:txBody>
      </p:sp>
    </p:spTree>
    <p:extLst>
      <p:ext uri="{BB962C8B-B14F-4D97-AF65-F5344CB8AC3E}">
        <p14:creationId xmlns:p14="http://schemas.microsoft.com/office/powerpoint/2010/main" val="236884022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Problem: Thread-safety (1/2)</a:t>
            </a:r>
            <a:endParaRPr lang="en-US" dirty="0"/>
          </a:p>
        </p:txBody>
      </p:sp>
      <p:sp>
        <p:nvSpPr>
          <p:cNvPr id="3" name="Segnaposto contenuto 2"/>
          <p:cNvSpPr>
            <a:spLocks noGrp="1"/>
          </p:cNvSpPr>
          <p:nvPr>
            <p:ph idx="1"/>
          </p:nvPr>
        </p:nvSpPr>
        <p:spPr/>
        <p:txBody>
          <a:bodyPr>
            <a:normAutofit fontScale="92500" lnSpcReduction="20000"/>
          </a:bodyPr>
          <a:lstStyle/>
          <a:p>
            <a:r>
              <a:rPr lang="en-US" dirty="0" smtClean="0"/>
              <a:t>According to the session-per-request pattern, each user is associated with an </a:t>
            </a:r>
            <a:r>
              <a:rPr lang="en-US" dirty="0" err="1" smtClean="0">
                <a:latin typeface="Courier New"/>
                <a:cs typeface="Courier New"/>
              </a:rPr>
              <a:t>EntityManager</a:t>
            </a:r>
            <a:r>
              <a:rPr lang="en-US" dirty="0" smtClean="0"/>
              <a:t> instance</a:t>
            </a:r>
          </a:p>
          <a:p>
            <a:pPr lvl="1"/>
            <a:r>
              <a:rPr lang="en-US" dirty="0" err="1">
                <a:latin typeface="Courier New"/>
                <a:cs typeface="Courier New"/>
              </a:rPr>
              <a:t>EntityManager</a:t>
            </a:r>
            <a:r>
              <a:rPr lang="en-US" dirty="0"/>
              <a:t> in JPA acts as a </a:t>
            </a:r>
            <a:r>
              <a:rPr lang="en-US" b="1" dirty="0" smtClean="0"/>
              <a:t>session</a:t>
            </a:r>
            <a:r>
              <a:rPr lang="en-US" dirty="0" smtClean="0"/>
              <a:t> </a:t>
            </a:r>
            <a:r>
              <a:rPr lang="en-US" dirty="0"/>
              <a:t>object for a user</a:t>
            </a:r>
            <a:endParaRPr lang="en-US" dirty="0" smtClean="0"/>
          </a:p>
          <a:p>
            <a:r>
              <a:rPr lang="en-US" dirty="0"/>
              <a:t>Web tier components are meant to be used by multiple </a:t>
            </a:r>
            <a:r>
              <a:rPr lang="en-US" b="1" dirty="0"/>
              <a:t>concurrent</a:t>
            </a:r>
            <a:r>
              <a:rPr lang="en-US" dirty="0"/>
              <a:t> </a:t>
            </a:r>
            <a:r>
              <a:rPr lang="en-US" dirty="0" smtClean="0"/>
              <a:t>thread</a:t>
            </a:r>
          </a:p>
          <a:p>
            <a:pPr lvl="1"/>
            <a:r>
              <a:rPr lang="en-US" dirty="0"/>
              <a:t>The servlet </a:t>
            </a:r>
            <a:r>
              <a:rPr lang="en-US" dirty="0" smtClean="0"/>
              <a:t>container allocates </a:t>
            </a:r>
            <a:r>
              <a:rPr lang="en-US" dirty="0"/>
              <a:t>a </a:t>
            </a:r>
            <a:r>
              <a:rPr lang="en-US" b="1" dirty="0"/>
              <a:t>new thread</a:t>
            </a:r>
            <a:r>
              <a:rPr lang="en-US" dirty="0"/>
              <a:t> for each new client’s </a:t>
            </a:r>
            <a:r>
              <a:rPr lang="en-US" dirty="0" smtClean="0"/>
              <a:t>request</a:t>
            </a:r>
            <a:endParaRPr lang="en-US" dirty="0"/>
          </a:p>
          <a:p>
            <a:pPr lvl="1"/>
            <a:r>
              <a:rPr lang="en-US" dirty="0"/>
              <a:t>Servlet-based components </a:t>
            </a:r>
            <a:r>
              <a:rPr lang="en-US" dirty="0" smtClean="0"/>
              <a:t>are designed </a:t>
            </a:r>
            <a:r>
              <a:rPr lang="en-US" dirty="0"/>
              <a:t>this way because they are intended to achieve high throughput through </a:t>
            </a:r>
            <a:r>
              <a:rPr lang="en-US" dirty="0" smtClean="0"/>
              <a:t>statelessness</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111</a:t>
            </a:fld>
            <a:endParaRPr lang="en-US"/>
          </a:p>
        </p:txBody>
      </p:sp>
    </p:spTree>
    <p:extLst>
      <p:ext uri="{BB962C8B-B14F-4D97-AF65-F5344CB8AC3E}">
        <p14:creationId xmlns:p14="http://schemas.microsoft.com/office/powerpoint/2010/main" val="98379274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Problem: </a:t>
            </a:r>
            <a:r>
              <a:rPr lang="en-US" dirty="0" smtClean="0"/>
              <a:t>Thread</a:t>
            </a:r>
            <a:r>
              <a:rPr lang="en-US" dirty="0"/>
              <a:t>-</a:t>
            </a:r>
            <a:r>
              <a:rPr lang="en-US" dirty="0" smtClean="0"/>
              <a:t>safety (2/2)</a:t>
            </a:r>
            <a:endParaRPr lang="en-US" dirty="0"/>
          </a:p>
        </p:txBody>
      </p:sp>
      <p:sp>
        <p:nvSpPr>
          <p:cNvPr id="3" name="Segnaposto contenuto 2"/>
          <p:cNvSpPr>
            <a:spLocks noGrp="1"/>
          </p:cNvSpPr>
          <p:nvPr>
            <p:ph idx="1"/>
          </p:nvPr>
        </p:nvSpPr>
        <p:spPr/>
        <p:txBody>
          <a:bodyPr>
            <a:normAutofit fontScale="92500"/>
          </a:bodyPr>
          <a:lstStyle/>
          <a:p>
            <a:r>
              <a:rPr lang="it-IT" dirty="0"/>
              <a:t>A </a:t>
            </a:r>
            <a:r>
              <a:rPr lang="it-IT" dirty="0" err="1"/>
              <a:t>class</a:t>
            </a:r>
            <a:r>
              <a:rPr lang="it-IT" dirty="0"/>
              <a:t> </a:t>
            </a:r>
            <a:r>
              <a:rPr lang="it-IT" dirty="0" err="1"/>
              <a:t>is</a:t>
            </a:r>
            <a:r>
              <a:rPr lang="it-IT" dirty="0"/>
              <a:t> </a:t>
            </a:r>
            <a:r>
              <a:rPr lang="it-IT" b="1" dirty="0" err="1"/>
              <a:t>thread-safe</a:t>
            </a:r>
            <a:r>
              <a:rPr lang="it-IT" b="1" dirty="0"/>
              <a:t> </a:t>
            </a:r>
            <a:r>
              <a:rPr lang="it-IT" dirty="0" err="1"/>
              <a:t>if</a:t>
            </a:r>
            <a:r>
              <a:rPr lang="it-IT" dirty="0"/>
              <a:t> </a:t>
            </a:r>
            <a:r>
              <a:rPr lang="it-IT" dirty="0" err="1"/>
              <a:t>it</a:t>
            </a:r>
            <a:r>
              <a:rPr lang="it-IT" dirty="0"/>
              <a:t> </a:t>
            </a:r>
            <a:r>
              <a:rPr lang="it-IT" dirty="0" err="1"/>
              <a:t>behaves</a:t>
            </a:r>
            <a:r>
              <a:rPr lang="it-IT" dirty="0"/>
              <a:t> </a:t>
            </a:r>
            <a:r>
              <a:rPr lang="it-IT" dirty="0" err="1"/>
              <a:t>correctly</a:t>
            </a:r>
            <a:r>
              <a:rPr lang="it-IT" dirty="0"/>
              <a:t> </a:t>
            </a:r>
            <a:r>
              <a:rPr lang="it-IT" dirty="0" err="1"/>
              <a:t>when</a:t>
            </a:r>
            <a:r>
              <a:rPr lang="it-IT" dirty="0"/>
              <a:t> </a:t>
            </a:r>
            <a:r>
              <a:rPr lang="it-IT" dirty="0" err="1"/>
              <a:t>accessed</a:t>
            </a:r>
            <a:r>
              <a:rPr lang="it-IT" dirty="0"/>
              <a:t> from multiple </a:t>
            </a:r>
            <a:r>
              <a:rPr lang="it-IT" dirty="0" err="1" smtClean="0"/>
              <a:t>threads</a:t>
            </a:r>
            <a:endParaRPr lang="it-IT" dirty="0"/>
          </a:p>
          <a:p>
            <a:pPr lvl="1"/>
            <a:r>
              <a:rPr lang="it-IT" dirty="0" err="1" smtClean="0">
                <a:latin typeface="Courier New"/>
                <a:cs typeface="Courier New"/>
              </a:rPr>
              <a:t>EntityManager</a:t>
            </a:r>
            <a:r>
              <a:rPr lang="it-IT" dirty="0" smtClean="0"/>
              <a:t> </a:t>
            </a:r>
            <a:r>
              <a:rPr lang="it-IT" b="1" dirty="0" err="1"/>
              <a:t>is</a:t>
            </a:r>
            <a:r>
              <a:rPr lang="it-IT" b="1" dirty="0"/>
              <a:t> </a:t>
            </a:r>
            <a:r>
              <a:rPr lang="it-IT" b="1" dirty="0" err="1" smtClean="0"/>
              <a:t>not</a:t>
            </a:r>
            <a:r>
              <a:rPr lang="it-IT" b="1" dirty="0" smtClean="0"/>
              <a:t> </a:t>
            </a:r>
            <a:r>
              <a:rPr lang="it-IT" dirty="0" err="1" smtClean="0"/>
              <a:t>thread-safe</a:t>
            </a:r>
            <a:r>
              <a:rPr lang="it-IT" dirty="0" smtClean="0"/>
              <a:t>, </a:t>
            </a:r>
            <a:r>
              <a:rPr lang="en-US" dirty="0" smtClean="0"/>
              <a:t>hence </a:t>
            </a:r>
            <a:r>
              <a:rPr lang="en-US" dirty="0"/>
              <a:t>you should never inject it directly into a web </a:t>
            </a:r>
            <a:r>
              <a:rPr lang="en-US" dirty="0" smtClean="0"/>
              <a:t>component</a:t>
            </a:r>
          </a:p>
          <a:p>
            <a:r>
              <a:rPr lang="en-US" dirty="0"/>
              <a:t>A </a:t>
            </a:r>
            <a:r>
              <a:rPr lang="en-US" dirty="0" err="1">
                <a:latin typeface="Courier New"/>
                <a:cs typeface="Courier New"/>
              </a:rPr>
              <a:t>EntityManagerFactory</a:t>
            </a:r>
            <a:r>
              <a:rPr lang="en-US" dirty="0"/>
              <a:t> </a:t>
            </a:r>
            <a:r>
              <a:rPr lang="en-US" dirty="0" smtClean="0"/>
              <a:t>instead is </a:t>
            </a:r>
            <a:r>
              <a:rPr lang="en-US" dirty="0"/>
              <a:t>a </a:t>
            </a:r>
            <a:r>
              <a:rPr lang="en-US" dirty="0" smtClean="0"/>
              <a:t>thread-safe</a:t>
            </a:r>
            <a:r>
              <a:rPr lang="en-US" dirty="0"/>
              <a:t>, yet expensive-to-create, object intended to be shared by all application </a:t>
            </a:r>
            <a:r>
              <a:rPr lang="en-US" dirty="0" smtClean="0"/>
              <a:t>threads</a:t>
            </a:r>
          </a:p>
          <a:p>
            <a:pPr lvl="1"/>
            <a:r>
              <a:rPr lang="en-US" dirty="0"/>
              <a:t>It is created once, usually on application startup</a:t>
            </a:r>
            <a:endParaRPr lang="en-US" dirty="0" smtClean="0"/>
          </a:p>
          <a:p>
            <a:pPr marL="342900" lvl="1"/>
            <a:endParaRPr lang="en-US" dirty="0" smtClean="0"/>
          </a:p>
          <a:p>
            <a:pPr marL="342900" lvl="1" indent="-342900">
              <a:spcBef>
                <a:spcPts val="2000"/>
              </a:spcBef>
              <a:buClr>
                <a:schemeClr val="accent1"/>
              </a:buClr>
            </a:pPr>
            <a:endParaRPr lang="en-US" dirty="0" smtClean="0"/>
          </a:p>
        </p:txBody>
      </p:sp>
      <p:sp>
        <p:nvSpPr>
          <p:cNvPr id="4" name="Segnaposto numero diapositiva 3"/>
          <p:cNvSpPr>
            <a:spLocks noGrp="1"/>
          </p:cNvSpPr>
          <p:nvPr>
            <p:ph type="sldNum" sz="quarter" idx="12"/>
          </p:nvPr>
        </p:nvSpPr>
        <p:spPr/>
        <p:txBody>
          <a:bodyPr/>
          <a:lstStyle/>
          <a:p>
            <a:fld id="{4A822907-8A9D-4F6B-98F6-913902AD56B5}" type="slidenum">
              <a:rPr lang="en-US" smtClean="0"/>
              <a:t>112</a:t>
            </a:fld>
            <a:endParaRPr lang="en-US"/>
          </a:p>
        </p:txBody>
      </p:sp>
    </p:spTree>
    <p:extLst>
      <p:ext uri="{BB962C8B-B14F-4D97-AF65-F5344CB8AC3E}">
        <p14:creationId xmlns:p14="http://schemas.microsoft.com/office/powerpoint/2010/main" val="8374210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err="1" smtClean="0"/>
              <a:t>ThreadLocal</a:t>
            </a:r>
            <a:r>
              <a:rPr lang="en-US" dirty="0" smtClean="0"/>
              <a:t> Session</a:t>
            </a:r>
            <a:br>
              <a:rPr lang="en-US" dirty="0" smtClean="0"/>
            </a:br>
            <a:r>
              <a:rPr lang="en-US" dirty="0" smtClean="0"/>
              <a:t>design pattern (1/2)</a:t>
            </a:r>
            <a:endParaRPr lang="en-US" dirty="0"/>
          </a:p>
        </p:txBody>
      </p:sp>
      <p:sp>
        <p:nvSpPr>
          <p:cNvPr id="3" name="Segnaposto contenuto 2"/>
          <p:cNvSpPr>
            <a:spLocks noGrp="1"/>
          </p:cNvSpPr>
          <p:nvPr>
            <p:ph idx="1"/>
          </p:nvPr>
        </p:nvSpPr>
        <p:spPr/>
        <p:txBody>
          <a:bodyPr>
            <a:normAutofit fontScale="92500"/>
          </a:bodyPr>
          <a:lstStyle/>
          <a:p>
            <a:r>
              <a:rPr lang="it-IT" dirty="0" err="1" smtClean="0">
                <a:latin typeface="Courier New"/>
                <a:cs typeface="Courier New"/>
              </a:rPr>
              <a:t>java.lang.ThreadLocal</a:t>
            </a:r>
            <a:r>
              <a:rPr lang="it-IT" dirty="0" smtClean="0"/>
              <a:t> </a:t>
            </a:r>
            <a:r>
              <a:rPr lang="it-IT" dirty="0" err="1"/>
              <a:t>class</a:t>
            </a:r>
            <a:r>
              <a:rPr lang="it-IT" dirty="0"/>
              <a:t> </a:t>
            </a:r>
            <a:r>
              <a:rPr lang="it-IT" dirty="0" err="1"/>
              <a:t>provides</a:t>
            </a:r>
            <a:r>
              <a:rPr lang="it-IT" dirty="0"/>
              <a:t> </a:t>
            </a:r>
            <a:r>
              <a:rPr lang="it-IT" dirty="0" err="1"/>
              <a:t>support</a:t>
            </a:r>
            <a:r>
              <a:rPr lang="it-IT" dirty="0"/>
              <a:t> for </a:t>
            </a:r>
            <a:r>
              <a:rPr lang="it-IT" b="1" dirty="0" err="1" smtClean="0"/>
              <a:t>thread-local</a:t>
            </a:r>
            <a:r>
              <a:rPr lang="it-IT" b="1" dirty="0" smtClean="0"/>
              <a:t> </a:t>
            </a:r>
            <a:r>
              <a:rPr lang="it-IT" b="1" dirty="0" err="1" smtClean="0"/>
              <a:t>variables</a:t>
            </a:r>
            <a:endParaRPr lang="it-IT" b="1" dirty="0" smtClean="0"/>
          </a:p>
          <a:p>
            <a:pPr lvl="1"/>
            <a:r>
              <a:rPr lang="it-IT" dirty="0" err="1"/>
              <a:t>E</a:t>
            </a:r>
            <a:r>
              <a:rPr lang="it-IT" dirty="0" err="1" smtClean="0"/>
              <a:t>ach</a:t>
            </a:r>
            <a:r>
              <a:rPr lang="it-IT" dirty="0" smtClean="0"/>
              <a:t> </a:t>
            </a:r>
            <a:r>
              <a:rPr lang="it-IT" dirty="0" err="1"/>
              <a:t>thread</a:t>
            </a:r>
            <a:r>
              <a:rPr lang="it-IT" dirty="0"/>
              <a:t> </a:t>
            </a:r>
            <a:r>
              <a:rPr lang="it-IT" dirty="0" err="1"/>
              <a:t>that</a:t>
            </a:r>
            <a:r>
              <a:rPr lang="it-IT" dirty="0"/>
              <a:t> </a:t>
            </a:r>
            <a:r>
              <a:rPr lang="it-IT" dirty="0" err="1"/>
              <a:t>accesses</a:t>
            </a:r>
            <a:r>
              <a:rPr lang="it-IT" dirty="0"/>
              <a:t> </a:t>
            </a:r>
            <a:r>
              <a:rPr lang="it-IT" dirty="0" smtClean="0"/>
              <a:t>a </a:t>
            </a:r>
            <a:r>
              <a:rPr lang="it-IT" dirty="0" err="1" smtClean="0"/>
              <a:t>thread-local</a:t>
            </a:r>
            <a:r>
              <a:rPr lang="it-IT" dirty="0" smtClean="0"/>
              <a:t> </a:t>
            </a:r>
            <a:r>
              <a:rPr lang="it-IT" dirty="0" err="1" smtClean="0"/>
              <a:t>variable</a:t>
            </a:r>
            <a:r>
              <a:rPr lang="it-IT" dirty="0" smtClean="0"/>
              <a:t> </a:t>
            </a:r>
            <a:r>
              <a:rPr lang="it-IT" dirty="0" err="1"/>
              <a:t>has</a:t>
            </a:r>
            <a:r>
              <a:rPr lang="it-IT" dirty="0"/>
              <a:t> </a:t>
            </a:r>
            <a:r>
              <a:rPr lang="it-IT" dirty="0" err="1"/>
              <a:t>its</a:t>
            </a:r>
            <a:r>
              <a:rPr lang="it-IT" dirty="0"/>
              <a:t> </a:t>
            </a:r>
            <a:r>
              <a:rPr lang="it-IT" dirty="0" err="1"/>
              <a:t>own</a:t>
            </a:r>
            <a:r>
              <a:rPr lang="it-IT" dirty="0"/>
              <a:t>, </a:t>
            </a:r>
            <a:r>
              <a:rPr lang="it-IT" dirty="0" err="1"/>
              <a:t>independently</a:t>
            </a:r>
            <a:r>
              <a:rPr lang="it-IT" dirty="0"/>
              <a:t> </a:t>
            </a:r>
            <a:r>
              <a:rPr lang="it-IT" dirty="0" err="1"/>
              <a:t>initialized</a:t>
            </a:r>
            <a:r>
              <a:rPr lang="it-IT" dirty="0"/>
              <a:t> copy of the </a:t>
            </a:r>
            <a:r>
              <a:rPr lang="it-IT" dirty="0" err="1" smtClean="0"/>
              <a:t>variable</a:t>
            </a:r>
            <a:endParaRPr lang="en-US" dirty="0"/>
          </a:p>
          <a:p>
            <a:r>
              <a:rPr lang="en-US" dirty="0" smtClean="0"/>
              <a:t>The </a:t>
            </a:r>
            <a:r>
              <a:rPr lang="en-US" dirty="0" err="1" smtClean="0">
                <a:latin typeface="Courier New"/>
                <a:cs typeface="Courier New"/>
              </a:rPr>
              <a:t>EntityManager</a:t>
            </a:r>
            <a:r>
              <a:rPr lang="en-US" dirty="0" smtClean="0"/>
              <a:t> can be bound to the thread that serves the request by using a </a:t>
            </a:r>
            <a:r>
              <a:rPr lang="en-US" dirty="0" err="1" smtClean="0">
                <a:latin typeface="Courier New"/>
                <a:cs typeface="Courier New"/>
              </a:rPr>
              <a:t>ThreadLocal</a:t>
            </a:r>
            <a:r>
              <a:rPr lang="en-US" dirty="0" smtClean="0"/>
              <a:t> variable</a:t>
            </a:r>
          </a:p>
          <a:p>
            <a:pPr lvl="1"/>
            <a:r>
              <a:rPr lang="en-US" dirty="0" smtClean="0"/>
              <a:t>The binding occurs in a helper class</a:t>
            </a:r>
          </a:p>
          <a:p>
            <a:pPr lvl="1"/>
            <a:r>
              <a:rPr lang="en-US" dirty="0" smtClean="0"/>
              <a:t>This design pattern is called </a:t>
            </a:r>
            <a:r>
              <a:rPr lang="en-US" b="1" dirty="0" err="1" smtClean="0"/>
              <a:t>ThreadLocal</a:t>
            </a:r>
            <a:r>
              <a:rPr lang="en-US" b="1" dirty="0" smtClean="0"/>
              <a:t> Session</a:t>
            </a:r>
            <a:endParaRPr lang="it-IT" b="1"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113</a:t>
            </a:fld>
            <a:endParaRPr lang="en-US"/>
          </a:p>
        </p:txBody>
      </p:sp>
    </p:spTree>
    <p:extLst>
      <p:ext uri="{BB962C8B-B14F-4D97-AF65-F5344CB8AC3E}">
        <p14:creationId xmlns:p14="http://schemas.microsoft.com/office/powerpoint/2010/main" val="93716593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err="1"/>
              <a:t>ThreadLocal</a:t>
            </a:r>
            <a:r>
              <a:rPr lang="en-US" dirty="0"/>
              <a:t> Session</a:t>
            </a:r>
            <a:br>
              <a:rPr lang="en-US" dirty="0"/>
            </a:br>
            <a:r>
              <a:rPr lang="en-US" dirty="0"/>
              <a:t>design pattern </a:t>
            </a:r>
            <a:r>
              <a:rPr lang="en-US" dirty="0" smtClean="0"/>
              <a:t>(2/2)</a:t>
            </a:r>
            <a:endParaRPr lang="en-US"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482461995"/>
              </p:ext>
            </p:extLst>
          </p:nvPr>
        </p:nvGraphicFramePr>
        <p:xfrm>
          <a:off x="1114425" y="2595563"/>
          <a:ext cx="7610475" cy="3937000"/>
        </p:xfrm>
        <a:graphic>
          <a:graphicData uri="http://schemas.openxmlformats.org/drawingml/2006/table">
            <a:tbl>
              <a:tblPr firstRow="1" bandRow="1">
                <a:tableStyleId>{5C22544A-7EE6-4342-B048-85BDC9FD1C3A}</a:tableStyleId>
              </a:tblPr>
              <a:tblGrid>
                <a:gridCol w="7610475"/>
              </a:tblGrid>
              <a:tr h="370840">
                <a:tc>
                  <a:txBody>
                    <a:bodyPr/>
                    <a:lstStyle/>
                    <a:p>
                      <a:r>
                        <a:rPr lang="en-US" dirty="0" err="1" smtClean="0">
                          <a:latin typeface="Courier New"/>
                          <a:cs typeface="Courier New"/>
                        </a:rPr>
                        <a:t>EntityManagerHelper.java</a:t>
                      </a:r>
                      <a:r>
                        <a:rPr lang="en-US" baseline="0" dirty="0" smtClean="0"/>
                        <a:t> (</a:t>
                      </a:r>
                      <a:r>
                        <a:rPr lang="en-US" baseline="0" dirty="0" err="1" smtClean="0"/>
                        <a:t>ThreadLocal</a:t>
                      </a:r>
                      <a:r>
                        <a:rPr lang="en-US" baseline="0" dirty="0" smtClean="0"/>
                        <a:t> Session)</a:t>
                      </a:r>
                      <a:endParaRPr lang="en-US" dirty="0"/>
                    </a:p>
                  </a:txBody>
                  <a:tcPr/>
                </a:tc>
              </a:tr>
              <a:tr h="370840">
                <a:tc>
                  <a:txBody>
                    <a:bodyPr/>
                    <a:lstStyle/>
                    <a:p>
                      <a:r>
                        <a:rPr lang="en-US" sz="1200" b="1" dirty="0" smtClean="0">
                          <a:solidFill>
                            <a:prstClr val="black"/>
                          </a:solidFill>
                          <a:latin typeface="CourierNewPS-BoldMT"/>
                        </a:rPr>
                        <a:t>public class</a:t>
                      </a:r>
                      <a:r>
                        <a:rPr lang="en-US" sz="1200" b="0" dirty="0" smtClean="0">
                          <a:solidFill>
                            <a:prstClr val="black"/>
                          </a:solidFill>
                          <a:latin typeface="CourierNewPSMT"/>
                        </a:rPr>
                        <a:t> </a:t>
                      </a:r>
                      <a:r>
                        <a:rPr lang="en-US" sz="1200" b="0" dirty="0" err="1" smtClean="0">
                          <a:solidFill>
                            <a:prstClr val="black"/>
                          </a:solidFill>
                          <a:latin typeface="CourierNewPSMT"/>
                        </a:rPr>
                        <a:t>EntityManagerHelper</a:t>
                      </a:r>
                      <a:r>
                        <a:rPr lang="en-US" sz="1200" b="0" dirty="0" smtClean="0">
                          <a:solidFill>
                            <a:prstClr val="black"/>
                          </a:solidFill>
                          <a:latin typeface="CourierNewPSMT"/>
                        </a:rPr>
                        <a:t> {</a:t>
                      </a:r>
                    </a:p>
                    <a:p>
                      <a:r>
                        <a:rPr lang="en-US" sz="1200" b="0" dirty="0" smtClean="0">
                          <a:solidFill>
                            <a:prstClr val="black"/>
                          </a:solidFill>
                          <a:latin typeface="CourierNewPSMT"/>
                        </a:rPr>
                        <a:t>	</a:t>
                      </a:r>
                      <a:r>
                        <a:rPr lang="en-US" sz="1200" b="1" dirty="0" smtClean="0">
                          <a:solidFill>
                            <a:prstClr val="black"/>
                          </a:solidFill>
                          <a:latin typeface="CourierNewPS-BoldMT"/>
                        </a:rPr>
                        <a:t>private static final</a:t>
                      </a:r>
                      <a:r>
                        <a:rPr lang="en-US" sz="1200" b="0" dirty="0" smtClean="0">
                          <a:solidFill>
                            <a:prstClr val="black"/>
                          </a:solidFill>
                          <a:latin typeface="CourierNewPSMT"/>
                        </a:rPr>
                        <a:t> </a:t>
                      </a:r>
                      <a:r>
                        <a:rPr lang="en-US" sz="1200" b="0" dirty="0" err="1" smtClean="0">
                          <a:solidFill>
                            <a:prstClr val="black"/>
                          </a:solidFill>
                          <a:latin typeface="CourierNewPSMT"/>
                        </a:rPr>
                        <a:t>EntityManagerFactory</a:t>
                      </a:r>
                      <a:r>
                        <a:rPr lang="en-US" sz="1200" b="0" dirty="0" smtClean="0">
                          <a:solidFill>
                            <a:prstClr val="black"/>
                          </a:solidFill>
                          <a:latin typeface="CourierNewPSMT"/>
                        </a:rPr>
                        <a:t> </a:t>
                      </a:r>
                      <a:r>
                        <a:rPr lang="en-US" sz="1200" b="0" dirty="0" err="1" smtClean="0">
                          <a:solidFill>
                            <a:prstClr val="black"/>
                          </a:solidFill>
                          <a:latin typeface="CourierNewPSMT"/>
                        </a:rPr>
                        <a:t>emf</a:t>
                      </a:r>
                      <a:r>
                        <a:rPr lang="en-US" sz="1200" b="0" dirty="0" smtClean="0">
                          <a:solidFill>
                            <a:prstClr val="black"/>
                          </a:solidFill>
                          <a:latin typeface="CourierNewPSMT"/>
                        </a:rPr>
                        <a:t>; </a:t>
                      </a:r>
                    </a:p>
                    <a:p>
                      <a:r>
                        <a:rPr lang="en-US" sz="1200" b="0" dirty="0" smtClean="0">
                          <a:solidFill>
                            <a:prstClr val="black"/>
                          </a:solidFill>
                          <a:latin typeface="CourierNewPSMT"/>
                        </a:rPr>
                        <a:t>	</a:t>
                      </a:r>
                      <a:r>
                        <a:rPr lang="en-US" sz="1200" b="1" dirty="0" smtClean="0">
                          <a:solidFill>
                            <a:prstClr val="black"/>
                          </a:solidFill>
                          <a:latin typeface="CourierNewPS-BoldMT"/>
                        </a:rPr>
                        <a:t>private static final</a:t>
                      </a:r>
                      <a:r>
                        <a:rPr lang="en-US" sz="1200" b="0" dirty="0" smtClean="0">
                          <a:solidFill>
                            <a:prstClr val="black"/>
                          </a:solidFill>
                          <a:latin typeface="CourierNewPSMT"/>
                        </a:rPr>
                        <a:t> </a:t>
                      </a:r>
                      <a:r>
                        <a:rPr lang="en-US" sz="1200" b="0" dirty="0" err="1" smtClean="0">
                          <a:solidFill>
                            <a:prstClr val="black"/>
                          </a:solidFill>
                          <a:latin typeface="CourierNewPSMT"/>
                        </a:rPr>
                        <a:t>ThreadLocal</a:t>
                      </a:r>
                      <a:r>
                        <a:rPr lang="en-US" sz="1200" b="0" dirty="0" smtClean="0">
                          <a:solidFill>
                            <a:prstClr val="black"/>
                          </a:solidFill>
                          <a:latin typeface="CourierNewPSMT"/>
                        </a:rPr>
                        <a:t>&lt;</a:t>
                      </a:r>
                      <a:r>
                        <a:rPr lang="en-US" sz="1200" b="0" dirty="0" err="1" smtClean="0">
                          <a:solidFill>
                            <a:prstClr val="black"/>
                          </a:solidFill>
                          <a:latin typeface="CourierNewPSMT"/>
                        </a:rPr>
                        <a:t>EntityManager</a:t>
                      </a:r>
                      <a:r>
                        <a:rPr lang="en-US" sz="1200" b="0" dirty="0" smtClean="0">
                          <a:solidFill>
                            <a:prstClr val="black"/>
                          </a:solidFill>
                          <a:latin typeface="CourierNewPSMT"/>
                        </a:rPr>
                        <a:t>&gt; </a:t>
                      </a:r>
                      <a:r>
                        <a:rPr lang="en-US" sz="1200" b="0" dirty="0" err="1" smtClean="0">
                          <a:solidFill>
                            <a:prstClr val="black"/>
                          </a:solidFill>
                          <a:latin typeface="CourierNewPSMT"/>
                        </a:rPr>
                        <a:t>threadLocal</a:t>
                      </a:r>
                      <a:r>
                        <a:rPr lang="en-US" sz="1200" b="0" dirty="0" smtClean="0">
                          <a:solidFill>
                            <a:prstClr val="black"/>
                          </a:solidFill>
                          <a:latin typeface="CourierNewPSMT"/>
                        </a:rPr>
                        <a:t>;</a:t>
                      </a:r>
                    </a:p>
                    <a:p>
                      <a:r>
                        <a:rPr lang="en-US" sz="1200" b="0" dirty="0" smtClean="0">
                          <a:solidFill>
                            <a:prstClr val="black"/>
                          </a:solidFill>
                          <a:latin typeface="CourierNewPSMT"/>
                        </a:rPr>
                        <a:t>	</a:t>
                      </a:r>
                    </a:p>
                    <a:p>
                      <a:r>
                        <a:rPr lang="en-US" sz="1200" b="0" dirty="0" smtClean="0">
                          <a:solidFill>
                            <a:prstClr val="black"/>
                          </a:solidFill>
                          <a:latin typeface="CourierNewPSMT"/>
                        </a:rPr>
                        <a:t>	</a:t>
                      </a:r>
                      <a:r>
                        <a:rPr lang="en-US" sz="1200" b="1" dirty="0" smtClean="0">
                          <a:solidFill>
                            <a:prstClr val="black"/>
                          </a:solidFill>
                          <a:latin typeface="CourierNewPS-BoldMT"/>
                        </a:rPr>
                        <a:t>static</a:t>
                      </a:r>
                      <a:r>
                        <a:rPr lang="en-US" sz="1200" b="0" dirty="0" smtClean="0">
                          <a:solidFill>
                            <a:prstClr val="black"/>
                          </a:solidFill>
                          <a:latin typeface="CourierNewPSMT"/>
                        </a:rPr>
                        <a:t> {</a:t>
                      </a:r>
                    </a:p>
                    <a:p>
                      <a:r>
                        <a:rPr lang="en-US" sz="1200" b="0" dirty="0" smtClean="0">
                          <a:solidFill>
                            <a:prstClr val="black"/>
                          </a:solidFill>
                          <a:latin typeface="CourierNewPSMT"/>
                        </a:rPr>
                        <a:t>	</a:t>
                      </a:r>
                      <a:r>
                        <a:rPr lang="en-US" sz="1200" b="0" baseline="0" dirty="0" smtClean="0">
                          <a:solidFill>
                            <a:prstClr val="black"/>
                          </a:solidFill>
                          <a:latin typeface="CourierNewPSMT"/>
                        </a:rPr>
                        <a:t>   </a:t>
                      </a:r>
                      <a:r>
                        <a:rPr lang="en-US" sz="1200" b="0" dirty="0" err="1" smtClean="0">
                          <a:solidFill>
                            <a:prstClr val="black"/>
                          </a:solidFill>
                          <a:latin typeface="CourierNewPSMT"/>
                        </a:rPr>
                        <a:t>emf</a:t>
                      </a:r>
                      <a:r>
                        <a:rPr lang="en-US" sz="1200" b="0" dirty="0" smtClean="0">
                          <a:solidFill>
                            <a:prstClr val="black"/>
                          </a:solidFill>
                          <a:latin typeface="CourierNewPSMT"/>
                        </a:rPr>
                        <a:t> = </a:t>
                      </a:r>
                      <a:r>
                        <a:rPr lang="en-US" sz="1200" b="0" dirty="0" err="1" smtClean="0">
                          <a:solidFill>
                            <a:prstClr val="black"/>
                          </a:solidFill>
                          <a:latin typeface="CourierNewPSMT"/>
                        </a:rPr>
                        <a:t>Persistence.</a:t>
                      </a:r>
                      <a:r>
                        <a:rPr lang="en-US" sz="1200" b="0" dirty="0" err="1" smtClean="0">
                          <a:solidFill>
                            <a:srgbClr val="010181"/>
                          </a:solidFill>
                          <a:latin typeface="CourierNewPSMT"/>
                        </a:rPr>
                        <a:t>createEntityManagerFactory</a:t>
                      </a:r>
                      <a:r>
                        <a:rPr lang="en-US" sz="1200" b="0" dirty="0" smtClean="0">
                          <a:solidFill>
                            <a:prstClr val="black"/>
                          </a:solidFill>
                          <a:latin typeface="CourierNewPSMT"/>
                        </a:rPr>
                        <a:t>(</a:t>
                      </a:r>
                      <a:r>
                        <a:rPr lang="en-US" sz="1200" b="0" dirty="0" smtClean="0">
                          <a:solidFill>
                            <a:srgbClr val="BF0303"/>
                          </a:solidFill>
                          <a:latin typeface="CourierNewPSMT"/>
                        </a:rPr>
                        <a:t>"</a:t>
                      </a:r>
                      <a:r>
                        <a:rPr lang="en-US" sz="1200" b="0" dirty="0" err="1" smtClean="0">
                          <a:solidFill>
                            <a:srgbClr val="BF0303"/>
                          </a:solidFill>
                          <a:latin typeface="CourierNewPSMT"/>
                        </a:rPr>
                        <a:t>BookStoreUnit</a:t>
                      </a:r>
                      <a:r>
                        <a:rPr lang="en-US" sz="1200" b="0" dirty="0" smtClean="0">
                          <a:solidFill>
                            <a:srgbClr val="BF0303"/>
                          </a:solidFill>
                          <a:latin typeface="CourierNewPSMT"/>
                        </a:rPr>
                        <a:t>"</a:t>
                      </a:r>
                      <a:r>
                        <a:rPr lang="en-US" sz="1200" b="0" dirty="0" smtClean="0">
                          <a:solidFill>
                            <a:prstClr val="black"/>
                          </a:solidFill>
                          <a:latin typeface="CourierNewPSMT"/>
                        </a:rPr>
                        <a:t>); 	</a:t>
                      </a:r>
                    </a:p>
                    <a:p>
                      <a:r>
                        <a:rPr lang="en-US" sz="1200" b="0" dirty="0" smtClean="0">
                          <a:solidFill>
                            <a:prstClr val="black"/>
                          </a:solidFill>
                          <a:latin typeface="CourierNewPSMT"/>
                        </a:rPr>
                        <a:t>	</a:t>
                      </a:r>
                      <a:r>
                        <a:rPr lang="en-US" sz="1200" b="0" baseline="0" dirty="0" smtClean="0">
                          <a:solidFill>
                            <a:prstClr val="black"/>
                          </a:solidFill>
                          <a:latin typeface="CourierNewPSMT"/>
                        </a:rPr>
                        <a:t>   </a:t>
                      </a:r>
                      <a:r>
                        <a:rPr lang="en-US" sz="1200" b="0" dirty="0" err="1" smtClean="0">
                          <a:solidFill>
                            <a:prstClr val="black"/>
                          </a:solidFill>
                          <a:latin typeface="CourierNewPSMT"/>
                        </a:rPr>
                        <a:t>threadLocal</a:t>
                      </a:r>
                      <a:r>
                        <a:rPr lang="en-US" sz="1200" b="0" dirty="0" smtClean="0">
                          <a:solidFill>
                            <a:prstClr val="black"/>
                          </a:solidFill>
                          <a:latin typeface="CourierNewPSMT"/>
                        </a:rPr>
                        <a:t> = </a:t>
                      </a:r>
                      <a:r>
                        <a:rPr lang="en-US" sz="1200" b="1" dirty="0" smtClean="0">
                          <a:solidFill>
                            <a:prstClr val="black"/>
                          </a:solidFill>
                          <a:latin typeface="CourierNewPS-BoldMT"/>
                        </a:rPr>
                        <a:t>new</a:t>
                      </a:r>
                      <a:r>
                        <a:rPr lang="en-US" sz="1200" b="0" dirty="0" smtClean="0">
                          <a:solidFill>
                            <a:prstClr val="black"/>
                          </a:solidFill>
                          <a:latin typeface="CourierNewPSMT"/>
                        </a:rPr>
                        <a:t> </a:t>
                      </a:r>
                      <a:r>
                        <a:rPr lang="en-US" sz="1200" b="0" dirty="0" err="1" smtClean="0">
                          <a:solidFill>
                            <a:prstClr val="black"/>
                          </a:solidFill>
                          <a:latin typeface="CourierNewPSMT"/>
                        </a:rPr>
                        <a:t>ThreadLocal</a:t>
                      </a:r>
                      <a:r>
                        <a:rPr lang="en-US" sz="1200" b="0" dirty="0" smtClean="0">
                          <a:solidFill>
                            <a:prstClr val="black"/>
                          </a:solidFill>
                          <a:latin typeface="CourierNewPSMT"/>
                        </a:rPr>
                        <a:t>&lt;</a:t>
                      </a:r>
                      <a:r>
                        <a:rPr lang="en-US" sz="1200" b="0" dirty="0" err="1" smtClean="0">
                          <a:solidFill>
                            <a:prstClr val="black"/>
                          </a:solidFill>
                          <a:latin typeface="CourierNewPSMT"/>
                        </a:rPr>
                        <a:t>EntityManager</a:t>
                      </a:r>
                      <a:r>
                        <a:rPr lang="en-US" sz="1200" b="0" dirty="0" smtClean="0">
                          <a:solidFill>
                            <a:prstClr val="black"/>
                          </a:solidFill>
                          <a:latin typeface="CourierNewPSMT"/>
                        </a:rPr>
                        <a:t>&gt;();</a:t>
                      </a:r>
                    </a:p>
                    <a:p>
                      <a:r>
                        <a:rPr lang="en-US" sz="1200" b="0" dirty="0" smtClean="0">
                          <a:solidFill>
                            <a:prstClr val="black"/>
                          </a:solidFill>
                          <a:latin typeface="CourierNewPSMT"/>
                        </a:rPr>
                        <a:t>	}</a:t>
                      </a:r>
                    </a:p>
                    <a:p>
                      <a:endParaRPr lang="en-US" sz="1200" b="0" dirty="0" smtClean="0">
                        <a:solidFill>
                          <a:prstClr val="black"/>
                        </a:solidFill>
                        <a:latin typeface="CourierNewPSMT"/>
                      </a:endParaRPr>
                    </a:p>
                    <a:p>
                      <a:r>
                        <a:rPr lang="en-US" sz="1200" b="0" dirty="0" smtClean="0">
                          <a:solidFill>
                            <a:prstClr val="black"/>
                          </a:solidFill>
                          <a:latin typeface="CourierNewPSMT"/>
                        </a:rPr>
                        <a:t>	</a:t>
                      </a:r>
                      <a:r>
                        <a:rPr lang="en-US" sz="1200" b="1" dirty="0" smtClean="0">
                          <a:solidFill>
                            <a:prstClr val="black"/>
                          </a:solidFill>
                          <a:latin typeface="CourierNewPS-BoldMT"/>
                        </a:rPr>
                        <a:t>public static</a:t>
                      </a:r>
                      <a:r>
                        <a:rPr lang="en-US" sz="1200" b="0" dirty="0" smtClean="0">
                          <a:solidFill>
                            <a:prstClr val="black"/>
                          </a:solidFill>
                          <a:latin typeface="CourierNewPSMT"/>
                        </a:rPr>
                        <a:t> </a:t>
                      </a:r>
                      <a:r>
                        <a:rPr lang="en-US" sz="1200" b="0" dirty="0" err="1" smtClean="0">
                          <a:solidFill>
                            <a:prstClr val="black"/>
                          </a:solidFill>
                          <a:latin typeface="CourierNewPSMT"/>
                        </a:rPr>
                        <a:t>EntityManager</a:t>
                      </a:r>
                      <a:r>
                        <a:rPr lang="en-US" sz="1200" b="0" dirty="0" smtClean="0">
                          <a:solidFill>
                            <a:prstClr val="black"/>
                          </a:solidFill>
                          <a:latin typeface="CourierNewPSMT"/>
                        </a:rPr>
                        <a:t> </a:t>
                      </a:r>
                      <a:r>
                        <a:rPr lang="en-US" sz="1200" b="0" dirty="0" err="1" smtClean="0">
                          <a:solidFill>
                            <a:srgbClr val="010181"/>
                          </a:solidFill>
                          <a:latin typeface="CourierNewPSMT"/>
                        </a:rPr>
                        <a:t>getEntityManager</a:t>
                      </a:r>
                      <a:r>
                        <a:rPr lang="en-US" sz="1200" b="0" dirty="0" smtClean="0">
                          <a:solidFill>
                            <a:prstClr val="black"/>
                          </a:solidFill>
                          <a:latin typeface="CourierNewPSMT"/>
                        </a:rPr>
                        <a:t>() {</a:t>
                      </a:r>
                    </a:p>
                    <a:p>
                      <a:r>
                        <a:rPr lang="en-US" sz="1200" b="0" dirty="0" smtClean="0">
                          <a:solidFill>
                            <a:prstClr val="black"/>
                          </a:solidFill>
                          <a:latin typeface="CourierNewPSMT"/>
                        </a:rPr>
                        <a:t>	</a:t>
                      </a:r>
                      <a:r>
                        <a:rPr lang="en-US" sz="1200" b="0" baseline="0" dirty="0" smtClean="0">
                          <a:solidFill>
                            <a:prstClr val="black"/>
                          </a:solidFill>
                          <a:latin typeface="CourierNewPSMT"/>
                        </a:rPr>
                        <a:t>   </a:t>
                      </a:r>
                      <a:r>
                        <a:rPr lang="en-US" sz="1200" b="0" dirty="0" err="1" smtClean="0">
                          <a:solidFill>
                            <a:prstClr val="black"/>
                          </a:solidFill>
                          <a:latin typeface="CourierNewPSMT"/>
                        </a:rPr>
                        <a:t>EntityManager</a:t>
                      </a:r>
                      <a:r>
                        <a:rPr lang="en-US" sz="1200" b="0" dirty="0" smtClean="0">
                          <a:solidFill>
                            <a:prstClr val="black"/>
                          </a:solidFill>
                          <a:latin typeface="CourierNewPSMT"/>
                        </a:rPr>
                        <a:t> </a:t>
                      </a:r>
                      <a:r>
                        <a:rPr lang="en-US" sz="1200" b="0" dirty="0" err="1" smtClean="0">
                          <a:solidFill>
                            <a:prstClr val="black"/>
                          </a:solidFill>
                          <a:latin typeface="CourierNewPSMT"/>
                        </a:rPr>
                        <a:t>em</a:t>
                      </a:r>
                      <a:r>
                        <a:rPr lang="en-US" sz="1200" b="0" dirty="0" smtClean="0">
                          <a:solidFill>
                            <a:prstClr val="black"/>
                          </a:solidFill>
                          <a:latin typeface="CourierNewPSMT"/>
                        </a:rPr>
                        <a:t> = </a:t>
                      </a:r>
                      <a:r>
                        <a:rPr lang="en-US" sz="1200" b="0" dirty="0" err="1" smtClean="0">
                          <a:solidFill>
                            <a:prstClr val="black"/>
                          </a:solidFill>
                          <a:latin typeface="CourierNewPSMT"/>
                        </a:rPr>
                        <a:t>threadLocal.</a:t>
                      </a:r>
                      <a:r>
                        <a:rPr lang="en-US" sz="1200" b="0" dirty="0" err="1" smtClean="0">
                          <a:solidFill>
                            <a:srgbClr val="010181"/>
                          </a:solidFill>
                          <a:latin typeface="CourierNewPSMT"/>
                        </a:rPr>
                        <a:t>get</a:t>
                      </a:r>
                      <a:r>
                        <a:rPr lang="en-US" sz="1200" b="0" dirty="0" smtClean="0">
                          <a:solidFill>
                            <a:prstClr val="black"/>
                          </a:solidFill>
                          <a:latin typeface="CourierNewPSMT"/>
                        </a:rPr>
                        <a:t>();</a:t>
                      </a:r>
                    </a:p>
                    <a:p>
                      <a:r>
                        <a:rPr lang="ro-RO" sz="1200" b="0" dirty="0" smtClean="0">
                          <a:solidFill>
                            <a:prstClr val="black"/>
                          </a:solidFill>
                          <a:latin typeface="CourierNewPSMT"/>
                        </a:rPr>
                        <a:t>	</a:t>
                      </a:r>
                      <a:r>
                        <a:rPr lang="ro-RO" sz="1200" b="0" baseline="0" dirty="0" smtClean="0">
                          <a:solidFill>
                            <a:prstClr val="black"/>
                          </a:solidFill>
                          <a:latin typeface="CourierNewPSMT"/>
                        </a:rPr>
                        <a:t>   </a:t>
                      </a:r>
                      <a:r>
                        <a:rPr lang="ro-RO" sz="1200" b="1" dirty="0" smtClean="0">
                          <a:solidFill>
                            <a:prstClr val="black"/>
                          </a:solidFill>
                          <a:latin typeface="CourierNewPS-BoldMT"/>
                        </a:rPr>
                        <a:t>if</a:t>
                      </a:r>
                      <a:r>
                        <a:rPr lang="ro-RO" sz="1200" b="0" dirty="0" smtClean="0">
                          <a:solidFill>
                            <a:prstClr val="black"/>
                          </a:solidFill>
                          <a:latin typeface="CourierNewPSMT"/>
                        </a:rPr>
                        <a:t> (em == null) {</a:t>
                      </a:r>
                    </a:p>
                    <a:p>
                      <a:r>
                        <a:rPr lang="ro-RO" sz="1200" b="0" dirty="0" smtClean="0">
                          <a:solidFill>
                            <a:prstClr val="black"/>
                          </a:solidFill>
                          <a:latin typeface="CourierNewPSMT"/>
                        </a:rPr>
                        <a:t>	</a:t>
                      </a:r>
                      <a:r>
                        <a:rPr lang="ro-RO" sz="1200" b="0" baseline="0" dirty="0" smtClean="0">
                          <a:solidFill>
                            <a:prstClr val="black"/>
                          </a:solidFill>
                          <a:latin typeface="CourierNewPSMT"/>
                        </a:rPr>
                        <a:t>       </a:t>
                      </a:r>
                      <a:r>
                        <a:rPr lang="ro-RO" sz="1200" b="0" dirty="0" smtClean="0">
                          <a:solidFill>
                            <a:prstClr val="black"/>
                          </a:solidFill>
                          <a:latin typeface="CourierNewPSMT"/>
                        </a:rPr>
                        <a:t>em = emf.</a:t>
                      </a:r>
                      <a:r>
                        <a:rPr lang="ro-RO" sz="1200" b="0" dirty="0" smtClean="0">
                          <a:solidFill>
                            <a:srgbClr val="010181"/>
                          </a:solidFill>
                          <a:latin typeface="CourierNewPSMT"/>
                        </a:rPr>
                        <a:t>createEntityManager</a:t>
                      </a:r>
                      <a:r>
                        <a:rPr lang="ro-RO" sz="1200" b="0" dirty="0" smtClean="0">
                          <a:solidFill>
                            <a:prstClr val="black"/>
                          </a:solidFill>
                          <a:latin typeface="CourierNewPSMT"/>
                        </a:rPr>
                        <a:t>();</a:t>
                      </a:r>
                    </a:p>
                    <a:p>
                      <a:r>
                        <a:rPr lang="ro-RO" sz="1200" b="0" dirty="0" smtClean="0">
                          <a:solidFill>
                            <a:prstClr val="black"/>
                          </a:solidFill>
                          <a:latin typeface="CourierNewPSMT"/>
                        </a:rPr>
                        <a:t>	</a:t>
                      </a:r>
                      <a:r>
                        <a:rPr lang="ro-RO" sz="1200" b="0" baseline="0" dirty="0" smtClean="0">
                          <a:solidFill>
                            <a:prstClr val="black"/>
                          </a:solidFill>
                          <a:latin typeface="CourierNewPSMT"/>
                        </a:rPr>
                        <a:t>       </a:t>
                      </a:r>
                      <a:r>
                        <a:rPr lang="ro-RO" sz="1200" b="0" dirty="0" smtClean="0">
                          <a:solidFill>
                            <a:prstClr val="black"/>
                          </a:solidFill>
                          <a:latin typeface="CourierNewPSMT"/>
                        </a:rPr>
                        <a:t>threadLocal.</a:t>
                      </a:r>
                      <a:r>
                        <a:rPr lang="ro-RO" sz="1200" b="0" dirty="0" smtClean="0">
                          <a:solidFill>
                            <a:srgbClr val="010181"/>
                          </a:solidFill>
                          <a:latin typeface="CourierNewPSMT"/>
                        </a:rPr>
                        <a:t>set</a:t>
                      </a:r>
                      <a:r>
                        <a:rPr lang="ro-RO" sz="1200" b="0" dirty="0" smtClean="0">
                          <a:solidFill>
                            <a:prstClr val="black"/>
                          </a:solidFill>
                          <a:latin typeface="CourierNewPSMT"/>
                        </a:rPr>
                        <a:t>(em);</a:t>
                      </a:r>
                    </a:p>
                    <a:p>
                      <a:r>
                        <a:rPr lang="ro-RO" sz="1200" b="0" dirty="0" smtClean="0">
                          <a:solidFill>
                            <a:prstClr val="black"/>
                          </a:solidFill>
                          <a:latin typeface="CourierNewPSMT"/>
                        </a:rPr>
                        <a:t>	</a:t>
                      </a:r>
                      <a:r>
                        <a:rPr lang="ro-RO" sz="1200" b="0" baseline="0" dirty="0" smtClean="0">
                          <a:solidFill>
                            <a:prstClr val="black"/>
                          </a:solidFill>
                          <a:latin typeface="CourierNewPSMT"/>
                        </a:rPr>
                        <a:t>   </a:t>
                      </a:r>
                      <a:r>
                        <a:rPr lang="ro-RO" sz="1200" b="0" dirty="0" smtClean="0">
                          <a:solidFill>
                            <a:prstClr val="black"/>
                          </a:solidFill>
                          <a:latin typeface="CourierNewPSMT"/>
                        </a:rPr>
                        <a:t>}</a:t>
                      </a:r>
                    </a:p>
                    <a:p>
                      <a:r>
                        <a:rPr lang="ro-RO" sz="1200" b="0" dirty="0" smtClean="0">
                          <a:solidFill>
                            <a:prstClr val="black"/>
                          </a:solidFill>
                          <a:latin typeface="CourierNewPSMT"/>
                        </a:rPr>
                        <a:t>	</a:t>
                      </a:r>
                      <a:r>
                        <a:rPr lang="ro-RO" sz="1200" b="0" baseline="0" dirty="0" smtClean="0">
                          <a:solidFill>
                            <a:prstClr val="black"/>
                          </a:solidFill>
                          <a:latin typeface="CourierNewPSMT"/>
                        </a:rPr>
                        <a:t>   </a:t>
                      </a:r>
                      <a:r>
                        <a:rPr lang="ro-RO" sz="1200" b="1" dirty="0" smtClean="0">
                          <a:solidFill>
                            <a:prstClr val="black"/>
                          </a:solidFill>
                          <a:latin typeface="CourierNewPS-BoldMT"/>
                        </a:rPr>
                        <a:t>return</a:t>
                      </a:r>
                      <a:r>
                        <a:rPr lang="ro-RO" sz="1200" b="0" dirty="0" smtClean="0">
                          <a:solidFill>
                            <a:prstClr val="black"/>
                          </a:solidFill>
                          <a:latin typeface="CourierNewPSMT"/>
                        </a:rPr>
                        <a:t> em;</a:t>
                      </a:r>
                    </a:p>
                    <a:p>
                      <a:r>
                        <a:rPr lang="ro-RO" sz="1200" b="0" dirty="0" smtClean="0">
                          <a:solidFill>
                            <a:prstClr val="black"/>
                          </a:solidFill>
                          <a:latin typeface="CourierNewPSMT"/>
                        </a:rPr>
                        <a:t>	}</a:t>
                      </a:r>
                    </a:p>
                    <a:p>
                      <a:r>
                        <a:rPr lang="ro-RO" sz="1200" b="0" dirty="0" smtClean="0">
                          <a:solidFill>
                            <a:prstClr val="black"/>
                          </a:solidFill>
                          <a:latin typeface="CourierNewPSMT"/>
                        </a:rPr>
                        <a:t>	...</a:t>
                      </a:r>
                    </a:p>
                    <a:p>
                      <a:r>
                        <a:rPr lang="ro-RO" sz="1200" b="0" dirty="0" smtClean="0">
                          <a:solidFill>
                            <a:prstClr val="black"/>
                          </a:solidFill>
                          <a:latin typeface="CourierNewPSMT"/>
                        </a:rPr>
                        <a:t>}</a:t>
                      </a:r>
                      <a:endParaRPr lang="en-US" sz="1200" dirty="0"/>
                    </a:p>
                  </a:txBody>
                  <a:tcPr/>
                </a:tc>
              </a:tr>
            </a:tbl>
          </a:graphicData>
        </a:graphic>
      </p:graphicFrame>
      <p:grpSp>
        <p:nvGrpSpPr>
          <p:cNvPr id="6" name="Gruppo 5"/>
          <p:cNvGrpSpPr/>
          <p:nvPr/>
        </p:nvGrpSpPr>
        <p:grpSpPr>
          <a:xfrm>
            <a:off x="123567" y="4925232"/>
            <a:ext cx="2159214" cy="1154686"/>
            <a:chOff x="5700240" y="3330013"/>
            <a:chExt cx="3226723" cy="1154686"/>
          </a:xfrm>
        </p:grpSpPr>
        <p:sp>
          <p:nvSpPr>
            <p:cNvPr id="7" name="CasellaDiTesto 6"/>
            <p:cNvSpPr txBox="1"/>
            <p:nvPr/>
          </p:nvSpPr>
          <p:spPr>
            <a:xfrm>
              <a:off x="5700240" y="3692699"/>
              <a:ext cx="2807565" cy="792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400" dirty="0" err="1" smtClean="0"/>
                <a:t>Each</a:t>
              </a:r>
              <a:r>
                <a:rPr lang="it-IT" sz="1400" dirty="0" smtClean="0"/>
                <a:t> </a:t>
              </a:r>
              <a:r>
                <a:rPr lang="it-IT" sz="1400" dirty="0" err="1" smtClean="0"/>
                <a:t>thread</a:t>
              </a:r>
              <a:r>
                <a:rPr lang="it-IT" sz="1400" dirty="0" smtClean="0"/>
                <a:t> </a:t>
              </a:r>
              <a:r>
                <a:rPr lang="it-IT" sz="1400" dirty="0" err="1" smtClean="0"/>
                <a:t>gets</a:t>
              </a:r>
              <a:r>
                <a:rPr lang="it-IT" sz="1400" dirty="0" smtClean="0"/>
                <a:t> </a:t>
              </a:r>
              <a:r>
                <a:rPr lang="it-IT" sz="1400" dirty="0" err="1" smtClean="0"/>
                <a:t>its</a:t>
              </a:r>
              <a:r>
                <a:rPr lang="it-IT" sz="1400" dirty="0" smtClean="0"/>
                <a:t> </a:t>
              </a:r>
              <a:r>
                <a:rPr lang="it-IT" sz="1400" dirty="0" err="1" smtClean="0"/>
                <a:t>own</a:t>
              </a:r>
              <a:r>
                <a:rPr lang="it-IT" sz="1400" dirty="0" smtClean="0"/>
                <a:t> copy of the </a:t>
              </a:r>
              <a:r>
                <a:rPr lang="it-IT" sz="1400" dirty="0" err="1" smtClean="0">
                  <a:latin typeface="Courier New"/>
                  <a:cs typeface="Courier New"/>
                </a:rPr>
                <a:t>em</a:t>
              </a:r>
              <a:r>
                <a:rPr lang="it-IT" sz="1400" dirty="0" smtClean="0"/>
                <a:t> </a:t>
              </a:r>
              <a:r>
                <a:rPr lang="it-IT" sz="1400" dirty="0" err="1" smtClean="0"/>
                <a:t>variable</a:t>
              </a:r>
              <a:endParaRPr lang="it-IT" sz="1400" dirty="0"/>
            </a:p>
          </p:txBody>
        </p:sp>
        <p:cxnSp>
          <p:nvCxnSpPr>
            <p:cNvPr id="8" name="Connettore 2 7"/>
            <p:cNvCxnSpPr/>
            <p:nvPr/>
          </p:nvCxnSpPr>
          <p:spPr>
            <a:xfrm flipV="1">
              <a:off x="8507806" y="3330013"/>
              <a:ext cx="419157" cy="4297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9" name="Gruppo 8"/>
          <p:cNvGrpSpPr/>
          <p:nvPr/>
        </p:nvGrpSpPr>
        <p:grpSpPr>
          <a:xfrm>
            <a:off x="6734011" y="4238789"/>
            <a:ext cx="2409988" cy="1116209"/>
            <a:chOff x="12453333" y="3009478"/>
            <a:chExt cx="2448264" cy="1116209"/>
          </a:xfrm>
        </p:grpSpPr>
        <p:sp>
          <p:nvSpPr>
            <p:cNvPr id="10" name="CasellaDiTesto 9"/>
            <p:cNvSpPr txBox="1"/>
            <p:nvPr/>
          </p:nvSpPr>
          <p:spPr>
            <a:xfrm>
              <a:off x="12453333" y="3387023"/>
              <a:ext cx="2448264"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400" dirty="0" err="1" smtClean="0"/>
                <a:t>There</a:t>
              </a:r>
              <a:r>
                <a:rPr lang="it-IT" sz="1400" dirty="0" smtClean="0"/>
                <a:t> </a:t>
              </a:r>
              <a:r>
                <a:rPr lang="it-IT" sz="1400" dirty="0" err="1" smtClean="0"/>
                <a:t>exists</a:t>
              </a:r>
              <a:r>
                <a:rPr lang="it-IT" sz="1400" dirty="0" smtClean="0"/>
                <a:t> </a:t>
              </a:r>
              <a:r>
                <a:rPr lang="it-IT" sz="1400" dirty="0" err="1" smtClean="0"/>
                <a:t>only</a:t>
              </a:r>
              <a:r>
                <a:rPr lang="it-IT" sz="1400" dirty="0" smtClean="0"/>
                <a:t> </a:t>
              </a:r>
              <a:r>
                <a:rPr lang="it-IT" sz="1400" dirty="0" err="1" smtClean="0"/>
                <a:t>one</a:t>
              </a:r>
              <a:r>
                <a:rPr lang="it-IT" sz="1400" dirty="0" smtClean="0"/>
                <a:t> </a:t>
              </a:r>
              <a:r>
                <a:rPr lang="it-IT" sz="1400" dirty="0" err="1" smtClean="0">
                  <a:latin typeface="Courier New"/>
                  <a:cs typeface="Courier New"/>
                </a:rPr>
                <a:t>EntityManagerFactory</a:t>
              </a:r>
              <a:r>
                <a:rPr lang="it-IT" sz="1400" dirty="0" smtClean="0"/>
                <a:t> </a:t>
              </a:r>
              <a:r>
                <a:rPr lang="it-IT" sz="1400" dirty="0" err="1" smtClean="0"/>
                <a:t>instance</a:t>
              </a:r>
              <a:endParaRPr lang="it-IT" sz="1400" dirty="0"/>
            </a:p>
          </p:txBody>
        </p:sp>
        <p:cxnSp>
          <p:nvCxnSpPr>
            <p:cNvPr id="11" name="Connettore 2 10"/>
            <p:cNvCxnSpPr/>
            <p:nvPr/>
          </p:nvCxnSpPr>
          <p:spPr>
            <a:xfrm flipH="1" flipV="1">
              <a:off x="12453333" y="3009478"/>
              <a:ext cx="360260" cy="377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 name="Segnaposto numero diapositiva 2"/>
          <p:cNvSpPr>
            <a:spLocks noGrp="1"/>
          </p:cNvSpPr>
          <p:nvPr>
            <p:ph type="sldNum" sz="quarter" idx="12"/>
          </p:nvPr>
        </p:nvSpPr>
        <p:spPr/>
        <p:txBody>
          <a:bodyPr/>
          <a:lstStyle/>
          <a:p>
            <a:fld id="{4A822907-8A9D-4F6B-98F6-913902AD56B5}" type="slidenum">
              <a:rPr lang="en-US" smtClean="0"/>
              <a:t>114</a:t>
            </a:fld>
            <a:endParaRPr lang="en-US"/>
          </a:p>
        </p:txBody>
      </p:sp>
    </p:spTree>
    <p:extLst>
      <p:ext uri="{BB962C8B-B14F-4D97-AF65-F5344CB8AC3E}">
        <p14:creationId xmlns:p14="http://schemas.microsoft.com/office/powerpoint/2010/main" val="422008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Topics not covered</a:t>
            </a:r>
            <a:endParaRPr lang="en-US" dirty="0"/>
          </a:p>
        </p:txBody>
      </p:sp>
      <p:sp>
        <p:nvSpPr>
          <p:cNvPr id="3" name="Segnaposto contenuto 2"/>
          <p:cNvSpPr>
            <a:spLocks noGrp="1"/>
          </p:cNvSpPr>
          <p:nvPr>
            <p:ph idx="1"/>
          </p:nvPr>
        </p:nvSpPr>
        <p:spPr/>
        <p:txBody>
          <a:bodyPr>
            <a:normAutofit/>
          </a:bodyPr>
          <a:lstStyle/>
          <a:p>
            <a:r>
              <a:rPr lang="en-US" dirty="0"/>
              <a:t>Physical </a:t>
            </a:r>
            <a:r>
              <a:rPr lang="en-US" dirty="0" smtClean="0"/>
              <a:t>annotations</a:t>
            </a:r>
          </a:p>
          <a:p>
            <a:r>
              <a:rPr lang="en-US" dirty="0" smtClean="0"/>
              <a:t>Cascading policies other than </a:t>
            </a:r>
            <a:r>
              <a:rPr lang="en-US" dirty="0" smtClean="0">
                <a:latin typeface="Courier New"/>
                <a:cs typeface="Courier New"/>
              </a:rPr>
              <a:t>PERSIST</a:t>
            </a:r>
          </a:p>
          <a:p>
            <a:r>
              <a:rPr lang="en-US" dirty="0" smtClean="0"/>
              <a:t>JPA in a JEE Environment</a:t>
            </a:r>
          </a:p>
          <a:p>
            <a:r>
              <a:rPr lang="en-US" dirty="0"/>
              <a:t>Vender-based APIs (e.g., Hibernate APIs</a:t>
            </a:r>
            <a:r>
              <a:rPr lang="en-US" dirty="0" smtClean="0"/>
              <a:t>)</a:t>
            </a:r>
          </a:p>
          <a:p>
            <a:r>
              <a:rPr lang="en-US" dirty="0" smtClean="0"/>
              <a:t>Advanced JPQL and Criteria API-based queries</a:t>
            </a:r>
          </a:p>
          <a:p>
            <a:r>
              <a:rPr lang="en-US" dirty="0" smtClean="0"/>
              <a:t>Long unit of works</a:t>
            </a:r>
          </a:p>
          <a:p>
            <a:r>
              <a:rPr lang="en-US" dirty="0" smtClean="0"/>
              <a:t>Connection pooling (e.g., C3P0)</a:t>
            </a:r>
          </a:p>
          <a:p>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115</a:t>
            </a:fld>
            <a:endParaRPr lang="en-US"/>
          </a:p>
        </p:txBody>
      </p:sp>
    </p:spTree>
    <p:extLst>
      <p:ext uri="{BB962C8B-B14F-4D97-AF65-F5344CB8AC3E}">
        <p14:creationId xmlns:p14="http://schemas.microsoft.com/office/powerpoint/2010/main" val="51809897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	</a:t>
            </a:r>
            <a:endParaRPr lang="en-US" dirty="0"/>
          </a:p>
        </p:txBody>
      </p:sp>
      <p:sp>
        <p:nvSpPr>
          <p:cNvPr id="3" name="Segnaposto contenuto 2"/>
          <p:cNvSpPr>
            <a:spLocks noGrp="1"/>
          </p:cNvSpPr>
          <p:nvPr>
            <p:ph idx="1"/>
          </p:nvPr>
        </p:nvSpPr>
        <p:spPr/>
        <p:txBody>
          <a:bodyPr>
            <a:normAutofit fontScale="92500"/>
          </a:bodyPr>
          <a:lstStyle/>
          <a:p>
            <a:r>
              <a:rPr lang="en-US" dirty="0" smtClean="0"/>
              <a:t>JPA </a:t>
            </a:r>
            <a:r>
              <a:rPr lang="en-US" dirty="0"/>
              <a:t>2.0 specification, </a:t>
            </a:r>
            <a:br>
              <a:rPr lang="en-US" dirty="0"/>
            </a:br>
            <a:r>
              <a:rPr lang="en-US" dirty="0">
                <a:hlinkClick r:id="rId3"/>
              </a:rPr>
              <a:t>http://www.jcp.org/en/jsr/detail?id=317</a:t>
            </a:r>
            <a:endParaRPr lang="en-US" dirty="0" smtClean="0"/>
          </a:p>
          <a:p>
            <a:r>
              <a:rPr lang="en-US" dirty="0" smtClean="0"/>
              <a:t>Hibernate Community Documentation, </a:t>
            </a:r>
            <a:r>
              <a:rPr lang="en-US" i="1" dirty="0" err="1" smtClean="0"/>
              <a:t>EntityManager</a:t>
            </a:r>
            <a:r>
              <a:rPr lang="en-US" dirty="0" err="1" smtClean="0">
                <a:hlinkClick r:id="rId4"/>
              </a:rPr>
              <a:t>http</a:t>
            </a:r>
            <a:r>
              <a:rPr lang="en-US" dirty="0">
                <a:hlinkClick r:id="rId4"/>
              </a:rPr>
              <a:t>://docs.jboss.org/hibernate/entitymanager/3.6/reference/en/html_single</a:t>
            </a:r>
            <a:r>
              <a:rPr lang="en-US" dirty="0" smtClean="0">
                <a:hlinkClick r:id="rId4"/>
              </a:rPr>
              <a:t>/</a:t>
            </a:r>
            <a:endParaRPr lang="en-US" dirty="0" smtClean="0"/>
          </a:p>
          <a:p>
            <a:r>
              <a:rPr lang="en-US" dirty="0" smtClean="0"/>
              <a:t>Hibernate Community Documentation, </a:t>
            </a:r>
            <a:r>
              <a:rPr lang="en-US" i="1" dirty="0"/>
              <a:t>Transactions and </a:t>
            </a:r>
            <a:r>
              <a:rPr lang="en-US" i="1" dirty="0" smtClean="0"/>
              <a:t>Concurrency</a:t>
            </a:r>
            <a:br>
              <a:rPr lang="en-US" i="1" dirty="0" smtClean="0"/>
            </a:br>
            <a:r>
              <a:rPr lang="en-US" dirty="0" smtClean="0">
                <a:hlinkClick r:id="rId5"/>
              </a:rPr>
              <a:t>http</a:t>
            </a:r>
            <a:r>
              <a:rPr lang="en-US" dirty="0">
                <a:hlinkClick r:id="rId5"/>
              </a:rPr>
              <a:t>://docs.jboss.org/hibernate/orm/4.0/hem/en-US/html/transactions.html</a:t>
            </a:r>
            <a:endParaRPr lang="en-US" dirty="0"/>
          </a:p>
          <a:p>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116</a:t>
            </a:fld>
            <a:endParaRPr lang="en-US"/>
          </a:p>
        </p:txBody>
      </p:sp>
    </p:spTree>
    <p:extLst>
      <p:ext uri="{BB962C8B-B14F-4D97-AF65-F5344CB8AC3E}">
        <p14:creationId xmlns:p14="http://schemas.microsoft.com/office/powerpoint/2010/main" val="115718979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a:t>
            </a:r>
            <a:endParaRPr lang="en-US" dirty="0"/>
          </a:p>
        </p:txBody>
      </p:sp>
      <p:sp>
        <p:nvSpPr>
          <p:cNvPr id="3" name="Segnaposto contenuto 2"/>
          <p:cNvSpPr>
            <a:spLocks noGrp="1"/>
          </p:cNvSpPr>
          <p:nvPr>
            <p:ph idx="1"/>
          </p:nvPr>
        </p:nvSpPr>
        <p:spPr/>
        <p:txBody>
          <a:bodyPr>
            <a:normAutofit fontScale="85000" lnSpcReduction="10000"/>
          </a:bodyPr>
          <a:lstStyle/>
          <a:p>
            <a:r>
              <a:rPr lang="en-US" dirty="0" smtClean="0"/>
              <a:t>Hibernate Wiki, Data Access Objects</a:t>
            </a:r>
            <a:br>
              <a:rPr lang="en-US" dirty="0" smtClean="0"/>
            </a:br>
            <a:r>
              <a:rPr lang="en-US" dirty="0" smtClean="0">
                <a:hlinkClick r:id="rId2"/>
              </a:rPr>
              <a:t>https</a:t>
            </a:r>
            <a:r>
              <a:rPr lang="en-US" dirty="0">
                <a:hlinkClick r:id="rId2"/>
              </a:rPr>
              <a:t>://</a:t>
            </a:r>
            <a:r>
              <a:rPr lang="en-US" dirty="0" err="1">
                <a:hlinkClick r:id="rId2"/>
              </a:rPr>
              <a:t>community.jboss.org</a:t>
            </a:r>
            <a:r>
              <a:rPr lang="en-US" dirty="0">
                <a:hlinkClick r:id="rId2"/>
              </a:rPr>
              <a:t>/</a:t>
            </a:r>
            <a:r>
              <a:rPr lang="en-US" dirty="0" smtClean="0">
                <a:hlinkClick r:id="rId2"/>
              </a:rPr>
              <a:t>wiki/</a:t>
            </a:r>
            <a:r>
              <a:rPr lang="en-US" dirty="0" err="1" smtClean="0">
                <a:hlinkClick r:id="rId2"/>
              </a:rPr>
              <a:t>GenericDataAccessObjects</a:t>
            </a:r>
            <a:endParaRPr lang="en-US" dirty="0"/>
          </a:p>
          <a:p>
            <a:r>
              <a:rPr lang="en-US" dirty="0" smtClean="0"/>
              <a:t>Hibernate </a:t>
            </a:r>
            <a:r>
              <a:rPr lang="en-US" dirty="0"/>
              <a:t>Wiki, </a:t>
            </a:r>
            <a:r>
              <a:rPr lang="en-US" i="1" dirty="0"/>
              <a:t>Open Session in View pattern</a:t>
            </a:r>
            <a:br>
              <a:rPr lang="en-US" i="1" dirty="0"/>
            </a:br>
            <a:r>
              <a:rPr lang="en-US" dirty="0">
                <a:hlinkClick r:id="rId3"/>
              </a:rPr>
              <a:t>https://community.jboss.org/wiki/</a:t>
            </a:r>
            <a:r>
              <a:rPr lang="en-US" dirty="0" smtClean="0">
                <a:hlinkClick r:id="rId3"/>
              </a:rPr>
              <a:t>OpenSessioninView</a:t>
            </a:r>
            <a:endParaRPr lang="en-US" dirty="0" smtClean="0"/>
          </a:p>
          <a:p>
            <a:r>
              <a:rPr lang="en-US" dirty="0" smtClean="0"/>
              <a:t>Hibernate Community Documentation, </a:t>
            </a:r>
            <a:r>
              <a:rPr lang="en-US" i="1" dirty="0" err="1" smtClean="0"/>
              <a:t>Metamodel</a:t>
            </a:r>
            <a:r>
              <a:rPr lang="en-US" dirty="0"/>
              <a:t/>
            </a:r>
            <a:br>
              <a:rPr lang="en-US" dirty="0"/>
            </a:br>
            <a:r>
              <a:rPr lang="en-US" dirty="0">
                <a:hlinkClick r:id="rId4"/>
              </a:rPr>
              <a:t>http://docs.jboss.org/hibernate/orm/4.0/hem/en-US/html/metamodel.html</a:t>
            </a:r>
            <a:endParaRPr lang="en-US" dirty="0" smtClean="0"/>
          </a:p>
          <a:p>
            <a:r>
              <a:rPr lang="en-US" dirty="0" smtClean="0"/>
              <a:t>Hibernate Community Documentation, </a:t>
            </a:r>
            <a:r>
              <a:rPr lang="en-US" i="1" dirty="0"/>
              <a:t>Criteria Queries</a:t>
            </a:r>
            <a:r>
              <a:rPr lang="en-US" dirty="0"/>
              <a:t/>
            </a:r>
            <a:br>
              <a:rPr lang="en-US" dirty="0"/>
            </a:br>
            <a:r>
              <a:rPr lang="en-US" dirty="0">
                <a:hlinkClick r:id="rId5"/>
              </a:rPr>
              <a:t>http://docs.jboss.org/hibernate/entitymanager/3.5/reference/en/html/</a:t>
            </a:r>
            <a:r>
              <a:rPr lang="en-US" dirty="0" smtClean="0">
                <a:hlinkClick r:id="rId5"/>
              </a:rPr>
              <a:t>querycriteria.html</a:t>
            </a:r>
            <a:endParaRPr lang="en-US" dirty="0" smtClean="0"/>
          </a:p>
        </p:txBody>
      </p:sp>
      <p:sp>
        <p:nvSpPr>
          <p:cNvPr id="4" name="Segnaposto numero diapositiva 3"/>
          <p:cNvSpPr>
            <a:spLocks noGrp="1"/>
          </p:cNvSpPr>
          <p:nvPr>
            <p:ph type="sldNum" sz="quarter" idx="12"/>
          </p:nvPr>
        </p:nvSpPr>
        <p:spPr/>
        <p:txBody>
          <a:bodyPr/>
          <a:lstStyle/>
          <a:p>
            <a:fld id="{4A822907-8A9D-4F6B-98F6-913902AD56B5}" type="slidenum">
              <a:rPr lang="en-US" smtClean="0"/>
              <a:t>117</a:t>
            </a:fld>
            <a:endParaRPr lang="en-US"/>
          </a:p>
        </p:txBody>
      </p:sp>
    </p:spTree>
    <p:extLst>
      <p:ext uri="{BB962C8B-B14F-4D97-AF65-F5344CB8AC3E}">
        <p14:creationId xmlns:p14="http://schemas.microsoft.com/office/powerpoint/2010/main" val="52413717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a:t>
            </a:r>
            <a:endParaRPr lang="en-US" dirty="0"/>
          </a:p>
        </p:txBody>
      </p:sp>
      <p:sp>
        <p:nvSpPr>
          <p:cNvPr id="3" name="Segnaposto contenuto 2"/>
          <p:cNvSpPr>
            <a:spLocks noGrp="1"/>
          </p:cNvSpPr>
          <p:nvPr>
            <p:ph idx="1"/>
          </p:nvPr>
        </p:nvSpPr>
        <p:spPr/>
        <p:txBody>
          <a:bodyPr>
            <a:normAutofit fontScale="85000" lnSpcReduction="20000"/>
          </a:bodyPr>
          <a:lstStyle/>
          <a:p>
            <a:r>
              <a:rPr lang="en-US" dirty="0" smtClean="0"/>
              <a:t>Pro JPA 2, Mastering The Java Persistence API, </a:t>
            </a:r>
            <a:r>
              <a:rPr lang="en-US" i="1" dirty="0" smtClean="0"/>
              <a:t>M. Keith, M. </a:t>
            </a:r>
            <a:r>
              <a:rPr lang="en-US" i="1" dirty="0" err="1" smtClean="0"/>
              <a:t>Schincariol</a:t>
            </a:r>
            <a:r>
              <a:rPr lang="en-US" i="1" dirty="0" smtClean="0"/>
              <a:t>, </a:t>
            </a:r>
            <a:r>
              <a:rPr lang="en-US" i="1" dirty="0" err="1" smtClean="0"/>
              <a:t>Apress</a:t>
            </a:r>
            <a:r>
              <a:rPr lang="en-US" i="1" dirty="0" smtClean="0"/>
              <a:t> Media LLC</a:t>
            </a:r>
          </a:p>
          <a:p>
            <a:r>
              <a:rPr lang="en-US" dirty="0" smtClean="0"/>
              <a:t>EJB3 In Action</a:t>
            </a:r>
            <a:r>
              <a:rPr lang="en-US" i="1" dirty="0" smtClean="0"/>
              <a:t>, D. Panda, R. </a:t>
            </a:r>
            <a:r>
              <a:rPr lang="en-US" i="1" dirty="0" err="1" smtClean="0"/>
              <a:t>Rahman</a:t>
            </a:r>
            <a:r>
              <a:rPr lang="en-US" i="1" dirty="0" smtClean="0"/>
              <a:t>, D. Lane, Manning Publications Co</a:t>
            </a:r>
            <a:r>
              <a:rPr lang="en-US" dirty="0" smtClean="0"/>
              <a:t>.</a:t>
            </a:r>
          </a:p>
          <a:p>
            <a:r>
              <a:rPr lang="en-US" dirty="0" smtClean="0"/>
              <a:t>Java Persistence With Hibernate, </a:t>
            </a:r>
            <a:r>
              <a:rPr lang="en-US" i="1" dirty="0" smtClean="0"/>
              <a:t>C. </a:t>
            </a:r>
            <a:r>
              <a:rPr lang="en-US" i="1" dirty="0" err="1" smtClean="0"/>
              <a:t>Baver</a:t>
            </a:r>
            <a:r>
              <a:rPr lang="en-US" i="1" dirty="0" smtClean="0"/>
              <a:t>, </a:t>
            </a:r>
            <a:r>
              <a:rPr lang="en-US" i="1" dirty="0" err="1" smtClean="0"/>
              <a:t>G.King</a:t>
            </a:r>
            <a:r>
              <a:rPr lang="en-US" i="1" dirty="0" smtClean="0"/>
              <a:t>, Manning Publications Co.</a:t>
            </a:r>
          </a:p>
          <a:p>
            <a:r>
              <a:rPr lang="en-US" dirty="0" smtClean="0"/>
              <a:t>Hibernate Recipes, A Problem-Solution Approach, </a:t>
            </a:r>
            <a:r>
              <a:rPr lang="en-US" i="1" dirty="0" smtClean="0"/>
              <a:t>S. </a:t>
            </a:r>
            <a:r>
              <a:rPr lang="en-US" i="1" dirty="0" err="1" smtClean="0"/>
              <a:t>Guruzu</a:t>
            </a:r>
            <a:r>
              <a:rPr lang="en-US" i="1" dirty="0" smtClean="0"/>
              <a:t> G. </a:t>
            </a:r>
            <a:r>
              <a:rPr lang="en-US" i="1" dirty="0" err="1" smtClean="0"/>
              <a:t>Mak</a:t>
            </a:r>
            <a:r>
              <a:rPr lang="en-US" i="1" dirty="0" smtClean="0"/>
              <a:t>, </a:t>
            </a:r>
            <a:r>
              <a:rPr lang="en-US" i="1" dirty="0" err="1" smtClean="0"/>
              <a:t>Apress</a:t>
            </a:r>
            <a:r>
              <a:rPr lang="en-US" i="1" dirty="0" smtClean="0"/>
              <a:t> Media LLC</a:t>
            </a:r>
          </a:p>
          <a:p>
            <a:r>
              <a:rPr lang="en-US" dirty="0" smtClean="0"/>
              <a:t>Enterprise JavaBeans 3.1, </a:t>
            </a:r>
            <a:r>
              <a:rPr lang="en-US" i="1" dirty="0" smtClean="0"/>
              <a:t>A.L. </a:t>
            </a:r>
            <a:r>
              <a:rPr lang="en-US" i="1" dirty="0" err="1" smtClean="0"/>
              <a:t>Rubinger</a:t>
            </a:r>
            <a:r>
              <a:rPr lang="en-US" i="1" dirty="0" smtClean="0"/>
              <a:t>, </a:t>
            </a:r>
            <a:r>
              <a:rPr lang="en-US" i="1" dirty="0" err="1" smtClean="0"/>
              <a:t>B.Burke</a:t>
            </a:r>
            <a:r>
              <a:rPr lang="en-US" i="1" dirty="0" smtClean="0"/>
              <a:t>, </a:t>
            </a:r>
            <a:r>
              <a:rPr lang="en-US" i="1" dirty="0" err="1" smtClean="0"/>
              <a:t>O’Reailly</a:t>
            </a:r>
            <a:r>
              <a:rPr lang="en-US" i="1" dirty="0" smtClean="0"/>
              <a:t> Media</a:t>
            </a:r>
          </a:p>
          <a:p>
            <a:r>
              <a:rPr lang="en-US" dirty="0" smtClean="0"/>
              <a:t>EJB 3.1 Cookbook, </a:t>
            </a:r>
            <a:r>
              <a:rPr lang="en-US" i="1" dirty="0" smtClean="0"/>
              <a:t>R.M. Reese, </a:t>
            </a:r>
            <a:r>
              <a:rPr lang="en-US" i="1" dirty="0" err="1" smtClean="0"/>
              <a:t>Packt</a:t>
            </a:r>
            <a:r>
              <a:rPr lang="en-US" i="1" dirty="0" smtClean="0"/>
              <a:t> Publishing</a:t>
            </a:r>
          </a:p>
          <a:p>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118</a:t>
            </a:fld>
            <a:endParaRPr lang="en-US"/>
          </a:p>
        </p:txBody>
      </p:sp>
    </p:spTree>
    <p:extLst>
      <p:ext uri="{BB962C8B-B14F-4D97-AF65-F5344CB8AC3E}">
        <p14:creationId xmlns:p14="http://schemas.microsoft.com/office/powerpoint/2010/main" val="3634273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t>JPA main concepts</a:t>
            </a:r>
          </a:p>
        </p:txBody>
      </p:sp>
      <p:sp>
        <p:nvSpPr>
          <p:cNvPr id="327683" name="Rectangle 3" descr="Rectangle: Click to edit Master text styles&#10;Second level&#10;Third level&#10;Fourth level&#10;Fifth level"/>
          <p:cNvSpPr>
            <a:spLocks noGrp="1" noChangeArrowheads="1"/>
          </p:cNvSpPr>
          <p:nvPr>
            <p:ph type="body" idx="1"/>
          </p:nvPr>
        </p:nvSpPr>
        <p:spPr/>
        <p:txBody>
          <a:bodyPr/>
          <a:lstStyle/>
          <a:p>
            <a:pPr>
              <a:lnSpc>
                <a:spcPct val="80000"/>
              </a:lnSpc>
            </a:pPr>
            <a:r>
              <a:rPr lang="en-US" sz="2800">
                <a:solidFill>
                  <a:srgbClr val="FF3300"/>
                </a:solidFill>
              </a:rPr>
              <a:t>Entity</a:t>
            </a:r>
            <a:r>
              <a:rPr lang="en-US" sz="2800"/>
              <a:t>: a class (JavaBean) representing a set of persistent objects mapped onto a relational table  </a:t>
            </a:r>
          </a:p>
          <a:p>
            <a:pPr>
              <a:lnSpc>
                <a:spcPct val="80000"/>
              </a:lnSpc>
            </a:pPr>
            <a:r>
              <a:rPr lang="en-US" sz="2800">
                <a:solidFill>
                  <a:srgbClr val="FF3300"/>
                </a:solidFill>
              </a:rPr>
              <a:t>Persistence Unit</a:t>
            </a:r>
            <a:r>
              <a:rPr lang="en-US" sz="2800"/>
              <a:t>: the set of all </a:t>
            </a:r>
            <a:r>
              <a:rPr lang="en-US" sz="2800">
                <a:solidFill>
                  <a:srgbClr val="FF3300"/>
                </a:solidFill>
              </a:rPr>
              <a:t>classes</a:t>
            </a:r>
            <a:r>
              <a:rPr lang="en-US" sz="2800"/>
              <a:t> that are persistently mapped to </a:t>
            </a:r>
            <a:r>
              <a:rPr lang="en-US" sz="2800">
                <a:solidFill>
                  <a:srgbClr val="FF3300"/>
                </a:solidFill>
              </a:rPr>
              <a:t>one </a:t>
            </a:r>
            <a:r>
              <a:rPr lang="en-US" sz="2800"/>
              <a:t>database (analogous to the notion of </a:t>
            </a:r>
            <a:r>
              <a:rPr lang="en-US" sz="2800">
                <a:solidFill>
                  <a:srgbClr val="FF3300"/>
                </a:solidFill>
              </a:rPr>
              <a:t>db</a:t>
            </a:r>
            <a:r>
              <a:rPr lang="en-US" sz="2800"/>
              <a:t> </a:t>
            </a:r>
            <a:r>
              <a:rPr lang="en-US" sz="2800">
                <a:solidFill>
                  <a:srgbClr val="FF3300"/>
                </a:solidFill>
              </a:rPr>
              <a:t>schema</a:t>
            </a:r>
            <a:r>
              <a:rPr lang="en-US" sz="2800"/>
              <a:t>)</a:t>
            </a:r>
          </a:p>
          <a:p>
            <a:pPr>
              <a:lnSpc>
                <a:spcPct val="80000"/>
              </a:lnSpc>
            </a:pPr>
            <a:r>
              <a:rPr lang="en-US" sz="2800">
                <a:solidFill>
                  <a:srgbClr val="FF3300"/>
                </a:solidFill>
              </a:rPr>
              <a:t>Persistence Context</a:t>
            </a:r>
            <a:r>
              <a:rPr lang="en-US" sz="2800"/>
              <a:t>: the set of all </a:t>
            </a:r>
            <a:r>
              <a:rPr lang="en-US" sz="2800">
                <a:solidFill>
                  <a:srgbClr val="FF3300"/>
                </a:solidFill>
              </a:rPr>
              <a:t>objects</a:t>
            </a:r>
            <a:r>
              <a:rPr lang="en-US" sz="2800"/>
              <a:t> of the entities defined in the persistence unit (analogous to the notion of </a:t>
            </a:r>
            <a:r>
              <a:rPr lang="en-US" sz="2800">
                <a:solidFill>
                  <a:srgbClr val="FF3300"/>
                </a:solidFill>
              </a:rPr>
              <a:t>db</a:t>
            </a:r>
            <a:r>
              <a:rPr lang="en-US" sz="2800"/>
              <a:t> </a:t>
            </a:r>
            <a:r>
              <a:rPr lang="en-US" sz="2800">
                <a:solidFill>
                  <a:srgbClr val="FF3300"/>
                </a:solidFill>
              </a:rPr>
              <a:t>instance</a:t>
            </a:r>
            <a:r>
              <a:rPr lang="en-US" sz="2800"/>
              <a:t>)</a:t>
            </a:r>
          </a:p>
          <a:p>
            <a:pPr>
              <a:lnSpc>
                <a:spcPct val="80000"/>
              </a:lnSpc>
            </a:pPr>
            <a:r>
              <a:rPr lang="en-US" sz="2800">
                <a:solidFill>
                  <a:srgbClr val="FF3300"/>
                </a:solidFill>
              </a:rPr>
              <a:t>Entity manager</a:t>
            </a:r>
            <a:r>
              <a:rPr lang="en-US" sz="2800"/>
              <a:t>: the interface for interacting with a Persistence Context</a:t>
            </a:r>
          </a:p>
          <a:p>
            <a:pPr>
              <a:lnSpc>
                <a:spcPct val="80000"/>
              </a:lnSpc>
            </a:pPr>
            <a:endParaRPr lang="en-US" sz="2800"/>
          </a:p>
        </p:txBody>
      </p:sp>
    </p:spTree>
    <p:extLst>
      <p:ext uri="{BB962C8B-B14F-4D97-AF65-F5344CB8AC3E}">
        <p14:creationId xmlns:p14="http://schemas.microsoft.com/office/powerpoint/2010/main" val="1093507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Entity and </a:t>
            </a:r>
            <a:r>
              <a:rPr lang="en-US" dirty="0" err="1" smtClean="0">
                <a:latin typeface="Courier New"/>
                <a:cs typeface="Courier New"/>
              </a:rPr>
              <a:t>EntityManager</a:t>
            </a:r>
            <a:endParaRPr lang="en-US" dirty="0">
              <a:latin typeface="Courier New"/>
              <a:cs typeface="Courier New"/>
            </a:endParaRPr>
          </a:p>
        </p:txBody>
      </p:sp>
      <p:sp>
        <p:nvSpPr>
          <p:cNvPr id="3" name="Segnaposto testo 2"/>
          <p:cNvSpPr>
            <a:spLocks noGrp="1"/>
          </p:cNvSpPr>
          <p:nvPr>
            <p:ph type="body" idx="1"/>
          </p:nvPr>
        </p:nvSpPr>
        <p:spPr/>
        <p:txBody>
          <a:bodyPr/>
          <a:lstStyle/>
          <a:p>
            <a:endParaRPr lang="en-US"/>
          </a:p>
        </p:txBody>
      </p:sp>
    </p:spTree>
    <p:extLst>
      <p:ext uri="{BB962C8B-B14F-4D97-AF65-F5344CB8AC3E}">
        <p14:creationId xmlns:p14="http://schemas.microsoft.com/office/powerpoint/2010/main" val="2939077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t>How to work with entities</a:t>
            </a:r>
          </a:p>
        </p:txBody>
      </p:sp>
      <p:sp>
        <p:nvSpPr>
          <p:cNvPr id="362499" name="Rectangle 3" descr="Rectangle: Click to edit Master text styles&#10;Second level&#10;Third level&#10;Fourth level&#10;Fifth level"/>
          <p:cNvSpPr>
            <a:spLocks noGrp="1" noChangeArrowheads="1"/>
          </p:cNvSpPr>
          <p:nvPr>
            <p:ph type="body" idx="1"/>
          </p:nvPr>
        </p:nvSpPr>
        <p:spPr>
          <a:xfrm>
            <a:off x="838200" y="1905000"/>
            <a:ext cx="7772400" cy="1379538"/>
          </a:xfrm>
        </p:spPr>
        <p:txBody>
          <a:bodyPr/>
          <a:lstStyle/>
          <a:p>
            <a:r>
              <a:rPr lang="en-US"/>
              <a:t>Entities are accessed through suitable interfaces of JPA</a:t>
            </a:r>
          </a:p>
        </p:txBody>
      </p:sp>
      <p:sp>
        <p:nvSpPr>
          <p:cNvPr id="362500" name="Text Box 4"/>
          <p:cNvSpPr txBox="1">
            <a:spLocks noChangeArrowheads="1"/>
          </p:cNvSpPr>
          <p:nvPr/>
        </p:nvSpPr>
        <p:spPr bwMode="auto">
          <a:xfrm>
            <a:off x="3275013" y="4006850"/>
            <a:ext cx="1944687"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a:t>Entity manager</a:t>
            </a:r>
          </a:p>
        </p:txBody>
      </p:sp>
      <p:sp>
        <p:nvSpPr>
          <p:cNvPr id="362501" name="Rectangle 5"/>
          <p:cNvSpPr>
            <a:spLocks noChangeArrowheads="1"/>
          </p:cNvSpPr>
          <p:nvPr/>
        </p:nvSpPr>
        <p:spPr bwMode="auto">
          <a:xfrm>
            <a:off x="3275013" y="4438650"/>
            <a:ext cx="1944687"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02" name="Text Box 6"/>
          <p:cNvSpPr txBox="1">
            <a:spLocks noChangeArrowheads="1"/>
          </p:cNvSpPr>
          <p:nvPr/>
        </p:nvSpPr>
        <p:spPr bwMode="auto">
          <a:xfrm>
            <a:off x="611188" y="4005263"/>
            <a:ext cx="1655762"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a:t>Client</a:t>
            </a:r>
          </a:p>
        </p:txBody>
      </p:sp>
      <p:sp>
        <p:nvSpPr>
          <p:cNvPr id="362503" name="Rectangle 7"/>
          <p:cNvSpPr>
            <a:spLocks noChangeArrowheads="1"/>
          </p:cNvSpPr>
          <p:nvPr/>
        </p:nvSpPr>
        <p:spPr bwMode="auto">
          <a:xfrm>
            <a:off x="611188" y="4437063"/>
            <a:ext cx="1655762"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04" name="Line 8"/>
          <p:cNvSpPr>
            <a:spLocks noChangeShapeType="1"/>
          </p:cNvSpPr>
          <p:nvPr/>
        </p:nvSpPr>
        <p:spPr bwMode="auto">
          <a:xfrm>
            <a:off x="2265363" y="4581525"/>
            <a:ext cx="10080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06" name="Text Box 10"/>
          <p:cNvSpPr txBox="1">
            <a:spLocks noChangeArrowheads="1"/>
          </p:cNvSpPr>
          <p:nvPr/>
        </p:nvSpPr>
        <p:spPr bwMode="auto">
          <a:xfrm>
            <a:off x="6300788" y="3933825"/>
            <a:ext cx="1944687" cy="5302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Persistence Context</a:t>
            </a:r>
          </a:p>
        </p:txBody>
      </p:sp>
      <p:sp>
        <p:nvSpPr>
          <p:cNvPr id="362507" name="Rectangle 11"/>
          <p:cNvSpPr>
            <a:spLocks noChangeArrowheads="1"/>
          </p:cNvSpPr>
          <p:nvPr/>
        </p:nvSpPr>
        <p:spPr bwMode="auto">
          <a:xfrm>
            <a:off x="6300788" y="4451350"/>
            <a:ext cx="1944687"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08" name="Line 12"/>
          <p:cNvSpPr>
            <a:spLocks noChangeShapeType="1"/>
          </p:cNvSpPr>
          <p:nvPr/>
        </p:nvSpPr>
        <p:spPr bwMode="auto">
          <a:xfrm>
            <a:off x="5292725" y="450850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362512" name="Group 16"/>
          <p:cNvGrpSpPr>
            <a:grpSpLocks/>
          </p:cNvGrpSpPr>
          <p:nvPr/>
        </p:nvGrpSpPr>
        <p:grpSpPr bwMode="auto">
          <a:xfrm>
            <a:off x="6372225" y="5418138"/>
            <a:ext cx="1655763" cy="819150"/>
            <a:chOff x="3289" y="3413"/>
            <a:chExt cx="1043" cy="516"/>
          </a:xfrm>
        </p:grpSpPr>
        <p:sp>
          <p:nvSpPr>
            <p:cNvPr id="362509" name="Text Box 13"/>
            <p:cNvSpPr txBox="1">
              <a:spLocks noChangeArrowheads="1"/>
            </p:cNvSpPr>
            <p:nvPr/>
          </p:nvSpPr>
          <p:spPr bwMode="auto">
            <a:xfrm>
              <a:off x="3289" y="3413"/>
              <a:ext cx="1043"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Persistent obj.</a:t>
              </a:r>
            </a:p>
          </p:txBody>
        </p:sp>
        <p:sp>
          <p:nvSpPr>
            <p:cNvPr id="362510" name="Rectangle 14"/>
            <p:cNvSpPr>
              <a:spLocks noChangeArrowheads="1"/>
            </p:cNvSpPr>
            <p:nvPr/>
          </p:nvSpPr>
          <p:spPr bwMode="auto">
            <a:xfrm>
              <a:off x="3289" y="3612"/>
              <a:ext cx="1043" cy="31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362513" name="Group 17"/>
          <p:cNvGrpSpPr>
            <a:grpSpLocks/>
          </p:cNvGrpSpPr>
          <p:nvPr/>
        </p:nvGrpSpPr>
        <p:grpSpPr bwMode="auto">
          <a:xfrm>
            <a:off x="6588125" y="5634038"/>
            <a:ext cx="1655763" cy="819150"/>
            <a:chOff x="3289" y="3413"/>
            <a:chExt cx="1043" cy="516"/>
          </a:xfrm>
        </p:grpSpPr>
        <p:sp>
          <p:nvSpPr>
            <p:cNvPr id="362514" name="Text Box 18"/>
            <p:cNvSpPr txBox="1">
              <a:spLocks noChangeArrowheads="1"/>
            </p:cNvSpPr>
            <p:nvPr/>
          </p:nvSpPr>
          <p:spPr bwMode="auto">
            <a:xfrm>
              <a:off x="3289" y="3413"/>
              <a:ext cx="1043"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Persistent obj.</a:t>
              </a:r>
            </a:p>
          </p:txBody>
        </p:sp>
        <p:sp>
          <p:nvSpPr>
            <p:cNvPr id="362515" name="Rectangle 19"/>
            <p:cNvSpPr>
              <a:spLocks noChangeArrowheads="1"/>
            </p:cNvSpPr>
            <p:nvPr/>
          </p:nvSpPr>
          <p:spPr bwMode="auto">
            <a:xfrm>
              <a:off x="3289" y="3612"/>
              <a:ext cx="1043" cy="31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362516" name="Group 20"/>
          <p:cNvGrpSpPr>
            <a:grpSpLocks/>
          </p:cNvGrpSpPr>
          <p:nvPr/>
        </p:nvGrpSpPr>
        <p:grpSpPr bwMode="auto">
          <a:xfrm>
            <a:off x="6804025" y="5849938"/>
            <a:ext cx="1655763" cy="819150"/>
            <a:chOff x="3289" y="3413"/>
            <a:chExt cx="1043" cy="516"/>
          </a:xfrm>
        </p:grpSpPr>
        <p:sp>
          <p:nvSpPr>
            <p:cNvPr id="362517" name="Text Box 21"/>
            <p:cNvSpPr txBox="1">
              <a:spLocks noChangeArrowheads="1"/>
            </p:cNvSpPr>
            <p:nvPr/>
          </p:nvSpPr>
          <p:spPr bwMode="auto">
            <a:xfrm>
              <a:off x="3289" y="3413"/>
              <a:ext cx="1043"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Persistent obj.</a:t>
              </a:r>
            </a:p>
          </p:txBody>
        </p:sp>
        <p:sp>
          <p:nvSpPr>
            <p:cNvPr id="362518" name="Rectangle 22"/>
            <p:cNvSpPr>
              <a:spLocks noChangeArrowheads="1"/>
            </p:cNvSpPr>
            <p:nvPr/>
          </p:nvSpPr>
          <p:spPr bwMode="auto">
            <a:xfrm>
              <a:off x="3289" y="3612"/>
              <a:ext cx="1043" cy="31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362519" name="Line 23"/>
          <p:cNvSpPr>
            <a:spLocks noChangeShapeType="1"/>
          </p:cNvSpPr>
          <p:nvPr/>
        </p:nvSpPr>
        <p:spPr bwMode="auto">
          <a:xfrm>
            <a:off x="7308850" y="501332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20" name="Text Box 24"/>
          <p:cNvSpPr txBox="1">
            <a:spLocks noChangeArrowheads="1"/>
          </p:cNvSpPr>
          <p:nvPr/>
        </p:nvSpPr>
        <p:spPr bwMode="auto">
          <a:xfrm>
            <a:off x="1619250" y="3500438"/>
            <a:ext cx="236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Interacts with</a:t>
            </a:r>
          </a:p>
        </p:txBody>
      </p:sp>
      <p:sp>
        <p:nvSpPr>
          <p:cNvPr id="362521" name="Text Box 25"/>
          <p:cNvSpPr txBox="1">
            <a:spLocks noChangeArrowheads="1"/>
          </p:cNvSpPr>
          <p:nvPr/>
        </p:nvSpPr>
        <p:spPr bwMode="auto">
          <a:xfrm>
            <a:off x="4494213" y="3357563"/>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Is associated with</a:t>
            </a:r>
          </a:p>
        </p:txBody>
      </p:sp>
      <p:sp>
        <p:nvSpPr>
          <p:cNvPr id="362522" name="Text Box 26"/>
          <p:cNvSpPr txBox="1">
            <a:spLocks noChangeArrowheads="1"/>
          </p:cNvSpPr>
          <p:nvPr/>
        </p:nvSpPr>
        <p:spPr bwMode="auto">
          <a:xfrm>
            <a:off x="5284788" y="4941888"/>
            <a:ext cx="1379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handles</a:t>
            </a:r>
          </a:p>
        </p:txBody>
      </p:sp>
      <p:sp>
        <p:nvSpPr>
          <p:cNvPr id="362523" name="Text Box 27"/>
          <p:cNvSpPr txBox="1">
            <a:spLocks noChangeArrowheads="1"/>
          </p:cNvSpPr>
          <p:nvPr/>
        </p:nvSpPr>
        <p:spPr bwMode="auto">
          <a:xfrm>
            <a:off x="1763713" y="5589588"/>
            <a:ext cx="1944687"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Persistence Unit</a:t>
            </a:r>
          </a:p>
        </p:txBody>
      </p:sp>
      <p:sp>
        <p:nvSpPr>
          <p:cNvPr id="362524" name="Rectangle 28"/>
          <p:cNvSpPr>
            <a:spLocks noChangeArrowheads="1"/>
          </p:cNvSpPr>
          <p:nvPr/>
        </p:nvSpPr>
        <p:spPr bwMode="auto">
          <a:xfrm>
            <a:off x="1763713" y="5949950"/>
            <a:ext cx="1944687"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25" name="Line 29"/>
          <p:cNvSpPr>
            <a:spLocks noChangeShapeType="1"/>
          </p:cNvSpPr>
          <p:nvPr/>
        </p:nvSpPr>
        <p:spPr bwMode="auto">
          <a:xfrm flipH="1">
            <a:off x="3851275" y="6092825"/>
            <a:ext cx="2520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26" name="Text Box 30"/>
          <p:cNvSpPr txBox="1">
            <a:spLocks noChangeArrowheads="1"/>
          </p:cNvSpPr>
          <p:nvPr/>
        </p:nvSpPr>
        <p:spPr bwMode="auto">
          <a:xfrm>
            <a:off x="3779838" y="5708650"/>
            <a:ext cx="2608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Instance of classes</a:t>
            </a:r>
          </a:p>
          <a:p>
            <a:r>
              <a:rPr lang="en-US" sz="2000"/>
              <a:t>belonging to</a:t>
            </a:r>
          </a:p>
        </p:txBody>
      </p:sp>
    </p:spTree>
    <p:extLst>
      <p:ext uri="{BB962C8B-B14F-4D97-AF65-F5344CB8AC3E}">
        <p14:creationId xmlns:p14="http://schemas.microsoft.com/office/powerpoint/2010/main" val="2882596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descr="Rectangle: Click to edit Master text styles&#10;Second level&#10;Third level&#10;Fourth level&#10;Fifth level"/>
          <p:cNvSpPr>
            <a:spLocks noChangeArrowheads="1"/>
          </p:cNvSpPr>
          <p:nvPr/>
        </p:nvSpPr>
        <p:spPr bwMode="auto">
          <a:xfrm>
            <a:off x="609600" y="1600200"/>
            <a:ext cx="8001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hlink"/>
              </a:buClr>
              <a:buSzPct val="110000"/>
              <a:buFont typeface="Wingdings" pitchFamily="2" charset="2"/>
              <a:buBlip>
                <a:blip r:embed="rId3"/>
              </a:buBlip>
            </a:pPr>
            <a:endParaRPr lang="en-US" sz="2800" b="0" dirty="0"/>
          </a:p>
        </p:txBody>
      </p:sp>
      <p:sp>
        <p:nvSpPr>
          <p:cNvPr id="6" name="Title 5"/>
          <p:cNvSpPr>
            <a:spLocks noGrp="1"/>
          </p:cNvSpPr>
          <p:nvPr>
            <p:ph type="title"/>
          </p:nvPr>
        </p:nvSpPr>
        <p:spPr/>
        <p:txBody>
          <a:bodyPr/>
          <a:lstStyle/>
          <a:p>
            <a:r>
              <a:rPr lang="it-IT" dirty="0" smtClean="0"/>
              <a:t>Entity</a:t>
            </a:r>
            <a:endParaRPr lang="it-IT" dirty="0"/>
          </a:p>
        </p:txBody>
      </p:sp>
      <p:sp>
        <p:nvSpPr>
          <p:cNvPr id="7" name="Content Placeholder 6"/>
          <p:cNvSpPr>
            <a:spLocks noGrp="1"/>
          </p:cNvSpPr>
          <p:nvPr>
            <p:ph idx="1"/>
          </p:nvPr>
        </p:nvSpPr>
        <p:spPr/>
        <p:txBody>
          <a:bodyPr>
            <a:normAutofit fontScale="92500" lnSpcReduction="20000"/>
          </a:bodyPr>
          <a:lstStyle/>
          <a:p>
            <a:r>
              <a:rPr lang="en-US" dirty="0"/>
              <a:t>A Java Bean (POJO Plain Old Java Object) that represents a table in a database</a:t>
            </a:r>
          </a:p>
          <a:p>
            <a:r>
              <a:rPr lang="en-US" dirty="0"/>
              <a:t>The class represents the </a:t>
            </a:r>
            <a:r>
              <a:rPr lang="en-US" dirty="0">
                <a:solidFill>
                  <a:srgbClr val="FF0000"/>
                </a:solidFill>
              </a:rPr>
              <a:t>table</a:t>
            </a:r>
          </a:p>
          <a:p>
            <a:r>
              <a:rPr lang="en-US" dirty="0"/>
              <a:t>The objects represent the </a:t>
            </a:r>
            <a:r>
              <a:rPr lang="en-US" dirty="0">
                <a:solidFill>
                  <a:srgbClr val="FF0000"/>
                </a:solidFill>
              </a:rPr>
              <a:t>tuples</a:t>
            </a:r>
          </a:p>
          <a:p>
            <a:r>
              <a:rPr lang="en-US" dirty="0"/>
              <a:t>May have a life longer than that of the application</a:t>
            </a:r>
          </a:p>
          <a:p>
            <a:r>
              <a:rPr lang="en-US" dirty="0"/>
              <a:t>Needs to be associated with the database table it represents (</a:t>
            </a:r>
            <a:r>
              <a:rPr lang="en-US" dirty="0">
                <a:solidFill>
                  <a:srgbClr val="FF0000"/>
                </a:solidFill>
              </a:rPr>
              <a:t>mapping</a:t>
            </a:r>
            <a:r>
              <a:rPr lang="en-US" dirty="0"/>
              <a:t>)</a:t>
            </a:r>
          </a:p>
          <a:p>
            <a:r>
              <a:rPr lang="en-US" dirty="0"/>
              <a:t>Inherits much of the properties &amp; concepts of an object-relational database table</a:t>
            </a:r>
          </a:p>
          <a:p>
            <a:endParaRPr lang="it-IT" dirty="0"/>
          </a:p>
        </p:txBody>
      </p:sp>
    </p:spTree>
    <p:extLst>
      <p:ext uri="{BB962C8B-B14F-4D97-AF65-F5344CB8AC3E}">
        <p14:creationId xmlns:p14="http://schemas.microsoft.com/office/powerpoint/2010/main" val="3842349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t>Entity Properties</a:t>
            </a:r>
          </a:p>
        </p:txBody>
      </p:sp>
      <p:sp>
        <p:nvSpPr>
          <p:cNvPr id="328716" name="Rectangle 12" descr="Rectangle: Click to edit Master text styles&#10;Second level&#10;Third level&#10;Fourth level&#10;Fifth level"/>
          <p:cNvSpPr>
            <a:spLocks noGrp="1" noChangeArrowheads="1"/>
          </p:cNvSpPr>
          <p:nvPr>
            <p:ph type="body" sz="half" idx="2"/>
          </p:nvPr>
        </p:nvSpPr>
        <p:spPr/>
        <p:txBody>
          <a:bodyPr/>
          <a:lstStyle/>
          <a:p>
            <a:r>
              <a:rPr lang="en-US" sz="2800"/>
              <a:t>Identification (primary key)</a:t>
            </a:r>
          </a:p>
          <a:p>
            <a:r>
              <a:rPr lang="en-US" sz="2800"/>
              <a:t>Nesting</a:t>
            </a:r>
          </a:p>
          <a:p>
            <a:r>
              <a:rPr lang="en-US" sz="2800"/>
              <a:t>Relationship</a:t>
            </a:r>
          </a:p>
          <a:p>
            <a:r>
              <a:rPr lang="en-US" sz="2800"/>
              <a:t>Inheritance</a:t>
            </a:r>
          </a:p>
          <a:p>
            <a:r>
              <a:rPr lang="en-US" sz="2800"/>
              <a:t>Referential integrity (foreign key)</a:t>
            </a:r>
          </a:p>
        </p:txBody>
      </p:sp>
      <p:sp>
        <p:nvSpPr>
          <p:cNvPr id="328708" name="Rectangle 4"/>
          <p:cNvSpPr>
            <a:spLocks noChangeArrowheads="1"/>
          </p:cNvSpPr>
          <p:nvPr/>
        </p:nvSpPr>
        <p:spPr bwMode="auto">
          <a:xfrm>
            <a:off x="1547813" y="1673225"/>
            <a:ext cx="1800225" cy="9350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28709" name="Line 5"/>
          <p:cNvSpPr>
            <a:spLocks noChangeShapeType="1"/>
          </p:cNvSpPr>
          <p:nvPr/>
        </p:nvSpPr>
        <p:spPr bwMode="auto">
          <a:xfrm>
            <a:off x="1547813" y="2033587"/>
            <a:ext cx="18002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28710" name="Text Box 6"/>
          <p:cNvSpPr txBox="1">
            <a:spLocks noChangeArrowheads="1"/>
          </p:cNvSpPr>
          <p:nvPr/>
        </p:nvSpPr>
        <p:spPr bwMode="auto">
          <a:xfrm>
            <a:off x="1603375" y="1600200"/>
            <a:ext cx="1744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BeanClass</a:t>
            </a:r>
          </a:p>
        </p:txBody>
      </p:sp>
      <p:sp>
        <p:nvSpPr>
          <p:cNvPr id="328711" name="Rectangle 7"/>
          <p:cNvSpPr>
            <a:spLocks noChangeArrowheads="1"/>
          </p:cNvSpPr>
          <p:nvPr/>
        </p:nvSpPr>
        <p:spPr bwMode="auto">
          <a:xfrm>
            <a:off x="1187450" y="4551362"/>
            <a:ext cx="2520950" cy="15128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28712" name="Line 8"/>
          <p:cNvSpPr>
            <a:spLocks noChangeShapeType="1"/>
          </p:cNvSpPr>
          <p:nvPr/>
        </p:nvSpPr>
        <p:spPr bwMode="auto">
          <a:xfrm>
            <a:off x="1187450" y="4983162"/>
            <a:ext cx="25193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28713" name="Text Box 9"/>
          <p:cNvSpPr txBox="1">
            <a:spLocks noChangeArrowheads="1"/>
          </p:cNvSpPr>
          <p:nvPr/>
        </p:nvSpPr>
        <p:spPr bwMode="auto">
          <a:xfrm>
            <a:off x="1292225" y="4508500"/>
            <a:ext cx="2316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Obj/Rel Table</a:t>
            </a:r>
          </a:p>
        </p:txBody>
      </p:sp>
      <p:sp>
        <p:nvSpPr>
          <p:cNvPr id="2" name="Up-Down Arrow 1"/>
          <p:cNvSpPr/>
          <p:nvPr/>
        </p:nvSpPr>
        <p:spPr>
          <a:xfrm>
            <a:off x="1676400" y="2667000"/>
            <a:ext cx="1447800" cy="1905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67902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t>Entity (example)</a:t>
            </a:r>
            <a:endParaRPr lang="en-US" dirty="0">
              <a:latin typeface="Courier New"/>
              <a:cs typeface="Courier New"/>
            </a:endParaRP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789864894"/>
              </p:ext>
            </p:extLst>
          </p:nvPr>
        </p:nvGraphicFramePr>
        <p:xfrm>
          <a:off x="1114425" y="2595563"/>
          <a:ext cx="7610475" cy="3723640"/>
        </p:xfrm>
        <a:graphic>
          <a:graphicData uri="http://schemas.openxmlformats.org/drawingml/2006/table">
            <a:tbl>
              <a:tblPr firstRow="1" bandRow="1">
                <a:tableStyleId>{5C22544A-7EE6-4342-B048-85BDC9FD1C3A}</a:tableStyleId>
              </a:tblPr>
              <a:tblGrid>
                <a:gridCol w="7610475"/>
              </a:tblGrid>
              <a:tr h="370840">
                <a:tc>
                  <a:txBody>
                    <a:bodyPr/>
                    <a:lstStyle/>
                    <a:p>
                      <a:r>
                        <a:rPr lang="en-US" dirty="0" err="1" smtClean="0">
                          <a:latin typeface="Courier New"/>
                          <a:cs typeface="Courier New"/>
                        </a:rPr>
                        <a:t>Employee.java</a:t>
                      </a:r>
                      <a:endParaRPr lang="en-US" dirty="0">
                        <a:latin typeface="Courier New"/>
                        <a:cs typeface="Courier New"/>
                      </a:endParaRPr>
                    </a:p>
                  </a:txBody>
                  <a:tcPr/>
                </a:tc>
              </a:tr>
              <a:tr h="370840">
                <a:tc>
                  <a:txBody>
                    <a:bodyPr/>
                    <a:lstStyle/>
                    <a:p>
                      <a:r>
                        <a:rPr lang="en-US" sz="1400" b="1" dirty="0" smtClean="0">
                          <a:solidFill>
                            <a:schemeClr val="accent5"/>
                          </a:solidFill>
                          <a:latin typeface="CourierNewPS-BoldMT"/>
                        </a:rPr>
                        <a:t>@Entity</a:t>
                      </a:r>
                      <a:endParaRPr lang="en-US" sz="1400" b="0" dirty="0" smtClean="0">
                        <a:solidFill>
                          <a:schemeClr val="accent5"/>
                        </a:solidFill>
                        <a:latin typeface="CourierNewPSMT"/>
                      </a:endParaRPr>
                    </a:p>
                    <a:p>
                      <a:r>
                        <a:rPr lang="en-US" sz="1400" b="1" dirty="0" smtClean="0">
                          <a:solidFill>
                            <a:prstClr val="black"/>
                          </a:solidFill>
                          <a:latin typeface="CourierNewPS-BoldMT"/>
                        </a:rPr>
                        <a:t>public class</a:t>
                      </a:r>
                      <a:r>
                        <a:rPr lang="en-US" sz="1400" b="0" dirty="0" smtClean="0">
                          <a:solidFill>
                            <a:prstClr val="black"/>
                          </a:solidFill>
                          <a:latin typeface="CourierNewPSMT"/>
                        </a:rPr>
                        <a:t> Employee {</a:t>
                      </a:r>
                    </a:p>
                    <a:p>
                      <a:r>
                        <a:rPr lang="en-US" sz="1400" b="0" dirty="0" smtClean="0">
                          <a:solidFill>
                            <a:prstClr val="black"/>
                          </a:solidFill>
                          <a:latin typeface="CourierNewPSMT"/>
                        </a:rPr>
                        <a:t>    </a:t>
                      </a:r>
                      <a:r>
                        <a:rPr lang="en-US" sz="1400" b="1" dirty="0" smtClean="0">
                          <a:solidFill>
                            <a:srgbClr val="21449B"/>
                          </a:solidFill>
                          <a:latin typeface="CourierNewPS-BoldMT"/>
                        </a:rPr>
                        <a:t>@Id</a:t>
                      </a:r>
                      <a:r>
                        <a:rPr lang="en-US" sz="1400" b="0" dirty="0" smtClean="0">
                          <a:solidFill>
                            <a:srgbClr val="21449B"/>
                          </a:solidFill>
                          <a:latin typeface="CourierNewPSMT"/>
                        </a:rPr>
                        <a:t> </a:t>
                      </a:r>
                      <a:r>
                        <a:rPr lang="en-US" sz="1400" b="1" dirty="0" smtClean="0">
                          <a:solidFill>
                            <a:prstClr val="black"/>
                          </a:solidFill>
                          <a:latin typeface="CourierNewPS-BoldMT"/>
                        </a:rPr>
                        <a:t>private</a:t>
                      </a:r>
                      <a:r>
                        <a:rPr lang="en-US" sz="1400" b="0" dirty="0" smtClean="0">
                          <a:solidFill>
                            <a:prstClr val="black"/>
                          </a:solidFill>
                          <a:latin typeface="CourierNewPSMT"/>
                        </a:rPr>
                        <a:t> </a:t>
                      </a:r>
                      <a:r>
                        <a:rPr lang="en-US" sz="1400" b="0" dirty="0" err="1" smtClean="0">
                          <a:solidFill>
                            <a:srgbClr val="0057AE"/>
                          </a:solidFill>
                          <a:latin typeface="CourierNewPSMT"/>
                        </a:rPr>
                        <a:t>int</a:t>
                      </a:r>
                      <a:r>
                        <a:rPr lang="en-US" sz="1400" b="0" dirty="0" smtClean="0">
                          <a:solidFill>
                            <a:prstClr val="black"/>
                          </a:solidFill>
                          <a:latin typeface="CourierNewPSMT"/>
                        </a:rPr>
                        <a:t> id;</a:t>
                      </a:r>
                    </a:p>
                    <a:p>
                      <a:r>
                        <a:rPr lang="en-US" sz="1400" b="0" dirty="0" smtClean="0">
                          <a:solidFill>
                            <a:prstClr val="black"/>
                          </a:solidFill>
                          <a:latin typeface="CourierNewPSMT"/>
                        </a:rPr>
                        <a:t>    </a:t>
                      </a:r>
                      <a:r>
                        <a:rPr lang="en-US" sz="1400" b="1" dirty="0" smtClean="0">
                          <a:solidFill>
                            <a:prstClr val="black"/>
                          </a:solidFill>
                          <a:latin typeface="CourierNewPS-BoldMT"/>
                        </a:rPr>
                        <a:t>private</a:t>
                      </a:r>
                      <a:r>
                        <a:rPr lang="en-US" sz="1400" b="0" dirty="0" smtClean="0">
                          <a:solidFill>
                            <a:prstClr val="black"/>
                          </a:solidFill>
                          <a:latin typeface="CourierNewPSMT"/>
                        </a:rPr>
                        <a:t> String name;</a:t>
                      </a:r>
                    </a:p>
                    <a:p>
                      <a:r>
                        <a:rPr lang="en-US" sz="1400" b="0" dirty="0" smtClean="0">
                          <a:solidFill>
                            <a:prstClr val="black"/>
                          </a:solidFill>
                          <a:latin typeface="CourierNewPSMT"/>
                        </a:rPr>
                        <a:t>    </a:t>
                      </a:r>
                      <a:r>
                        <a:rPr lang="en-US" sz="1400" b="1" dirty="0" smtClean="0">
                          <a:solidFill>
                            <a:prstClr val="black"/>
                          </a:solidFill>
                          <a:latin typeface="CourierNewPS-BoldMT"/>
                        </a:rPr>
                        <a:t>private</a:t>
                      </a:r>
                      <a:r>
                        <a:rPr lang="en-US" sz="1400" b="0" dirty="0" smtClean="0">
                          <a:solidFill>
                            <a:prstClr val="black"/>
                          </a:solidFill>
                          <a:latin typeface="CourierNewPSMT"/>
                        </a:rPr>
                        <a:t> </a:t>
                      </a:r>
                      <a:r>
                        <a:rPr lang="en-US" sz="1400" b="0" dirty="0" smtClean="0">
                          <a:solidFill>
                            <a:srgbClr val="0057AE"/>
                          </a:solidFill>
                          <a:latin typeface="CourierNewPSMT"/>
                        </a:rPr>
                        <a:t>long</a:t>
                      </a:r>
                      <a:r>
                        <a:rPr lang="en-US" sz="1400" b="0" dirty="0" smtClean="0">
                          <a:solidFill>
                            <a:prstClr val="black"/>
                          </a:solidFill>
                          <a:latin typeface="CourierNewPSMT"/>
                        </a:rPr>
                        <a:t> salary;</a:t>
                      </a:r>
                    </a:p>
                    <a:p>
                      <a:r>
                        <a:rPr lang="en-US" sz="1400" b="0" dirty="0" smtClean="0">
                          <a:solidFill>
                            <a:prstClr val="black"/>
                          </a:solidFill>
                          <a:latin typeface="CourierNewPSMT"/>
                        </a:rPr>
                        <a:t>    </a:t>
                      </a:r>
                      <a:r>
                        <a:rPr lang="en-US" sz="1400" b="1" dirty="0" smtClean="0">
                          <a:solidFill>
                            <a:prstClr val="black"/>
                          </a:solidFill>
                          <a:latin typeface="CourierNewPS-BoldMT"/>
                        </a:rPr>
                        <a:t>public</a:t>
                      </a:r>
                      <a:r>
                        <a:rPr lang="en-US" sz="1400" b="0" dirty="0" smtClean="0">
                          <a:solidFill>
                            <a:prstClr val="black"/>
                          </a:solidFill>
                          <a:latin typeface="CourierNewPSMT"/>
                        </a:rPr>
                        <a:t> </a:t>
                      </a:r>
                      <a:r>
                        <a:rPr lang="en-US" sz="1400" b="0" dirty="0" smtClean="0">
                          <a:solidFill>
                            <a:srgbClr val="010181"/>
                          </a:solidFill>
                          <a:latin typeface="CourierNewPSMT"/>
                        </a:rPr>
                        <a:t>Employee</a:t>
                      </a:r>
                      <a:r>
                        <a:rPr lang="en-US" sz="1400" b="0" dirty="0" smtClean="0">
                          <a:solidFill>
                            <a:prstClr val="black"/>
                          </a:solidFill>
                          <a:latin typeface="CourierNewPSMT"/>
                        </a:rPr>
                        <a:t>() {}</a:t>
                      </a:r>
                    </a:p>
                    <a:p>
                      <a:r>
                        <a:rPr lang="en-US" sz="1400" b="0" dirty="0" smtClean="0">
                          <a:solidFill>
                            <a:prstClr val="black"/>
                          </a:solidFill>
                          <a:latin typeface="CourierNewPSMT"/>
                        </a:rPr>
                        <a:t>    </a:t>
                      </a:r>
                      <a:r>
                        <a:rPr lang="en-US" sz="1400" b="1" dirty="0" smtClean="0">
                          <a:solidFill>
                            <a:prstClr val="black"/>
                          </a:solidFill>
                          <a:latin typeface="CourierNewPS-BoldMT"/>
                        </a:rPr>
                        <a:t>public</a:t>
                      </a:r>
                      <a:r>
                        <a:rPr lang="en-US" sz="1400" b="0" dirty="0" smtClean="0">
                          <a:solidFill>
                            <a:prstClr val="black"/>
                          </a:solidFill>
                          <a:latin typeface="CourierNewPSMT"/>
                        </a:rPr>
                        <a:t> </a:t>
                      </a:r>
                      <a:r>
                        <a:rPr lang="en-US" sz="1400" b="0" dirty="0" smtClean="0">
                          <a:solidFill>
                            <a:srgbClr val="010181"/>
                          </a:solidFill>
                          <a:latin typeface="CourierNewPSMT"/>
                        </a:rPr>
                        <a:t>Employee</a:t>
                      </a:r>
                      <a:r>
                        <a:rPr lang="en-US" sz="1400" b="0" dirty="0" smtClean="0">
                          <a:solidFill>
                            <a:prstClr val="black"/>
                          </a:solidFill>
                          <a:latin typeface="CourierNewPSMT"/>
                        </a:rPr>
                        <a:t>(</a:t>
                      </a:r>
                      <a:r>
                        <a:rPr lang="en-US" sz="1400" b="0" dirty="0" err="1" smtClean="0">
                          <a:solidFill>
                            <a:srgbClr val="0057AE"/>
                          </a:solidFill>
                          <a:latin typeface="CourierNewPSMT"/>
                        </a:rPr>
                        <a:t>int</a:t>
                      </a:r>
                      <a:r>
                        <a:rPr lang="en-US" sz="1400" b="0" dirty="0" smtClean="0">
                          <a:solidFill>
                            <a:prstClr val="black"/>
                          </a:solidFill>
                          <a:latin typeface="CourierNewPSMT"/>
                        </a:rPr>
                        <a:t> id) { </a:t>
                      </a:r>
                      <a:r>
                        <a:rPr lang="en-US" sz="1400" b="1" dirty="0" err="1" smtClean="0">
                          <a:solidFill>
                            <a:prstClr val="black"/>
                          </a:solidFill>
                          <a:latin typeface="CourierNewPS-BoldMT"/>
                        </a:rPr>
                        <a:t>this</a:t>
                      </a:r>
                      <a:r>
                        <a:rPr lang="en-US" sz="1400" b="0" dirty="0" err="1" smtClean="0">
                          <a:solidFill>
                            <a:prstClr val="black"/>
                          </a:solidFill>
                          <a:latin typeface="CourierNewPSMT"/>
                        </a:rPr>
                        <a:t>.id</a:t>
                      </a:r>
                      <a:r>
                        <a:rPr lang="en-US" sz="1400" b="0" dirty="0" smtClean="0">
                          <a:solidFill>
                            <a:prstClr val="black"/>
                          </a:solidFill>
                          <a:latin typeface="CourierNewPSMT"/>
                        </a:rPr>
                        <a:t> = id; }</a:t>
                      </a:r>
                    </a:p>
                    <a:p>
                      <a:r>
                        <a:rPr lang="en-US" sz="1400" b="0" dirty="0" smtClean="0">
                          <a:solidFill>
                            <a:prstClr val="black"/>
                          </a:solidFill>
                          <a:latin typeface="CourierNewPSMT"/>
                        </a:rPr>
                        <a:t>    </a:t>
                      </a:r>
                      <a:r>
                        <a:rPr lang="en-US" sz="1400" b="1" dirty="0" smtClean="0">
                          <a:solidFill>
                            <a:prstClr val="black"/>
                          </a:solidFill>
                          <a:latin typeface="CourierNewPS-BoldMT"/>
                        </a:rPr>
                        <a:t>public</a:t>
                      </a:r>
                      <a:r>
                        <a:rPr lang="en-US" sz="1400" b="0" dirty="0" smtClean="0">
                          <a:solidFill>
                            <a:prstClr val="black"/>
                          </a:solidFill>
                          <a:latin typeface="CourierNewPSMT"/>
                        </a:rPr>
                        <a:t> </a:t>
                      </a:r>
                      <a:r>
                        <a:rPr lang="en-US" sz="1400" b="0" dirty="0" err="1" smtClean="0">
                          <a:solidFill>
                            <a:srgbClr val="0057AE"/>
                          </a:solidFill>
                          <a:latin typeface="CourierNewPSMT"/>
                        </a:rPr>
                        <a:t>int</a:t>
                      </a:r>
                      <a:r>
                        <a:rPr lang="en-US" sz="1400" b="0" dirty="0" smtClean="0">
                          <a:solidFill>
                            <a:prstClr val="black"/>
                          </a:solidFill>
                          <a:latin typeface="CourierNewPSMT"/>
                        </a:rPr>
                        <a:t> </a:t>
                      </a:r>
                      <a:r>
                        <a:rPr lang="en-US" sz="1400" b="0" dirty="0" err="1" smtClean="0">
                          <a:solidFill>
                            <a:srgbClr val="010181"/>
                          </a:solidFill>
                          <a:latin typeface="CourierNewPSMT"/>
                        </a:rPr>
                        <a:t>getId</a:t>
                      </a:r>
                      <a:r>
                        <a:rPr lang="en-US" sz="1400" b="0" dirty="0" smtClean="0">
                          <a:solidFill>
                            <a:prstClr val="black"/>
                          </a:solidFill>
                          <a:latin typeface="CourierNewPSMT"/>
                        </a:rPr>
                        <a:t>() { </a:t>
                      </a:r>
                      <a:r>
                        <a:rPr lang="en-US" sz="1400" b="1" dirty="0" smtClean="0">
                          <a:solidFill>
                            <a:prstClr val="black"/>
                          </a:solidFill>
                          <a:latin typeface="CourierNewPS-BoldMT"/>
                        </a:rPr>
                        <a:t>return</a:t>
                      </a:r>
                      <a:r>
                        <a:rPr lang="en-US" sz="1400" b="0" dirty="0" smtClean="0">
                          <a:solidFill>
                            <a:prstClr val="black"/>
                          </a:solidFill>
                          <a:latin typeface="CourierNewPSMT"/>
                        </a:rPr>
                        <a:t> id; }</a:t>
                      </a:r>
                    </a:p>
                    <a:p>
                      <a:r>
                        <a:rPr lang="en-US" sz="1400" b="0" dirty="0" smtClean="0">
                          <a:solidFill>
                            <a:prstClr val="black"/>
                          </a:solidFill>
                          <a:latin typeface="CourierNewPSMT"/>
                        </a:rPr>
                        <a:t>    </a:t>
                      </a:r>
                      <a:r>
                        <a:rPr lang="en-US" sz="1400" b="1" dirty="0" smtClean="0">
                          <a:solidFill>
                            <a:prstClr val="black"/>
                          </a:solidFill>
                          <a:latin typeface="CourierNewPS-BoldMT"/>
                        </a:rPr>
                        <a:t>public</a:t>
                      </a:r>
                      <a:r>
                        <a:rPr lang="en-US" sz="1400" b="0" dirty="0" smtClean="0">
                          <a:solidFill>
                            <a:prstClr val="black"/>
                          </a:solidFill>
                          <a:latin typeface="CourierNewPSMT"/>
                        </a:rPr>
                        <a:t> </a:t>
                      </a:r>
                      <a:r>
                        <a:rPr lang="en-US" sz="1400" b="0" dirty="0" smtClean="0">
                          <a:solidFill>
                            <a:srgbClr val="0057AE"/>
                          </a:solidFill>
                          <a:latin typeface="CourierNewPSMT"/>
                        </a:rPr>
                        <a:t>void</a:t>
                      </a:r>
                      <a:r>
                        <a:rPr lang="en-US" sz="1400" b="0" dirty="0" smtClean="0">
                          <a:solidFill>
                            <a:prstClr val="black"/>
                          </a:solidFill>
                          <a:latin typeface="CourierNewPSMT"/>
                        </a:rPr>
                        <a:t> </a:t>
                      </a:r>
                      <a:r>
                        <a:rPr lang="en-US" sz="1400" b="0" dirty="0" err="1" smtClean="0">
                          <a:solidFill>
                            <a:srgbClr val="010181"/>
                          </a:solidFill>
                          <a:latin typeface="CourierNewPSMT"/>
                        </a:rPr>
                        <a:t>setId</a:t>
                      </a:r>
                      <a:r>
                        <a:rPr lang="en-US" sz="1400" b="0" dirty="0" smtClean="0">
                          <a:solidFill>
                            <a:prstClr val="black"/>
                          </a:solidFill>
                          <a:latin typeface="CourierNewPSMT"/>
                        </a:rPr>
                        <a:t>(</a:t>
                      </a:r>
                      <a:r>
                        <a:rPr lang="en-US" sz="1400" b="0" dirty="0" err="1" smtClean="0">
                          <a:solidFill>
                            <a:srgbClr val="0057AE"/>
                          </a:solidFill>
                          <a:latin typeface="CourierNewPSMT"/>
                        </a:rPr>
                        <a:t>int</a:t>
                      </a:r>
                      <a:r>
                        <a:rPr lang="en-US" sz="1400" b="0" dirty="0" smtClean="0">
                          <a:solidFill>
                            <a:prstClr val="black"/>
                          </a:solidFill>
                          <a:latin typeface="CourierNewPSMT"/>
                        </a:rPr>
                        <a:t> id) { </a:t>
                      </a:r>
                      <a:r>
                        <a:rPr lang="en-US" sz="1400" b="1" dirty="0" err="1" smtClean="0">
                          <a:solidFill>
                            <a:prstClr val="black"/>
                          </a:solidFill>
                          <a:latin typeface="CourierNewPS-BoldMT"/>
                        </a:rPr>
                        <a:t>this</a:t>
                      </a:r>
                      <a:r>
                        <a:rPr lang="en-US" sz="1400" b="0" dirty="0" err="1" smtClean="0">
                          <a:solidFill>
                            <a:prstClr val="black"/>
                          </a:solidFill>
                          <a:latin typeface="CourierNewPSMT"/>
                        </a:rPr>
                        <a:t>.id</a:t>
                      </a:r>
                      <a:r>
                        <a:rPr lang="en-US" sz="1400" b="0" dirty="0" smtClean="0">
                          <a:solidFill>
                            <a:prstClr val="black"/>
                          </a:solidFill>
                          <a:latin typeface="CourierNewPSMT"/>
                        </a:rPr>
                        <a:t> = id; }</a:t>
                      </a:r>
                    </a:p>
                    <a:p>
                      <a:r>
                        <a:rPr lang="en-US" sz="1400" b="0" dirty="0" smtClean="0">
                          <a:solidFill>
                            <a:prstClr val="black"/>
                          </a:solidFill>
                          <a:latin typeface="CourierNewPSMT"/>
                        </a:rPr>
                        <a:t>    </a:t>
                      </a:r>
                      <a:r>
                        <a:rPr lang="en-US" sz="1400" b="1" dirty="0" smtClean="0">
                          <a:solidFill>
                            <a:prstClr val="black"/>
                          </a:solidFill>
                          <a:latin typeface="CourierNewPS-BoldMT"/>
                        </a:rPr>
                        <a:t>public</a:t>
                      </a:r>
                      <a:r>
                        <a:rPr lang="en-US" sz="1400" b="0" dirty="0" smtClean="0">
                          <a:solidFill>
                            <a:prstClr val="black"/>
                          </a:solidFill>
                          <a:latin typeface="CourierNewPSMT"/>
                        </a:rPr>
                        <a:t> String </a:t>
                      </a:r>
                      <a:r>
                        <a:rPr lang="en-US" sz="1400" b="0" dirty="0" err="1" smtClean="0">
                          <a:solidFill>
                            <a:srgbClr val="010181"/>
                          </a:solidFill>
                          <a:latin typeface="CourierNewPSMT"/>
                        </a:rPr>
                        <a:t>getName</a:t>
                      </a:r>
                      <a:r>
                        <a:rPr lang="en-US" sz="1400" b="0" dirty="0" smtClean="0">
                          <a:solidFill>
                            <a:prstClr val="black"/>
                          </a:solidFill>
                          <a:latin typeface="CourierNewPSMT"/>
                        </a:rPr>
                        <a:t>() { </a:t>
                      </a:r>
                      <a:r>
                        <a:rPr lang="en-US" sz="1400" b="1" dirty="0" smtClean="0">
                          <a:solidFill>
                            <a:prstClr val="black"/>
                          </a:solidFill>
                          <a:latin typeface="CourierNewPS-BoldMT"/>
                        </a:rPr>
                        <a:t>return</a:t>
                      </a:r>
                      <a:r>
                        <a:rPr lang="en-US" sz="1400" b="0" dirty="0" smtClean="0">
                          <a:solidFill>
                            <a:prstClr val="black"/>
                          </a:solidFill>
                          <a:latin typeface="CourierNewPSMT"/>
                        </a:rPr>
                        <a:t> name; }</a:t>
                      </a:r>
                    </a:p>
                    <a:p>
                      <a:r>
                        <a:rPr lang="en-US" sz="1400" b="0" dirty="0" smtClean="0">
                          <a:solidFill>
                            <a:prstClr val="black"/>
                          </a:solidFill>
                          <a:latin typeface="CourierNewPSMT"/>
                        </a:rPr>
                        <a:t>    </a:t>
                      </a:r>
                      <a:r>
                        <a:rPr lang="en-US" sz="1400" b="1" dirty="0" smtClean="0">
                          <a:solidFill>
                            <a:prstClr val="black"/>
                          </a:solidFill>
                          <a:latin typeface="CourierNewPS-BoldMT"/>
                        </a:rPr>
                        <a:t>public</a:t>
                      </a:r>
                      <a:r>
                        <a:rPr lang="en-US" sz="1400" b="0" dirty="0" smtClean="0">
                          <a:solidFill>
                            <a:prstClr val="black"/>
                          </a:solidFill>
                          <a:latin typeface="CourierNewPSMT"/>
                        </a:rPr>
                        <a:t> </a:t>
                      </a:r>
                      <a:r>
                        <a:rPr lang="en-US" sz="1400" b="0" dirty="0" smtClean="0">
                          <a:solidFill>
                            <a:srgbClr val="0057AE"/>
                          </a:solidFill>
                          <a:latin typeface="CourierNewPSMT"/>
                        </a:rPr>
                        <a:t>void</a:t>
                      </a:r>
                      <a:r>
                        <a:rPr lang="en-US" sz="1400" b="0" dirty="0" smtClean="0">
                          <a:solidFill>
                            <a:prstClr val="black"/>
                          </a:solidFill>
                          <a:latin typeface="CourierNewPSMT"/>
                        </a:rPr>
                        <a:t> </a:t>
                      </a:r>
                      <a:r>
                        <a:rPr lang="en-US" sz="1400" b="0" dirty="0" err="1" smtClean="0">
                          <a:solidFill>
                            <a:srgbClr val="010181"/>
                          </a:solidFill>
                          <a:latin typeface="CourierNewPSMT"/>
                        </a:rPr>
                        <a:t>setName</a:t>
                      </a:r>
                      <a:r>
                        <a:rPr lang="en-US" sz="1400" b="0" dirty="0" smtClean="0">
                          <a:solidFill>
                            <a:prstClr val="black"/>
                          </a:solidFill>
                          <a:latin typeface="CourierNewPSMT"/>
                        </a:rPr>
                        <a:t>(String name) { </a:t>
                      </a:r>
                      <a:r>
                        <a:rPr lang="en-US" sz="1400" b="1" dirty="0" err="1" smtClean="0">
                          <a:solidFill>
                            <a:prstClr val="black"/>
                          </a:solidFill>
                          <a:latin typeface="CourierNewPS-BoldMT"/>
                        </a:rPr>
                        <a:t>this</a:t>
                      </a:r>
                      <a:r>
                        <a:rPr lang="en-US" sz="1400" b="0" dirty="0" err="1" smtClean="0">
                          <a:solidFill>
                            <a:prstClr val="black"/>
                          </a:solidFill>
                          <a:latin typeface="CourierNewPSMT"/>
                        </a:rPr>
                        <a:t>.name</a:t>
                      </a:r>
                      <a:r>
                        <a:rPr lang="en-US" sz="1400" b="0" dirty="0" smtClean="0">
                          <a:solidFill>
                            <a:prstClr val="black"/>
                          </a:solidFill>
                          <a:latin typeface="CourierNewPSMT"/>
                        </a:rPr>
                        <a:t> = name; }</a:t>
                      </a:r>
                    </a:p>
                    <a:p>
                      <a:r>
                        <a:rPr lang="en-US" sz="1400" b="0" dirty="0" smtClean="0">
                          <a:solidFill>
                            <a:prstClr val="black"/>
                          </a:solidFill>
                          <a:latin typeface="CourierNewPSMT"/>
                        </a:rPr>
                        <a:t>    </a:t>
                      </a:r>
                      <a:r>
                        <a:rPr lang="en-US" sz="1400" b="1" dirty="0" smtClean="0">
                          <a:solidFill>
                            <a:prstClr val="black"/>
                          </a:solidFill>
                          <a:latin typeface="CourierNewPS-BoldMT"/>
                        </a:rPr>
                        <a:t>public</a:t>
                      </a:r>
                      <a:r>
                        <a:rPr lang="en-US" sz="1400" b="0" dirty="0" smtClean="0">
                          <a:solidFill>
                            <a:prstClr val="black"/>
                          </a:solidFill>
                          <a:latin typeface="CourierNewPSMT"/>
                        </a:rPr>
                        <a:t> </a:t>
                      </a:r>
                      <a:r>
                        <a:rPr lang="en-US" sz="1400" b="0" dirty="0" smtClean="0">
                          <a:solidFill>
                            <a:srgbClr val="0057AE"/>
                          </a:solidFill>
                          <a:latin typeface="CourierNewPSMT"/>
                        </a:rPr>
                        <a:t>long</a:t>
                      </a:r>
                      <a:r>
                        <a:rPr lang="en-US" sz="1400" b="0" dirty="0" smtClean="0">
                          <a:solidFill>
                            <a:prstClr val="black"/>
                          </a:solidFill>
                          <a:latin typeface="CourierNewPSMT"/>
                        </a:rPr>
                        <a:t> </a:t>
                      </a:r>
                      <a:r>
                        <a:rPr lang="en-US" sz="1400" b="0" dirty="0" err="1" smtClean="0">
                          <a:solidFill>
                            <a:srgbClr val="010181"/>
                          </a:solidFill>
                          <a:latin typeface="CourierNewPSMT"/>
                        </a:rPr>
                        <a:t>getSalary</a:t>
                      </a:r>
                      <a:r>
                        <a:rPr lang="en-US" sz="1400" b="0" dirty="0" smtClean="0">
                          <a:solidFill>
                            <a:prstClr val="black"/>
                          </a:solidFill>
                          <a:latin typeface="CourierNewPSMT"/>
                        </a:rPr>
                        <a:t>() { </a:t>
                      </a:r>
                      <a:r>
                        <a:rPr lang="en-US" sz="1400" b="1" dirty="0" smtClean="0">
                          <a:solidFill>
                            <a:prstClr val="black"/>
                          </a:solidFill>
                          <a:latin typeface="CourierNewPS-BoldMT"/>
                        </a:rPr>
                        <a:t>return</a:t>
                      </a:r>
                      <a:r>
                        <a:rPr lang="en-US" sz="1400" b="0" dirty="0" smtClean="0">
                          <a:solidFill>
                            <a:prstClr val="black"/>
                          </a:solidFill>
                          <a:latin typeface="CourierNewPSMT"/>
                        </a:rPr>
                        <a:t> salary; }</a:t>
                      </a:r>
                    </a:p>
                    <a:p>
                      <a:r>
                        <a:rPr lang="en-US" sz="1400" b="0" dirty="0" smtClean="0">
                          <a:solidFill>
                            <a:prstClr val="black"/>
                          </a:solidFill>
                          <a:latin typeface="CourierNewPSMT"/>
                        </a:rPr>
                        <a:t>    </a:t>
                      </a:r>
                      <a:r>
                        <a:rPr lang="en-US" sz="1400" b="1" dirty="0" smtClean="0">
                          <a:solidFill>
                            <a:prstClr val="black"/>
                          </a:solidFill>
                          <a:latin typeface="CourierNewPS-BoldMT"/>
                        </a:rPr>
                        <a:t>public</a:t>
                      </a:r>
                      <a:r>
                        <a:rPr lang="en-US" sz="1400" b="0" dirty="0" smtClean="0">
                          <a:solidFill>
                            <a:prstClr val="black"/>
                          </a:solidFill>
                          <a:latin typeface="CourierNewPSMT"/>
                        </a:rPr>
                        <a:t> </a:t>
                      </a:r>
                      <a:r>
                        <a:rPr lang="en-US" sz="1400" b="0" dirty="0" smtClean="0">
                          <a:solidFill>
                            <a:srgbClr val="0057AE"/>
                          </a:solidFill>
                          <a:latin typeface="CourierNewPSMT"/>
                        </a:rPr>
                        <a:t>void</a:t>
                      </a:r>
                      <a:r>
                        <a:rPr lang="en-US" sz="1400" b="0" dirty="0" smtClean="0">
                          <a:solidFill>
                            <a:prstClr val="black"/>
                          </a:solidFill>
                          <a:latin typeface="CourierNewPSMT"/>
                        </a:rPr>
                        <a:t> </a:t>
                      </a:r>
                      <a:r>
                        <a:rPr lang="en-US" sz="1400" b="0" dirty="0" err="1" smtClean="0">
                          <a:solidFill>
                            <a:srgbClr val="010181"/>
                          </a:solidFill>
                          <a:latin typeface="CourierNewPSMT"/>
                        </a:rPr>
                        <a:t>setSalary</a:t>
                      </a:r>
                      <a:r>
                        <a:rPr lang="en-US" sz="1400" b="0" dirty="0" smtClean="0">
                          <a:solidFill>
                            <a:prstClr val="black"/>
                          </a:solidFill>
                          <a:latin typeface="CourierNewPSMT"/>
                        </a:rPr>
                        <a:t> (</a:t>
                      </a:r>
                      <a:r>
                        <a:rPr lang="en-US" sz="1400" b="0" dirty="0" smtClean="0">
                          <a:solidFill>
                            <a:srgbClr val="0057AE"/>
                          </a:solidFill>
                          <a:latin typeface="CourierNewPSMT"/>
                        </a:rPr>
                        <a:t>long</a:t>
                      </a:r>
                      <a:r>
                        <a:rPr lang="en-US" sz="1400" b="0" dirty="0" smtClean="0">
                          <a:solidFill>
                            <a:prstClr val="black"/>
                          </a:solidFill>
                          <a:latin typeface="CourierNewPSMT"/>
                        </a:rPr>
                        <a:t> salary) { </a:t>
                      </a:r>
                      <a:r>
                        <a:rPr lang="en-US" sz="1400" b="1" dirty="0" err="1" smtClean="0">
                          <a:solidFill>
                            <a:prstClr val="black"/>
                          </a:solidFill>
                          <a:latin typeface="CourierNewPS-BoldMT"/>
                        </a:rPr>
                        <a:t>this</a:t>
                      </a:r>
                      <a:r>
                        <a:rPr lang="en-US" sz="1400" b="0" dirty="0" err="1" smtClean="0">
                          <a:solidFill>
                            <a:prstClr val="black"/>
                          </a:solidFill>
                          <a:latin typeface="CourierNewPSMT"/>
                        </a:rPr>
                        <a:t>.salary</a:t>
                      </a:r>
                      <a:r>
                        <a:rPr lang="en-US" sz="1400" b="0" dirty="0" smtClean="0">
                          <a:solidFill>
                            <a:prstClr val="black"/>
                          </a:solidFill>
                          <a:latin typeface="CourierNewPSMT"/>
                        </a:rPr>
                        <a:t> = salary; }</a:t>
                      </a:r>
                    </a:p>
                    <a:p>
                      <a:r>
                        <a:rPr lang="en-US" sz="1400" b="0" dirty="0" smtClean="0">
                          <a:solidFill>
                            <a:prstClr val="black"/>
                          </a:solidFill>
                          <a:latin typeface="CourierNewPSMT"/>
                        </a:rPr>
                        <a:t>}</a:t>
                      </a:r>
                    </a:p>
                    <a:p>
                      <a:endParaRPr lang="en-US" dirty="0"/>
                    </a:p>
                  </a:txBody>
                  <a:tcPr/>
                </a:tc>
              </a:tr>
            </a:tbl>
          </a:graphicData>
        </a:graphic>
      </p:graphicFrame>
      <p:grpSp>
        <p:nvGrpSpPr>
          <p:cNvPr id="5" name="Gruppo 4"/>
          <p:cNvGrpSpPr/>
          <p:nvPr/>
        </p:nvGrpSpPr>
        <p:grpSpPr>
          <a:xfrm>
            <a:off x="2042489" y="2895600"/>
            <a:ext cx="5286441" cy="923330"/>
            <a:chOff x="1072737" y="3045598"/>
            <a:chExt cx="5286441" cy="923330"/>
          </a:xfrm>
        </p:grpSpPr>
        <p:sp>
          <p:nvSpPr>
            <p:cNvPr id="6" name="CasellaDiTesto 5"/>
            <p:cNvSpPr txBox="1"/>
            <p:nvPr/>
          </p:nvSpPr>
          <p:spPr>
            <a:xfrm>
              <a:off x="3630138" y="3045598"/>
              <a:ext cx="272904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Annotations are used to qualify the class as an entity</a:t>
              </a:r>
              <a:endParaRPr lang="en-US" dirty="0"/>
            </a:p>
          </p:txBody>
        </p:sp>
        <p:cxnSp>
          <p:nvCxnSpPr>
            <p:cNvPr id="7" name="Connettore 2 6"/>
            <p:cNvCxnSpPr>
              <a:stCxn id="6" idx="1"/>
            </p:cNvCxnSpPr>
            <p:nvPr/>
          </p:nvCxnSpPr>
          <p:spPr>
            <a:xfrm flipH="1" flipV="1">
              <a:off x="1072737" y="3261924"/>
              <a:ext cx="2557401" cy="2453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2" name="Gruppo 21"/>
          <p:cNvGrpSpPr/>
          <p:nvPr/>
        </p:nvGrpSpPr>
        <p:grpSpPr>
          <a:xfrm>
            <a:off x="-11119" y="3468860"/>
            <a:ext cx="1458919" cy="1712740"/>
            <a:chOff x="69025" y="3574590"/>
            <a:chExt cx="1458919" cy="1712740"/>
          </a:xfrm>
        </p:grpSpPr>
        <p:sp>
          <p:nvSpPr>
            <p:cNvPr id="14" name="CasellaDiTesto 13"/>
            <p:cNvSpPr txBox="1"/>
            <p:nvPr/>
          </p:nvSpPr>
          <p:spPr>
            <a:xfrm>
              <a:off x="69025" y="4364000"/>
              <a:ext cx="1458919"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entity instance is just a POJO</a:t>
              </a:r>
              <a:endParaRPr lang="en-US" dirty="0"/>
            </a:p>
          </p:txBody>
        </p:sp>
        <p:cxnSp>
          <p:nvCxnSpPr>
            <p:cNvPr id="15" name="Connettore 2 14"/>
            <p:cNvCxnSpPr>
              <a:stCxn id="14" idx="0"/>
            </p:cNvCxnSpPr>
            <p:nvPr/>
          </p:nvCxnSpPr>
          <p:spPr>
            <a:xfrm flipV="1">
              <a:off x="798485" y="3574590"/>
              <a:ext cx="592151" cy="7894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 name="Segnaposto numero diapositiva 2"/>
          <p:cNvSpPr>
            <a:spLocks noGrp="1"/>
          </p:cNvSpPr>
          <p:nvPr>
            <p:ph type="sldNum" sz="quarter" idx="12"/>
          </p:nvPr>
        </p:nvSpPr>
        <p:spPr/>
        <p:txBody>
          <a:bodyPr/>
          <a:lstStyle/>
          <a:p>
            <a:fld id="{4A822907-8A9D-4F6B-98F6-913902AD56B5}" type="slidenum">
              <a:rPr lang="en-US" smtClean="0"/>
              <a:t>17</a:t>
            </a:fld>
            <a:endParaRPr lang="en-US"/>
          </a:p>
        </p:txBody>
      </p:sp>
    </p:spTree>
    <p:extLst>
      <p:ext uri="{BB962C8B-B14F-4D97-AF65-F5344CB8AC3E}">
        <p14:creationId xmlns:p14="http://schemas.microsoft.com/office/powerpoint/2010/main" val="99857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Entity Identification</a:t>
            </a:r>
          </a:p>
        </p:txBody>
      </p:sp>
      <p:sp>
        <p:nvSpPr>
          <p:cNvPr id="3" name="Content Placeholder 2"/>
          <p:cNvSpPr>
            <a:spLocks noGrp="1"/>
          </p:cNvSpPr>
          <p:nvPr>
            <p:ph idx="1"/>
          </p:nvPr>
        </p:nvSpPr>
        <p:spPr/>
        <p:txBody>
          <a:bodyPr>
            <a:normAutofit fontScale="92500" lnSpcReduction="20000"/>
          </a:bodyPr>
          <a:lstStyle/>
          <a:p>
            <a:r>
              <a:rPr lang="en-US" dirty="0"/>
              <a:t>In database, objects and tuples have an identity (</a:t>
            </a:r>
            <a:r>
              <a:rPr lang="en-US" dirty="0">
                <a:solidFill>
                  <a:srgbClr val="FF0000"/>
                </a:solidFill>
              </a:rPr>
              <a:t>primary key</a:t>
            </a:r>
            <a:r>
              <a:rPr lang="en-US" dirty="0"/>
              <a:t>)</a:t>
            </a:r>
          </a:p>
          <a:p>
            <a:r>
              <a:rPr lang="en-US" dirty="0" smtClean="0">
                <a:sym typeface="Wingdings" pitchFamily="2" charset="2"/>
              </a:rPr>
              <a:t></a:t>
            </a:r>
            <a:r>
              <a:rPr lang="en-US" dirty="0" smtClean="0"/>
              <a:t> </a:t>
            </a:r>
            <a:r>
              <a:rPr lang="en-US" dirty="0"/>
              <a:t>an entity bean assumes the identity of the persistent data it is associated to</a:t>
            </a:r>
          </a:p>
          <a:p>
            <a:r>
              <a:rPr lang="en-US" dirty="0">
                <a:solidFill>
                  <a:srgbClr val="FF0000"/>
                </a:solidFill>
              </a:rPr>
              <a:t>Simple </a:t>
            </a:r>
            <a:r>
              <a:rPr lang="en-US" dirty="0"/>
              <a:t>Primary key = persistent field of the bean used to represent its identity</a:t>
            </a:r>
          </a:p>
          <a:p>
            <a:r>
              <a:rPr lang="en-US" dirty="0">
                <a:solidFill>
                  <a:srgbClr val="FF0000"/>
                </a:solidFill>
              </a:rPr>
              <a:t>Composite</a:t>
            </a:r>
            <a:r>
              <a:rPr lang="en-US" dirty="0"/>
              <a:t> Primary key = set of persistent fields used to represent its identity</a:t>
            </a:r>
          </a:p>
          <a:p>
            <a:r>
              <a:rPr lang="en-US" dirty="0">
                <a:solidFill>
                  <a:srgbClr val="FF0000"/>
                </a:solidFill>
              </a:rPr>
              <a:t>Remark</a:t>
            </a:r>
            <a:r>
              <a:rPr lang="en-US" dirty="0"/>
              <a:t>: with respect to the session bean, the PK is a new concept. </a:t>
            </a:r>
            <a:r>
              <a:rPr lang="en-US" b="1" dirty="0"/>
              <a:t>Session beans do not have a durable identity</a:t>
            </a:r>
          </a:p>
          <a:p>
            <a:endParaRPr lang="it-IT" dirty="0"/>
          </a:p>
        </p:txBody>
      </p:sp>
    </p:spTree>
    <p:extLst>
      <p:ext uri="{BB962C8B-B14F-4D97-AF65-F5344CB8AC3E}">
        <p14:creationId xmlns:p14="http://schemas.microsoft.com/office/powerpoint/2010/main" val="676213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t>Entity identification syntax</a:t>
            </a:r>
          </a:p>
        </p:txBody>
      </p:sp>
      <p:sp>
        <p:nvSpPr>
          <p:cNvPr id="333827" name="Rectangle 3" descr="Rectangle: Click to edit Master text styles&#10;Second level&#10;Third level&#10;Fourth level&#10;Fifth level"/>
          <p:cNvSpPr>
            <a:spLocks noGrp="1" noChangeArrowheads="1"/>
          </p:cNvSpPr>
          <p:nvPr>
            <p:ph type="body" sz="half" idx="1"/>
          </p:nvPr>
        </p:nvSpPr>
        <p:spPr/>
        <p:txBody>
          <a:bodyPr/>
          <a:lstStyle/>
          <a:p>
            <a:pPr>
              <a:buFont typeface="Wingdings" pitchFamily="2" charset="2"/>
              <a:buNone/>
            </a:pPr>
            <a:r>
              <a:rPr lang="en-US" sz="2000" b="1">
                <a:solidFill>
                  <a:srgbClr val="FF3300"/>
                </a:solidFill>
                <a:latin typeface="Courier New" pitchFamily="49" charset="0"/>
              </a:rPr>
              <a:t>@Entity</a:t>
            </a:r>
          </a:p>
          <a:p>
            <a:pPr>
              <a:buFont typeface="Wingdings" pitchFamily="2" charset="2"/>
              <a:buNone/>
            </a:pPr>
            <a:r>
              <a:rPr lang="en-US" sz="2000" b="1">
                <a:latin typeface="Courier New" pitchFamily="49" charset="0"/>
              </a:rPr>
              <a:t>public class Book {</a:t>
            </a:r>
          </a:p>
          <a:p>
            <a:pPr>
              <a:buFont typeface="Wingdings" pitchFamily="2" charset="2"/>
              <a:buNone/>
            </a:pPr>
            <a:r>
              <a:rPr lang="en-US" sz="2000" b="1">
                <a:solidFill>
                  <a:srgbClr val="FF3300"/>
                </a:solidFill>
                <a:latin typeface="Courier New" pitchFamily="49" charset="0"/>
              </a:rPr>
              <a:t>@Id</a:t>
            </a:r>
          </a:p>
          <a:p>
            <a:pPr>
              <a:buFont typeface="Wingdings" pitchFamily="2" charset="2"/>
              <a:buNone/>
            </a:pPr>
            <a:r>
              <a:rPr lang="en-US" sz="2000" b="1">
                <a:latin typeface="Courier New" pitchFamily="49" charset="0"/>
              </a:rPr>
              <a:t>private String isbn;</a:t>
            </a:r>
          </a:p>
          <a:p>
            <a:pPr>
              <a:buFont typeface="Wingdings" pitchFamily="2" charset="2"/>
              <a:buNone/>
            </a:pPr>
            <a:r>
              <a:rPr lang="en-US" sz="2000" b="1">
                <a:latin typeface="Courier New" pitchFamily="49" charset="0"/>
              </a:rPr>
              <a:t>private String title;</a:t>
            </a:r>
          </a:p>
          <a:p>
            <a:pPr>
              <a:buFont typeface="Wingdings" pitchFamily="2" charset="2"/>
              <a:buNone/>
            </a:pPr>
            <a:r>
              <a:rPr lang="en-US" sz="2000" b="1">
                <a:latin typeface="Courier New" pitchFamily="49" charset="0"/>
              </a:rPr>
              <a:t>private int pages;</a:t>
            </a:r>
          </a:p>
          <a:p>
            <a:pPr>
              <a:buFont typeface="Wingdings" pitchFamily="2" charset="2"/>
              <a:buNone/>
            </a:pPr>
            <a:r>
              <a:rPr lang="en-US" sz="2000" b="1">
                <a:latin typeface="Courier New" pitchFamily="49" charset="0"/>
              </a:rPr>
              <a:t>}</a:t>
            </a:r>
          </a:p>
        </p:txBody>
      </p:sp>
      <p:sp>
        <p:nvSpPr>
          <p:cNvPr id="333829" name="Rectangle 5" descr="Rectangle: Click to edit Master text styles&#10;Second level&#10;Third level&#10;Fourth level&#10;Fifth level"/>
          <p:cNvSpPr>
            <a:spLocks noGrp="1" noChangeArrowheads="1"/>
          </p:cNvSpPr>
          <p:nvPr>
            <p:ph type="body" sz="half" idx="2"/>
          </p:nvPr>
        </p:nvSpPr>
        <p:spPr/>
        <p:txBody>
          <a:bodyPr/>
          <a:lstStyle/>
          <a:p>
            <a:r>
              <a:rPr lang="en-US"/>
              <a:t>@Id tags a field as the simple primary key</a:t>
            </a:r>
          </a:p>
          <a:p>
            <a:r>
              <a:rPr lang="en-US"/>
              <a:t>Composite primary keys are denoted using the </a:t>
            </a:r>
            <a:r>
              <a:rPr lang="en-US">
                <a:solidFill>
                  <a:srgbClr val="FF3300"/>
                </a:solidFill>
              </a:rPr>
              <a:t>@EmbeddedId </a:t>
            </a:r>
            <a:r>
              <a:rPr lang="en-US"/>
              <a:t>and </a:t>
            </a:r>
            <a:r>
              <a:rPr lang="en-US">
                <a:solidFill>
                  <a:srgbClr val="FF3300"/>
                </a:solidFill>
              </a:rPr>
              <a:t>@IdClass </a:t>
            </a:r>
            <a:r>
              <a:rPr lang="en-US"/>
              <a:t>annotations</a:t>
            </a:r>
          </a:p>
          <a:p>
            <a:endParaRPr lang="en-US"/>
          </a:p>
        </p:txBody>
      </p:sp>
    </p:spTree>
    <p:extLst>
      <p:ext uri="{BB962C8B-B14F-4D97-AF65-F5344CB8AC3E}">
        <p14:creationId xmlns:p14="http://schemas.microsoft.com/office/powerpoint/2010/main" val="4277456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Outline</a:t>
            </a:r>
            <a:endParaRPr lang="en-US" dirty="0"/>
          </a:p>
        </p:txBody>
      </p:sp>
      <p:sp>
        <p:nvSpPr>
          <p:cNvPr id="3" name="Segnaposto contenuto 2"/>
          <p:cNvSpPr>
            <a:spLocks noGrp="1"/>
          </p:cNvSpPr>
          <p:nvPr>
            <p:ph idx="1"/>
          </p:nvPr>
        </p:nvSpPr>
        <p:spPr/>
        <p:txBody>
          <a:bodyPr>
            <a:normAutofit lnSpcReduction="10000"/>
          </a:bodyPr>
          <a:lstStyle/>
          <a:p>
            <a:r>
              <a:rPr lang="en-US" dirty="0" smtClean="0"/>
              <a:t>Object Model vs. Relational Model</a:t>
            </a:r>
          </a:p>
          <a:p>
            <a:r>
              <a:rPr lang="en-US" dirty="0" smtClean="0">
                <a:cs typeface="Courier New"/>
              </a:rPr>
              <a:t>Entities and </a:t>
            </a:r>
            <a:r>
              <a:rPr lang="en-US" dirty="0" err="1" smtClean="0">
                <a:latin typeface="Courier New"/>
                <a:cs typeface="Courier New"/>
              </a:rPr>
              <a:t>EntityManager</a:t>
            </a:r>
            <a:endParaRPr lang="en-US" dirty="0" smtClean="0">
              <a:latin typeface="Courier New"/>
              <a:cs typeface="Courier New"/>
            </a:endParaRPr>
          </a:p>
          <a:p>
            <a:r>
              <a:rPr lang="en-US" dirty="0" smtClean="0">
                <a:cs typeface="Courier New"/>
              </a:rPr>
              <a:t>Mapping relationships</a:t>
            </a:r>
          </a:p>
          <a:p>
            <a:r>
              <a:rPr lang="en-US" dirty="0"/>
              <a:t>JPA in </a:t>
            </a:r>
            <a:r>
              <a:rPr lang="en-US" dirty="0" smtClean="0"/>
              <a:t>Web applications</a:t>
            </a:r>
            <a:endParaRPr lang="en-US" dirty="0" smtClean="0">
              <a:cs typeface="Courier New"/>
            </a:endParaRPr>
          </a:p>
          <a:p>
            <a:r>
              <a:rPr lang="en-US" dirty="0" smtClean="0"/>
              <a:t>Querying the data source</a:t>
            </a:r>
          </a:p>
          <a:p>
            <a:pPr lvl="1"/>
            <a:r>
              <a:rPr lang="en-US" dirty="0" smtClean="0"/>
              <a:t>JPQL &amp; Query API</a:t>
            </a:r>
          </a:p>
          <a:p>
            <a:pPr lvl="1"/>
            <a:r>
              <a:rPr lang="en-US" dirty="0" smtClean="0"/>
              <a:t>Criteria API</a:t>
            </a:r>
          </a:p>
          <a:p>
            <a:r>
              <a:rPr lang="en-US" dirty="0" smtClean="0"/>
              <a:t>References </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2</a:t>
            </a:fld>
            <a:endParaRPr lang="en-US"/>
          </a:p>
        </p:txBody>
      </p:sp>
    </p:spTree>
    <p:extLst>
      <p:ext uri="{BB962C8B-B14F-4D97-AF65-F5344CB8AC3E}">
        <p14:creationId xmlns:p14="http://schemas.microsoft.com/office/powerpoint/2010/main" val="1410136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t>Mapping annotations</a:t>
            </a:r>
          </a:p>
        </p:txBody>
      </p:sp>
      <p:sp>
        <p:nvSpPr>
          <p:cNvPr id="337923" name="Rectangle 3" descr="Rectangle: Click to edit Master text styles&#10;Second level&#10;Third level&#10;Fourth level&#10;Fifth level"/>
          <p:cNvSpPr>
            <a:spLocks noGrp="1" noChangeArrowheads="1"/>
          </p:cNvSpPr>
          <p:nvPr>
            <p:ph type="body" idx="1"/>
          </p:nvPr>
        </p:nvSpPr>
        <p:spPr/>
        <p:txBody>
          <a:bodyPr>
            <a:normAutofit/>
          </a:bodyPr>
          <a:lstStyle/>
          <a:p>
            <a:pPr>
              <a:lnSpc>
                <a:spcPct val="80000"/>
              </a:lnSpc>
              <a:buFont typeface="Wingdings" pitchFamily="2" charset="2"/>
              <a:buNone/>
            </a:pPr>
            <a:r>
              <a:rPr lang="en-US" sz="2400" b="1" dirty="0">
                <a:solidFill>
                  <a:srgbClr val="FF3300"/>
                </a:solidFill>
                <a:latin typeface="Courier New" pitchFamily="49" charset="0"/>
              </a:rPr>
              <a:t>@Entity @Table(name=”T_BOOKS”)</a:t>
            </a:r>
          </a:p>
          <a:p>
            <a:pPr>
              <a:lnSpc>
                <a:spcPct val="80000"/>
              </a:lnSpc>
              <a:buFont typeface="Wingdings" pitchFamily="2" charset="2"/>
              <a:buNone/>
            </a:pPr>
            <a:r>
              <a:rPr lang="en-US" sz="2400" b="1" dirty="0">
                <a:latin typeface="Courier New" pitchFamily="49" charset="0"/>
              </a:rPr>
              <a:t>public class Book {</a:t>
            </a:r>
          </a:p>
          <a:p>
            <a:pPr>
              <a:lnSpc>
                <a:spcPct val="80000"/>
              </a:lnSpc>
              <a:buFont typeface="Wingdings" pitchFamily="2" charset="2"/>
              <a:buNone/>
            </a:pPr>
            <a:r>
              <a:rPr lang="en-US" sz="2400" b="1" dirty="0">
                <a:solidFill>
                  <a:srgbClr val="FF3300"/>
                </a:solidFill>
                <a:latin typeface="Courier New" pitchFamily="49" charset="0"/>
              </a:rPr>
              <a:t>  @Column(name=”BOOK_TITLE”, </a:t>
            </a:r>
            <a:r>
              <a:rPr lang="en-US" sz="2400" b="1" dirty="0" err="1">
                <a:solidFill>
                  <a:srgbClr val="FF3300"/>
                </a:solidFill>
                <a:latin typeface="Courier New" pitchFamily="49" charset="0"/>
              </a:rPr>
              <a:t>nullable</a:t>
            </a:r>
            <a:r>
              <a:rPr lang="en-US" sz="2400" b="1" dirty="0">
                <a:solidFill>
                  <a:srgbClr val="FF3300"/>
                </a:solidFill>
                <a:latin typeface="Courier New" pitchFamily="49" charset="0"/>
              </a:rPr>
              <a:t>=false)</a:t>
            </a:r>
          </a:p>
          <a:p>
            <a:pPr>
              <a:lnSpc>
                <a:spcPct val="80000"/>
              </a:lnSpc>
              <a:buFont typeface="Wingdings" pitchFamily="2" charset="2"/>
              <a:buNone/>
            </a:pPr>
            <a:r>
              <a:rPr lang="en-US" sz="2400" b="1" dirty="0">
                <a:latin typeface="Courier New" pitchFamily="49" charset="0"/>
              </a:rPr>
              <a:t>  private String title;</a:t>
            </a:r>
          </a:p>
          <a:p>
            <a:pPr>
              <a:lnSpc>
                <a:spcPct val="80000"/>
              </a:lnSpc>
              <a:buFont typeface="Wingdings" pitchFamily="2" charset="2"/>
              <a:buNone/>
            </a:pPr>
            <a:r>
              <a:rPr lang="en-US" sz="2400" b="1" dirty="0">
                <a:solidFill>
                  <a:srgbClr val="FF3300"/>
                </a:solidFill>
                <a:latin typeface="Courier New" pitchFamily="49" charset="0"/>
              </a:rPr>
              <a:t>  @Enumerated(</a:t>
            </a:r>
            <a:r>
              <a:rPr lang="en-US" sz="2400" b="1" dirty="0" err="1">
                <a:solidFill>
                  <a:srgbClr val="FF3300"/>
                </a:solidFill>
                <a:latin typeface="Courier New" pitchFamily="49" charset="0"/>
              </a:rPr>
              <a:t>EnumType.STRING</a:t>
            </a:r>
            <a:r>
              <a:rPr lang="en-US" sz="2400" b="1" dirty="0">
                <a:solidFill>
                  <a:srgbClr val="FF3300"/>
                </a:solidFill>
                <a:latin typeface="Courier New" pitchFamily="49" charset="0"/>
              </a:rPr>
              <a:t>)</a:t>
            </a:r>
          </a:p>
          <a:p>
            <a:pPr>
              <a:lnSpc>
                <a:spcPct val="80000"/>
              </a:lnSpc>
              <a:buFont typeface="Wingdings" pitchFamily="2" charset="2"/>
              <a:buNone/>
            </a:pPr>
            <a:r>
              <a:rPr lang="en-US" sz="2400" b="1" dirty="0">
                <a:latin typeface="Courier New" pitchFamily="49" charset="0"/>
              </a:rPr>
              <a:t>  private </a:t>
            </a:r>
            <a:r>
              <a:rPr lang="en-US" sz="2400" b="1" dirty="0" err="1">
                <a:latin typeface="Courier New" pitchFamily="49" charset="0"/>
              </a:rPr>
              <a:t>CoverType</a:t>
            </a:r>
            <a:r>
              <a:rPr lang="en-US" sz="2400" b="1" dirty="0">
                <a:latin typeface="Courier New" pitchFamily="49" charset="0"/>
              </a:rPr>
              <a:t> </a:t>
            </a:r>
            <a:r>
              <a:rPr lang="en-US" sz="2400" b="1" dirty="0" err="1">
                <a:latin typeface="Courier New" pitchFamily="49" charset="0"/>
              </a:rPr>
              <a:t>coverType</a:t>
            </a:r>
            <a:r>
              <a:rPr lang="en-US" sz="2400" b="1" dirty="0">
                <a:latin typeface="Courier New" pitchFamily="49" charset="0"/>
              </a:rPr>
              <a:t>;</a:t>
            </a:r>
          </a:p>
          <a:p>
            <a:pPr>
              <a:lnSpc>
                <a:spcPct val="80000"/>
              </a:lnSpc>
              <a:buFont typeface="Wingdings" pitchFamily="2" charset="2"/>
              <a:buNone/>
            </a:pPr>
            <a:r>
              <a:rPr lang="en-US" sz="2400" b="1" dirty="0">
                <a:solidFill>
                  <a:srgbClr val="FF3300"/>
                </a:solidFill>
                <a:latin typeface="Courier New" pitchFamily="49" charset="0"/>
              </a:rPr>
              <a:t>  @Temporal(</a:t>
            </a:r>
            <a:r>
              <a:rPr lang="en-US" sz="2400" b="1" dirty="0" err="1">
                <a:solidFill>
                  <a:srgbClr val="FF3300"/>
                </a:solidFill>
                <a:latin typeface="Courier New" pitchFamily="49" charset="0"/>
              </a:rPr>
              <a:t>TemporalType.DATE</a:t>
            </a:r>
            <a:r>
              <a:rPr lang="en-US" sz="2400" b="1" dirty="0">
                <a:solidFill>
                  <a:srgbClr val="FF3300"/>
                </a:solidFill>
                <a:latin typeface="Courier New" pitchFamily="49" charset="0"/>
              </a:rPr>
              <a:t>)</a:t>
            </a:r>
          </a:p>
          <a:p>
            <a:pPr>
              <a:lnSpc>
                <a:spcPct val="80000"/>
              </a:lnSpc>
              <a:buFont typeface="Wingdings" pitchFamily="2" charset="2"/>
              <a:buNone/>
            </a:pPr>
            <a:r>
              <a:rPr lang="en-US" sz="2400" b="1" dirty="0">
                <a:latin typeface="Courier New" pitchFamily="49" charset="0"/>
              </a:rPr>
              <a:t>  private Date </a:t>
            </a:r>
            <a:r>
              <a:rPr lang="en-US" sz="2400" b="1" dirty="0" err="1">
                <a:latin typeface="Courier New" pitchFamily="49" charset="0"/>
              </a:rPr>
              <a:t>publicationDate</a:t>
            </a:r>
            <a:r>
              <a:rPr lang="en-US" sz="2400" b="1" dirty="0">
                <a:latin typeface="Courier New" pitchFamily="49" charset="0"/>
              </a:rPr>
              <a:t>;</a:t>
            </a:r>
          </a:p>
          <a:p>
            <a:pPr>
              <a:lnSpc>
                <a:spcPct val="80000"/>
              </a:lnSpc>
              <a:buFont typeface="Wingdings" pitchFamily="2" charset="2"/>
              <a:buNone/>
            </a:pPr>
            <a:r>
              <a:rPr lang="en-US" sz="2400" b="1" dirty="0">
                <a:solidFill>
                  <a:srgbClr val="FF3300"/>
                </a:solidFill>
                <a:latin typeface="Courier New" pitchFamily="49" charset="0"/>
              </a:rPr>
              <a:t>  @Transient </a:t>
            </a:r>
          </a:p>
          <a:p>
            <a:pPr>
              <a:lnSpc>
                <a:spcPct val="80000"/>
              </a:lnSpc>
              <a:buFont typeface="Wingdings" pitchFamily="2" charset="2"/>
              <a:buNone/>
            </a:pPr>
            <a:r>
              <a:rPr lang="en-US" sz="2400" b="1" dirty="0">
                <a:latin typeface="Courier New" pitchFamily="49" charset="0"/>
              </a:rPr>
              <a:t>  private</a:t>
            </a:r>
            <a:r>
              <a:rPr lang="en-US" sz="2400" b="1" dirty="0">
                <a:solidFill>
                  <a:srgbClr val="FF3300"/>
                </a:solidFill>
                <a:latin typeface="Courier New" pitchFamily="49" charset="0"/>
              </a:rPr>
              <a:t> </a:t>
            </a:r>
            <a:r>
              <a:rPr lang="en-US" sz="2400" b="1" dirty="0" err="1">
                <a:latin typeface="Courier New" pitchFamily="49" charset="0"/>
              </a:rPr>
              <a:t>BigDecimal</a:t>
            </a:r>
            <a:r>
              <a:rPr lang="en-US" sz="2400" b="1" dirty="0">
                <a:latin typeface="Courier New" pitchFamily="49" charset="0"/>
              </a:rPr>
              <a:t> discount;</a:t>
            </a:r>
          </a:p>
          <a:p>
            <a:pPr>
              <a:lnSpc>
                <a:spcPct val="80000"/>
              </a:lnSpc>
              <a:buFont typeface="Wingdings" pitchFamily="2" charset="2"/>
              <a:buNone/>
            </a:pPr>
            <a:r>
              <a:rPr lang="en-US" sz="2400" b="1" dirty="0">
                <a:latin typeface="Courier New" pitchFamily="49" charset="0"/>
              </a:rPr>
              <a:t>}</a:t>
            </a:r>
          </a:p>
        </p:txBody>
      </p:sp>
    </p:spTree>
    <p:extLst>
      <p:ext uri="{BB962C8B-B14F-4D97-AF65-F5344CB8AC3E}">
        <p14:creationId xmlns:p14="http://schemas.microsoft.com/office/powerpoint/2010/main" val="1888716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t>Field Properties</a:t>
            </a:r>
          </a:p>
        </p:txBody>
      </p:sp>
      <p:sp>
        <p:nvSpPr>
          <p:cNvPr id="338947" name="Rectangle 3" descr="Rectangle: Click to edit Master text styles&#10;Second level&#10;Third level&#10;Fourth level&#10;Fifth level"/>
          <p:cNvSpPr>
            <a:spLocks noGrp="1" noChangeArrowheads="1"/>
          </p:cNvSpPr>
          <p:nvPr>
            <p:ph type="body" idx="1"/>
          </p:nvPr>
        </p:nvSpPr>
        <p:spPr/>
        <p:txBody>
          <a:bodyPr>
            <a:normAutofit/>
          </a:bodyPr>
          <a:lstStyle/>
          <a:p>
            <a:pPr>
              <a:lnSpc>
                <a:spcPct val="90000"/>
              </a:lnSpc>
            </a:pPr>
            <a:r>
              <a:rPr lang="en-US" sz="2800" dirty="0"/>
              <a:t>All fields of an entity are persistent, unless otherwise specified with the </a:t>
            </a:r>
            <a:r>
              <a:rPr lang="en-US" sz="2800" dirty="0">
                <a:solidFill>
                  <a:srgbClr val="FF3300"/>
                </a:solidFill>
              </a:rPr>
              <a:t>@transient</a:t>
            </a:r>
            <a:r>
              <a:rPr lang="en-US" sz="2800" dirty="0"/>
              <a:t> annotation</a:t>
            </a:r>
          </a:p>
          <a:p>
            <a:pPr>
              <a:lnSpc>
                <a:spcPct val="90000"/>
              </a:lnSpc>
            </a:pPr>
            <a:r>
              <a:rPr lang="en-US" sz="2800" dirty="0"/>
              <a:t>Persistent fields </a:t>
            </a:r>
            <a:r>
              <a:rPr lang="en-US" sz="2800" dirty="0">
                <a:solidFill>
                  <a:srgbClr val="FF3300"/>
                </a:solidFill>
              </a:rPr>
              <a:t>can</a:t>
            </a:r>
            <a:r>
              <a:rPr lang="en-US" sz="2800" dirty="0"/>
              <a:t> be mapped by annotations onto the relational schema of the underlying database</a:t>
            </a:r>
          </a:p>
          <a:p>
            <a:pPr>
              <a:lnSpc>
                <a:spcPct val="90000"/>
              </a:lnSpc>
            </a:pPr>
            <a:r>
              <a:rPr lang="en-US" sz="2800" dirty="0">
                <a:solidFill>
                  <a:srgbClr val="FF3300"/>
                </a:solidFill>
              </a:rPr>
              <a:t>Alternatively all mapping information can be provided in one configuration file (XML descriptor)</a:t>
            </a:r>
          </a:p>
          <a:p>
            <a:pPr>
              <a:lnSpc>
                <a:spcPct val="90000"/>
              </a:lnSpc>
            </a:pPr>
            <a:r>
              <a:rPr lang="en-US" sz="2800" dirty="0"/>
              <a:t>The XML descriptor is both an </a:t>
            </a:r>
            <a:r>
              <a:rPr lang="en-US" sz="2800" dirty="0">
                <a:solidFill>
                  <a:srgbClr val="FF3300"/>
                </a:solidFill>
              </a:rPr>
              <a:t>alternative</a:t>
            </a:r>
            <a:r>
              <a:rPr lang="en-US" sz="2800" dirty="0"/>
              <a:t> to and an </a:t>
            </a:r>
            <a:r>
              <a:rPr lang="en-US" sz="2800" dirty="0">
                <a:solidFill>
                  <a:srgbClr val="FF3300"/>
                </a:solidFill>
              </a:rPr>
              <a:t>overriding</a:t>
            </a:r>
            <a:r>
              <a:rPr lang="en-US" sz="2800" dirty="0"/>
              <a:t> mechanism for annotations (the descriptor overrides the annotations in the bean code)</a:t>
            </a:r>
          </a:p>
        </p:txBody>
      </p:sp>
    </p:spTree>
    <p:extLst>
      <p:ext uri="{BB962C8B-B14F-4D97-AF65-F5344CB8AC3E}">
        <p14:creationId xmlns:p14="http://schemas.microsoft.com/office/powerpoint/2010/main" val="4199703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t>Property-style annotation</a:t>
            </a:r>
          </a:p>
        </p:txBody>
      </p:sp>
      <p:sp>
        <p:nvSpPr>
          <p:cNvPr id="352259" name="Rectangle 3" descr="Rectangle: Click to edit Master text styles&#10;Second level&#10;Third level&#10;Fourth level&#10;Fifth level"/>
          <p:cNvSpPr>
            <a:spLocks noGrp="1" noChangeArrowheads="1"/>
          </p:cNvSpPr>
          <p:nvPr>
            <p:ph type="body" idx="1"/>
          </p:nvPr>
        </p:nvSpPr>
        <p:spPr/>
        <p:txBody>
          <a:bodyPr/>
          <a:lstStyle/>
          <a:p>
            <a:r>
              <a:rPr lang="en-US" sz="2800" dirty="0"/>
              <a:t>If the entity uses persistent properties, the entity must follow the method conventions of JavaBeans components</a:t>
            </a:r>
          </a:p>
          <a:p>
            <a:pPr lvl="1"/>
            <a:r>
              <a:rPr lang="en-US" sz="2400" dirty="0"/>
              <a:t>Type </a:t>
            </a:r>
            <a:r>
              <a:rPr lang="en-US" sz="2400" dirty="0" err="1"/>
              <a:t>getProperty</a:t>
            </a:r>
            <a:r>
              <a:rPr lang="en-US" sz="2400" dirty="0"/>
              <a:t>()</a:t>
            </a:r>
          </a:p>
          <a:p>
            <a:pPr lvl="1"/>
            <a:r>
              <a:rPr lang="en-US" sz="2400" dirty="0"/>
              <a:t>void </a:t>
            </a:r>
            <a:r>
              <a:rPr lang="en-US" sz="2400" dirty="0" err="1"/>
              <a:t>setProperty</a:t>
            </a:r>
            <a:r>
              <a:rPr lang="en-US" sz="2400" dirty="0"/>
              <a:t>(Type type)</a:t>
            </a:r>
          </a:p>
          <a:p>
            <a:pPr lvl="1"/>
            <a:r>
              <a:rPr lang="en-US" sz="2400" dirty="0"/>
              <a:t>Set&lt;Type&gt; </a:t>
            </a:r>
            <a:r>
              <a:rPr lang="en-US" sz="2400" dirty="0" err="1"/>
              <a:t>getMultiValueProperty</a:t>
            </a:r>
            <a:r>
              <a:rPr lang="en-US" sz="2400" dirty="0"/>
              <a:t> () {}</a:t>
            </a:r>
          </a:p>
          <a:p>
            <a:pPr lvl="1"/>
            <a:r>
              <a:rPr lang="en-US" sz="2400" dirty="0"/>
              <a:t>void </a:t>
            </a:r>
            <a:r>
              <a:rPr lang="en-US" sz="2400" dirty="0" err="1"/>
              <a:t>setMultiValueProperty</a:t>
            </a:r>
            <a:r>
              <a:rPr lang="en-US" sz="2400" dirty="0"/>
              <a:t>(Set&lt;Type&gt;) {}</a:t>
            </a:r>
          </a:p>
          <a:p>
            <a:r>
              <a:rPr lang="en-US" sz="2800" dirty="0"/>
              <a:t>Annotations can be placed on the getter method</a:t>
            </a:r>
          </a:p>
        </p:txBody>
      </p:sp>
    </p:spTree>
    <p:extLst>
      <p:ext uri="{BB962C8B-B14F-4D97-AF65-F5344CB8AC3E}">
        <p14:creationId xmlns:p14="http://schemas.microsoft.com/office/powerpoint/2010/main" val="794937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Mapping relationships</a:t>
            </a:r>
            <a:endParaRPr lang="en-US" dirty="0"/>
          </a:p>
        </p:txBody>
      </p:sp>
      <p:sp>
        <p:nvSpPr>
          <p:cNvPr id="3" name="Segnaposto testo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0051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Entities and relationships</a:t>
            </a:r>
            <a:endParaRPr lang="en-US" dirty="0"/>
          </a:p>
        </p:txBody>
      </p:sp>
      <p:sp>
        <p:nvSpPr>
          <p:cNvPr id="3" name="Segnaposto contenuto 2"/>
          <p:cNvSpPr>
            <a:spLocks noGrp="1"/>
          </p:cNvSpPr>
          <p:nvPr>
            <p:ph idx="1"/>
          </p:nvPr>
        </p:nvSpPr>
        <p:spPr/>
        <p:txBody>
          <a:bodyPr>
            <a:normAutofit/>
          </a:bodyPr>
          <a:lstStyle/>
          <a:p>
            <a:r>
              <a:rPr lang="it-IT" dirty="0" err="1"/>
              <a:t>If</a:t>
            </a:r>
            <a:r>
              <a:rPr lang="it-IT" dirty="0"/>
              <a:t> </a:t>
            </a:r>
            <a:r>
              <a:rPr lang="it-IT" dirty="0" err="1"/>
              <a:t>entities</a:t>
            </a:r>
            <a:r>
              <a:rPr lang="it-IT" dirty="0"/>
              <a:t> </a:t>
            </a:r>
            <a:r>
              <a:rPr lang="it-IT" dirty="0" err="1"/>
              <a:t>contained</a:t>
            </a:r>
            <a:r>
              <a:rPr lang="it-IT" dirty="0"/>
              <a:t> </a:t>
            </a:r>
            <a:r>
              <a:rPr lang="it-IT" dirty="0" err="1"/>
              <a:t>only</a:t>
            </a:r>
            <a:r>
              <a:rPr lang="it-IT" dirty="0"/>
              <a:t> </a:t>
            </a:r>
            <a:r>
              <a:rPr lang="it-IT" dirty="0" err="1"/>
              <a:t>simple</a:t>
            </a:r>
            <a:r>
              <a:rPr lang="it-IT" dirty="0"/>
              <a:t> </a:t>
            </a:r>
            <a:r>
              <a:rPr lang="it-IT" dirty="0" err="1"/>
              <a:t>persistent</a:t>
            </a:r>
            <a:r>
              <a:rPr lang="it-IT" dirty="0"/>
              <a:t> state, the </a:t>
            </a:r>
            <a:r>
              <a:rPr lang="it-IT" dirty="0" err="1" smtClean="0"/>
              <a:t>issue</a:t>
            </a:r>
            <a:r>
              <a:rPr lang="it-IT" dirty="0" smtClean="0"/>
              <a:t> of ORM </a:t>
            </a:r>
            <a:r>
              <a:rPr lang="it-IT" dirty="0" err="1"/>
              <a:t>would</a:t>
            </a:r>
            <a:r>
              <a:rPr lang="it-IT" dirty="0"/>
              <a:t> be a </a:t>
            </a:r>
            <a:r>
              <a:rPr lang="it-IT" dirty="0" err="1"/>
              <a:t>trivial</a:t>
            </a:r>
            <a:r>
              <a:rPr lang="it-IT" dirty="0"/>
              <a:t> </a:t>
            </a:r>
            <a:r>
              <a:rPr lang="it-IT" dirty="0" err="1" smtClean="0"/>
              <a:t>one</a:t>
            </a:r>
            <a:endParaRPr lang="it-IT" dirty="0" smtClean="0"/>
          </a:p>
          <a:p>
            <a:r>
              <a:rPr lang="it-IT" dirty="0" smtClean="0"/>
              <a:t>In </a:t>
            </a:r>
            <a:r>
              <a:rPr lang="it-IT" dirty="0" err="1" smtClean="0"/>
              <a:t>fact</a:t>
            </a:r>
            <a:r>
              <a:rPr lang="it-IT" dirty="0" smtClean="0"/>
              <a:t>, </a:t>
            </a:r>
            <a:r>
              <a:rPr lang="it-IT" dirty="0" err="1"/>
              <a:t>m</a:t>
            </a:r>
            <a:r>
              <a:rPr lang="it-IT" dirty="0" err="1" smtClean="0"/>
              <a:t>ost</a:t>
            </a:r>
            <a:r>
              <a:rPr lang="it-IT" dirty="0" smtClean="0"/>
              <a:t> </a:t>
            </a:r>
            <a:r>
              <a:rPr lang="it-IT" dirty="0" err="1"/>
              <a:t>entities</a:t>
            </a:r>
            <a:r>
              <a:rPr lang="it-IT" dirty="0"/>
              <a:t> </a:t>
            </a:r>
            <a:r>
              <a:rPr lang="it-IT" dirty="0" err="1"/>
              <a:t>need</a:t>
            </a:r>
            <a:r>
              <a:rPr lang="it-IT" dirty="0"/>
              <a:t> to be </a:t>
            </a:r>
            <a:r>
              <a:rPr lang="it-IT" dirty="0" err="1"/>
              <a:t>able</a:t>
            </a:r>
            <a:r>
              <a:rPr lang="it-IT" dirty="0"/>
              <a:t> to </a:t>
            </a:r>
            <a:r>
              <a:rPr lang="it-IT" dirty="0" err="1" smtClean="0"/>
              <a:t>have</a:t>
            </a:r>
            <a:r>
              <a:rPr lang="it-IT" dirty="0" smtClean="0"/>
              <a:t> </a:t>
            </a:r>
            <a:r>
              <a:rPr lang="it-IT" b="1" dirty="0" err="1"/>
              <a:t>relationships</a:t>
            </a:r>
            <a:r>
              <a:rPr lang="it-IT" dirty="0"/>
              <a:t> </a:t>
            </a:r>
            <a:r>
              <a:rPr lang="it-IT" dirty="0" smtClean="0"/>
              <a:t>with </a:t>
            </a:r>
            <a:r>
              <a:rPr lang="it-IT" dirty="0" err="1"/>
              <a:t>other</a:t>
            </a:r>
            <a:r>
              <a:rPr lang="it-IT" dirty="0"/>
              <a:t> </a:t>
            </a:r>
            <a:r>
              <a:rPr lang="it-IT" dirty="0" err="1" smtClean="0"/>
              <a:t>entities</a:t>
            </a:r>
            <a:endParaRPr lang="it-IT" dirty="0" smtClean="0"/>
          </a:p>
          <a:p>
            <a:pPr lvl="1"/>
            <a:r>
              <a:rPr lang="it-IT" dirty="0" err="1"/>
              <a:t>This</a:t>
            </a:r>
            <a:r>
              <a:rPr lang="it-IT" dirty="0"/>
              <a:t> </a:t>
            </a:r>
            <a:r>
              <a:rPr lang="it-IT" dirty="0" err="1"/>
              <a:t>is</a:t>
            </a:r>
            <a:r>
              <a:rPr lang="it-IT" dirty="0"/>
              <a:t> </a:t>
            </a:r>
            <a:r>
              <a:rPr lang="it-IT" dirty="0" err="1"/>
              <a:t>what</a:t>
            </a:r>
            <a:r>
              <a:rPr lang="it-IT" dirty="0"/>
              <a:t> </a:t>
            </a:r>
            <a:r>
              <a:rPr lang="it-IT" dirty="0" err="1"/>
              <a:t>produces</a:t>
            </a:r>
            <a:r>
              <a:rPr lang="it-IT" dirty="0"/>
              <a:t> the </a:t>
            </a:r>
            <a:r>
              <a:rPr lang="it-IT" b="1" dirty="0"/>
              <a:t>domain model</a:t>
            </a:r>
            <a:r>
              <a:rPr lang="it-IT" dirty="0"/>
              <a:t> </a:t>
            </a:r>
            <a:r>
              <a:rPr lang="it-IT" dirty="0" err="1" smtClean="0"/>
              <a:t>graph</a:t>
            </a:r>
            <a:r>
              <a:rPr lang="it-IT" dirty="0" smtClean="0"/>
              <a:t> for the </a:t>
            </a:r>
            <a:r>
              <a:rPr lang="it-IT" dirty="0" err="1" smtClean="0"/>
              <a:t>application</a:t>
            </a:r>
            <a:endParaRPr lang="it-IT" dirty="0"/>
          </a:p>
          <a:p>
            <a:endParaRPr lang="it-IT" dirty="0" smtClean="0"/>
          </a:p>
          <a:p>
            <a:endParaRPr lang="it-IT" dirty="0"/>
          </a:p>
        </p:txBody>
      </p:sp>
      <p:pic>
        <p:nvPicPr>
          <p:cNvPr id="4" name="Immagine 3"/>
          <p:cNvPicPr>
            <a:picLocks noChangeAspect="1"/>
          </p:cNvPicPr>
          <p:nvPr/>
        </p:nvPicPr>
        <p:blipFill>
          <a:blip r:embed="rId3"/>
          <a:stretch>
            <a:fillRect/>
          </a:stretch>
        </p:blipFill>
        <p:spPr>
          <a:xfrm>
            <a:off x="1715156" y="5165489"/>
            <a:ext cx="6577873" cy="705822"/>
          </a:xfrm>
          <a:prstGeom prst="rect">
            <a:avLst/>
          </a:prstGeom>
        </p:spPr>
      </p:pic>
      <p:sp>
        <p:nvSpPr>
          <p:cNvPr id="5" name="Segnaposto numero diapositiva 4"/>
          <p:cNvSpPr>
            <a:spLocks noGrp="1"/>
          </p:cNvSpPr>
          <p:nvPr>
            <p:ph type="sldNum" sz="quarter" idx="12"/>
          </p:nvPr>
        </p:nvSpPr>
        <p:spPr/>
        <p:txBody>
          <a:bodyPr/>
          <a:lstStyle/>
          <a:p>
            <a:fld id="{4A822907-8A9D-4F6B-98F6-913902AD56B5}" type="slidenum">
              <a:rPr lang="en-US" smtClean="0"/>
              <a:t>24</a:t>
            </a:fld>
            <a:endParaRPr lang="en-US"/>
          </a:p>
        </p:txBody>
      </p:sp>
    </p:spTree>
    <p:extLst>
      <p:ext uri="{BB962C8B-B14F-4D97-AF65-F5344CB8AC3E}">
        <p14:creationId xmlns:p14="http://schemas.microsoft.com/office/powerpoint/2010/main" val="25783502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Relationship’s features: Overview</a:t>
            </a:r>
            <a:endParaRPr lang="en-US" dirty="0"/>
          </a:p>
        </p:txBody>
      </p:sp>
      <p:sp>
        <p:nvSpPr>
          <p:cNvPr id="3" name="Segnaposto contenuto 2"/>
          <p:cNvSpPr>
            <a:spLocks noGrp="1"/>
          </p:cNvSpPr>
          <p:nvPr>
            <p:ph idx="1"/>
          </p:nvPr>
        </p:nvSpPr>
        <p:spPr/>
        <p:txBody>
          <a:bodyPr>
            <a:normAutofit/>
          </a:bodyPr>
          <a:lstStyle/>
          <a:p>
            <a:r>
              <a:rPr lang="en-US" dirty="0" smtClean="0"/>
              <a:t>Every relationship has four characteristics:</a:t>
            </a:r>
          </a:p>
          <a:p>
            <a:pPr lvl="1"/>
            <a:r>
              <a:rPr lang="en-US" b="1" dirty="0">
                <a:solidFill>
                  <a:srgbClr val="FF0000"/>
                </a:solidFill>
              </a:rPr>
              <a:t>Cardinality</a:t>
            </a:r>
            <a:r>
              <a:rPr lang="en-US" b="1" dirty="0"/>
              <a:t>:</a:t>
            </a:r>
            <a:r>
              <a:rPr lang="en-US" dirty="0"/>
              <a:t> the number of entity instances that exist on each side of the </a:t>
            </a:r>
            <a:r>
              <a:rPr lang="en-US" dirty="0" smtClean="0"/>
              <a:t>relationship</a:t>
            </a:r>
            <a:endParaRPr lang="en-US" b="1" dirty="0" smtClean="0"/>
          </a:p>
          <a:p>
            <a:pPr lvl="1"/>
            <a:r>
              <a:rPr lang="en-US" b="1" dirty="0" smtClean="0">
                <a:solidFill>
                  <a:srgbClr val="FF0000"/>
                </a:solidFill>
              </a:rPr>
              <a:t>Directionality</a:t>
            </a:r>
            <a:r>
              <a:rPr lang="en-US" b="1" dirty="0" smtClean="0"/>
              <a:t>: </a:t>
            </a:r>
            <a:r>
              <a:rPr lang="en-US" dirty="0" smtClean="0"/>
              <a:t>each of the two entities may have an attribute that points to the related entity</a:t>
            </a:r>
          </a:p>
          <a:p>
            <a:pPr lvl="1"/>
            <a:r>
              <a:rPr lang="en-US" b="1" dirty="0" smtClean="0">
                <a:solidFill>
                  <a:srgbClr val="FF0000"/>
                </a:solidFill>
              </a:rPr>
              <a:t>Role</a:t>
            </a:r>
            <a:r>
              <a:rPr lang="en-US" b="1" dirty="0"/>
              <a:t>:</a:t>
            </a:r>
            <a:r>
              <a:rPr lang="en-US" dirty="0"/>
              <a:t> each </a:t>
            </a:r>
            <a:r>
              <a:rPr lang="en-US" dirty="0" smtClean="0"/>
              <a:t>entity in the relationship is </a:t>
            </a:r>
            <a:r>
              <a:rPr lang="en-US" dirty="0"/>
              <a:t>said to play a </a:t>
            </a:r>
            <a:r>
              <a:rPr lang="en-US" dirty="0" smtClean="0"/>
              <a:t>role</a:t>
            </a:r>
          </a:p>
          <a:p>
            <a:pPr lvl="1"/>
            <a:r>
              <a:rPr lang="en-US" b="1" dirty="0" smtClean="0">
                <a:solidFill>
                  <a:srgbClr val="FF0000"/>
                </a:solidFill>
              </a:rPr>
              <a:t>Ownership</a:t>
            </a:r>
            <a:r>
              <a:rPr lang="en-US" b="1" dirty="0" smtClean="0"/>
              <a:t>:</a:t>
            </a:r>
            <a:r>
              <a:rPr lang="en-US" dirty="0" smtClean="0"/>
              <a:t> one of the two entity in the relationship is said to own the relationship</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25</a:t>
            </a:fld>
            <a:endParaRPr lang="en-US"/>
          </a:p>
        </p:txBody>
      </p:sp>
    </p:spTree>
    <p:extLst>
      <p:ext uri="{BB962C8B-B14F-4D97-AF65-F5344CB8AC3E}">
        <p14:creationId xmlns:p14="http://schemas.microsoft.com/office/powerpoint/2010/main" val="4262636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Relationship’s </a:t>
            </a:r>
            <a:r>
              <a:rPr lang="en-US" dirty="0" smtClean="0"/>
              <a:t>features:</a:t>
            </a:r>
            <a:br>
              <a:rPr lang="en-US" dirty="0" smtClean="0"/>
            </a:br>
            <a:r>
              <a:rPr lang="en-US" dirty="0" smtClean="0"/>
              <a:t>Directionality</a:t>
            </a:r>
            <a:endParaRPr lang="en-US" dirty="0"/>
          </a:p>
        </p:txBody>
      </p:sp>
      <p:sp>
        <p:nvSpPr>
          <p:cNvPr id="3" name="Segnaposto contenuto 2"/>
          <p:cNvSpPr>
            <a:spLocks noGrp="1"/>
          </p:cNvSpPr>
          <p:nvPr>
            <p:ph idx="1"/>
          </p:nvPr>
        </p:nvSpPr>
        <p:spPr/>
        <p:txBody>
          <a:bodyPr>
            <a:normAutofit/>
          </a:bodyPr>
          <a:lstStyle/>
          <a:p>
            <a:r>
              <a:rPr lang="en-US" dirty="0" smtClean="0"/>
              <a:t>Each entity in the relationship may have a </a:t>
            </a:r>
            <a:r>
              <a:rPr lang="en-US" b="1" dirty="0" smtClean="0"/>
              <a:t>pointer</a:t>
            </a:r>
            <a:r>
              <a:rPr lang="en-US" dirty="0" smtClean="0"/>
              <a:t> to the other entity:</a:t>
            </a:r>
          </a:p>
          <a:p>
            <a:pPr lvl="1"/>
            <a:r>
              <a:rPr lang="en-US" dirty="0" smtClean="0"/>
              <a:t>When each entity points to the other, the relationship is </a:t>
            </a:r>
            <a:r>
              <a:rPr lang="en-US" b="1" dirty="0" smtClean="0"/>
              <a:t>bidirectional</a:t>
            </a:r>
          </a:p>
          <a:p>
            <a:pPr lvl="1"/>
            <a:r>
              <a:rPr lang="en-US" dirty="0" smtClean="0"/>
              <a:t>If only one entity has a pointer to the other, the relationship is said to be </a:t>
            </a:r>
            <a:r>
              <a:rPr lang="en-US" b="1" dirty="0" smtClean="0"/>
              <a:t>unidirectional</a:t>
            </a:r>
            <a:endParaRPr lang="en-US" dirty="0" smtClean="0"/>
          </a:p>
          <a:p>
            <a:r>
              <a:rPr lang="en-US" dirty="0" smtClean="0"/>
              <a:t>All relationships in JPA are unidirectional</a:t>
            </a:r>
          </a:p>
          <a:p>
            <a:pPr lvl="1"/>
            <a:r>
              <a:rPr lang="en-US" dirty="0" smtClean="0"/>
              <a:t>A bidirectional relationship is intended as a pair of unidirectional mappings</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26</a:t>
            </a:fld>
            <a:endParaRPr lang="en-US"/>
          </a:p>
        </p:txBody>
      </p:sp>
    </p:spTree>
    <p:extLst>
      <p:ext uri="{BB962C8B-B14F-4D97-AF65-F5344CB8AC3E}">
        <p14:creationId xmlns:p14="http://schemas.microsoft.com/office/powerpoint/2010/main" val="6984488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Relationship’s features: </a:t>
            </a:r>
            <a:r>
              <a:rPr lang="en-US" dirty="0" smtClean="0"/>
              <a:t/>
            </a:r>
            <a:br>
              <a:rPr lang="en-US" dirty="0" smtClean="0"/>
            </a:br>
            <a:r>
              <a:rPr lang="en-US" dirty="0" smtClean="0"/>
              <a:t>Roles</a:t>
            </a:r>
            <a:endParaRPr lang="en-US" dirty="0"/>
          </a:p>
        </p:txBody>
      </p:sp>
      <p:sp>
        <p:nvSpPr>
          <p:cNvPr id="3" name="Segnaposto contenuto 2"/>
          <p:cNvSpPr>
            <a:spLocks noGrp="1"/>
          </p:cNvSpPr>
          <p:nvPr>
            <p:ph idx="1"/>
          </p:nvPr>
        </p:nvSpPr>
        <p:spPr/>
        <p:txBody>
          <a:bodyPr/>
          <a:lstStyle/>
          <a:p>
            <a:r>
              <a:rPr lang="en-US" dirty="0" smtClean="0"/>
              <a:t>Depending on directionality, we can identify the entity playing the role of </a:t>
            </a:r>
            <a:r>
              <a:rPr lang="en-US" b="1" dirty="0" smtClean="0">
                <a:solidFill>
                  <a:srgbClr val="FF0000"/>
                </a:solidFill>
              </a:rPr>
              <a:t>source</a:t>
            </a:r>
            <a:r>
              <a:rPr lang="en-US" dirty="0" smtClean="0"/>
              <a:t> and the entity playing the role of </a:t>
            </a:r>
            <a:r>
              <a:rPr lang="en-US" b="1" dirty="0" smtClean="0">
                <a:solidFill>
                  <a:srgbClr val="FF0000"/>
                </a:solidFill>
              </a:rPr>
              <a:t>target</a:t>
            </a:r>
          </a:p>
          <a:p>
            <a:endParaRPr lang="en-US" dirty="0"/>
          </a:p>
        </p:txBody>
      </p:sp>
      <p:pic>
        <p:nvPicPr>
          <p:cNvPr id="4" name="Immagine 3"/>
          <p:cNvPicPr>
            <a:picLocks noChangeAspect="1"/>
          </p:cNvPicPr>
          <p:nvPr/>
        </p:nvPicPr>
        <p:blipFill>
          <a:blip r:embed="rId2"/>
          <a:stretch>
            <a:fillRect/>
          </a:stretch>
        </p:blipFill>
        <p:spPr>
          <a:xfrm>
            <a:off x="1715156" y="3408978"/>
            <a:ext cx="6577873" cy="705822"/>
          </a:xfrm>
          <a:prstGeom prst="rect">
            <a:avLst/>
          </a:prstGeom>
        </p:spPr>
      </p:pic>
      <p:sp>
        <p:nvSpPr>
          <p:cNvPr id="5" name="Segnaposto contenuto 5"/>
          <p:cNvSpPr txBox="1">
            <a:spLocks/>
          </p:cNvSpPr>
          <p:nvPr/>
        </p:nvSpPr>
        <p:spPr>
          <a:xfrm>
            <a:off x="1114424" y="4770783"/>
            <a:ext cx="7610476" cy="1521630"/>
          </a:xfrm>
          <a:prstGeom prst="rect">
            <a:avLst/>
          </a:prstGeom>
        </p:spPr>
        <p:txBody>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it-IT" sz="2400" dirty="0" err="1" smtClean="0">
                <a:solidFill>
                  <a:schemeClr val="tx1"/>
                </a:solidFill>
                <a:latin typeface="Courier New"/>
                <a:cs typeface="Courier New"/>
              </a:rPr>
              <a:t>Employee</a:t>
            </a:r>
            <a:r>
              <a:rPr lang="it-IT" sz="2400" dirty="0" smtClean="0">
                <a:solidFill>
                  <a:schemeClr val="tx1"/>
                </a:solidFill>
              </a:rPr>
              <a:t> and </a:t>
            </a:r>
            <a:r>
              <a:rPr lang="it-IT" sz="2400" dirty="0" err="1" smtClean="0">
                <a:solidFill>
                  <a:schemeClr val="tx1"/>
                </a:solidFill>
                <a:latin typeface="Courier New"/>
                <a:cs typeface="Courier New"/>
              </a:rPr>
              <a:t>Department</a:t>
            </a:r>
            <a:r>
              <a:rPr lang="it-IT" sz="2400" dirty="0" smtClean="0">
                <a:solidFill>
                  <a:schemeClr val="tx1"/>
                </a:solidFill>
              </a:rPr>
              <a:t> are </a:t>
            </a:r>
            <a:r>
              <a:rPr lang="it-IT" sz="2400" dirty="0" err="1" smtClean="0">
                <a:solidFill>
                  <a:schemeClr val="tx1"/>
                </a:solidFill>
              </a:rPr>
              <a:t>involved</a:t>
            </a:r>
            <a:r>
              <a:rPr lang="it-IT" sz="2400" dirty="0" smtClean="0">
                <a:solidFill>
                  <a:schemeClr val="tx1"/>
                </a:solidFill>
              </a:rPr>
              <a:t> in a </a:t>
            </a:r>
            <a:r>
              <a:rPr lang="it-IT" sz="2400" dirty="0" err="1" smtClean="0">
                <a:solidFill>
                  <a:schemeClr val="tx1"/>
                </a:solidFill>
              </a:rPr>
              <a:t>unidirectional</a:t>
            </a:r>
            <a:r>
              <a:rPr lang="it-IT" sz="2400" dirty="0" smtClean="0">
                <a:solidFill>
                  <a:schemeClr val="tx1"/>
                </a:solidFill>
              </a:rPr>
              <a:t> </a:t>
            </a:r>
            <a:r>
              <a:rPr lang="it-IT" sz="2400" dirty="0" err="1" smtClean="0">
                <a:solidFill>
                  <a:schemeClr val="tx1"/>
                </a:solidFill>
              </a:rPr>
              <a:t>relationship</a:t>
            </a:r>
            <a:endParaRPr lang="it-IT" sz="2400" dirty="0" smtClean="0">
              <a:solidFill>
                <a:schemeClr val="tx1"/>
              </a:solidFill>
            </a:endParaRPr>
          </a:p>
          <a:p>
            <a:pPr lvl="1"/>
            <a:r>
              <a:rPr lang="it-IT" sz="2000" dirty="0" err="1" smtClean="0">
                <a:solidFill>
                  <a:schemeClr val="tx1"/>
                </a:solidFill>
                <a:latin typeface="Courier New"/>
                <a:cs typeface="Courier New"/>
              </a:rPr>
              <a:t>Employee</a:t>
            </a:r>
            <a:r>
              <a:rPr lang="it-IT" sz="2000" dirty="0" smtClean="0">
                <a:solidFill>
                  <a:schemeClr val="tx1"/>
                </a:solidFill>
              </a:rPr>
              <a:t> </a:t>
            </a:r>
            <a:r>
              <a:rPr lang="it-IT" sz="2000" dirty="0" err="1" smtClean="0">
                <a:solidFill>
                  <a:schemeClr val="tx1"/>
                </a:solidFill>
              </a:rPr>
              <a:t>is</a:t>
            </a:r>
            <a:r>
              <a:rPr lang="it-IT" sz="2000" dirty="0" smtClean="0">
                <a:solidFill>
                  <a:schemeClr val="tx1"/>
                </a:solidFill>
              </a:rPr>
              <a:t> the source </a:t>
            </a:r>
            <a:r>
              <a:rPr lang="it-IT" sz="2000" dirty="0" err="1" smtClean="0">
                <a:solidFill>
                  <a:schemeClr val="tx1"/>
                </a:solidFill>
              </a:rPr>
              <a:t>entity</a:t>
            </a:r>
            <a:endParaRPr lang="it-IT" sz="2000" dirty="0" smtClean="0">
              <a:solidFill>
                <a:schemeClr val="tx1"/>
              </a:solidFill>
            </a:endParaRPr>
          </a:p>
          <a:p>
            <a:pPr lvl="1"/>
            <a:r>
              <a:rPr lang="it-IT" sz="2000" dirty="0" err="1" smtClean="0">
                <a:solidFill>
                  <a:schemeClr val="tx1"/>
                </a:solidFill>
                <a:latin typeface="Courier New"/>
                <a:cs typeface="Courier New"/>
              </a:rPr>
              <a:t>Department</a:t>
            </a:r>
            <a:r>
              <a:rPr lang="it-IT" sz="2000" dirty="0" smtClean="0">
                <a:solidFill>
                  <a:schemeClr val="tx1"/>
                </a:solidFill>
              </a:rPr>
              <a:t> </a:t>
            </a:r>
            <a:r>
              <a:rPr lang="it-IT" sz="2000" dirty="0" err="1" smtClean="0">
                <a:solidFill>
                  <a:schemeClr val="tx1"/>
                </a:solidFill>
              </a:rPr>
              <a:t>is</a:t>
            </a:r>
            <a:r>
              <a:rPr lang="it-IT" sz="2000" dirty="0" smtClean="0">
                <a:solidFill>
                  <a:schemeClr val="tx1"/>
                </a:solidFill>
              </a:rPr>
              <a:t> the target </a:t>
            </a:r>
            <a:r>
              <a:rPr lang="it-IT" sz="2000" dirty="0" err="1" smtClean="0">
                <a:solidFill>
                  <a:schemeClr val="tx1"/>
                </a:solidFill>
              </a:rPr>
              <a:t>entity</a:t>
            </a:r>
            <a:r>
              <a:rPr lang="it-IT" sz="2000" dirty="0" smtClean="0">
                <a:solidFill>
                  <a:schemeClr val="tx1"/>
                </a:solidFill>
              </a:rPr>
              <a:t> </a:t>
            </a:r>
            <a:endParaRPr lang="it-IT" sz="2000" dirty="0">
              <a:solidFill>
                <a:schemeClr val="tx1"/>
              </a:solidFill>
            </a:endParaRPr>
          </a:p>
        </p:txBody>
      </p:sp>
      <p:sp>
        <p:nvSpPr>
          <p:cNvPr id="6" name="Segnaposto numero diapositiva 5"/>
          <p:cNvSpPr>
            <a:spLocks noGrp="1"/>
          </p:cNvSpPr>
          <p:nvPr>
            <p:ph type="sldNum" sz="quarter" idx="12"/>
          </p:nvPr>
        </p:nvSpPr>
        <p:spPr/>
        <p:txBody>
          <a:bodyPr/>
          <a:lstStyle/>
          <a:p>
            <a:fld id="{4A822907-8A9D-4F6B-98F6-913902AD56B5}" type="slidenum">
              <a:rPr lang="en-US" smtClean="0"/>
              <a:t>27</a:t>
            </a:fld>
            <a:endParaRPr lang="en-US"/>
          </a:p>
        </p:txBody>
      </p:sp>
    </p:spTree>
    <p:extLst>
      <p:ext uri="{BB962C8B-B14F-4D97-AF65-F5344CB8AC3E}">
        <p14:creationId xmlns:p14="http://schemas.microsoft.com/office/powerpoint/2010/main" val="2153969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Relationship’s features:</a:t>
            </a:r>
            <a:br>
              <a:rPr lang="en-US" dirty="0"/>
            </a:br>
            <a:r>
              <a:rPr lang="en-US" dirty="0" smtClean="0"/>
              <a:t>Cardinality</a:t>
            </a:r>
            <a:endParaRPr lang="en-US" dirty="0"/>
          </a:p>
        </p:txBody>
      </p:sp>
      <p:sp>
        <p:nvSpPr>
          <p:cNvPr id="3" name="Segnaposto contenuto 2"/>
          <p:cNvSpPr>
            <a:spLocks noGrp="1"/>
          </p:cNvSpPr>
          <p:nvPr>
            <p:ph idx="1"/>
          </p:nvPr>
        </p:nvSpPr>
        <p:spPr/>
        <p:txBody>
          <a:bodyPr>
            <a:normAutofit fontScale="92500" lnSpcReduction="20000"/>
          </a:bodyPr>
          <a:lstStyle/>
          <a:p>
            <a:r>
              <a:rPr lang="en-US" dirty="0" smtClean="0"/>
              <a:t>Each role in the relationship will have its own cardinality. This leads to four possible combinations:</a:t>
            </a:r>
          </a:p>
          <a:p>
            <a:pPr lvl="1"/>
            <a:r>
              <a:rPr lang="en-US" b="1" dirty="0" smtClean="0"/>
              <a:t>Many-to-one:</a:t>
            </a:r>
            <a:r>
              <a:rPr lang="en-US" dirty="0" smtClean="0"/>
              <a:t> many source entities, one target entity</a:t>
            </a:r>
          </a:p>
          <a:p>
            <a:pPr lvl="1"/>
            <a:r>
              <a:rPr lang="en-US" b="1" dirty="0"/>
              <a:t>One-to-many:</a:t>
            </a:r>
            <a:r>
              <a:rPr lang="en-US" dirty="0"/>
              <a:t> one source entity, many target </a:t>
            </a:r>
            <a:r>
              <a:rPr lang="en-US" dirty="0" smtClean="0"/>
              <a:t>entities</a:t>
            </a:r>
          </a:p>
          <a:p>
            <a:pPr lvl="1"/>
            <a:r>
              <a:rPr lang="en-US" b="1" dirty="0" smtClean="0"/>
              <a:t>One-to-one:</a:t>
            </a:r>
            <a:r>
              <a:rPr lang="en-US" dirty="0" smtClean="0"/>
              <a:t> one source entity, one target entity</a:t>
            </a:r>
            <a:endParaRPr lang="en-US" b="1" dirty="0" smtClean="0"/>
          </a:p>
          <a:p>
            <a:pPr lvl="1"/>
            <a:r>
              <a:rPr lang="en-US" b="1" dirty="0" smtClean="0"/>
              <a:t>Many-to-many:</a:t>
            </a:r>
            <a:r>
              <a:rPr lang="en-US" dirty="0" smtClean="0"/>
              <a:t> many source entities, many target entities</a:t>
            </a:r>
          </a:p>
          <a:p>
            <a:r>
              <a:rPr lang="en-US" u="sng" dirty="0" smtClean="0"/>
              <a:t>Remember:</a:t>
            </a:r>
            <a:r>
              <a:rPr lang="en-US" dirty="0" smtClean="0"/>
              <a:t> bidirectional </a:t>
            </a:r>
            <a:r>
              <a:rPr lang="en-US" dirty="0"/>
              <a:t>relationships are just pairs of unidirectional relationships with swapped source and target </a:t>
            </a:r>
            <a:r>
              <a:rPr lang="en-US" dirty="0" smtClean="0"/>
              <a:t>entities</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28</a:t>
            </a:fld>
            <a:endParaRPr lang="en-US"/>
          </a:p>
        </p:txBody>
      </p:sp>
    </p:spTree>
    <p:extLst>
      <p:ext uri="{BB962C8B-B14F-4D97-AF65-F5344CB8AC3E}">
        <p14:creationId xmlns:p14="http://schemas.microsoft.com/office/powerpoint/2010/main" val="5234240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Relationship’s features:</a:t>
            </a:r>
            <a:br>
              <a:rPr lang="en-US" dirty="0"/>
            </a:br>
            <a:r>
              <a:rPr lang="en-US" dirty="0" smtClean="0"/>
              <a:t>Ownership (1/2)</a:t>
            </a:r>
            <a:endParaRPr lang="en-US" dirty="0"/>
          </a:p>
        </p:txBody>
      </p:sp>
      <p:sp>
        <p:nvSpPr>
          <p:cNvPr id="3" name="Segnaposto contenuto 2"/>
          <p:cNvSpPr>
            <a:spLocks noGrp="1"/>
          </p:cNvSpPr>
          <p:nvPr>
            <p:ph idx="1"/>
          </p:nvPr>
        </p:nvSpPr>
        <p:spPr>
          <a:xfrm>
            <a:off x="457200" y="1600201"/>
            <a:ext cx="8229600" cy="4038600"/>
          </a:xfrm>
        </p:spPr>
        <p:txBody>
          <a:bodyPr>
            <a:normAutofit fontScale="92500" lnSpcReduction="20000"/>
          </a:bodyPr>
          <a:lstStyle/>
          <a:p>
            <a:r>
              <a:rPr lang="en-US" dirty="0" smtClean="0"/>
              <a:t>In the database, relationships are implemented by introducing a column that refers to a key in another table </a:t>
            </a:r>
          </a:p>
          <a:p>
            <a:pPr lvl="1"/>
            <a:r>
              <a:rPr lang="en-US" dirty="0" smtClean="0"/>
              <a:t>In JPA terminology, such a column is called </a:t>
            </a:r>
            <a:r>
              <a:rPr lang="en-US" b="1" dirty="0" smtClean="0">
                <a:solidFill>
                  <a:srgbClr val="FF0000"/>
                </a:solidFill>
              </a:rPr>
              <a:t>join</a:t>
            </a:r>
            <a:r>
              <a:rPr lang="en-US" b="1" dirty="0" smtClean="0"/>
              <a:t> </a:t>
            </a:r>
            <a:r>
              <a:rPr lang="en-US" b="1" dirty="0" smtClean="0">
                <a:solidFill>
                  <a:srgbClr val="FF0000"/>
                </a:solidFill>
              </a:rPr>
              <a:t>column</a:t>
            </a:r>
          </a:p>
          <a:p>
            <a:r>
              <a:rPr lang="en-US" u="sng" dirty="0" smtClean="0"/>
              <a:t>Example:</a:t>
            </a:r>
            <a:r>
              <a:rPr lang="en-US" b="1" dirty="0" smtClean="0"/>
              <a:t> </a:t>
            </a:r>
            <a:r>
              <a:rPr lang="en-US" dirty="0" smtClean="0"/>
              <a:t> </a:t>
            </a:r>
          </a:p>
          <a:p>
            <a:pPr lvl="1"/>
            <a:r>
              <a:rPr lang="en-US" dirty="0" smtClean="0"/>
              <a:t>Many-to-one unidirectional relationship between </a:t>
            </a:r>
            <a:r>
              <a:rPr lang="en-US" dirty="0" smtClean="0">
                <a:latin typeface="Courier New"/>
                <a:cs typeface="Courier New"/>
              </a:rPr>
              <a:t>Employee</a:t>
            </a:r>
            <a:r>
              <a:rPr lang="en-US" dirty="0" smtClean="0"/>
              <a:t> and </a:t>
            </a:r>
            <a:r>
              <a:rPr lang="en-US" dirty="0" smtClean="0">
                <a:latin typeface="Courier New"/>
                <a:cs typeface="Courier New"/>
              </a:rPr>
              <a:t>Department</a:t>
            </a:r>
          </a:p>
          <a:p>
            <a:pPr lvl="1"/>
            <a:r>
              <a:rPr lang="en-US" dirty="0" smtClean="0"/>
              <a:t>The underlying </a:t>
            </a:r>
            <a:r>
              <a:rPr lang="en-US" dirty="0" smtClean="0">
                <a:latin typeface="Courier New"/>
                <a:cs typeface="Courier New"/>
              </a:rPr>
              <a:t>Employee</a:t>
            </a:r>
            <a:r>
              <a:rPr lang="en-US" dirty="0" smtClean="0"/>
              <a:t> table has a join column containing the </a:t>
            </a:r>
            <a:r>
              <a:rPr lang="en-US" dirty="0" smtClean="0">
                <a:latin typeface="Courier New"/>
                <a:cs typeface="Courier New"/>
              </a:rPr>
              <a:t>Department</a:t>
            </a:r>
            <a:r>
              <a:rPr lang="en-US" dirty="0" smtClean="0"/>
              <a:t> primary key </a:t>
            </a:r>
          </a:p>
          <a:p>
            <a:pPr lvl="1"/>
            <a:endParaRPr lang="en-US" b="1" dirty="0" smtClean="0"/>
          </a:p>
          <a:p>
            <a:endParaRPr lang="en-US" dirty="0"/>
          </a:p>
        </p:txBody>
      </p:sp>
      <p:pic>
        <p:nvPicPr>
          <p:cNvPr id="5" name="Immagine 4"/>
          <p:cNvPicPr>
            <a:picLocks noChangeAspect="1"/>
          </p:cNvPicPr>
          <p:nvPr/>
        </p:nvPicPr>
        <p:blipFill>
          <a:blip r:embed="rId2"/>
          <a:stretch>
            <a:fillRect/>
          </a:stretch>
        </p:blipFill>
        <p:spPr>
          <a:xfrm>
            <a:off x="1577845" y="5748965"/>
            <a:ext cx="6577873" cy="705822"/>
          </a:xfrm>
          <a:prstGeom prst="rect">
            <a:avLst/>
          </a:prstGeom>
        </p:spPr>
      </p:pic>
      <p:sp>
        <p:nvSpPr>
          <p:cNvPr id="4" name="Segnaposto numero diapositiva 3"/>
          <p:cNvSpPr>
            <a:spLocks noGrp="1"/>
          </p:cNvSpPr>
          <p:nvPr>
            <p:ph type="sldNum" sz="quarter" idx="12"/>
          </p:nvPr>
        </p:nvSpPr>
        <p:spPr/>
        <p:txBody>
          <a:bodyPr/>
          <a:lstStyle/>
          <a:p>
            <a:fld id="{4A822907-8A9D-4F6B-98F6-913902AD56B5}" type="slidenum">
              <a:rPr lang="en-US" smtClean="0"/>
              <a:t>29</a:t>
            </a:fld>
            <a:endParaRPr lang="en-US"/>
          </a:p>
        </p:txBody>
      </p:sp>
    </p:spTree>
    <p:extLst>
      <p:ext uri="{BB962C8B-B14F-4D97-AF65-F5344CB8AC3E}">
        <p14:creationId xmlns:p14="http://schemas.microsoft.com/office/powerpoint/2010/main" val="600856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r>
              <a:rPr lang="en-US" dirty="0" smtClean="0"/>
              <a:t>Object Model vs.</a:t>
            </a:r>
            <a:br>
              <a:rPr lang="en-US" dirty="0" smtClean="0"/>
            </a:br>
            <a:r>
              <a:rPr lang="en-US" dirty="0" smtClean="0"/>
              <a:t>Relational Model</a:t>
            </a:r>
            <a:endParaRPr lang="en-US" dirty="0"/>
          </a:p>
        </p:txBody>
      </p:sp>
    </p:spTree>
    <p:extLst>
      <p:ext uri="{BB962C8B-B14F-4D97-AF65-F5344CB8AC3E}">
        <p14:creationId xmlns:p14="http://schemas.microsoft.com/office/powerpoint/2010/main" val="384718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Relationship’s features:</a:t>
            </a:r>
            <a:br>
              <a:rPr lang="en-US" dirty="0"/>
            </a:br>
            <a:r>
              <a:rPr lang="en-US" dirty="0" smtClean="0"/>
              <a:t>Ownership (2/2)</a:t>
            </a:r>
            <a:endParaRPr lang="en-US" dirty="0"/>
          </a:p>
        </p:txBody>
      </p:sp>
      <p:sp>
        <p:nvSpPr>
          <p:cNvPr id="3" name="Segnaposto contenuto 2"/>
          <p:cNvSpPr>
            <a:spLocks noGrp="1"/>
          </p:cNvSpPr>
          <p:nvPr>
            <p:ph idx="1"/>
          </p:nvPr>
        </p:nvSpPr>
        <p:spPr/>
        <p:txBody>
          <a:bodyPr>
            <a:normAutofit/>
          </a:bodyPr>
          <a:lstStyle/>
          <a:p>
            <a:r>
              <a:rPr lang="en-US" dirty="0" smtClean="0"/>
              <a:t>In almost every relationship, one of the two entities will have the join column in its table</a:t>
            </a:r>
          </a:p>
          <a:p>
            <a:pPr lvl="1"/>
            <a:r>
              <a:rPr lang="en-US" dirty="0" smtClean="0"/>
              <a:t>This entity </a:t>
            </a:r>
            <a:r>
              <a:rPr lang="en-US" dirty="0"/>
              <a:t>is called the </a:t>
            </a:r>
            <a:r>
              <a:rPr lang="en-US" b="1" dirty="0">
                <a:solidFill>
                  <a:srgbClr val="FF0000"/>
                </a:solidFill>
              </a:rPr>
              <a:t>owner</a:t>
            </a:r>
            <a:r>
              <a:rPr lang="en-US" dirty="0"/>
              <a:t> </a:t>
            </a:r>
            <a:r>
              <a:rPr lang="en-US" dirty="0" smtClean="0"/>
              <a:t>of </a:t>
            </a:r>
            <a:r>
              <a:rPr lang="en-US" dirty="0"/>
              <a:t>the </a:t>
            </a:r>
            <a:r>
              <a:rPr lang="en-US" dirty="0" smtClean="0"/>
              <a:t>relationship and its side is called the </a:t>
            </a:r>
            <a:r>
              <a:rPr lang="en-US" b="1" dirty="0" smtClean="0"/>
              <a:t>owning side </a:t>
            </a:r>
          </a:p>
          <a:p>
            <a:r>
              <a:rPr lang="en-US" u="sng" dirty="0" smtClean="0">
                <a:latin typeface="+mj-lt"/>
                <a:cs typeface="Courier New"/>
              </a:rPr>
              <a:t>Example:</a:t>
            </a:r>
            <a:r>
              <a:rPr lang="en-US" dirty="0" smtClean="0"/>
              <a:t> </a:t>
            </a:r>
            <a:r>
              <a:rPr lang="en-US" dirty="0" smtClean="0">
                <a:latin typeface="Courier New"/>
                <a:cs typeface="Courier New"/>
              </a:rPr>
              <a:t>Employee</a:t>
            </a:r>
            <a:r>
              <a:rPr lang="en-US" dirty="0" smtClean="0"/>
              <a:t> is the owner of the relationship</a:t>
            </a:r>
          </a:p>
        </p:txBody>
      </p:sp>
      <p:pic>
        <p:nvPicPr>
          <p:cNvPr id="4" name="Immagine 3"/>
          <p:cNvPicPr>
            <a:picLocks noChangeAspect="1"/>
          </p:cNvPicPr>
          <p:nvPr/>
        </p:nvPicPr>
        <p:blipFill>
          <a:blip r:embed="rId3"/>
          <a:stretch>
            <a:fillRect/>
          </a:stretch>
        </p:blipFill>
        <p:spPr>
          <a:xfrm>
            <a:off x="1440535" y="4861843"/>
            <a:ext cx="6577873" cy="705822"/>
          </a:xfrm>
          <a:prstGeom prst="rect">
            <a:avLst/>
          </a:prstGeom>
        </p:spPr>
      </p:pic>
      <p:sp>
        <p:nvSpPr>
          <p:cNvPr id="5" name="Segnaposto numero diapositiva 4"/>
          <p:cNvSpPr>
            <a:spLocks noGrp="1"/>
          </p:cNvSpPr>
          <p:nvPr>
            <p:ph type="sldNum" sz="quarter" idx="12"/>
          </p:nvPr>
        </p:nvSpPr>
        <p:spPr/>
        <p:txBody>
          <a:bodyPr/>
          <a:lstStyle/>
          <a:p>
            <a:fld id="{4A822907-8A9D-4F6B-98F6-913902AD56B5}" type="slidenum">
              <a:rPr lang="en-US" smtClean="0"/>
              <a:t>30</a:t>
            </a:fld>
            <a:endParaRPr lang="en-US"/>
          </a:p>
        </p:txBody>
      </p:sp>
    </p:spTree>
    <p:extLst>
      <p:ext uri="{BB962C8B-B14F-4D97-AF65-F5344CB8AC3E}">
        <p14:creationId xmlns:p14="http://schemas.microsoft.com/office/powerpoint/2010/main" val="4055136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Many-to-one mappings</a:t>
            </a:r>
            <a:endParaRPr lang="en-US" dirty="0"/>
          </a:p>
        </p:txBody>
      </p:sp>
      <p:sp>
        <p:nvSpPr>
          <p:cNvPr id="3" name="Segnaposto contenuto 2"/>
          <p:cNvSpPr>
            <a:spLocks noGrp="1"/>
          </p:cNvSpPr>
          <p:nvPr>
            <p:ph idx="1"/>
          </p:nvPr>
        </p:nvSpPr>
        <p:spPr/>
        <p:txBody>
          <a:bodyPr/>
          <a:lstStyle/>
          <a:p>
            <a:r>
              <a:rPr lang="en-US" dirty="0" smtClean="0"/>
              <a:t>In a many-to-one mapping the owner of the relationship is the source entity</a:t>
            </a:r>
          </a:p>
          <a:p>
            <a:r>
              <a:rPr lang="en-US" dirty="0" smtClean="0"/>
              <a:t>A many-to-one mapping is defined by annotating the source entity with the </a:t>
            </a:r>
            <a:r>
              <a:rPr lang="en-US" dirty="0" smtClean="0">
                <a:latin typeface="Courier New"/>
                <a:cs typeface="Courier New"/>
              </a:rPr>
              <a:t>@</a:t>
            </a:r>
            <a:r>
              <a:rPr lang="en-US" dirty="0" err="1" smtClean="0">
                <a:latin typeface="Courier New"/>
                <a:cs typeface="Courier New"/>
              </a:rPr>
              <a:t>ManyToOne</a:t>
            </a:r>
            <a:r>
              <a:rPr lang="en-US" dirty="0" smtClean="0"/>
              <a:t> annotation</a:t>
            </a:r>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3769695960"/>
              </p:ext>
            </p:extLst>
          </p:nvPr>
        </p:nvGraphicFramePr>
        <p:xfrm>
          <a:off x="1114424" y="4353130"/>
          <a:ext cx="7610475" cy="2164080"/>
        </p:xfrm>
        <a:graphic>
          <a:graphicData uri="http://schemas.openxmlformats.org/drawingml/2006/table">
            <a:tbl>
              <a:tblPr firstRow="1" bandRow="1">
                <a:tableStyleId>{5C22544A-7EE6-4342-B048-85BDC9FD1C3A}</a:tableStyleId>
              </a:tblPr>
              <a:tblGrid>
                <a:gridCol w="7610475"/>
              </a:tblGrid>
              <a:tr h="185147">
                <a:tc>
                  <a:txBody>
                    <a:bodyPr/>
                    <a:lstStyle/>
                    <a:p>
                      <a:r>
                        <a:rPr lang="en-US" dirty="0" smtClean="0">
                          <a:latin typeface="Courier New"/>
                          <a:cs typeface="Courier New"/>
                        </a:rPr>
                        <a:t>@</a:t>
                      </a:r>
                      <a:r>
                        <a:rPr lang="en-US" dirty="0" err="1" smtClean="0">
                          <a:latin typeface="Courier New"/>
                          <a:cs typeface="Courier New"/>
                        </a:rPr>
                        <a:t>ManyToOne</a:t>
                      </a:r>
                      <a:r>
                        <a:rPr lang="en-US" baseline="0" dirty="0" smtClean="0">
                          <a:latin typeface="+mn-lt"/>
                          <a:cs typeface="Courier New"/>
                        </a:rPr>
                        <a:t> annotation in </a:t>
                      </a:r>
                      <a:r>
                        <a:rPr lang="en-US" baseline="0" dirty="0" err="1" smtClean="0">
                          <a:latin typeface="Courier New"/>
                          <a:cs typeface="Courier New"/>
                        </a:rPr>
                        <a:t>Employee.java</a:t>
                      </a:r>
                      <a:endParaRPr lang="en-US" dirty="0">
                        <a:latin typeface="Courier New"/>
                        <a:cs typeface="Courier New"/>
                      </a:endParaRPr>
                    </a:p>
                  </a:txBody>
                  <a:tcPr/>
                </a:tc>
              </a:tr>
              <a:tr h="1697177">
                <a:tc>
                  <a:txBody>
                    <a:bodyPr/>
                    <a:lstStyle/>
                    <a:p>
                      <a:r>
                        <a:rPr lang="en-US" sz="1600" dirty="0" smtClean="0">
                          <a:solidFill>
                            <a:srgbClr val="AA22FF"/>
                          </a:solidFill>
                          <a:latin typeface="Courier"/>
                        </a:rPr>
                        <a:t>@Entity</a:t>
                      </a:r>
                      <a:endParaRPr lang="en-US" sz="1600" dirty="0" smtClean="0">
                        <a:solidFill>
                          <a:prstClr val="black"/>
                        </a:solidFill>
                        <a:latin typeface="Courier"/>
                      </a:endParaRPr>
                    </a:p>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1" dirty="0" smtClean="0">
                          <a:solidFill>
                            <a:srgbClr val="008000"/>
                          </a:solidFill>
                          <a:latin typeface="Courier-Bold"/>
                        </a:rPr>
                        <a:t>class</a:t>
                      </a:r>
                      <a:r>
                        <a:rPr lang="en-US" sz="1600" b="0" dirty="0" smtClean="0">
                          <a:solidFill>
                            <a:prstClr val="black"/>
                          </a:solidFill>
                          <a:latin typeface="Courier"/>
                        </a:rPr>
                        <a:t> </a:t>
                      </a:r>
                      <a:r>
                        <a:rPr lang="en-US" sz="1600" b="1" dirty="0" smtClean="0">
                          <a:solidFill>
                            <a:srgbClr val="0000FF"/>
                          </a:solidFill>
                          <a:latin typeface="Courier-Bold"/>
                        </a:rPr>
                        <a:t>Employee</a:t>
                      </a:r>
                      <a:r>
                        <a:rPr lang="en-US" sz="1600" b="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@Id</a:t>
                      </a:r>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a:t>
                      </a:r>
                      <a:r>
                        <a:rPr lang="en-US" sz="1600" b="0" dirty="0" err="1" smtClean="0">
                          <a:solidFill>
                            <a:srgbClr val="B00040"/>
                          </a:solidFill>
                          <a:latin typeface="Courier"/>
                        </a:rPr>
                        <a:t>int</a:t>
                      </a:r>
                      <a:r>
                        <a:rPr lang="en-US" sz="1600" b="0" dirty="0" smtClean="0">
                          <a:solidFill>
                            <a:prstClr val="black"/>
                          </a:solidFill>
                          <a:latin typeface="Courier"/>
                        </a:rPr>
                        <a:t> id</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srgbClr val="AA22FF"/>
                          </a:solidFill>
                          <a:latin typeface="Courier"/>
                        </a:rPr>
                        <a:t>    @</a:t>
                      </a:r>
                      <a:r>
                        <a:rPr lang="en-US" sz="1600" b="0" dirty="0" err="1" smtClean="0">
                          <a:solidFill>
                            <a:srgbClr val="AA22FF"/>
                          </a:solidFill>
                          <a:latin typeface="Courier"/>
                        </a:rPr>
                        <a:t>ManyToOne</a:t>
                      </a:r>
                      <a:endParaRPr lang="en-US" sz="1600" b="0" dirty="0" smtClean="0">
                        <a:solidFill>
                          <a:prstClr val="black"/>
                        </a:solidFill>
                        <a:latin typeface="Courier"/>
                      </a:endParaRPr>
                    </a:p>
                    <a:p>
                      <a:r>
                        <a:rPr lang="en-US" sz="1600" b="0" baseline="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Department department</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baseline="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srgbClr val="666666"/>
                          </a:solidFill>
                          <a:latin typeface="Courier"/>
                        </a:rPr>
                        <a:t>}</a:t>
                      </a:r>
                      <a:endParaRPr lang="en-US" sz="1600" dirty="0"/>
                    </a:p>
                  </a:txBody>
                  <a:tcPr/>
                </a:tc>
              </a:tr>
            </a:tbl>
          </a:graphicData>
        </a:graphic>
      </p:graphicFrame>
      <p:sp>
        <p:nvSpPr>
          <p:cNvPr id="5" name="Segnaposto numero diapositiva 4"/>
          <p:cNvSpPr>
            <a:spLocks noGrp="1"/>
          </p:cNvSpPr>
          <p:nvPr>
            <p:ph type="sldNum" sz="quarter" idx="12"/>
          </p:nvPr>
        </p:nvSpPr>
        <p:spPr/>
        <p:txBody>
          <a:bodyPr/>
          <a:lstStyle/>
          <a:p>
            <a:fld id="{4A822907-8A9D-4F6B-98F6-913902AD56B5}" type="slidenum">
              <a:rPr lang="en-US" smtClean="0"/>
              <a:t>31</a:t>
            </a:fld>
            <a:endParaRPr lang="en-US"/>
          </a:p>
        </p:txBody>
      </p:sp>
    </p:spTree>
    <p:extLst>
      <p:ext uri="{BB962C8B-B14F-4D97-AF65-F5344CB8AC3E}">
        <p14:creationId xmlns:p14="http://schemas.microsoft.com/office/powerpoint/2010/main" val="23032638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One-to-many mappings</a:t>
            </a:r>
            <a:endParaRPr lang="en-US" dirty="0"/>
          </a:p>
        </p:txBody>
      </p:sp>
      <p:sp>
        <p:nvSpPr>
          <p:cNvPr id="3" name="Segnaposto contenuto 2"/>
          <p:cNvSpPr>
            <a:spLocks noGrp="1"/>
          </p:cNvSpPr>
          <p:nvPr>
            <p:ph idx="1"/>
          </p:nvPr>
        </p:nvSpPr>
        <p:spPr>
          <a:xfrm>
            <a:off x="1114424" y="2057400"/>
            <a:ext cx="7610476" cy="2489106"/>
          </a:xfrm>
        </p:spPr>
        <p:txBody>
          <a:bodyPr>
            <a:normAutofit fontScale="92500" lnSpcReduction="20000"/>
          </a:bodyPr>
          <a:lstStyle/>
          <a:p>
            <a:r>
              <a:rPr lang="en-US" dirty="0" smtClean="0"/>
              <a:t>In a one-to-many mapping the owner of the relationship is the target entity</a:t>
            </a:r>
          </a:p>
          <a:p>
            <a:r>
              <a:rPr lang="en-US" dirty="0" smtClean="0"/>
              <a:t>Therefore, the </a:t>
            </a:r>
            <a:r>
              <a:rPr lang="en-US" dirty="0" smtClean="0">
                <a:latin typeface="Courier New"/>
                <a:cs typeface="Courier New"/>
              </a:rPr>
              <a:t>@</a:t>
            </a:r>
            <a:r>
              <a:rPr lang="en-US" dirty="0" err="1" smtClean="0">
                <a:latin typeface="Courier New"/>
                <a:cs typeface="Courier New"/>
              </a:rPr>
              <a:t>OneToMany</a:t>
            </a:r>
            <a:r>
              <a:rPr lang="en-US" dirty="0" smtClean="0"/>
              <a:t> annotation must come with the </a:t>
            </a:r>
            <a:r>
              <a:rPr lang="en-US" dirty="0" err="1" smtClean="0">
                <a:latin typeface="Courier New"/>
                <a:cs typeface="Courier New"/>
              </a:rPr>
              <a:t>mappedBy</a:t>
            </a:r>
            <a:r>
              <a:rPr lang="en-US" dirty="0" smtClean="0"/>
              <a:t> element</a:t>
            </a:r>
          </a:p>
          <a:p>
            <a:pPr lvl="1"/>
            <a:r>
              <a:rPr lang="en-US" dirty="0"/>
              <a:t>The </a:t>
            </a:r>
            <a:r>
              <a:rPr lang="en-US" dirty="0" err="1">
                <a:latin typeface="Courier New"/>
                <a:cs typeface="Courier New"/>
              </a:rPr>
              <a:t>mappedBy</a:t>
            </a:r>
            <a:r>
              <a:rPr lang="en-US" dirty="0"/>
              <a:t> element indicates </a:t>
            </a:r>
            <a:r>
              <a:rPr lang="en-US" dirty="0" smtClean="0"/>
              <a:t>the property that implements the inverse of the relationship</a:t>
            </a:r>
            <a:endParaRPr lang="en-US" dirty="0"/>
          </a:p>
          <a:p>
            <a:pPr marL="349250" lvl="1" indent="0">
              <a:buNone/>
            </a:pPr>
            <a:endParaRPr lang="en-US" dirty="0" smtClean="0"/>
          </a:p>
        </p:txBody>
      </p:sp>
      <p:graphicFrame>
        <p:nvGraphicFramePr>
          <p:cNvPr id="4" name="Segnaposto contenuto 3"/>
          <p:cNvGraphicFramePr>
            <a:graphicFrameLocks/>
          </p:cNvGraphicFramePr>
          <p:nvPr>
            <p:extLst>
              <p:ext uri="{D42A27DB-BD31-4B8C-83A1-F6EECF244321}">
                <p14:modId xmlns:p14="http://schemas.microsoft.com/office/powerpoint/2010/main" val="2717355395"/>
              </p:ext>
            </p:extLst>
          </p:nvPr>
        </p:nvGraphicFramePr>
        <p:xfrm>
          <a:off x="1114424" y="4666633"/>
          <a:ext cx="7610475" cy="1950720"/>
        </p:xfrm>
        <a:graphic>
          <a:graphicData uri="http://schemas.openxmlformats.org/drawingml/2006/table">
            <a:tbl>
              <a:tblPr firstRow="1" bandRow="1">
                <a:tableStyleId>{5C22544A-7EE6-4342-B048-85BDC9FD1C3A}</a:tableStyleId>
              </a:tblPr>
              <a:tblGrid>
                <a:gridCol w="7610475"/>
              </a:tblGrid>
              <a:tr h="185147">
                <a:tc>
                  <a:txBody>
                    <a:bodyPr/>
                    <a:lstStyle/>
                    <a:p>
                      <a:r>
                        <a:rPr lang="en-US" dirty="0" smtClean="0">
                          <a:latin typeface="Courier New"/>
                          <a:cs typeface="Courier New"/>
                        </a:rPr>
                        <a:t>@</a:t>
                      </a:r>
                      <a:r>
                        <a:rPr lang="en-US" dirty="0" err="1" smtClean="0">
                          <a:latin typeface="Courier New"/>
                          <a:cs typeface="Courier New"/>
                        </a:rPr>
                        <a:t>OneToMany</a:t>
                      </a:r>
                      <a:r>
                        <a:rPr lang="en-US" baseline="0" dirty="0" smtClean="0">
                          <a:latin typeface="+mn-lt"/>
                          <a:cs typeface="Courier New"/>
                        </a:rPr>
                        <a:t> annotation in </a:t>
                      </a:r>
                      <a:r>
                        <a:rPr lang="en-US" baseline="0" dirty="0" err="1" smtClean="0">
                          <a:latin typeface="Courier New"/>
                          <a:cs typeface="Courier New"/>
                        </a:rPr>
                        <a:t>Department.java</a:t>
                      </a:r>
                      <a:endParaRPr lang="en-US" dirty="0">
                        <a:latin typeface="Courier New"/>
                        <a:cs typeface="Courier New"/>
                      </a:endParaRPr>
                    </a:p>
                  </a:txBody>
                  <a:tcPr/>
                </a:tc>
              </a:tr>
              <a:tr h="185147">
                <a:tc>
                  <a:txBody>
                    <a:bodyPr/>
                    <a:lstStyle/>
                    <a:p>
                      <a:r>
                        <a:rPr lang="en-US" sz="1400" dirty="0" smtClean="0">
                          <a:solidFill>
                            <a:srgbClr val="AA22FF"/>
                          </a:solidFill>
                          <a:latin typeface="Courier"/>
                        </a:rPr>
                        <a:t>@Entity</a:t>
                      </a:r>
                      <a:endParaRPr lang="en-US" sz="1400" dirty="0" smtClean="0">
                        <a:solidFill>
                          <a:prstClr val="black"/>
                        </a:solidFill>
                        <a:latin typeface="Courier"/>
                      </a:endParaRPr>
                    </a:p>
                    <a:p>
                      <a:r>
                        <a:rPr lang="en-US" sz="1400" b="1" dirty="0" smtClean="0">
                          <a:solidFill>
                            <a:srgbClr val="008000"/>
                          </a:solidFill>
                          <a:latin typeface="Courier-Bold"/>
                        </a:rPr>
                        <a:t>public</a:t>
                      </a:r>
                      <a:r>
                        <a:rPr lang="en-US" sz="1400" b="0" dirty="0" smtClean="0">
                          <a:solidFill>
                            <a:prstClr val="black"/>
                          </a:solidFill>
                          <a:latin typeface="Courier"/>
                        </a:rPr>
                        <a:t> </a:t>
                      </a:r>
                      <a:r>
                        <a:rPr lang="en-US" sz="1400" b="1" dirty="0" smtClean="0">
                          <a:solidFill>
                            <a:srgbClr val="008000"/>
                          </a:solidFill>
                          <a:latin typeface="Courier-Bold"/>
                        </a:rPr>
                        <a:t>class</a:t>
                      </a:r>
                      <a:r>
                        <a:rPr lang="en-US" sz="1400" b="0" dirty="0" smtClean="0">
                          <a:solidFill>
                            <a:prstClr val="black"/>
                          </a:solidFill>
                          <a:latin typeface="Courier"/>
                        </a:rPr>
                        <a:t> </a:t>
                      </a:r>
                      <a:r>
                        <a:rPr lang="en-US" sz="1400" b="1" dirty="0" smtClean="0">
                          <a:solidFill>
                            <a:srgbClr val="0000FF"/>
                          </a:solidFill>
                          <a:latin typeface="Courier-Bold"/>
                        </a:rPr>
                        <a:t>Department</a:t>
                      </a:r>
                      <a:r>
                        <a:rPr lang="en-US" sz="1400" b="0" dirty="0" smtClean="0">
                          <a:solidFill>
                            <a:prstClr val="black"/>
                          </a:solidFill>
                          <a:latin typeface="Courier"/>
                        </a:rPr>
                        <a:t> </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0" dirty="0" smtClean="0">
                          <a:solidFill>
                            <a:srgbClr val="AA22FF"/>
                          </a:solidFill>
                          <a:latin typeface="Courier"/>
                        </a:rPr>
                        <a:t>@Id</a:t>
                      </a:r>
                      <a:r>
                        <a:rPr lang="en-US" sz="1400" b="0" dirty="0" smtClean="0">
                          <a:solidFill>
                            <a:prstClr val="black"/>
                          </a:solidFill>
                          <a:latin typeface="Courier"/>
                        </a:rPr>
                        <a:t> </a:t>
                      </a:r>
                      <a:r>
                        <a:rPr lang="en-US" sz="1400" b="1" dirty="0" smtClean="0">
                          <a:solidFill>
                            <a:srgbClr val="008000"/>
                          </a:solidFill>
                          <a:latin typeface="Courier-Bold"/>
                        </a:rPr>
                        <a:t>private</a:t>
                      </a:r>
                      <a:r>
                        <a:rPr lang="en-US" sz="1400" b="0" dirty="0" smtClean="0">
                          <a:solidFill>
                            <a:prstClr val="black"/>
                          </a:solidFill>
                          <a:latin typeface="Courier"/>
                        </a:rPr>
                        <a:t> </a:t>
                      </a:r>
                      <a:r>
                        <a:rPr lang="en-US" sz="1400" b="0" dirty="0" err="1" smtClean="0">
                          <a:solidFill>
                            <a:srgbClr val="B00040"/>
                          </a:solidFill>
                          <a:latin typeface="Courier"/>
                        </a:rPr>
                        <a:t>int</a:t>
                      </a:r>
                      <a:r>
                        <a:rPr lang="en-US" sz="1400" b="0" dirty="0" smtClean="0">
                          <a:solidFill>
                            <a:prstClr val="black"/>
                          </a:solidFill>
                          <a:latin typeface="Courier"/>
                        </a:rPr>
                        <a:t> id</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0" dirty="0" smtClean="0">
                          <a:solidFill>
                            <a:srgbClr val="AA22FF"/>
                          </a:solidFill>
                          <a:latin typeface="Courier"/>
                        </a:rPr>
                        <a:t>@</a:t>
                      </a:r>
                      <a:r>
                        <a:rPr lang="en-US" sz="1400" b="0" dirty="0" err="1" smtClean="0">
                          <a:solidFill>
                            <a:srgbClr val="AA22FF"/>
                          </a:solidFill>
                          <a:latin typeface="Courier"/>
                        </a:rPr>
                        <a:t>OneToMany</a:t>
                      </a:r>
                      <a:r>
                        <a:rPr lang="en-US" sz="1400" b="0" dirty="0" smtClean="0">
                          <a:solidFill>
                            <a:srgbClr val="666666"/>
                          </a:solidFill>
                          <a:latin typeface="Courier"/>
                        </a:rPr>
                        <a:t>(</a:t>
                      </a:r>
                      <a:r>
                        <a:rPr lang="en-US" sz="1400" b="0" dirty="0" err="1" smtClean="0">
                          <a:solidFill>
                            <a:prstClr val="black"/>
                          </a:solidFill>
                          <a:latin typeface="Courier"/>
                        </a:rPr>
                        <a:t>mappedBy</a:t>
                      </a:r>
                      <a:r>
                        <a:rPr lang="en-US" sz="1400" b="0" dirty="0" smtClean="0">
                          <a:solidFill>
                            <a:srgbClr val="666666"/>
                          </a:solidFill>
                          <a:latin typeface="Courier"/>
                        </a:rPr>
                        <a:t>=</a:t>
                      </a:r>
                      <a:r>
                        <a:rPr lang="en-US" sz="1400" b="0" dirty="0" smtClean="0">
                          <a:solidFill>
                            <a:srgbClr val="BA2121"/>
                          </a:solidFill>
                          <a:latin typeface="Courier"/>
                        </a:rPr>
                        <a:t>"department"</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1" dirty="0" smtClean="0">
                          <a:solidFill>
                            <a:srgbClr val="008000"/>
                          </a:solidFill>
                          <a:latin typeface="Courier-Bold"/>
                        </a:rPr>
                        <a:t>private</a:t>
                      </a:r>
                      <a:r>
                        <a:rPr lang="en-US" sz="1400" b="0" dirty="0" smtClean="0">
                          <a:solidFill>
                            <a:prstClr val="black"/>
                          </a:solidFill>
                          <a:latin typeface="Courier"/>
                        </a:rPr>
                        <a:t> Collection</a:t>
                      </a:r>
                      <a:r>
                        <a:rPr lang="en-US" sz="1400" b="0" dirty="0" smtClean="0">
                          <a:solidFill>
                            <a:srgbClr val="666666"/>
                          </a:solidFill>
                          <a:latin typeface="Courier"/>
                        </a:rPr>
                        <a:t>&lt;</a:t>
                      </a:r>
                      <a:r>
                        <a:rPr lang="en-US" sz="1400" b="0" dirty="0" smtClean="0">
                          <a:solidFill>
                            <a:prstClr val="black"/>
                          </a:solidFill>
                          <a:latin typeface="Courier"/>
                        </a:rPr>
                        <a:t>Employee</a:t>
                      </a:r>
                      <a:r>
                        <a:rPr lang="en-US" sz="1400" b="0" dirty="0" smtClean="0">
                          <a:solidFill>
                            <a:srgbClr val="666666"/>
                          </a:solidFill>
                          <a:latin typeface="Courier"/>
                        </a:rPr>
                        <a:t>&gt;</a:t>
                      </a:r>
                      <a:r>
                        <a:rPr lang="en-US" sz="1400" b="0" dirty="0" smtClean="0">
                          <a:solidFill>
                            <a:prstClr val="black"/>
                          </a:solidFill>
                          <a:latin typeface="Courier"/>
                        </a:rPr>
                        <a:t> employees</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srgbClr val="666666"/>
                          </a:solidFill>
                          <a:latin typeface="Courier"/>
                        </a:rPr>
                        <a:t>}</a:t>
                      </a:r>
                      <a:endParaRPr lang="en-US" sz="1400" b="0" dirty="0" smtClean="0">
                        <a:solidFill>
                          <a:prstClr val="black"/>
                        </a:solidFill>
                        <a:latin typeface="Courier"/>
                      </a:endParaRPr>
                    </a:p>
                  </a:txBody>
                  <a:tcPr/>
                </a:tc>
              </a:tr>
            </a:tbl>
          </a:graphicData>
        </a:graphic>
      </p:graphicFrame>
      <p:grpSp>
        <p:nvGrpSpPr>
          <p:cNvPr id="5" name="Gruppo 4"/>
          <p:cNvGrpSpPr/>
          <p:nvPr/>
        </p:nvGrpSpPr>
        <p:grpSpPr>
          <a:xfrm>
            <a:off x="5149132" y="5613937"/>
            <a:ext cx="3764681" cy="738664"/>
            <a:chOff x="5333331" y="3623251"/>
            <a:chExt cx="3824474" cy="738664"/>
          </a:xfrm>
        </p:grpSpPr>
        <p:sp>
          <p:nvSpPr>
            <p:cNvPr id="6" name="CasellaDiTesto 5"/>
            <p:cNvSpPr txBox="1"/>
            <p:nvPr/>
          </p:nvSpPr>
          <p:spPr>
            <a:xfrm>
              <a:off x="6350240" y="3623251"/>
              <a:ext cx="2807565"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400" dirty="0" smtClean="0"/>
                <a:t>The </a:t>
              </a:r>
              <a:r>
                <a:rPr lang="it-IT" sz="1400" dirty="0" err="1" smtClean="0"/>
                <a:t>attribute</a:t>
              </a:r>
              <a:r>
                <a:rPr lang="it-IT" sz="1400" dirty="0" smtClean="0"/>
                <a:t> on the target </a:t>
              </a:r>
              <a:r>
                <a:rPr lang="it-IT" sz="1400" dirty="0" err="1" smtClean="0"/>
                <a:t>entity</a:t>
              </a:r>
              <a:r>
                <a:rPr lang="it-IT" sz="1400" dirty="0" smtClean="0"/>
                <a:t> </a:t>
              </a:r>
              <a:r>
                <a:rPr lang="it-IT" sz="1400" dirty="0" err="1" smtClean="0"/>
                <a:t>that</a:t>
              </a:r>
              <a:r>
                <a:rPr lang="it-IT" sz="1400" dirty="0" smtClean="0"/>
                <a:t> </a:t>
              </a:r>
              <a:r>
                <a:rPr lang="it-IT" sz="1400" dirty="0" err="1" smtClean="0"/>
                <a:t>owns</a:t>
              </a:r>
              <a:r>
                <a:rPr lang="it-IT" sz="1400" dirty="0" smtClean="0"/>
                <a:t> the </a:t>
              </a:r>
              <a:r>
                <a:rPr lang="it-IT" sz="1400" dirty="0" err="1" smtClean="0"/>
                <a:t>relationship</a:t>
              </a:r>
              <a:endParaRPr lang="it-IT" sz="1400" dirty="0"/>
            </a:p>
          </p:txBody>
        </p:sp>
        <p:cxnSp>
          <p:nvCxnSpPr>
            <p:cNvPr id="7" name="Connettore 2 6"/>
            <p:cNvCxnSpPr/>
            <p:nvPr/>
          </p:nvCxnSpPr>
          <p:spPr>
            <a:xfrm flipH="1" flipV="1">
              <a:off x="5333331" y="3865606"/>
              <a:ext cx="101691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 name="Segnaposto numero diapositiva 7"/>
          <p:cNvSpPr>
            <a:spLocks noGrp="1"/>
          </p:cNvSpPr>
          <p:nvPr>
            <p:ph type="sldNum" sz="quarter" idx="12"/>
          </p:nvPr>
        </p:nvSpPr>
        <p:spPr/>
        <p:txBody>
          <a:bodyPr/>
          <a:lstStyle/>
          <a:p>
            <a:fld id="{4A822907-8A9D-4F6B-98F6-913902AD56B5}" type="slidenum">
              <a:rPr lang="en-US" smtClean="0"/>
              <a:t>32</a:t>
            </a:fld>
            <a:endParaRPr lang="en-US"/>
          </a:p>
        </p:txBody>
      </p:sp>
      <p:sp>
        <p:nvSpPr>
          <p:cNvPr id="10" name="TextBox 9"/>
          <p:cNvSpPr txBox="1"/>
          <p:nvPr/>
        </p:nvSpPr>
        <p:spPr>
          <a:xfrm>
            <a:off x="2328903" y="1383268"/>
            <a:ext cx="1456681"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000" dirty="0" smtClean="0"/>
              <a:t>Department</a:t>
            </a:r>
            <a:endParaRPr lang="en-US" sz="2000" dirty="0"/>
          </a:p>
        </p:txBody>
      </p:sp>
      <p:sp>
        <p:nvSpPr>
          <p:cNvPr id="11" name="TextBox 10"/>
          <p:cNvSpPr txBox="1"/>
          <p:nvPr/>
        </p:nvSpPr>
        <p:spPr>
          <a:xfrm>
            <a:off x="4843503" y="1371600"/>
            <a:ext cx="1210909"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000" dirty="0" smtClean="0"/>
              <a:t>Employee</a:t>
            </a:r>
            <a:endParaRPr lang="en-US" sz="2000" dirty="0"/>
          </a:p>
        </p:txBody>
      </p:sp>
      <p:cxnSp>
        <p:nvCxnSpPr>
          <p:cNvPr id="13" name="Straight Arrow Connector 12"/>
          <p:cNvCxnSpPr>
            <a:stCxn id="10" idx="3"/>
            <a:endCxn id="11" idx="1"/>
          </p:cNvCxnSpPr>
          <p:nvPr/>
        </p:nvCxnSpPr>
        <p:spPr>
          <a:xfrm flipV="1">
            <a:off x="3785584" y="1571655"/>
            <a:ext cx="1057919" cy="116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3886200" y="1219200"/>
            <a:ext cx="301686" cy="369332"/>
          </a:xfrm>
          <a:prstGeom prst="rect">
            <a:avLst/>
          </a:prstGeom>
          <a:noFill/>
        </p:spPr>
        <p:txBody>
          <a:bodyPr wrap="none" rtlCol="0">
            <a:spAutoFit/>
          </a:bodyPr>
          <a:lstStyle/>
          <a:p>
            <a:r>
              <a:rPr lang="en-US" dirty="0" smtClean="0"/>
              <a:t>1</a:t>
            </a:r>
            <a:endParaRPr lang="en-US" dirty="0"/>
          </a:p>
        </p:txBody>
      </p:sp>
      <p:sp>
        <p:nvSpPr>
          <p:cNvPr id="16" name="TextBox 15"/>
          <p:cNvSpPr txBox="1"/>
          <p:nvPr/>
        </p:nvSpPr>
        <p:spPr>
          <a:xfrm>
            <a:off x="4422714" y="1219200"/>
            <a:ext cx="301686"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272549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t>One-to-one mappings (1/2)</a:t>
            </a:r>
            <a:endParaRPr lang="en-US" dirty="0"/>
          </a:p>
        </p:txBody>
      </p:sp>
      <p:sp>
        <p:nvSpPr>
          <p:cNvPr id="3" name="Segnaposto contenuto 2"/>
          <p:cNvSpPr>
            <a:spLocks noGrp="1"/>
          </p:cNvSpPr>
          <p:nvPr>
            <p:ph idx="1"/>
          </p:nvPr>
        </p:nvSpPr>
        <p:spPr/>
        <p:txBody>
          <a:bodyPr/>
          <a:lstStyle/>
          <a:p>
            <a:r>
              <a:rPr lang="en-US" dirty="0" smtClean="0"/>
              <a:t>In a one-to-one mapping the owner can be either the source entity or the target entity</a:t>
            </a:r>
          </a:p>
          <a:p>
            <a:r>
              <a:rPr lang="en-US" dirty="0" smtClean="0"/>
              <a:t>A </a:t>
            </a:r>
            <a:r>
              <a:rPr lang="en-US" dirty="0"/>
              <a:t>o</a:t>
            </a:r>
            <a:r>
              <a:rPr lang="en-US" dirty="0" smtClean="0"/>
              <a:t>ne-to-one mapping is defined by annotating the owner entity with the </a:t>
            </a:r>
            <a:r>
              <a:rPr lang="en-US" dirty="0" smtClean="0">
                <a:latin typeface="Courier New"/>
                <a:cs typeface="Courier New"/>
              </a:rPr>
              <a:t>@</a:t>
            </a:r>
            <a:r>
              <a:rPr lang="en-US" dirty="0" err="1" smtClean="0">
                <a:latin typeface="Courier New"/>
                <a:cs typeface="Courier New"/>
              </a:rPr>
              <a:t>OneToOne</a:t>
            </a:r>
            <a:r>
              <a:rPr lang="en-US" dirty="0" smtClean="0"/>
              <a:t> annotation</a:t>
            </a:r>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4116542743"/>
              </p:ext>
            </p:extLst>
          </p:nvPr>
        </p:nvGraphicFramePr>
        <p:xfrm>
          <a:off x="1114424" y="4353130"/>
          <a:ext cx="7610475" cy="2164080"/>
        </p:xfrm>
        <a:graphic>
          <a:graphicData uri="http://schemas.openxmlformats.org/drawingml/2006/table">
            <a:tbl>
              <a:tblPr firstRow="1" bandRow="1">
                <a:tableStyleId>{5C22544A-7EE6-4342-B048-85BDC9FD1C3A}</a:tableStyleId>
              </a:tblPr>
              <a:tblGrid>
                <a:gridCol w="7610475"/>
              </a:tblGrid>
              <a:tr h="185147">
                <a:tc>
                  <a:txBody>
                    <a:bodyPr/>
                    <a:lstStyle/>
                    <a:p>
                      <a:r>
                        <a:rPr lang="en-US" dirty="0" smtClean="0">
                          <a:latin typeface="Courier New"/>
                          <a:cs typeface="Courier New"/>
                        </a:rPr>
                        <a:t>@</a:t>
                      </a:r>
                      <a:r>
                        <a:rPr lang="en-US" dirty="0" err="1" smtClean="0">
                          <a:latin typeface="Courier New"/>
                          <a:cs typeface="Courier New"/>
                        </a:rPr>
                        <a:t>OneToOne</a:t>
                      </a:r>
                      <a:r>
                        <a:rPr lang="en-US" baseline="0" dirty="0" smtClean="0">
                          <a:latin typeface="+mn-lt"/>
                          <a:cs typeface="Courier New"/>
                        </a:rPr>
                        <a:t> annotation in </a:t>
                      </a:r>
                      <a:r>
                        <a:rPr lang="en-US" baseline="0" dirty="0" err="1" smtClean="0">
                          <a:latin typeface="Courier New"/>
                          <a:cs typeface="Courier New"/>
                        </a:rPr>
                        <a:t>Employee.java</a:t>
                      </a:r>
                      <a:endParaRPr lang="en-US" dirty="0">
                        <a:latin typeface="Courier New"/>
                        <a:cs typeface="Courier New"/>
                      </a:endParaRPr>
                    </a:p>
                  </a:txBody>
                  <a:tcPr/>
                </a:tc>
              </a:tr>
              <a:tr h="1697177">
                <a:tc>
                  <a:txBody>
                    <a:bodyPr/>
                    <a:lstStyle/>
                    <a:p>
                      <a:r>
                        <a:rPr lang="en-US" sz="1600" dirty="0" smtClean="0">
                          <a:solidFill>
                            <a:srgbClr val="AA22FF"/>
                          </a:solidFill>
                          <a:latin typeface="Courier"/>
                        </a:rPr>
                        <a:t>@Entity</a:t>
                      </a:r>
                      <a:endParaRPr lang="en-US" sz="1600" dirty="0" smtClean="0">
                        <a:solidFill>
                          <a:prstClr val="black"/>
                        </a:solidFill>
                        <a:latin typeface="Courier"/>
                      </a:endParaRPr>
                    </a:p>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1" dirty="0" smtClean="0">
                          <a:solidFill>
                            <a:srgbClr val="008000"/>
                          </a:solidFill>
                          <a:latin typeface="Courier-Bold"/>
                        </a:rPr>
                        <a:t>class</a:t>
                      </a:r>
                      <a:r>
                        <a:rPr lang="en-US" sz="1600" b="0" dirty="0" smtClean="0">
                          <a:solidFill>
                            <a:prstClr val="black"/>
                          </a:solidFill>
                          <a:latin typeface="Courier"/>
                        </a:rPr>
                        <a:t> </a:t>
                      </a:r>
                      <a:r>
                        <a:rPr lang="en-US" sz="1600" b="1" dirty="0" smtClean="0">
                          <a:solidFill>
                            <a:srgbClr val="0000FF"/>
                          </a:solidFill>
                          <a:latin typeface="Courier-Bold"/>
                        </a:rPr>
                        <a:t>Employee</a:t>
                      </a:r>
                      <a:r>
                        <a:rPr lang="en-US" sz="1600" b="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@Id</a:t>
                      </a:r>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a:t>
                      </a:r>
                      <a:r>
                        <a:rPr lang="en-US" sz="1600" b="0" dirty="0" err="1" smtClean="0">
                          <a:solidFill>
                            <a:srgbClr val="B00040"/>
                          </a:solidFill>
                          <a:latin typeface="Courier"/>
                        </a:rPr>
                        <a:t>int</a:t>
                      </a:r>
                      <a:r>
                        <a:rPr lang="en-US" sz="1600" b="0" dirty="0" smtClean="0">
                          <a:solidFill>
                            <a:prstClr val="black"/>
                          </a:solidFill>
                          <a:latin typeface="Courier"/>
                        </a:rPr>
                        <a:t> id</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srgbClr val="AA22FF"/>
                          </a:solidFill>
                          <a:latin typeface="Courier"/>
                        </a:rPr>
                        <a:t>    @</a:t>
                      </a:r>
                      <a:r>
                        <a:rPr lang="en-US" sz="1600" b="0" dirty="0" err="1" smtClean="0">
                          <a:solidFill>
                            <a:srgbClr val="AA22FF"/>
                          </a:solidFill>
                          <a:latin typeface="Courier"/>
                        </a:rPr>
                        <a:t>OneToOne</a:t>
                      </a:r>
                      <a:endParaRPr lang="en-US" sz="1600" b="0" dirty="0" smtClean="0">
                        <a:solidFill>
                          <a:prstClr val="black"/>
                        </a:solidFill>
                        <a:latin typeface="Courier"/>
                      </a:endParaRPr>
                    </a:p>
                    <a:p>
                      <a:r>
                        <a:rPr lang="en-US" sz="1600" b="0" baseline="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a:t>
                      </a:r>
                      <a:r>
                        <a:rPr lang="en-US" sz="1600" b="0" dirty="0" err="1" smtClean="0">
                          <a:solidFill>
                            <a:prstClr val="black"/>
                          </a:solidFill>
                          <a:latin typeface="Courier"/>
                        </a:rPr>
                        <a:t>ParkingSpace</a:t>
                      </a:r>
                      <a:r>
                        <a:rPr lang="en-US" sz="1600" b="0" baseline="0" dirty="0" smtClean="0">
                          <a:solidFill>
                            <a:prstClr val="black"/>
                          </a:solidFill>
                          <a:latin typeface="Courier"/>
                        </a:rPr>
                        <a:t> </a:t>
                      </a:r>
                      <a:r>
                        <a:rPr lang="en-US" sz="1600" b="0" dirty="0" err="1" smtClean="0">
                          <a:solidFill>
                            <a:prstClr val="black"/>
                          </a:solidFill>
                          <a:latin typeface="Courier"/>
                        </a:rPr>
                        <a:t>parkingSpace</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baseline="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srgbClr val="666666"/>
                          </a:solidFill>
                          <a:latin typeface="Courier"/>
                        </a:rPr>
                        <a:t>}</a:t>
                      </a:r>
                      <a:endParaRPr lang="en-US" sz="1600" dirty="0"/>
                    </a:p>
                  </a:txBody>
                  <a:tcPr/>
                </a:tc>
              </a:tr>
            </a:tbl>
          </a:graphicData>
        </a:graphic>
      </p:graphicFrame>
      <p:sp>
        <p:nvSpPr>
          <p:cNvPr id="5" name="Segnaposto numero diapositiva 4"/>
          <p:cNvSpPr>
            <a:spLocks noGrp="1"/>
          </p:cNvSpPr>
          <p:nvPr>
            <p:ph type="sldNum" sz="quarter" idx="12"/>
          </p:nvPr>
        </p:nvSpPr>
        <p:spPr/>
        <p:txBody>
          <a:bodyPr/>
          <a:lstStyle/>
          <a:p>
            <a:fld id="{4A822907-8A9D-4F6B-98F6-913902AD56B5}" type="slidenum">
              <a:rPr lang="en-US" smtClean="0"/>
              <a:t>33</a:t>
            </a:fld>
            <a:endParaRPr lang="en-US"/>
          </a:p>
        </p:txBody>
      </p:sp>
    </p:spTree>
    <p:extLst>
      <p:ext uri="{BB962C8B-B14F-4D97-AF65-F5344CB8AC3E}">
        <p14:creationId xmlns:p14="http://schemas.microsoft.com/office/powerpoint/2010/main" val="5375670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One-to-one mappings (2/2)</a:t>
            </a:r>
            <a:endParaRPr lang="en-US" dirty="0"/>
          </a:p>
        </p:txBody>
      </p:sp>
      <p:sp>
        <p:nvSpPr>
          <p:cNvPr id="3" name="Segnaposto contenuto 2"/>
          <p:cNvSpPr>
            <a:spLocks noGrp="1"/>
          </p:cNvSpPr>
          <p:nvPr>
            <p:ph idx="1"/>
          </p:nvPr>
        </p:nvSpPr>
        <p:spPr>
          <a:xfrm>
            <a:off x="457200" y="1600201"/>
            <a:ext cx="8229600" cy="2743200"/>
          </a:xfrm>
        </p:spPr>
        <p:txBody>
          <a:bodyPr>
            <a:normAutofit fontScale="92500" lnSpcReduction="10000"/>
          </a:bodyPr>
          <a:lstStyle/>
          <a:p>
            <a:r>
              <a:rPr lang="en-US" dirty="0" smtClean="0"/>
              <a:t>If the one-to-one mapping is bidirectional, the inverse side of the relationship needs to be specified too</a:t>
            </a:r>
          </a:p>
          <a:p>
            <a:r>
              <a:rPr lang="en-US" dirty="0" smtClean="0"/>
              <a:t>In the non-owner entity, the </a:t>
            </a:r>
            <a:r>
              <a:rPr lang="en-US" dirty="0" smtClean="0">
                <a:latin typeface="Courier New"/>
                <a:cs typeface="Courier New"/>
              </a:rPr>
              <a:t>@</a:t>
            </a:r>
            <a:r>
              <a:rPr lang="en-US" dirty="0" err="1" smtClean="0">
                <a:latin typeface="Courier New"/>
                <a:cs typeface="Courier New"/>
              </a:rPr>
              <a:t>OneToOne</a:t>
            </a:r>
            <a:r>
              <a:rPr lang="en-US" dirty="0" smtClean="0"/>
              <a:t> annotations must come with the </a:t>
            </a:r>
            <a:r>
              <a:rPr lang="en-US" dirty="0" err="1" smtClean="0">
                <a:latin typeface="Courier New"/>
                <a:cs typeface="Courier New"/>
              </a:rPr>
              <a:t>mappedBy</a:t>
            </a:r>
            <a:r>
              <a:rPr lang="en-US" dirty="0" smtClean="0"/>
              <a:t> element</a:t>
            </a:r>
          </a:p>
        </p:txBody>
      </p:sp>
      <p:graphicFrame>
        <p:nvGraphicFramePr>
          <p:cNvPr id="4" name="Segnaposto contenuto 3"/>
          <p:cNvGraphicFramePr>
            <a:graphicFrameLocks/>
          </p:cNvGraphicFramePr>
          <p:nvPr>
            <p:extLst>
              <p:ext uri="{D42A27DB-BD31-4B8C-83A1-F6EECF244321}">
                <p14:modId xmlns:p14="http://schemas.microsoft.com/office/powerpoint/2010/main" val="2332628733"/>
              </p:ext>
            </p:extLst>
          </p:nvPr>
        </p:nvGraphicFramePr>
        <p:xfrm>
          <a:off x="1114424" y="4353130"/>
          <a:ext cx="7610475" cy="2164080"/>
        </p:xfrm>
        <a:graphic>
          <a:graphicData uri="http://schemas.openxmlformats.org/drawingml/2006/table">
            <a:tbl>
              <a:tblPr firstRow="1" bandRow="1">
                <a:tableStyleId>{5C22544A-7EE6-4342-B048-85BDC9FD1C3A}</a:tableStyleId>
              </a:tblPr>
              <a:tblGrid>
                <a:gridCol w="7610475"/>
              </a:tblGrid>
              <a:tr h="185147">
                <a:tc>
                  <a:txBody>
                    <a:bodyPr/>
                    <a:lstStyle/>
                    <a:p>
                      <a:r>
                        <a:rPr lang="en-US" dirty="0" smtClean="0">
                          <a:latin typeface="Courier New"/>
                          <a:cs typeface="Courier New"/>
                        </a:rPr>
                        <a:t>@</a:t>
                      </a:r>
                      <a:r>
                        <a:rPr lang="en-US" dirty="0" err="1" smtClean="0">
                          <a:latin typeface="Courier New"/>
                          <a:cs typeface="Courier New"/>
                        </a:rPr>
                        <a:t>OneToOne</a:t>
                      </a:r>
                      <a:r>
                        <a:rPr lang="en-US" baseline="0" dirty="0" smtClean="0">
                          <a:latin typeface="+mn-lt"/>
                          <a:cs typeface="Courier New"/>
                        </a:rPr>
                        <a:t> annotation (inverse side) in </a:t>
                      </a:r>
                      <a:r>
                        <a:rPr lang="en-US" baseline="0" dirty="0" err="1" smtClean="0">
                          <a:latin typeface="Courier New"/>
                          <a:cs typeface="Courier New"/>
                        </a:rPr>
                        <a:t>ParkingSpace.java</a:t>
                      </a:r>
                      <a:endParaRPr lang="en-US" dirty="0">
                        <a:latin typeface="Courier New"/>
                        <a:cs typeface="Courier New"/>
                      </a:endParaRPr>
                    </a:p>
                  </a:txBody>
                  <a:tcPr/>
                </a:tc>
              </a:tr>
              <a:tr h="1697177">
                <a:tc>
                  <a:txBody>
                    <a:bodyPr/>
                    <a:lstStyle/>
                    <a:p>
                      <a:r>
                        <a:rPr lang="en-US" sz="1600" dirty="0" smtClean="0">
                          <a:solidFill>
                            <a:srgbClr val="AA22FF"/>
                          </a:solidFill>
                          <a:latin typeface="Courier"/>
                        </a:rPr>
                        <a:t>@Entity</a:t>
                      </a:r>
                      <a:endParaRPr lang="en-US" sz="1600" dirty="0" smtClean="0">
                        <a:solidFill>
                          <a:prstClr val="black"/>
                        </a:solidFill>
                        <a:latin typeface="Courier"/>
                      </a:endParaRPr>
                    </a:p>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1" dirty="0" smtClean="0">
                          <a:solidFill>
                            <a:srgbClr val="008000"/>
                          </a:solidFill>
                          <a:latin typeface="Courier-Bold"/>
                        </a:rPr>
                        <a:t>class</a:t>
                      </a:r>
                      <a:r>
                        <a:rPr lang="en-US" sz="1600" b="0" dirty="0" smtClean="0">
                          <a:solidFill>
                            <a:prstClr val="black"/>
                          </a:solidFill>
                          <a:latin typeface="Courier"/>
                        </a:rPr>
                        <a:t> </a:t>
                      </a:r>
                      <a:r>
                        <a:rPr lang="en-US" sz="1600" b="1" dirty="0" err="1" smtClean="0">
                          <a:solidFill>
                            <a:srgbClr val="0000FF"/>
                          </a:solidFill>
                          <a:latin typeface="Courier-Bold"/>
                        </a:rPr>
                        <a:t>ParkingSpace</a:t>
                      </a:r>
                      <a:r>
                        <a:rPr lang="en-US" sz="1600" b="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@Id</a:t>
                      </a:r>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a:t>
                      </a:r>
                      <a:r>
                        <a:rPr lang="en-US" sz="1600" b="0" dirty="0" err="1" smtClean="0">
                          <a:solidFill>
                            <a:srgbClr val="B00040"/>
                          </a:solidFill>
                          <a:latin typeface="Courier"/>
                        </a:rPr>
                        <a:t>int</a:t>
                      </a:r>
                      <a:r>
                        <a:rPr lang="en-US" sz="1600" b="0" dirty="0" smtClean="0">
                          <a:solidFill>
                            <a:prstClr val="black"/>
                          </a:solidFill>
                          <a:latin typeface="Courier"/>
                        </a:rPr>
                        <a:t> id</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a:t>
                      </a:r>
                      <a:r>
                        <a:rPr lang="en-US" sz="1600" b="0" dirty="0" err="1" smtClean="0">
                          <a:solidFill>
                            <a:srgbClr val="AA22FF"/>
                          </a:solidFill>
                          <a:latin typeface="Courier"/>
                        </a:rPr>
                        <a:t>OneToOne</a:t>
                      </a:r>
                      <a:r>
                        <a:rPr lang="en-US" sz="1600" b="0" dirty="0" smtClean="0">
                          <a:solidFill>
                            <a:srgbClr val="666666"/>
                          </a:solidFill>
                          <a:latin typeface="Courier"/>
                        </a:rPr>
                        <a:t>(</a:t>
                      </a:r>
                      <a:r>
                        <a:rPr lang="en-US" sz="1600" b="0" dirty="0" err="1" smtClean="0">
                          <a:solidFill>
                            <a:prstClr val="black"/>
                          </a:solidFill>
                          <a:latin typeface="Courier"/>
                        </a:rPr>
                        <a:t>mappedBy</a:t>
                      </a:r>
                      <a:r>
                        <a:rPr lang="en-US" sz="1600" b="0" dirty="0" smtClean="0">
                          <a:solidFill>
                            <a:srgbClr val="666666"/>
                          </a:solidFill>
                          <a:latin typeface="Courier"/>
                        </a:rPr>
                        <a:t>=</a:t>
                      </a:r>
                      <a:r>
                        <a:rPr lang="en-US" sz="1600" b="0" dirty="0" smtClean="0">
                          <a:solidFill>
                            <a:srgbClr val="BA2121"/>
                          </a:solidFill>
                          <a:latin typeface="Courier"/>
                        </a:rPr>
                        <a:t>"</a:t>
                      </a:r>
                      <a:r>
                        <a:rPr lang="en-US" sz="1600" b="0" dirty="0" err="1" smtClean="0">
                          <a:solidFill>
                            <a:srgbClr val="BA2121"/>
                          </a:solidFill>
                          <a:latin typeface="Courier"/>
                        </a:rPr>
                        <a:t>parkingSpace</a:t>
                      </a:r>
                      <a:r>
                        <a:rPr lang="en-US" sz="1600" b="0" dirty="0" smtClean="0">
                          <a:solidFill>
                            <a:srgbClr val="BA2121"/>
                          </a:solidFill>
                          <a:latin typeface="Courier"/>
                        </a:rPr>
                        <a:t>"</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Employee employee</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baseline="0" dirty="0" smtClean="0">
                          <a:solidFill>
                            <a:prstClr val="black"/>
                          </a:solidFill>
                          <a:latin typeface="Courier"/>
                        </a:rPr>
                        <a:t>   </a:t>
                      </a:r>
                      <a:r>
                        <a:rPr lang="en-US" sz="1600" b="0" dirty="0" smtClean="0">
                          <a:solidFill>
                            <a:srgbClr val="666666"/>
                          </a:solidFill>
                          <a:latin typeface="Courier"/>
                        </a:rPr>
                        <a:t>...</a:t>
                      </a:r>
                      <a:r>
                        <a:rPr lang="en-US" sz="1600" b="0" dirty="0" smtClean="0">
                          <a:solidFill>
                            <a:prstClr val="black"/>
                          </a:solidFill>
                          <a:latin typeface="Courier"/>
                        </a:rPr>
                        <a:t> </a:t>
                      </a:r>
                    </a:p>
                    <a:p>
                      <a:r>
                        <a:rPr lang="en-US" sz="1600" b="0" dirty="0" smtClean="0">
                          <a:solidFill>
                            <a:srgbClr val="666666"/>
                          </a:solidFill>
                          <a:latin typeface="Courier"/>
                        </a:rPr>
                        <a:t>}</a:t>
                      </a:r>
                      <a:endParaRPr lang="en-US" sz="1600" dirty="0"/>
                    </a:p>
                  </a:txBody>
                  <a:tcPr/>
                </a:tc>
              </a:tr>
            </a:tbl>
          </a:graphicData>
        </a:graphic>
      </p:graphicFrame>
      <p:sp>
        <p:nvSpPr>
          <p:cNvPr id="5" name="Segnaposto numero diapositiva 4"/>
          <p:cNvSpPr>
            <a:spLocks noGrp="1"/>
          </p:cNvSpPr>
          <p:nvPr>
            <p:ph type="sldNum" sz="quarter" idx="12"/>
          </p:nvPr>
        </p:nvSpPr>
        <p:spPr/>
        <p:txBody>
          <a:bodyPr/>
          <a:lstStyle/>
          <a:p>
            <a:fld id="{4A822907-8A9D-4F6B-98F6-913902AD56B5}" type="slidenum">
              <a:rPr lang="en-US" smtClean="0"/>
              <a:t>34</a:t>
            </a:fld>
            <a:endParaRPr lang="en-US"/>
          </a:p>
        </p:txBody>
      </p:sp>
    </p:spTree>
    <p:extLst>
      <p:ext uri="{BB962C8B-B14F-4D97-AF65-F5344CB8AC3E}">
        <p14:creationId xmlns:p14="http://schemas.microsoft.com/office/powerpoint/2010/main" val="2982144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Many-to-many mappings (1/2)</a:t>
            </a:r>
            <a:endParaRPr lang="en-US" dirty="0"/>
          </a:p>
        </p:txBody>
      </p:sp>
      <p:sp>
        <p:nvSpPr>
          <p:cNvPr id="3" name="Segnaposto contenuto 2"/>
          <p:cNvSpPr>
            <a:spLocks noGrp="1"/>
          </p:cNvSpPr>
          <p:nvPr>
            <p:ph idx="1"/>
          </p:nvPr>
        </p:nvSpPr>
        <p:spPr>
          <a:xfrm>
            <a:off x="914400" y="1371600"/>
            <a:ext cx="7610476" cy="2514600"/>
          </a:xfrm>
        </p:spPr>
        <p:txBody>
          <a:bodyPr>
            <a:normAutofit fontScale="92500" lnSpcReduction="20000"/>
          </a:bodyPr>
          <a:lstStyle/>
          <a:p>
            <a:r>
              <a:rPr lang="en-US" dirty="0" smtClean="0"/>
              <a:t>In a many-to-many mapping there is no join column</a:t>
            </a:r>
          </a:p>
          <a:p>
            <a:pPr lvl="1"/>
            <a:r>
              <a:rPr lang="en-US" dirty="0" smtClean="0"/>
              <a:t>The only way to implement such a mapping is by means of a </a:t>
            </a:r>
            <a:r>
              <a:rPr lang="en-US" b="1" dirty="0" smtClean="0"/>
              <a:t>join table</a:t>
            </a:r>
          </a:p>
          <a:p>
            <a:r>
              <a:rPr lang="en-US" dirty="0" smtClean="0"/>
              <a:t>Therefore, we can arbitrarily specify as owner either the source entity or the target entity</a:t>
            </a:r>
            <a:endParaRPr lang="en-US" dirty="0"/>
          </a:p>
        </p:txBody>
      </p:sp>
      <p:graphicFrame>
        <p:nvGraphicFramePr>
          <p:cNvPr id="5" name="Segnaposto contenuto 3"/>
          <p:cNvGraphicFramePr>
            <a:graphicFrameLocks/>
          </p:cNvGraphicFramePr>
          <p:nvPr>
            <p:extLst>
              <p:ext uri="{D42A27DB-BD31-4B8C-83A1-F6EECF244321}">
                <p14:modId xmlns:p14="http://schemas.microsoft.com/office/powerpoint/2010/main" val="286318003"/>
              </p:ext>
            </p:extLst>
          </p:nvPr>
        </p:nvGraphicFramePr>
        <p:xfrm>
          <a:off x="1114425" y="4427561"/>
          <a:ext cx="7610475" cy="2164080"/>
        </p:xfrm>
        <a:graphic>
          <a:graphicData uri="http://schemas.openxmlformats.org/drawingml/2006/table">
            <a:tbl>
              <a:tblPr firstRow="1" bandRow="1">
                <a:tableStyleId>{5C22544A-7EE6-4342-B048-85BDC9FD1C3A}</a:tableStyleId>
              </a:tblPr>
              <a:tblGrid>
                <a:gridCol w="7610475"/>
              </a:tblGrid>
              <a:tr h="185147">
                <a:tc>
                  <a:txBody>
                    <a:bodyPr/>
                    <a:lstStyle/>
                    <a:p>
                      <a:r>
                        <a:rPr lang="en-US" dirty="0" smtClean="0">
                          <a:latin typeface="Courier New"/>
                          <a:cs typeface="Courier New"/>
                        </a:rPr>
                        <a:t>@</a:t>
                      </a:r>
                      <a:r>
                        <a:rPr lang="en-US" dirty="0" err="1" smtClean="0">
                          <a:latin typeface="Courier New"/>
                          <a:cs typeface="Courier New"/>
                        </a:rPr>
                        <a:t>ManyToMany</a:t>
                      </a:r>
                      <a:r>
                        <a:rPr lang="en-US" baseline="0" dirty="0" smtClean="0">
                          <a:latin typeface="+mn-lt"/>
                          <a:cs typeface="Courier New"/>
                        </a:rPr>
                        <a:t> annotation in </a:t>
                      </a:r>
                      <a:r>
                        <a:rPr lang="en-US" baseline="0" dirty="0" err="1" smtClean="0">
                          <a:latin typeface="Courier New"/>
                          <a:cs typeface="Courier New"/>
                        </a:rPr>
                        <a:t>Employee.java</a:t>
                      </a:r>
                      <a:endParaRPr lang="en-US" dirty="0">
                        <a:latin typeface="Courier New"/>
                        <a:cs typeface="Courier New"/>
                      </a:endParaRPr>
                    </a:p>
                  </a:txBody>
                  <a:tcPr/>
                </a:tc>
              </a:tr>
              <a:tr h="185147">
                <a:tc>
                  <a:txBody>
                    <a:bodyPr/>
                    <a:lstStyle/>
                    <a:p>
                      <a:r>
                        <a:rPr lang="en-US" sz="1600" dirty="0" smtClean="0">
                          <a:solidFill>
                            <a:srgbClr val="AA22FF"/>
                          </a:solidFill>
                          <a:latin typeface="Courier"/>
                        </a:rPr>
                        <a:t>@Entity</a:t>
                      </a:r>
                      <a:endParaRPr lang="en-US" sz="1600" dirty="0" smtClean="0">
                        <a:solidFill>
                          <a:prstClr val="black"/>
                        </a:solidFill>
                        <a:latin typeface="Courier"/>
                      </a:endParaRPr>
                    </a:p>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1" dirty="0" smtClean="0">
                          <a:solidFill>
                            <a:srgbClr val="008000"/>
                          </a:solidFill>
                          <a:latin typeface="Courier-Bold"/>
                        </a:rPr>
                        <a:t>class</a:t>
                      </a:r>
                      <a:r>
                        <a:rPr lang="en-US" sz="1600" b="0" dirty="0" smtClean="0">
                          <a:solidFill>
                            <a:prstClr val="black"/>
                          </a:solidFill>
                          <a:latin typeface="Courier"/>
                        </a:rPr>
                        <a:t> </a:t>
                      </a:r>
                      <a:r>
                        <a:rPr lang="en-US" sz="1600" b="1" dirty="0" smtClean="0">
                          <a:solidFill>
                            <a:srgbClr val="0000FF"/>
                          </a:solidFill>
                          <a:latin typeface="Courier-Bold"/>
                        </a:rPr>
                        <a:t>Employee</a:t>
                      </a:r>
                      <a:r>
                        <a:rPr lang="en-US" sz="1600" b="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@Id</a:t>
                      </a:r>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a:t>
                      </a:r>
                      <a:r>
                        <a:rPr lang="en-US" sz="1600" b="0" dirty="0" err="1" smtClean="0">
                          <a:solidFill>
                            <a:srgbClr val="B00040"/>
                          </a:solidFill>
                          <a:latin typeface="Courier"/>
                        </a:rPr>
                        <a:t>int</a:t>
                      </a:r>
                      <a:r>
                        <a:rPr lang="en-US" sz="1600" b="0" dirty="0" smtClean="0">
                          <a:solidFill>
                            <a:prstClr val="black"/>
                          </a:solidFill>
                          <a:latin typeface="Courier"/>
                        </a:rPr>
                        <a:t> id</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a:t>
                      </a:r>
                      <a:r>
                        <a:rPr lang="en-US" sz="1600" b="0" dirty="0" err="1" smtClean="0">
                          <a:solidFill>
                            <a:srgbClr val="AA22FF"/>
                          </a:solidFill>
                          <a:latin typeface="Courier"/>
                        </a:rPr>
                        <a:t>ManyToMany</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Collection</a:t>
                      </a:r>
                      <a:r>
                        <a:rPr lang="en-US" sz="1600" b="0" dirty="0" smtClean="0">
                          <a:solidFill>
                            <a:srgbClr val="666666"/>
                          </a:solidFill>
                          <a:latin typeface="Courier"/>
                        </a:rPr>
                        <a:t>&lt;</a:t>
                      </a:r>
                      <a:r>
                        <a:rPr lang="en-US" sz="1600" b="0" dirty="0" smtClean="0">
                          <a:solidFill>
                            <a:prstClr val="black"/>
                          </a:solidFill>
                          <a:latin typeface="Courier"/>
                        </a:rPr>
                        <a:t>Project</a:t>
                      </a:r>
                      <a:r>
                        <a:rPr lang="en-US" sz="1600" b="0" dirty="0" smtClean="0">
                          <a:solidFill>
                            <a:srgbClr val="666666"/>
                          </a:solidFill>
                          <a:latin typeface="Courier"/>
                        </a:rPr>
                        <a:t>&gt;</a:t>
                      </a:r>
                      <a:r>
                        <a:rPr lang="en-US" sz="1600" b="0" dirty="0" smtClean="0">
                          <a:solidFill>
                            <a:prstClr val="black"/>
                          </a:solidFill>
                          <a:latin typeface="Courier"/>
                        </a:rPr>
                        <a:t> projects</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srgbClr val="666666"/>
                          </a:solidFill>
                          <a:latin typeface="Courier"/>
                        </a:rPr>
                        <a:t>}</a:t>
                      </a:r>
                      <a:endParaRPr lang="en-US" sz="1600" dirty="0">
                        <a:latin typeface="Courier New"/>
                        <a:cs typeface="Courier New"/>
                      </a:endParaRPr>
                    </a:p>
                  </a:txBody>
                  <a:tcPr/>
                </a:tc>
              </a:tr>
            </a:tbl>
          </a:graphicData>
        </a:graphic>
      </p:graphicFrame>
      <p:sp>
        <p:nvSpPr>
          <p:cNvPr id="4" name="Segnaposto numero diapositiva 3"/>
          <p:cNvSpPr>
            <a:spLocks noGrp="1"/>
          </p:cNvSpPr>
          <p:nvPr>
            <p:ph type="sldNum" sz="quarter" idx="12"/>
          </p:nvPr>
        </p:nvSpPr>
        <p:spPr/>
        <p:txBody>
          <a:bodyPr/>
          <a:lstStyle/>
          <a:p>
            <a:fld id="{4A822907-8A9D-4F6B-98F6-913902AD56B5}" type="slidenum">
              <a:rPr lang="en-US" smtClean="0"/>
              <a:t>35</a:t>
            </a:fld>
            <a:endParaRPr lang="en-US"/>
          </a:p>
        </p:txBody>
      </p:sp>
    </p:spTree>
    <p:extLst>
      <p:ext uri="{BB962C8B-B14F-4D97-AF65-F5344CB8AC3E}">
        <p14:creationId xmlns:p14="http://schemas.microsoft.com/office/powerpoint/2010/main" val="3062426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Many-to-many mappings (2/2)</a:t>
            </a:r>
            <a:endParaRPr lang="en-US" dirty="0"/>
          </a:p>
        </p:txBody>
      </p:sp>
      <p:sp>
        <p:nvSpPr>
          <p:cNvPr id="3" name="Segnaposto contenuto 2"/>
          <p:cNvSpPr>
            <a:spLocks noGrp="1"/>
          </p:cNvSpPr>
          <p:nvPr>
            <p:ph idx="1"/>
          </p:nvPr>
        </p:nvSpPr>
        <p:spPr>
          <a:xfrm>
            <a:off x="457200" y="1600201"/>
            <a:ext cx="8229600" cy="3047999"/>
          </a:xfrm>
        </p:spPr>
        <p:txBody>
          <a:bodyPr>
            <a:normAutofit lnSpcReduction="10000"/>
          </a:bodyPr>
          <a:lstStyle/>
          <a:p>
            <a:r>
              <a:rPr lang="en-US" dirty="0" smtClean="0"/>
              <a:t>If the many-to-many mapping is bidirectional,  the inverse side of the relationship needs to be specified too</a:t>
            </a:r>
          </a:p>
          <a:p>
            <a:r>
              <a:rPr lang="en-US" dirty="0"/>
              <a:t>In the non-owner entity, the </a:t>
            </a:r>
            <a:r>
              <a:rPr lang="en-US" dirty="0" smtClean="0">
                <a:latin typeface="Courier New"/>
                <a:cs typeface="Courier New"/>
              </a:rPr>
              <a:t>@</a:t>
            </a:r>
            <a:r>
              <a:rPr lang="en-US" dirty="0" err="1" smtClean="0">
                <a:latin typeface="Courier New"/>
                <a:cs typeface="Courier New"/>
              </a:rPr>
              <a:t>ManyToMany</a:t>
            </a:r>
            <a:r>
              <a:rPr lang="en-US" dirty="0" smtClean="0"/>
              <a:t> annotation </a:t>
            </a:r>
            <a:r>
              <a:rPr lang="en-US" dirty="0"/>
              <a:t>must come with the </a:t>
            </a:r>
            <a:r>
              <a:rPr lang="en-US" dirty="0" err="1">
                <a:latin typeface="Courier New"/>
                <a:cs typeface="Courier New"/>
              </a:rPr>
              <a:t>mappedBy</a:t>
            </a:r>
            <a:r>
              <a:rPr lang="en-US" dirty="0"/>
              <a:t> element</a:t>
            </a:r>
          </a:p>
          <a:p>
            <a:endParaRPr lang="en-US" dirty="0" smtClean="0"/>
          </a:p>
          <a:p>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2100372133"/>
              </p:ext>
            </p:extLst>
          </p:nvPr>
        </p:nvGraphicFramePr>
        <p:xfrm>
          <a:off x="1114425" y="4427561"/>
          <a:ext cx="7610475" cy="2164080"/>
        </p:xfrm>
        <a:graphic>
          <a:graphicData uri="http://schemas.openxmlformats.org/drawingml/2006/table">
            <a:tbl>
              <a:tblPr firstRow="1" bandRow="1">
                <a:tableStyleId>{5C22544A-7EE6-4342-B048-85BDC9FD1C3A}</a:tableStyleId>
              </a:tblPr>
              <a:tblGrid>
                <a:gridCol w="7610475"/>
              </a:tblGrid>
              <a:tr h="185147">
                <a:tc>
                  <a:txBody>
                    <a:bodyPr/>
                    <a:lstStyle/>
                    <a:p>
                      <a:r>
                        <a:rPr lang="en-US" dirty="0" smtClean="0">
                          <a:latin typeface="Courier New"/>
                          <a:cs typeface="Courier New"/>
                        </a:rPr>
                        <a:t>@</a:t>
                      </a:r>
                      <a:r>
                        <a:rPr lang="en-US" dirty="0" err="1" smtClean="0">
                          <a:latin typeface="Courier New"/>
                          <a:cs typeface="Courier New"/>
                        </a:rPr>
                        <a:t>ManyToMany</a:t>
                      </a:r>
                      <a:r>
                        <a:rPr lang="en-US" baseline="0" dirty="0" smtClean="0">
                          <a:latin typeface="+mn-lt"/>
                          <a:cs typeface="Courier New"/>
                        </a:rPr>
                        <a:t> annotation (inverse side) in </a:t>
                      </a:r>
                      <a:r>
                        <a:rPr lang="en-US" baseline="0" dirty="0" err="1" smtClean="0">
                          <a:latin typeface="Courier New"/>
                          <a:cs typeface="Courier New"/>
                        </a:rPr>
                        <a:t>Project.java</a:t>
                      </a:r>
                      <a:endParaRPr lang="en-US" dirty="0">
                        <a:latin typeface="Courier New"/>
                        <a:cs typeface="Courier New"/>
                      </a:endParaRPr>
                    </a:p>
                  </a:txBody>
                  <a:tcPr/>
                </a:tc>
              </a:tr>
              <a:tr h="185147">
                <a:tc>
                  <a:txBody>
                    <a:bodyPr/>
                    <a:lstStyle/>
                    <a:p>
                      <a:r>
                        <a:rPr lang="en-US" sz="1600" dirty="0" smtClean="0">
                          <a:solidFill>
                            <a:srgbClr val="AA22FF"/>
                          </a:solidFill>
                          <a:latin typeface="Courier"/>
                        </a:rPr>
                        <a:t>@Entity</a:t>
                      </a:r>
                      <a:endParaRPr lang="en-US" sz="1600" dirty="0" smtClean="0">
                        <a:solidFill>
                          <a:prstClr val="black"/>
                        </a:solidFill>
                        <a:latin typeface="Courier"/>
                      </a:endParaRPr>
                    </a:p>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1" dirty="0" smtClean="0">
                          <a:solidFill>
                            <a:srgbClr val="008000"/>
                          </a:solidFill>
                          <a:latin typeface="Courier-Bold"/>
                        </a:rPr>
                        <a:t>class</a:t>
                      </a:r>
                      <a:r>
                        <a:rPr lang="en-US" sz="1600" b="0" dirty="0" smtClean="0">
                          <a:solidFill>
                            <a:prstClr val="black"/>
                          </a:solidFill>
                          <a:latin typeface="Courier"/>
                        </a:rPr>
                        <a:t> </a:t>
                      </a:r>
                      <a:r>
                        <a:rPr lang="en-US" sz="1600" b="1" dirty="0" smtClean="0">
                          <a:solidFill>
                            <a:srgbClr val="0000FF"/>
                          </a:solidFill>
                          <a:latin typeface="Courier-Bold"/>
                        </a:rPr>
                        <a:t>Project</a:t>
                      </a:r>
                      <a:r>
                        <a:rPr lang="en-US" sz="1600" b="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@Id</a:t>
                      </a:r>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a:t>
                      </a:r>
                      <a:r>
                        <a:rPr lang="en-US" sz="1600" b="0" dirty="0" err="1" smtClean="0">
                          <a:solidFill>
                            <a:srgbClr val="B00040"/>
                          </a:solidFill>
                          <a:latin typeface="Courier"/>
                        </a:rPr>
                        <a:t>int</a:t>
                      </a:r>
                      <a:r>
                        <a:rPr lang="en-US" sz="1600" b="0" dirty="0" smtClean="0">
                          <a:solidFill>
                            <a:prstClr val="black"/>
                          </a:solidFill>
                          <a:latin typeface="Courier"/>
                        </a:rPr>
                        <a:t> id</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a:t>
                      </a:r>
                      <a:r>
                        <a:rPr lang="en-US" sz="1600" b="0" dirty="0" err="1" smtClean="0">
                          <a:solidFill>
                            <a:srgbClr val="AA22FF"/>
                          </a:solidFill>
                          <a:latin typeface="Courier"/>
                        </a:rPr>
                        <a:t>ManyToMany</a:t>
                      </a:r>
                      <a:r>
                        <a:rPr lang="en-US" sz="1600" b="0" dirty="0" smtClean="0">
                          <a:solidFill>
                            <a:srgbClr val="666666"/>
                          </a:solidFill>
                          <a:latin typeface="Courier"/>
                        </a:rPr>
                        <a:t>(</a:t>
                      </a:r>
                      <a:r>
                        <a:rPr lang="en-US" sz="1600" b="0" dirty="0" err="1" smtClean="0">
                          <a:solidFill>
                            <a:prstClr val="black"/>
                          </a:solidFill>
                          <a:latin typeface="Courier"/>
                        </a:rPr>
                        <a:t>mappedBy</a:t>
                      </a:r>
                      <a:r>
                        <a:rPr lang="en-US" sz="1600" b="0" dirty="0" smtClean="0">
                          <a:solidFill>
                            <a:srgbClr val="666666"/>
                          </a:solidFill>
                          <a:latin typeface="Courier"/>
                        </a:rPr>
                        <a:t>=</a:t>
                      </a:r>
                      <a:r>
                        <a:rPr lang="en-US" sz="1600" b="0" dirty="0" smtClean="0">
                          <a:solidFill>
                            <a:srgbClr val="BA2121"/>
                          </a:solidFill>
                          <a:latin typeface="Courier"/>
                        </a:rPr>
                        <a:t>"projects"</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Collection</a:t>
                      </a:r>
                      <a:r>
                        <a:rPr lang="en-US" sz="1600" b="0" dirty="0" smtClean="0">
                          <a:solidFill>
                            <a:srgbClr val="666666"/>
                          </a:solidFill>
                          <a:latin typeface="Courier"/>
                        </a:rPr>
                        <a:t>&lt;</a:t>
                      </a:r>
                      <a:r>
                        <a:rPr lang="en-US" sz="1600" b="0" dirty="0" smtClean="0">
                          <a:solidFill>
                            <a:prstClr val="black"/>
                          </a:solidFill>
                          <a:latin typeface="Courier"/>
                        </a:rPr>
                        <a:t>Employee</a:t>
                      </a:r>
                      <a:r>
                        <a:rPr lang="en-US" sz="1600" b="0" dirty="0" smtClean="0">
                          <a:solidFill>
                            <a:srgbClr val="666666"/>
                          </a:solidFill>
                          <a:latin typeface="Courier"/>
                        </a:rPr>
                        <a:t>&gt;</a:t>
                      </a:r>
                      <a:r>
                        <a:rPr lang="en-US" sz="1600" b="0" dirty="0" smtClean="0">
                          <a:solidFill>
                            <a:prstClr val="black"/>
                          </a:solidFill>
                          <a:latin typeface="Courier"/>
                        </a:rPr>
                        <a:t> employees</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srgbClr val="666666"/>
                          </a:solidFill>
                          <a:latin typeface="Courier"/>
                        </a:rPr>
                        <a:t>}</a:t>
                      </a:r>
                      <a:endParaRPr lang="en-US" sz="1600" b="0" dirty="0" smtClean="0">
                        <a:solidFill>
                          <a:prstClr val="black"/>
                        </a:solidFill>
                        <a:latin typeface="Courier"/>
                      </a:endParaRPr>
                    </a:p>
                  </a:txBody>
                  <a:tcPr/>
                </a:tc>
              </a:tr>
            </a:tbl>
          </a:graphicData>
        </a:graphic>
      </p:graphicFrame>
      <p:sp>
        <p:nvSpPr>
          <p:cNvPr id="5" name="Segnaposto numero diapositiva 4"/>
          <p:cNvSpPr>
            <a:spLocks noGrp="1"/>
          </p:cNvSpPr>
          <p:nvPr>
            <p:ph type="sldNum" sz="quarter" idx="12"/>
          </p:nvPr>
        </p:nvSpPr>
        <p:spPr/>
        <p:txBody>
          <a:bodyPr/>
          <a:lstStyle/>
          <a:p>
            <a:fld id="{4A822907-8A9D-4F6B-98F6-913902AD56B5}" type="slidenum">
              <a:rPr lang="en-US" smtClean="0"/>
              <a:t>36</a:t>
            </a:fld>
            <a:endParaRPr lang="en-US"/>
          </a:p>
        </p:txBody>
      </p:sp>
    </p:spTree>
    <p:extLst>
      <p:ext uri="{BB962C8B-B14F-4D97-AF65-F5344CB8AC3E}">
        <p14:creationId xmlns:p14="http://schemas.microsoft.com/office/powerpoint/2010/main" val="34732806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Lazy Loading (1/4)</a:t>
            </a:r>
            <a:endParaRPr lang="en-US" dirty="0"/>
          </a:p>
        </p:txBody>
      </p:sp>
      <p:sp>
        <p:nvSpPr>
          <p:cNvPr id="3" name="Segnaposto contenuto 2"/>
          <p:cNvSpPr>
            <a:spLocks noGrp="1"/>
          </p:cNvSpPr>
          <p:nvPr>
            <p:ph idx="1"/>
          </p:nvPr>
        </p:nvSpPr>
        <p:spPr/>
        <p:txBody>
          <a:bodyPr>
            <a:normAutofit fontScale="92500" lnSpcReduction="20000"/>
          </a:bodyPr>
          <a:lstStyle/>
          <a:p>
            <a:r>
              <a:rPr lang="en-US" dirty="0" smtClean="0"/>
              <a:t>When loading an entity, it is questionable if related entities are to be fetched &amp; loaded too</a:t>
            </a:r>
          </a:p>
          <a:p>
            <a:pPr lvl="1"/>
            <a:r>
              <a:rPr lang="en-US" dirty="0"/>
              <a:t>P</a:t>
            </a:r>
            <a:r>
              <a:rPr lang="en-US" dirty="0" smtClean="0"/>
              <a:t>erformance can be optimized </a:t>
            </a:r>
            <a:r>
              <a:rPr lang="en-US" dirty="0"/>
              <a:t>by </a:t>
            </a:r>
            <a:r>
              <a:rPr lang="en-US" dirty="0" smtClean="0"/>
              <a:t>deferring data fetch until </a:t>
            </a:r>
            <a:r>
              <a:rPr lang="en-US" dirty="0"/>
              <a:t>the </a:t>
            </a:r>
            <a:r>
              <a:rPr lang="en-US" dirty="0" smtClean="0"/>
              <a:t>time when they are needed</a:t>
            </a:r>
          </a:p>
          <a:p>
            <a:r>
              <a:rPr lang="en-US" dirty="0" smtClean="0"/>
              <a:t>This design pattern is called </a:t>
            </a:r>
            <a:r>
              <a:rPr lang="en-US" b="1" dirty="0" smtClean="0">
                <a:solidFill>
                  <a:srgbClr val="FF0000"/>
                </a:solidFill>
              </a:rPr>
              <a:t>lazy </a:t>
            </a:r>
            <a:r>
              <a:rPr lang="en-US" dirty="0"/>
              <a:t>(opposite= </a:t>
            </a:r>
            <a:r>
              <a:rPr lang="en-US" b="1" dirty="0" smtClean="0">
                <a:solidFill>
                  <a:srgbClr val="FF0000"/>
                </a:solidFill>
              </a:rPr>
              <a:t>eager</a:t>
            </a:r>
            <a:r>
              <a:rPr lang="en-US" dirty="0"/>
              <a:t>) loading</a:t>
            </a:r>
          </a:p>
          <a:p>
            <a:pPr lvl="1"/>
            <a:r>
              <a:rPr lang="en-US" dirty="0" smtClean="0"/>
              <a:t>At relationship level, lazy loading can be of great help in enhancing performance</a:t>
            </a:r>
            <a:r>
              <a:rPr lang="en-US" dirty="0"/>
              <a:t> </a:t>
            </a:r>
            <a:r>
              <a:rPr lang="en-US" dirty="0" smtClean="0"/>
              <a:t>because it can reduce the amount of SQL that is executed</a:t>
            </a:r>
          </a:p>
          <a:p>
            <a:r>
              <a:rPr lang="en-US" dirty="0" smtClean="0"/>
              <a:t>Loading policy can be expressed specifying </a:t>
            </a:r>
            <a:r>
              <a:rPr lang="en-US" b="1" dirty="0" smtClean="0">
                <a:solidFill>
                  <a:srgbClr val="FF0000"/>
                </a:solidFill>
              </a:rPr>
              <a:t>fetch mode </a:t>
            </a:r>
            <a:r>
              <a:rPr lang="en-US" dirty="0" smtClean="0"/>
              <a:t>for relationships</a:t>
            </a:r>
          </a:p>
        </p:txBody>
      </p:sp>
      <p:sp>
        <p:nvSpPr>
          <p:cNvPr id="4" name="Segnaposto numero diapositiva 3"/>
          <p:cNvSpPr>
            <a:spLocks noGrp="1"/>
          </p:cNvSpPr>
          <p:nvPr>
            <p:ph type="sldNum" sz="quarter" idx="12"/>
          </p:nvPr>
        </p:nvSpPr>
        <p:spPr/>
        <p:txBody>
          <a:bodyPr/>
          <a:lstStyle/>
          <a:p>
            <a:fld id="{4A822907-8A9D-4F6B-98F6-913902AD56B5}" type="slidenum">
              <a:rPr lang="en-US" smtClean="0"/>
              <a:t>37</a:t>
            </a:fld>
            <a:endParaRPr lang="en-US"/>
          </a:p>
        </p:txBody>
      </p:sp>
    </p:spTree>
    <p:extLst>
      <p:ext uri="{BB962C8B-B14F-4D97-AF65-F5344CB8AC3E}">
        <p14:creationId xmlns:p14="http://schemas.microsoft.com/office/powerpoint/2010/main" val="8979973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Lazy Loading (2/4)</a:t>
            </a:r>
            <a:endParaRPr lang="en-US" dirty="0"/>
          </a:p>
        </p:txBody>
      </p:sp>
      <p:sp>
        <p:nvSpPr>
          <p:cNvPr id="3" name="Segnaposto contenuto 2"/>
          <p:cNvSpPr>
            <a:spLocks noGrp="1"/>
          </p:cNvSpPr>
          <p:nvPr>
            <p:ph idx="1"/>
          </p:nvPr>
        </p:nvSpPr>
        <p:spPr/>
        <p:txBody>
          <a:bodyPr>
            <a:normAutofit fontScale="92500" lnSpcReduction="20000"/>
          </a:bodyPr>
          <a:lstStyle/>
          <a:p>
            <a:r>
              <a:rPr lang="en-US" dirty="0" smtClean="0"/>
              <a:t>When the </a:t>
            </a:r>
            <a:r>
              <a:rPr lang="en-US" dirty="0" smtClean="0">
                <a:solidFill>
                  <a:srgbClr val="FF0000"/>
                </a:solidFill>
              </a:rPr>
              <a:t>fetch mode </a:t>
            </a:r>
            <a:r>
              <a:rPr lang="en-US" dirty="0" smtClean="0"/>
              <a:t>is not specified:</a:t>
            </a:r>
          </a:p>
          <a:p>
            <a:pPr lvl="1"/>
            <a:r>
              <a:rPr lang="en-US" dirty="0" smtClean="0"/>
              <a:t>On a single-valued relationship, the related object </a:t>
            </a:r>
            <a:r>
              <a:rPr lang="en-US" b="1" dirty="0" smtClean="0"/>
              <a:t>is guaranteed </a:t>
            </a:r>
            <a:r>
              <a:rPr lang="en-US" dirty="0" smtClean="0"/>
              <a:t>to be loaded eagerly</a:t>
            </a:r>
          </a:p>
          <a:p>
            <a:pPr lvl="1"/>
            <a:r>
              <a:rPr lang="en-US" dirty="0" smtClean="0"/>
              <a:t>Collection-valued relationships </a:t>
            </a:r>
            <a:r>
              <a:rPr lang="en-US" b="1" dirty="0" smtClean="0"/>
              <a:t>default</a:t>
            </a:r>
            <a:r>
              <a:rPr lang="en-US" dirty="0" smtClean="0"/>
              <a:t> to be lazily loaded </a:t>
            </a:r>
          </a:p>
          <a:p>
            <a:r>
              <a:rPr lang="en-US" dirty="0"/>
              <a:t>In </a:t>
            </a:r>
            <a:r>
              <a:rPr lang="en-US" dirty="0" smtClean="0"/>
              <a:t>case of bidirectional relationships, </a:t>
            </a:r>
            <a:r>
              <a:rPr lang="en-US" dirty="0"/>
              <a:t>the fetch mode might be lazy on one side but eager on the other</a:t>
            </a:r>
          </a:p>
          <a:p>
            <a:pPr lvl="1"/>
            <a:r>
              <a:rPr lang="en-US" dirty="0"/>
              <a:t>Q</a:t>
            </a:r>
            <a:r>
              <a:rPr lang="en-US" dirty="0" smtClean="0"/>
              <a:t>uite common situation, relationships </a:t>
            </a:r>
            <a:r>
              <a:rPr lang="en-US" dirty="0"/>
              <a:t>are often accessed in different ways depending on the direction from which navigation occurs</a:t>
            </a:r>
          </a:p>
          <a:p>
            <a:endParaRPr lang="en-US" dirty="0" smtClean="0"/>
          </a:p>
        </p:txBody>
      </p:sp>
      <p:sp>
        <p:nvSpPr>
          <p:cNvPr id="4" name="Segnaposto numero diapositiva 3"/>
          <p:cNvSpPr>
            <a:spLocks noGrp="1"/>
          </p:cNvSpPr>
          <p:nvPr>
            <p:ph type="sldNum" sz="quarter" idx="12"/>
          </p:nvPr>
        </p:nvSpPr>
        <p:spPr/>
        <p:txBody>
          <a:bodyPr/>
          <a:lstStyle/>
          <a:p>
            <a:fld id="{4A822907-8A9D-4F6B-98F6-913902AD56B5}" type="slidenum">
              <a:rPr lang="en-US" smtClean="0"/>
              <a:t>38</a:t>
            </a:fld>
            <a:endParaRPr lang="en-US"/>
          </a:p>
        </p:txBody>
      </p:sp>
    </p:spTree>
    <p:extLst>
      <p:ext uri="{BB962C8B-B14F-4D97-AF65-F5344CB8AC3E}">
        <p14:creationId xmlns:p14="http://schemas.microsoft.com/office/powerpoint/2010/main" val="4345833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Lazy Loading (3/4)</a:t>
            </a:r>
            <a:endParaRPr lang="en-US" dirty="0"/>
          </a:p>
        </p:txBody>
      </p:sp>
      <p:sp>
        <p:nvSpPr>
          <p:cNvPr id="3" name="Segnaposto contenuto 2"/>
          <p:cNvSpPr>
            <a:spLocks noGrp="1"/>
          </p:cNvSpPr>
          <p:nvPr>
            <p:ph idx="1"/>
          </p:nvPr>
        </p:nvSpPr>
        <p:spPr/>
        <p:txBody>
          <a:bodyPr>
            <a:normAutofit lnSpcReduction="10000"/>
          </a:bodyPr>
          <a:lstStyle/>
          <a:p>
            <a:r>
              <a:rPr lang="en-US" dirty="0" smtClean="0"/>
              <a:t>The directive </a:t>
            </a:r>
            <a:r>
              <a:rPr lang="en-US" dirty="0"/>
              <a:t>to lazily fetch an attribute is meant only to be a </a:t>
            </a:r>
            <a:r>
              <a:rPr lang="en-US" b="1" dirty="0">
                <a:solidFill>
                  <a:srgbClr val="FF0000"/>
                </a:solidFill>
              </a:rPr>
              <a:t>hint</a:t>
            </a:r>
            <a:r>
              <a:rPr lang="en-US" dirty="0"/>
              <a:t> to the persistence </a:t>
            </a:r>
            <a:r>
              <a:rPr lang="en-US" dirty="0" smtClean="0"/>
              <a:t>provider</a:t>
            </a:r>
          </a:p>
          <a:p>
            <a:pPr lvl="1"/>
            <a:r>
              <a:rPr lang="en-US" dirty="0" smtClean="0"/>
              <a:t>The </a:t>
            </a:r>
            <a:r>
              <a:rPr lang="en-US" dirty="0"/>
              <a:t>provider is not required to respect the request because the behavior of the entity </a:t>
            </a:r>
            <a:r>
              <a:rPr lang="en-US" dirty="0" smtClean="0"/>
              <a:t>will not be compromised if the provider decides to eagerly load data </a:t>
            </a:r>
          </a:p>
          <a:p>
            <a:r>
              <a:rPr lang="en-US" dirty="0"/>
              <a:t>The converse is </a:t>
            </a:r>
            <a:r>
              <a:rPr lang="en-US" b="1" dirty="0"/>
              <a:t>not </a:t>
            </a:r>
            <a:r>
              <a:rPr lang="en-US" b="1" dirty="0" smtClean="0"/>
              <a:t>true</a:t>
            </a:r>
            <a:r>
              <a:rPr lang="en-US" dirty="0" smtClean="0"/>
              <a:t> because </a:t>
            </a:r>
            <a:r>
              <a:rPr lang="en-US" dirty="0"/>
              <a:t>specifying that an attribute be eagerly fetched might </a:t>
            </a:r>
            <a:r>
              <a:rPr lang="en-US" dirty="0" smtClean="0"/>
              <a:t>be critical to access the entity once detached </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39</a:t>
            </a:fld>
            <a:endParaRPr lang="en-US"/>
          </a:p>
        </p:txBody>
      </p:sp>
    </p:spTree>
    <p:extLst>
      <p:ext uri="{BB962C8B-B14F-4D97-AF65-F5344CB8AC3E}">
        <p14:creationId xmlns:p14="http://schemas.microsoft.com/office/powerpoint/2010/main" val="3659134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Object Model vs. </a:t>
            </a:r>
            <a:br>
              <a:rPr lang="en-US" dirty="0" smtClean="0"/>
            </a:br>
            <a:r>
              <a:rPr lang="en-US" dirty="0" smtClean="0"/>
              <a:t>Relational Model (1/3)</a:t>
            </a:r>
            <a:endParaRPr lang="en-US" dirty="0"/>
          </a:p>
        </p:txBody>
      </p:sp>
      <p:sp>
        <p:nvSpPr>
          <p:cNvPr id="3" name="Segnaposto contenuto 2"/>
          <p:cNvSpPr>
            <a:spLocks noGrp="1"/>
          </p:cNvSpPr>
          <p:nvPr>
            <p:ph idx="1"/>
          </p:nvPr>
        </p:nvSpPr>
        <p:spPr/>
        <p:txBody>
          <a:bodyPr>
            <a:normAutofit fontScale="92500" lnSpcReduction="20000"/>
          </a:bodyPr>
          <a:lstStyle/>
          <a:p>
            <a:r>
              <a:rPr lang="en-US" dirty="0" smtClean="0"/>
              <a:t>The end-point of every web application is the DBMS</a:t>
            </a:r>
          </a:p>
          <a:p>
            <a:pPr lvl="1"/>
            <a:r>
              <a:rPr lang="en-US" dirty="0" smtClean="0"/>
              <a:t>In many cases the DBMS has been around for much longer than the web application</a:t>
            </a:r>
          </a:p>
          <a:p>
            <a:r>
              <a:rPr lang="en-US" dirty="0" smtClean="0"/>
              <a:t>It’s </a:t>
            </a:r>
            <a:r>
              <a:rPr lang="en-US" dirty="0"/>
              <a:t>up to the object </a:t>
            </a:r>
            <a:r>
              <a:rPr lang="en-US" dirty="0" smtClean="0"/>
              <a:t>model of the web application to find </a:t>
            </a:r>
            <a:r>
              <a:rPr lang="en-US" dirty="0"/>
              <a:t>ways to work with the database </a:t>
            </a:r>
            <a:r>
              <a:rPr lang="en-US" dirty="0" smtClean="0"/>
              <a:t>schema</a:t>
            </a:r>
          </a:p>
          <a:p>
            <a:pPr lvl="1"/>
            <a:r>
              <a:rPr lang="en-US" dirty="0" smtClean="0"/>
              <a:t>Moving </a:t>
            </a:r>
            <a:r>
              <a:rPr lang="en-US" dirty="0"/>
              <a:t>data back and forth between a </a:t>
            </a:r>
            <a:r>
              <a:rPr lang="en-US" dirty="0" smtClean="0"/>
              <a:t>DBMS </a:t>
            </a:r>
            <a:r>
              <a:rPr lang="en-US" dirty="0"/>
              <a:t>and the object model </a:t>
            </a:r>
            <a:r>
              <a:rPr lang="en-US" dirty="0" smtClean="0"/>
              <a:t>is a </a:t>
            </a:r>
            <a:r>
              <a:rPr lang="en-US" b="1" dirty="0"/>
              <a:t>lot harder</a:t>
            </a:r>
            <a:r>
              <a:rPr lang="en-US" dirty="0"/>
              <a:t> than it </a:t>
            </a:r>
            <a:r>
              <a:rPr lang="en-US" dirty="0" smtClean="0"/>
              <a:t>needs </a:t>
            </a:r>
            <a:r>
              <a:rPr lang="en-US" dirty="0"/>
              <a:t>to </a:t>
            </a:r>
            <a:r>
              <a:rPr lang="en-US" dirty="0" smtClean="0"/>
              <a:t>be</a:t>
            </a:r>
          </a:p>
          <a:p>
            <a:r>
              <a:rPr lang="en-US" dirty="0" smtClean="0"/>
              <a:t>Java developers find themselves spending effort in writing </a:t>
            </a:r>
            <a:r>
              <a:rPr lang="en-US" b="1" dirty="0" smtClean="0"/>
              <a:t>lots </a:t>
            </a:r>
            <a:r>
              <a:rPr lang="en-US" b="1" dirty="0"/>
              <a:t>of code </a:t>
            </a:r>
            <a:r>
              <a:rPr lang="en-US" dirty="0"/>
              <a:t>to convert row and column data into </a:t>
            </a:r>
            <a:r>
              <a:rPr lang="en-US" dirty="0" smtClean="0"/>
              <a:t>objects</a:t>
            </a:r>
          </a:p>
        </p:txBody>
      </p:sp>
      <p:sp>
        <p:nvSpPr>
          <p:cNvPr id="4" name="Segnaposto numero diapositiva 3"/>
          <p:cNvSpPr>
            <a:spLocks noGrp="1"/>
          </p:cNvSpPr>
          <p:nvPr>
            <p:ph type="sldNum" sz="quarter" idx="12"/>
          </p:nvPr>
        </p:nvSpPr>
        <p:spPr/>
        <p:txBody>
          <a:bodyPr/>
          <a:lstStyle/>
          <a:p>
            <a:fld id="{4A822907-8A9D-4F6B-98F6-913902AD56B5}" type="slidenum">
              <a:rPr lang="en-US" smtClean="0"/>
              <a:t>4</a:t>
            </a:fld>
            <a:endParaRPr lang="en-US"/>
          </a:p>
        </p:txBody>
      </p:sp>
    </p:spTree>
    <p:extLst>
      <p:ext uri="{BB962C8B-B14F-4D97-AF65-F5344CB8AC3E}">
        <p14:creationId xmlns:p14="http://schemas.microsoft.com/office/powerpoint/2010/main" val="3821669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Lazy Loading (4/4)</a:t>
            </a:r>
            <a:endParaRPr lang="en-US" dirty="0"/>
          </a:p>
        </p:txBody>
      </p:sp>
      <p:sp>
        <p:nvSpPr>
          <p:cNvPr id="3" name="Segnaposto contenuto 2"/>
          <p:cNvSpPr>
            <a:spLocks noGrp="1"/>
          </p:cNvSpPr>
          <p:nvPr>
            <p:ph idx="1"/>
          </p:nvPr>
        </p:nvSpPr>
        <p:spPr>
          <a:xfrm>
            <a:off x="1114424" y="4038600"/>
            <a:ext cx="7610476" cy="2227729"/>
          </a:xfrm>
        </p:spPr>
        <p:txBody>
          <a:bodyPr>
            <a:normAutofit fontScale="92500" lnSpcReduction="20000"/>
          </a:bodyPr>
          <a:lstStyle/>
          <a:p>
            <a:r>
              <a:rPr lang="en-US" dirty="0"/>
              <a:t>The fetch mode can be specified on any of </a:t>
            </a:r>
            <a:r>
              <a:rPr lang="en-US" dirty="0" smtClean="0"/>
              <a:t>the </a:t>
            </a:r>
            <a:r>
              <a:rPr lang="en-US" dirty="0"/>
              <a:t>four relationship mapping types</a:t>
            </a:r>
          </a:p>
          <a:p>
            <a:r>
              <a:rPr lang="en-US" dirty="0" smtClean="0"/>
              <a:t>The </a:t>
            </a:r>
            <a:r>
              <a:rPr lang="en-US" dirty="0" err="1" smtClean="0">
                <a:latin typeface="Courier New"/>
                <a:cs typeface="Courier New"/>
              </a:rPr>
              <a:t>parkingSpace</a:t>
            </a:r>
            <a:r>
              <a:rPr lang="en-US" dirty="0" smtClean="0"/>
              <a:t> attribute will not be loaded immediately after the </a:t>
            </a:r>
            <a:r>
              <a:rPr lang="en-US" dirty="0" smtClean="0">
                <a:latin typeface="Courier New"/>
                <a:cs typeface="Courier New"/>
              </a:rPr>
              <a:t>Employee</a:t>
            </a:r>
            <a:r>
              <a:rPr lang="en-US" dirty="0" smtClean="0"/>
              <a:t> is loaded, but only when actually accessed</a:t>
            </a:r>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1993099142"/>
              </p:ext>
            </p:extLst>
          </p:nvPr>
        </p:nvGraphicFramePr>
        <p:xfrm>
          <a:off x="914400" y="1524000"/>
          <a:ext cx="7610475" cy="2164080"/>
        </p:xfrm>
        <a:graphic>
          <a:graphicData uri="http://schemas.openxmlformats.org/drawingml/2006/table">
            <a:tbl>
              <a:tblPr firstRow="1" bandRow="1">
                <a:tableStyleId>{5C22544A-7EE6-4342-B048-85BDC9FD1C3A}</a:tableStyleId>
              </a:tblPr>
              <a:tblGrid>
                <a:gridCol w="7610475"/>
              </a:tblGrid>
              <a:tr h="0">
                <a:tc>
                  <a:txBody>
                    <a:bodyPr/>
                    <a:lstStyle/>
                    <a:p>
                      <a:r>
                        <a:rPr lang="en-US" dirty="0" smtClean="0">
                          <a:latin typeface="+mn-lt"/>
                          <a:cs typeface="Courier New"/>
                        </a:rPr>
                        <a:t>Lazy</a:t>
                      </a:r>
                      <a:r>
                        <a:rPr lang="en-US" baseline="0" dirty="0" smtClean="0">
                          <a:latin typeface="+mn-lt"/>
                          <a:cs typeface="Courier New"/>
                        </a:rPr>
                        <a:t> loading of the </a:t>
                      </a:r>
                      <a:r>
                        <a:rPr lang="en-US" baseline="0" dirty="0" err="1" smtClean="0">
                          <a:latin typeface="Courier New"/>
                          <a:cs typeface="Courier New"/>
                        </a:rPr>
                        <a:t>parkingSpace</a:t>
                      </a:r>
                      <a:r>
                        <a:rPr lang="en-US" baseline="0" dirty="0" smtClean="0">
                          <a:latin typeface="+mn-lt"/>
                          <a:cs typeface="Courier New"/>
                        </a:rPr>
                        <a:t> attribute</a:t>
                      </a:r>
                      <a:endParaRPr lang="en-US" dirty="0">
                        <a:latin typeface="+mn-lt"/>
                        <a:cs typeface="Courier New"/>
                      </a:endParaRPr>
                    </a:p>
                  </a:txBody>
                  <a:tcPr/>
                </a:tc>
              </a:tr>
              <a:tr h="1697177">
                <a:tc>
                  <a:txBody>
                    <a:bodyPr/>
                    <a:lstStyle/>
                    <a:p>
                      <a:r>
                        <a:rPr lang="en-US" sz="1600" dirty="0" smtClean="0">
                          <a:solidFill>
                            <a:srgbClr val="AA22FF"/>
                          </a:solidFill>
                          <a:latin typeface="Courier"/>
                        </a:rPr>
                        <a:t>@Entity</a:t>
                      </a:r>
                      <a:endParaRPr lang="en-US" sz="1600" dirty="0" smtClean="0">
                        <a:solidFill>
                          <a:prstClr val="black"/>
                        </a:solidFill>
                        <a:latin typeface="Courier"/>
                      </a:endParaRPr>
                    </a:p>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1" dirty="0" smtClean="0">
                          <a:solidFill>
                            <a:srgbClr val="008000"/>
                          </a:solidFill>
                          <a:latin typeface="Courier-Bold"/>
                        </a:rPr>
                        <a:t>class</a:t>
                      </a:r>
                      <a:r>
                        <a:rPr lang="en-US" sz="1600" b="0" dirty="0" smtClean="0">
                          <a:solidFill>
                            <a:prstClr val="black"/>
                          </a:solidFill>
                          <a:latin typeface="Courier"/>
                        </a:rPr>
                        <a:t> </a:t>
                      </a:r>
                      <a:r>
                        <a:rPr lang="en-US" sz="1600" b="1" dirty="0" smtClean="0">
                          <a:solidFill>
                            <a:srgbClr val="0000FF"/>
                          </a:solidFill>
                          <a:latin typeface="Courier-Bold"/>
                        </a:rPr>
                        <a:t>Employee</a:t>
                      </a:r>
                      <a:r>
                        <a:rPr lang="en-US" sz="1600" b="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@Id</a:t>
                      </a:r>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a:t>
                      </a:r>
                      <a:r>
                        <a:rPr lang="en-US" sz="1600" b="0" dirty="0" err="1" smtClean="0">
                          <a:solidFill>
                            <a:srgbClr val="B00040"/>
                          </a:solidFill>
                          <a:latin typeface="Courier"/>
                        </a:rPr>
                        <a:t>int</a:t>
                      </a:r>
                      <a:r>
                        <a:rPr lang="en-US" sz="1600" b="0" dirty="0" smtClean="0">
                          <a:solidFill>
                            <a:prstClr val="black"/>
                          </a:solidFill>
                          <a:latin typeface="Courier"/>
                        </a:rPr>
                        <a:t> id</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AA22FF"/>
                          </a:solidFill>
                          <a:latin typeface="Courier"/>
                        </a:rPr>
                        <a:t>@</a:t>
                      </a:r>
                      <a:r>
                        <a:rPr lang="en-US" sz="1600" b="0" dirty="0" err="1" smtClean="0">
                          <a:solidFill>
                            <a:srgbClr val="AA22FF"/>
                          </a:solidFill>
                          <a:latin typeface="Courier"/>
                        </a:rPr>
                        <a:t>OneToOne</a:t>
                      </a:r>
                      <a:r>
                        <a:rPr lang="en-US" sz="1600" b="0" dirty="0" smtClean="0">
                          <a:solidFill>
                            <a:srgbClr val="666666"/>
                          </a:solidFill>
                          <a:latin typeface="Courier"/>
                        </a:rPr>
                        <a:t>(</a:t>
                      </a:r>
                      <a:r>
                        <a:rPr lang="en-US" sz="1600" b="0" dirty="0" smtClean="0">
                          <a:solidFill>
                            <a:prstClr val="black"/>
                          </a:solidFill>
                          <a:latin typeface="Courier"/>
                        </a:rPr>
                        <a:t>fetch</a:t>
                      </a:r>
                      <a:r>
                        <a:rPr lang="en-US" sz="1600" b="0" dirty="0" smtClean="0">
                          <a:solidFill>
                            <a:srgbClr val="666666"/>
                          </a:solidFill>
                          <a:latin typeface="Courier"/>
                        </a:rPr>
                        <a:t>=</a:t>
                      </a:r>
                      <a:r>
                        <a:rPr lang="en-US" sz="1600" b="0" dirty="0" err="1" smtClean="0">
                          <a:solidFill>
                            <a:prstClr val="black"/>
                          </a:solidFill>
                          <a:latin typeface="Courier"/>
                        </a:rPr>
                        <a:t>FetchType</a:t>
                      </a:r>
                      <a:r>
                        <a:rPr lang="en-US" sz="1600" b="0" dirty="0" err="1" smtClean="0">
                          <a:solidFill>
                            <a:srgbClr val="666666"/>
                          </a:solidFill>
                          <a:latin typeface="Courier"/>
                        </a:rPr>
                        <a:t>.</a:t>
                      </a:r>
                      <a:r>
                        <a:rPr lang="en-US" sz="1600" b="0" dirty="0" err="1" smtClean="0">
                          <a:solidFill>
                            <a:srgbClr val="7D9029"/>
                          </a:solidFill>
                          <a:latin typeface="Courier"/>
                        </a:rPr>
                        <a:t>LAZY</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1" dirty="0" smtClean="0">
                          <a:solidFill>
                            <a:srgbClr val="008000"/>
                          </a:solidFill>
                          <a:latin typeface="Courier-Bold"/>
                        </a:rPr>
                        <a:t>private</a:t>
                      </a:r>
                      <a:r>
                        <a:rPr lang="en-US" sz="1600" b="0" dirty="0" smtClean="0">
                          <a:solidFill>
                            <a:prstClr val="black"/>
                          </a:solidFill>
                          <a:latin typeface="Courier"/>
                        </a:rPr>
                        <a:t> </a:t>
                      </a:r>
                      <a:r>
                        <a:rPr lang="en-US" sz="1600" b="0" dirty="0" err="1" smtClean="0">
                          <a:solidFill>
                            <a:prstClr val="black"/>
                          </a:solidFill>
                          <a:latin typeface="Courier"/>
                        </a:rPr>
                        <a:t>ParkingSpace</a:t>
                      </a:r>
                      <a:r>
                        <a:rPr lang="en-US" sz="1600" b="0" dirty="0" smtClean="0">
                          <a:solidFill>
                            <a:prstClr val="black"/>
                          </a:solidFill>
                          <a:latin typeface="Courier"/>
                        </a:rPr>
                        <a:t> </a:t>
                      </a:r>
                      <a:r>
                        <a:rPr lang="en-US" sz="1600" b="0" dirty="0" err="1" smtClean="0">
                          <a:solidFill>
                            <a:prstClr val="black"/>
                          </a:solidFill>
                          <a:latin typeface="Courier"/>
                        </a:rPr>
                        <a:t>parkingSpace</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prstClr val="black"/>
                          </a:solidFill>
                          <a:latin typeface="Courier"/>
                        </a:rPr>
                        <a:t>    </a:t>
                      </a:r>
                      <a:r>
                        <a:rPr lang="en-US" sz="1600" b="0" dirty="0" smtClean="0">
                          <a:solidFill>
                            <a:srgbClr val="666666"/>
                          </a:solidFill>
                          <a:latin typeface="Courier"/>
                        </a:rPr>
                        <a:t>...</a:t>
                      </a:r>
                      <a:endParaRPr lang="en-US" sz="1600" b="0" dirty="0" smtClean="0">
                        <a:solidFill>
                          <a:prstClr val="black"/>
                        </a:solidFill>
                        <a:latin typeface="Courier"/>
                      </a:endParaRPr>
                    </a:p>
                    <a:p>
                      <a:r>
                        <a:rPr lang="en-US" sz="1600" b="0" dirty="0" smtClean="0">
                          <a:solidFill>
                            <a:srgbClr val="666666"/>
                          </a:solidFill>
                          <a:latin typeface="Courier"/>
                        </a:rPr>
                        <a:t>}</a:t>
                      </a:r>
                      <a:endParaRPr lang="en-US" sz="1600" dirty="0"/>
                    </a:p>
                  </a:txBody>
                  <a:tcPr/>
                </a:tc>
              </a:tr>
            </a:tbl>
          </a:graphicData>
        </a:graphic>
      </p:graphicFrame>
      <p:sp>
        <p:nvSpPr>
          <p:cNvPr id="5" name="Segnaposto numero diapositiva 4"/>
          <p:cNvSpPr>
            <a:spLocks noGrp="1"/>
          </p:cNvSpPr>
          <p:nvPr>
            <p:ph type="sldNum" sz="quarter" idx="12"/>
          </p:nvPr>
        </p:nvSpPr>
        <p:spPr/>
        <p:txBody>
          <a:bodyPr/>
          <a:lstStyle/>
          <a:p>
            <a:fld id="{4A822907-8A9D-4F6B-98F6-913902AD56B5}" type="slidenum">
              <a:rPr lang="en-US" smtClean="0"/>
              <a:t>40</a:t>
            </a:fld>
            <a:endParaRPr lang="en-US"/>
          </a:p>
        </p:txBody>
      </p:sp>
    </p:spTree>
    <p:extLst>
      <p:ext uri="{BB962C8B-B14F-4D97-AF65-F5344CB8AC3E}">
        <p14:creationId xmlns:p14="http://schemas.microsoft.com/office/powerpoint/2010/main" val="23852122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Cascading operations (1/4)</a:t>
            </a:r>
            <a:endParaRPr lang="en-US" dirty="0"/>
          </a:p>
        </p:txBody>
      </p:sp>
      <p:sp>
        <p:nvSpPr>
          <p:cNvPr id="3" name="Segnaposto contenuto 2"/>
          <p:cNvSpPr>
            <a:spLocks noGrp="1"/>
          </p:cNvSpPr>
          <p:nvPr>
            <p:ph idx="1"/>
          </p:nvPr>
        </p:nvSpPr>
        <p:spPr/>
        <p:txBody>
          <a:bodyPr/>
          <a:lstStyle/>
          <a:p>
            <a:r>
              <a:rPr lang="en-US" dirty="0" smtClean="0"/>
              <a:t>By default, every </a:t>
            </a:r>
            <a:r>
              <a:rPr lang="en-US" dirty="0" err="1" smtClean="0">
                <a:latin typeface="Courier New"/>
                <a:cs typeface="Courier New"/>
              </a:rPr>
              <a:t>EntityManager</a:t>
            </a:r>
            <a:r>
              <a:rPr lang="en-US" dirty="0" err="1" smtClean="0"/>
              <a:t>’s</a:t>
            </a:r>
            <a:r>
              <a:rPr lang="en-US" dirty="0" smtClean="0"/>
              <a:t> operation applies only to the entity supplied as an argument to the operation</a:t>
            </a:r>
          </a:p>
          <a:p>
            <a:pPr lvl="1"/>
            <a:r>
              <a:rPr lang="en-US" dirty="0" smtClean="0"/>
              <a:t>The operation </a:t>
            </a:r>
            <a:r>
              <a:rPr lang="en-US" b="1" dirty="0" smtClean="0"/>
              <a:t>will not</a:t>
            </a:r>
            <a:r>
              <a:rPr lang="en-US" dirty="0" smtClean="0"/>
              <a:t> cascade to other entities that have a relationship with the entity that is being operated on</a:t>
            </a:r>
          </a:p>
          <a:p>
            <a:r>
              <a:rPr lang="en-US" dirty="0" smtClean="0"/>
              <a:t>For some operations (e.g., </a:t>
            </a:r>
            <a:r>
              <a:rPr lang="en-US" dirty="0" smtClean="0">
                <a:latin typeface="Courier New"/>
                <a:cs typeface="Courier New"/>
              </a:rPr>
              <a:t>remove()</a:t>
            </a:r>
            <a:r>
              <a:rPr lang="en-US" dirty="0" smtClean="0"/>
              <a:t>) this is usually the </a:t>
            </a:r>
            <a:r>
              <a:rPr lang="en-US" b="1" dirty="0" smtClean="0"/>
              <a:t>desired behavior</a:t>
            </a:r>
            <a:r>
              <a:rPr lang="en-US" dirty="0" smtClean="0"/>
              <a:t> </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41</a:t>
            </a:fld>
            <a:endParaRPr lang="en-US"/>
          </a:p>
        </p:txBody>
      </p:sp>
    </p:spTree>
    <p:extLst>
      <p:ext uri="{BB962C8B-B14F-4D97-AF65-F5344CB8AC3E}">
        <p14:creationId xmlns:p14="http://schemas.microsoft.com/office/powerpoint/2010/main" val="29404818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Cascading operations (2/4)</a:t>
            </a:r>
            <a:endParaRPr lang="en-US" dirty="0"/>
          </a:p>
        </p:txBody>
      </p:sp>
      <p:sp>
        <p:nvSpPr>
          <p:cNvPr id="3" name="Segnaposto contenuto 2"/>
          <p:cNvSpPr>
            <a:spLocks noGrp="1"/>
          </p:cNvSpPr>
          <p:nvPr>
            <p:ph idx="1"/>
          </p:nvPr>
        </p:nvSpPr>
        <p:spPr>
          <a:xfrm>
            <a:off x="457200" y="1600201"/>
            <a:ext cx="8229600" cy="3276599"/>
          </a:xfrm>
        </p:spPr>
        <p:txBody>
          <a:bodyPr>
            <a:normAutofit/>
          </a:bodyPr>
          <a:lstStyle/>
          <a:p>
            <a:r>
              <a:rPr lang="en-US" dirty="0" smtClean="0"/>
              <a:t>Some other operations usually require cascading, such as </a:t>
            </a:r>
            <a:r>
              <a:rPr lang="en-US" dirty="0" smtClean="0">
                <a:latin typeface="Courier New"/>
                <a:cs typeface="Courier New"/>
              </a:rPr>
              <a:t>persist()</a:t>
            </a:r>
          </a:p>
          <a:p>
            <a:pPr lvl="1"/>
            <a:r>
              <a:rPr lang="en-US" dirty="0" smtClean="0">
                <a:latin typeface="+mj-lt"/>
                <a:cs typeface="Courier New"/>
              </a:rPr>
              <a:t>If an entity has a relationship to another entity  normally the two must be persisted </a:t>
            </a:r>
            <a:r>
              <a:rPr lang="en-US" b="1" dirty="0" smtClean="0">
                <a:latin typeface="+mj-lt"/>
                <a:cs typeface="Courier New"/>
              </a:rPr>
              <a:t>together</a:t>
            </a:r>
          </a:p>
          <a:p>
            <a:r>
              <a:rPr lang="en-US" u="sng" dirty="0" smtClean="0">
                <a:latin typeface="+mj-lt"/>
                <a:cs typeface="Courier New"/>
              </a:rPr>
              <a:t>Example:</a:t>
            </a:r>
            <a:r>
              <a:rPr lang="en-US" dirty="0" smtClean="0">
                <a:latin typeface="+mj-lt"/>
                <a:cs typeface="Courier New"/>
              </a:rPr>
              <a:t> Many-to-one unidirectional mapping between </a:t>
            </a:r>
            <a:r>
              <a:rPr lang="en-US" dirty="0" smtClean="0">
                <a:latin typeface="Courier New"/>
                <a:cs typeface="Courier New"/>
              </a:rPr>
              <a:t>Employee</a:t>
            </a:r>
            <a:r>
              <a:rPr lang="en-US" dirty="0" smtClean="0">
                <a:latin typeface="+mj-lt"/>
                <a:cs typeface="Courier New"/>
              </a:rPr>
              <a:t> and </a:t>
            </a:r>
            <a:r>
              <a:rPr lang="en-US" dirty="0" smtClean="0">
                <a:latin typeface="Courier New"/>
                <a:cs typeface="Courier New"/>
              </a:rPr>
              <a:t>Address</a:t>
            </a:r>
            <a:endParaRPr lang="en-US" dirty="0">
              <a:latin typeface="Courier New"/>
              <a:cs typeface="Courier New"/>
            </a:endParaRPr>
          </a:p>
        </p:txBody>
      </p:sp>
      <p:graphicFrame>
        <p:nvGraphicFramePr>
          <p:cNvPr id="4" name="Segnaposto contenuto 3"/>
          <p:cNvGraphicFramePr>
            <a:graphicFrameLocks/>
          </p:cNvGraphicFramePr>
          <p:nvPr>
            <p:extLst>
              <p:ext uri="{D42A27DB-BD31-4B8C-83A1-F6EECF244321}">
                <p14:modId xmlns:p14="http://schemas.microsoft.com/office/powerpoint/2010/main" val="2990750031"/>
              </p:ext>
            </p:extLst>
          </p:nvPr>
        </p:nvGraphicFramePr>
        <p:xfrm>
          <a:off x="1251846" y="4926874"/>
          <a:ext cx="7610475" cy="1625482"/>
        </p:xfrm>
        <a:graphic>
          <a:graphicData uri="http://schemas.openxmlformats.org/drawingml/2006/table">
            <a:tbl>
              <a:tblPr firstRow="1" bandRow="1">
                <a:tableStyleId>{5C22544A-7EE6-4342-B048-85BDC9FD1C3A}</a:tableStyleId>
              </a:tblPr>
              <a:tblGrid>
                <a:gridCol w="7610475"/>
              </a:tblGrid>
              <a:tr h="334618">
                <a:tc>
                  <a:txBody>
                    <a:bodyPr/>
                    <a:lstStyle/>
                    <a:p>
                      <a:r>
                        <a:rPr lang="en-US" dirty="0" smtClean="0">
                          <a:latin typeface="+mn-lt"/>
                          <a:cs typeface="Courier New"/>
                        </a:rPr>
                        <a:t>Manually</a:t>
                      </a:r>
                      <a:r>
                        <a:rPr lang="en-US" baseline="0" dirty="0" smtClean="0">
                          <a:latin typeface="+mn-lt"/>
                          <a:cs typeface="Courier New"/>
                        </a:rPr>
                        <a:t> cascading</a:t>
                      </a:r>
                      <a:endParaRPr lang="en-US" dirty="0">
                        <a:latin typeface="+mn-lt"/>
                        <a:cs typeface="Courier New"/>
                      </a:endParaRPr>
                    </a:p>
                  </a:txBody>
                  <a:tcPr/>
                </a:tc>
              </a:tr>
              <a:tr h="1259722">
                <a:tc>
                  <a:txBody>
                    <a:bodyPr/>
                    <a:lstStyle/>
                    <a:p>
                      <a:r>
                        <a:rPr lang="en-US" sz="1400" dirty="0" smtClean="0">
                          <a:solidFill>
                            <a:prstClr val="black"/>
                          </a:solidFill>
                          <a:latin typeface="Courier"/>
                        </a:rPr>
                        <a:t>Employee </a:t>
                      </a:r>
                      <a:r>
                        <a:rPr lang="en-US" sz="1400" dirty="0" err="1" smtClean="0">
                          <a:solidFill>
                            <a:prstClr val="black"/>
                          </a:solidFill>
                          <a:latin typeface="Courier"/>
                        </a:rPr>
                        <a:t>emp</a:t>
                      </a:r>
                      <a:r>
                        <a:rPr lang="en-US" sz="1400" dirty="0" smtClean="0">
                          <a:solidFill>
                            <a:prstClr val="black"/>
                          </a:solidFill>
                          <a:latin typeface="Courier"/>
                        </a:rPr>
                        <a:t> </a:t>
                      </a:r>
                      <a:r>
                        <a:rPr lang="en-US" sz="1400" dirty="0" smtClean="0">
                          <a:solidFill>
                            <a:srgbClr val="666666"/>
                          </a:solidFill>
                          <a:latin typeface="Courier"/>
                        </a:rPr>
                        <a:t>=</a:t>
                      </a:r>
                      <a:r>
                        <a:rPr lang="en-US" sz="1400" dirty="0" smtClean="0">
                          <a:solidFill>
                            <a:prstClr val="black"/>
                          </a:solidFill>
                          <a:latin typeface="Courier"/>
                        </a:rPr>
                        <a:t> </a:t>
                      </a:r>
                      <a:r>
                        <a:rPr lang="en-US" sz="1400" b="1" dirty="0" smtClean="0">
                          <a:solidFill>
                            <a:srgbClr val="008000"/>
                          </a:solidFill>
                          <a:latin typeface="Courier-Bold"/>
                        </a:rPr>
                        <a:t>new</a:t>
                      </a:r>
                      <a:r>
                        <a:rPr lang="en-US" sz="1400" b="0" dirty="0" smtClean="0">
                          <a:solidFill>
                            <a:prstClr val="black"/>
                          </a:solidFill>
                          <a:latin typeface="Courier"/>
                        </a:rPr>
                        <a:t> Employee</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Address </a:t>
                      </a:r>
                      <a:r>
                        <a:rPr lang="en-US" sz="1400" b="0" dirty="0" err="1" smtClean="0">
                          <a:solidFill>
                            <a:prstClr val="black"/>
                          </a:solidFill>
                          <a:latin typeface="Courier"/>
                        </a:rPr>
                        <a:t>addr</a:t>
                      </a:r>
                      <a:r>
                        <a:rPr lang="en-US" sz="1400" b="0" dirty="0" smtClean="0">
                          <a:solidFill>
                            <a:prstClr val="black"/>
                          </a:solidFill>
                          <a:latin typeface="Courier"/>
                        </a:rPr>
                        <a:t> </a:t>
                      </a:r>
                      <a:r>
                        <a:rPr lang="en-US" sz="1400" b="0" dirty="0" smtClean="0">
                          <a:solidFill>
                            <a:srgbClr val="666666"/>
                          </a:solidFill>
                          <a:latin typeface="Courier"/>
                        </a:rPr>
                        <a:t>=</a:t>
                      </a:r>
                      <a:r>
                        <a:rPr lang="en-US" sz="1400" b="0" dirty="0" smtClean="0">
                          <a:solidFill>
                            <a:prstClr val="black"/>
                          </a:solidFill>
                          <a:latin typeface="Courier"/>
                        </a:rPr>
                        <a:t> </a:t>
                      </a:r>
                      <a:r>
                        <a:rPr lang="en-US" sz="1400" b="1" dirty="0" smtClean="0">
                          <a:solidFill>
                            <a:srgbClr val="008000"/>
                          </a:solidFill>
                          <a:latin typeface="Courier-Bold"/>
                        </a:rPr>
                        <a:t>new</a:t>
                      </a:r>
                      <a:r>
                        <a:rPr lang="en-US" sz="1400" b="0" dirty="0" smtClean="0">
                          <a:solidFill>
                            <a:prstClr val="black"/>
                          </a:solidFill>
                          <a:latin typeface="Courier"/>
                        </a:rPr>
                        <a:t> Address</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err="1" smtClean="0">
                          <a:solidFill>
                            <a:prstClr val="black"/>
                          </a:solidFill>
                          <a:latin typeface="Courier"/>
                        </a:rPr>
                        <a:t>emp</a:t>
                      </a:r>
                      <a:r>
                        <a:rPr lang="en-US" sz="1400" b="0" dirty="0" err="1" smtClean="0">
                          <a:solidFill>
                            <a:srgbClr val="666666"/>
                          </a:solidFill>
                          <a:latin typeface="Courier"/>
                        </a:rPr>
                        <a:t>.</a:t>
                      </a:r>
                      <a:r>
                        <a:rPr lang="en-US" sz="1400" b="0" dirty="0" err="1" smtClean="0">
                          <a:solidFill>
                            <a:srgbClr val="7D9029"/>
                          </a:solidFill>
                          <a:latin typeface="Courier"/>
                        </a:rPr>
                        <a:t>setAddress</a:t>
                      </a:r>
                      <a:r>
                        <a:rPr lang="en-US" sz="1400" b="0" dirty="0" smtClean="0">
                          <a:solidFill>
                            <a:srgbClr val="666666"/>
                          </a:solidFill>
                          <a:latin typeface="Courier"/>
                        </a:rPr>
                        <a:t>(</a:t>
                      </a:r>
                      <a:r>
                        <a:rPr lang="en-US" sz="1400" b="0" dirty="0" err="1" smtClean="0">
                          <a:solidFill>
                            <a:prstClr val="black"/>
                          </a:solidFill>
                          <a:latin typeface="Courier"/>
                        </a:rPr>
                        <a:t>addr</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err="1" smtClean="0">
                          <a:solidFill>
                            <a:prstClr val="black"/>
                          </a:solidFill>
                          <a:latin typeface="Courier"/>
                        </a:rPr>
                        <a:t>em</a:t>
                      </a:r>
                      <a:r>
                        <a:rPr lang="en-US" sz="1400" b="0" dirty="0" err="1" smtClean="0">
                          <a:solidFill>
                            <a:srgbClr val="666666"/>
                          </a:solidFill>
                          <a:latin typeface="Courier"/>
                        </a:rPr>
                        <a:t>.</a:t>
                      </a:r>
                      <a:r>
                        <a:rPr lang="en-US" sz="1400" b="0" dirty="0" err="1" smtClean="0">
                          <a:solidFill>
                            <a:srgbClr val="7D9029"/>
                          </a:solidFill>
                          <a:latin typeface="Courier"/>
                        </a:rPr>
                        <a:t>persist</a:t>
                      </a:r>
                      <a:r>
                        <a:rPr lang="en-US" sz="1400" b="0" dirty="0" smtClean="0">
                          <a:solidFill>
                            <a:srgbClr val="666666"/>
                          </a:solidFill>
                          <a:latin typeface="Courier"/>
                        </a:rPr>
                        <a:t>(</a:t>
                      </a:r>
                      <a:r>
                        <a:rPr lang="en-US" sz="1400" b="0" dirty="0" err="1" smtClean="0">
                          <a:solidFill>
                            <a:prstClr val="black"/>
                          </a:solidFill>
                          <a:latin typeface="Courier"/>
                        </a:rPr>
                        <a:t>addr</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err="1" smtClean="0">
                          <a:solidFill>
                            <a:prstClr val="black"/>
                          </a:solidFill>
                          <a:latin typeface="Courier"/>
                        </a:rPr>
                        <a:t>em</a:t>
                      </a:r>
                      <a:r>
                        <a:rPr lang="en-US" sz="1400" b="0" dirty="0" err="1" smtClean="0">
                          <a:solidFill>
                            <a:srgbClr val="666666"/>
                          </a:solidFill>
                          <a:latin typeface="Courier"/>
                        </a:rPr>
                        <a:t>.</a:t>
                      </a:r>
                      <a:r>
                        <a:rPr lang="en-US" sz="1400" b="0" dirty="0" err="1" smtClean="0">
                          <a:solidFill>
                            <a:srgbClr val="7D9029"/>
                          </a:solidFill>
                          <a:latin typeface="Courier"/>
                        </a:rPr>
                        <a:t>persist</a:t>
                      </a:r>
                      <a:r>
                        <a:rPr lang="en-US" sz="1400" b="0" dirty="0" smtClean="0">
                          <a:solidFill>
                            <a:srgbClr val="666666"/>
                          </a:solidFill>
                          <a:latin typeface="Courier"/>
                        </a:rPr>
                        <a:t>(</a:t>
                      </a:r>
                      <a:r>
                        <a:rPr lang="en-US" sz="1400" b="0" dirty="0" err="1" smtClean="0">
                          <a:solidFill>
                            <a:prstClr val="black"/>
                          </a:solidFill>
                          <a:latin typeface="Courier"/>
                        </a:rPr>
                        <a:t>emp</a:t>
                      </a:r>
                      <a:r>
                        <a:rPr lang="en-US" sz="1400" b="0" dirty="0" smtClean="0">
                          <a:solidFill>
                            <a:srgbClr val="666666"/>
                          </a:solidFill>
                          <a:latin typeface="Courier"/>
                        </a:rPr>
                        <a:t>);</a:t>
                      </a:r>
                      <a:endParaRPr lang="en-US" sz="1400" dirty="0"/>
                    </a:p>
                  </a:txBody>
                  <a:tcPr/>
                </a:tc>
              </a:tr>
            </a:tbl>
          </a:graphicData>
        </a:graphic>
      </p:graphicFrame>
      <p:grpSp>
        <p:nvGrpSpPr>
          <p:cNvPr id="6" name="Gruppo 5"/>
          <p:cNvGrpSpPr/>
          <p:nvPr/>
        </p:nvGrpSpPr>
        <p:grpSpPr>
          <a:xfrm>
            <a:off x="3266791" y="5896997"/>
            <a:ext cx="3764681" cy="738664"/>
            <a:chOff x="5333331" y="3623251"/>
            <a:chExt cx="3824474" cy="738664"/>
          </a:xfrm>
        </p:grpSpPr>
        <p:sp>
          <p:nvSpPr>
            <p:cNvPr id="7" name="CasellaDiTesto 6"/>
            <p:cNvSpPr txBox="1"/>
            <p:nvPr/>
          </p:nvSpPr>
          <p:spPr>
            <a:xfrm>
              <a:off x="6350240" y="3623251"/>
              <a:ext cx="2807565"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400" dirty="0" err="1" smtClean="0"/>
                <a:t>We</a:t>
              </a:r>
              <a:r>
                <a:rPr lang="it-IT" sz="1400" dirty="0" smtClean="0"/>
                <a:t> </a:t>
              </a:r>
              <a:r>
                <a:rPr lang="it-IT" sz="1400" dirty="0" err="1" smtClean="0"/>
                <a:t>would</a:t>
              </a:r>
              <a:r>
                <a:rPr lang="it-IT" sz="1400" dirty="0" smtClean="0"/>
                <a:t> </a:t>
              </a:r>
              <a:r>
                <a:rPr lang="it-IT" sz="1400" dirty="0" err="1" smtClean="0"/>
                <a:t>like</a:t>
              </a:r>
              <a:r>
                <a:rPr lang="it-IT" sz="1400" dirty="0" smtClean="0"/>
                <a:t> to </a:t>
              </a:r>
              <a:r>
                <a:rPr lang="it-IT" sz="1400" dirty="0" err="1" smtClean="0"/>
                <a:t>avoid</a:t>
              </a:r>
              <a:r>
                <a:rPr lang="it-IT" sz="1400" dirty="0" smtClean="0"/>
                <a:t> </a:t>
              </a:r>
              <a:r>
                <a:rPr lang="it-IT" sz="1400" dirty="0" err="1" smtClean="0"/>
                <a:t>explicit</a:t>
              </a:r>
              <a:r>
                <a:rPr lang="it-IT" sz="1400" dirty="0" smtClean="0"/>
                <a:t> </a:t>
              </a:r>
              <a:r>
                <a:rPr lang="it-IT" sz="1400" dirty="0" err="1" smtClean="0"/>
                <a:t>persisting</a:t>
              </a:r>
              <a:r>
                <a:rPr lang="it-IT" sz="1400" dirty="0" smtClean="0"/>
                <a:t> the </a:t>
              </a:r>
              <a:r>
                <a:rPr lang="it-IT" sz="1400" dirty="0" err="1" smtClean="0">
                  <a:latin typeface="Courier New"/>
                  <a:cs typeface="Courier New"/>
                </a:rPr>
                <a:t>Address</a:t>
              </a:r>
              <a:r>
                <a:rPr lang="it-IT" sz="1400" dirty="0" smtClean="0"/>
                <a:t> </a:t>
              </a:r>
              <a:r>
                <a:rPr lang="it-IT" sz="1400" dirty="0" err="1" smtClean="0"/>
                <a:t>entity</a:t>
              </a:r>
              <a:r>
                <a:rPr lang="it-IT" sz="1400" dirty="0" smtClean="0"/>
                <a:t> </a:t>
              </a:r>
              <a:r>
                <a:rPr lang="it-IT" sz="1400" dirty="0" err="1" smtClean="0"/>
                <a:t>instance</a:t>
              </a:r>
              <a:endParaRPr lang="it-IT" sz="1400" dirty="0"/>
            </a:p>
          </p:txBody>
        </p:sp>
        <p:cxnSp>
          <p:nvCxnSpPr>
            <p:cNvPr id="8" name="Connettore 2 7"/>
            <p:cNvCxnSpPr/>
            <p:nvPr/>
          </p:nvCxnSpPr>
          <p:spPr>
            <a:xfrm flipH="1" flipV="1">
              <a:off x="5333331" y="3865606"/>
              <a:ext cx="101691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 name="Segnaposto numero diapositiva 4"/>
          <p:cNvSpPr>
            <a:spLocks noGrp="1"/>
          </p:cNvSpPr>
          <p:nvPr>
            <p:ph type="sldNum" sz="quarter" idx="12"/>
          </p:nvPr>
        </p:nvSpPr>
        <p:spPr/>
        <p:txBody>
          <a:bodyPr/>
          <a:lstStyle/>
          <a:p>
            <a:fld id="{4A822907-8A9D-4F6B-98F6-913902AD56B5}" type="slidenum">
              <a:rPr lang="en-US" smtClean="0"/>
              <a:t>42</a:t>
            </a:fld>
            <a:endParaRPr lang="en-US"/>
          </a:p>
        </p:txBody>
      </p:sp>
    </p:spTree>
    <p:extLst>
      <p:ext uri="{BB962C8B-B14F-4D97-AF65-F5344CB8AC3E}">
        <p14:creationId xmlns:p14="http://schemas.microsoft.com/office/powerpoint/2010/main" val="76244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Cascading operations (3/4)</a:t>
            </a:r>
            <a:endParaRPr lang="en-US" dirty="0"/>
          </a:p>
        </p:txBody>
      </p:sp>
      <p:sp>
        <p:nvSpPr>
          <p:cNvPr id="3" name="Segnaposto contenuto 2"/>
          <p:cNvSpPr>
            <a:spLocks noGrp="1"/>
          </p:cNvSpPr>
          <p:nvPr>
            <p:ph idx="1"/>
          </p:nvPr>
        </p:nvSpPr>
        <p:spPr/>
        <p:txBody>
          <a:bodyPr/>
          <a:lstStyle/>
          <a:p>
            <a:r>
              <a:rPr lang="en-US" dirty="0" smtClean="0"/>
              <a:t>JPA provides a mechanism to define when operations such as </a:t>
            </a:r>
            <a:r>
              <a:rPr lang="en-US" dirty="0" smtClean="0">
                <a:latin typeface="Courier New"/>
                <a:cs typeface="Courier New"/>
              </a:rPr>
              <a:t>persist()</a:t>
            </a:r>
            <a:r>
              <a:rPr lang="en-US" dirty="0" smtClean="0"/>
              <a:t> should be automatically cascaded across relationships</a:t>
            </a:r>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4242368671"/>
              </p:ext>
            </p:extLst>
          </p:nvPr>
        </p:nvGraphicFramePr>
        <p:xfrm>
          <a:off x="1114424" y="3352800"/>
          <a:ext cx="7610475" cy="1524000"/>
        </p:xfrm>
        <a:graphic>
          <a:graphicData uri="http://schemas.openxmlformats.org/drawingml/2006/table">
            <a:tbl>
              <a:tblPr firstRow="1" bandRow="1">
                <a:tableStyleId>{5C22544A-7EE6-4342-B048-85BDC9FD1C3A}</a:tableStyleId>
              </a:tblPr>
              <a:tblGrid>
                <a:gridCol w="7610475"/>
              </a:tblGrid>
              <a:tr h="185147">
                <a:tc>
                  <a:txBody>
                    <a:bodyPr/>
                    <a:lstStyle/>
                    <a:p>
                      <a:r>
                        <a:rPr lang="en-US" dirty="0" smtClean="0">
                          <a:latin typeface="+mn-lt"/>
                          <a:cs typeface="Courier New"/>
                        </a:rPr>
                        <a:t>Enabling</a:t>
                      </a:r>
                      <a:r>
                        <a:rPr lang="en-US" baseline="0" dirty="0" smtClean="0">
                          <a:latin typeface="+mn-lt"/>
                          <a:cs typeface="Courier New"/>
                        </a:rPr>
                        <a:t> cascade persist</a:t>
                      </a:r>
                      <a:endParaRPr lang="en-US" dirty="0">
                        <a:latin typeface="+mn-lt"/>
                        <a:cs typeface="Courier New"/>
                      </a:endParaRPr>
                    </a:p>
                  </a:txBody>
                  <a:tcPr/>
                </a:tc>
              </a:tr>
              <a:tr h="185147">
                <a:tc>
                  <a:txBody>
                    <a:bodyPr/>
                    <a:lstStyle/>
                    <a:p>
                      <a:r>
                        <a:rPr lang="en-US" sz="1400" dirty="0" smtClean="0">
                          <a:solidFill>
                            <a:srgbClr val="AA22FF"/>
                          </a:solidFill>
                          <a:latin typeface="Courier"/>
                        </a:rPr>
                        <a:t>@Entity</a:t>
                      </a:r>
                      <a:endParaRPr lang="en-US" sz="1400" dirty="0" smtClean="0">
                        <a:solidFill>
                          <a:prstClr val="black"/>
                        </a:solidFill>
                        <a:latin typeface="Courier"/>
                      </a:endParaRPr>
                    </a:p>
                    <a:p>
                      <a:r>
                        <a:rPr lang="en-US" sz="1400" b="1" dirty="0" smtClean="0">
                          <a:solidFill>
                            <a:srgbClr val="008000"/>
                          </a:solidFill>
                          <a:latin typeface="Courier-Bold"/>
                        </a:rPr>
                        <a:t>public</a:t>
                      </a:r>
                      <a:r>
                        <a:rPr lang="en-US" sz="1400" b="0" dirty="0" smtClean="0">
                          <a:solidFill>
                            <a:prstClr val="black"/>
                          </a:solidFill>
                          <a:latin typeface="Courier"/>
                        </a:rPr>
                        <a:t> </a:t>
                      </a:r>
                      <a:r>
                        <a:rPr lang="en-US" sz="1400" b="1" dirty="0" smtClean="0">
                          <a:solidFill>
                            <a:srgbClr val="008000"/>
                          </a:solidFill>
                          <a:latin typeface="Courier-Bold"/>
                        </a:rPr>
                        <a:t>class</a:t>
                      </a:r>
                      <a:r>
                        <a:rPr lang="en-US" sz="1400" b="0" dirty="0" smtClean="0">
                          <a:solidFill>
                            <a:prstClr val="black"/>
                          </a:solidFill>
                          <a:latin typeface="Courier"/>
                        </a:rPr>
                        <a:t> </a:t>
                      </a:r>
                      <a:r>
                        <a:rPr lang="en-US" sz="1400" b="1" dirty="0" smtClean="0">
                          <a:solidFill>
                            <a:srgbClr val="0000FF"/>
                          </a:solidFill>
                          <a:latin typeface="Courier-Bold"/>
                        </a:rPr>
                        <a:t>Employee</a:t>
                      </a:r>
                      <a:r>
                        <a:rPr lang="en-US" sz="1400" b="0" dirty="0" smtClean="0">
                          <a:solidFill>
                            <a:prstClr val="black"/>
                          </a:solidFill>
                          <a:latin typeface="Courier"/>
                        </a:rPr>
                        <a:t> </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0" dirty="0" smtClean="0">
                          <a:solidFill>
                            <a:srgbClr val="AA22FF"/>
                          </a:solidFill>
                          <a:latin typeface="Courier"/>
                        </a:rPr>
                        <a:t>@</a:t>
                      </a:r>
                      <a:r>
                        <a:rPr lang="en-US" sz="1400" b="0" dirty="0" err="1" smtClean="0">
                          <a:solidFill>
                            <a:srgbClr val="AA22FF"/>
                          </a:solidFill>
                          <a:latin typeface="Courier"/>
                        </a:rPr>
                        <a:t>ManyToOne</a:t>
                      </a:r>
                      <a:r>
                        <a:rPr lang="en-US" sz="1400" b="0" dirty="0" smtClean="0">
                          <a:solidFill>
                            <a:srgbClr val="666666"/>
                          </a:solidFill>
                          <a:latin typeface="Courier"/>
                        </a:rPr>
                        <a:t>(</a:t>
                      </a:r>
                      <a:r>
                        <a:rPr lang="en-US" sz="1400" b="0" dirty="0" smtClean="0">
                          <a:solidFill>
                            <a:prstClr val="black"/>
                          </a:solidFill>
                          <a:latin typeface="Courier"/>
                        </a:rPr>
                        <a:t>cascade</a:t>
                      </a:r>
                      <a:r>
                        <a:rPr lang="en-US" sz="1400" b="0" dirty="0" smtClean="0">
                          <a:solidFill>
                            <a:srgbClr val="666666"/>
                          </a:solidFill>
                          <a:latin typeface="Courier"/>
                        </a:rPr>
                        <a:t>=</a:t>
                      </a:r>
                      <a:r>
                        <a:rPr lang="en-US" sz="1400" b="0" dirty="0" err="1" smtClean="0">
                          <a:solidFill>
                            <a:prstClr val="black"/>
                          </a:solidFill>
                          <a:latin typeface="Courier"/>
                        </a:rPr>
                        <a:t>CascadeType</a:t>
                      </a:r>
                      <a:r>
                        <a:rPr lang="en-US" sz="1400" b="0" dirty="0" err="1" smtClean="0">
                          <a:solidFill>
                            <a:srgbClr val="666666"/>
                          </a:solidFill>
                          <a:latin typeface="Courier"/>
                        </a:rPr>
                        <a:t>.</a:t>
                      </a:r>
                      <a:r>
                        <a:rPr lang="en-US" sz="1400" b="0" dirty="0" err="1" smtClean="0">
                          <a:solidFill>
                            <a:srgbClr val="7D9029"/>
                          </a:solidFill>
                          <a:latin typeface="Courier"/>
                        </a:rPr>
                        <a:t>PERSIST</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Address address</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srgbClr val="666666"/>
                          </a:solidFill>
                          <a:latin typeface="Courier"/>
                        </a:rPr>
                        <a:t>}</a:t>
                      </a:r>
                      <a:endParaRPr lang="en-US" sz="1400" b="0" dirty="0" smtClean="0">
                        <a:solidFill>
                          <a:prstClr val="black"/>
                        </a:solidFill>
                        <a:latin typeface="Courier"/>
                      </a:endParaRPr>
                    </a:p>
                  </a:txBody>
                  <a:tcPr/>
                </a:tc>
              </a:tr>
            </a:tbl>
          </a:graphicData>
        </a:graphic>
      </p:graphicFrame>
      <p:sp>
        <p:nvSpPr>
          <p:cNvPr id="5" name="Segnaposto contenuto 2"/>
          <p:cNvSpPr txBox="1">
            <a:spLocks/>
          </p:cNvSpPr>
          <p:nvPr/>
        </p:nvSpPr>
        <p:spPr>
          <a:xfrm>
            <a:off x="914400" y="5257800"/>
            <a:ext cx="7810500" cy="1416871"/>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2400" dirty="0" smtClean="0"/>
              <a:t>You need to be sure that the </a:t>
            </a:r>
            <a:r>
              <a:rPr lang="en-US" sz="2400" dirty="0" smtClean="0">
                <a:latin typeface="Courier New"/>
                <a:cs typeface="Courier New"/>
              </a:rPr>
              <a:t>Address</a:t>
            </a:r>
            <a:r>
              <a:rPr lang="en-US" sz="2400" dirty="0" smtClean="0"/>
              <a:t> instance has been set on the </a:t>
            </a:r>
            <a:r>
              <a:rPr lang="en-US" sz="2400" dirty="0" smtClean="0">
                <a:latin typeface="Courier New"/>
                <a:cs typeface="Courier New"/>
              </a:rPr>
              <a:t>Employee</a:t>
            </a:r>
            <a:r>
              <a:rPr lang="en-US" sz="2400" dirty="0" smtClean="0"/>
              <a:t> instance before invoking </a:t>
            </a:r>
            <a:r>
              <a:rPr lang="en-US" sz="2400" dirty="0" smtClean="0">
                <a:latin typeface="Courier New"/>
                <a:cs typeface="Courier New"/>
              </a:rPr>
              <a:t>persist()</a:t>
            </a:r>
            <a:r>
              <a:rPr lang="en-US" sz="2400" dirty="0" smtClean="0"/>
              <a:t> on it</a:t>
            </a:r>
            <a:endParaRPr lang="en-US" sz="2400" dirty="0"/>
          </a:p>
        </p:txBody>
      </p:sp>
      <p:sp>
        <p:nvSpPr>
          <p:cNvPr id="6" name="Segnaposto numero diapositiva 5"/>
          <p:cNvSpPr>
            <a:spLocks noGrp="1"/>
          </p:cNvSpPr>
          <p:nvPr>
            <p:ph type="sldNum" sz="quarter" idx="12"/>
          </p:nvPr>
        </p:nvSpPr>
        <p:spPr/>
        <p:txBody>
          <a:bodyPr/>
          <a:lstStyle/>
          <a:p>
            <a:fld id="{4A822907-8A9D-4F6B-98F6-913902AD56B5}" type="slidenum">
              <a:rPr lang="en-US" smtClean="0"/>
              <a:t>43</a:t>
            </a:fld>
            <a:endParaRPr lang="en-US"/>
          </a:p>
        </p:txBody>
      </p:sp>
    </p:spTree>
    <p:extLst>
      <p:ext uri="{BB962C8B-B14F-4D97-AF65-F5344CB8AC3E}">
        <p14:creationId xmlns:p14="http://schemas.microsoft.com/office/powerpoint/2010/main" val="38326555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Cascading operations (4/4)</a:t>
            </a:r>
            <a:endParaRPr lang="en-US" dirty="0"/>
          </a:p>
        </p:txBody>
      </p:sp>
      <p:sp>
        <p:nvSpPr>
          <p:cNvPr id="3" name="Segnaposto contenuto 2"/>
          <p:cNvSpPr>
            <a:spLocks noGrp="1"/>
          </p:cNvSpPr>
          <p:nvPr>
            <p:ph idx="1"/>
          </p:nvPr>
        </p:nvSpPr>
        <p:spPr/>
        <p:txBody>
          <a:bodyPr>
            <a:normAutofit fontScale="92500" lnSpcReduction="20000"/>
          </a:bodyPr>
          <a:lstStyle/>
          <a:p>
            <a:r>
              <a:rPr lang="en-US" dirty="0" smtClean="0"/>
              <a:t>The </a:t>
            </a:r>
            <a:r>
              <a:rPr lang="en-US" dirty="0" smtClean="0">
                <a:latin typeface="Courier New"/>
                <a:cs typeface="Courier New"/>
              </a:rPr>
              <a:t>cascade</a:t>
            </a:r>
            <a:r>
              <a:rPr lang="en-US" dirty="0" smtClean="0"/>
              <a:t> attribute accepts several possible values coming from the </a:t>
            </a:r>
            <a:r>
              <a:rPr lang="en-US" dirty="0" err="1" smtClean="0">
                <a:latin typeface="Courier New"/>
                <a:cs typeface="Courier New"/>
              </a:rPr>
              <a:t>CascadeType</a:t>
            </a:r>
            <a:r>
              <a:rPr lang="en-US" dirty="0" smtClean="0"/>
              <a:t> enumeration:</a:t>
            </a:r>
          </a:p>
          <a:p>
            <a:pPr lvl="1"/>
            <a:r>
              <a:rPr lang="en-US" dirty="0" smtClean="0">
                <a:latin typeface="Courier New"/>
                <a:cs typeface="Courier New"/>
              </a:rPr>
              <a:t>PERSIST</a:t>
            </a:r>
            <a:r>
              <a:rPr lang="en-US" dirty="0" smtClean="0"/>
              <a:t>, </a:t>
            </a:r>
            <a:r>
              <a:rPr lang="en-US" dirty="0" smtClean="0">
                <a:latin typeface="Courier New"/>
                <a:cs typeface="Courier New"/>
              </a:rPr>
              <a:t>REFRESH</a:t>
            </a:r>
            <a:r>
              <a:rPr lang="en-US" dirty="0" smtClean="0"/>
              <a:t>, </a:t>
            </a:r>
            <a:r>
              <a:rPr lang="en-US" dirty="0" smtClean="0">
                <a:latin typeface="Courier New"/>
                <a:cs typeface="Courier New"/>
              </a:rPr>
              <a:t>REMOVE</a:t>
            </a:r>
            <a:r>
              <a:rPr lang="en-US" dirty="0" smtClean="0"/>
              <a:t>, </a:t>
            </a:r>
            <a:r>
              <a:rPr lang="en-US" dirty="0" smtClean="0">
                <a:latin typeface="Courier New"/>
                <a:cs typeface="Courier New"/>
              </a:rPr>
              <a:t>MERGE</a:t>
            </a:r>
            <a:r>
              <a:rPr lang="en-US" dirty="0" smtClean="0">
                <a:cs typeface="Courier New"/>
              </a:rPr>
              <a:t> and </a:t>
            </a:r>
            <a:r>
              <a:rPr lang="en-US" dirty="0" smtClean="0">
                <a:latin typeface="Courier New"/>
                <a:cs typeface="Courier New"/>
              </a:rPr>
              <a:t>DETACH</a:t>
            </a:r>
            <a:endParaRPr lang="en-US" dirty="0"/>
          </a:p>
          <a:p>
            <a:pPr lvl="1"/>
            <a:r>
              <a:rPr lang="en-US" dirty="0" smtClean="0"/>
              <a:t>The constant </a:t>
            </a:r>
            <a:r>
              <a:rPr lang="en-US" dirty="0" smtClean="0">
                <a:latin typeface="Courier New"/>
                <a:cs typeface="Courier New"/>
              </a:rPr>
              <a:t>ALL</a:t>
            </a:r>
            <a:r>
              <a:rPr lang="en-US" dirty="0" smtClean="0"/>
              <a:t> is a shorthand for declaring that all five operations should be cascaded</a:t>
            </a:r>
          </a:p>
          <a:p>
            <a:r>
              <a:rPr lang="en-US" dirty="0"/>
              <a:t>As for relationships, cascade settings are unidirectional</a:t>
            </a:r>
          </a:p>
          <a:p>
            <a:pPr lvl="1"/>
            <a:r>
              <a:rPr lang="en-US" dirty="0"/>
              <a:t>they must be explicitly set on both sides of a relationship if the same behavior is intended for both situations </a:t>
            </a:r>
          </a:p>
          <a:p>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44</a:t>
            </a:fld>
            <a:endParaRPr lang="en-US"/>
          </a:p>
        </p:txBody>
      </p:sp>
    </p:spTree>
    <p:extLst>
      <p:ext uri="{BB962C8B-B14F-4D97-AF65-F5344CB8AC3E}">
        <p14:creationId xmlns:p14="http://schemas.microsoft.com/office/powerpoint/2010/main" val="1268836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dirty="0" smtClean="0"/>
              <a:t>Mapping Inheritance</a:t>
            </a:r>
            <a:endParaRPr lang="en-US" dirty="0"/>
          </a:p>
        </p:txBody>
      </p:sp>
      <p:sp>
        <p:nvSpPr>
          <p:cNvPr id="353283" name="Rectangle 3" descr="Rectangle: Click to edit Master text styles&#10;Second level&#10;Third level&#10;Fourth level&#10;Fifth level"/>
          <p:cNvSpPr>
            <a:spLocks noGrp="1" noChangeArrowheads="1"/>
          </p:cNvSpPr>
          <p:nvPr>
            <p:ph type="body" idx="1"/>
          </p:nvPr>
        </p:nvSpPr>
        <p:spPr/>
        <p:txBody>
          <a:bodyPr>
            <a:normAutofit/>
          </a:bodyPr>
          <a:lstStyle/>
          <a:p>
            <a:pPr>
              <a:lnSpc>
                <a:spcPct val="80000"/>
              </a:lnSpc>
            </a:pPr>
            <a:r>
              <a:rPr lang="en-US" sz="2800" dirty="0"/>
              <a:t>Inheritance can be used also for persistent objects, for factoring out data members inherited by multiple subclasses</a:t>
            </a:r>
          </a:p>
          <a:p>
            <a:pPr>
              <a:lnSpc>
                <a:spcPct val="80000"/>
              </a:lnSpc>
            </a:pPr>
            <a:r>
              <a:rPr lang="en-US" sz="2800" dirty="0"/>
              <a:t>Hierarchies of entities can be defined</a:t>
            </a:r>
          </a:p>
          <a:p>
            <a:pPr>
              <a:lnSpc>
                <a:spcPct val="80000"/>
              </a:lnSpc>
            </a:pPr>
            <a:r>
              <a:rPr lang="en-US" sz="2800" dirty="0"/>
              <a:t>The mapping of a hierarchy to the database can follow different strategies:</a:t>
            </a:r>
          </a:p>
          <a:p>
            <a:pPr lvl="1">
              <a:lnSpc>
                <a:spcPct val="80000"/>
              </a:lnSpc>
            </a:pPr>
            <a:r>
              <a:rPr lang="en-US" sz="2400" dirty="0">
                <a:solidFill>
                  <a:srgbClr val="FF0000"/>
                </a:solidFill>
              </a:rPr>
              <a:t>Single table per hierarchy</a:t>
            </a:r>
          </a:p>
          <a:p>
            <a:pPr lvl="1">
              <a:lnSpc>
                <a:spcPct val="80000"/>
              </a:lnSpc>
            </a:pPr>
            <a:r>
              <a:rPr lang="en-US" sz="2400" dirty="0">
                <a:solidFill>
                  <a:srgbClr val="FF0000"/>
                </a:solidFill>
              </a:rPr>
              <a:t>Table per class</a:t>
            </a:r>
          </a:p>
          <a:p>
            <a:pPr lvl="1">
              <a:lnSpc>
                <a:spcPct val="80000"/>
              </a:lnSpc>
            </a:pPr>
            <a:r>
              <a:rPr lang="en-US" sz="2400" dirty="0">
                <a:solidFill>
                  <a:srgbClr val="FF0000"/>
                </a:solidFill>
              </a:rPr>
              <a:t>Joined </a:t>
            </a:r>
          </a:p>
          <a:p>
            <a:pPr>
              <a:lnSpc>
                <a:spcPct val="80000"/>
              </a:lnSpc>
            </a:pPr>
            <a:r>
              <a:rPr lang="en-US" sz="2800" dirty="0"/>
              <a:t>Hierarchies can mix persistent entities and transient Java classes and involve abstract (i.e., non </a:t>
            </a:r>
            <a:r>
              <a:rPr lang="en-US" sz="2800" dirty="0" err="1"/>
              <a:t>instantiable</a:t>
            </a:r>
            <a:r>
              <a:rPr lang="en-US" sz="2800" dirty="0"/>
              <a:t>) entity classes</a:t>
            </a:r>
          </a:p>
        </p:txBody>
      </p:sp>
    </p:spTree>
    <p:extLst>
      <p:ext uri="{BB962C8B-B14F-4D97-AF65-F5344CB8AC3E}">
        <p14:creationId xmlns:p14="http://schemas.microsoft.com/office/powerpoint/2010/main" val="3004139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t>Hierarchy: syntax</a:t>
            </a:r>
          </a:p>
        </p:txBody>
      </p:sp>
      <p:sp>
        <p:nvSpPr>
          <p:cNvPr id="354308" name="Rectangle 4" descr="Rectangle: Click to edit Master text styles&#10;Second level&#10;Third level&#10;Fourth level&#10;Fifth level"/>
          <p:cNvSpPr>
            <a:spLocks noGrp="1" noChangeArrowheads="1"/>
          </p:cNvSpPr>
          <p:nvPr>
            <p:ph type="body" sz="half" idx="1"/>
          </p:nvPr>
        </p:nvSpPr>
        <p:spPr/>
        <p:txBody>
          <a:bodyPr/>
          <a:lstStyle/>
          <a:p>
            <a:pPr>
              <a:lnSpc>
                <a:spcPct val="80000"/>
              </a:lnSpc>
              <a:buFont typeface="Wingdings" pitchFamily="2" charset="2"/>
              <a:buNone/>
            </a:pPr>
            <a:r>
              <a:rPr lang="en-US" sz="1600" b="1">
                <a:solidFill>
                  <a:srgbClr val="FF3300"/>
                </a:solidFill>
              </a:rPr>
              <a:t>@MappedSuperclass</a:t>
            </a:r>
            <a:r>
              <a:rPr lang="en-US" sz="1600" b="1"/>
              <a:t> abstract class Publication {</a:t>
            </a:r>
          </a:p>
          <a:p>
            <a:pPr>
              <a:lnSpc>
                <a:spcPct val="80000"/>
              </a:lnSpc>
              <a:buFont typeface="Wingdings" pitchFamily="2" charset="2"/>
              <a:buNone/>
            </a:pPr>
            <a:r>
              <a:rPr lang="en-US" sz="1600" b="1"/>
              <a:t>@Id private Long id;</a:t>
            </a:r>
          </a:p>
          <a:p>
            <a:pPr>
              <a:lnSpc>
                <a:spcPct val="80000"/>
              </a:lnSpc>
              <a:buFont typeface="Wingdings" pitchFamily="2" charset="2"/>
              <a:buNone/>
            </a:pPr>
            <a:r>
              <a:rPr lang="en-US" sz="1600" b="1"/>
              <a:t>@ManyToOne private Editor editor;</a:t>
            </a:r>
          </a:p>
          <a:p>
            <a:pPr>
              <a:lnSpc>
                <a:spcPct val="80000"/>
              </a:lnSpc>
              <a:buFont typeface="Wingdings" pitchFamily="2" charset="2"/>
              <a:buNone/>
            </a:pPr>
            <a:r>
              <a:rPr lang="en-US" sz="1600" b="1"/>
              <a:t>} </a:t>
            </a:r>
          </a:p>
          <a:p>
            <a:pPr>
              <a:lnSpc>
                <a:spcPct val="80000"/>
              </a:lnSpc>
              <a:buFont typeface="Wingdings" pitchFamily="2" charset="2"/>
              <a:buNone/>
            </a:pPr>
            <a:endParaRPr lang="en-US" sz="1600" b="1"/>
          </a:p>
          <a:p>
            <a:pPr>
              <a:lnSpc>
                <a:spcPct val="80000"/>
              </a:lnSpc>
              <a:buFont typeface="Wingdings" pitchFamily="2" charset="2"/>
              <a:buNone/>
            </a:pPr>
            <a:r>
              <a:rPr lang="en-US" sz="1600" b="1">
                <a:solidFill>
                  <a:srgbClr val="FF3300"/>
                </a:solidFill>
              </a:rPr>
              <a:t>@Entity </a:t>
            </a:r>
            <a:r>
              <a:rPr lang="en-US" sz="1600" b="1"/>
              <a:t>public class Book </a:t>
            </a:r>
            <a:r>
              <a:rPr lang="en-US" sz="1600" b="1">
                <a:solidFill>
                  <a:srgbClr val="009900"/>
                </a:solidFill>
              </a:rPr>
              <a:t>extends Publication </a:t>
            </a:r>
            <a:r>
              <a:rPr lang="en-US" sz="1600" b="1"/>
              <a:t>{</a:t>
            </a:r>
          </a:p>
          <a:p>
            <a:pPr>
              <a:lnSpc>
                <a:spcPct val="80000"/>
              </a:lnSpc>
              <a:buFont typeface="Wingdings" pitchFamily="2" charset="2"/>
              <a:buNone/>
            </a:pPr>
            <a:r>
              <a:rPr lang="en-US" sz="1600" b="1"/>
              <a:t>@Temporal(TemporalType.DATE)</a:t>
            </a:r>
          </a:p>
          <a:p>
            <a:pPr>
              <a:lnSpc>
                <a:spcPct val="80000"/>
              </a:lnSpc>
              <a:buFont typeface="Wingdings" pitchFamily="2" charset="2"/>
              <a:buNone/>
            </a:pPr>
            <a:r>
              <a:rPr lang="en-US" sz="1600" b="1"/>
              <a:t>private Date publDate;</a:t>
            </a:r>
          </a:p>
          <a:p>
            <a:pPr>
              <a:lnSpc>
                <a:spcPct val="80000"/>
              </a:lnSpc>
              <a:buFont typeface="Wingdings" pitchFamily="2" charset="2"/>
              <a:buNone/>
            </a:pPr>
            <a:r>
              <a:rPr lang="en-US" sz="1600" b="1"/>
              <a:t>}</a:t>
            </a:r>
          </a:p>
          <a:p>
            <a:pPr>
              <a:lnSpc>
                <a:spcPct val="80000"/>
              </a:lnSpc>
              <a:buFont typeface="Wingdings" pitchFamily="2" charset="2"/>
              <a:buNone/>
            </a:pPr>
            <a:endParaRPr lang="en-US" sz="1600" b="1"/>
          </a:p>
          <a:p>
            <a:pPr>
              <a:lnSpc>
                <a:spcPct val="80000"/>
              </a:lnSpc>
              <a:buFont typeface="Wingdings" pitchFamily="2" charset="2"/>
              <a:buNone/>
            </a:pPr>
            <a:r>
              <a:rPr lang="en-US" sz="1600" b="1">
                <a:solidFill>
                  <a:srgbClr val="FF3300"/>
                </a:solidFill>
              </a:rPr>
              <a:t>@Entity </a:t>
            </a:r>
            <a:r>
              <a:rPr lang="en-US" sz="1600" b="1"/>
              <a:t>public class Comic </a:t>
            </a:r>
            <a:r>
              <a:rPr lang="en-US" sz="1600" b="1">
                <a:solidFill>
                  <a:srgbClr val="009900"/>
                </a:solidFill>
              </a:rPr>
              <a:t>extends Publication </a:t>
            </a:r>
            <a:r>
              <a:rPr lang="en-US" sz="1600" b="1"/>
              <a:t>{</a:t>
            </a:r>
          </a:p>
          <a:p>
            <a:pPr>
              <a:lnSpc>
                <a:spcPct val="80000"/>
              </a:lnSpc>
              <a:buFont typeface="Wingdings" pitchFamily="2" charset="2"/>
              <a:buNone/>
            </a:pPr>
            <a:r>
              <a:rPr lang="en-US" sz="1600" b="1"/>
              <a:t>@Enumerated(EnumType.STRING)</a:t>
            </a:r>
          </a:p>
          <a:p>
            <a:pPr>
              <a:lnSpc>
                <a:spcPct val="80000"/>
              </a:lnSpc>
              <a:buFont typeface="Wingdings" pitchFamily="2" charset="2"/>
              <a:buNone/>
            </a:pPr>
            <a:r>
              <a:rPr lang="en-US" sz="1600" b="1"/>
              <a:t>private IssuePeriod issuePeriod;</a:t>
            </a:r>
          </a:p>
          <a:p>
            <a:pPr>
              <a:lnSpc>
                <a:spcPct val="80000"/>
              </a:lnSpc>
              <a:buFont typeface="Wingdings" pitchFamily="2" charset="2"/>
              <a:buNone/>
            </a:pPr>
            <a:r>
              <a:rPr lang="en-US" sz="1600" b="1"/>
              <a:t>}</a:t>
            </a:r>
          </a:p>
        </p:txBody>
      </p:sp>
      <p:sp>
        <p:nvSpPr>
          <p:cNvPr id="354309" name="Rectangle 5" descr="Rectangle: Click to edit Master text styles&#10;Second level&#10;Third level&#10;Fourth level&#10;Fifth level"/>
          <p:cNvSpPr>
            <a:spLocks noGrp="1" noChangeArrowheads="1"/>
          </p:cNvSpPr>
          <p:nvPr>
            <p:ph type="body" sz="half" idx="2"/>
          </p:nvPr>
        </p:nvSpPr>
        <p:spPr/>
        <p:txBody>
          <a:bodyPr/>
          <a:lstStyle/>
          <a:p>
            <a:pPr>
              <a:lnSpc>
                <a:spcPct val="80000"/>
              </a:lnSpc>
            </a:pPr>
            <a:r>
              <a:rPr lang="en-US" sz="2400"/>
              <a:t>Mapped superclasses are a syntactic facility to share persistent fields and mapping information, they do not have entities</a:t>
            </a:r>
          </a:p>
          <a:p>
            <a:pPr>
              <a:lnSpc>
                <a:spcPct val="80000"/>
              </a:lnSpc>
            </a:pPr>
            <a:r>
              <a:rPr lang="en-US" sz="2400"/>
              <a:t>Alternatively, the superclass can also be an entity or a transient Java class</a:t>
            </a:r>
          </a:p>
          <a:p>
            <a:pPr>
              <a:lnSpc>
                <a:spcPct val="80000"/>
              </a:lnSpc>
            </a:pPr>
            <a:endParaRPr lang="en-US" sz="2400"/>
          </a:p>
        </p:txBody>
      </p:sp>
    </p:spTree>
    <p:extLst>
      <p:ext uri="{BB962C8B-B14F-4D97-AF65-F5344CB8AC3E}">
        <p14:creationId xmlns:p14="http://schemas.microsoft.com/office/powerpoint/2010/main" val="40645979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t>Single Table per Hierarchy</a:t>
            </a:r>
          </a:p>
        </p:txBody>
      </p:sp>
      <p:sp>
        <p:nvSpPr>
          <p:cNvPr id="356356" name="Rectangle 4" descr="Rectangle: Click to edit Master text styles&#10;Second level&#10;Third level&#10;Fourth level&#10;Fifth level"/>
          <p:cNvSpPr>
            <a:spLocks noGrp="1" noChangeArrowheads="1"/>
          </p:cNvSpPr>
          <p:nvPr>
            <p:ph type="body" sz="half" idx="1"/>
          </p:nvPr>
        </p:nvSpPr>
        <p:spPr>
          <a:xfrm>
            <a:off x="838200" y="1628775"/>
            <a:ext cx="7772400" cy="3455988"/>
          </a:xfrm>
        </p:spPr>
        <p:txBody>
          <a:bodyPr/>
          <a:lstStyle/>
          <a:p>
            <a:r>
              <a:rPr lang="en-US" sz="2400"/>
              <a:t>A discriminator column must be used to distinguish the type of the object</a:t>
            </a:r>
          </a:p>
          <a:p>
            <a:pPr lvl="1">
              <a:buFont typeface="Wingdings" pitchFamily="2" charset="2"/>
              <a:buNone/>
            </a:pPr>
            <a:r>
              <a:rPr lang="en-US" sz="2000">
                <a:solidFill>
                  <a:srgbClr val="FF3300"/>
                </a:solidFill>
              </a:rPr>
              <a:t>@Inheritance(strategy=SINGLE_TABLE)</a:t>
            </a:r>
          </a:p>
          <a:p>
            <a:pPr lvl="1">
              <a:buFont typeface="Wingdings" pitchFamily="2" charset="2"/>
              <a:buNone/>
            </a:pPr>
            <a:r>
              <a:rPr lang="en-US" sz="2000">
                <a:solidFill>
                  <a:srgbClr val="FF3300"/>
                </a:solidFill>
              </a:rPr>
              <a:t>@DiscriminatorColumn(name=”Discr”)</a:t>
            </a:r>
          </a:p>
          <a:p>
            <a:pPr lvl="1">
              <a:buFont typeface="Wingdings" pitchFamily="2" charset="2"/>
              <a:buNone/>
            </a:pPr>
            <a:r>
              <a:rPr lang="en-US" sz="2000">
                <a:solidFill>
                  <a:srgbClr val="FF3300"/>
                </a:solidFill>
              </a:rPr>
              <a:t>@MappedSuperclass</a:t>
            </a:r>
            <a:r>
              <a:rPr lang="en-US" sz="2000"/>
              <a:t> abstract class Publication { . }</a:t>
            </a:r>
          </a:p>
          <a:p>
            <a:pPr lvl="1">
              <a:buFont typeface="Wingdings" pitchFamily="2" charset="2"/>
              <a:buNone/>
            </a:pPr>
            <a:r>
              <a:rPr lang="en-US" sz="2000">
                <a:solidFill>
                  <a:srgbClr val="FF3300"/>
                </a:solidFill>
              </a:rPr>
              <a:t>@DiscriminatorValue(“B”)</a:t>
            </a:r>
          </a:p>
          <a:p>
            <a:pPr lvl="1">
              <a:buFont typeface="Wingdings" pitchFamily="2" charset="2"/>
              <a:buNone/>
            </a:pPr>
            <a:r>
              <a:rPr lang="en-US" sz="2000">
                <a:solidFill>
                  <a:srgbClr val="FF3300"/>
                </a:solidFill>
              </a:rPr>
              <a:t>@Entity</a:t>
            </a:r>
            <a:r>
              <a:rPr lang="en-US" sz="2000"/>
              <a:t> class Book extends Publication { . }</a:t>
            </a:r>
          </a:p>
          <a:p>
            <a:pPr lvl="1">
              <a:buFont typeface="Wingdings" pitchFamily="2" charset="2"/>
              <a:buNone/>
            </a:pPr>
            <a:r>
              <a:rPr lang="en-US" sz="2000">
                <a:solidFill>
                  <a:srgbClr val="FF3300"/>
                </a:solidFill>
              </a:rPr>
              <a:t>@DiscriminatorValue(“C”)</a:t>
            </a:r>
          </a:p>
          <a:p>
            <a:pPr lvl="1">
              <a:buFont typeface="Wingdings" pitchFamily="2" charset="2"/>
              <a:buNone/>
            </a:pPr>
            <a:r>
              <a:rPr lang="en-US" sz="2000">
                <a:solidFill>
                  <a:srgbClr val="FF3300"/>
                </a:solidFill>
              </a:rPr>
              <a:t>@Entity</a:t>
            </a:r>
            <a:r>
              <a:rPr lang="en-US" sz="2000"/>
              <a:t> class Comic extends Publication { . }</a:t>
            </a:r>
          </a:p>
        </p:txBody>
      </p:sp>
      <p:pic>
        <p:nvPicPr>
          <p:cNvPr id="3563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5030788"/>
            <a:ext cx="5553075"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9739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smtClean="0"/>
              <a:t>Joined</a:t>
            </a:r>
            <a:endParaRPr lang="en-US"/>
          </a:p>
        </p:txBody>
      </p:sp>
      <p:sp>
        <p:nvSpPr>
          <p:cNvPr id="358404" name="Rectangle 4" descr="Rectangle: Click to edit Master text styles&#10;Second level&#10;Third level&#10;Fourth level&#10;Fifth level"/>
          <p:cNvSpPr>
            <a:spLocks noGrp="1" noChangeArrowheads="1"/>
          </p:cNvSpPr>
          <p:nvPr>
            <p:ph type="body" sz="half" idx="1"/>
          </p:nvPr>
        </p:nvSpPr>
        <p:spPr/>
        <p:txBody>
          <a:bodyPr/>
          <a:lstStyle/>
          <a:p>
            <a:pPr>
              <a:lnSpc>
                <a:spcPct val="80000"/>
              </a:lnSpc>
            </a:pPr>
            <a:r>
              <a:rPr lang="en-US" sz="2400" smtClean="0"/>
              <a:t>One table per class (including superclasses)</a:t>
            </a:r>
          </a:p>
          <a:p>
            <a:pPr>
              <a:lnSpc>
                <a:spcPct val="80000"/>
              </a:lnSpc>
            </a:pPr>
            <a:r>
              <a:rPr lang="en-US" sz="2400" smtClean="0"/>
              <a:t>Objects reconstructed by join</a:t>
            </a:r>
          </a:p>
          <a:p>
            <a:pPr lvl="1">
              <a:lnSpc>
                <a:spcPct val="80000"/>
              </a:lnSpc>
              <a:buFont typeface="Wingdings" pitchFamily="2" charset="2"/>
              <a:buNone/>
            </a:pPr>
            <a:r>
              <a:rPr lang="en-US" sz="2000" smtClean="0">
                <a:solidFill>
                  <a:srgbClr val="FF3300"/>
                </a:solidFill>
              </a:rPr>
              <a:t>@Inheritance(strategy=JOINED)</a:t>
            </a:r>
          </a:p>
          <a:p>
            <a:pPr lvl="1">
              <a:lnSpc>
                <a:spcPct val="80000"/>
              </a:lnSpc>
              <a:buFont typeface="Wingdings" pitchFamily="2" charset="2"/>
              <a:buNone/>
            </a:pPr>
            <a:r>
              <a:rPr lang="en-US" sz="2000" smtClean="0">
                <a:solidFill>
                  <a:srgbClr val="FF3300"/>
                </a:solidFill>
              </a:rPr>
              <a:t>@MappedSuperclass</a:t>
            </a:r>
            <a:r>
              <a:rPr lang="en-US" sz="2000" smtClean="0"/>
              <a:t> abstract class Publication { . }</a:t>
            </a:r>
          </a:p>
          <a:p>
            <a:pPr lvl="1">
              <a:lnSpc>
                <a:spcPct val="80000"/>
              </a:lnSpc>
              <a:buFont typeface="Wingdings" pitchFamily="2" charset="2"/>
              <a:buNone/>
            </a:pPr>
            <a:r>
              <a:rPr lang="en-US" sz="2000" smtClean="0">
                <a:solidFill>
                  <a:srgbClr val="FF3300"/>
                </a:solidFill>
              </a:rPr>
              <a:t>@Entity </a:t>
            </a:r>
            <a:r>
              <a:rPr lang="en-US" sz="2000" smtClean="0"/>
              <a:t>class Book extends Publication { . }</a:t>
            </a:r>
          </a:p>
          <a:p>
            <a:pPr lvl="1">
              <a:lnSpc>
                <a:spcPct val="80000"/>
              </a:lnSpc>
              <a:buFont typeface="Wingdings" pitchFamily="2" charset="2"/>
              <a:buNone/>
            </a:pPr>
            <a:r>
              <a:rPr lang="en-US" sz="2000" smtClean="0">
                <a:solidFill>
                  <a:srgbClr val="FF3300"/>
                </a:solidFill>
              </a:rPr>
              <a:t>@Entity </a:t>
            </a:r>
            <a:r>
              <a:rPr lang="en-US" sz="2000" smtClean="0"/>
              <a:t>class Comic extends Publication { . }</a:t>
            </a:r>
            <a:endParaRPr lang="en-US" sz="2000"/>
          </a:p>
        </p:txBody>
      </p:sp>
      <p:pic>
        <p:nvPicPr>
          <p:cNvPr id="35840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114800"/>
            <a:ext cx="56102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1717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a:t>Table per Class</a:t>
            </a:r>
          </a:p>
        </p:txBody>
      </p:sp>
      <p:sp>
        <p:nvSpPr>
          <p:cNvPr id="360452" name="Rectangle 4" descr="Rectangle: Click to edit Master text styles&#10;Second level&#10;Third level&#10;Fourth level&#10;Fifth level"/>
          <p:cNvSpPr>
            <a:spLocks noGrp="1" noChangeArrowheads="1"/>
          </p:cNvSpPr>
          <p:nvPr>
            <p:ph type="body" sz="half" idx="1"/>
          </p:nvPr>
        </p:nvSpPr>
        <p:spPr>
          <a:xfrm>
            <a:off x="838200" y="1905000"/>
            <a:ext cx="7772400" cy="3252788"/>
          </a:xfrm>
        </p:spPr>
        <p:txBody>
          <a:bodyPr/>
          <a:lstStyle/>
          <a:p>
            <a:pPr>
              <a:lnSpc>
                <a:spcPct val="90000"/>
              </a:lnSpc>
            </a:pPr>
            <a:r>
              <a:rPr lang="en-US" sz="2800"/>
              <a:t>One table per </a:t>
            </a:r>
            <a:r>
              <a:rPr lang="en-US" sz="2800">
                <a:solidFill>
                  <a:srgbClr val="FF3300"/>
                </a:solidFill>
              </a:rPr>
              <a:t>concrete</a:t>
            </a:r>
            <a:r>
              <a:rPr lang="en-US" sz="2800"/>
              <a:t> class</a:t>
            </a:r>
          </a:p>
          <a:p>
            <a:pPr>
              <a:lnSpc>
                <a:spcPct val="90000"/>
              </a:lnSpc>
            </a:pPr>
            <a:r>
              <a:rPr lang="en-US" sz="2800"/>
              <a:t>Inherited attributes </a:t>
            </a:r>
            <a:r>
              <a:rPr lang="en-US" sz="2800">
                <a:solidFill>
                  <a:srgbClr val="FF3300"/>
                </a:solidFill>
              </a:rPr>
              <a:t>cached</a:t>
            </a:r>
            <a:r>
              <a:rPr lang="en-US" sz="2800"/>
              <a:t> in subclasses</a:t>
            </a:r>
          </a:p>
          <a:p>
            <a:pPr>
              <a:lnSpc>
                <a:spcPct val="90000"/>
              </a:lnSpc>
            </a:pPr>
            <a:r>
              <a:rPr lang="en-US" sz="2800"/>
              <a:t>Population reconstructed by UNION</a:t>
            </a:r>
          </a:p>
          <a:p>
            <a:pPr lvl="1">
              <a:lnSpc>
                <a:spcPct val="90000"/>
              </a:lnSpc>
              <a:buFont typeface="Wingdings" pitchFamily="2" charset="2"/>
              <a:buNone/>
            </a:pPr>
            <a:r>
              <a:rPr lang="en-US" sz="2400">
                <a:solidFill>
                  <a:srgbClr val="FF3300"/>
                </a:solidFill>
              </a:rPr>
              <a:t>@Inheritance(strategy=TABLE_PER_CLASS)</a:t>
            </a:r>
          </a:p>
          <a:p>
            <a:pPr lvl="1">
              <a:lnSpc>
                <a:spcPct val="90000"/>
              </a:lnSpc>
              <a:buFont typeface="Wingdings" pitchFamily="2" charset="2"/>
              <a:buNone/>
            </a:pPr>
            <a:r>
              <a:rPr lang="en-US" sz="2400">
                <a:solidFill>
                  <a:srgbClr val="FF3300"/>
                </a:solidFill>
              </a:rPr>
              <a:t>@MappedSuperclass</a:t>
            </a:r>
            <a:r>
              <a:rPr lang="en-US" sz="2400"/>
              <a:t> abstract class Publication { . }</a:t>
            </a:r>
          </a:p>
          <a:p>
            <a:pPr lvl="1">
              <a:lnSpc>
                <a:spcPct val="90000"/>
              </a:lnSpc>
              <a:buFont typeface="Wingdings" pitchFamily="2" charset="2"/>
              <a:buNone/>
            </a:pPr>
            <a:r>
              <a:rPr lang="en-US" sz="2400">
                <a:solidFill>
                  <a:srgbClr val="FF3300"/>
                </a:solidFill>
              </a:rPr>
              <a:t>@Entity </a:t>
            </a:r>
            <a:r>
              <a:rPr lang="en-US" sz="2400"/>
              <a:t>class Book extends Publication { . }</a:t>
            </a:r>
          </a:p>
          <a:p>
            <a:pPr lvl="1">
              <a:lnSpc>
                <a:spcPct val="90000"/>
              </a:lnSpc>
              <a:buFont typeface="Wingdings" pitchFamily="2" charset="2"/>
              <a:buNone/>
            </a:pPr>
            <a:r>
              <a:rPr lang="en-US" sz="2400">
                <a:solidFill>
                  <a:srgbClr val="FF3300"/>
                </a:solidFill>
              </a:rPr>
              <a:t>@Entity </a:t>
            </a:r>
            <a:r>
              <a:rPr lang="en-US" sz="2400"/>
              <a:t>class Comic extends Publication { . }</a:t>
            </a:r>
          </a:p>
          <a:p>
            <a:pPr lvl="1">
              <a:lnSpc>
                <a:spcPct val="90000"/>
              </a:lnSpc>
              <a:buFont typeface="Wingdings" pitchFamily="2" charset="2"/>
              <a:buNone/>
            </a:pPr>
            <a:endParaRPr lang="en-US" sz="2000"/>
          </a:p>
        </p:txBody>
      </p:sp>
      <p:pic>
        <p:nvPicPr>
          <p:cNvPr id="3604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175" y="5373688"/>
            <a:ext cx="32480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3604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5373688"/>
            <a:ext cx="324802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50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Object Model vs.</a:t>
            </a:r>
            <a:br>
              <a:rPr lang="en-US" dirty="0" smtClean="0"/>
            </a:br>
            <a:r>
              <a:rPr lang="en-US" dirty="0" smtClean="0"/>
              <a:t>Relational Model (2/3)</a:t>
            </a:r>
            <a:endParaRPr lang="en-US" dirty="0"/>
          </a:p>
        </p:txBody>
      </p:sp>
      <p:sp>
        <p:nvSpPr>
          <p:cNvPr id="3" name="Segnaposto contenuto 2"/>
          <p:cNvSpPr>
            <a:spLocks noGrp="1"/>
          </p:cNvSpPr>
          <p:nvPr>
            <p:ph idx="1"/>
          </p:nvPr>
        </p:nvSpPr>
        <p:spPr/>
        <p:txBody>
          <a:bodyPr>
            <a:normAutofit fontScale="92500" lnSpcReduction="10000"/>
          </a:bodyPr>
          <a:lstStyle/>
          <a:p>
            <a:r>
              <a:rPr lang="en-US" dirty="0"/>
              <a:t>The technique of bridging the gap between the object model and the relational model is known as </a:t>
            </a:r>
            <a:r>
              <a:rPr lang="en-US" b="1" dirty="0"/>
              <a:t>object-relational </a:t>
            </a:r>
            <a:r>
              <a:rPr lang="en-US" b="1" dirty="0" smtClean="0"/>
              <a:t>mapping</a:t>
            </a:r>
            <a:r>
              <a:rPr lang="en-US" dirty="0"/>
              <a:t> </a:t>
            </a:r>
            <a:r>
              <a:rPr lang="en-US" dirty="0" smtClean="0"/>
              <a:t>(ORM)</a:t>
            </a:r>
          </a:p>
          <a:p>
            <a:r>
              <a:rPr lang="en-US" dirty="0" smtClean="0"/>
              <a:t>ORM techniques try to map the </a:t>
            </a:r>
            <a:r>
              <a:rPr lang="en-US" dirty="0"/>
              <a:t>concepts from one model onto </a:t>
            </a:r>
            <a:r>
              <a:rPr lang="en-US" dirty="0" smtClean="0"/>
              <a:t>another</a:t>
            </a:r>
          </a:p>
          <a:p>
            <a:pPr lvl="1"/>
            <a:r>
              <a:rPr lang="en-US" b="1" dirty="0" smtClean="0"/>
              <a:t>Impedance mismatch: </a:t>
            </a:r>
            <a:r>
              <a:rPr lang="en-US" dirty="0" smtClean="0"/>
              <a:t>The </a:t>
            </a:r>
            <a:r>
              <a:rPr lang="en-US" dirty="0"/>
              <a:t>challenge of mapping one </a:t>
            </a:r>
            <a:r>
              <a:rPr lang="en-US" dirty="0" smtClean="0"/>
              <a:t>model to </a:t>
            </a:r>
            <a:r>
              <a:rPr lang="en-US" dirty="0"/>
              <a:t>the other </a:t>
            </a:r>
            <a:r>
              <a:rPr lang="en-US" dirty="0" smtClean="0"/>
              <a:t>lies  in </a:t>
            </a:r>
            <a:r>
              <a:rPr lang="en-US" dirty="0"/>
              <a:t>the concepts in each for which there is no logical equivalent in the </a:t>
            </a:r>
            <a:r>
              <a:rPr lang="en-US" dirty="0" smtClean="0"/>
              <a:t>other</a:t>
            </a:r>
          </a:p>
          <a:p>
            <a:r>
              <a:rPr lang="en-US" dirty="0" smtClean="0"/>
              <a:t>We need a </a:t>
            </a:r>
            <a:r>
              <a:rPr lang="en-US" b="1" dirty="0"/>
              <a:t>mediator</a:t>
            </a:r>
            <a:r>
              <a:rPr lang="en-US" dirty="0"/>
              <a:t> to manage the automatic transformation of one to the </a:t>
            </a:r>
            <a:r>
              <a:rPr lang="en-US" dirty="0" smtClean="0"/>
              <a:t>other</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5</a:t>
            </a:fld>
            <a:endParaRPr lang="en-US"/>
          </a:p>
        </p:txBody>
      </p:sp>
    </p:spTree>
    <p:extLst>
      <p:ext uri="{BB962C8B-B14F-4D97-AF65-F5344CB8AC3E}">
        <p14:creationId xmlns:p14="http://schemas.microsoft.com/office/powerpoint/2010/main" val="17500586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t>How to work with entities</a:t>
            </a:r>
          </a:p>
        </p:txBody>
      </p:sp>
      <p:sp>
        <p:nvSpPr>
          <p:cNvPr id="362499" name="Rectangle 3" descr="Rectangle: Click to edit Master text styles&#10;Second level&#10;Third level&#10;Fourth level&#10;Fifth level"/>
          <p:cNvSpPr>
            <a:spLocks noGrp="1" noChangeArrowheads="1"/>
          </p:cNvSpPr>
          <p:nvPr>
            <p:ph type="body" idx="1"/>
          </p:nvPr>
        </p:nvSpPr>
        <p:spPr>
          <a:xfrm>
            <a:off x="838200" y="1905000"/>
            <a:ext cx="7772400" cy="1379538"/>
          </a:xfrm>
        </p:spPr>
        <p:txBody>
          <a:bodyPr/>
          <a:lstStyle/>
          <a:p>
            <a:r>
              <a:rPr lang="en-US"/>
              <a:t>Entities are accessed through suitable interfaces of JPA</a:t>
            </a:r>
          </a:p>
        </p:txBody>
      </p:sp>
      <p:sp>
        <p:nvSpPr>
          <p:cNvPr id="362500" name="Text Box 4"/>
          <p:cNvSpPr txBox="1">
            <a:spLocks noChangeArrowheads="1"/>
          </p:cNvSpPr>
          <p:nvPr/>
        </p:nvSpPr>
        <p:spPr bwMode="auto">
          <a:xfrm>
            <a:off x="3275013" y="4006850"/>
            <a:ext cx="1944687"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a:t>Entity manager</a:t>
            </a:r>
          </a:p>
        </p:txBody>
      </p:sp>
      <p:sp>
        <p:nvSpPr>
          <p:cNvPr id="362501" name="Rectangle 5"/>
          <p:cNvSpPr>
            <a:spLocks noChangeArrowheads="1"/>
          </p:cNvSpPr>
          <p:nvPr/>
        </p:nvSpPr>
        <p:spPr bwMode="auto">
          <a:xfrm>
            <a:off x="3275013" y="4438650"/>
            <a:ext cx="1944687"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02" name="Text Box 6"/>
          <p:cNvSpPr txBox="1">
            <a:spLocks noChangeArrowheads="1"/>
          </p:cNvSpPr>
          <p:nvPr/>
        </p:nvSpPr>
        <p:spPr bwMode="auto">
          <a:xfrm>
            <a:off x="611188" y="4005263"/>
            <a:ext cx="1655762"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a:t>Client</a:t>
            </a:r>
          </a:p>
        </p:txBody>
      </p:sp>
      <p:sp>
        <p:nvSpPr>
          <p:cNvPr id="362503" name="Rectangle 7"/>
          <p:cNvSpPr>
            <a:spLocks noChangeArrowheads="1"/>
          </p:cNvSpPr>
          <p:nvPr/>
        </p:nvSpPr>
        <p:spPr bwMode="auto">
          <a:xfrm>
            <a:off x="611188" y="4437063"/>
            <a:ext cx="1655762" cy="503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04" name="Line 8"/>
          <p:cNvSpPr>
            <a:spLocks noChangeShapeType="1"/>
          </p:cNvSpPr>
          <p:nvPr/>
        </p:nvSpPr>
        <p:spPr bwMode="auto">
          <a:xfrm>
            <a:off x="2265363" y="4581525"/>
            <a:ext cx="10080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06" name="Text Box 10"/>
          <p:cNvSpPr txBox="1">
            <a:spLocks noChangeArrowheads="1"/>
          </p:cNvSpPr>
          <p:nvPr/>
        </p:nvSpPr>
        <p:spPr bwMode="auto">
          <a:xfrm>
            <a:off x="6300788" y="3933825"/>
            <a:ext cx="1944687" cy="5302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Persistence Context</a:t>
            </a:r>
          </a:p>
        </p:txBody>
      </p:sp>
      <p:sp>
        <p:nvSpPr>
          <p:cNvPr id="362507" name="Rectangle 11"/>
          <p:cNvSpPr>
            <a:spLocks noChangeArrowheads="1"/>
          </p:cNvSpPr>
          <p:nvPr/>
        </p:nvSpPr>
        <p:spPr bwMode="auto">
          <a:xfrm>
            <a:off x="6300788" y="4451350"/>
            <a:ext cx="1944687"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08" name="Line 12"/>
          <p:cNvSpPr>
            <a:spLocks noChangeShapeType="1"/>
          </p:cNvSpPr>
          <p:nvPr/>
        </p:nvSpPr>
        <p:spPr bwMode="auto">
          <a:xfrm>
            <a:off x="5292725" y="450850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362512" name="Group 16"/>
          <p:cNvGrpSpPr>
            <a:grpSpLocks/>
          </p:cNvGrpSpPr>
          <p:nvPr/>
        </p:nvGrpSpPr>
        <p:grpSpPr bwMode="auto">
          <a:xfrm>
            <a:off x="6372225" y="5418138"/>
            <a:ext cx="1655763" cy="819150"/>
            <a:chOff x="3289" y="3413"/>
            <a:chExt cx="1043" cy="516"/>
          </a:xfrm>
        </p:grpSpPr>
        <p:sp>
          <p:nvSpPr>
            <p:cNvPr id="362509" name="Text Box 13"/>
            <p:cNvSpPr txBox="1">
              <a:spLocks noChangeArrowheads="1"/>
            </p:cNvSpPr>
            <p:nvPr/>
          </p:nvSpPr>
          <p:spPr bwMode="auto">
            <a:xfrm>
              <a:off x="3289" y="3413"/>
              <a:ext cx="1043"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Persistent obj.</a:t>
              </a:r>
            </a:p>
          </p:txBody>
        </p:sp>
        <p:sp>
          <p:nvSpPr>
            <p:cNvPr id="362510" name="Rectangle 14"/>
            <p:cNvSpPr>
              <a:spLocks noChangeArrowheads="1"/>
            </p:cNvSpPr>
            <p:nvPr/>
          </p:nvSpPr>
          <p:spPr bwMode="auto">
            <a:xfrm>
              <a:off x="3289" y="3612"/>
              <a:ext cx="1043" cy="31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362513" name="Group 17"/>
          <p:cNvGrpSpPr>
            <a:grpSpLocks/>
          </p:cNvGrpSpPr>
          <p:nvPr/>
        </p:nvGrpSpPr>
        <p:grpSpPr bwMode="auto">
          <a:xfrm>
            <a:off x="6588125" y="5634038"/>
            <a:ext cx="1655763" cy="819150"/>
            <a:chOff x="3289" y="3413"/>
            <a:chExt cx="1043" cy="516"/>
          </a:xfrm>
        </p:grpSpPr>
        <p:sp>
          <p:nvSpPr>
            <p:cNvPr id="362514" name="Text Box 18"/>
            <p:cNvSpPr txBox="1">
              <a:spLocks noChangeArrowheads="1"/>
            </p:cNvSpPr>
            <p:nvPr/>
          </p:nvSpPr>
          <p:spPr bwMode="auto">
            <a:xfrm>
              <a:off x="3289" y="3413"/>
              <a:ext cx="1043"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Persistent obj.</a:t>
              </a:r>
            </a:p>
          </p:txBody>
        </p:sp>
        <p:sp>
          <p:nvSpPr>
            <p:cNvPr id="362515" name="Rectangle 19"/>
            <p:cNvSpPr>
              <a:spLocks noChangeArrowheads="1"/>
            </p:cNvSpPr>
            <p:nvPr/>
          </p:nvSpPr>
          <p:spPr bwMode="auto">
            <a:xfrm>
              <a:off x="3289" y="3612"/>
              <a:ext cx="1043" cy="31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362516" name="Group 20"/>
          <p:cNvGrpSpPr>
            <a:grpSpLocks/>
          </p:cNvGrpSpPr>
          <p:nvPr/>
        </p:nvGrpSpPr>
        <p:grpSpPr bwMode="auto">
          <a:xfrm>
            <a:off x="6804025" y="5849938"/>
            <a:ext cx="1655763" cy="819150"/>
            <a:chOff x="3289" y="3413"/>
            <a:chExt cx="1043" cy="516"/>
          </a:xfrm>
        </p:grpSpPr>
        <p:sp>
          <p:nvSpPr>
            <p:cNvPr id="362517" name="Text Box 21"/>
            <p:cNvSpPr txBox="1">
              <a:spLocks noChangeArrowheads="1"/>
            </p:cNvSpPr>
            <p:nvPr/>
          </p:nvSpPr>
          <p:spPr bwMode="auto">
            <a:xfrm>
              <a:off x="3289" y="3413"/>
              <a:ext cx="1043"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Persistent obj.</a:t>
              </a:r>
            </a:p>
          </p:txBody>
        </p:sp>
        <p:sp>
          <p:nvSpPr>
            <p:cNvPr id="362518" name="Rectangle 22"/>
            <p:cNvSpPr>
              <a:spLocks noChangeArrowheads="1"/>
            </p:cNvSpPr>
            <p:nvPr/>
          </p:nvSpPr>
          <p:spPr bwMode="auto">
            <a:xfrm>
              <a:off x="3289" y="3612"/>
              <a:ext cx="1043" cy="31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362519" name="Line 23"/>
          <p:cNvSpPr>
            <a:spLocks noChangeShapeType="1"/>
          </p:cNvSpPr>
          <p:nvPr/>
        </p:nvSpPr>
        <p:spPr bwMode="auto">
          <a:xfrm>
            <a:off x="7308850" y="501332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20" name="Text Box 24"/>
          <p:cNvSpPr txBox="1">
            <a:spLocks noChangeArrowheads="1"/>
          </p:cNvSpPr>
          <p:nvPr/>
        </p:nvSpPr>
        <p:spPr bwMode="auto">
          <a:xfrm>
            <a:off x="1619250" y="3500438"/>
            <a:ext cx="236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Interacts with</a:t>
            </a:r>
          </a:p>
        </p:txBody>
      </p:sp>
      <p:sp>
        <p:nvSpPr>
          <p:cNvPr id="362521" name="Text Box 25"/>
          <p:cNvSpPr txBox="1">
            <a:spLocks noChangeArrowheads="1"/>
          </p:cNvSpPr>
          <p:nvPr/>
        </p:nvSpPr>
        <p:spPr bwMode="auto">
          <a:xfrm>
            <a:off x="4494213" y="3357563"/>
            <a:ext cx="297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Is associated with</a:t>
            </a:r>
          </a:p>
        </p:txBody>
      </p:sp>
      <p:sp>
        <p:nvSpPr>
          <p:cNvPr id="362522" name="Text Box 26"/>
          <p:cNvSpPr txBox="1">
            <a:spLocks noChangeArrowheads="1"/>
          </p:cNvSpPr>
          <p:nvPr/>
        </p:nvSpPr>
        <p:spPr bwMode="auto">
          <a:xfrm>
            <a:off x="5284788" y="4941888"/>
            <a:ext cx="1379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handles</a:t>
            </a:r>
          </a:p>
        </p:txBody>
      </p:sp>
      <p:sp>
        <p:nvSpPr>
          <p:cNvPr id="362523" name="Text Box 27"/>
          <p:cNvSpPr txBox="1">
            <a:spLocks noChangeArrowheads="1"/>
          </p:cNvSpPr>
          <p:nvPr/>
        </p:nvSpPr>
        <p:spPr bwMode="auto">
          <a:xfrm>
            <a:off x="1763713" y="5589588"/>
            <a:ext cx="1944687" cy="349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Persistence Unit</a:t>
            </a:r>
          </a:p>
        </p:txBody>
      </p:sp>
      <p:sp>
        <p:nvSpPr>
          <p:cNvPr id="362524" name="Rectangle 28"/>
          <p:cNvSpPr>
            <a:spLocks noChangeArrowheads="1"/>
          </p:cNvSpPr>
          <p:nvPr/>
        </p:nvSpPr>
        <p:spPr bwMode="auto">
          <a:xfrm>
            <a:off x="1763713" y="5949950"/>
            <a:ext cx="1944687" cy="503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25" name="Line 29"/>
          <p:cNvSpPr>
            <a:spLocks noChangeShapeType="1"/>
          </p:cNvSpPr>
          <p:nvPr/>
        </p:nvSpPr>
        <p:spPr bwMode="auto">
          <a:xfrm flipH="1">
            <a:off x="3851275" y="6092825"/>
            <a:ext cx="2520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2526" name="Text Box 30"/>
          <p:cNvSpPr txBox="1">
            <a:spLocks noChangeArrowheads="1"/>
          </p:cNvSpPr>
          <p:nvPr/>
        </p:nvSpPr>
        <p:spPr bwMode="auto">
          <a:xfrm>
            <a:off x="3779838" y="5708650"/>
            <a:ext cx="2608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Instance of classes</a:t>
            </a:r>
          </a:p>
          <a:p>
            <a:r>
              <a:rPr lang="en-US" sz="2000"/>
              <a:t>belonging to</a:t>
            </a:r>
          </a:p>
        </p:txBody>
      </p:sp>
    </p:spTree>
    <p:extLst>
      <p:ext uri="{BB962C8B-B14F-4D97-AF65-F5344CB8AC3E}">
        <p14:creationId xmlns:p14="http://schemas.microsoft.com/office/powerpoint/2010/main" val="5494996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sz="4000"/>
              <a:t>Typical project structure in JEE</a:t>
            </a:r>
          </a:p>
        </p:txBody>
      </p:sp>
      <p:pic>
        <p:nvPicPr>
          <p:cNvPr id="363524" name="Picture 4" descr="ej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676400"/>
            <a:ext cx="87249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525" name="Rectangle 5"/>
          <p:cNvSpPr>
            <a:spLocks noChangeArrowheads="1"/>
          </p:cNvSpPr>
          <p:nvPr/>
        </p:nvSpPr>
        <p:spPr bwMode="auto">
          <a:xfrm>
            <a:off x="250825" y="1531938"/>
            <a:ext cx="2520950" cy="4608512"/>
          </a:xfrm>
          <a:prstGeom prst="rect">
            <a:avLst/>
          </a:prstGeom>
          <a:noFill/>
          <a:ln w="63500" cap="rnd">
            <a:solidFill>
              <a:srgbClr val="00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3526" name="Text Box 6"/>
          <p:cNvSpPr txBox="1">
            <a:spLocks noChangeArrowheads="1"/>
          </p:cNvSpPr>
          <p:nvPr/>
        </p:nvSpPr>
        <p:spPr bwMode="auto">
          <a:xfrm>
            <a:off x="331788" y="6284913"/>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it-IT" b="0">
                <a:solidFill>
                  <a:srgbClr val="0033CC"/>
                </a:solidFill>
                <a:latin typeface="Arial" charset="0"/>
                <a:ea typeface="ＭＳ Ｐゴシック" pitchFamily="1" charset="-128"/>
              </a:rPr>
              <a:t>Web tier</a:t>
            </a:r>
          </a:p>
        </p:txBody>
      </p:sp>
      <p:sp>
        <p:nvSpPr>
          <p:cNvPr id="363527" name="Rectangle 7"/>
          <p:cNvSpPr>
            <a:spLocks noChangeArrowheads="1"/>
          </p:cNvSpPr>
          <p:nvPr/>
        </p:nvSpPr>
        <p:spPr bwMode="auto">
          <a:xfrm>
            <a:off x="2843213" y="1531938"/>
            <a:ext cx="2808287" cy="4608512"/>
          </a:xfrm>
          <a:prstGeom prst="rect">
            <a:avLst/>
          </a:prstGeom>
          <a:noFill/>
          <a:ln w="63500" cap="rnd">
            <a:solidFill>
              <a:srgbClr val="0099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3528" name="Text Box 8"/>
          <p:cNvSpPr txBox="1">
            <a:spLocks noChangeArrowheads="1"/>
          </p:cNvSpPr>
          <p:nvPr/>
        </p:nvSpPr>
        <p:spPr bwMode="auto">
          <a:xfrm>
            <a:off x="3132138" y="6284913"/>
            <a:ext cx="2592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it-IT" b="0">
                <a:solidFill>
                  <a:srgbClr val="009900"/>
                </a:solidFill>
                <a:latin typeface="Arial" charset="0"/>
                <a:ea typeface="ＭＳ Ｐゴシック" pitchFamily="1" charset="-128"/>
              </a:rPr>
              <a:t>Session Beans</a:t>
            </a:r>
          </a:p>
        </p:txBody>
      </p:sp>
      <p:sp>
        <p:nvSpPr>
          <p:cNvPr id="363529" name="Rectangle 9"/>
          <p:cNvSpPr>
            <a:spLocks noChangeArrowheads="1"/>
          </p:cNvSpPr>
          <p:nvPr/>
        </p:nvSpPr>
        <p:spPr bwMode="auto">
          <a:xfrm>
            <a:off x="5761038" y="1531938"/>
            <a:ext cx="3382962" cy="4608512"/>
          </a:xfrm>
          <a:prstGeom prst="rect">
            <a:avLst/>
          </a:prstGeom>
          <a:noFill/>
          <a:ln w="63500" cap="rnd">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63530" name="Text Box 10"/>
          <p:cNvSpPr txBox="1">
            <a:spLocks noChangeArrowheads="1"/>
          </p:cNvSpPr>
          <p:nvPr/>
        </p:nvSpPr>
        <p:spPr bwMode="auto">
          <a:xfrm>
            <a:off x="6092825" y="6284913"/>
            <a:ext cx="280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it-IT" b="0">
                <a:solidFill>
                  <a:srgbClr val="FF0000"/>
                </a:solidFill>
                <a:latin typeface="Arial" charset="0"/>
                <a:ea typeface="ＭＳ Ｐゴシック" pitchFamily="1" charset="-128"/>
              </a:rPr>
              <a:t>Entity Beans</a:t>
            </a:r>
          </a:p>
        </p:txBody>
      </p:sp>
    </p:spTree>
    <p:extLst>
      <p:ext uri="{BB962C8B-B14F-4D97-AF65-F5344CB8AC3E}">
        <p14:creationId xmlns:p14="http://schemas.microsoft.com/office/powerpoint/2010/main" val="42764929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EntityManager</a:t>
            </a:r>
            <a:endParaRPr lang="en-US" dirty="0"/>
          </a:p>
        </p:txBody>
      </p:sp>
      <p:sp>
        <p:nvSpPr>
          <p:cNvPr id="3" name="Segnaposto contenuto 2"/>
          <p:cNvSpPr>
            <a:spLocks noGrp="1"/>
          </p:cNvSpPr>
          <p:nvPr>
            <p:ph idx="1"/>
          </p:nvPr>
        </p:nvSpPr>
        <p:spPr/>
        <p:txBody>
          <a:bodyPr>
            <a:normAutofit fontScale="92500" lnSpcReduction="10000"/>
          </a:bodyPr>
          <a:lstStyle/>
          <a:p>
            <a:r>
              <a:rPr lang="en-US" dirty="0" smtClean="0"/>
              <a:t>Because entity instances are plain Java objects, they do not become persistent until the application invoke an API method to initiate the process</a:t>
            </a:r>
          </a:p>
          <a:p>
            <a:r>
              <a:rPr lang="en-US" dirty="0" smtClean="0"/>
              <a:t>The </a:t>
            </a:r>
            <a:r>
              <a:rPr lang="en-US" dirty="0" err="1" smtClean="0">
                <a:solidFill>
                  <a:srgbClr val="FF0000"/>
                </a:solidFill>
              </a:rPr>
              <a:t>EntityManager</a:t>
            </a:r>
            <a:r>
              <a:rPr lang="en-US" dirty="0" smtClean="0"/>
              <a:t> is the central authority for all persistence actions</a:t>
            </a:r>
          </a:p>
          <a:p>
            <a:pPr lvl="1"/>
            <a:r>
              <a:rPr lang="en-US" dirty="0" smtClean="0"/>
              <a:t>It manages the ORM between a fixed set of entity classes and an underlying data source</a:t>
            </a:r>
          </a:p>
          <a:p>
            <a:pPr lvl="1"/>
            <a:r>
              <a:rPr lang="en-US" dirty="0" smtClean="0"/>
              <a:t>It provides APIs for creating queries, finding objects, synchronizing, and inserting objects into the DB</a:t>
            </a:r>
          </a:p>
          <a:p>
            <a:pPr lvl="1"/>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pPr/>
              <a:t>52</a:t>
            </a:fld>
            <a:endParaRPr lang="en-US" dirty="0"/>
          </a:p>
        </p:txBody>
      </p:sp>
    </p:spTree>
    <p:extLst>
      <p:ext uri="{BB962C8B-B14F-4D97-AF65-F5344CB8AC3E}">
        <p14:creationId xmlns:p14="http://schemas.microsoft.com/office/powerpoint/2010/main" val="36291132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smtClean="0">
                <a:latin typeface="Courier New"/>
                <a:cs typeface="Courier New"/>
              </a:rPr>
              <a:t>EntityManager</a:t>
            </a:r>
            <a:r>
              <a:rPr lang="en-US" dirty="0" smtClean="0"/>
              <a:t> Interface</a:t>
            </a:r>
            <a:endParaRPr lang="en-US"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19718455"/>
              </p:ext>
            </p:extLst>
          </p:nvPr>
        </p:nvGraphicFramePr>
        <p:xfrm>
          <a:off x="331317" y="2595563"/>
          <a:ext cx="8393584" cy="3302000"/>
        </p:xfrm>
        <a:graphic>
          <a:graphicData uri="http://schemas.openxmlformats.org/drawingml/2006/table">
            <a:tbl>
              <a:tblPr firstRow="1" bandRow="1">
                <a:tableStyleId>{5C22544A-7EE6-4342-B048-85BDC9FD1C3A}</a:tableStyleId>
              </a:tblPr>
              <a:tblGrid>
                <a:gridCol w="4588346"/>
                <a:gridCol w="3805238"/>
              </a:tblGrid>
              <a:tr h="370840">
                <a:tc>
                  <a:txBody>
                    <a:bodyPr/>
                    <a:lstStyle/>
                    <a:p>
                      <a:pPr algn="ctr"/>
                      <a:r>
                        <a:rPr lang="en-US" dirty="0" smtClean="0"/>
                        <a:t>Method signature</a:t>
                      </a:r>
                      <a:endParaRPr lang="en-US" dirty="0"/>
                    </a:p>
                  </a:txBody>
                  <a:tcPr/>
                </a:tc>
                <a:tc>
                  <a:txBody>
                    <a:bodyPr/>
                    <a:lstStyle/>
                    <a:p>
                      <a:pPr algn="ctr"/>
                      <a:r>
                        <a:rPr lang="en-US" dirty="0" smtClean="0"/>
                        <a:t>Description</a:t>
                      </a:r>
                      <a:endParaRPr lang="en-US" dirty="0"/>
                    </a:p>
                  </a:txBody>
                  <a:tcPr/>
                </a:tc>
              </a:tr>
              <a:tr h="370840">
                <a:tc>
                  <a:txBody>
                    <a:bodyPr/>
                    <a:lstStyle/>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0" dirty="0" smtClean="0">
                          <a:solidFill>
                            <a:srgbClr val="B00040"/>
                          </a:solidFill>
                          <a:latin typeface="Courier"/>
                        </a:rPr>
                        <a:t>void</a:t>
                      </a:r>
                      <a:r>
                        <a:rPr lang="en-US" sz="1600" b="0" dirty="0" smtClean="0">
                          <a:solidFill>
                            <a:prstClr val="black"/>
                          </a:solidFill>
                          <a:latin typeface="Courier"/>
                        </a:rPr>
                        <a:t> </a:t>
                      </a:r>
                      <a:r>
                        <a:rPr lang="en-US" sz="1600" b="0" dirty="0" smtClean="0">
                          <a:solidFill>
                            <a:srgbClr val="0000FF"/>
                          </a:solidFill>
                          <a:latin typeface="Courier"/>
                        </a:rPr>
                        <a:t>persist</a:t>
                      </a:r>
                      <a:r>
                        <a:rPr lang="en-US" sz="1600" b="0" dirty="0" smtClean="0">
                          <a:solidFill>
                            <a:srgbClr val="666666"/>
                          </a:solidFill>
                          <a:latin typeface="Courier"/>
                        </a:rPr>
                        <a:t>(</a:t>
                      </a:r>
                      <a:r>
                        <a:rPr lang="en-US" sz="1600" b="0" dirty="0" smtClean="0">
                          <a:solidFill>
                            <a:prstClr val="black"/>
                          </a:solidFill>
                          <a:latin typeface="Courier"/>
                        </a:rPr>
                        <a:t>Object entity</a:t>
                      </a:r>
                      <a:r>
                        <a:rPr lang="en-US" sz="1600" b="0" dirty="0" smtClean="0">
                          <a:solidFill>
                            <a:srgbClr val="666666"/>
                          </a:solidFill>
                          <a:latin typeface="Courier"/>
                        </a:rPr>
                        <a:t>);</a:t>
                      </a:r>
                      <a:endParaRPr lang="en-US" sz="1600" b="0" dirty="0" smtClean="0">
                        <a:solidFill>
                          <a:prstClr val="black"/>
                        </a:solidFill>
                        <a:latin typeface="Courier"/>
                      </a:endParaRPr>
                    </a:p>
                  </a:txBody>
                  <a:tcPr/>
                </a:tc>
                <a:tc>
                  <a:txBody>
                    <a:bodyPr/>
                    <a:lstStyle/>
                    <a:p>
                      <a:r>
                        <a:rPr lang="en-US" sz="1600" dirty="0" smtClean="0"/>
                        <a:t>Persists an entity</a:t>
                      </a:r>
                      <a:r>
                        <a:rPr lang="en-US" sz="1600" baseline="0" dirty="0" smtClean="0"/>
                        <a:t> instance in the database</a:t>
                      </a:r>
                      <a:endParaRPr lang="en-US" sz="1600" dirty="0"/>
                    </a:p>
                  </a:txBody>
                  <a:tcPr/>
                </a:tc>
              </a:tr>
              <a:tr h="370840">
                <a:tc>
                  <a:txBody>
                    <a:bodyPr/>
                    <a:lstStyle/>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0" dirty="0" smtClean="0">
                          <a:solidFill>
                            <a:srgbClr val="666666"/>
                          </a:solidFill>
                          <a:latin typeface="Courier"/>
                        </a:rPr>
                        <a:t>&lt;</a:t>
                      </a:r>
                      <a:r>
                        <a:rPr lang="en-US" sz="1600" b="0" dirty="0" smtClean="0">
                          <a:solidFill>
                            <a:prstClr val="black"/>
                          </a:solidFill>
                          <a:latin typeface="Courier"/>
                        </a:rPr>
                        <a:t>T</a:t>
                      </a:r>
                      <a:r>
                        <a:rPr lang="en-US" sz="1600" b="0" dirty="0" smtClean="0">
                          <a:solidFill>
                            <a:srgbClr val="666666"/>
                          </a:solidFill>
                          <a:latin typeface="Courier"/>
                        </a:rPr>
                        <a:t>&gt;</a:t>
                      </a:r>
                      <a:r>
                        <a:rPr lang="en-US" sz="1600" b="0" dirty="0" smtClean="0">
                          <a:solidFill>
                            <a:prstClr val="black"/>
                          </a:solidFill>
                          <a:latin typeface="Courier"/>
                        </a:rPr>
                        <a:t/>
                      </a:r>
                      <a:br>
                        <a:rPr lang="en-US" sz="1600" b="0" dirty="0" smtClean="0">
                          <a:solidFill>
                            <a:prstClr val="black"/>
                          </a:solidFill>
                          <a:latin typeface="Courier"/>
                        </a:rPr>
                      </a:br>
                      <a:r>
                        <a:rPr lang="en-US" sz="1600" b="0" dirty="0" smtClean="0">
                          <a:solidFill>
                            <a:prstClr val="black"/>
                          </a:solidFill>
                          <a:latin typeface="Courier"/>
                        </a:rPr>
                        <a:t>T </a:t>
                      </a:r>
                      <a:r>
                        <a:rPr lang="en-US" sz="1600" b="0" dirty="0" smtClean="0">
                          <a:solidFill>
                            <a:srgbClr val="0070C0"/>
                          </a:solidFill>
                          <a:latin typeface="Courier"/>
                        </a:rPr>
                        <a:t>find(Class&lt;T</a:t>
                      </a:r>
                      <a:r>
                        <a:rPr lang="en-US" sz="1600" b="0" dirty="0" smtClean="0">
                          <a:solidFill>
                            <a:srgbClr val="666666"/>
                          </a:solidFill>
                          <a:latin typeface="Courier"/>
                        </a:rPr>
                        <a:t>&gt;</a:t>
                      </a:r>
                      <a:r>
                        <a:rPr lang="en-US" sz="1600" b="0" dirty="0" smtClean="0">
                          <a:solidFill>
                            <a:prstClr val="black"/>
                          </a:solidFill>
                          <a:latin typeface="Courier"/>
                        </a:rPr>
                        <a:t> </a:t>
                      </a:r>
                      <a:r>
                        <a:rPr lang="en-US" sz="1600" b="0" dirty="0" err="1" smtClean="0">
                          <a:solidFill>
                            <a:prstClr val="black"/>
                          </a:solidFill>
                          <a:latin typeface="Courier"/>
                        </a:rPr>
                        <a:t>entityClass</a:t>
                      </a:r>
                      <a:r>
                        <a:rPr lang="en-US" sz="1600" b="0" dirty="0" smtClean="0">
                          <a:solidFill>
                            <a:srgbClr val="666666"/>
                          </a:solidFill>
                          <a:latin typeface="Courier"/>
                        </a:rPr>
                        <a:t>,</a:t>
                      </a:r>
                      <a:r>
                        <a:rPr lang="en-US" sz="1600" b="0" dirty="0" smtClean="0">
                          <a:solidFill>
                            <a:prstClr val="black"/>
                          </a:solidFill>
                          <a:latin typeface="Courier"/>
                        </a:rPr>
                        <a:t> </a:t>
                      </a:r>
                      <a:br>
                        <a:rPr lang="en-US" sz="1600" b="0" dirty="0" smtClean="0">
                          <a:solidFill>
                            <a:prstClr val="black"/>
                          </a:solidFill>
                          <a:latin typeface="Courier"/>
                        </a:rPr>
                      </a:br>
                      <a:r>
                        <a:rPr lang="en-US" sz="1600" b="0" dirty="0" smtClean="0">
                          <a:solidFill>
                            <a:prstClr val="black"/>
                          </a:solidFill>
                          <a:latin typeface="Courier"/>
                        </a:rPr>
                        <a:t>       Object </a:t>
                      </a:r>
                      <a:r>
                        <a:rPr lang="en-US" sz="1600" b="0" dirty="0" err="1" smtClean="0">
                          <a:solidFill>
                            <a:prstClr val="black"/>
                          </a:solidFill>
                          <a:latin typeface="Courier"/>
                        </a:rPr>
                        <a:t>primaryKey</a:t>
                      </a:r>
                      <a:r>
                        <a:rPr lang="en-US" sz="1600" b="0" dirty="0" smtClean="0">
                          <a:solidFill>
                            <a:srgbClr val="666666"/>
                          </a:solidFill>
                          <a:latin typeface="Courier"/>
                        </a:rPr>
                        <a:t>);</a:t>
                      </a:r>
                      <a:endParaRPr lang="en-US" sz="1600" b="0" dirty="0" smtClean="0">
                        <a:solidFill>
                          <a:prstClr val="black"/>
                        </a:solidFill>
                        <a:latin typeface="Courier"/>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kern="1200" dirty="0" err="1" smtClean="0">
                          <a:solidFill>
                            <a:schemeClr val="dk1"/>
                          </a:solidFill>
                          <a:effectLst/>
                          <a:latin typeface="+mn-lt"/>
                          <a:ea typeface="+mn-ea"/>
                          <a:cs typeface="+mn-cs"/>
                        </a:rPr>
                        <a:t>Finds</a:t>
                      </a:r>
                      <a:r>
                        <a:rPr lang="it-IT" sz="1600" kern="1200" dirty="0" smtClean="0">
                          <a:solidFill>
                            <a:schemeClr val="dk1"/>
                          </a:solidFill>
                          <a:effectLst/>
                          <a:latin typeface="+mn-lt"/>
                          <a:ea typeface="+mn-ea"/>
                          <a:cs typeface="+mn-cs"/>
                        </a:rPr>
                        <a:t> an </a:t>
                      </a:r>
                      <a:r>
                        <a:rPr lang="it-IT" sz="1600" kern="1200" dirty="0" err="1" smtClean="0">
                          <a:solidFill>
                            <a:schemeClr val="dk1"/>
                          </a:solidFill>
                          <a:effectLst/>
                          <a:latin typeface="+mn-lt"/>
                          <a:ea typeface="+mn-ea"/>
                          <a:cs typeface="+mn-cs"/>
                        </a:rPr>
                        <a:t>entity</a:t>
                      </a:r>
                      <a:r>
                        <a:rPr lang="it-IT" sz="1600" kern="1200" dirty="0" smtClean="0">
                          <a:solidFill>
                            <a:schemeClr val="dk1"/>
                          </a:solidFill>
                          <a:effectLst/>
                          <a:latin typeface="+mn-lt"/>
                          <a:ea typeface="+mn-ea"/>
                          <a:cs typeface="+mn-cs"/>
                        </a:rPr>
                        <a:t> </a:t>
                      </a:r>
                      <a:r>
                        <a:rPr lang="it-IT" sz="1600" kern="1200" dirty="0" err="1" smtClean="0">
                          <a:solidFill>
                            <a:schemeClr val="dk1"/>
                          </a:solidFill>
                          <a:effectLst/>
                          <a:latin typeface="+mn-lt"/>
                          <a:ea typeface="+mn-ea"/>
                          <a:cs typeface="+mn-cs"/>
                        </a:rPr>
                        <a:t>instance</a:t>
                      </a:r>
                      <a:r>
                        <a:rPr lang="it-IT" sz="1600" kern="1200" dirty="0" smtClean="0">
                          <a:solidFill>
                            <a:schemeClr val="dk1"/>
                          </a:solidFill>
                          <a:effectLst/>
                          <a:latin typeface="+mn-lt"/>
                          <a:ea typeface="+mn-ea"/>
                          <a:cs typeface="+mn-cs"/>
                        </a:rPr>
                        <a:t> by </a:t>
                      </a:r>
                      <a:r>
                        <a:rPr lang="it-IT" sz="1600" kern="1200" dirty="0" err="1" smtClean="0">
                          <a:solidFill>
                            <a:schemeClr val="dk1"/>
                          </a:solidFill>
                          <a:effectLst/>
                          <a:latin typeface="+mn-lt"/>
                          <a:ea typeface="+mn-ea"/>
                          <a:cs typeface="+mn-cs"/>
                        </a:rPr>
                        <a:t>its</a:t>
                      </a:r>
                      <a:r>
                        <a:rPr lang="it-IT" sz="1600" kern="1200" dirty="0" smtClean="0">
                          <a:solidFill>
                            <a:schemeClr val="dk1"/>
                          </a:solidFill>
                          <a:effectLst/>
                          <a:latin typeface="+mn-lt"/>
                          <a:ea typeface="+mn-ea"/>
                          <a:cs typeface="+mn-cs"/>
                        </a:rPr>
                        <a:t> </a:t>
                      </a:r>
                      <a:r>
                        <a:rPr lang="it-IT" sz="1600" kern="1200" dirty="0" err="1" smtClean="0">
                          <a:solidFill>
                            <a:schemeClr val="dk1"/>
                          </a:solidFill>
                          <a:effectLst/>
                          <a:latin typeface="+mn-lt"/>
                          <a:ea typeface="+mn-ea"/>
                          <a:cs typeface="+mn-cs"/>
                        </a:rPr>
                        <a:t>primary</a:t>
                      </a:r>
                      <a:r>
                        <a:rPr lang="it-IT" sz="1600" kern="1200" dirty="0" smtClean="0">
                          <a:solidFill>
                            <a:schemeClr val="dk1"/>
                          </a:solidFill>
                          <a:effectLst/>
                          <a:latin typeface="+mn-lt"/>
                          <a:ea typeface="+mn-ea"/>
                          <a:cs typeface="+mn-cs"/>
                        </a:rPr>
                        <a:t> </a:t>
                      </a:r>
                      <a:r>
                        <a:rPr lang="it-IT" sz="1600" kern="1200" dirty="0" err="1" smtClean="0">
                          <a:solidFill>
                            <a:schemeClr val="dk1"/>
                          </a:solidFill>
                          <a:effectLst/>
                          <a:latin typeface="+mn-lt"/>
                          <a:ea typeface="+mn-ea"/>
                          <a:cs typeface="+mn-cs"/>
                        </a:rPr>
                        <a:t>key</a:t>
                      </a:r>
                      <a:endParaRPr lang="it-IT" sz="1600" dirty="0" smtClean="0"/>
                    </a:p>
                  </a:txBody>
                  <a:tcPr/>
                </a:tc>
              </a:tr>
              <a:tr h="370840">
                <a:tc>
                  <a:txBody>
                    <a:bodyPr/>
                    <a:lstStyle/>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0" dirty="0" smtClean="0">
                          <a:solidFill>
                            <a:srgbClr val="B00040"/>
                          </a:solidFill>
                          <a:latin typeface="Courier"/>
                        </a:rPr>
                        <a:t>void</a:t>
                      </a:r>
                      <a:r>
                        <a:rPr lang="en-US" sz="1600" b="0" dirty="0" smtClean="0">
                          <a:solidFill>
                            <a:prstClr val="black"/>
                          </a:solidFill>
                          <a:latin typeface="Courier"/>
                        </a:rPr>
                        <a:t> </a:t>
                      </a:r>
                      <a:r>
                        <a:rPr lang="en-US" sz="1600" b="0" dirty="0" smtClean="0">
                          <a:solidFill>
                            <a:srgbClr val="0000FF"/>
                          </a:solidFill>
                          <a:latin typeface="Courier"/>
                        </a:rPr>
                        <a:t>remove</a:t>
                      </a:r>
                      <a:r>
                        <a:rPr lang="en-US" sz="1600" b="0" dirty="0" smtClean="0">
                          <a:solidFill>
                            <a:srgbClr val="666666"/>
                          </a:solidFill>
                          <a:latin typeface="Courier"/>
                        </a:rPr>
                        <a:t>(</a:t>
                      </a:r>
                      <a:r>
                        <a:rPr lang="en-US" sz="1600" b="0" dirty="0" smtClean="0">
                          <a:solidFill>
                            <a:prstClr val="black"/>
                          </a:solidFill>
                          <a:latin typeface="Courier"/>
                        </a:rPr>
                        <a:t>Object entity</a:t>
                      </a:r>
                      <a:r>
                        <a:rPr lang="en-US" sz="1600" b="0" dirty="0" smtClean="0">
                          <a:solidFill>
                            <a:srgbClr val="666666"/>
                          </a:solidFill>
                          <a:latin typeface="Courier"/>
                        </a:rPr>
                        <a:t>);</a:t>
                      </a:r>
                      <a:endParaRPr lang="en-US" sz="1600" b="0" dirty="0" smtClean="0">
                        <a:solidFill>
                          <a:prstClr val="black"/>
                        </a:solidFill>
                        <a:latin typeface="Courier"/>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kern="1200" dirty="0" err="1" smtClean="0">
                          <a:solidFill>
                            <a:schemeClr val="dk1"/>
                          </a:solidFill>
                          <a:effectLst/>
                          <a:latin typeface="+mn-lt"/>
                          <a:ea typeface="+mn-ea"/>
                          <a:cs typeface="+mn-cs"/>
                        </a:rPr>
                        <a:t>Removes</a:t>
                      </a:r>
                      <a:r>
                        <a:rPr lang="it-IT" sz="1600" kern="1200" dirty="0" smtClean="0">
                          <a:solidFill>
                            <a:schemeClr val="dk1"/>
                          </a:solidFill>
                          <a:effectLst/>
                          <a:latin typeface="+mn-lt"/>
                          <a:ea typeface="+mn-ea"/>
                          <a:cs typeface="+mn-cs"/>
                        </a:rPr>
                        <a:t> an </a:t>
                      </a:r>
                      <a:r>
                        <a:rPr lang="it-IT" sz="1600" kern="1200" dirty="0" err="1" smtClean="0">
                          <a:solidFill>
                            <a:schemeClr val="dk1"/>
                          </a:solidFill>
                          <a:effectLst/>
                          <a:latin typeface="+mn-lt"/>
                          <a:ea typeface="+mn-ea"/>
                          <a:cs typeface="+mn-cs"/>
                        </a:rPr>
                        <a:t>entity</a:t>
                      </a:r>
                      <a:r>
                        <a:rPr lang="it-IT" sz="1600" kern="1200" dirty="0" smtClean="0">
                          <a:solidFill>
                            <a:schemeClr val="dk1"/>
                          </a:solidFill>
                          <a:effectLst/>
                          <a:latin typeface="+mn-lt"/>
                          <a:ea typeface="+mn-ea"/>
                          <a:cs typeface="+mn-cs"/>
                        </a:rPr>
                        <a:t> </a:t>
                      </a:r>
                      <a:r>
                        <a:rPr lang="it-IT" sz="1600" kern="1200" dirty="0" err="1" smtClean="0">
                          <a:solidFill>
                            <a:schemeClr val="dk1"/>
                          </a:solidFill>
                          <a:effectLst/>
                          <a:latin typeface="+mn-lt"/>
                          <a:ea typeface="+mn-ea"/>
                          <a:cs typeface="+mn-cs"/>
                        </a:rPr>
                        <a:t>instance</a:t>
                      </a:r>
                      <a:r>
                        <a:rPr lang="it-IT" sz="1600" kern="1200" dirty="0" smtClean="0">
                          <a:solidFill>
                            <a:schemeClr val="dk1"/>
                          </a:solidFill>
                          <a:effectLst/>
                          <a:latin typeface="+mn-lt"/>
                          <a:ea typeface="+mn-ea"/>
                          <a:cs typeface="+mn-cs"/>
                        </a:rPr>
                        <a:t> from the database </a:t>
                      </a:r>
                      <a:endParaRPr lang="it-IT" sz="1600" dirty="0" smtClean="0"/>
                    </a:p>
                  </a:txBody>
                  <a:tcPr/>
                </a:tc>
              </a:tr>
              <a:tr h="370840">
                <a:tc>
                  <a:txBody>
                    <a:bodyPr/>
                    <a:lstStyle/>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0" dirty="0" smtClean="0">
                          <a:solidFill>
                            <a:srgbClr val="B00040"/>
                          </a:solidFill>
                          <a:latin typeface="Courier"/>
                        </a:rPr>
                        <a:t>void</a:t>
                      </a:r>
                      <a:r>
                        <a:rPr lang="en-US" sz="1600" b="0" dirty="0" smtClean="0">
                          <a:solidFill>
                            <a:prstClr val="black"/>
                          </a:solidFill>
                          <a:latin typeface="Courier"/>
                        </a:rPr>
                        <a:t> </a:t>
                      </a:r>
                      <a:r>
                        <a:rPr lang="en-US" sz="1600" b="0" dirty="0" smtClean="0">
                          <a:solidFill>
                            <a:srgbClr val="0000FF"/>
                          </a:solidFill>
                          <a:latin typeface="Courier"/>
                        </a:rPr>
                        <a:t>refresh</a:t>
                      </a:r>
                      <a:r>
                        <a:rPr lang="en-US" sz="1600" b="0" dirty="0" smtClean="0">
                          <a:solidFill>
                            <a:srgbClr val="666666"/>
                          </a:solidFill>
                          <a:latin typeface="Courier"/>
                        </a:rPr>
                        <a:t>(</a:t>
                      </a:r>
                      <a:r>
                        <a:rPr lang="en-US" sz="1600" b="0" dirty="0" smtClean="0">
                          <a:solidFill>
                            <a:prstClr val="black"/>
                          </a:solidFill>
                          <a:latin typeface="Courier"/>
                        </a:rPr>
                        <a:t>Object entity</a:t>
                      </a:r>
                      <a:r>
                        <a:rPr lang="en-US" sz="1600" b="0" dirty="0" smtClean="0">
                          <a:solidFill>
                            <a:srgbClr val="666666"/>
                          </a:solidFill>
                          <a:latin typeface="Courier"/>
                        </a:rPr>
                        <a:t>);</a:t>
                      </a:r>
                      <a:endParaRPr lang="en-US" sz="1600" b="0" dirty="0" smtClean="0">
                        <a:solidFill>
                          <a:prstClr val="black"/>
                        </a:solidFill>
                        <a:latin typeface="Courier"/>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kern="1200" dirty="0" err="1" smtClean="0">
                          <a:solidFill>
                            <a:schemeClr val="dk1"/>
                          </a:solidFill>
                          <a:effectLst/>
                          <a:latin typeface="+mn-lt"/>
                          <a:ea typeface="+mn-ea"/>
                          <a:cs typeface="+mn-cs"/>
                        </a:rPr>
                        <a:t>Resets</a:t>
                      </a:r>
                      <a:r>
                        <a:rPr lang="it-IT" sz="1600" kern="1200" dirty="0" smtClean="0">
                          <a:solidFill>
                            <a:schemeClr val="dk1"/>
                          </a:solidFill>
                          <a:effectLst/>
                          <a:latin typeface="+mn-lt"/>
                          <a:ea typeface="+mn-ea"/>
                          <a:cs typeface="+mn-cs"/>
                        </a:rPr>
                        <a:t> the</a:t>
                      </a:r>
                      <a:r>
                        <a:rPr lang="it-IT" sz="1600" kern="1200" baseline="0" dirty="0" smtClean="0">
                          <a:solidFill>
                            <a:schemeClr val="dk1"/>
                          </a:solidFill>
                          <a:effectLst/>
                          <a:latin typeface="+mn-lt"/>
                          <a:ea typeface="+mn-ea"/>
                          <a:cs typeface="+mn-cs"/>
                        </a:rPr>
                        <a:t> </a:t>
                      </a:r>
                      <a:r>
                        <a:rPr lang="it-IT" sz="1600" kern="1200" baseline="0" dirty="0" err="1" smtClean="0">
                          <a:solidFill>
                            <a:schemeClr val="dk1"/>
                          </a:solidFill>
                          <a:effectLst/>
                          <a:latin typeface="+mn-lt"/>
                          <a:ea typeface="+mn-ea"/>
                          <a:cs typeface="+mn-cs"/>
                        </a:rPr>
                        <a:t>e</a:t>
                      </a:r>
                      <a:r>
                        <a:rPr lang="it-IT" sz="1600" kern="1200" dirty="0" err="1" smtClean="0">
                          <a:solidFill>
                            <a:schemeClr val="dk1"/>
                          </a:solidFill>
                          <a:effectLst/>
                          <a:latin typeface="+mn-lt"/>
                          <a:ea typeface="+mn-ea"/>
                          <a:cs typeface="+mn-cs"/>
                        </a:rPr>
                        <a:t>ntity</a:t>
                      </a:r>
                      <a:r>
                        <a:rPr lang="it-IT" sz="1600" kern="1200" dirty="0" smtClean="0">
                          <a:solidFill>
                            <a:schemeClr val="dk1"/>
                          </a:solidFill>
                          <a:effectLst/>
                          <a:latin typeface="+mn-lt"/>
                          <a:ea typeface="+mn-ea"/>
                          <a:cs typeface="+mn-cs"/>
                        </a:rPr>
                        <a:t> </a:t>
                      </a:r>
                      <a:r>
                        <a:rPr lang="it-IT" sz="1600" kern="1200" dirty="0" err="1" smtClean="0">
                          <a:solidFill>
                            <a:schemeClr val="dk1"/>
                          </a:solidFill>
                          <a:effectLst/>
                          <a:latin typeface="+mn-lt"/>
                          <a:ea typeface="+mn-ea"/>
                          <a:cs typeface="+mn-cs"/>
                        </a:rPr>
                        <a:t>instance</a:t>
                      </a:r>
                      <a:r>
                        <a:rPr lang="it-IT" sz="1600" kern="1200" dirty="0" smtClean="0">
                          <a:solidFill>
                            <a:schemeClr val="dk1"/>
                          </a:solidFill>
                          <a:effectLst/>
                          <a:latin typeface="+mn-lt"/>
                          <a:ea typeface="+mn-ea"/>
                          <a:cs typeface="+mn-cs"/>
                        </a:rPr>
                        <a:t> from the database</a:t>
                      </a:r>
                      <a:endParaRPr lang="it-IT" sz="1600" dirty="0" smtClean="0"/>
                    </a:p>
                  </a:txBody>
                  <a:tcPr/>
                </a:tc>
              </a:tr>
              <a:tr h="370840">
                <a:tc>
                  <a:txBody>
                    <a:bodyPr/>
                    <a:lstStyle/>
                    <a:p>
                      <a:r>
                        <a:rPr lang="en-US" sz="1600" b="1" dirty="0" smtClean="0">
                          <a:solidFill>
                            <a:srgbClr val="008000"/>
                          </a:solidFill>
                          <a:latin typeface="Courier-Bold"/>
                        </a:rPr>
                        <a:t>public</a:t>
                      </a:r>
                      <a:r>
                        <a:rPr lang="en-US" sz="1600" b="0" dirty="0" smtClean="0">
                          <a:solidFill>
                            <a:prstClr val="black"/>
                          </a:solidFill>
                          <a:latin typeface="Courier"/>
                        </a:rPr>
                        <a:t> </a:t>
                      </a:r>
                      <a:r>
                        <a:rPr lang="en-US" sz="1600" b="0" dirty="0" smtClean="0">
                          <a:solidFill>
                            <a:srgbClr val="B00040"/>
                          </a:solidFill>
                          <a:latin typeface="Courier"/>
                        </a:rPr>
                        <a:t>void</a:t>
                      </a:r>
                      <a:r>
                        <a:rPr lang="en-US" sz="1600" b="0" dirty="0" smtClean="0">
                          <a:solidFill>
                            <a:prstClr val="black"/>
                          </a:solidFill>
                          <a:latin typeface="Courier"/>
                        </a:rPr>
                        <a:t> </a:t>
                      </a:r>
                      <a:r>
                        <a:rPr lang="en-US" sz="1600" b="0" dirty="0" smtClean="0">
                          <a:solidFill>
                            <a:srgbClr val="0000FF"/>
                          </a:solidFill>
                          <a:latin typeface="Courier"/>
                        </a:rPr>
                        <a:t>flush</a:t>
                      </a:r>
                      <a:r>
                        <a:rPr lang="en-US" sz="1600" b="0" dirty="0" smtClean="0">
                          <a:solidFill>
                            <a:srgbClr val="666666"/>
                          </a:solidFill>
                          <a:latin typeface="Courier"/>
                        </a:rPr>
                        <a:t>();</a:t>
                      </a:r>
                      <a:endParaRPr lang="en-US" sz="1600" b="0" dirty="0" smtClean="0">
                        <a:solidFill>
                          <a:prstClr val="black"/>
                        </a:solidFill>
                        <a:latin typeface="Courier"/>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kern="1200" dirty="0" err="1" smtClean="0">
                          <a:solidFill>
                            <a:schemeClr val="dk1"/>
                          </a:solidFill>
                          <a:effectLst/>
                          <a:latin typeface="+mn-lt"/>
                          <a:ea typeface="+mn-ea"/>
                          <a:cs typeface="+mn-cs"/>
                        </a:rPr>
                        <a:t>Writes</a:t>
                      </a:r>
                      <a:r>
                        <a:rPr lang="it-IT" sz="1600" kern="1200" dirty="0" smtClean="0">
                          <a:solidFill>
                            <a:schemeClr val="dk1"/>
                          </a:solidFill>
                          <a:effectLst/>
                          <a:latin typeface="+mn-lt"/>
                          <a:ea typeface="+mn-ea"/>
                          <a:cs typeface="+mn-cs"/>
                        </a:rPr>
                        <a:t> the state of </a:t>
                      </a:r>
                      <a:r>
                        <a:rPr lang="it-IT" sz="1600" kern="1200" dirty="0" err="1" smtClean="0">
                          <a:solidFill>
                            <a:schemeClr val="dk1"/>
                          </a:solidFill>
                          <a:effectLst/>
                          <a:latin typeface="+mn-lt"/>
                          <a:ea typeface="+mn-ea"/>
                          <a:cs typeface="+mn-cs"/>
                        </a:rPr>
                        <a:t>entities</a:t>
                      </a:r>
                      <a:r>
                        <a:rPr lang="it-IT" sz="1600" kern="1200" dirty="0" smtClean="0">
                          <a:solidFill>
                            <a:schemeClr val="dk1"/>
                          </a:solidFill>
                          <a:effectLst/>
                          <a:latin typeface="+mn-lt"/>
                          <a:ea typeface="+mn-ea"/>
                          <a:cs typeface="+mn-cs"/>
                        </a:rPr>
                        <a:t> to the database </a:t>
                      </a:r>
                      <a:r>
                        <a:rPr lang="it-IT" sz="1600" kern="1200" dirty="0" err="1" smtClean="0">
                          <a:solidFill>
                            <a:schemeClr val="dk1"/>
                          </a:solidFill>
                          <a:effectLst/>
                          <a:latin typeface="+mn-lt"/>
                          <a:ea typeface="+mn-ea"/>
                          <a:cs typeface="+mn-cs"/>
                        </a:rPr>
                        <a:t>immediately</a:t>
                      </a:r>
                      <a:endParaRPr lang="it-IT" sz="1600" dirty="0" smtClean="0"/>
                    </a:p>
                  </a:txBody>
                  <a:tcPr/>
                </a:tc>
              </a:tr>
            </a:tbl>
          </a:graphicData>
        </a:graphic>
      </p:graphicFrame>
      <p:sp>
        <p:nvSpPr>
          <p:cNvPr id="3" name="Segnaposto numero diapositiva 2"/>
          <p:cNvSpPr>
            <a:spLocks noGrp="1"/>
          </p:cNvSpPr>
          <p:nvPr>
            <p:ph type="sldNum" sz="quarter" idx="12"/>
          </p:nvPr>
        </p:nvSpPr>
        <p:spPr/>
        <p:txBody>
          <a:bodyPr/>
          <a:lstStyle/>
          <a:p>
            <a:fld id="{4A822907-8A9D-4F6B-98F6-913902AD56B5}" type="slidenum">
              <a:rPr lang="en-US" smtClean="0"/>
              <a:t>53</a:t>
            </a:fld>
            <a:endParaRPr lang="en-US"/>
          </a:p>
        </p:txBody>
      </p:sp>
    </p:spTree>
    <p:extLst>
      <p:ext uri="{BB962C8B-B14F-4D97-AF65-F5344CB8AC3E}">
        <p14:creationId xmlns:p14="http://schemas.microsoft.com/office/powerpoint/2010/main" val="3003122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latin typeface="+mn-lt"/>
              </a:rPr>
              <a:t>Creating a new POJO</a:t>
            </a:r>
            <a:endParaRPr lang="en-US" dirty="0">
              <a:latin typeface="+mn-lt"/>
            </a:endParaRP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860026262"/>
              </p:ext>
            </p:extLst>
          </p:nvPr>
        </p:nvGraphicFramePr>
        <p:xfrm>
          <a:off x="1114425" y="1828800"/>
          <a:ext cx="7610475" cy="741680"/>
        </p:xfrm>
        <a:graphic>
          <a:graphicData uri="http://schemas.openxmlformats.org/drawingml/2006/table">
            <a:tbl>
              <a:tblPr firstRow="1" bandRow="1">
                <a:tableStyleId>{5C22544A-7EE6-4342-B048-85BDC9FD1C3A}</a:tableStyleId>
              </a:tblPr>
              <a:tblGrid>
                <a:gridCol w="7610475"/>
              </a:tblGrid>
              <a:tr h="370840">
                <a:tc>
                  <a:txBody>
                    <a:bodyPr/>
                    <a:lstStyle/>
                    <a:p>
                      <a:r>
                        <a:rPr lang="en-US" dirty="0" smtClean="0"/>
                        <a:t>Creating a new POJO</a:t>
                      </a:r>
                      <a:endParaRPr lang="en-US" dirty="0"/>
                    </a:p>
                  </a:txBody>
                  <a:tcPr/>
                </a:tc>
              </a:tr>
              <a:tr h="370840">
                <a:tc>
                  <a:txBody>
                    <a:bodyPr/>
                    <a:lstStyle/>
                    <a:p>
                      <a:r>
                        <a:rPr lang="en-US" sz="1800" dirty="0" smtClean="0">
                          <a:solidFill>
                            <a:prstClr val="black"/>
                          </a:solidFill>
                          <a:latin typeface="CourierNewPSMT"/>
                        </a:rPr>
                        <a:t>Employee e = </a:t>
                      </a:r>
                      <a:r>
                        <a:rPr lang="en-US" sz="1800" b="1" dirty="0" smtClean="0">
                          <a:solidFill>
                            <a:prstClr val="black"/>
                          </a:solidFill>
                          <a:latin typeface="CourierNewPS-BoldMT"/>
                        </a:rPr>
                        <a:t>new</a:t>
                      </a:r>
                      <a:r>
                        <a:rPr lang="en-US" sz="1800" b="0" dirty="0" smtClean="0">
                          <a:solidFill>
                            <a:prstClr val="black"/>
                          </a:solidFill>
                          <a:latin typeface="CourierNewPSMT"/>
                        </a:rPr>
                        <a:t> </a:t>
                      </a:r>
                      <a:r>
                        <a:rPr lang="en-US" sz="1800" b="0" dirty="0" smtClean="0">
                          <a:solidFill>
                            <a:srgbClr val="010181"/>
                          </a:solidFill>
                          <a:latin typeface="CourierNewPSMT"/>
                        </a:rPr>
                        <a:t>Employee</a:t>
                      </a:r>
                      <a:r>
                        <a:rPr lang="en-US" sz="1800" b="0" dirty="0" smtClean="0">
                          <a:solidFill>
                            <a:prstClr val="black"/>
                          </a:solidFill>
                          <a:latin typeface="CourierNewPSMT"/>
                        </a:rPr>
                        <a:t>(</a:t>
                      </a:r>
                      <a:r>
                        <a:rPr lang="en-US" sz="1800" b="0" dirty="0" smtClean="0">
                          <a:solidFill>
                            <a:srgbClr val="B07E00"/>
                          </a:solidFill>
                          <a:latin typeface="CourierNewPSMT"/>
                        </a:rPr>
                        <a:t>ID</a:t>
                      </a:r>
                      <a:r>
                        <a:rPr lang="en-US" sz="1800" b="0" dirty="0" smtClean="0">
                          <a:solidFill>
                            <a:prstClr val="black"/>
                          </a:solidFill>
                          <a:latin typeface="CourierNewPSMT"/>
                        </a:rPr>
                        <a:t>, </a:t>
                      </a:r>
                      <a:r>
                        <a:rPr lang="en-US" sz="1800" b="0" dirty="0" smtClean="0">
                          <a:solidFill>
                            <a:srgbClr val="BF0303"/>
                          </a:solidFill>
                          <a:latin typeface="CourierNewPSMT"/>
                        </a:rPr>
                        <a:t>"John Doe”</a:t>
                      </a:r>
                      <a:r>
                        <a:rPr lang="en-US" sz="1800" b="0" dirty="0" smtClean="0">
                          <a:solidFill>
                            <a:prstClr val="black"/>
                          </a:solidFill>
                          <a:latin typeface="CourierNewPSMT"/>
                        </a:rPr>
                        <a:t>)</a:t>
                      </a:r>
                    </a:p>
                  </a:txBody>
                  <a:tcPr/>
                </a:tc>
              </a:tr>
            </a:tbl>
          </a:graphicData>
        </a:graphic>
      </p:graphicFrame>
      <p:sp>
        <p:nvSpPr>
          <p:cNvPr id="5" name="Segnaposto contenuto 5"/>
          <p:cNvSpPr txBox="1">
            <a:spLocks/>
          </p:cNvSpPr>
          <p:nvPr/>
        </p:nvSpPr>
        <p:spPr>
          <a:xfrm>
            <a:off x="1114424" y="3124200"/>
            <a:ext cx="7610476" cy="3262745"/>
          </a:xfrm>
          <a:prstGeom prst="rect">
            <a:avLst/>
          </a:prstGeom>
        </p:spPr>
        <p:txBody>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2400" dirty="0" smtClean="0">
                <a:cs typeface="Courier New"/>
              </a:rPr>
              <a:t>Calling the </a:t>
            </a:r>
            <a:r>
              <a:rPr lang="en-US" sz="2400" dirty="0" smtClean="0">
                <a:latin typeface="Courier New"/>
                <a:cs typeface="Courier New"/>
              </a:rPr>
              <a:t>new</a:t>
            </a:r>
            <a:r>
              <a:rPr lang="en-US" sz="2400" dirty="0" smtClean="0">
                <a:cs typeface="Courier New"/>
              </a:rPr>
              <a:t> operator </a:t>
            </a:r>
            <a:r>
              <a:rPr lang="en-US" sz="2400" b="1" dirty="0" smtClean="0">
                <a:cs typeface="Courier New"/>
              </a:rPr>
              <a:t>does not </a:t>
            </a:r>
            <a:r>
              <a:rPr lang="en-US" sz="2400" dirty="0" smtClean="0">
                <a:cs typeface="Courier New"/>
              </a:rPr>
              <a:t>magically interact with some underlying service to create the </a:t>
            </a:r>
            <a:r>
              <a:rPr lang="en-US" sz="2400" dirty="0" smtClean="0">
                <a:latin typeface="Courier New"/>
                <a:cs typeface="Courier New"/>
              </a:rPr>
              <a:t>Employee</a:t>
            </a:r>
            <a:r>
              <a:rPr lang="en-US" sz="2400" dirty="0" smtClean="0">
                <a:cs typeface="Courier New"/>
              </a:rPr>
              <a:t> in the database</a:t>
            </a:r>
          </a:p>
          <a:p>
            <a:pPr lvl="1"/>
            <a:r>
              <a:rPr lang="en-US" sz="2000" dirty="0" smtClean="0">
                <a:cs typeface="Courier New"/>
              </a:rPr>
              <a:t>Instances of the </a:t>
            </a:r>
            <a:r>
              <a:rPr lang="en-US" sz="2000" dirty="0" smtClean="0">
                <a:latin typeface="Courier New"/>
                <a:cs typeface="Courier New"/>
              </a:rPr>
              <a:t>Employee</a:t>
            </a:r>
            <a:r>
              <a:rPr lang="en-US" sz="2000" dirty="0" smtClean="0">
                <a:cs typeface="Courier New"/>
              </a:rPr>
              <a:t> class remain POJOs until you ask the </a:t>
            </a:r>
            <a:r>
              <a:rPr lang="en-US" sz="2000" dirty="0" err="1" smtClean="0">
                <a:latin typeface="Courier New"/>
                <a:cs typeface="Courier New"/>
              </a:rPr>
              <a:t>EntityManager</a:t>
            </a:r>
            <a:r>
              <a:rPr lang="en-US" sz="2000" dirty="0" smtClean="0">
                <a:cs typeface="Courier New"/>
              </a:rPr>
              <a:t> to persist its state in the database</a:t>
            </a:r>
          </a:p>
          <a:p>
            <a:r>
              <a:rPr lang="it-IT" sz="2400" dirty="0" err="1"/>
              <a:t>When</a:t>
            </a:r>
            <a:r>
              <a:rPr lang="it-IT" sz="2400" dirty="0"/>
              <a:t> an </a:t>
            </a:r>
            <a:r>
              <a:rPr lang="it-IT" sz="2400" dirty="0" err="1" smtClean="0"/>
              <a:t>entity</a:t>
            </a:r>
            <a:r>
              <a:rPr lang="it-IT" sz="2400" dirty="0" smtClean="0"/>
              <a:t> </a:t>
            </a:r>
            <a:r>
              <a:rPr lang="it-IT" sz="2400" dirty="0" err="1" smtClean="0"/>
              <a:t>is</a:t>
            </a:r>
            <a:r>
              <a:rPr lang="it-IT" sz="2400" dirty="0" smtClean="0"/>
              <a:t> </a:t>
            </a:r>
            <a:r>
              <a:rPr lang="it-IT" sz="2400" dirty="0"/>
              <a:t>first </a:t>
            </a:r>
            <a:r>
              <a:rPr lang="it-IT" sz="2400" dirty="0" err="1"/>
              <a:t>instantiated</a:t>
            </a:r>
            <a:r>
              <a:rPr lang="it-IT" sz="2400" dirty="0"/>
              <a:t>, </a:t>
            </a:r>
            <a:r>
              <a:rPr lang="it-IT" sz="2400" dirty="0" err="1"/>
              <a:t>it</a:t>
            </a:r>
            <a:r>
              <a:rPr lang="it-IT" sz="2400" dirty="0"/>
              <a:t> </a:t>
            </a:r>
            <a:r>
              <a:rPr lang="it-IT" sz="2400" dirty="0" err="1"/>
              <a:t>is</a:t>
            </a:r>
            <a:r>
              <a:rPr lang="it-IT" sz="2400" dirty="0"/>
              <a:t> in the </a:t>
            </a:r>
            <a:r>
              <a:rPr lang="it-IT" sz="2400" b="1" dirty="0" err="1"/>
              <a:t>transient</a:t>
            </a:r>
            <a:r>
              <a:rPr lang="it-IT" sz="2400" dirty="0"/>
              <a:t> </a:t>
            </a:r>
            <a:r>
              <a:rPr lang="it-IT" sz="2400" dirty="0" smtClean="0"/>
              <a:t>(or </a:t>
            </a:r>
            <a:r>
              <a:rPr lang="it-IT" sz="2400" b="1" dirty="0" smtClean="0"/>
              <a:t>new</a:t>
            </a:r>
            <a:r>
              <a:rPr lang="it-IT" sz="2400" dirty="0" smtClean="0"/>
              <a:t>) state </a:t>
            </a:r>
            <a:r>
              <a:rPr lang="it-IT" sz="2400" dirty="0" err="1"/>
              <a:t>since</a:t>
            </a:r>
            <a:r>
              <a:rPr lang="it-IT" sz="2400" dirty="0"/>
              <a:t> the </a:t>
            </a:r>
            <a:r>
              <a:rPr lang="it-IT" sz="2400" dirty="0" err="1">
                <a:latin typeface="Courier New"/>
                <a:cs typeface="Courier New"/>
              </a:rPr>
              <a:t>EntityManager</a:t>
            </a:r>
            <a:r>
              <a:rPr lang="it-IT" sz="2400" dirty="0"/>
              <a:t> </a:t>
            </a:r>
            <a:r>
              <a:rPr lang="it-IT" sz="2400" dirty="0" err="1"/>
              <a:t>does</a:t>
            </a:r>
            <a:r>
              <a:rPr lang="it-IT" sz="2400" dirty="0"/>
              <a:t> </a:t>
            </a:r>
            <a:r>
              <a:rPr lang="it-IT" sz="2400" dirty="0" err="1"/>
              <a:t>not</a:t>
            </a:r>
            <a:r>
              <a:rPr lang="it-IT" sz="2400" dirty="0"/>
              <a:t> </a:t>
            </a:r>
            <a:r>
              <a:rPr lang="it-IT" sz="2400" dirty="0" err="1"/>
              <a:t>know</a:t>
            </a:r>
            <a:r>
              <a:rPr lang="it-IT" sz="2400" dirty="0"/>
              <a:t> </a:t>
            </a:r>
            <a:r>
              <a:rPr lang="it-IT" sz="2400" dirty="0" err="1"/>
              <a:t>it</a:t>
            </a:r>
            <a:r>
              <a:rPr lang="it-IT" sz="2400" dirty="0"/>
              <a:t> </a:t>
            </a:r>
            <a:r>
              <a:rPr lang="it-IT" sz="2400" dirty="0" err="1"/>
              <a:t>exists</a:t>
            </a:r>
            <a:r>
              <a:rPr lang="it-IT" sz="2400" dirty="0"/>
              <a:t> </a:t>
            </a:r>
            <a:r>
              <a:rPr lang="it-IT" sz="2400" dirty="0" err="1"/>
              <a:t>yet</a:t>
            </a:r>
            <a:r>
              <a:rPr lang="it-IT" sz="2400" dirty="0"/>
              <a:t> </a:t>
            </a:r>
          </a:p>
          <a:p>
            <a:endParaRPr lang="en-US" sz="2400" dirty="0" smtClean="0">
              <a:cs typeface="Courier New"/>
            </a:endParaRPr>
          </a:p>
          <a:p>
            <a:endParaRPr lang="en-US" sz="2400" dirty="0">
              <a:cs typeface="Courier New"/>
            </a:endParaRPr>
          </a:p>
        </p:txBody>
      </p:sp>
      <p:sp>
        <p:nvSpPr>
          <p:cNvPr id="3" name="Segnaposto numero diapositiva 2"/>
          <p:cNvSpPr>
            <a:spLocks noGrp="1"/>
          </p:cNvSpPr>
          <p:nvPr>
            <p:ph type="sldNum" sz="quarter" idx="12"/>
          </p:nvPr>
        </p:nvSpPr>
        <p:spPr/>
        <p:txBody>
          <a:bodyPr/>
          <a:lstStyle/>
          <a:p>
            <a:fld id="{4A822907-8A9D-4F6B-98F6-913902AD56B5}" type="slidenum">
              <a:rPr lang="en-US" smtClean="0"/>
              <a:t>54</a:t>
            </a:fld>
            <a:endParaRPr lang="en-US"/>
          </a:p>
        </p:txBody>
      </p:sp>
    </p:spTree>
    <p:extLst>
      <p:ext uri="{BB962C8B-B14F-4D97-AF65-F5344CB8AC3E}">
        <p14:creationId xmlns:p14="http://schemas.microsoft.com/office/powerpoint/2010/main" val="35599122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t>Persisting an entity</a:t>
            </a:r>
            <a:endParaRPr lang="en-US"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306752081"/>
              </p:ext>
            </p:extLst>
          </p:nvPr>
        </p:nvGraphicFramePr>
        <p:xfrm>
          <a:off x="1114425" y="1676400"/>
          <a:ext cx="7610475" cy="1010920"/>
        </p:xfrm>
        <a:graphic>
          <a:graphicData uri="http://schemas.openxmlformats.org/drawingml/2006/table">
            <a:tbl>
              <a:tblPr firstRow="1" bandRow="1">
                <a:tableStyleId>{5C22544A-7EE6-4342-B048-85BDC9FD1C3A}</a:tableStyleId>
              </a:tblPr>
              <a:tblGrid>
                <a:gridCol w="7610475"/>
              </a:tblGrid>
              <a:tr h="370840">
                <a:tc>
                  <a:txBody>
                    <a:bodyPr/>
                    <a:lstStyle/>
                    <a:p>
                      <a:r>
                        <a:rPr lang="en-US" dirty="0" smtClean="0"/>
                        <a:t>Persisting an entity</a:t>
                      </a:r>
                      <a:endParaRPr lang="en-US" dirty="0"/>
                    </a:p>
                  </a:txBody>
                  <a:tcPr/>
                </a:tc>
              </a:tr>
              <a:tr h="370840">
                <a:tc>
                  <a:txBody>
                    <a:bodyPr/>
                    <a:lstStyle/>
                    <a:p>
                      <a:r>
                        <a:rPr lang="en-US" sz="1800" dirty="0" smtClean="0">
                          <a:solidFill>
                            <a:prstClr val="black"/>
                          </a:solidFill>
                          <a:latin typeface="CourierNewPSMT"/>
                        </a:rPr>
                        <a:t>Employee </a:t>
                      </a:r>
                      <a:r>
                        <a:rPr lang="en-US" sz="1800" dirty="0" err="1" smtClean="0">
                          <a:solidFill>
                            <a:prstClr val="black"/>
                          </a:solidFill>
                          <a:latin typeface="CourierNewPSMT"/>
                        </a:rPr>
                        <a:t>emp</a:t>
                      </a:r>
                      <a:r>
                        <a:rPr lang="en-US" sz="1800" dirty="0" smtClean="0">
                          <a:solidFill>
                            <a:prstClr val="black"/>
                          </a:solidFill>
                          <a:latin typeface="CourierNewPSMT"/>
                        </a:rPr>
                        <a:t> = </a:t>
                      </a:r>
                      <a:r>
                        <a:rPr lang="en-US" sz="1800" b="1" dirty="0" smtClean="0">
                          <a:solidFill>
                            <a:prstClr val="black"/>
                          </a:solidFill>
                          <a:latin typeface="CourierNewPS-BoldMT"/>
                        </a:rPr>
                        <a:t>new</a:t>
                      </a:r>
                      <a:r>
                        <a:rPr lang="en-US" sz="1800" b="0" dirty="0" smtClean="0">
                          <a:solidFill>
                            <a:prstClr val="black"/>
                          </a:solidFill>
                          <a:latin typeface="CourierNewPSMT"/>
                        </a:rPr>
                        <a:t> </a:t>
                      </a:r>
                      <a:r>
                        <a:rPr lang="en-US" sz="1800" b="0" dirty="0" smtClean="0">
                          <a:solidFill>
                            <a:srgbClr val="010181"/>
                          </a:solidFill>
                          <a:latin typeface="CourierNewPSMT"/>
                        </a:rPr>
                        <a:t>Employee</a:t>
                      </a:r>
                      <a:r>
                        <a:rPr lang="en-US" sz="1800" b="0" dirty="0" smtClean="0">
                          <a:solidFill>
                            <a:prstClr val="black"/>
                          </a:solidFill>
                          <a:latin typeface="CourierNewPSMT"/>
                        </a:rPr>
                        <a:t>(ID, </a:t>
                      </a:r>
                      <a:r>
                        <a:rPr lang="en-US" sz="1800" b="0" dirty="0" smtClean="0">
                          <a:solidFill>
                            <a:srgbClr val="BF0303"/>
                          </a:solidFill>
                          <a:latin typeface="CourierNewPSMT"/>
                        </a:rPr>
                        <a:t>"John Doe"</a:t>
                      </a:r>
                      <a:r>
                        <a:rPr lang="en-US" sz="1800" b="0" dirty="0" smtClean="0">
                          <a:solidFill>
                            <a:prstClr val="black"/>
                          </a:solidFill>
                          <a:latin typeface="CourierNewPSMT"/>
                        </a:rPr>
                        <a:t>);</a:t>
                      </a:r>
                    </a:p>
                    <a:p>
                      <a:r>
                        <a:rPr lang="en-US" sz="1800" b="0" dirty="0" err="1" smtClean="0">
                          <a:solidFill>
                            <a:prstClr val="black"/>
                          </a:solidFill>
                          <a:latin typeface="CourierNewPSMT"/>
                        </a:rPr>
                        <a:t>em.</a:t>
                      </a:r>
                      <a:r>
                        <a:rPr lang="en-US" sz="1800" b="0" dirty="0" err="1" smtClean="0">
                          <a:solidFill>
                            <a:srgbClr val="010181"/>
                          </a:solidFill>
                          <a:latin typeface="CourierNewPSMT"/>
                        </a:rPr>
                        <a:t>persist</a:t>
                      </a:r>
                      <a:r>
                        <a:rPr lang="en-US" sz="1800" b="0" dirty="0" smtClean="0">
                          <a:solidFill>
                            <a:prstClr val="black"/>
                          </a:solidFill>
                          <a:latin typeface="CourierNewPSMT"/>
                        </a:rPr>
                        <a:t>(</a:t>
                      </a:r>
                      <a:r>
                        <a:rPr lang="en-US" sz="1800" b="0" dirty="0" err="1" smtClean="0">
                          <a:solidFill>
                            <a:prstClr val="black"/>
                          </a:solidFill>
                          <a:latin typeface="CourierNewPSMT"/>
                        </a:rPr>
                        <a:t>emp</a:t>
                      </a:r>
                      <a:r>
                        <a:rPr lang="en-US" sz="1800" b="0" dirty="0" smtClean="0">
                          <a:solidFill>
                            <a:prstClr val="black"/>
                          </a:solidFill>
                          <a:latin typeface="CourierNewPSMT"/>
                        </a:rPr>
                        <a:t>);</a:t>
                      </a:r>
                    </a:p>
                  </a:txBody>
                  <a:tcPr/>
                </a:tc>
              </a:tr>
            </a:tbl>
          </a:graphicData>
        </a:graphic>
      </p:graphicFrame>
      <p:sp>
        <p:nvSpPr>
          <p:cNvPr id="5" name="Segnaposto contenuto 5"/>
          <p:cNvSpPr txBox="1">
            <a:spLocks/>
          </p:cNvSpPr>
          <p:nvPr/>
        </p:nvSpPr>
        <p:spPr>
          <a:xfrm>
            <a:off x="1114424" y="3751954"/>
            <a:ext cx="7610476" cy="2540459"/>
          </a:xfrm>
          <a:prstGeom prst="rect">
            <a:avLst/>
          </a:prstGeom>
        </p:spPr>
        <p:txBody>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endParaRPr lang="en-US" dirty="0">
              <a:cs typeface="Courier New"/>
            </a:endParaRPr>
          </a:p>
        </p:txBody>
      </p:sp>
      <p:sp>
        <p:nvSpPr>
          <p:cNvPr id="10" name="Segnaposto contenuto 5"/>
          <p:cNvSpPr txBox="1">
            <a:spLocks/>
          </p:cNvSpPr>
          <p:nvPr/>
        </p:nvSpPr>
        <p:spPr>
          <a:xfrm>
            <a:off x="1114424" y="3505200"/>
            <a:ext cx="7610476" cy="2540459"/>
          </a:xfrm>
          <a:prstGeom prst="rect">
            <a:avLst/>
          </a:prstGeom>
        </p:spPr>
        <p:txBody>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it-IT" sz="2400" dirty="0" err="1" smtClean="0">
                <a:latin typeface="Courier New"/>
                <a:cs typeface="Courier New"/>
              </a:rPr>
              <a:t>EntityManager</a:t>
            </a:r>
            <a:r>
              <a:rPr lang="it-IT" sz="2400" dirty="0" err="1" smtClean="0"/>
              <a:t>’s</a:t>
            </a:r>
            <a:r>
              <a:rPr lang="it-IT" sz="2400" dirty="0" smtClean="0"/>
              <a:t> </a:t>
            </a:r>
            <a:r>
              <a:rPr lang="it-IT" sz="2400" dirty="0" err="1" smtClean="0">
                <a:latin typeface="Courier New"/>
                <a:cs typeface="Courier New"/>
              </a:rPr>
              <a:t>persist</a:t>
            </a:r>
            <a:r>
              <a:rPr lang="it-IT" sz="2400" dirty="0" smtClean="0">
                <a:latin typeface="Courier New"/>
                <a:cs typeface="Courier New"/>
              </a:rPr>
              <a:t>()</a:t>
            </a:r>
            <a:r>
              <a:rPr lang="it-IT" sz="2400" dirty="0" smtClean="0"/>
              <a:t> </a:t>
            </a:r>
            <a:r>
              <a:rPr lang="it-IT" sz="2400" dirty="0" err="1" smtClean="0"/>
              <a:t>method</a:t>
            </a:r>
            <a:r>
              <a:rPr lang="it-IT" sz="2400" dirty="0" smtClean="0"/>
              <a:t> </a:t>
            </a:r>
            <a:r>
              <a:rPr lang="it-IT" sz="2400" dirty="0" err="1"/>
              <a:t>creates</a:t>
            </a:r>
            <a:r>
              <a:rPr lang="it-IT" sz="2400" dirty="0"/>
              <a:t> a new record in the database </a:t>
            </a:r>
            <a:r>
              <a:rPr lang="it-IT" sz="2400" dirty="0" err="1" smtClean="0"/>
              <a:t>corresponding</a:t>
            </a:r>
            <a:r>
              <a:rPr lang="it-IT" sz="2400" dirty="0" smtClean="0"/>
              <a:t> </a:t>
            </a:r>
            <a:r>
              <a:rPr lang="it-IT" sz="2400" dirty="0"/>
              <a:t>to the </a:t>
            </a:r>
            <a:r>
              <a:rPr lang="it-IT" sz="2400" dirty="0" err="1" smtClean="0"/>
              <a:t>entity</a:t>
            </a:r>
            <a:endParaRPr lang="it-IT" sz="2400" dirty="0" smtClean="0"/>
          </a:p>
          <a:p>
            <a:r>
              <a:rPr lang="it-IT" sz="2400" dirty="0" smtClean="0"/>
              <a:t>The </a:t>
            </a:r>
            <a:r>
              <a:rPr lang="it-IT" sz="2400" dirty="0" err="1" smtClean="0"/>
              <a:t>entity</a:t>
            </a:r>
            <a:r>
              <a:rPr lang="it-IT" sz="2400" dirty="0" smtClean="0"/>
              <a:t> </a:t>
            </a:r>
            <a:r>
              <a:rPr lang="it-IT" sz="2400" dirty="0" err="1" smtClean="0"/>
              <a:t>enters</a:t>
            </a:r>
            <a:r>
              <a:rPr lang="it-IT" sz="2400" dirty="0" smtClean="0"/>
              <a:t> the </a:t>
            </a:r>
            <a:r>
              <a:rPr lang="it-IT" sz="2400" b="1" dirty="0" err="1" smtClean="0"/>
              <a:t>managed</a:t>
            </a:r>
            <a:r>
              <a:rPr lang="it-IT" sz="2400" dirty="0" smtClean="0"/>
              <a:t> state, i.e., </a:t>
            </a:r>
            <a:r>
              <a:rPr lang="it-IT" sz="2400" dirty="0"/>
              <a:t>the </a:t>
            </a:r>
            <a:r>
              <a:rPr lang="it-IT" sz="2400" dirty="0" err="1" smtClean="0">
                <a:latin typeface="Courier New"/>
                <a:cs typeface="Courier New"/>
              </a:rPr>
              <a:t>EntityManager</a:t>
            </a:r>
            <a:r>
              <a:rPr lang="it-IT" sz="2400" dirty="0" smtClean="0"/>
              <a:t> </a:t>
            </a:r>
            <a:r>
              <a:rPr lang="it-IT" sz="2400" dirty="0" err="1"/>
              <a:t>makes</a:t>
            </a:r>
            <a:r>
              <a:rPr lang="it-IT" sz="2400" dirty="0"/>
              <a:t> </a:t>
            </a:r>
            <a:r>
              <a:rPr lang="it-IT" sz="2400" dirty="0" err="1"/>
              <a:t>sure</a:t>
            </a:r>
            <a:r>
              <a:rPr lang="it-IT" sz="2400" dirty="0"/>
              <a:t> </a:t>
            </a:r>
            <a:r>
              <a:rPr lang="it-IT" sz="2400" dirty="0" err="1"/>
              <a:t>that</a:t>
            </a:r>
            <a:r>
              <a:rPr lang="it-IT" sz="2400" dirty="0"/>
              <a:t> the </a:t>
            </a:r>
            <a:r>
              <a:rPr lang="it-IT" sz="2400" dirty="0" err="1"/>
              <a:t>entity’s</a:t>
            </a:r>
            <a:r>
              <a:rPr lang="it-IT" sz="2400" dirty="0"/>
              <a:t> data </a:t>
            </a:r>
            <a:r>
              <a:rPr lang="it-IT" sz="2400" dirty="0" err="1"/>
              <a:t>is</a:t>
            </a:r>
            <a:r>
              <a:rPr lang="it-IT" sz="2400" dirty="0"/>
              <a:t> </a:t>
            </a:r>
            <a:r>
              <a:rPr lang="it-IT" sz="2400" dirty="0" err="1"/>
              <a:t>synchronized</a:t>
            </a:r>
            <a:r>
              <a:rPr lang="it-IT" sz="2400" dirty="0"/>
              <a:t> with the database </a:t>
            </a:r>
          </a:p>
          <a:p>
            <a:endParaRPr lang="it-IT" sz="2400" dirty="0" smtClean="0"/>
          </a:p>
        </p:txBody>
      </p:sp>
      <p:sp>
        <p:nvSpPr>
          <p:cNvPr id="3" name="Segnaposto numero diapositiva 2"/>
          <p:cNvSpPr>
            <a:spLocks noGrp="1"/>
          </p:cNvSpPr>
          <p:nvPr>
            <p:ph type="sldNum" sz="quarter" idx="12"/>
          </p:nvPr>
        </p:nvSpPr>
        <p:spPr/>
        <p:txBody>
          <a:bodyPr/>
          <a:lstStyle/>
          <a:p>
            <a:fld id="{4A822907-8A9D-4F6B-98F6-913902AD56B5}" type="slidenum">
              <a:rPr lang="en-US" smtClean="0"/>
              <a:t>55</a:t>
            </a:fld>
            <a:endParaRPr lang="en-US"/>
          </a:p>
        </p:txBody>
      </p:sp>
    </p:spTree>
    <p:extLst>
      <p:ext uri="{BB962C8B-B14F-4D97-AF65-F5344CB8AC3E}">
        <p14:creationId xmlns:p14="http://schemas.microsoft.com/office/powerpoint/2010/main" val="144192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t>Finding an entity</a:t>
            </a:r>
            <a:endParaRPr lang="en-US"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474795218"/>
              </p:ext>
            </p:extLst>
          </p:nvPr>
        </p:nvGraphicFramePr>
        <p:xfrm>
          <a:off x="1114425" y="1828800"/>
          <a:ext cx="7610475" cy="741680"/>
        </p:xfrm>
        <a:graphic>
          <a:graphicData uri="http://schemas.openxmlformats.org/drawingml/2006/table">
            <a:tbl>
              <a:tblPr firstRow="1" bandRow="1">
                <a:tableStyleId>{5C22544A-7EE6-4342-B048-85BDC9FD1C3A}</a:tableStyleId>
              </a:tblPr>
              <a:tblGrid>
                <a:gridCol w="7610475"/>
              </a:tblGrid>
              <a:tr h="370840">
                <a:tc>
                  <a:txBody>
                    <a:bodyPr/>
                    <a:lstStyle/>
                    <a:p>
                      <a:r>
                        <a:rPr lang="en-US" dirty="0" smtClean="0"/>
                        <a:t>Finding an entity</a:t>
                      </a:r>
                      <a:endParaRPr lang="en-US" dirty="0"/>
                    </a:p>
                  </a:txBody>
                  <a:tcPr/>
                </a:tc>
              </a:tr>
              <a:tr h="370840">
                <a:tc>
                  <a:txBody>
                    <a:bodyPr/>
                    <a:lstStyle/>
                    <a:p>
                      <a:r>
                        <a:rPr lang="en-US" sz="1800" dirty="0" smtClean="0">
                          <a:solidFill>
                            <a:prstClr val="black"/>
                          </a:solidFill>
                          <a:latin typeface="CourierNewPSMT"/>
                        </a:rPr>
                        <a:t>Employee </a:t>
                      </a:r>
                      <a:r>
                        <a:rPr lang="en-US" sz="1800" dirty="0" err="1" smtClean="0">
                          <a:solidFill>
                            <a:prstClr val="black"/>
                          </a:solidFill>
                          <a:latin typeface="CourierNewPSMT"/>
                        </a:rPr>
                        <a:t>emp</a:t>
                      </a:r>
                      <a:r>
                        <a:rPr lang="en-US" sz="1800" dirty="0" smtClean="0">
                          <a:solidFill>
                            <a:prstClr val="black"/>
                          </a:solidFill>
                          <a:latin typeface="CourierNewPSMT"/>
                        </a:rPr>
                        <a:t> = </a:t>
                      </a:r>
                      <a:r>
                        <a:rPr lang="en-US" sz="1800" dirty="0" err="1" smtClean="0">
                          <a:solidFill>
                            <a:prstClr val="black"/>
                          </a:solidFill>
                          <a:latin typeface="CourierNewPSMT"/>
                        </a:rPr>
                        <a:t>em.</a:t>
                      </a:r>
                      <a:r>
                        <a:rPr lang="en-US" sz="1800" dirty="0" err="1" smtClean="0">
                          <a:solidFill>
                            <a:srgbClr val="010181"/>
                          </a:solidFill>
                          <a:latin typeface="CourierNewPSMT"/>
                        </a:rPr>
                        <a:t>find</a:t>
                      </a:r>
                      <a:r>
                        <a:rPr lang="en-US" sz="1800" dirty="0" smtClean="0">
                          <a:solidFill>
                            <a:prstClr val="black"/>
                          </a:solidFill>
                          <a:latin typeface="CourierNewPSMT"/>
                        </a:rPr>
                        <a:t>(</a:t>
                      </a:r>
                      <a:r>
                        <a:rPr lang="en-US" sz="1800" dirty="0" err="1" smtClean="0">
                          <a:solidFill>
                            <a:prstClr val="black"/>
                          </a:solidFill>
                          <a:latin typeface="CourierNewPSMT"/>
                        </a:rPr>
                        <a:t>Employee.</a:t>
                      </a:r>
                      <a:r>
                        <a:rPr lang="en-US" sz="1800" b="1" dirty="0" err="1" smtClean="0">
                          <a:solidFill>
                            <a:prstClr val="black"/>
                          </a:solidFill>
                          <a:latin typeface="CourierNewPS-BoldMT"/>
                        </a:rPr>
                        <a:t>class</a:t>
                      </a:r>
                      <a:r>
                        <a:rPr lang="en-US" sz="1800" b="0" dirty="0" smtClean="0">
                          <a:solidFill>
                            <a:prstClr val="black"/>
                          </a:solidFill>
                          <a:latin typeface="CourierNewPSMT"/>
                        </a:rPr>
                        <a:t>, </a:t>
                      </a:r>
                      <a:r>
                        <a:rPr lang="en-US" sz="1800" b="0" dirty="0" smtClean="0">
                          <a:solidFill>
                            <a:srgbClr val="B07E00"/>
                          </a:solidFill>
                          <a:latin typeface="CourierNewPSMT"/>
                        </a:rPr>
                        <a:t>ID</a:t>
                      </a:r>
                      <a:r>
                        <a:rPr lang="en-US" sz="1800" b="0" dirty="0" smtClean="0">
                          <a:solidFill>
                            <a:prstClr val="black"/>
                          </a:solidFill>
                          <a:latin typeface="CourierNewPSMT"/>
                        </a:rPr>
                        <a:t>);</a:t>
                      </a:r>
                    </a:p>
                  </a:txBody>
                  <a:tcPr/>
                </a:tc>
              </a:tr>
            </a:tbl>
          </a:graphicData>
        </a:graphic>
      </p:graphicFrame>
      <p:sp>
        <p:nvSpPr>
          <p:cNvPr id="5" name="Segnaposto contenuto 5"/>
          <p:cNvSpPr txBox="1">
            <a:spLocks/>
          </p:cNvSpPr>
          <p:nvPr/>
        </p:nvSpPr>
        <p:spPr>
          <a:xfrm>
            <a:off x="1114424" y="2895600"/>
            <a:ext cx="7610476" cy="3733800"/>
          </a:xfrm>
          <a:prstGeom prst="rect">
            <a:avLst/>
          </a:prstGeom>
        </p:spPr>
        <p:txBody>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it-IT" sz="2800" dirty="0" err="1" smtClean="0">
                <a:latin typeface="Courier New"/>
                <a:cs typeface="Courier New"/>
              </a:rPr>
              <a:t>EntityManager</a:t>
            </a:r>
            <a:r>
              <a:rPr lang="it-IT" sz="2800" dirty="0" err="1" smtClean="0"/>
              <a:t>’s</a:t>
            </a:r>
            <a:r>
              <a:rPr lang="it-IT" sz="2800" dirty="0" smtClean="0"/>
              <a:t> </a:t>
            </a:r>
            <a:r>
              <a:rPr lang="it-IT" sz="2800" dirty="0" err="1" smtClean="0">
                <a:latin typeface="Courier New"/>
                <a:cs typeface="Courier New"/>
              </a:rPr>
              <a:t>find</a:t>
            </a:r>
            <a:r>
              <a:rPr lang="it-IT" sz="2800" dirty="0" smtClean="0">
                <a:latin typeface="Courier New"/>
                <a:cs typeface="Courier New"/>
              </a:rPr>
              <a:t>()</a:t>
            </a:r>
            <a:r>
              <a:rPr lang="it-IT" sz="2800" dirty="0" smtClean="0"/>
              <a:t> </a:t>
            </a:r>
            <a:r>
              <a:rPr lang="it-IT" sz="2800" dirty="0" err="1" smtClean="0"/>
              <a:t>method</a:t>
            </a:r>
            <a:r>
              <a:rPr lang="it-IT" sz="2800" dirty="0" smtClean="0"/>
              <a:t> </a:t>
            </a:r>
            <a:r>
              <a:rPr lang="it-IT" sz="2800" dirty="0" err="1" smtClean="0"/>
              <a:t>takes</a:t>
            </a:r>
            <a:r>
              <a:rPr lang="it-IT" sz="2800" dirty="0" smtClean="0"/>
              <a:t> </a:t>
            </a:r>
            <a:r>
              <a:rPr lang="it-IT" sz="2800" dirty="0" err="1" smtClean="0"/>
              <a:t>as</a:t>
            </a:r>
            <a:r>
              <a:rPr lang="it-IT" sz="2800" dirty="0" smtClean="0"/>
              <a:t> an input the </a:t>
            </a:r>
            <a:r>
              <a:rPr lang="it-IT" sz="2800" dirty="0" err="1" smtClean="0"/>
              <a:t>class</a:t>
            </a:r>
            <a:r>
              <a:rPr lang="it-IT" sz="2800" dirty="0" smtClean="0"/>
              <a:t> of the </a:t>
            </a:r>
            <a:r>
              <a:rPr lang="it-IT" sz="2800" dirty="0" err="1" smtClean="0"/>
              <a:t>entity</a:t>
            </a:r>
            <a:r>
              <a:rPr lang="it-IT" sz="2800" dirty="0" smtClean="0"/>
              <a:t> </a:t>
            </a:r>
            <a:r>
              <a:rPr lang="it-IT" sz="2800" dirty="0" err="1" smtClean="0"/>
              <a:t>that</a:t>
            </a:r>
            <a:r>
              <a:rPr lang="it-IT" sz="2800" dirty="0" smtClean="0"/>
              <a:t> </a:t>
            </a:r>
            <a:r>
              <a:rPr lang="it-IT" sz="2800" dirty="0" err="1" smtClean="0"/>
              <a:t>is</a:t>
            </a:r>
            <a:r>
              <a:rPr lang="it-IT" sz="2800" dirty="0" smtClean="0"/>
              <a:t> </a:t>
            </a:r>
            <a:r>
              <a:rPr lang="it-IT" sz="2800" dirty="0" err="1" smtClean="0"/>
              <a:t>being</a:t>
            </a:r>
            <a:r>
              <a:rPr lang="it-IT" sz="2800" dirty="0" smtClean="0"/>
              <a:t> </a:t>
            </a:r>
            <a:r>
              <a:rPr lang="it-IT" sz="2800" dirty="0" err="1" smtClean="0"/>
              <a:t>sought</a:t>
            </a:r>
            <a:r>
              <a:rPr lang="it-IT" sz="2800" dirty="0" smtClean="0"/>
              <a:t> and the </a:t>
            </a:r>
            <a:r>
              <a:rPr lang="it-IT" sz="2800" dirty="0" err="1" smtClean="0"/>
              <a:t>primary</a:t>
            </a:r>
            <a:r>
              <a:rPr lang="it-IT" sz="2800" dirty="0" smtClean="0"/>
              <a:t> </a:t>
            </a:r>
            <a:r>
              <a:rPr lang="it-IT" sz="2800" dirty="0" err="1" smtClean="0"/>
              <a:t>key</a:t>
            </a:r>
            <a:r>
              <a:rPr lang="it-IT" sz="2800" dirty="0" smtClean="0"/>
              <a:t> </a:t>
            </a:r>
            <a:r>
              <a:rPr lang="it-IT" sz="2800" dirty="0" err="1" smtClean="0"/>
              <a:t>that</a:t>
            </a:r>
            <a:r>
              <a:rPr lang="it-IT" sz="2800" dirty="0" smtClean="0"/>
              <a:t> </a:t>
            </a:r>
            <a:r>
              <a:rPr lang="it-IT" sz="2800" dirty="0" err="1" smtClean="0"/>
              <a:t>identifies</a:t>
            </a:r>
            <a:r>
              <a:rPr lang="it-IT" sz="2800" dirty="0" smtClean="0"/>
              <a:t> the </a:t>
            </a:r>
            <a:r>
              <a:rPr lang="it-IT" sz="2800" dirty="0" err="1" smtClean="0"/>
              <a:t>entity</a:t>
            </a:r>
            <a:endParaRPr lang="it-IT" sz="2800" dirty="0"/>
          </a:p>
          <a:p>
            <a:r>
              <a:rPr lang="it-IT" sz="2800" dirty="0" err="1" smtClean="0"/>
              <a:t>When</a:t>
            </a:r>
            <a:r>
              <a:rPr lang="it-IT" sz="2800" dirty="0" smtClean="0"/>
              <a:t> the call </a:t>
            </a:r>
            <a:r>
              <a:rPr lang="it-IT" sz="2800" dirty="0" err="1" smtClean="0"/>
              <a:t>completes</a:t>
            </a:r>
            <a:r>
              <a:rPr lang="it-IT" sz="2800" dirty="0" smtClean="0"/>
              <a:t>, the </a:t>
            </a:r>
            <a:r>
              <a:rPr lang="it-IT" sz="2800" dirty="0" err="1" smtClean="0"/>
              <a:t>returned</a:t>
            </a:r>
            <a:r>
              <a:rPr lang="it-IT" sz="2800" dirty="0" smtClean="0"/>
              <a:t> </a:t>
            </a:r>
            <a:r>
              <a:rPr lang="it-IT" sz="2800" dirty="0" err="1" smtClean="0"/>
              <a:t>Employee</a:t>
            </a:r>
            <a:r>
              <a:rPr lang="it-IT" sz="2800" dirty="0" smtClean="0"/>
              <a:t> </a:t>
            </a:r>
            <a:r>
              <a:rPr lang="it-IT" sz="2800" dirty="0" err="1" smtClean="0">
                <a:latin typeface="Courier New"/>
                <a:cs typeface="Courier New"/>
              </a:rPr>
              <a:t>emp</a:t>
            </a:r>
            <a:r>
              <a:rPr lang="it-IT" sz="2800" dirty="0" smtClean="0"/>
              <a:t> </a:t>
            </a:r>
            <a:r>
              <a:rPr lang="it-IT" sz="2800" dirty="0" err="1" smtClean="0"/>
              <a:t>will</a:t>
            </a:r>
            <a:r>
              <a:rPr lang="it-IT" sz="2800" dirty="0" smtClean="0"/>
              <a:t> be a </a:t>
            </a:r>
            <a:r>
              <a:rPr lang="it-IT" sz="2800" dirty="0" err="1" smtClean="0"/>
              <a:t>managed</a:t>
            </a:r>
            <a:r>
              <a:rPr lang="it-IT" sz="2800" dirty="0" smtClean="0"/>
              <a:t> </a:t>
            </a:r>
            <a:r>
              <a:rPr lang="it-IT" sz="2800" dirty="0" err="1" smtClean="0"/>
              <a:t>entity</a:t>
            </a:r>
            <a:endParaRPr lang="it-IT" sz="2800" dirty="0" smtClean="0"/>
          </a:p>
          <a:p>
            <a:pPr lvl="1"/>
            <a:r>
              <a:rPr lang="it-IT" sz="2400" dirty="0" err="1"/>
              <a:t>I</a:t>
            </a:r>
            <a:r>
              <a:rPr lang="it-IT" sz="2400" dirty="0" err="1" smtClean="0"/>
              <a:t>f</a:t>
            </a:r>
            <a:r>
              <a:rPr lang="it-IT" sz="2400" dirty="0" smtClean="0"/>
              <a:t> </a:t>
            </a:r>
            <a:r>
              <a:rPr lang="it-IT" sz="2400" dirty="0"/>
              <a:t>the </a:t>
            </a:r>
            <a:r>
              <a:rPr lang="it-IT" sz="2400" dirty="0" err="1"/>
              <a:t>entity</a:t>
            </a:r>
            <a:r>
              <a:rPr lang="it-IT" sz="2400" dirty="0"/>
              <a:t> </a:t>
            </a:r>
            <a:r>
              <a:rPr lang="it-IT" sz="2400" dirty="0" err="1"/>
              <a:t>was</a:t>
            </a:r>
            <a:r>
              <a:rPr lang="it-IT" sz="2400" dirty="0"/>
              <a:t> </a:t>
            </a:r>
            <a:r>
              <a:rPr lang="it-IT" sz="2400" dirty="0" err="1"/>
              <a:t>not</a:t>
            </a:r>
            <a:r>
              <a:rPr lang="it-IT" sz="2400" dirty="0"/>
              <a:t> </a:t>
            </a:r>
            <a:r>
              <a:rPr lang="it-IT" sz="2400" dirty="0" err="1"/>
              <a:t>found</a:t>
            </a:r>
            <a:r>
              <a:rPr lang="it-IT" sz="2400" dirty="0"/>
              <a:t>, </a:t>
            </a:r>
            <a:r>
              <a:rPr lang="it-IT" sz="2400" dirty="0" err="1"/>
              <a:t>then</a:t>
            </a:r>
            <a:r>
              <a:rPr lang="it-IT" sz="2400" dirty="0"/>
              <a:t> the </a:t>
            </a:r>
            <a:r>
              <a:rPr lang="it-IT" sz="2400" dirty="0" err="1">
                <a:latin typeface="Courier New"/>
                <a:cs typeface="Courier New"/>
              </a:rPr>
              <a:t>find</a:t>
            </a:r>
            <a:r>
              <a:rPr lang="it-IT" sz="2400" dirty="0">
                <a:latin typeface="Courier New"/>
                <a:cs typeface="Courier New"/>
              </a:rPr>
              <a:t>()</a:t>
            </a:r>
            <a:r>
              <a:rPr lang="it-IT" sz="2400" dirty="0"/>
              <a:t> </a:t>
            </a:r>
            <a:r>
              <a:rPr lang="it-IT" sz="2400" dirty="0" err="1"/>
              <a:t>method</a:t>
            </a:r>
            <a:r>
              <a:rPr lang="it-IT" sz="2400" dirty="0"/>
              <a:t> </a:t>
            </a:r>
            <a:r>
              <a:rPr lang="it-IT" sz="2400" dirty="0" err="1"/>
              <a:t>will</a:t>
            </a:r>
            <a:r>
              <a:rPr lang="it-IT" sz="2400" dirty="0"/>
              <a:t> </a:t>
            </a:r>
            <a:r>
              <a:rPr lang="it-IT" sz="2400" dirty="0" err="1"/>
              <a:t>return</a:t>
            </a:r>
            <a:r>
              <a:rPr lang="it-IT" sz="2400" dirty="0"/>
              <a:t> </a:t>
            </a:r>
            <a:r>
              <a:rPr lang="it-IT" sz="2400" dirty="0" err="1">
                <a:latin typeface="Courier New"/>
                <a:cs typeface="Courier New"/>
              </a:rPr>
              <a:t>null</a:t>
            </a:r>
            <a:r>
              <a:rPr lang="it-IT" sz="2400" dirty="0"/>
              <a:t> </a:t>
            </a:r>
          </a:p>
          <a:p>
            <a:endParaRPr lang="it-IT" sz="2800" dirty="0"/>
          </a:p>
          <a:p>
            <a:endParaRPr lang="it-IT" sz="2800" dirty="0" smtClean="0"/>
          </a:p>
        </p:txBody>
      </p:sp>
      <p:sp>
        <p:nvSpPr>
          <p:cNvPr id="3" name="Segnaposto numero diapositiva 2"/>
          <p:cNvSpPr>
            <a:spLocks noGrp="1"/>
          </p:cNvSpPr>
          <p:nvPr>
            <p:ph type="sldNum" sz="quarter" idx="12"/>
          </p:nvPr>
        </p:nvSpPr>
        <p:spPr/>
        <p:txBody>
          <a:bodyPr/>
          <a:lstStyle/>
          <a:p>
            <a:fld id="{4A822907-8A9D-4F6B-98F6-913902AD56B5}" type="slidenum">
              <a:rPr lang="en-US" smtClean="0"/>
              <a:t>56</a:t>
            </a:fld>
            <a:endParaRPr lang="en-US"/>
          </a:p>
        </p:txBody>
      </p:sp>
    </p:spTree>
    <p:extLst>
      <p:ext uri="{BB962C8B-B14F-4D97-AF65-F5344CB8AC3E}">
        <p14:creationId xmlns:p14="http://schemas.microsoft.com/office/powerpoint/2010/main" val="18495223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t>Removing an entity</a:t>
            </a:r>
            <a:endParaRPr lang="en-US"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2805169"/>
              </p:ext>
            </p:extLst>
          </p:nvPr>
        </p:nvGraphicFramePr>
        <p:xfrm>
          <a:off x="1114425" y="1828800"/>
          <a:ext cx="7610475" cy="741680"/>
        </p:xfrm>
        <a:graphic>
          <a:graphicData uri="http://schemas.openxmlformats.org/drawingml/2006/table">
            <a:tbl>
              <a:tblPr firstRow="1" bandRow="1">
                <a:tableStyleId>{5C22544A-7EE6-4342-B048-85BDC9FD1C3A}</a:tableStyleId>
              </a:tblPr>
              <a:tblGrid>
                <a:gridCol w="7610475"/>
              </a:tblGrid>
              <a:tr h="370840">
                <a:tc>
                  <a:txBody>
                    <a:bodyPr/>
                    <a:lstStyle/>
                    <a:p>
                      <a:r>
                        <a:rPr lang="en-US" dirty="0" smtClean="0"/>
                        <a:t>Removing an entity</a:t>
                      </a:r>
                      <a:endParaRPr lang="en-US" dirty="0"/>
                    </a:p>
                  </a:txBody>
                  <a:tcPr/>
                </a:tc>
              </a:tr>
              <a:tr h="370840">
                <a:tc>
                  <a:txBody>
                    <a:bodyPr/>
                    <a:lstStyle/>
                    <a:p>
                      <a:r>
                        <a:rPr lang="en-US" sz="1800" dirty="0" err="1" smtClean="0">
                          <a:solidFill>
                            <a:prstClr val="black"/>
                          </a:solidFill>
                          <a:latin typeface="CourierNewPSMT"/>
                        </a:rPr>
                        <a:t>em.</a:t>
                      </a:r>
                      <a:r>
                        <a:rPr lang="en-US" sz="1800" dirty="0" err="1" smtClean="0">
                          <a:solidFill>
                            <a:srgbClr val="010181"/>
                          </a:solidFill>
                          <a:latin typeface="CourierNewPSMT"/>
                        </a:rPr>
                        <a:t>remove</a:t>
                      </a:r>
                      <a:r>
                        <a:rPr lang="en-US" sz="1800" dirty="0" smtClean="0">
                          <a:solidFill>
                            <a:prstClr val="black"/>
                          </a:solidFill>
                          <a:latin typeface="CourierNewPSMT"/>
                        </a:rPr>
                        <a:t>(</a:t>
                      </a:r>
                      <a:r>
                        <a:rPr lang="en-US" sz="1800" dirty="0" err="1" smtClean="0">
                          <a:solidFill>
                            <a:prstClr val="black"/>
                          </a:solidFill>
                          <a:latin typeface="CourierNewPSMT"/>
                        </a:rPr>
                        <a:t>emp</a:t>
                      </a:r>
                      <a:r>
                        <a:rPr lang="en-US" sz="1800" dirty="0" smtClean="0">
                          <a:solidFill>
                            <a:prstClr val="black"/>
                          </a:solidFill>
                          <a:latin typeface="CourierNewPSMT"/>
                        </a:rPr>
                        <a:t>);</a:t>
                      </a:r>
                    </a:p>
                  </a:txBody>
                  <a:tcPr/>
                </a:tc>
              </a:tr>
            </a:tbl>
          </a:graphicData>
        </a:graphic>
      </p:graphicFrame>
      <p:sp>
        <p:nvSpPr>
          <p:cNvPr id="5" name="Segnaposto contenuto 5"/>
          <p:cNvSpPr txBox="1">
            <a:spLocks/>
          </p:cNvSpPr>
          <p:nvPr/>
        </p:nvSpPr>
        <p:spPr>
          <a:xfrm>
            <a:off x="1114424" y="2895600"/>
            <a:ext cx="7610476" cy="3733800"/>
          </a:xfrm>
          <a:prstGeom prst="rect">
            <a:avLst/>
          </a:prstGeom>
        </p:spPr>
        <p:txBody>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it-IT" sz="2800" dirty="0" err="1" smtClean="0">
                <a:latin typeface="Courier New"/>
                <a:cs typeface="Courier New"/>
              </a:rPr>
              <a:t>EntityManager</a:t>
            </a:r>
            <a:r>
              <a:rPr lang="it-IT" sz="2800" dirty="0" err="1" smtClean="0"/>
              <a:t>’s</a:t>
            </a:r>
            <a:r>
              <a:rPr lang="it-IT" sz="2800" dirty="0" smtClean="0"/>
              <a:t> </a:t>
            </a:r>
            <a:r>
              <a:rPr lang="it-IT" sz="2800" dirty="0" err="1" smtClean="0">
                <a:latin typeface="Courier New"/>
                <a:cs typeface="Courier New"/>
              </a:rPr>
              <a:t>remove</a:t>
            </a:r>
            <a:r>
              <a:rPr lang="it-IT" sz="2800" dirty="0" smtClean="0">
                <a:latin typeface="Courier New"/>
                <a:cs typeface="Courier New"/>
              </a:rPr>
              <a:t>()</a:t>
            </a:r>
            <a:r>
              <a:rPr lang="it-IT" sz="2800" dirty="0" smtClean="0">
                <a:latin typeface="+mj-lt"/>
                <a:cs typeface="Courier New"/>
              </a:rPr>
              <a:t> </a:t>
            </a:r>
            <a:r>
              <a:rPr lang="it-IT" sz="2800" dirty="0" err="1" smtClean="0">
                <a:latin typeface="+mj-lt"/>
                <a:cs typeface="Courier New"/>
              </a:rPr>
              <a:t>method</a:t>
            </a:r>
            <a:r>
              <a:rPr lang="it-IT" sz="2800" dirty="0" smtClean="0">
                <a:latin typeface="+mj-lt"/>
              </a:rPr>
              <a:t> </a:t>
            </a:r>
            <a:r>
              <a:rPr lang="it-IT" sz="2800" dirty="0" err="1">
                <a:latin typeface="+mj-lt"/>
              </a:rPr>
              <a:t>removes</a:t>
            </a:r>
            <a:r>
              <a:rPr lang="it-IT" sz="2800" dirty="0">
                <a:latin typeface="+mj-lt"/>
              </a:rPr>
              <a:t> </a:t>
            </a:r>
            <a:r>
              <a:rPr lang="it-IT" sz="2800" dirty="0"/>
              <a:t>the data </a:t>
            </a:r>
            <a:r>
              <a:rPr lang="it-IT" sz="2800" dirty="0" err="1"/>
              <a:t>associated</a:t>
            </a:r>
            <a:r>
              <a:rPr lang="it-IT" sz="2800" dirty="0"/>
              <a:t> with the </a:t>
            </a:r>
            <a:r>
              <a:rPr lang="it-IT" sz="2800" dirty="0" err="1"/>
              <a:t>entity</a:t>
            </a:r>
            <a:r>
              <a:rPr lang="it-IT" sz="2800" dirty="0"/>
              <a:t> from the </a:t>
            </a:r>
            <a:r>
              <a:rPr lang="it-IT" sz="2800" dirty="0" smtClean="0"/>
              <a:t>database</a:t>
            </a:r>
            <a:endParaRPr lang="it-IT" sz="2800" dirty="0"/>
          </a:p>
          <a:p>
            <a:r>
              <a:rPr lang="it-IT" sz="2800" dirty="0" smtClean="0"/>
              <a:t>The </a:t>
            </a:r>
            <a:r>
              <a:rPr lang="it-IT" sz="2800" dirty="0" err="1" smtClean="0">
                <a:latin typeface="Courier New"/>
                <a:cs typeface="Courier New"/>
              </a:rPr>
              <a:t>remove</a:t>
            </a:r>
            <a:r>
              <a:rPr lang="it-IT" sz="2800" dirty="0" smtClean="0">
                <a:latin typeface="Courier New"/>
                <a:cs typeface="Courier New"/>
              </a:rPr>
              <a:t>()</a:t>
            </a:r>
            <a:r>
              <a:rPr lang="it-IT" sz="2800" dirty="0" smtClean="0"/>
              <a:t> </a:t>
            </a:r>
            <a:r>
              <a:rPr lang="it-IT" sz="2800" dirty="0" err="1" smtClean="0"/>
              <a:t>method</a:t>
            </a:r>
            <a:r>
              <a:rPr lang="it-IT" sz="2800" dirty="0" smtClean="0"/>
              <a:t> </a:t>
            </a:r>
            <a:r>
              <a:rPr lang="it-IT" sz="2800" dirty="0" err="1" smtClean="0"/>
              <a:t>will</a:t>
            </a:r>
            <a:r>
              <a:rPr lang="it-IT" sz="2800" dirty="0" smtClean="0"/>
              <a:t> </a:t>
            </a:r>
            <a:r>
              <a:rPr lang="it-IT" sz="2800" b="1" dirty="0" err="1" smtClean="0"/>
              <a:t>detach</a:t>
            </a:r>
            <a:r>
              <a:rPr lang="it-IT" sz="2800" dirty="0" smtClean="0"/>
              <a:t> the </a:t>
            </a:r>
            <a:r>
              <a:rPr lang="it-IT" sz="2800" dirty="0" err="1" smtClean="0"/>
              <a:t>entity</a:t>
            </a:r>
            <a:r>
              <a:rPr lang="it-IT" sz="2800" dirty="0" smtClean="0"/>
              <a:t>, i.e., the  </a:t>
            </a:r>
            <a:r>
              <a:rPr lang="it-IT" sz="2800" dirty="0" err="1"/>
              <a:t>entity</a:t>
            </a:r>
            <a:r>
              <a:rPr lang="it-IT" sz="2800" dirty="0"/>
              <a:t> </a:t>
            </a:r>
            <a:r>
              <a:rPr lang="it-IT" sz="2800" dirty="0" err="1" smtClean="0"/>
              <a:t>is</a:t>
            </a:r>
            <a:r>
              <a:rPr lang="it-IT" sz="2800" dirty="0" smtClean="0"/>
              <a:t> </a:t>
            </a:r>
            <a:r>
              <a:rPr lang="it-IT" sz="2800" dirty="0"/>
              <a:t>no </a:t>
            </a:r>
            <a:r>
              <a:rPr lang="it-IT" sz="2800" dirty="0" err="1"/>
              <a:t>longer</a:t>
            </a:r>
            <a:r>
              <a:rPr lang="it-IT" sz="2800" dirty="0"/>
              <a:t> </a:t>
            </a:r>
            <a:r>
              <a:rPr lang="it-IT" sz="2800" dirty="0" err="1"/>
              <a:t>managed</a:t>
            </a:r>
            <a:r>
              <a:rPr lang="it-IT" sz="2800" dirty="0"/>
              <a:t> by the </a:t>
            </a:r>
            <a:r>
              <a:rPr lang="it-IT" sz="2800" dirty="0" err="1" smtClean="0">
                <a:latin typeface="Courier New"/>
                <a:cs typeface="Courier New"/>
              </a:rPr>
              <a:t>EntityManager</a:t>
            </a:r>
            <a:endParaRPr lang="it-IT" sz="2800" dirty="0">
              <a:latin typeface="Courier New"/>
              <a:cs typeface="Courier New"/>
            </a:endParaRPr>
          </a:p>
          <a:p>
            <a:pPr lvl="1"/>
            <a:r>
              <a:rPr lang="it-IT" sz="2400" dirty="0" err="1">
                <a:solidFill>
                  <a:srgbClr val="FF0000"/>
                </a:solidFill>
              </a:rPr>
              <a:t>T</a:t>
            </a:r>
            <a:r>
              <a:rPr lang="it-IT" sz="2400" dirty="0" err="1" smtClean="0">
                <a:solidFill>
                  <a:srgbClr val="FF0000"/>
                </a:solidFill>
              </a:rPr>
              <a:t>here</a:t>
            </a:r>
            <a:r>
              <a:rPr lang="it-IT" sz="2400" dirty="0" smtClean="0">
                <a:solidFill>
                  <a:srgbClr val="FF0000"/>
                </a:solidFill>
              </a:rPr>
              <a:t> </a:t>
            </a:r>
            <a:r>
              <a:rPr lang="it-IT" sz="2400" dirty="0" err="1">
                <a:solidFill>
                  <a:srgbClr val="FF0000"/>
                </a:solidFill>
              </a:rPr>
              <a:t>is</a:t>
            </a:r>
            <a:r>
              <a:rPr lang="it-IT" sz="2400" dirty="0">
                <a:solidFill>
                  <a:srgbClr val="FF0000"/>
                </a:solidFill>
              </a:rPr>
              <a:t> no </a:t>
            </a:r>
            <a:r>
              <a:rPr lang="it-IT" sz="2400" dirty="0" err="1">
                <a:solidFill>
                  <a:srgbClr val="FF0000"/>
                </a:solidFill>
              </a:rPr>
              <a:t>guarantee</a:t>
            </a:r>
            <a:r>
              <a:rPr lang="it-IT" sz="2400" dirty="0">
                <a:solidFill>
                  <a:srgbClr val="FF0000"/>
                </a:solidFill>
              </a:rPr>
              <a:t> </a:t>
            </a:r>
            <a:r>
              <a:rPr lang="it-IT" sz="2400" dirty="0" err="1">
                <a:solidFill>
                  <a:srgbClr val="FF0000"/>
                </a:solidFill>
              </a:rPr>
              <a:t>that</a:t>
            </a:r>
            <a:r>
              <a:rPr lang="it-IT" sz="2400" dirty="0">
                <a:solidFill>
                  <a:srgbClr val="FF0000"/>
                </a:solidFill>
              </a:rPr>
              <a:t> the state of the </a:t>
            </a:r>
            <a:r>
              <a:rPr lang="it-IT" sz="2400" dirty="0" err="1">
                <a:solidFill>
                  <a:srgbClr val="FF0000"/>
                </a:solidFill>
              </a:rPr>
              <a:t>entity</a:t>
            </a:r>
            <a:r>
              <a:rPr lang="it-IT" sz="2400" dirty="0">
                <a:solidFill>
                  <a:srgbClr val="FF0000"/>
                </a:solidFill>
              </a:rPr>
              <a:t> </a:t>
            </a:r>
            <a:r>
              <a:rPr lang="it-IT" sz="2400" dirty="0" err="1">
                <a:solidFill>
                  <a:srgbClr val="FF0000"/>
                </a:solidFill>
              </a:rPr>
              <a:t>is</a:t>
            </a:r>
            <a:r>
              <a:rPr lang="it-IT" sz="2400" dirty="0">
                <a:solidFill>
                  <a:srgbClr val="FF0000"/>
                </a:solidFill>
              </a:rPr>
              <a:t> in </a:t>
            </a:r>
            <a:r>
              <a:rPr lang="it-IT" sz="2400" dirty="0" err="1">
                <a:solidFill>
                  <a:srgbClr val="FF0000"/>
                </a:solidFill>
              </a:rPr>
              <a:t>synch</a:t>
            </a:r>
            <a:r>
              <a:rPr lang="it-IT" sz="2400" dirty="0">
                <a:solidFill>
                  <a:srgbClr val="FF0000"/>
                </a:solidFill>
              </a:rPr>
              <a:t> with the database </a:t>
            </a:r>
          </a:p>
          <a:p>
            <a:endParaRPr lang="it-IT" sz="2800" dirty="0"/>
          </a:p>
          <a:p>
            <a:endParaRPr lang="it-IT" sz="2800" dirty="0" smtClean="0"/>
          </a:p>
        </p:txBody>
      </p:sp>
      <p:sp>
        <p:nvSpPr>
          <p:cNvPr id="3" name="Segnaposto numero diapositiva 2"/>
          <p:cNvSpPr>
            <a:spLocks noGrp="1"/>
          </p:cNvSpPr>
          <p:nvPr>
            <p:ph type="sldNum" sz="quarter" idx="12"/>
          </p:nvPr>
        </p:nvSpPr>
        <p:spPr/>
        <p:txBody>
          <a:bodyPr/>
          <a:lstStyle/>
          <a:p>
            <a:fld id="{4A822907-8A9D-4F6B-98F6-913902AD56B5}" type="slidenum">
              <a:rPr lang="en-US" smtClean="0"/>
              <a:t>57</a:t>
            </a:fld>
            <a:endParaRPr lang="en-US"/>
          </a:p>
        </p:txBody>
      </p:sp>
    </p:spTree>
    <p:extLst>
      <p:ext uri="{BB962C8B-B14F-4D97-AF65-F5344CB8AC3E}">
        <p14:creationId xmlns:p14="http://schemas.microsoft.com/office/powerpoint/2010/main" val="23988710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Entity’s Lifecycle</a:t>
            </a:r>
            <a:endParaRPr lang="en-US" dirty="0"/>
          </a:p>
        </p:txBody>
      </p:sp>
      <p:sp>
        <p:nvSpPr>
          <p:cNvPr id="3" name="Segnaposto numero diapositiva 2"/>
          <p:cNvSpPr>
            <a:spLocks noGrp="1"/>
          </p:cNvSpPr>
          <p:nvPr>
            <p:ph type="sldNum" sz="quarter" idx="12"/>
          </p:nvPr>
        </p:nvSpPr>
        <p:spPr>
          <a:xfrm>
            <a:off x="6629400" y="6248400"/>
            <a:ext cx="2133600" cy="365125"/>
          </a:xfrm>
        </p:spPr>
        <p:txBody>
          <a:bodyPr/>
          <a:lstStyle/>
          <a:p>
            <a:fld id="{4A822907-8A9D-4F6B-98F6-913902AD56B5}" type="slidenum">
              <a:rPr lang="en-US" smtClean="0"/>
              <a:t>58</a:t>
            </a:fld>
            <a:endParaRPr lang="en-US" dirty="0"/>
          </a:p>
        </p:txBody>
      </p:sp>
      <p:sp>
        <p:nvSpPr>
          <p:cNvPr id="6" name="Rectangle 4" descr="Rectangle: Click to edit Master text styles&#10;Second level&#10;Third level&#10;Fourth level&#10;Fifth level"/>
          <p:cNvSpPr txBox="1">
            <a:spLocks noChangeArrowheads="1"/>
          </p:cNvSpPr>
          <p:nvPr/>
        </p:nvSpPr>
        <p:spPr>
          <a:xfrm>
            <a:off x="381000" y="1371600"/>
            <a:ext cx="3830638" cy="5029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sz="2400" dirty="0" smtClean="0">
                <a:solidFill>
                  <a:srgbClr val="FF3300"/>
                </a:solidFill>
              </a:rPr>
              <a:t>NEW</a:t>
            </a:r>
            <a:r>
              <a:rPr lang="en-US" sz="2400" dirty="0" smtClean="0"/>
              <a:t>: No persistent identity</a:t>
            </a:r>
          </a:p>
          <a:p>
            <a:pPr>
              <a:lnSpc>
                <a:spcPct val="80000"/>
              </a:lnSpc>
            </a:pPr>
            <a:r>
              <a:rPr lang="en-US" sz="2400" dirty="0" smtClean="0">
                <a:solidFill>
                  <a:srgbClr val="FF3300"/>
                </a:solidFill>
              </a:rPr>
              <a:t>MANAGED</a:t>
            </a:r>
            <a:r>
              <a:rPr lang="en-US" sz="2400" dirty="0" smtClean="0"/>
              <a:t>: Associated with persistence context, changes to objects automatically synch to </a:t>
            </a:r>
            <a:r>
              <a:rPr lang="en-US" sz="2400" dirty="0" err="1" smtClean="0"/>
              <a:t>db</a:t>
            </a:r>
            <a:r>
              <a:rPr lang="en-US" sz="2400" dirty="0" smtClean="0"/>
              <a:t> (</a:t>
            </a:r>
            <a:r>
              <a:rPr lang="en-US" sz="2400" b="1" dirty="0" smtClean="0"/>
              <a:t>NOT VICE VERSA</a:t>
            </a:r>
            <a:r>
              <a:rPr lang="en-US" sz="2400" dirty="0" smtClean="0"/>
              <a:t>)</a:t>
            </a:r>
          </a:p>
          <a:p>
            <a:pPr>
              <a:lnSpc>
                <a:spcPct val="80000"/>
              </a:lnSpc>
            </a:pPr>
            <a:r>
              <a:rPr lang="en-US" sz="2400" dirty="0" smtClean="0">
                <a:solidFill>
                  <a:srgbClr val="FF3300"/>
                </a:solidFill>
              </a:rPr>
              <a:t>DETACHED</a:t>
            </a:r>
            <a:r>
              <a:rPr lang="en-US" sz="2400" dirty="0" smtClean="0"/>
              <a:t>: Has persistent identity but changes are NOT automatically propagated to </a:t>
            </a:r>
            <a:r>
              <a:rPr lang="en-US" sz="2400" dirty="0" err="1" smtClean="0"/>
              <a:t>db</a:t>
            </a:r>
            <a:endParaRPr lang="en-US" sz="2400" dirty="0" smtClean="0"/>
          </a:p>
          <a:p>
            <a:pPr>
              <a:lnSpc>
                <a:spcPct val="80000"/>
              </a:lnSpc>
            </a:pPr>
            <a:r>
              <a:rPr lang="en-US" sz="2400" dirty="0" smtClean="0">
                <a:solidFill>
                  <a:srgbClr val="FF3300"/>
                </a:solidFill>
              </a:rPr>
              <a:t>REMOVED</a:t>
            </a:r>
            <a:r>
              <a:rPr lang="en-US" sz="2400" dirty="0" smtClean="0"/>
              <a:t>: Scheduled for removal from the </a:t>
            </a:r>
            <a:r>
              <a:rPr lang="en-US" sz="2400" dirty="0" err="1" smtClean="0"/>
              <a:t>db</a:t>
            </a:r>
            <a:endParaRPr lang="en-US" sz="2400" dirty="0" smtClean="0"/>
          </a:p>
          <a:p>
            <a:pPr>
              <a:lnSpc>
                <a:spcPct val="80000"/>
              </a:lnSpc>
            </a:pPr>
            <a:r>
              <a:rPr lang="en-US" sz="2400" dirty="0" smtClean="0">
                <a:solidFill>
                  <a:srgbClr val="FF3300"/>
                </a:solidFill>
              </a:rPr>
              <a:t>DELETED</a:t>
            </a:r>
            <a:r>
              <a:rPr lang="en-US" sz="2400" dirty="0" smtClean="0"/>
              <a:t>: erased from </a:t>
            </a:r>
            <a:r>
              <a:rPr lang="en-US" sz="2400" dirty="0" err="1" smtClean="0"/>
              <a:t>db</a:t>
            </a:r>
            <a:endParaRPr lang="en-US" sz="2400" dirty="0"/>
          </a:p>
        </p:txBody>
      </p:sp>
      <p:pic>
        <p:nvPicPr>
          <p:cNvPr id="7" name="Picture 30"/>
          <p:cNvPicPr>
            <a:picLocks noChangeAspect="1" noChangeArrowheads="1"/>
          </p:cNvPicPr>
          <p:nvPr/>
        </p:nvPicPr>
        <p:blipFill>
          <a:blip r:embed="rId3">
            <a:extLst>
              <a:ext uri="{28A0092B-C50C-407E-A947-70E740481C1C}">
                <a14:useLocalDpi xmlns:a14="http://schemas.microsoft.com/office/drawing/2010/main" val="0"/>
              </a:ext>
            </a:extLst>
          </a:blip>
          <a:srcRect r="5013"/>
          <a:stretch>
            <a:fillRect/>
          </a:stretch>
        </p:blipFill>
        <p:spPr bwMode="auto">
          <a:xfrm>
            <a:off x="4162425" y="2016125"/>
            <a:ext cx="4752975" cy="378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91000" y="4191000"/>
            <a:ext cx="683264" cy="307777"/>
          </a:xfrm>
          <a:prstGeom prst="rect">
            <a:avLst/>
          </a:prstGeom>
          <a:noFill/>
        </p:spPr>
        <p:txBody>
          <a:bodyPr wrap="none" rtlCol="0">
            <a:spAutoFit/>
          </a:bodyPr>
          <a:lstStyle/>
          <a:p>
            <a:r>
              <a:rPr lang="en-US" sz="1400" b="1" dirty="0" smtClean="0"/>
              <a:t>detach</a:t>
            </a:r>
            <a:endParaRPr lang="en-US" sz="1400" b="1" dirty="0"/>
          </a:p>
        </p:txBody>
      </p:sp>
    </p:spTree>
    <p:extLst>
      <p:ext uri="{BB962C8B-B14F-4D97-AF65-F5344CB8AC3E}">
        <p14:creationId xmlns:p14="http://schemas.microsoft.com/office/powerpoint/2010/main" val="31451696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t>Typical workflow with entities</a:t>
            </a:r>
          </a:p>
        </p:txBody>
      </p:sp>
      <p:sp>
        <p:nvSpPr>
          <p:cNvPr id="369667" name="Rectangle 3" descr="Rectangle: Click to edit Master text styles&#10;Second level&#10;Third level&#10;Fourth level&#10;Fifth level"/>
          <p:cNvSpPr>
            <a:spLocks noGrp="1" noChangeArrowheads="1"/>
          </p:cNvSpPr>
          <p:nvPr>
            <p:ph type="body" idx="1"/>
          </p:nvPr>
        </p:nvSpPr>
        <p:spPr/>
        <p:txBody>
          <a:bodyPr/>
          <a:lstStyle/>
          <a:p>
            <a:r>
              <a:rPr lang="en-US" sz="2800"/>
              <a:t>The client normally proceeds as follows:</a:t>
            </a:r>
          </a:p>
          <a:p>
            <a:pPr>
              <a:buFont typeface="Wingdings" pitchFamily="2" charset="2"/>
              <a:buNone/>
            </a:pPr>
            <a:r>
              <a:rPr lang="en-US" sz="2800"/>
              <a:t>{</a:t>
            </a:r>
          </a:p>
          <a:p>
            <a:pPr>
              <a:buFont typeface="Wingdings" pitchFamily="2" charset="2"/>
              <a:buNone/>
            </a:pPr>
            <a:r>
              <a:rPr lang="en-US" sz="2800"/>
              <a:t>\\ locate an EntityManager instance</a:t>
            </a:r>
          </a:p>
          <a:p>
            <a:pPr>
              <a:buFont typeface="Wingdings" pitchFamily="2" charset="2"/>
              <a:buNone/>
            </a:pPr>
            <a:r>
              <a:rPr lang="en-US" sz="2800"/>
              <a:t>\\ find or create entity instances</a:t>
            </a:r>
          </a:p>
          <a:p>
            <a:pPr>
              <a:buFont typeface="Wingdings" pitchFamily="2" charset="2"/>
              <a:buNone/>
            </a:pPr>
            <a:r>
              <a:rPr lang="en-US" sz="2800"/>
              <a:t>\\ manipulate entities and relationships</a:t>
            </a:r>
          </a:p>
          <a:p>
            <a:pPr>
              <a:buFont typeface="Wingdings" pitchFamily="2" charset="2"/>
              <a:buNone/>
            </a:pPr>
            <a:r>
              <a:rPr lang="en-US" sz="2800"/>
              <a:t>\\ persist changes</a:t>
            </a:r>
          </a:p>
          <a:p>
            <a:pPr>
              <a:buFont typeface="Wingdings" pitchFamily="2" charset="2"/>
              <a:buNone/>
            </a:pPr>
            <a:r>
              <a:rPr lang="en-US" sz="2800"/>
              <a:t>} </a:t>
            </a:r>
            <a:r>
              <a:rPr lang="en-US" sz="2800">
                <a:solidFill>
                  <a:srgbClr val="FF3300"/>
                </a:solidFill>
              </a:rPr>
              <a:t>transaction policy depends on the Entity Manager</a:t>
            </a:r>
          </a:p>
        </p:txBody>
      </p:sp>
    </p:spTree>
    <p:extLst>
      <p:ext uri="{BB962C8B-B14F-4D97-AF65-F5344CB8AC3E}">
        <p14:creationId xmlns:p14="http://schemas.microsoft.com/office/powerpoint/2010/main" val="4002131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Object Model vs.</a:t>
            </a:r>
            <a:br>
              <a:rPr lang="en-US" dirty="0"/>
            </a:br>
            <a:r>
              <a:rPr lang="en-US" dirty="0"/>
              <a:t>Relational Model </a:t>
            </a:r>
            <a:r>
              <a:rPr lang="en-US" dirty="0" smtClean="0"/>
              <a:t>(3/</a:t>
            </a:r>
            <a:r>
              <a:rPr lang="en-US" dirty="0"/>
              <a:t>3)</a:t>
            </a:r>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3847748875"/>
              </p:ext>
            </p:extLst>
          </p:nvPr>
        </p:nvGraphicFramePr>
        <p:xfrm>
          <a:off x="1114425" y="2595563"/>
          <a:ext cx="7610476" cy="3235960"/>
        </p:xfrm>
        <a:graphic>
          <a:graphicData uri="http://schemas.openxmlformats.org/drawingml/2006/table">
            <a:tbl>
              <a:tblPr firstRow="1" bandRow="1">
                <a:tableStyleId>{5C22544A-7EE6-4342-B048-85BDC9FD1C3A}</a:tableStyleId>
              </a:tblPr>
              <a:tblGrid>
                <a:gridCol w="3805238"/>
                <a:gridCol w="3805238"/>
              </a:tblGrid>
              <a:tr h="370840">
                <a:tc>
                  <a:txBody>
                    <a:bodyPr/>
                    <a:lstStyle/>
                    <a:p>
                      <a:pPr algn="ctr"/>
                      <a:r>
                        <a:rPr lang="en-US" dirty="0" smtClean="0"/>
                        <a:t>Object Oriented Model (Java)</a:t>
                      </a:r>
                      <a:endParaRPr lang="en-US" dirty="0"/>
                    </a:p>
                  </a:txBody>
                  <a:tcPr/>
                </a:tc>
                <a:tc>
                  <a:txBody>
                    <a:bodyPr/>
                    <a:lstStyle/>
                    <a:p>
                      <a:pPr algn="ctr"/>
                      <a:r>
                        <a:rPr lang="en-US" dirty="0" smtClean="0"/>
                        <a:t>Relational Model</a:t>
                      </a:r>
                      <a:endParaRPr lang="en-US" dirty="0"/>
                    </a:p>
                  </a:txBody>
                  <a:tcPr/>
                </a:tc>
              </a:tr>
              <a:tr h="370840">
                <a:tc>
                  <a:txBody>
                    <a:bodyPr/>
                    <a:lstStyle/>
                    <a:p>
                      <a:r>
                        <a:rPr lang="en-US" dirty="0" smtClean="0"/>
                        <a:t>Objects, classes</a:t>
                      </a:r>
                      <a:endParaRPr lang="en-US" dirty="0"/>
                    </a:p>
                  </a:txBody>
                  <a:tcPr/>
                </a:tc>
                <a:tc>
                  <a:txBody>
                    <a:bodyPr/>
                    <a:lstStyle/>
                    <a:p>
                      <a:r>
                        <a:rPr lang="en-US" smtClean="0"/>
                        <a:t>Tables, </a:t>
                      </a:r>
                      <a:r>
                        <a:rPr lang="en-US" dirty="0" smtClean="0"/>
                        <a:t>rows</a:t>
                      </a:r>
                      <a:endParaRPr lang="en-US" dirty="0"/>
                    </a:p>
                  </a:txBody>
                  <a:tcPr/>
                </a:tc>
              </a:tr>
              <a:tr h="370840">
                <a:tc>
                  <a:txBody>
                    <a:bodyPr/>
                    <a:lstStyle/>
                    <a:p>
                      <a:r>
                        <a:rPr lang="en-US" dirty="0" smtClean="0"/>
                        <a:t>Attributes, properties</a:t>
                      </a:r>
                      <a:endParaRPr lang="en-US" dirty="0"/>
                    </a:p>
                  </a:txBody>
                  <a:tcPr/>
                </a:tc>
                <a:tc>
                  <a:txBody>
                    <a:bodyPr/>
                    <a:lstStyle/>
                    <a:p>
                      <a:r>
                        <a:rPr lang="en-US" dirty="0" smtClean="0"/>
                        <a:t>Columns</a:t>
                      </a:r>
                      <a:endParaRPr lang="en-US" dirty="0"/>
                    </a:p>
                  </a:txBody>
                  <a:tcPr/>
                </a:tc>
              </a:tr>
              <a:tr h="370840">
                <a:tc>
                  <a:txBody>
                    <a:bodyPr/>
                    <a:lstStyle/>
                    <a:p>
                      <a:r>
                        <a:rPr lang="en-US" dirty="0" smtClean="0"/>
                        <a:t>Identity</a:t>
                      </a:r>
                      <a:endParaRPr lang="en-US" dirty="0"/>
                    </a:p>
                  </a:txBody>
                  <a:tcPr/>
                </a:tc>
                <a:tc>
                  <a:txBody>
                    <a:bodyPr/>
                    <a:lstStyle/>
                    <a:p>
                      <a:r>
                        <a:rPr lang="en-US" dirty="0" smtClean="0"/>
                        <a:t>Primary key</a:t>
                      </a:r>
                      <a:endParaRPr lang="en-US" dirty="0"/>
                    </a:p>
                  </a:txBody>
                  <a:tcPr/>
                </a:tc>
              </a:tr>
              <a:tr h="370840">
                <a:tc>
                  <a:txBody>
                    <a:bodyPr/>
                    <a:lstStyle/>
                    <a:p>
                      <a:r>
                        <a:rPr lang="en-US" dirty="0" smtClean="0"/>
                        <a:t>Reference to other entity</a:t>
                      </a:r>
                      <a:endParaRPr lang="en-US" dirty="0"/>
                    </a:p>
                  </a:txBody>
                  <a:tcPr/>
                </a:tc>
                <a:tc>
                  <a:txBody>
                    <a:bodyPr/>
                    <a:lstStyle/>
                    <a:p>
                      <a:r>
                        <a:rPr lang="en-US" dirty="0" smtClean="0"/>
                        <a:t>Foreign</a:t>
                      </a:r>
                      <a:r>
                        <a:rPr lang="en-US" baseline="0" dirty="0" smtClean="0"/>
                        <a:t> key</a:t>
                      </a:r>
                      <a:endParaRPr lang="en-US" dirty="0"/>
                    </a:p>
                  </a:txBody>
                  <a:tcPr/>
                </a:tc>
              </a:tr>
              <a:tr h="370840">
                <a:tc>
                  <a:txBody>
                    <a:bodyPr/>
                    <a:lstStyle/>
                    <a:p>
                      <a:r>
                        <a:rPr lang="en-US" dirty="0" smtClean="0"/>
                        <a:t>Inheritance/Polymorphism</a:t>
                      </a:r>
                      <a:endParaRPr lang="en-US" dirty="0"/>
                    </a:p>
                  </a:txBody>
                  <a:tcPr/>
                </a:tc>
                <a:tc>
                  <a:txBody>
                    <a:bodyPr/>
                    <a:lstStyle/>
                    <a:p>
                      <a:r>
                        <a:rPr lang="en-US" dirty="0" smtClean="0"/>
                        <a:t>Not supported</a:t>
                      </a:r>
                    </a:p>
                  </a:txBody>
                  <a:tcPr/>
                </a:tc>
              </a:tr>
              <a:tr h="370840">
                <a:tc>
                  <a:txBody>
                    <a:bodyPr/>
                    <a:lstStyle/>
                    <a:p>
                      <a:r>
                        <a:rPr lang="en-US" dirty="0" smtClean="0"/>
                        <a:t>Methods</a:t>
                      </a:r>
                      <a:endParaRPr lang="en-US" dirty="0"/>
                    </a:p>
                  </a:txBody>
                  <a:tcPr/>
                </a:tc>
                <a:tc>
                  <a:txBody>
                    <a:bodyPr/>
                    <a:lstStyle/>
                    <a:p>
                      <a:r>
                        <a:rPr lang="en-US" dirty="0" smtClean="0"/>
                        <a:t>Stored procedures, triggers</a:t>
                      </a:r>
                    </a:p>
                  </a:txBody>
                  <a:tcPr/>
                </a:tc>
              </a:tr>
              <a:tr h="370840">
                <a:tc>
                  <a:txBody>
                    <a:bodyPr/>
                    <a:lstStyle/>
                    <a:p>
                      <a:r>
                        <a:rPr lang="en-US" dirty="0" smtClean="0"/>
                        <a:t>Code</a:t>
                      </a:r>
                      <a:r>
                        <a:rPr lang="en-US" baseline="0" dirty="0" smtClean="0"/>
                        <a:t> is portable</a:t>
                      </a:r>
                      <a:endParaRPr lang="en-US" dirty="0"/>
                    </a:p>
                  </a:txBody>
                  <a:tcPr/>
                </a:tc>
                <a:tc>
                  <a:txBody>
                    <a:bodyPr/>
                    <a:lstStyle/>
                    <a:p>
                      <a:r>
                        <a:rPr lang="en-US" dirty="0" smtClean="0"/>
                        <a:t>Not necessarily portable</a:t>
                      </a:r>
                      <a:r>
                        <a:rPr lang="en-US" baseline="0" dirty="0" smtClean="0"/>
                        <a:t> (depending on the vendor)</a:t>
                      </a:r>
                      <a:endParaRPr lang="en-US" dirty="0" smtClean="0"/>
                    </a:p>
                  </a:txBody>
                  <a:tcPr/>
                </a:tc>
              </a:tr>
            </a:tbl>
          </a:graphicData>
        </a:graphic>
      </p:graphicFrame>
      <p:sp>
        <p:nvSpPr>
          <p:cNvPr id="4" name="Segnaposto numero diapositiva 3"/>
          <p:cNvSpPr>
            <a:spLocks noGrp="1"/>
          </p:cNvSpPr>
          <p:nvPr>
            <p:ph type="sldNum" sz="quarter" idx="12"/>
          </p:nvPr>
        </p:nvSpPr>
        <p:spPr/>
        <p:txBody>
          <a:bodyPr/>
          <a:lstStyle/>
          <a:p>
            <a:fld id="{4A822907-8A9D-4F6B-98F6-913902AD56B5}" type="slidenum">
              <a:rPr lang="en-US" smtClean="0"/>
              <a:t>6</a:t>
            </a:fld>
            <a:endParaRPr lang="en-US"/>
          </a:p>
        </p:txBody>
      </p:sp>
    </p:spTree>
    <p:extLst>
      <p:ext uri="{BB962C8B-B14F-4D97-AF65-F5344CB8AC3E}">
        <p14:creationId xmlns:p14="http://schemas.microsoft.com/office/powerpoint/2010/main" val="11112038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Refreshing an entity</a:t>
            </a:r>
            <a:endParaRPr lang="it-IT" dirty="0"/>
          </a:p>
        </p:txBody>
      </p:sp>
      <p:sp>
        <p:nvSpPr>
          <p:cNvPr id="3" name="Content Placeholder 2"/>
          <p:cNvSpPr>
            <a:spLocks noGrp="1"/>
          </p:cNvSpPr>
          <p:nvPr>
            <p:ph idx="1"/>
          </p:nvPr>
        </p:nvSpPr>
        <p:spPr/>
        <p:txBody>
          <a:bodyPr>
            <a:normAutofit lnSpcReduction="10000"/>
          </a:bodyPr>
          <a:lstStyle/>
          <a:p>
            <a:r>
              <a:rPr lang="en-US" dirty="0" smtClean="0"/>
              <a:t>Applied to an </a:t>
            </a:r>
            <a:r>
              <a:rPr lang="en-US" dirty="0"/>
              <a:t>entity in the managed state </a:t>
            </a:r>
            <a:endParaRPr lang="en-US" dirty="0" smtClean="0"/>
          </a:p>
          <a:p>
            <a:r>
              <a:rPr lang="en-US" b="1" dirty="0" smtClean="0">
                <a:solidFill>
                  <a:srgbClr val="FF0000"/>
                </a:solidFill>
              </a:rPr>
              <a:t>Aligns </a:t>
            </a:r>
            <a:r>
              <a:rPr lang="en-US" b="1" dirty="0">
                <a:solidFill>
                  <a:srgbClr val="FF0000"/>
                </a:solidFill>
              </a:rPr>
              <a:t>the value of data members with the current state of the corresponding tuple of the database</a:t>
            </a:r>
            <a:r>
              <a:rPr lang="en-US" dirty="0"/>
              <a:t>, discarding any changes made in main memory; </a:t>
            </a:r>
            <a:endParaRPr lang="en-US" dirty="0" smtClean="0"/>
          </a:p>
          <a:p>
            <a:r>
              <a:rPr lang="en-US" dirty="0" smtClean="0"/>
              <a:t>Updates </a:t>
            </a:r>
            <a:r>
              <a:rPr lang="en-US" dirty="0"/>
              <a:t>both the object passed as an actual parameter and those related through </a:t>
            </a:r>
            <a:r>
              <a:rPr lang="en-US" dirty="0" smtClean="0"/>
              <a:t>relationships </a:t>
            </a:r>
            <a:r>
              <a:rPr lang="en-US" dirty="0"/>
              <a:t>with </a:t>
            </a:r>
            <a:r>
              <a:rPr lang="en-US" dirty="0" err="1"/>
              <a:t>cascadeType.REFRESH</a:t>
            </a:r>
            <a:r>
              <a:rPr lang="en-US" dirty="0"/>
              <a:t> or </a:t>
            </a:r>
            <a:r>
              <a:rPr lang="en-US" dirty="0" err="1"/>
              <a:t>cascadeType.ALL</a:t>
            </a:r>
            <a:r>
              <a:rPr lang="en-US" dirty="0"/>
              <a:t>.</a:t>
            </a:r>
            <a:endParaRPr lang="it-IT" dirty="0"/>
          </a:p>
        </p:txBody>
      </p:sp>
    </p:spTree>
    <p:extLst>
      <p:ext uri="{BB962C8B-B14F-4D97-AF65-F5344CB8AC3E}">
        <p14:creationId xmlns:p14="http://schemas.microsoft.com/office/powerpoint/2010/main" val="41185351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Detaching an entity</a:t>
            </a:r>
            <a:endParaRPr lang="it-IT" dirty="0"/>
          </a:p>
        </p:txBody>
      </p:sp>
      <p:sp>
        <p:nvSpPr>
          <p:cNvPr id="3" name="Content Placeholder 2"/>
          <p:cNvSpPr>
            <a:spLocks noGrp="1"/>
          </p:cNvSpPr>
          <p:nvPr>
            <p:ph idx="1"/>
          </p:nvPr>
        </p:nvSpPr>
        <p:spPr/>
        <p:txBody>
          <a:bodyPr>
            <a:normAutofit fontScale="92500" lnSpcReduction="10000"/>
          </a:bodyPr>
          <a:lstStyle/>
          <a:p>
            <a:r>
              <a:rPr lang="en-US" dirty="0" smtClean="0"/>
              <a:t>The instance </a:t>
            </a:r>
            <a:r>
              <a:rPr lang="en-US" dirty="0"/>
              <a:t>is no longer associated with a </a:t>
            </a:r>
            <a:r>
              <a:rPr lang="en-US" dirty="0" err="1"/>
              <a:t>PersistenceContext</a:t>
            </a:r>
            <a:r>
              <a:rPr lang="en-US" dirty="0"/>
              <a:t> </a:t>
            </a:r>
            <a:endParaRPr lang="en-US" dirty="0" smtClean="0"/>
          </a:p>
          <a:p>
            <a:r>
              <a:rPr lang="en-US" dirty="0" smtClean="0"/>
              <a:t>Changes </a:t>
            </a:r>
            <a:r>
              <a:rPr lang="en-US" dirty="0"/>
              <a:t>are </a:t>
            </a:r>
            <a:r>
              <a:rPr lang="en-US" dirty="0" smtClean="0"/>
              <a:t>no longer automatically </a:t>
            </a:r>
            <a:r>
              <a:rPr lang="en-US" dirty="0"/>
              <a:t>written in the </a:t>
            </a:r>
            <a:r>
              <a:rPr lang="en-US" dirty="0" smtClean="0"/>
              <a:t>database </a:t>
            </a:r>
          </a:p>
          <a:p>
            <a:r>
              <a:rPr lang="en-US" dirty="0" smtClean="0"/>
              <a:t>Its </a:t>
            </a:r>
            <a:r>
              <a:rPr lang="en-US" dirty="0"/>
              <a:t>status at the time of detachment remains accessible to the </a:t>
            </a:r>
            <a:r>
              <a:rPr lang="en-US" dirty="0" smtClean="0"/>
              <a:t>application</a:t>
            </a:r>
          </a:p>
          <a:p>
            <a:pPr lvl="2"/>
            <a:r>
              <a:rPr lang="en-US" dirty="0" smtClean="0"/>
              <a:t>member </a:t>
            </a:r>
            <a:r>
              <a:rPr lang="en-US" dirty="0"/>
              <a:t>data with fetch policy different from LAZY;</a:t>
            </a:r>
          </a:p>
          <a:p>
            <a:pPr lvl="2"/>
            <a:r>
              <a:rPr lang="en-US" dirty="0" smtClean="0"/>
              <a:t>member </a:t>
            </a:r>
            <a:r>
              <a:rPr lang="en-US" dirty="0"/>
              <a:t>data previously accessed by the application;</a:t>
            </a:r>
          </a:p>
          <a:p>
            <a:pPr lvl="2"/>
            <a:r>
              <a:rPr lang="en-US" dirty="0" smtClean="0"/>
              <a:t>related </a:t>
            </a:r>
            <a:r>
              <a:rPr lang="en-US" dirty="0"/>
              <a:t>objects, whether they are already extracted from the </a:t>
            </a:r>
            <a:r>
              <a:rPr lang="en-US" dirty="0" smtClean="0"/>
              <a:t>database </a:t>
            </a:r>
            <a:r>
              <a:rPr lang="en-US" dirty="0"/>
              <a:t>previously, due to a query or a fetch </a:t>
            </a:r>
            <a:r>
              <a:rPr lang="en-US" dirty="0" smtClean="0"/>
              <a:t>strategy </a:t>
            </a:r>
            <a:r>
              <a:rPr lang="en-US" dirty="0"/>
              <a:t>of </a:t>
            </a:r>
            <a:r>
              <a:rPr lang="en-US" dirty="0" smtClean="0"/>
              <a:t>type EAGER</a:t>
            </a:r>
            <a:r>
              <a:rPr lang="en-US" dirty="0"/>
              <a:t>.</a:t>
            </a:r>
          </a:p>
          <a:p>
            <a:pPr lvl="1"/>
            <a:endParaRPr lang="it-IT" dirty="0"/>
          </a:p>
        </p:txBody>
      </p:sp>
    </p:spTree>
    <p:extLst>
      <p:ext uri="{BB962C8B-B14F-4D97-AF65-F5344CB8AC3E}">
        <p14:creationId xmlns:p14="http://schemas.microsoft.com/office/powerpoint/2010/main" val="5954824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How detachment occurs</a:t>
            </a:r>
            <a:endParaRPr lang="it-IT"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explicitly</a:t>
            </a:r>
            <a:r>
              <a:rPr lang="en-US" dirty="0" smtClean="0"/>
              <a:t> </a:t>
            </a:r>
          </a:p>
          <a:p>
            <a:pPr lvl="1"/>
            <a:r>
              <a:rPr lang="en-US" dirty="0" smtClean="0"/>
              <a:t>for </a:t>
            </a:r>
            <a:r>
              <a:rPr lang="en-US" dirty="0"/>
              <a:t>a specific instance, with the direct or the cascade invocation of the detach() method;</a:t>
            </a:r>
          </a:p>
          <a:p>
            <a:pPr lvl="1"/>
            <a:r>
              <a:rPr lang="en-US" dirty="0" smtClean="0"/>
              <a:t>for </a:t>
            </a:r>
            <a:r>
              <a:rPr lang="en-US" dirty="0"/>
              <a:t>all instances of the </a:t>
            </a:r>
            <a:r>
              <a:rPr lang="en-US" dirty="0" err="1"/>
              <a:t>PersistenceContext</a:t>
            </a:r>
            <a:r>
              <a:rPr lang="en-US" dirty="0"/>
              <a:t>, with the invocation of the </a:t>
            </a:r>
            <a:r>
              <a:rPr lang="en-US" dirty="0" smtClean="0"/>
              <a:t>clear</a:t>
            </a:r>
            <a:r>
              <a:rPr lang="en-US" dirty="0"/>
              <a:t>() and close</a:t>
            </a:r>
            <a:r>
              <a:rPr lang="en-US" dirty="0" smtClean="0"/>
              <a:t>() methods</a:t>
            </a:r>
            <a:endParaRPr lang="en-US" dirty="0"/>
          </a:p>
          <a:p>
            <a:r>
              <a:rPr lang="en-US" dirty="0" smtClean="0">
                <a:solidFill>
                  <a:srgbClr val="FF0000"/>
                </a:solidFill>
              </a:rPr>
              <a:t>implicitly</a:t>
            </a:r>
            <a:r>
              <a:rPr lang="en-US" dirty="0" smtClean="0"/>
              <a:t> </a:t>
            </a:r>
          </a:p>
          <a:p>
            <a:pPr lvl="1"/>
            <a:r>
              <a:rPr lang="en-US" dirty="0" smtClean="0"/>
              <a:t>when </a:t>
            </a:r>
            <a:r>
              <a:rPr lang="en-US" dirty="0"/>
              <a:t>the object </a:t>
            </a:r>
            <a:r>
              <a:rPr lang="en-US" dirty="0" smtClean="0"/>
              <a:t>is serialized</a:t>
            </a:r>
            <a:r>
              <a:rPr lang="en-US" dirty="0"/>
              <a:t>, for example by passing it to an application module that resides on a different network </a:t>
            </a:r>
            <a:r>
              <a:rPr lang="en-US" dirty="0" smtClean="0"/>
              <a:t>node</a:t>
            </a:r>
            <a:endParaRPr lang="en-US" dirty="0"/>
          </a:p>
          <a:p>
            <a:pPr lvl="1"/>
            <a:r>
              <a:rPr lang="en-US" dirty="0" smtClean="0"/>
              <a:t>upon transactional </a:t>
            </a:r>
            <a:r>
              <a:rPr lang="en-US" dirty="0"/>
              <a:t>events: transaction rollback, or commit when using an </a:t>
            </a:r>
            <a:r>
              <a:rPr lang="en-US" dirty="0" err="1"/>
              <a:t>EntityManager</a:t>
            </a:r>
            <a:r>
              <a:rPr lang="en-US" dirty="0"/>
              <a:t> that automates the management of </a:t>
            </a:r>
            <a:r>
              <a:rPr lang="en-US" dirty="0" smtClean="0"/>
              <a:t>transactions</a:t>
            </a:r>
            <a:endParaRPr lang="en-US" dirty="0"/>
          </a:p>
          <a:p>
            <a:endParaRPr lang="it-IT" dirty="0"/>
          </a:p>
        </p:txBody>
      </p:sp>
    </p:spTree>
    <p:extLst>
      <p:ext uri="{BB962C8B-B14F-4D97-AF65-F5344CB8AC3E}">
        <p14:creationId xmlns:p14="http://schemas.microsoft.com/office/powerpoint/2010/main" val="7657145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Merging an instance</a:t>
            </a:r>
            <a:endParaRPr lang="it-IT" dirty="0"/>
          </a:p>
        </p:txBody>
      </p:sp>
      <p:sp>
        <p:nvSpPr>
          <p:cNvPr id="3" name="Content Placeholder 2"/>
          <p:cNvSpPr>
            <a:spLocks noGrp="1"/>
          </p:cNvSpPr>
          <p:nvPr>
            <p:ph idx="1"/>
          </p:nvPr>
        </p:nvSpPr>
        <p:spPr/>
        <p:txBody>
          <a:bodyPr>
            <a:normAutofit fontScale="70000" lnSpcReduction="20000"/>
          </a:bodyPr>
          <a:lstStyle/>
          <a:p>
            <a:r>
              <a:rPr lang="en-US" dirty="0"/>
              <a:t>Merge creates a new instance of </a:t>
            </a:r>
            <a:r>
              <a:rPr lang="en-US" dirty="0" smtClean="0"/>
              <a:t>an entity</a:t>
            </a:r>
            <a:r>
              <a:rPr lang="en-US" dirty="0"/>
              <a:t>, copies the state from the supplied entity, and makes the new copy managed. The instance </a:t>
            </a:r>
            <a:r>
              <a:rPr lang="en-US" dirty="0" smtClean="0"/>
              <a:t>passed </a:t>
            </a:r>
            <a:r>
              <a:rPr lang="en-US" dirty="0"/>
              <a:t>in will not be managed (any changes </a:t>
            </a:r>
            <a:r>
              <a:rPr lang="en-US" dirty="0" smtClean="0"/>
              <a:t>to will </a:t>
            </a:r>
            <a:r>
              <a:rPr lang="en-US" dirty="0"/>
              <a:t>not be part of the transaction - unless </a:t>
            </a:r>
            <a:r>
              <a:rPr lang="en-US" dirty="0" smtClean="0"/>
              <a:t>merge is called again)</a:t>
            </a:r>
            <a:endParaRPr lang="en-US" dirty="0"/>
          </a:p>
          <a:p>
            <a:r>
              <a:rPr lang="en-US" dirty="0" smtClean="0"/>
              <a:t>The </a:t>
            </a:r>
            <a:r>
              <a:rPr lang="en-US" dirty="0"/>
              <a:t>method works by </a:t>
            </a:r>
            <a:r>
              <a:rPr lang="en-US" b="1" dirty="0">
                <a:solidFill>
                  <a:srgbClr val="FF0000"/>
                </a:solidFill>
              </a:rPr>
              <a:t>copying</a:t>
            </a:r>
            <a:r>
              <a:rPr lang="en-US" dirty="0"/>
              <a:t> member data values from the detached </a:t>
            </a:r>
            <a:r>
              <a:rPr lang="en-US" dirty="0" smtClean="0"/>
              <a:t>instance into </a:t>
            </a:r>
            <a:r>
              <a:rPr lang="en-US" dirty="0"/>
              <a:t>the data members of an existing instance having the same identity, or, </a:t>
            </a:r>
            <a:endParaRPr lang="en-US" dirty="0" smtClean="0"/>
          </a:p>
          <a:p>
            <a:pPr lvl="1"/>
            <a:r>
              <a:rPr lang="en-US" dirty="0" smtClean="0"/>
              <a:t>if </a:t>
            </a:r>
            <a:r>
              <a:rPr lang="en-US" dirty="0"/>
              <a:t>such an instance does not </a:t>
            </a:r>
            <a:r>
              <a:rPr lang="en-US" dirty="0" smtClean="0"/>
              <a:t>exist</a:t>
            </a:r>
            <a:r>
              <a:rPr lang="en-US" dirty="0"/>
              <a:t>, </a:t>
            </a:r>
            <a:r>
              <a:rPr lang="en-US" dirty="0" smtClean="0"/>
              <a:t>a </a:t>
            </a:r>
            <a:r>
              <a:rPr lang="en-US" dirty="0"/>
              <a:t>new one </a:t>
            </a:r>
            <a:r>
              <a:rPr lang="en-US" dirty="0" smtClean="0"/>
              <a:t>is created to allow the </a:t>
            </a:r>
            <a:r>
              <a:rPr lang="en-US" dirty="0" smtClean="0"/>
              <a:t>copy</a:t>
            </a:r>
          </a:p>
          <a:p>
            <a:r>
              <a:rPr lang="en-US" dirty="0" smtClean="0"/>
              <a:t>Semantics similar to MySQL "INSERT on duplicate key UPDATE"</a:t>
            </a:r>
            <a:endParaRPr lang="en-US" dirty="0" smtClean="0"/>
          </a:p>
          <a:p>
            <a:r>
              <a:rPr lang="en-US" dirty="0" smtClean="0"/>
              <a:t>merge</a:t>
            </a:r>
            <a:r>
              <a:rPr lang="en-US" dirty="0"/>
              <a:t>() is propagated recursively </a:t>
            </a:r>
            <a:r>
              <a:rPr lang="en-US" dirty="0" smtClean="0"/>
              <a:t>along relationships  </a:t>
            </a:r>
            <a:r>
              <a:rPr lang="en-US" dirty="0"/>
              <a:t>with </a:t>
            </a:r>
            <a:r>
              <a:rPr lang="en-US" dirty="0" smtClean="0"/>
              <a:t>annotation </a:t>
            </a:r>
            <a:r>
              <a:rPr lang="en-US" dirty="0" err="1" smtClean="0"/>
              <a:t>cascadeType.MERGE</a:t>
            </a:r>
            <a:endParaRPr lang="en-US" dirty="0"/>
          </a:p>
        </p:txBody>
      </p:sp>
    </p:spTree>
    <p:extLst>
      <p:ext uri="{BB962C8B-B14F-4D97-AF65-F5344CB8AC3E}">
        <p14:creationId xmlns:p14="http://schemas.microsoft.com/office/powerpoint/2010/main" val="32411674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 vs Merge</a:t>
            </a:r>
            <a:endParaRPr lang="en-US" dirty="0"/>
          </a:p>
        </p:txBody>
      </p:sp>
      <p:sp>
        <p:nvSpPr>
          <p:cNvPr id="3" name="Content Placeholder 2"/>
          <p:cNvSpPr>
            <a:spLocks noGrp="1"/>
          </p:cNvSpPr>
          <p:nvPr>
            <p:ph idx="1"/>
          </p:nvPr>
        </p:nvSpPr>
        <p:spPr/>
        <p:txBody>
          <a:bodyPr>
            <a:noAutofit/>
          </a:bodyPr>
          <a:lstStyle/>
          <a:p>
            <a:pPr marL="0" indent="0">
              <a:buNone/>
            </a:pPr>
            <a:r>
              <a:rPr lang="en-US" sz="1200" b="1" dirty="0" smtClean="0">
                <a:latin typeface="Courier New" panose="02070309020205020404" pitchFamily="49" charset="0"/>
                <a:cs typeface="Courier New" panose="02070309020205020404" pitchFamily="49" charset="0"/>
              </a:rPr>
              <a:t>Employee </a:t>
            </a:r>
            <a:r>
              <a:rPr lang="en-US" sz="1200" b="1" dirty="0">
                <a:latin typeface="Courier New" panose="02070309020205020404" pitchFamily="49" charset="0"/>
                <a:cs typeface="Courier New" panose="02070309020205020404" pitchFamily="49" charset="0"/>
              </a:rPr>
              <a:t>e = new </a:t>
            </a:r>
            <a:r>
              <a:rPr lang="en-US" sz="1200" b="1" dirty="0" smtClean="0">
                <a:latin typeface="Courier New" panose="02070309020205020404" pitchFamily="49" charset="0"/>
                <a:cs typeface="Courier New" panose="02070309020205020404" pitchFamily="49" charset="0"/>
              </a:rPr>
              <a:t>Employee();</a:t>
            </a:r>
            <a:endParaRPr lang="en-US" sz="1200" b="1" dirty="0">
              <a:latin typeface="Courier New" panose="02070309020205020404" pitchFamily="49" charset="0"/>
              <a:cs typeface="Courier New" panose="02070309020205020404" pitchFamily="49" charset="0"/>
            </a:endParaRPr>
          </a:p>
          <a:p>
            <a:pPr marL="0" indent="0">
              <a:buNone/>
            </a:pPr>
            <a:endParaRPr lang="en-US" sz="1200" b="1" dirty="0">
              <a:latin typeface="Courier New" panose="02070309020205020404" pitchFamily="49" charset="0"/>
              <a:cs typeface="Courier New" panose="02070309020205020404" pitchFamily="49" charset="0"/>
            </a:endParaRPr>
          </a:p>
          <a:p>
            <a:pPr marL="0" indent="0">
              <a:buNone/>
            </a:pP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a:t>
            </a:r>
            <a:r>
              <a:rPr lang="en-US" sz="1200" b="1" dirty="0">
                <a:latin typeface="Courier New" panose="02070309020205020404" pitchFamily="49" charset="0"/>
                <a:cs typeface="Courier New" panose="02070309020205020404" pitchFamily="49" charset="0"/>
              </a:rPr>
              <a:t> starts</a:t>
            </a:r>
          </a:p>
          <a:p>
            <a:pPr marL="0" indent="0">
              <a:buNone/>
            </a:pPr>
            <a:r>
              <a:rPr lang="en-US" sz="1200" b="1" dirty="0" err="1">
                <a:solidFill>
                  <a:srgbClr val="FF0000"/>
                </a:solidFill>
                <a:latin typeface="Courier New" panose="02070309020205020404" pitchFamily="49" charset="0"/>
                <a:cs typeface="Courier New" panose="02070309020205020404" pitchFamily="49" charset="0"/>
              </a:rPr>
              <a:t>em.persist</a:t>
            </a:r>
            <a:r>
              <a:rPr lang="en-US" sz="1200" b="1" dirty="0">
                <a:solidFill>
                  <a:srgbClr val="FF0000"/>
                </a:solidFill>
                <a:latin typeface="Courier New" panose="02070309020205020404" pitchFamily="49" charset="0"/>
                <a:cs typeface="Courier New" panose="02070309020205020404" pitchFamily="49" charset="0"/>
              </a:rPr>
              <a:t>(e); </a:t>
            </a:r>
          </a:p>
          <a:p>
            <a:pPr marL="0" indent="0">
              <a:buNone/>
            </a:pPr>
            <a:r>
              <a:rPr lang="en-US" sz="1200" b="1" dirty="0" err="1" smtClean="0">
                <a:latin typeface="Courier New" panose="02070309020205020404" pitchFamily="49" charset="0"/>
                <a:cs typeface="Courier New" panose="02070309020205020404" pitchFamily="49" charset="0"/>
              </a:rPr>
              <a:t>e.setSalary</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someValue</a:t>
            </a:r>
            <a:r>
              <a:rPr lang="en-US" sz="1200" b="1" dirty="0">
                <a:latin typeface="Courier New" panose="02070309020205020404" pitchFamily="49" charset="0"/>
                <a:cs typeface="Courier New" panose="02070309020205020404" pitchFamily="49" charset="0"/>
              </a:rPr>
              <a:t>); </a:t>
            </a:r>
          </a:p>
          <a:p>
            <a:pPr marL="0" indent="0">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a:t>
            </a:r>
            <a:r>
              <a:rPr lang="en-US" sz="1200" b="1" dirty="0">
                <a:latin typeface="Courier New" panose="02070309020205020404" pitchFamily="49" charset="0"/>
                <a:cs typeface="Courier New" panose="02070309020205020404" pitchFamily="49" charset="0"/>
              </a:rPr>
              <a:t> ends, and </a:t>
            </a:r>
            <a:r>
              <a:rPr lang="en-US" sz="1200" b="1" dirty="0" smtClean="0">
                <a:latin typeface="Courier New" panose="02070309020205020404" pitchFamily="49" charset="0"/>
                <a:cs typeface="Courier New" panose="02070309020205020404" pitchFamily="49" charset="0"/>
              </a:rPr>
              <a:t>Salary </a:t>
            </a:r>
            <a:r>
              <a:rPr lang="en-US" sz="1200" b="1" dirty="0">
                <a:latin typeface="Courier New" panose="02070309020205020404" pitchFamily="49" charset="0"/>
                <a:cs typeface="Courier New" panose="02070309020205020404" pitchFamily="49" charset="0"/>
              </a:rPr>
              <a:t>is updated in the database</a:t>
            </a:r>
          </a:p>
          <a:p>
            <a:pPr marL="0" indent="0">
              <a:buNone/>
            </a:pPr>
            <a:endParaRPr lang="en-US" sz="1200" b="1" dirty="0">
              <a:latin typeface="Courier New" panose="02070309020205020404" pitchFamily="49" charset="0"/>
              <a:cs typeface="Courier New" panose="02070309020205020404" pitchFamily="49" charset="0"/>
            </a:endParaRPr>
          </a:p>
          <a:p>
            <a:pPr marL="0" indent="0">
              <a:buNone/>
            </a:pP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a:t>
            </a:r>
            <a:r>
              <a:rPr lang="en-US" sz="1200" b="1" dirty="0">
                <a:latin typeface="Courier New" panose="02070309020205020404" pitchFamily="49" charset="0"/>
                <a:cs typeface="Courier New" panose="02070309020205020404" pitchFamily="49" charset="0"/>
              </a:rPr>
              <a:t> starts</a:t>
            </a:r>
          </a:p>
          <a:p>
            <a:pPr marL="0" indent="0">
              <a:buNone/>
            </a:pPr>
            <a:r>
              <a:rPr lang="en-US" sz="1200" b="1" dirty="0">
                <a:latin typeface="Courier New" panose="02070309020205020404" pitchFamily="49" charset="0"/>
                <a:cs typeface="Courier New" panose="02070309020205020404" pitchFamily="49" charset="0"/>
              </a:rPr>
              <a:t>e = new </a:t>
            </a:r>
            <a:r>
              <a:rPr lang="en-US" sz="1200" b="1" dirty="0" smtClean="0">
                <a:latin typeface="Courier New" panose="02070309020205020404" pitchFamily="49" charset="0"/>
                <a:cs typeface="Courier New" panose="02070309020205020404" pitchFamily="49" charset="0"/>
              </a:rPr>
              <a:t>Employee();</a:t>
            </a:r>
            <a:endParaRPr lang="en-US" sz="1200" b="1" dirty="0">
              <a:latin typeface="Courier New" panose="02070309020205020404" pitchFamily="49" charset="0"/>
              <a:cs typeface="Courier New" panose="02070309020205020404" pitchFamily="49" charset="0"/>
            </a:endParaRPr>
          </a:p>
          <a:p>
            <a:pPr marL="0" indent="0">
              <a:buNone/>
            </a:pPr>
            <a:r>
              <a:rPr lang="en-US" sz="1200" b="1" dirty="0" err="1">
                <a:solidFill>
                  <a:srgbClr val="FF0000"/>
                </a:solidFill>
                <a:latin typeface="Courier New" panose="02070309020205020404" pitchFamily="49" charset="0"/>
                <a:cs typeface="Courier New" panose="02070309020205020404" pitchFamily="49" charset="0"/>
              </a:rPr>
              <a:t>em.merge</a:t>
            </a:r>
            <a:r>
              <a:rPr lang="en-US" sz="1200" b="1" dirty="0">
                <a:solidFill>
                  <a:srgbClr val="FF0000"/>
                </a:solidFill>
                <a:latin typeface="Courier New" panose="02070309020205020404" pitchFamily="49" charset="0"/>
                <a:cs typeface="Courier New" panose="02070309020205020404" pitchFamily="49" charset="0"/>
              </a:rPr>
              <a:t>(e);</a:t>
            </a:r>
          </a:p>
          <a:p>
            <a:pPr marL="0" indent="0">
              <a:buNone/>
            </a:pPr>
            <a:r>
              <a:rPr lang="en-US" sz="1200" b="1" dirty="0" err="1" smtClean="0">
                <a:latin typeface="Courier New" panose="02070309020205020404" pitchFamily="49" charset="0"/>
                <a:cs typeface="Courier New" panose="02070309020205020404" pitchFamily="49" charset="0"/>
              </a:rPr>
              <a:t>e.setSalary</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anotherValue</a:t>
            </a:r>
            <a:r>
              <a:rPr lang="en-US" sz="1200" b="1" dirty="0">
                <a:latin typeface="Courier New" panose="02070309020205020404" pitchFamily="49" charset="0"/>
                <a:cs typeface="Courier New" panose="02070309020205020404" pitchFamily="49" charset="0"/>
              </a:rPr>
              <a:t>); </a:t>
            </a:r>
          </a:p>
          <a:p>
            <a:pPr marL="0" indent="0">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a:t>
            </a:r>
            <a:r>
              <a:rPr lang="en-US" sz="1200" b="1" dirty="0">
                <a:latin typeface="Courier New" panose="02070309020205020404" pitchFamily="49" charset="0"/>
                <a:cs typeface="Courier New" panose="02070309020205020404" pitchFamily="49" charset="0"/>
              </a:rPr>
              <a:t> ends but </a:t>
            </a:r>
            <a:r>
              <a:rPr lang="en-US" sz="1200" b="1" dirty="0" smtClean="0">
                <a:latin typeface="Courier New" panose="02070309020205020404" pitchFamily="49" charset="0"/>
                <a:cs typeface="Courier New" panose="02070309020205020404" pitchFamily="49" charset="0"/>
              </a:rPr>
              <a:t>Salary </a:t>
            </a:r>
            <a:r>
              <a:rPr lang="en-US" sz="1200" b="1" dirty="0">
                <a:latin typeface="Courier New" panose="02070309020205020404" pitchFamily="49" charset="0"/>
                <a:cs typeface="Courier New" panose="02070309020205020404" pitchFamily="49" charset="0"/>
              </a:rPr>
              <a:t>is </a:t>
            </a:r>
            <a:r>
              <a:rPr lang="en-US" sz="1200" b="1" dirty="0">
                <a:solidFill>
                  <a:srgbClr val="FF0000"/>
                </a:solidFill>
                <a:latin typeface="Courier New" panose="02070309020205020404" pitchFamily="49" charset="0"/>
                <a:cs typeface="Courier New" panose="02070309020205020404" pitchFamily="49" charset="0"/>
              </a:rPr>
              <a:t>not </a:t>
            </a:r>
            <a:r>
              <a:rPr lang="en-US" sz="1200" b="1" dirty="0">
                <a:latin typeface="Courier New" panose="02070309020205020404" pitchFamily="49" charset="0"/>
                <a:cs typeface="Courier New" panose="02070309020205020404" pitchFamily="49" charset="0"/>
              </a:rPr>
              <a:t>updated in the database</a:t>
            </a:r>
          </a:p>
          <a:p>
            <a:pPr marL="0" indent="0">
              <a:buNone/>
            </a:pPr>
            <a:r>
              <a:rPr lang="en-US" sz="1200" b="1" dirty="0">
                <a:latin typeface="Courier New" panose="02070309020205020404" pitchFamily="49" charset="0"/>
                <a:cs typeface="Courier New" panose="02070309020205020404" pitchFamily="49" charset="0"/>
              </a:rPr>
              <a:t>// (you made the changes *after* merging)</a:t>
            </a:r>
          </a:p>
          <a:p>
            <a:pPr marL="0" indent="0">
              <a:buNone/>
            </a:pPr>
            <a:endParaRPr lang="en-US" sz="1200" b="1" dirty="0">
              <a:latin typeface="Courier New" panose="02070309020205020404" pitchFamily="49" charset="0"/>
              <a:cs typeface="Courier New" panose="02070309020205020404" pitchFamily="49" charset="0"/>
            </a:endParaRPr>
          </a:p>
          <a:p>
            <a:pPr marL="0" indent="0">
              <a:buNone/>
            </a:pP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a:t>
            </a:r>
            <a:r>
              <a:rPr lang="en-US" sz="1200" b="1" dirty="0">
                <a:latin typeface="Courier New" panose="02070309020205020404" pitchFamily="49" charset="0"/>
                <a:cs typeface="Courier New" panose="02070309020205020404" pitchFamily="49" charset="0"/>
              </a:rPr>
              <a:t> starts</a:t>
            </a:r>
          </a:p>
          <a:p>
            <a:pPr marL="0" indent="0">
              <a:buNone/>
            </a:pPr>
            <a:r>
              <a:rPr lang="en-US" sz="1200" b="1" dirty="0">
                <a:latin typeface="Courier New" panose="02070309020205020404" pitchFamily="49" charset="0"/>
                <a:cs typeface="Courier New" panose="02070309020205020404" pitchFamily="49" charset="0"/>
              </a:rPr>
              <a:t>e = new </a:t>
            </a:r>
            <a:r>
              <a:rPr lang="en-US" sz="1200" b="1" dirty="0" smtClean="0">
                <a:latin typeface="Courier New" panose="02070309020205020404" pitchFamily="49" charset="0"/>
                <a:cs typeface="Courier New" panose="02070309020205020404" pitchFamily="49" charset="0"/>
              </a:rPr>
              <a:t>Employee();</a:t>
            </a:r>
            <a:endParaRPr lang="en-US" sz="1200" b="1" dirty="0">
              <a:latin typeface="Courier New" panose="02070309020205020404" pitchFamily="49" charset="0"/>
              <a:cs typeface="Courier New" panose="02070309020205020404" pitchFamily="49" charset="0"/>
            </a:endParaRPr>
          </a:p>
          <a:p>
            <a:pPr marL="0" indent="0">
              <a:buNone/>
            </a:pPr>
            <a:r>
              <a:rPr lang="en-US" sz="1200" b="1" dirty="0" smtClean="0">
                <a:solidFill>
                  <a:srgbClr val="FF0000"/>
                </a:solidFill>
                <a:latin typeface="Courier New" panose="02070309020205020404" pitchFamily="49" charset="0"/>
                <a:cs typeface="Courier New" panose="02070309020205020404" pitchFamily="49" charset="0"/>
              </a:rPr>
              <a:t>Employee </a:t>
            </a:r>
            <a:r>
              <a:rPr lang="en-US" sz="1200" b="1" dirty="0">
                <a:solidFill>
                  <a:srgbClr val="FF0000"/>
                </a:solidFill>
                <a:latin typeface="Courier New" panose="02070309020205020404" pitchFamily="49" charset="0"/>
                <a:cs typeface="Courier New" panose="02070309020205020404" pitchFamily="49" charset="0"/>
              </a:rPr>
              <a:t>e2 = </a:t>
            </a:r>
            <a:r>
              <a:rPr lang="en-US" sz="1200" b="1" dirty="0" err="1">
                <a:solidFill>
                  <a:srgbClr val="FF0000"/>
                </a:solidFill>
                <a:latin typeface="Courier New" panose="02070309020205020404" pitchFamily="49" charset="0"/>
                <a:cs typeface="Courier New" panose="02070309020205020404" pitchFamily="49" charset="0"/>
              </a:rPr>
              <a:t>em.merge</a:t>
            </a:r>
            <a:r>
              <a:rPr lang="en-US" sz="1200" b="1" dirty="0">
                <a:solidFill>
                  <a:srgbClr val="FF0000"/>
                </a:solidFill>
                <a:latin typeface="Courier New" panose="02070309020205020404" pitchFamily="49" charset="0"/>
                <a:cs typeface="Courier New" panose="02070309020205020404" pitchFamily="49" charset="0"/>
              </a:rPr>
              <a:t>(e);</a:t>
            </a:r>
          </a:p>
          <a:p>
            <a:pPr marL="0" indent="0">
              <a:buNone/>
            </a:pPr>
            <a:r>
              <a:rPr lang="en-US" sz="1200" b="1" dirty="0" smtClean="0">
                <a:latin typeface="Courier New" panose="02070309020205020404" pitchFamily="49" charset="0"/>
                <a:cs typeface="Courier New" panose="02070309020205020404" pitchFamily="49" charset="0"/>
              </a:rPr>
              <a:t>e2.setSalary(</a:t>
            </a:r>
            <a:r>
              <a:rPr lang="en-US" sz="1200" b="1" dirty="0" err="1" smtClean="0">
                <a:latin typeface="Courier New" panose="02070309020205020404" pitchFamily="49" charset="0"/>
                <a:cs typeface="Courier New" panose="02070309020205020404" pitchFamily="49" charset="0"/>
              </a:rPr>
              <a:t>anotherValue</a:t>
            </a:r>
            <a:r>
              <a:rPr lang="en-US" sz="1200" b="1" dirty="0">
                <a:latin typeface="Courier New" panose="02070309020205020404" pitchFamily="49" charset="0"/>
                <a:cs typeface="Courier New" panose="02070309020205020404" pitchFamily="49" charset="0"/>
              </a:rPr>
              <a:t>); </a:t>
            </a:r>
          </a:p>
          <a:p>
            <a:pPr marL="0" indent="0">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tran</a:t>
            </a:r>
            <a:r>
              <a:rPr lang="en-US" sz="1200" b="1" dirty="0">
                <a:latin typeface="Courier New" panose="02070309020205020404" pitchFamily="49" charset="0"/>
                <a:cs typeface="Courier New" panose="02070309020205020404" pitchFamily="49" charset="0"/>
              </a:rPr>
              <a:t> ends and the row for </a:t>
            </a:r>
            <a:r>
              <a:rPr lang="en-US" sz="1200" b="1" dirty="0" smtClean="0">
                <a:latin typeface="Courier New" panose="02070309020205020404" pitchFamily="49" charset="0"/>
                <a:cs typeface="Courier New" panose="02070309020205020404" pitchFamily="49" charset="0"/>
              </a:rPr>
              <a:t>Salary </a:t>
            </a:r>
            <a:r>
              <a:rPr lang="en-US" sz="1200" b="1" dirty="0">
                <a:latin typeface="Courier New" panose="02070309020205020404" pitchFamily="49" charset="0"/>
                <a:cs typeface="Courier New" panose="02070309020205020404" pitchFamily="49" charset="0"/>
              </a:rPr>
              <a:t>is updated</a:t>
            </a:r>
          </a:p>
          <a:p>
            <a:pPr marL="0" indent="0">
              <a:buNone/>
            </a:pPr>
            <a:r>
              <a:rPr lang="en-US" sz="1200" b="1" dirty="0">
                <a:latin typeface="Courier New" panose="02070309020205020404" pitchFamily="49" charset="0"/>
                <a:cs typeface="Courier New" panose="02070309020205020404" pitchFamily="49" charset="0"/>
              </a:rPr>
              <a:t>// (the changes were made to e2, not e)</a:t>
            </a:r>
          </a:p>
        </p:txBody>
      </p:sp>
    </p:spTree>
    <p:extLst>
      <p:ext uri="{BB962C8B-B14F-4D97-AF65-F5344CB8AC3E}">
        <p14:creationId xmlns:p14="http://schemas.microsoft.com/office/powerpoint/2010/main" val="7216183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Persistence Unit &amp;</a:t>
            </a:r>
            <a:br>
              <a:rPr lang="en-US" dirty="0" smtClean="0"/>
            </a:br>
            <a:r>
              <a:rPr lang="en-US" dirty="0" smtClean="0"/>
              <a:t>Persistence Context</a:t>
            </a:r>
            <a:endParaRPr lang="en-US" dirty="0"/>
          </a:p>
        </p:txBody>
      </p:sp>
      <p:sp>
        <p:nvSpPr>
          <p:cNvPr id="3" name="Segnaposto contenuto 2"/>
          <p:cNvSpPr>
            <a:spLocks noGrp="1"/>
          </p:cNvSpPr>
          <p:nvPr>
            <p:ph idx="1"/>
          </p:nvPr>
        </p:nvSpPr>
        <p:spPr/>
        <p:txBody>
          <a:bodyPr>
            <a:normAutofit lnSpcReduction="10000"/>
          </a:bodyPr>
          <a:lstStyle/>
          <a:p>
            <a:r>
              <a:rPr lang="en-US" dirty="0" smtClean="0"/>
              <a:t>An </a:t>
            </a:r>
            <a:r>
              <a:rPr lang="en-US" dirty="0" err="1" smtClean="0">
                <a:latin typeface="Courier New"/>
                <a:cs typeface="Courier New"/>
              </a:rPr>
              <a:t>EntityManager</a:t>
            </a:r>
            <a:r>
              <a:rPr lang="en-US" dirty="0" smtClean="0"/>
              <a:t> </a:t>
            </a:r>
            <a:r>
              <a:rPr lang="en-US" dirty="0"/>
              <a:t>maps a fixed set of classes (i.e., entities) to a particular </a:t>
            </a:r>
            <a:r>
              <a:rPr lang="en-US" dirty="0" smtClean="0"/>
              <a:t>database. This set of entities is called </a:t>
            </a:r>
            <a:r>
              <a:rPr lang="en-US" b="1" dirty="0" smtClean="0">
                <a:solidFill>
                  <a:srgbClr val="FF0000"/>
                </a:solidFill>
              </a:rPr>
              <a:t>persistence unit</a:t>
            </a:r>
          </a:p>
          <a:p>
            <a:pPr lvl="1"/>
            <a:r>
              <a:rPr lang="en-US" dirty="0" smtClean="0"/>
              <a:t>Each </a:t>
            </a:r>
            <a:r>
              <a:rPr lang="en-US" dirty="0"/>
              <a:t>persistence unit is tied to </a:t>
            </a:r>
            <a:r>
              <a:rPr lang="en-US" b="1" dirty="0"/>
              <a:t>one and only one </a:t>
            </a:r>
            <a:r>
              <a:rPr lang="en-US" dirty="0"/>
              <a:t>data </a:t>
            </a:r>
            <a:r>
              <a:rPr lang="en-US" dirty="0" smtClean="0"/>
              <a:t>source</a:t>
            </a:r>
          </a:p>
          <a:p>
            <a:pPr lvl="1"/>
            <a:r>
              <a:rPr lang="en-US" dirty="0" smtClean="0"/>
              <a:t>Each </a:t>
            </a:r>
            <a:r>
              <a:rPr lang="en-US" dirty="0"/>
              <a:t>persistence unit is defined in the deployment descriptor </a:t>
            </a:r>
            <a:r>
              <a:rPr lang="en-US" dirty="0" smtClean="0">
                <a:latin typeface="Courier New"/>
                <a:cs typeface="Courier New"/>
              </a:rPr>
              <a:t>CLASSPATH/META-INF/</a:t>
            </a:r>
            <a:r>
              <a:rPr lang="en-US" dirty="0" err="1" smtClean="0">
                <a:latin typeface="Courier New"/>
                <a:cs typeface="Courier New"/>
              </a:rPr>
              <a:t>persistence.xml</a:t>
            </a:r>
            <a:endParaRPr lang="en-US" dirty="0" smtClean="0">
              <a:cs typeface="Courier New"/>
            </a:endParaRPr>
          </a:p>
          <a:p>
            <a:pPr marL="342900" lvl="1" indent="-342900">
              <a:spcBef>
                <a:spcPts val="2000"/>
              </a:spcBef>
              <a:buClr>
                <a:schemeClr val="accent1"/>
              </a:buClr>
            </a:pPr>
            <a:r>
              <a:rPr lang="en-US" dirty="0" smtClean="0">
                <a:cs typeface="Courier New"/>
              </a:rPr>
              <a:t>Given a persistence unit, the </a:t>
            </a:r>
            <a:r>
              <a:rPr lang="en-US" dirty="0">
                <a:cs typeface="Courier New"/>
              </a:rPr>
              <a:t>set of managed entity </a:t>
            </a:r>
            <a:r>
              <a:rPr lang="en-US" u="sng" dirty="0">
                <a:cs typeface="Courier New"/>
              </a:rPr>
              <a:t>instances</a:t>
            </a:r>
            <a:r>
              <a:rPr lang="en-US" dirty="0">
                <a:cs typeface="Courier New"/>
              </a:rPr>
              <a:t> </a:t>
            </a:r>
            <a:r>
              <a:rPr lang="en-US" dirty="0" smtClean="0">
                <a:cs typeface="Courier New"/>
              </a:rPr>
              <a:t>is </a:t>
            </a:r>
            <a:r>
              <a:rPr lang="en-US" dirty="0">
                <a:cs typeface="Courier New"/>
              </a:rPr>
              <a:t>called </a:t>
            </a:r>
            <a:r>
              <a:rPr lang="en-US" b="1" dirty="0">
                <a:solidFill>
                  <a:srgbClr val="FF0000"/>
                </a:solidFill>
                <a:cs typeface="Courier New"/>
              </a:rPr>
              <a:t>persistence </a:t>
            </a:r>
            <a:r>
              <a:rPr lang="en-US" b="1" dirty="0" smtClean="0">
                <a:solidFill>
                  <a:srgbClr val="FF0000"/>
                </a:solidFill>
                <a:cs typeface="Courier New"/>
              </a:rPr>
              <a:t>context</a:t>
            </a:r>
          </a:p>
        </p:txBody>
      </p:sp>
      <p:sp>
        <p:nvSpPr>
          <p:cNvPr id="4" name="Segnaposto numero diapositiva 3"/>
          <p:cNvSpPr>
            <a:spLocks noGrp="1"/>
          </p:cNvSpPr>
          <p:nvPr>
            <p:ph type="sldNum" sz="quarter" idx="12"/>
          </p:nvPr>
        </p:nvSpPr>
        <p:spPr/>
        <p:txBody>
          <a:bodyPr/>
          <a:lstStyle/>
          <a:p>
            <a:fld id="{4A822907-8A9D-4F6B-98F6-913902AD56B5}" type="slidenum">
              <a:rPr lang="en-US" smtClean="0"/>
              <a:t>65</a:t>
            </a:fld>
            <a:endParaRPr lang="en-US"/>
          </a:p>
        </p:txBody>
      </p:sp>
    </p:spTree>
    <p:extLst>
      <p:ext uri="{BB962C8B-B14F-4D97-AF65-F5344CB8AC3E}">
        <p14:creationId xmlns:p14="http://schemas.microsoft.com/office/powerpoint/2010/main" val="30203971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Persistence Unit:</a:t>
            </a:r>
            <a:br>
              <a:rPr lang="en-US" dirty="0" smtClean="0"/>
            </a:br>
            <a:r>
              <a:rPr lang="en-US" dirty="0" err="1" smtClean="0">
                <a:latin typeface="Courier New"/>
                <a:cs typeface="Courier New"/>
              </a:rPr>
              <a:t>persistence.xml</a:t>
            </a:r>
            <a:endParaRPr lang="en-US" dirty="0">
              <a:latin typeface="Courier New"/>
              <a:cs typeface="Courier New"/>
            </a:endParaRPr>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2559717181"/>
              </p:ext>
            </p:extLst>
          </p:nvPr>
        </p:nvGraphicFramePr>
        <p:xfrm>
          <a:off x="1114425" y="2595563"/>
          <a:ext cx="7610475" cy="3388360"/>
        </p:xfrm>
        <a:graphic>
          <a:graphicData uri="http://schemas.openxmlformats.org/drawingml/2006/table">
            <a:tbl>
              <a:tblPr firstRow="1" bandRow="1">
                <a:tableStyleId>{5C22544A-7EE6-4342-B048-85BDC9FD1C3A}</a:tableStyleId>
              </a:tblPr>
              <a:tblGrid>
                <a:gridCol w="7610475"/>
              </a:tblGrid>
              <a:tr h="370840">
                <a:tc>
                  <a:txBody>
                    <a:bodyPr/>
                    <a:lstStyle/>
                    <a:p>
                      <a:r>
                        <a:rPr lang="en-US" dirty="0" err="1" smtClean="0">
                          <a:latin typeface="Courier New"/>
                          <a:cs typeface="Courier New"/>
                        </a:rPr>
                        <a:t>persistence.xml</a:t>
                      </a:r>
                      <a:endParaRPr lang="en-US" dirty="0">
                        <a:latin typeface="Courier New"/>
                        <a:cs typeface="Courier New"/>
                      </a:endParaRPr>
                    </a:p>
                  </a:txBody>
                  <a:tcPr/>
                </a:tc>
              </a:tr>
              <a:tr h="370840">
                <a:tc>
                  <a:txBody>
                    <a:bodyPr/>
                    <a:lstStyle/>
                    <a:p>
                      <a:r>
                        <a:rPr lang="en-US" sz="1200" b="1" dirty="0" smtClean="0">
                          <a:solidFill>
                            <a:srgbClr val="008000"/>
                          </a:solidFill>
                          <a:latin typeface="Courier-Bold"/>
                        </a:rPr>
                        <a:t>&lt;persistence&gt;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1" dirty="0" smtClean="0">
                          <a:solidFill>
                            <a:srgbClr val="008000"/>
                          </a:solidFill>
                          <a:latin typeface="Courier-Bold"/>
                        </a:rPr>
                        <a:t>&lt;persistence-unit</a:t>
                      </a:r>
                      <a:r>
                        <a:rPr lang="en-US" sz="1200" b="0" dirty="0" smtClean="0">
                          <a:solidFill>
                            <a:prstClr val="black"/>
                          </a:solidFill>
                          <a:latin typeface="Courier"/>
                        </a:rPr>
                        <a:t> </a:t>
                      </a:r>
                      <a:r>
                        <a:rPr lang="en-US" sz="1200" b="0" dirty="0" smtClean="0">
                          <a:solidFill>
                            <a:srgbClr val="7D9029"/>
                          </a:solidFill>
                          <a:latin typeface="Courier"/>
                        </a:rPr>
                        <a:t>name=</a:t>
                      </a:r>
                      <a:r>
                        <a:rPr lang="en-US" sz="1200" b="0" dirty="0" smtClean="0">
                          <a:solidFill>
                            <a:srgbClr val="BA2121"/>
                          </a:solidFill>
                          <a:latin typeface="Courier"/>
                        </a:rPr>
                        <a:t>"</a:t>
                      </a:r>
                      <a:r>
                        <a:rPr lang="en-US" sz="1200" b="0" dirty="0" err="1" smtClean="0">
                          <a:solidFill>
                            <a:srgbClr val="BA2121"/>
                          </a:solidFill>
                          <a:latin typeface="Courier"/>
                        </a:rPr>
                        <a:t>EmployeeUnit</a:t>
                      </a:r>
                      <a:r>
                        <a:rPr lang="en-US" sz="1200" b="0" dirty="0" smtClean="0">
                          <a:solidFill>
                            <a:srgbClr val="BA2121"/>
                          </a:solidFill>
                          <a:latin typeface="Courier"/>
                        </a:rPr>
                        <a:t>"</a:t>
                      </a:r>
                      <a:r>
                        <a:rPr lang="en-US" sz="1200" b="1" dirty="0" smtClean="0">
                          <a:solidFill>
                            <a:srgbClr val="008000"/>
                          </a:solidFill>
                          <a:latin typeface="Courier-Bold"/>
                        </a:rPr>
                        <a:t>&gt;</a:t>
                      </a:r>
                      <a:endParaRPr lang="en-US" sz="1200" b="0" dirty="0" smtClean="0">
                        <a:solidFill>
                          <a:prstClr val="black"/>
                        </a:solidFill>
                        <a:latin typeface="Courier"/>
                      </a:endParaRPr>
                    </a:p>
                    <a:p>
                      <a:r>
                        <a:rPr lang="en-US" sz="1200" b="0" baseline="0" dirty="0" smtClean="0">
                          <a:solidFill>
                            <a:prstClr val="black"/>
                          </a:solidFill>
                          <a:latin typeface="Courier"/>
                        </a:rPr>
                        <a:t>        </a:t>
                      </a:r>
                      <a:r>
                        <a:rPr lang="en-US" sz="1200" b="1" dirty="0" smtClean="0">
                          <a:solidFill>
                            <a:srgbClr val="008000"/>
                          </a:solidFill>
                          <a:latin typeface="Courier-Bold"/>
                        </a:rPr>
                        <a:t>&lt;provider&gt;</a:t>
                      </a:r>
                      <a:r>
                        <a:rPr lang="en-US" sz="1200" b="0" dirty="0" err="1" smtClean="0">
                          <a:solidFill>
                            <a:prstClr val="black"/>
                          </a:solidFill>
                          <a:latin typeface="Courier"/>
                        </a:rPr>
                        <a:t>org.hibernate.ejb.HibernatePersistence</a:t>
                      </a:r>
                      <a:r>
                        <a:rPr lang="en-US" sz="1200" b="1" dirty="0" smtClean="0">
                          <a:solidFill>
                            <a:srgbClr val="008000"/>
                          </a:solidFill>
                          <a:latin typeface="Courier-Bold"/>
                        </a:rPr>
                        <a:t>&lt;/provider&gt;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1" dirty="0" smtClean="0">
                          <a:solidFill>
                            <a:srgbClr val="008000"/>
                          </a:solidFill>
                          <a:latin typeface="Courier-Bold"/>
                        </a:rPr>
                        <a:t>&lt;class&gt;</a:t>
                      </a:r>
                      <a:r>
                        <a:rPr lang="en-US" sz="1200" b="0" dirty="0" err="1" smtClean="0">
                          <a:solidFill>
                            <a:prstClr val="black"/>
                          </a:solidFill>
                          <a:latin typeface="Courier"/>
                        </a:rPr>
                        <a:t>it.polimi.awt.jpa.Employee</a:t>
                      </a:r>
                      <a:r>
                        <a:rPr lang="en-US" sz="1200" b="1" dirty="0" smtClean="0">
                          <a:solidFill>
                            <a:srgbClr val="008000"/>
                          </a:solidFill>
                          <a:latin typeface="Courier-Bold"/>
                        </a:rPr>
                        <a:t>&lt;/class&gt;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1" dirty="0" smtClean="0">
                          <a:solidFill>
                            <a:srgbClr val="008000"/>
                          </a:solidFill>
                          <a:latin typeface="Courier-Bold"/>
                        </a:rPr>
                        <a:t>&lt;properties&gt;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1" dirty="0" smtClean="0">
                          <a:solidFill>
                            <a:srgbClr val="008000"/>
                          </a:solidFill>
                          <a:latin typeface="Courier-Bold"/>
                        </a:rPr>
                        <a:t>&lt;property</a:t>
                      </a:r>
                      <a:r>
                        <a:rPr lang="en-US" sz="1200" b="1" baseline="0" dirty="0" smtClean="0">
                          <a:solidFill>
                            <a:srgbClr val="008000"/>
                          </a:solidFill>
                          <a:latin typeface="Courier-Bold"/>
                        </a:rPr>
                        <a:t> </a:t>
                      </a:r>
                      <a:r>
                        <a:rPr lang="en-US" sz="1200" b="0" dirty="0" smtClean="0">
                          <a:solidFill>
                            <a:srgbClr val="7D9029"/>
                          </a:solidFill>
                          <a:latin typeface="Courier"/>
                        </a:rPr>
                        <a:t>name=</a:t>
                      </a:r>
                      <a:r>
                        <a:rPr lang="en-US" sz="1200" b="0" dirty="0" smtClean="0">
                          <a:solidFill>
                            <a:srgbClr val="BA2121"/>
                          </a:solidFill>
                          <a:latin typeface="Courier"/>
                        </a:rPr>
                        <a:t>"</a:t>
                      </a:r>
                      <a:r>
                        <a:rPr lang="en-US" sz="1200" b="0" dirty="0" err="1" smtClean="0">
                          <a:solidFill>
                            <a:srgbClr val="BA2121"/>
                          </a:solidFill>
                          <a:latin typeface="Courier"/>
                        </a:rPr>
                        <a:t>javax.persistence.jdbc.driver</a:t>
                      </a:r>
                      <a:r>
                        <a:rPr lang="en-US" sz="1200" b="0" dirty="0" smtClean="0">
                          <a:solidFill>
                            <a:srgbClr val="BA2121"/>
                          </a:solidFill>
                          <a:latin typeface="Courier"/>
                        </a:rPr>
                        <a: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0" dirty="0" smtClean="0">
                          <a:solidFill>
                            <a:srgbClr val="7D9029"/>
                          </a:solidFill>
                          <a:latin typeface="Courier"/>
                        </a:rPr>
                        <a:t>value=</a:t>
                      </a:r>
                      <a:r>
                        <a:rPr lang="en-US" sz="1200" b="0" dirty="0" smtClean="0">
                          <a:solidFill>
                            <a:srgbClr val="BA2121"/>
                          </a:solidFill>
                          <a:latin typeface="Courier"/>
                        </a:rPr>
                        <a:t>"</a:t>
                      </a:r>
                      <a:r>
                        <a:rPr lang="en-US" sz="1200" b="0" dirty="0" err="1" smtClean="0">
                          <a:solidFill>
                            <a:srgbClr val="BA2121"/>
                          </a:solidFill>
                          <a:latin typeface="Courier"/>
                        </a:rPr>
                        <a:t>com.mysql.jdbc.Driver</a:t>
                      </a:r>
                      <a:r>
                        <a:rPr lang="en-US" sz="1200" b="0" dirty="0" smtClean="0">
                          <a:solidFill>
                            <a:srgbClr val="BA2121"/>
                          </a:solidFill>
                          <a:latin typeface="Courier"/>
                        </a:rPr>
                        <a:t>"</a:t>
                      </a:r>
                      <a:r>
                        <a:rPr lang="en-US" sz="1200" b="1" dirty="0" smtClean="0">
                          <a:solidFill>
                            <a:srgbClr val="008000"/>
                          </a:solidFill>
                          <a:latin typeface="Courier-Bold"/>
                        </a:rPr>
                        <a:t>/&gt;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1" dirty="0" smtClean="0">
                          <a:solidFill>
                            <a:srgbClr val="008000"/>
                          </a:solidFill>
                          <a:latin typeface="Courier-Bold"/>
                        </a:rPr>
                        <a:t>&lt;property</a:t>
                      </a:r>
                      <a:r>
                        <a:rPr lang="en-US" sz="1200" b="1" baseline="0" dirty="0" smtClean="0">
                          <a:solidFill>
                            <a:srgbClr val="008000"/>
                          </a:solidFill>
                          <a:latin typeface="Courier-Bold"/>
                        </a:rPr>
                        <a:t> </a:t>
                      </a:r>
                      <a:r>
                        <a:rPr lang="en-US" sz="1200" b="0" dirty="0" smtClean="0">
                          <a:solidFill>
                            <a:srgbClr val="7D9029"/>
                          </a:solidFill>
                          <a:latin typeface="Courier"/>
                        </a:rPr>
                        <a:t>name=</a:t>
                      </a:r>
                      <a:r>
                        <a:rPr lang="en-US" sz="1200" b="0" dirty="0" smtClean="0">
                          <a:solidFill>
                            <a:srgbClr val="BA2121"/>
                          </a:solidFill>
                          <a:latin typeface="Courier"/>
                        </a:rPr>
                        <a:t>"</a:t>
                      </a:r>
                      <a:r>
                        <a:rPr lang="en-US" sz="1200" b="0" dirty="0" err="1" smtClean="0">
                          <a:solidFill>
                            <a:srgbClr val="BA2121"/>
                          </a:solidFill>
                          <a:latin typeface="Courier"/>
                        </a:rPr>
                        <a:t>javax.persistence.jdbc.url</a:t>
                      </a:r>
                      <a:r>
                        <a:rPr lang="en-US" sz="1200" b="0" dirty="0" smtClean="0">
                          <a:solidFill>
                            <a:srgbClr val="BA2121"/>
                          </a:solidFill>
                          <a:latin typeface="Courier"/>
                        </a:rPr>
                        <a: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0" dirty="0" smtClean="0">
                          <a:solidFill>
                            <a:srgbClr val="7D9029"/>
                          </a:solidFill>
                          <a:latin typeface="Courier"/>
                        </a:rPr>
                        <a:t>value=</a:t>
                      </a:r>
                      <a:r>
                        <a:rPr lang="en-US" sz="1200" b="0" dirty="0" smtClean="0">
                          <a:solidFill>
                            <a:srgbClr val="BA2121"/>
                          </a:solidFill>
                          <a:latin typeface="Courier"/>
                        </a:rPr>
                        <a:t>"</a:t>
                      </a:r>
                      <a:r>
                        <a:rPr lang="en-US" sz="1200" b="0" dirty="0" err="1" smtClean="0">
                          <a:solidFill>
                            <a:srgbClr val="BA2121"/>
                          </a:solidFill>
                          <a:latin typeface="Courier"/>
                        </a:rPr>
                        <a:t>jdbc:mysql</a:t>
                      </a:r>
                      <a:r>
                        <a:rPr lang="en-US" sz="1200" b="0" dirty="0" smtClean="0">
                          <a:solidFill>
                            <a:srgbClr val="BA2121"/>
                          </a:solidFill>
                          <a:latin typeface="Courier"/>
                        </a:rPr>
                        <a:t>://serverurl:3306/</a:t>
                      </a:r>
                      <a:r>
                        <a:rPr lang="en-US" sz="1200" b="0" dirty="0" err="1" smtClean="0">
                          <a:solidFill>
                            <a:srgbClr val="BA2121"/>
                          </a:solidFill>
                          <a:latin typeface="Courier"/>
                        </a:rPr>
                        <a:t>db</a:t>
                      </a:r>
                      <a:r>
                        <a:rPr lang="en-US" sz="1200" b="0" dirty="0" smtClean="0">
                          <a:solidFill>
                            <a:srgbClr val="BA2121"/>
                          </a:solidFill>
                          <a:latin typeface="Courier"/>
                        </a:rPr>
                        <a:t>-schema"</a:t>
                      </a:r>
                      <a:r>
                        <a:rPr lang="en-US" sz="1200" b="1" dirty="0" smtClean="0">
                          <a:solidFill>
                            <a:srgbClr val="008000"/>
                          </a:solidFill>
                          <a:latin typeface="Courier-Bold"/>
                        </a:rPr>
                        <a:t>/&gt;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1" dirty="0" smtClean="0">
                          <a:solidFill>
                            <a:srgbClr val="008000"/>
                          </a:solidFill>
                          <a:latin typeface="Courier-Bold"/>
                        </a:rPr>
                        <a:t>&lt;property</a:t>
                      </a:r>
                      <a:r>
                        <a:rPr lang="en-US" sz="1200" b="0" dirty="0" smtClean="0">
                          <a:solidFill>
                            <a:prstClr val="black"/>
                          </a:solidFill>
                          <a:latin typeface="Courier"/>
                        </a:rPr>
                        <a:t> </a:t>
                      </a:r>
                      <a:r>
                        <a:rPr lang="en-US" sz="1200" b="0" dirty="0" smtClean="0">
                          <a:solidFill>
                            <a:srgbClr val="7D9029"/>
                          </a:solidFill>
                          <a:latin typeface="Courier"/>
                        </a:rPr>
                        <a:t>name=</a:t>
                      </a:r>
                      <a:r>
                        <a:rPr lang="en-US" sz="1200" b="0" dirty="0" smtClean="0">
                          <a:solidFill>
                            <a:srgbClr val="BA2121"/>
                          </a:solidFill>
                          <a:latin typeface="Courier"/>
                        </a:rPr>
                        <a:t>"</a:t>
                      </a:r>
                      <a:r>
                        <a:rPr lang="en-US" sz="1200" b="0" dirty="0" err="1" smtClean="0">
                          <a:solidFill>
                            <a:srgbClr val="BA2121"/>
                          </a:solidFill>
                          <a:latin typeface="Courier"/>
                        </a:rPr>
                        <a:t>javax.persistence.jdbc.user</a:t>
                      </a:r>
                      <a:r>
                        <a:rPr lang="en-US" sz="1200" b="0" dirty="0" smtClean="0">
                          <a:solidFill>
                            <a:srgbClr val="BA2121"/>
                          </a:solidFill>
                          <a:latin typeface="Courier"/>
                        </a:rPr>
                        <a:t>"</a:t>
                      </a:r>
                      <a:endParaRPr lang="en-US" sz="1200" b="0" dirty="0" smtClean="0">
                        <a:solidFill>
                          <a:prstClr val="black"/>
                        </a:solidFill>
                        <a:latin typeface="Courier"/>
                      </a:endParaRPr>
                    </a:p>
                    <a:p>
                      <a:r>
                        <a:rPr lang="fi-FI" sz="1200" b="0" dirty="0" smtClean="0">
                          <a:solidFill>
                            <a:prstClr val="black"/>
                          </a:solidFill>
                          <a:latin typeface="Courier"/>
                        </a:rPr>
                        <a:t>		</a:t>
                      </a:r>
                      <a:r>
                        <a:rPr lang="fi-FI" sz="1200" b="0" dirty="0" smtClean="0">
                          <a:solidFill>
                            <a:srgbClr val="7D9029"/>
                          </a:solidFill>
                          <a:latin typeface="Courier"/>
                        </a:rPr>
                        <a:t>value=</a:t>
                      </a:r>
                      <a:r>
                        <a:rPr lang="fi-FI" sz="1200" b="0" dirty="0" smtClean="0">
                          <a:solidFill>
                            <a:srgbClr val="BA2121"/>
                          </a:solidFill>
                          <a:latin typeface="Courier"/>
                        </a:rPr>
                        <a:t>"dbuser"</a:t>
                      </a:r>
                      <a:r>
                        <a:rPr lang="fi-FI" sz="1200" b="1" dirty="0" smtClean="0">
                          <a:solidFill>
                            <a:srgbClr val="008000"/>
                          </a:solidFill>
                          <a:latin typeface="Courier-Bold"/>
                        </a:rPr>
                        <a:t>/&gt;</a:t>
                      </a:r>
                      <a:endParaRPr lang="fi-FI" sz="1200" b="0" dirty="0" smtClean="0">
                        <a:solidFill>
                          <a:prstClr val="black"/>
                        </a:solidFill>
                        <a:latin typeface="Courier"/>
                      </a:endParaRPr>
                    </a:p>
                    <a:p>
                      <a:r>
                        <a:rPr lang="fi-FI" sz="1200" b="0" dirty="0" smtClean="0">
                          <a:solidFill>
                            <a:prstClr val="black"/>
                          </a:solidFill>
                          <a:latin typeface="Courier"/>
                        </a:rPr>
                        <a:t>	</a:t>
                      </a:r>
                      <a:r>
                        <a:rPr lang="fi-FI" sz="1200" b="1" dirty="0" smtClean="0">
                          <a:solidFill>
                            <a:srgbClr val="008000"/>
                          </a:solidFill>
                          <a:latin typeface="Courier-Bold"/>
                        </a:rPr>
                        <a:t>&lt;property</a:t>
                      </a:r>
                      <a:r>
                        <a:rPr lang="fi-FI" sz="1200" b="0" dirty="0" smtClean="0">
                          <a:solidFill>
                            <a:prstClr val="black"/>
                          </a:solidFill>
                          <a:latin typeface="Courier"/>
                        </a:rPr>
                        <a:t> </a:t>
                      </a:r>
                      <a:r>
                        <a:rPr lang="fi-FI" sz="1200" b="0" baseline="0" dirty="0" smtClean="0">
                          <a:solidFill>
                            <a:prstClr val="black"/>
                          </a:solidFill>
                          <a:latin typeface="Courier"/>
                        </a:rPr>
                        <a:t> </a:t>
                      </a:r>
                      <a:r>
                        <a:rPr lang="fi-FI" sz="1200" b="0" dirty="0" smtClean="0">
                          <a:solidFill>
                            <a:srgbClr val="7D9029"/>
                          </a:solidFill>
                          <a:latin typeface="Courier"/>
                        </a:rPr>
                        <a:t>name=</a:t>
                      </a:r>
                      <a:r>
                        <a:rPr lang="fi-FI" sz="1200" b="0" dirty="0" smtClean="0">
                          <a:solidFill>
                            <a:srgbClr val="BA2121"/>
                          </a:solidFill>
                          <a:latin typeface="Courier"/>
                        </a:rPr>
                        <a:t>"javax.persistence.jdbc.password"</a:t>
                      </a:r>
                      <a:endParaRPr lang="fi-FI" sz="1200" b="0" dirty="0" smtClean="0">
                        <a:solidFill>
                          <a:prstClr val="black"/>
                        </a:solidFill>
                        <a:latin typeface="Courier"/>
                      </a:endParaRPr>
                    </a:p>
                    <a:p>
                      <a:r>
                        <a:rPr lang="fi-FI" sz="1200" b="0" dirty="0" smtClean="0">
                          <a:solidFill>
                            <a:prstClr val="black"/>
                          </a:solidFill>
                          <a:latin typeface="Courier"/>
                        </a:rPr>
                        <a:t>		 </a:t>
                      </a:r>
                      <a:r>
                        <a:rPr lang="fi-FI" sz="1200" b="0" dirty="0" smtClean="0">
                          <a:solidFill>
                            <a:srgbClr val="7D9029"/>
                          </a:solidFill>
                          <a:latin typeface="Courier"/>
                        </a:rPr>
                        <a:t>value=</a:t>
                      </a:r>
                      <a:r>
                        <a:rPr lang="fi-FI" sz="1200" b="0" dirty="0" smtClean="0">
                          <a:solidFill>
                            <a:srgbClr val="BA2121"/>
                          </a:solidFill>
                          <a:latin typeface="Courier"/>
                        </a:rPr>
                        <a:t>"dbpasswd"</a:t>
                      </a:r>
                      <a:r>
                        <a:rPr lang="fi-FI" sz="1200" b="1" dirty="0" smtClean="0">
                          <a:solidFill>
                            <a:srgbClr val="008000"/>
                          </a:solidFill>
                          <a:latin typeface="Courier-Bold"/>
                        </a:rPr>
                        <a:t>/&gt;</a:t>
                      </a:r>
                      <a:endParaRPr lang="fi-FI" sz="1200" b="0" dirty="0" smtClean="0">
                        <a:solidFill>
                          <a:prstClr val="black"/>
                        </a:solidFill>
                        <a:latin typeface="Courier"/>
                      </a:endParaRPr>
                    </a:p>
                    <a:p>
                      <a:r>
                        <a:rPr lang="en-US" sz="1200" b="0" dirty="0" smtClean="0">
                          <a:solidFill>
                            <a:prstClr val="black"/>
                          </a:solidFill>
                          <a:latin typeface="Courier"/>
                        </a:rPr>
                        <a:t>        </a:t>
                      </a:r>
                      <a:r>
                        <a:rPr lang="en-US" sz="1200" b="1" dirty="0" smtClean="0">
                          <a:solidFill>
                            <a:srgbClr val="008000"/>
                          </a:solidFill>
                          <a:latin typeface="Courier-Bold"/>
                        </a:rPr>
                        <a:t>&lt;/properties&gt;</a:t>
                      </a:r>
                      <a:endParaRPr lang="en-US" sz="1200" b="0" dirty="0" smtClean="0">
                        <a:solidFill>
                          <a:prstClr val="black"/>
                        </a:solidFill>
                        <a:latin typeface="Courier"/>
                      </a:endParaRPr>
                    </a:p>
                    <a:p>
                      <a:r>
                        <a:rPr lang="en-US" sz="1200" b="0" dirty="0" smtClean="0">
                          <a:solidFill>
                            <a:prstClr val="black"/>
                          </a:solidFill>
                          <a:latin typeface="Courier"/>
                        </a:rPr>
                        <a:t>    </a:t>
                      </a:r>
                      <a:r>
                        <a:rPr lang="en-US" sz="1200" b="1" dirty="0" smtClean="0">
                          <a:solidFill>
                            <a:srgbClr val="008000"/>
                          </a:solidFill>
                          <a:latin typeface="Courier-Bold"/>
                        </a:rPr>
                        <a:t>&lt;/persistence-unit&gt;</a:t>
                      </a:r>
                      <a:endParaRPr lang="en-US" sz="1200" b="0" dirty="0" smtClean="0">
                        <a:solidFill>
                          <a:prstClr val="black"/>
                        </a:solidFill>
                        <a:latin typeface="Courier"/>
                      </a:endParaRPr>
                    </a:p>
                    <a:p>
                      <a:r>
                        <a:rPr lang="en-US" sz="1200" b="1" dirty="0" smtClean="0">
                          <a:solidFill>
                            <a:srgbClr val="008000"/>
                          </a:solidFill>
                          <a:latin typeface="Courier-Bold"/>
                        </a:rPr>
                        <a:t>&lt;/persistence&gt;</a:t>
                      </a:r>
                      <a:endParaRPr lang="en-US" sz="1200" b="0" dirty="0" smtClean="0">
                        <a:solidFill>
                          <a:prstClr val="black"/>
                        </a:solidFill>
                        <a:latin typeface="Courier"/>
                      </a:endParaRPr>
                    </a:p>
                  </a:txBody>
                  <a:tcPr/>
                </a:tc>
              </a:tr>
            </a:tbl>
          </a:graphicData>
        </a:graphic>
      </p:graphicFrame>
      <p:grpSp>
        <p:nvGrpSpPr>
          <p:cNvPr id="6" name="Gruppo 5"/>
          <p:cNvGrpSpPr/>
          <p:nvPr/>
        </p:nvGrpSpPr>
        <p:grpSpPr>
          <a:xfrm>
            <a:off x="69025" y="4100305"/>
            <a:ext cx="1891266" cy="1217802"/>
            <a:chOff x="69025" y="4100305"/>
            <a:chExt cx="1891266" cy="1217802"/>
          </a:xfrm>
        </p:grpSpPr>
        <p:sp>
          <p:nvSpPr>
            <p:cNvPr id="7" name="CasellaDiTesto 6"/>
            <p:cNvSpPr txBox="1"/>
            <p:nvPr/>
          </p:nvSpPr>
          <p:spPr>
            <a:xfrm>
              <a:off x="69025" y="4364000"/>
              <a:ext cx="1891266"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smtClean="0"/>
                <a:t>The names of the JDBC properties were standardized in JPA 2.0</a:t>
              </a:r>
              <a:endParaRPr lang="en-US" sz="1400" dirty="0"/>
            </a:p>
          </p:txBody>
        </p:sp>
        <p:cxnSp>
          <p:nvCxnSpPr>
            <p:cNvPr id="8" name="Connettore 2 7"/>
            <p:cNvCxnSpPr/>
            <p:nvPr/>
          </p:nvCxnSpPr>
          <p:spPr>
            <a:xfrm flipV="1">
              <a:off x="1114425" y="4100305"/>
              <a:ext cx="845866" cy="2636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 name="Gruppo 19"/>
          <p:cNvGrpSpPr/>
          <p:nvPr/>
        </p:nvGrpSpPr>
        <p:grpSpPr>
          <a:xfrm>
            <a:off x="5756630" y="3623251"/>
            <a:ext cx="3348000" cy="738664"/>
            <a:chOff x="5756630" y="3623251"/>
            <a:chExt cx="3401175" cy="738664"/>
          </a:xfrm>
        </p:grpSpPr>
        <p:sp>
          <p:nvSpPr>
            <p:cNvPr id="13" name="CasellaDiTesto 12"/>
            <p:cNvSpPr txBox="1"/>
            <p:nvPr/>
          </p:nvSpPr>
          <p:spPr>
            <a:xfrm>
              <a:off x="6350240" y="3623251"/>
              <a:ext cx="2807565"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400" dirty="0"/>
                <a:t>Multiple </a:t>
              </a:r>
              <a:r>
                <a:rPr lang="it-IT" sz="1400" dirty="0" smtClean="0"/>
                <a:t>&lt;</a:t>
              </a:r>
              <a:r>
                <a:rPr lang="it-IT" sz="1400" dirty="0" err="1" smtClean="0">
                  <a:latin typeface="Courier New"/>
                  <a:cs typeface="Courier New"/>
                </a:rPr>
                <a:t>class</a:t>
              </a:r>
              <a:r>
                <a:rPr lang="it-IT" sz="1400" dirty="0" smtClean="0">
                  <a:latin typeface="Courier New"/>
                  <a:cs typeface="Courier New"/>
                </a:rPr>
                <a:t>&gt;</a:t>
              </a:r>
              <a:r>
                <a:rPr lang="it-IT" sz="1400" dirty="0" smtClean="0"/>
                <a:t> </a:t>
              </a:r>
              <a:r>
                <a:rPr lang="it-IT" sz="1400" dirty="0" err="1"/>
                <a:t>elements</a:t>
              </a:r>
              <a:r>
                <a:rPr lang="it-IT" sz="1400" dirty="0"/>
                <a:t> can be </a:t>
              </a:r>
              <a:r>
                <a:rPr lang="it-IT" sz="1400" dirty="0" err="1"/>
                <a:t>specified</a:t>
              </a:r>
              <a:r>
                <a:rPr lang="it-IT" sz="1400" dirty="0"/>
                <a:t> </a:t>
              </a:r>
              <a:r>
                <a:rPr lang="it-IT" sz="1400" dirty="0" err="1"/>
                <a:t>when</a:t>
              </a:r>
              <a:r>
                <a:rPr lang="it-IT" sz="1400" dirty="0"/>
                <a:t> </a:t>
              </a:r>
              <a:r>
                <a:rPr lang="it-IT" sz="1400" dirty="0" err="1"/>
                <a:t>there</a:t>
              </a:r>
              <a:r>
                <a:rPr lang="it-IT" sz="1400" dirty="0"/>
                <a:t> </a:t>
              </a:r>
              <a:r>
                <a:rPr lang="it-IT" sz="1400" dirty="0" err="1"/>
                <a:t>is</a:t>
              </a:r>
              <a:r>
                <a:rPr lang="it-IT" sz="1400" dirty="0"/>
                <a:t> more </a:t>
              </a:r>
              <a:r>
                <a:rPr lang="it-IT" sz="1400" dirty="0" err="1"/>
                <a:t>than</a:t>
              </a:r>
              <a:r>
                <a:rPr lang="it-IT" sz="1400" dirty="0"/>
                <a:t> </a:t>
              </a:r>
              <a:r>
                <a:rPr lang="it-IT" sz="1400" dirty="0" err="1"/>
                <a:t>one</a:t>
              </a:r>
              <a:r>
                <a:rPr lang="it-IT" sz="1400" dirty="0"/>
                <a:t> </a:t>
              </a:r>
              <a:r>
                <a:rPr lang="it-IT" sz="1400" dirty="0" err="1"/>
                <a:t>entity</a:t>
              </a:r>
              <a:r>
                <a:rPr lang="it-IT" sz="1400" dirty="0"/>
                <a:t> </a:t>
              </a:r>
            </a:p>
          </p:txBody>
        </p:sp>
        <p:cxnSp>
          <p:nvCxnSpPr>
            <p:cNvPr id="15" name="Connettore 2 14"/>
            <p:cNvCxnSpPr/>
            <p:nvPr/>
          </p:nvCxnSpPr>
          <p:spPr>
            <a:xfrm flipH="1" flipV="1">
              <a:off x="5756630" y="3727549"/>
              <a:ext cx="593610" cy="1380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3" name="Gruppo 22"/>
          <p:cNvGrpSpPr/>
          <p:nvPr/>
        </p:nvGrpSpPr>
        <p:grpSpPr>
          <a:xfrm>
            <a:off x="5991312" y="2740220"/>
            <a:ext cx="3113316" cy="523220"/>
            <a:chOff x="6188888" y="3982200"/>
            <a:chExt cx="3162764" cy="523220"/>
          </a:xfrm>
        </p:grpSpPr>
        <p:sp>
          <p:nvSpPr>
            <p:cNvPr id="24" name="CasellaDiTesto 23"/>
            <p:cNvSpPr txBox="1"/>
            <p:nvPr/>
          </p:nvSpPr>
          <p:spPr>
            <a:xfrm>
              <a:off x="6544087" y="3982200"/>
              <a:ext cx="2807565"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400" dirty="0"/>
                <a:t>the JPA </a:t>
              </a:r>
              <a:r>
                <a:rPr lang="it-IT" sz="1400" dirty="0" err="1"/>
                <a:t>persistence</a:t>
              </a:r>
              <a:r>
                <a:rPr lang="it-IT" sz="1400" dirty="0"/>
                <a:t> provider to be </a:t>
              </a:r>
              <a:r>
                <a:rPr lang="it-IT" sz="1400" dirty="0" err="1"/>
                <a:t>used</a:t>
              </a:r>
              <a:endParaRPr lang="it-IT" sz="1400" dirty="0"/>
            </a:p>
          </p:txBody>
        </p:sp>
        <p:cxnSp>
          <p:nvCxnSpPr>
            <p:cNvPr id="25" name="Connettore 2 24"/>
            <p:cNvCxnSpPr/>
            <p:nvPr/>
          </p:nvCxnSpPr>
          <p:spPr>
            <a:xfrm flipH="1">
              <a:off x="6188888" y="4361915"/>
              <a:ext cx="355201" cy="1435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 name="Segnaposto numero diapositiva 2"/>
          <p:cNvSpPr>
            <a:spLocks noGrp="1"/>
          </p:cNvSpPr>
          <p:nvPr>
            <p:ph type="sldNum" sz="quarter" idx="12"/>
          </p:nvPr>
        </p:nvSpPr>
        <p:spPr/>
        <p:txBody>
          <a:bodyPr/>
          <a:lstStyle/>
          <a:p>
            <a:fld id="{4A822907-8A9D-4F6B-98F6-913902AD56B5}" type="slidenum">
              <a:rPr lang="en-US" smtClean="0"/>
              <a:t>66</a:t>
            </a:fld>
            <a:endParaRPr lang="en-US"/>
          </a:p>
        </p:txBody>
      </p:sp>
    </p:spTree>
    <p:extLst>
      <p:ext uri="{BB962C8B-B14F-4D97-AF65-F5344CB8AC3E}">
        <p14:creationId xmlns:p14="http://schemas.microsoft.com/office/powerpoint/2010/main" val="293730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dirty="0"/>
              <a:t>Locating an </a:t>
            </a:r>
            <a:r>
              <a:rPr lang="en-US" dirty="0" err="1" smtClean="0"/>
              <a:t>EntityManager</a:t>
            </a:r>
            <a:r>
              <a:rPr lang="en-US" dirty="0" smtClean="0"/>
              <a:t> in EJB</a:t>
            </a:r>
            <a:endParaRPr lang="en-US" dirty="0"/>
          </a:p>
        </p:txBody>
      </p:sp>
      <p:sp>
        <p:nvSpPr>
          <p:cNvPr id="370691" name="Rectangle 3" descr="Rectangle: Click to edit Master text styles&#10;Second level&#10;Third level&#10;Fourth level&#10;Fifth level"/>
          <p:cNvSpPr>
            <a:spLocks noGrp="1" noChangeArrowheads="1"/>
          </p:cNvSpPr>
          <p:nvPr>
            <p:ph type="body" idx="1"/>
          </p:nvPr>
        </p:nvSpPr>
        <p:spPr/>
        <p:txBody>
          <a:bodyPr>
            <a:noAutofit/>
          </a:bodyPr>
          <a:lstStyle/>
          <a:p>
            <a:pPr>
              <a:lnSpc>
                <a:spcPct val="80000"/>
              </a:lnSpc>
            </a:pPr>
            <a:r>
              <a:rPr lang="en-US" dirty="0"/>
              <a:t>From within an EJB session bean, using dependency injection</a:t>
            </a:r>
          </a:p>
          <a:p>
            <a:pPr>
              <a:lnSpc>
                <a:spcPct val="80000"/>
              </a:lnSpc>
              <a:buFont typeface="Wingdings" pitchFamily="2" charset="2"/>
              <a:buNone/>
            </a:pPr>
            <a:endParaRPr lang="en-US" sz="2400" b="1" dirty="0">
              <a:latin typeface="Courier New" pitchFamily="49" charset="0"/>
            </a:endParaRPr>
          </a:p>
          <a:p>
            <a:pPr>
              <a:lnSpc>
                <a:spcPct val="80000"/>
              </a:lnSpc>
              <a:buFont typeface="Wingdings" pitchFamily="2" charset="2"/>
              <a:buNone/>
            </a:pPr>
            <a:r>
              <a:rPr lang="en-US" sz="2400" b="1" dirty="0">
                <a:latin typeface="Courier New" pitchFamily="49" charset="0"/>
              </a:rPr>
              <a:t>@Stateless</a:t>
            </a:r>
          </a:p>
          <a:p>
            <a:pPr>
              <a:lnSpc>
                <a:spcPct val="80000"/>
              </a:lnSpc>
              <a:buFont typeface="Wingdings" pitchFamily="2" charset="2"/>
              <a:buNone/>
            </a:pPr>
            <a:r>
              <a:rPr lang="en-US" sz="2400" b="1" dirty="0">
                <a:latin typeface="Courier New" pitchFamily="49" charset="0"/>
              </a:rPr>
              <a:t>public class </a:t>
            </a:r>
            <a:r>
              <a:rPr lang="en-US" sz="2400" b="1" dirty="0" err="1">
                <a:latin typeface="Courier New" pitchFamily="49" charset="0"/>
              </a:rPr>
              <a:t>SessionEJB</a:t>
            </a:r>
            <a:r>
              <a:rPr lang="en-US" sz="2400" b="1" dirty="0">
                <a:latin typeface="Courier New" pitchFamily="49" charset="0"/>
              </a:rPr>
              <a:t> {</a:t>
            </a:r>
          </a:p>
          <a:p>
            <a:pPr>
              <a:lnSpc>
                <a:spcPct val="80000"/>
              </a:lnSpc>
              <a:buFont typeface="Wingdings" pitchFamily="2" charset="2"/>
              <a:buNone/>
            </a:pPr>
            <a:r>
              <a:rPr lang="en-US" sz="2400" b="1" dirty="0">
                <a:solidFill>
                  <a:srgbClr val="FF3300"/>
                </a:solidFill>
                <a:latin typeface="Courier New" pitchFamily="49" charset="0"/>
              </a:rPr>
              <a:t> @</a:t>
            </a:r>
            <a:r>
              <a:rPr lang="en-US" sz="2400" b="1" dirty="0" err="1">
                <a:solidFill>
                  <a:srgbClr val="FF3300"/>
                </a:solidFill>
                <a:latin typeface="Courier New" pitchFamily="49" charset="0"/>
              </a:rPr>
              <a:t>PersistenceUnit</a:t>
            </a:r>
            <a:endParaRPr lang="en-US" sz="2400" b="1" dirty="0">
              <a:solidFill>
                <a:srgbClr val="FF3300"/>
              </a:solidFill>
              <a:latin typeface="Courier New" pitchFamily="49" charset="0"/>
            </a:endParaRPr>
          </a:p>
          <a:p>
            <a:pPr>
              <a:lnSpc>
                <a:spcPct val="80000"/>
              </a:lnSpc>
              <a:buFont typeface="Wingdings" pitchFamily="2" charset="2"/>
              <a:buNone/>
            </a:pPr>
            <a:r>
              <a:rPr lang="en-US" sz="2400" b="1" dirty="0">
                <a:latin typeface="Courier New" pitchFamily="49" charset="0"/>
              </a:rPr>
              <a:t> private </a:t>
            </a:r>
            <a:r>
              <a:rPr lang="en-US" sz="2400" b="1" dirty="0" err="1">
                <a:latin typeface="Courier New" pitchFamily="49" charset="0"/>
              </a:rPr>
              <a:t>EntityManagerFactory</a:t>
            </a:r>
            <a:r>
              <a:rPr lang="en-US" sz="2400" b="1" dirty="0">
                <a:latin typeface="Courier New" pitchFamily="49" charset="0"/>
              </a:rPr>
              <a:t> factory;</a:t>
            </a:r>
          </a:p>
          <a:p>
            <a:pPr>
              <a:lnSpc>
                <a:spcPct val="80000"/>
              </a:lnSpc>
              <a:buFont typeface="Wingdings" pitchFamily="2" charset="2"/>
              <a:buNone/>
            </a:pPr>
            <a:r>
              <a:rPr lang="en-US" sz="2400" b="1" dirty="0">
                <a:solidFill>
                  <a:srgbClr val="FF3300"/>
                </a:solidFill>
                <a:latin typeface="Courier New" pitchFamily="49" charset="0"/>
              </a:rPr>
              <a:t> @</a:t>
            </a:r>
            <a:r>
              <a:rPr lang="en-US" sz="2400" b="1" dirty="0" err="1">
                <a:solidFill>
                  <a:srgbClr val="FF3300"/>
                </a:solidFill>
                <a:latin typeface="Courier New" pitchFamily="49" charset="0"/>
              </a:rPr>
              <a:t>PersistenceContext</a:t>
            </a:r>
            <a:endParaRPr lang="en-US" sz="2400" b="1" dirty="0">
              <a:solidFill>
                <a:srgbClr val="FF3300"/>
              </a:solidFill>
              <a:latin typeface="Courier New" pitchFamily="49" charset="0"/>
            </a:endParaRPr>
          </a:p>
          <a:p>
            <a:pPr>
              <a:lnSpc>
                <a:spcPct val="80000"/>
              </a:lnSpc>
              <a:buFont typeface="Wingdings" pitchFamily="2" charset="2"/>
              <a:buNone/>
            </a:pPr>
            <a:r>
              <a:rPr lang="en-US" sz="2400" b="1" dirty="0">
                <a:latin typeface="Courier New" pitchFamily="49" charset="0"/>
              </a:rPr>
              <a:t> private </a:t>
            </a:r>
            <a:r>
              <a:rPr lang="en-US" sz="2400" b="1" dirty="0" err="1">
                <a:latin typeface="Courier New" pitchFamily="49" charset="0"/>
              </a:rPr>
              <a:t>EntityManager</a:t>
            </a:r>
            <a:r>
              <a:rPr lang="en-US" sz="2400" b="1" dirty="0">
                <a:latin typeface="Courier New" pitchFamily="49" charset="0"/>
              </a:rPr>
              <a:t> manager;</a:t>
            </a:r>
          </a:p>
          <a:p>
            <a:pPr>
              <a:lnSpc>
                <a:spcPct val="80000"/>
              </a:lnSpc>
              <a:buFont typeface="Wingdings" pitchFamily="2" charset="2"/>
              <a:buNone/>
            </a:pPr>
            <a:endParaRPr lang="en-US" sz="2400" b="1" dirty="0">
              <a:latin typeface="Courier New" pitchFamily="49" charset="0"/>
            </a:endParaRPr>
          </a:p>
          <a:p>
            <a:pPr>
              <a:lnSpc>
                <a:spcPct val="80000"/>
              </a:lnSpc>
              <a:buFont typeface="Wingdings" pitchFamily="2" charset="2"/>
              <a:buNone/>
            </a:pPr>
            <a:r>
              <a:rPr lang="en-US" sz="2400" b="1" dirty="0">
                <a:latin typeface="Courier New" pitchFamily="49" charset="0"/>
              </a:rPr>
              <a:t>}</a:t>
            </a:r>
          </a:p>
        </p:txBody>
      </p:sp>
    </p:spTree>
    <p:extLst>
      <p:ext uri="{BB962C8B-B14F-4D97-AF65-F5344CB8AC3E}">
        <p14:creationId xmlns:p14="http://schemas.microsoft.com/office/powerpoint/2010/main" val="5122494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Obtaining an </a:t>
            </a:r>
            <a:r>
              <a:rPr lang="en-US" dirty="0" err="1">
                <a:latin typeface="Courier New"/>
                <a:cs typeface="Courier New"/>
              </a:rPr>
              <a:t>EntityManager</a:t>
            </a:r>
            <a:r>
              <a:rPr lang="en-US" dirty="0"/>
              <a:t>	</a:t>
            </a:r>
            <a:r>
              <a:rPr lang="en-US" dirty="0" smtClean="0"/>
              <a:t> </a:t>
            </a:r>
            <a:br>
              <a:rPr lang="en-US" dirty="0" smtClean="0"/>
            </a:br>
            <a:r>
              <a:rPr lang="en-US" dirty="0" smtClean="0"/>
              <a:t>in JSE</a:t>
            </a:r>
            <a:endParaRPr lang="en-US" dirty="0"/>
          </a:p>
        </p:txBody>
      </p:sp>
      <p:sp>
        <p:nvSpPr>
          <p:cNvPr id="4" name="Segnaposto contenuto 3"/>
          <p:cNvSpPr>
            <a:spLocks noGrp="1"/>
          </p:cNvSpPr>
          <p:nvPr>
            <p:ph idx="1"/>
          </p:nvPr>
        </p:nvSpPr>
        <p:spPr>
          <a:xfrm>
            <a:off x="952536" y="1524000"/>
            <a:ext cx="7772364" cy="1698022"/>
          </a:xfrm>
        </p:spPr>
        <p:txBody>
          <a:bodyPr>
            <a:normAutofit fontScale="92500" lnSpcReduction="20000"/>
          </a:bodyPr>
          <a:lstStyle/>
          <a:p>
            <a:r>
              <a:rPr lang="it-IT" dirty="0" smtClean="0">
                <a:cs typeface="Courier New"/>
              </a:rPr>
              <a:t>An </a:t>
            </a:r>
            <a:r>
              <a:rPr lang="it-IT" dirty="0" err="1" smtClean="0">
                <a:latin typeface="Courier New"/>
                <a:cs typeface="Courier New"/>
              </a:rPr>
              <a:t>EntityManager</a:t>
            </a:r>
            <a:r>
              <a:rPr lang="it-IT" dirty="0"/>
              <a:t> </a:t>
            </a:r>
            <a:r>
              <a:rPr lang="it-IT" dirty="0" err="1" smtClean="0"/>
              <a:t>object</a:t>
            </a:r>
            <a:r>
              <a:rPr lang="it-IT" dirty="0" smtClean="0"/>
              <a:t> </a:t>
            </a:r>
            <a:r>
              <a:rPr lang="it-IT" dirty="0" err="1" smtClean="0"/>
              <a:t>is</a:t>
            </a:r>
            <a:r>
              <a:rPr lang="it-IT" dirty="0" smtClean="0"/>
              <a:t> </a:t>
            </a:r>
            <a:r>
              <a:rPr lang="it-IT" dirty="0" err="1" smtClean="0"/>
              <a:t>created</a:t>
            </a:r>
            <a:r>
              <a:rPr lang="it-IT" dirty="0" smtClean="0"/>
              <a:t> </a:t>
            </a:r>
            <a:r>
              <a:rPr lang="it-IT" dirty="0"/>
              <a:t>from a </a:t>
            </a:r>
            <a:r>
              <a:rPr lang="it-IT" dirty="0" err="1" smtClean="0">
                <a:latin typeface="Courier New"/>
                <a:cs typeface="Courier New"/>
              </a:rPr>
              <a:t>EntityManagerFactory</a:t>
            </a:r>
            <a:r>
              <a:rPr lang="it-IT" dirty="0" smtClean="0"/>
              <a:t> </a:t>
            </a:r>
          </a:p>
          <a:p>
            <a:pPr lvl="1"/>
            <a:r>
              <a:rPr lang="it-IT" dirty="0" err="1"/>
              <a:t>As</a:t>
            </a:r>
            <a:r>
              <a:rPr lang="it-IT" dirty="0"/>
              <a:t> </a:t>
            </a:r>
            <a:r>
              <a:rPr lang="it-IT" dirty="0" smtClean="0"/>
              <a:t>with JDBC, in </a:t>
            </a:r>
            <a:r>
              <a:rPr lang="it-IT" dirty="0" err="1" smtClean="0"/>
              <a:t>which</a:t>
            </a:r>
            <a:r>
              <a:rPr lang="it-IT" dirty="0" smtClean="0"/>
              <a:t> a </a:t>
            </a:r>
            <a:r>
              <a:rPr lang="it-IT" dirty="0">
                <a:latin typeface="Courier New"/>
                <a:cs typeface="Courier New"/>
              </a:rPr>
              <a:t>Connection</a:t>
            </a:r>
            <a:r>
              <a:rPr lang="it-IT" dirty="0"/>
              <a:t> </a:t>
            </a:r>
            <a:r>
              <a:rPr lang="it-IT" dirty="0" err="1"/>
              <a:t>is</a:t>
            </a:r>
            <a:r>
              <a:rPr lang="it-IT" dirty="0"/>
              <a:t> </a:t>
            </a:r>
            <a:r>
              <a:rPr lang="it-IT" dirty="0" err="1"/>
              <a:t>created</a:t>
            </a:r>
            <a:r>
              <a:rPr lang="it-IT" dirty="0"/>
              <a:t> from a </a:t>
            </a:r>
            <a:r>
              <a:rPr lang="it-IT" dirty="0" err="1" smtClean="0">
                <a:latin typeface="Courier New"/>
                <a:cs typeface="Courier New"/>
              </a:rPr>
              <a:t>DriverManager</a:t>
            </a:r>
            <a:endParaRPr lang="it-IT" dirty="0" smtClean="0">
              <a:latin typeface="Courier New"/>
              <a:cs typeface="Courier New"/>
            </a:endParaRPr>
          </a:p>
          <a:p>
            <a:endParaRPr lang="it-IT" dirty="0" smtClean="0">
              <a:latin typeface="Courier New"/>
              <a:cs typeface="Courier New"/>
            </a:endParaRPr>
          </a:p>
          <a:p>
            <a:pPr marL="0" indent="0">
              <a:buNone/>
            </a:pPr>
            <a:endParaRPr lang="en-US" dirty="0"/>
          </a:p>
        </p:txBody>
      </p:sp>
      <p:graphicFrame>
        <p:nvGraphicFramePr>
          <p:cNvPr id="12" name="Segnaposto contenuto 3"/>
          <p:cNvGraphicFramePr>
            <a:graphicFrameLocks/>
          </p:cNvGraphicFramePr>
          <p:nvPr>
            <p:extLst>
              <p:ext uri="{D42A27DB-BD31-4B8C-83A1-F6EECF244321}">
                <p14:modId xmlns:p14="http://schemas.microsoft.com/office/powerpoint/2010/main" val="3755488098"/>
              </p:ext>
            </p:extLst>
          </p:nvPr>
        </p:nvGraphicFramePr>
        <p:xfrm>
          <a:off x="952536" y="3505200"/>
          <a:ext cx="7610475" cy="1097280"/>
        </p:xfrm>
        <a:graphic>
          <a:graphicData uri="http://schemas.openxmlformats.org/drawingml/2006/table">
            <a:tbl>
              <a:tblPr firstRow="1" bandRow="1">
                <a:tableStyleId>{5C22544A-7EE6-4342-B048-85BDC9FD1C3A}</a:tableStyleId>
              </a:tblPr>
              <a:tblGrid>
                <a:gridCol w="7610475"/>
              </a:tblGrid>
              <a:tr h="0">
                <a:tc>
                  <a:txBody>
                    <a:bodyPr/>
                    <a:lstStyle/>
                    <a:p>
                      <a:r>
                        <a:rPr lang="en-US" dirty="0" smtClean="0"/>
                        <a:t>Obtaining an</a:t>
                      </a:r>
                      <a:r>
                        <a:rPr lang="en-US" baseline="0" dirty="0" smtClean="0"/>
                        <a:t> </a:t>
                      </a:r>
                      <a:r>
                        <a:rPr lang="en-US" baseline="0" dirty="0" err="1" smtClean="0">
                          <a:latin typeface="Courier New"/>
                          <a:cs typeface="Courier New"/>
                        </a:rPr>
                        <a:t>EntityManager</a:t>
                      </a:r>
                      <a:r>
                        <a:rPr lang="en-US" baseline="0" dirty="0" smtClean="0"/>
                        <a:t> object in JSE environment</a:t>
                      </a:r>
                      <a:endParaRPr lang="en-US" dirty="0"/>
                    </a:p>
                  </a:txBody>
                  <a:tcPr/>
                </a:tc>
              </a:tr>
              <a:tr h="370840">
                <a:tc>
                  <a:txBody>
                    <a:bodyPr/>
                    <a:lstStyle/>
                    <a:p>
                      <a:r>
                        <a:rPr lang="en-US" sz="1400" dirty="0" err="1" smtClean="0">
                          <a:solidFill>
                            <a:prstClr val="black"/>
                          </a:solidFill>
                          <a:latin typeface="CourierNewPSMT"/>
                        </a:rPr>
                        <a:t>EntityManagerFactory</a:t>
                      </a:r>
                      <a:r>
                        <a:rPr lang="en-US" sz="1400" dirty="0" smtClean="0">
                          <a:solidFill>
                            <a:prstClr val="black"/>
                          </a:solidFill>
                          <a:latin typeface="CourierNewPSMT"/>
                        </a:rPr>
                        <a:t> </a:t>
                      </a:r>
                      <a:r>
                        <a:rPr lang="en-US" sz="1400" dirty="0" err="1" smtClean="0">
                          <a:solidFill>
                            <a:prstClr val="black"/>
                          </a:solidFill>
                          <a:latin typeface="CourierNewPSMT"/>
                        </a:rPr>
                        <a:t>emf</a:t>
                      </a:r>
                      <a:r>
                        <a:rPr lang="en-US" sz="1400" dirty="0" smtClean="0">
                          <a:solidFill>
                            <a:prstClr val="black"/>
                          </a:solidFill>
                          <a:latin typeface="CourierNewPSMT"/>
                        </a:rPr>
                        <a:t> = 		</a:t>
                      </a:r>
                      <a:r>
                        <a:rPr lang="en-US" sz="1400" dirty="0" err="1" smtClean="0">
                          <a:solidFill>
                            <a:prstClr val="black"/>
                          </a:solidFill>
                          <a:latin typeface="CourierNewPSMT"/>
                        </a:rPr>
                        <a:t>Persistence.</a:t>
                      </a:r>
                      <a:r>
                        <a:rPr lang="en-US" sz="1400" dirty="0" err="1" smtClean="0">
                          <a:solidFill>
                            <a:srgbClr val="010181"/>
                          </a:solidFill>
                          <a:latin typeface="CourierNewPSMT"/>
                        </a:rPr>
                        <a:t>createEntityManagerFactory</a:t>
                      </a:r>
                      <a:r>
                        <a:rPr lang="en-US" sz="1400" dirty="0" smtClean="0">
                          <a:solidFill>
                            <a:prstClr val="black"/>
                          </a:solidFill>
                          <a:latin typeface="CourierNewPSMT"/>
                        </a:rPr>
                        <a:t>(</a:t>
                      </a:r>
                      <a:r>
                        <a:rPr lang="en-US" sz="1400" dirty="0" smtClean="0">
                          <a:solidFill>
                            <a:srgbClr val="BF0303"/>
                          </a:solidFill>
                          <a:latin typeface="CourierNewPSMT"/>
                        </a:rPr>
                        <a:t>"</a:t>
                      </a:r>
                      <a:r>
                        <a:rPr lang="en-US" sz="1400" dirty="0" err="1" smtClean="0">
                          <a:solidFill>
                            <a:srgbClr val="BF0303"/>
                          </a:solidFill>
                          <a:latin typeface="CourierNewPSMT"/>
                        </a:rPr>
                        <a:t>EmployeeUnit</a:t>
                      </a:r>
                      <a:r>
                        <a:rPr lang="en-US" sz="1400" dirty="0" smtClean="0">
                          <a:solidFill>
                            <a:srgbClr val="BF0303"/>
                          </a:solidFill>
                          <a:latin typeface="CourierNewPSMT"/>
                        </a:rPr>
                        <a:t>"</a:t>
                      </a:r>
                      <a:r>
                        <a:rPr lang="en-US" sz="1400" dirty="0" smtClean="0">
                          <a:solidFill>
                            <a:prstClr val="black"/>
                          </a:solidFill>
                          <a:latin typeface="CourierNewPSMT"/>
                        </a:rPr>
                        <a:t>);</a:t>
                      </a:r>
                    </a:p>
                    <a:p>
                      <a:r>
                        <a:rPr lang="en-US" sz="1400" dirty="0" err="1" smtClean="0">
                          <a:solidFill>
                            <a:prstClr val="black"/>
                          </a:solidFill>
                          <a:latin typeface="CourierNewPSMT"/>
                        </a:rPr>
                        <a:t>EntityManager</a:t>
                      </a:r>
                      <a:r>
                        <a:rPr lang="en-US" sz="1400" dirty="0" smtClean="0">
                          <a:solidFill>
                            <a:prstClr val="black"/>
                          </a:solidFill>
                          <a:latin typeface="CourierNewPSMT"/>
                        </a:rPr>
                        <a:t> </a:t>
                      </a:r>
                      <a:r>
                        <a:rPr lang="en-US" sz="1400" dirty="0" err="1" smtClean="0">
                          <a:solidFill>
                            <a:prstClr val="black"/>
                          </a:solidFill>
                          <a:latin typeface="CourierNewPSMT"/>
                        </a:rPr>
                        <a:t>em</a:t>
                      </a:r>
                      <a:r>
                        <a:rPr lang="en-US" sz="1400" dirty="0" smtClean="0">
                          <a:solidFill>
                            <a:prstClr val="black"/>
                          </a:solidFill>
                          <a:latin typeface="CourierNewPSMT"/>
                        </a:rPr>
                        <a:t> = </a:t>
                      </a:r>
                      <a:r>
                        <a:rPr lang="en-US" sz="1400" dirty="0" err="1" smtClean="0">
                          <a:solidFill>
                            <a:prstClr val="black"/>
                          </a:solidFill>
                          <a:latin typeface="CourierNewPSMT"/>
                        </a:rPr>
                        <a:t>emf.</a:t>
                      </a:r>
                      <a:r>
                        <a:rPr lang="en-US" sz="1400" dirty="0" err="1" smtClean="0">
                          <a:solidFill>
                            <a:srgbClr val="010181"/>
                          </a:solidFill>
                          <a:latin typeface="CourierNewPSMT"/>
                        </a:rPr>
                        <a:t>createEntityManager</a:t>
                      </a:r>
                      <a:r>
                        <a:rPr lang="en-US" sz="1400" dirty="0" smtClean="0">
                          <a:solidFill>
                            <a:prstClr val="black"/>
                          </a:solidFill>
                          <a:latin typeface="CourierNewPSMT"/>
                        </a:rPr>
                        <a:t>();</a:t>
                      </a:r>
                    </a:p>
                  </a:txBody>
                  <a:tcPr/>
                </a:tc>
              </a:tr>
            </a:tbl>
          </a:graphicData>
        </a:graphic>
      </p:graphicFrame>
      <p:sp>
        <p:nvSpPr>
          <p:cNvPr id="13" name="Segnaposto contenuto 5"/>
          <p:cNvSpPr txBox="1">
            <a:spLocks/>
          </p:cNvSpPr>
          <p:nvPr/>
        </p:nvSpPr>
        <p:spPr>
          <a:xfrm>
            <a:off x="952536" y="5181600"/>
            <a:ext cx="7610476" cy="1219200"/>
          </a:xfrm>
          <a:prstGeom prst="rect">
            <a:avLst/>
          </a:prstGeom>
        </p:spPr>
        <p:txBody>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it-IT" sz="2400" dirty="0" err="1" smtClean="0">
                <a:latin typeface="Courier New"/>
                <a:cs typeface="Courier New"/>
              </a:rPr>
              <a:t>Persistence</a:t>
            </a:r>
            <a:r>
              <a:rPr lang="it-IT" sz="2400" dirty="0" smtClean="0"/>
              <a:t> </a:t>
            </a:r>
            <a:r>
              <a:rPr lang="it-IT" sz="2400" dirty="0" err="1" smtClean="0"/>
              <a:t>is</a:t>
            </a:r>
            <a:r>
              <a:rPr lang="it-IT" sz="2400" dirty="0" smtClean="0"/>
              <a:t> a bootstrap </a:t>
            </a:r>
            <a:r>
              <a:rPr lang="it-IT" sz="2400" dirty="0" err="1" smtClean="0"/>
              <a:t>class</a:t>
            </a:r>
            <a:r>
              <a:rPr lang="it-IT" sz="2400" dirty="0" smtClean="0"/>
              <a:t> </a:t>
            </a:r>
            <a:r>
              <a:rPr lang="it-IT" sz="2400" dirty="0" err="1" smtClean="0"/>
              <a:t>that</a:t>
            </a:r>
            <a:r>
              <a:rPr lang="it-IT" sz="2400" dirty="0" smtClean="0"/>
              <a:t> </a:t>
            </a:r>
            <a:r>
              <a:rPr lang="it-IT" sz="2400" dirty="0" err="1" smtClean="0"/>
              <a:t>is</a:t>
            </a:r>
            <a:r>
              <a:rPr lang="it-IT" sz="2400" dirty="0" smtClean="0"/>
              <a:t> </a:t>
            </a:r>
            <a:r>
              <a:rPr lang="it-IT" sz="2400" dirty="0" err="1" smtClean="0"/>
              <a:t>used</a:t>
            </a:r>
            <a:r>
              <a:rPr lang="it-IT" sz="2400" dirty="0" smtClean="0"/>
              <a:t> to </a:t>
            </a:r>
            <a:r>
              <a:rPr lang="it-IT" sz="2400" dirty="0" err="1" smtClean="0"/>
              <a:t>obtain</a:t>
            </a:r>
            <a:r>
              <a:rPr lang="it-IT" sz="2400" dirty="0" smtClean="0"/>
              <a:t> an </a:t>
            </a:r>
            <a:r>
              <a:rPr lang="it-IT" sz="2400" dirty="0" err="1" smtClean="0">
                <a:latin typeface="Courier New"/>
                <a:cs typeface="Courier New"/>
              </a:rPr>
              <a:t>EntityManagerFactory</a:t>
            </a:r>
            <a:r>
              <a:rPr lang="it-IT" sz="2400" dirty="0" smtClean="0"/>
              <a:t> in Java SE </a:t>
            </a:r>
            <a:r>
              <a:rPr lang="it-IT" sz="2400" dirty="0" err="1" smtClean="0"/>
              <a:t>environments</a:t>
            </a:r>
            <a:endParaRPr lang="it-IT" sz="2400" dirty="0" smtClean="0"/>
          </a:p>
        </p:txBody>
      </p:sp>
      <p:sp>
        <p:nvSpPr>
          <p:cNvPr id="3" name="Segnaposto numero diapositiva 2"/>
          <p:cNvSpPr>
            <a:spLocks noGrp="1"/>
          </p:cNvSpPr>
          <p:nvPr>
            <p:ph type="sldNum" sz="quarter" idx="12"/>
          </p:nvPr>
        </p:nvSpPr>
        <p:spPr>
          <a:xfrm>
            <a:off x="6553200" y="5905209"/>
            <a:ext cx="2133600" cy="588594"/>
          </a:xfrm>
        </p:spPr>
        <p:txBody>
          <a:bodyPr/>
          <a:lstStyle/>
          <a:p>
            <a:fld id="{4A822907-8A9D-4F6B-98F6-913902AD56B5}" type="slidenum">
              <a:rPr lang="en-US" sz="1400" smtClean="0"/>
              <a:t>68</a:t>
            </a:fld>
            <a:endParaRPr lang="en-US" sz="1400"/>
          </a:p>
        </p:txBody>
      </p:sp>
    </p:spTree>
    <p:extLst>
      <p:ext uri="{BB962C8B-B14F-4D97-AF65-F5344CB8AC3E}">
        <p14:creationId xmlns:p14="http://schemas.microsoft.com/office/powerpoint/2010/main" val="26951271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Managing the </a:t>
            </a:r>
            <a:r>
              <a:rPr lang="en-US" dirty="0" err="1" smtClean="0">
                <a:latin typeface="Courier New"/>
                <a:cs typeface="Courier New"/>
              </a:rPr>
              <a:t>EntityManager</a:t>
            </a:r>
            <a:r>
              <a:rPr lang="en-US" dirty="0" smtClean="0"/>
              <a:t/>
            </a:r>
            <a:br>
              <a:rPr lang="en-US" dirty="0" smtClean="0"/>
            </a:br>
            <a:endParaRPr lang="en-US" dirty="0"/>
          </a:p>
        </p:txBody>
      </p:sp>
      <p:sp>
        <p:nvSpPr>
          <p:cNvPr id="3" name="Segnaposto contenuto 2"/>
          <p:cNvSpPr>
            <a:spLocks noGrp="1"/>
          </p:cNvSpPr>
          <p:nvPr>
            <p:ph idx="1"/>
          </p:nvPr>
        </p:nvSpPr>
        <p:spPr/>
        <p:txBody>
          <a:bodyPr/>
          <a:lstStyle/>
          <a:p>
            <a:r>
              <a:rPr lang="it-IT" dirty="0"/>
              <a:t>In a JSE </a:t>
            </a:r>
            <a:r>
              <a:rPr lang="it-IT" dirty="0" err="1"/>
              <a:t>environment</a:t>
            </a:r>
            <a:r>
              <a:rPr lang="it-IT" dirty="0"/>
              <a:t>, </a:t>
            </a:r>
            <a:r>
              <a:rPr lang="it-IT" dirty="0" err="1"/>
              <a:t>developers</a:t>
            </a:r>
            <a:r>
              <a:rPr lang="it-IT" dirty="0"/>
              <a:t> are </a:t>
            </a:r>
            <a:r>
              <a:rPr lang="it-IT" dirty="0" err="1"/>
              <a:t>responsible</a:t>
            </a:r>
            <a:r>
              <a:rPr lang="it-IT" dirty="0"/>
              <a:t> for </a:t>
            </a:r>
            <a:r>
              <a:rPr lang="it-IT" dirty="0" err="1"/>
              <a:t>writing</a:t>
            </a:r>
            <a:r>
              <a:rPr lang="it-IT" dirty="0"/>
              <a:t> code to control </a:t>
            </a:r>
            <a:r>
              <a:rPr lang="it-IT" b="1" dirty="0" err="1"/>
              <a:t>every</a:t>
            </a:r>
            <a:r>
              <a:rPr lang="it-IT" b="1" dirty="0"/>
              <a:t> </a:t>
            </a:r>
            <a:r>
              <a:rPr lang="it-IT" b="1" dirty="0" err="1"/>
              <a:t>aspect</a:t>
            </a:r>
            <a:r>
              <a:rPr lang="it-IT" dirty="0"/>
              <a:t> of the </a:t>
            </a:r>
            <a:r>
              <a:rPr lang="it-IT" dirty="0" err="1">
                <a:latin typeface="Courier New"/>
                <a:cs typeface="Courier New"/>
              </a:rPr>
              <a:t>EntityManager</a:t>
            </a:r>
            <a:r>
              <a:rPr lang="it-IT" dirty="0" err="1"/>
              <a:t>’s</a:t>
            </a:r>
            <a:r>
              <a:rPr lang="it-IT" dirty="0"/>
              <a:t> </a:t>
            </a:r>
            <a:r>
              <a:rPr lang="it-IT" dirty="0" err="1"/>
              <a:t>lifecycle</a:t>
            </a:r>
            <a:r>
              <a:rPr lang="it-IT" dirty="0"/>
              <a:t> </a:t>
            </a:r>
          </a:p>
          <a:p>
            <a:pPr lvl="1"/>
            <a:r>
              <a:rPr lang="en-US" dirty="0" err="1" smtClean="0">
                <a:latin typeface="Courier New"/>
                <a:cs typeface="Courier New"/>
              </a:rPr>
              <a:t>EntityManager</a:t>
            </a:r>
            <a:r>
              <a:rPr lang="en-US" dirty="0" err="1" smtClean="0"/>
              <a:t>s</a:t>
            </a:r>
            <a:r>
              <a:rPr lang="en-US" dirty="0" smtClean="0"/>
              <a:t> keep </a:t>
            </a:r>
            <a:r>
              <a:rPr lang="en-US" dirty="0"/>
              <a:t>managing attached entities until they are closed </a:t>
            </a:r>
          </a:p>
          <a:p>
            <a:pPr lvl="1"/>
            <a:r>
              <a:rPr lang="en-US" dirty="0" smtClean="0"/>
              <a:t>Resources need to be explicitly released </a:t>
            </a:r>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866525459"/>
              </p:ext>
            </p:extLst>
          </p:nvPr>
        </p:nvGraphicFramePr>
        <p:xfrm>
          <a:off x="952536" y="4879005"/>
          <a:ext cx="7610475" cy="883920"/>
        </p:xfrm>
        <a:graphic>
          <a:graphicData uri="http://schemas.openxmlformats.org/drawingml/2006/table">
            <a:tbl>
              <a:tblPr firstRow="1" bandRow="1">
                <a:tableStyleId>{5C22544A-7EE6-4342-B048-85BDC9FD1C3A}</a:tableStyleId>
              </a:tblPr>
              <a:tblGrid>
                <a:gridCol w="7610475"/>
              </a:tblGrid>
              <a:tr h="0">
                <a:tc>
                  <a:txBody>
                    <a:bodyPr/>
                    <a:lstStyle/>
                    <a:p>
                      <a:r>
                        <a:rPr lang="en-US" dirty="0" smtClean="0"/>
                        <a:t>Releasing resources</a:t>
                      </a:r>
                      <a:endParaRPr lang="en-US" dirty="0"/>
                    </a:p>
                  </a:txBody>
                  <a:tcPr/>
                </a:tc>
              </a:tr>
              <a:tr h="370840">
                <a:tc>
                  <a:txBody>
                    <a:bodyPr/>
                    <a:lstStyle/>
                    <a:p>
                      <a:r>
                        <a:rPr lang="en-US" sz="1400" dirty="0" err="1" smtClean="0">
                          <a:solidFill>
                            <a:prstClr val="black"/>
                          </a:solidFill>
                          <a:latin typeface="CourierNewPSMT"/>
                        </a:rPr>
                        <a:t>entityManager.</a:t>
                      </a:r>
                      <a:r>
                        <a:rPr lang="en-US" sz="1400" dirty="0" err="1" smtClean="0">
                          <a:solidFill>
                            <a:srgbClr val="010181"/>
                          </a:solidFill>
                          <a:latin typeface="CourierNewPSMT"/>
                        </a:rPr>
                        <a:t>close</a:t>
                      </a:r>
                      <a:r>
                        <a:rPr lang="en-US" sz="1400" dirty="0" smtClean="0">
                          <a:solidFill>
                            <a:prstClr val="black"/>
                          </a:solidFill>
                          <a:latin typeface="CourierNewPSMT"/>
                        </a:rPr>
                        <a:t>();</a:t>
                      </a:r>
                    </a:p>
                    <a:p>
                      <a:r>
                        <a:rPr lang="en-US" sz="1400" dirty="0" err="1" smtClean="0">
                          <a:solidFill>
                            <a:prstClr val="black"/>
                          </a:solidFill>
                          <a:latin typeface="CourierNewPSMT"/>
                        </a:rPr>
                        <a:t>entityManagerFactory.</a:t>
                      </a:r>
                      <a:r>
                        <a:rPr lang="en-US" sz="1400" dirty="0" err="1" smtClean="0">
                          <a:solidFill>
                            <a:srgbClr val="010181"/>
                          </a:solidFill>
                          <a:latin typeface="CourierNewPSMT"/>
                        </a:rPr>
                        <a:t>close</a:t>
                      </a:r>
                      <a:r>
                        <a:rPr lang="en-US" sz="1400" dirty="0" smtClean="0">
                          <a:solidFill>
                            <a:prstClr val="black"/>
                          </a:solidFill>
                          <a:latin typeface="CourierNewPSMT"/>
                        </a:rPr>
                        <a:t>();</a:t>
                      </a:r>
                    </a:p>
                  </a:txBody>
                  <a:tcPr/>
                </a:tc>
              </a:tr>
            </a:tbl>
          </a:graphicData>
        </a:graphic>
      </p:graphicFrame>
      <p:sp>
        <p:nvSpPr>
          <p:cNvPr id="5" name="Segnaposto numero diapositiva 4"/>
          <p:cNvSpPr>
            <a:spLocks noGrp="1"/>
          </p:cNvSpPr>
          <p:nvPr>
            <p:ph type="sldNum" sz="quarter" idx="12"/>
          </p:nvPr>
        </p:nvSpPr>
        <p:spPr/>
        <p:txBody>
          <a:bodyPr/>
          <a:lstStyle/>
          <a:p>
            <a:fld id="{4A822907-8A9D-4F6B-98F6-913902AD56B5}" type="slidenum">
              <a:rPr lang="en-US" smtClean="0"/>
              <a:t>69</a:t>
            </a:fld>
            <a:endParaRPr lang="en-US"/>
          </a:p>
        </p:txBody>
      </p:sp>
    </p:spTree>
    <p:extLst>
      <p:ext uri="{BB962C8B-B14F-4D97-AF65-F5344CB8AC3E}">
        <p14:creationId xmlns:p14="http://schemas.microsoft.com/office/powerpoint/2010/main" val="1931587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Problem with JDBC	</a:t>
            </a:r>
            <a:endParaRPr lang="en-US" dirty="0"/>
          </a:p>
        </p:txBody>
      </p:sp>
      <p:sp>
        <p:nvSpPr>
          <p:cNvPr id="3" name="Segnaposto contenuto 2"/>
          <p:cNvSpPr>
            <a:spLocks noGrp="1"/>
          </p:cNvSpPr>
          <p:nvPr>
            <p:ph idx="1"/>
          </p:nvPr>
        </p:nvSpPr>
        <p:spPr/>
        <p:txBody>
          <a:bodyPr>
            <a:normAutofit fontScale="92500" lnSpcReduction="20000"/>
          </a:bodyPr>
          <a:lstStyle/>
          <a:p>
            <a:r>
              <a:rPr lang="en-US" b="1" dirty="0" smtClean="0"/>
              <a:t>JDBC</a:t>
            </a:r>
            <a:r>
              <a:rPr lang="en-US" dirty="0" smtClean="0"/>
              <a:t> has been the first major support for database persistence</a:t>
            </a:r>
          </a:p>
          <a:p>
            <a:r>
              <a:rPr lang="en-US" dirty="0" smtClean="0"/>
              <a:t>JDBC offers an </a:t>
            </a:r>
            <a:r>
              <a:rPr lang="en-US" b="1" dirty="0" smtClean="0"/>
              <a:t>abstraction</a:t>
            </a:r>
            <a:r>
              <a:rPr lang="en-US" dirty="0" smtClean="0"/>
              <a:t> of the proprietary client programming interfaces offered by database vendors</a:t>
            </a:r>
          </a:p>
          <a:p>
            <a:pPr lvl="1"/>
            <a:r>
              <a:rPr lang="en-US" dirty="0" smtClean="0"/>
              <a:t>It allows Java programs to fully interact with the database</a:t>
            </a:r>
          </a:p>
          <a:p>
            <a:r>
              <a:rPr lang="en-US" b="1" dirty="0" smtClean="0">
                <a:solidFill>
                  <a:srgbClr val="FF0000"/>
                </a:solidFill>
              </a:rPr>
              <a:t>Problem:</a:t>
            </a:r>
            <a:r>
              <a:rPr lang="en-US" dirty="0" smtClean="0"/>
              <a:t> JDBC is portable, but the SQL language </a:t>
            </a:r>
            <a:r>
              <a:rPr lang="en-US" b="1" dirty="0" smtClean="0"/>
              <a:t>is not</a:t>
            </a:r>
          </a:p>
          <a:p>
            <a:pPr lvl="1"/>
            <a:r>
              <a:rPr lang="en-US" dirty="0" smtClean="0"/>
              <a:t>The burden of conversion between relational to OO is on the programmer</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7</a:t>
            </a:fld>
            <a:endParaRPr lang="en-US"/>
          </a:p>
        </p:txBody>
      </p:sp>
    </p:spTree>
    <p:extLst>
      <p:ext uri="{BB962C8B-B14F-4D97-AF65-F5344CB8AC3E}">
        <p14:creationId xmlns:p14="http://schemas.microsoft.com/office/powerpoint/2010/main" val="397073711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Working with multiple </a:t>
            </a:r>
            <a:r>
              <a:rPr lang="en-US" dirty="0" err="1" smtClean="0">
                <a:latin typeface="Courier New"/>
                <a:cs typeface="Courier New"/>
              </a:rPr>
              <a:t>EntityManager</a:t>
            </a:r>
            <a:r>
              <a:rPr lang="en-US" dirty="0" smtClean="0">
                <a:latin typeface="Courier New"/>
                <a:cs typeface="Courier New"/>
              </a:rPr>
              <a:t> </a:t>
            </a:r>
            <a:endParaRPr lang="en-US" dirty="0"/>
          </a:p>
        </p:txBody>
      </p:sp>
      <p:sp>
        <p:nvSpPr>
          <p:cNvPr id="3" name="Segnaposto contenuto 2"/>
          <p:cNvSpPr>
            <a:spLocks noGrp="1"/>
          </p:cNvSpPr>
          <p:nvPr>
            <p:ph idx="1"/>
          </p:nvPr>
        </p:nvSpPr>
        <p:spPr>
          <a:xfrm>
            <a:off x="1114424" y="1600200"/>
            <a:ext cx="7610476" cy="1905000"/>
          </a:xfrm>
        </p:spPr>
        <p:txBody>
          <a:bodyPr>
            <a:noAutofit/>
          </a:bodyPr>
          <a:lstStyle/>
          <a:p>
            <a:r>
              <a:rPr lang="it-IT" sz="2800" dirty="0"/>
              <a:t>For </a:t>
            </a:r>
            <a:r>
              <a:rPr lang="it-IT" sz="2800" dirty="0" err="1"/>
              <a:t>each</a:t>
            </a:r>
            <a:r>
              <a:rPr lang="it-IT" sz="2800" dirty="0"/>
              <a:t> </a:t>
            </a:r>
            <a:r>
              <a:rPr lang="it-IT" sz="2800" dirty="0" err="1"/>
              <a:t>persistence</a:t>
            </a:r>
            <a:r>
              <a:rPr lang="it-IT" sz="2800" dirty="0"/>
              <a:t> </a:t>
            </a:r>
            <a:r>
              <a:rPr lang="it-IT" sz="2800" dirty="0" err="1"/>
              <a:t>unit</a:t>
            </a:r>
            <a:r>
              <a:rPr lang="it-IT" sz="2800" dirty="0"/>
              <a:t> </a:t>
            </a:r>
            <a:r>
              <a:rPr lang="it-IT" sz="2800" dirty="0" err="1"/>
              <a:t>there</a:t>
            </a:r>
            <a:r>
              <a:rPr lang="it-IT" sz="2800" dirty="0"/>
              <a:t> </a:t>
            </a:r>
            <a:r>
              <a:rPr lang="it-IT" sz="2800" dirty="0" err="1"/>
              <a:t>is</a:t>
            </a:r>
            <a:r>
              <a:rPr lang="it-IT" sz="2800" dirty="0"/>
              <a:t> an </a:t>
            </a:r>
            <a:r>
              <a:rPr lang="it-IT" sz="2800" dirty="0" err="1" smtClean="0">
                <a:latin typeface="Courier New"/>
                <a:cs typeface="Courier New"/>
              </a:rPr>
              <a:t>EntityManagerFactory</a:t>
            </a:r>
            <a:endParaRPr lang="it-IT" sz="2800" dirty="0" smtClean="0">
              <a:latin typeface="Courier New"/>
              <a:cs typeface="Courier New"/>
            </a:endParaRPr>
          </a:p>
          <a:p>
            <a:r>
              <a:rPr lang="it-IT" sz="2800" dirty="0" err="1" smtClean="0">
                <a:cs typeface="Courier New"/>
              </a:rPr>
              <a:t>Many</a:t>
            </a:r>
            <a:r>
              <a:rPr lang="it-IT" sz="2800" dirty="0" smtClean="0">
                <a:cs typeface="Courier New"/>
              </a:rPr>
              <a:t> </a:t>
            </a:r>
            <a:r>
              <a:rPr lang="it-IT" sz="2800" dirty="0" err="1">
                <a:latin typeface="Courier New"/>
                <a:cs typeface="Courier New"/>
              </a:rPr>
              <a:t>E</a:t>
            </a:r>
            <a:r>
              <a:rPr lang="it-IT" sz="2800" dirty="0" err="1" smtClean="0">
                <a:latin typeface="Courier New"/>
                <a:cs typeface="Courier New"/>
              </a:rPr>
              <a:t>ntityManager</a:t>
            </a:r>
            <a:r>
              <a:rPr lang="it-IT" sz="2800" dirty="0" err="1" smtClean="0">
                <a:cs typeface="Courier New"/>
              </a:rPr>
              <a:t>s</a:t>
            </a:r>
            <a:r>
              <a:rPr lang="it-IT" sz="2800" dirty="0" smtClean="0">
                <a:cs typeface="Courier New"/>
              </a:rPr>
              <a:t> </a:t>
            </a:r>
            <a:r>
              <a:rPr lang="it-IT" sz="2800" dirty="0">
                <a:cs typeface="Courier New"/>
              </a:rPr>
              <a:t>can </a:t>
            </a:r>
            <a:r>
              <a:rPr lang="it-IT" sz="2800" dirty="0" err="1">
                <a:cs typeface="Courier New"/>
              </a:rPr>
              <a:t>point</a:t>
            </a:r>
            <a:r>
              <a:rPr lang="it-IT" sz="2800" dirty="0">
                <a:cs typeface="Courier New"/>
              </a:rPr>
              <a:t> to the </a:t>
            </a:r>
            <a:r>
              <a:rPr lang="it-IT" sz="2800" dirty="0" err="1">
                <a:cs typeface="Courier New"/>
              </a:rPr>
              <a:t>same</a:t>
            </a:r>
            <a:r>
              <a:rPr lang="it-IT" sz="2800" dirty="0">
                <a:cs typeface="Courier New"/>
              </a:rPr>
              <a:t> </a:t>
            </a:r>
            <a:r>
              <a:rPr lang="it-IT" sz="2800" dirty="0" err="1">
                <a:cs typeface="Courier New"/>
              </a:rPr>
              <a:t>persistence</a:t>
            </a:r>
            <a:r>
              <a:rPr lang="it-IT" sz="2800" dirty="0">
                <a:cs typeface="Courier New"/>
              </a:rPr>
              <a:t> </a:t>
            </a:r>
            <a:r>
              <a:rPr lang="it-IT" sz="2800" dirty="0" err="1">
                <a:cs typeface="Courier New"/>
              </a:rPr>
              <a:t>context</a:t>
            </a:r>
            <a:endParaRPr lang="it-IT" sz="2800" dirty="0">
              <a:cs typeface="Courier New"/>
            </a:endParaRPr>
          </a:p>
          <a:p>
            <a:endParaRPr lang="en-US" sz="2800" dirty="0"/>
          </a:p>
        </p:txBody>
      </p:sp>
      <p:pic>
        <p:nvPicPr>
          <p:cNvPr id="4" name="Immagine 3"/>
          <p:cNvPicPr>
            <a:picLocks noChangeAspect="1"/>
          </p:cNvPicPr>
          <p:nvPr/>
        </p:nvPicPr>
        <p:blipFill>
          <a:blip r:embed="rId3"/>
          <a:stretch>
            <a:fillRect/>
          </a:stretch>
        </p:blipFill>
        <p:spPr>
          <a:xfrm>
            <a:off x="1487156" y="3886200"/>
            <a:ext cx="6846122" cy="2397673"/>
          </a:xfrm>
          <a:prstGeom prst="rect">
            <a:avLst/>
          </a:prstGeom>
        </p:spPr>
      </p:pic>
      <p:sp>
        <p:nvSpPr>
          <p:cNvPr id="5" name="Segnaposto numero diapositiva 4"/>
          <p:cNvSpPr>
            <a:spLocks noGrp="1"/>
          </p:cNvSpPr>
          <p:nvPr>
            <p:ph type="sldNum" sz="quarter" idx="12"/>
          </p:nvPr>
        </p:nvSpPr>
        <p:spPr/>
        <p:txBody>
          <a:bodyPr/>
          <a:lstStyle/>
          <a:p>
            <a:fld id="{4A822907-8A9D-4F6B-98F6-913902AD56B5}" type="slidenum">
              <a:rPr lang="en-US" smtClean="0"/>
              <a:t>70</a:t>
            </a:fld>
            <a:endParaRPr lang="en-US"/>
          </a:p>
        </p:txBody>
      </p:sp>
    </p:spTree>
    <p:extLst>
      <p:ext uri="{BB962C8B-B14F-4D97-AF65-F5344CB8AC3E}">
        <p14:creationId xmlns:p14="http://schemas.microsoft.com/office/powerpoint/2010/main" val="7087406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dirty="0" smtClean="0"/>
              <a:t>Example: JPA calls from an EJB</a:t>
            </a:r>
            <a:endParaRPr lang="en-US" dirty="0"/>
          </a:p>
        </p:txBody>
      </p:sp>
      <p:sp>
        <p:nvSpPr>
          <p:cNvPr id="372739" name="Rectangle 3" descr="Rectangle: Click to edit Master text styles&#10;Second level&#10;Third level&#10;Fourth level&#10;Fifth level"/>
          <p:cNvSpPr>
            <a:spLocks noGrp="1" noChangeArrowheads="1"/>
          </p:cNvSpPr>
          <p:nvPr>
            <p:ph type="body" idx="1"/>
          </p:nvPr>
        </p:nvSpPr>
        <p:spPr/>
        <p:txBody>
          <a:bodyPr/>
          <a:lstStyle/>
          <a:p>
            <a:pPr>
              <a:lnSpc>
                <a:spcPct val="80000"/>
              </a:lnSpc>
              <a:buFont typeface="Wingdings" pitchFamily="2" charset="2"/>
              <a:buNone/>
            </a:pPr>
            <a:r>
              <a:rPr lang="en-US" sz="2400" dirty="0"/>
              <a:t>@Stateless public class </a:t>
            </a:r>
            <a:r>
              <a:rPr lang="en-US" sz="2400" dirty="0" err="1"/>
              <a:t>SessionEJB</a:t>
            </a:r>
            <a:r>
              <a:rPr lang="en-US" sz="2400" dirty="0"/>
              <a:t> {</a:t>
            </a:r>
          </a:p>
          <a:p>
            <a:pPr>
              <a:lnSpc>
                <a:spcPct val="80000"/>
              </a:lnSpc>
              <a:buFont typeface="Wingdings" pitchFamily="2" charset="2"/>
              <a:buNone/>
            </a:pPr>
            <a:r>
              <a:rPr lang="en-US" sz="2400" dirty="0"/>
              <a:t>@</a:t>
            </a:r>
            <a:r>
              <a:rPr lang="en-US" sz="2400" dirty="0" err="1"/>
              <a:t>PersistenceContext</a:t>
            </a:r>
            <a:endParaRPr lang="en-US" sz="2400" dirty="0"/>
          </a:p>
          <a:p>
            <a:pPr>
              <a:lnSpc>
                <a:spcPct val="80000"/>
              </a:lnSpc>
              <a:buFont typeface="Wingdings" pitchFamily="2" charset="2"/>
              <a:buNone/>
            </a:pPr>
            <a:r>
              <a:rPr lang="en-US" sz="2400" dirty="0"/>
              <a:t>private </a:t>
            </a:r>
            <a:r>
              <a:rPr lang="en-US" sz="2400" dirty="0" err="1"/>
              <a:t>EntityManager</a:t>
            </a:r>
            <a:r>
              <a:rPr lang="en-US" sz="2400" dirty="0"/>
              <a:t> </a:t>
            </a:r>
            <a:r>
              <a:rPr lang="en-US" sz="2400" dirty="0" err="1"/>
              <a:t>entityManager</a:t>
            </a:r>
            <a:r>
              <a:rPr lang="en-US" sz="2400" dirty="0"/>
              <a:t>;</a:t>
            </a:r>
          </a:p>
          <a:p>
            <a:pPr>
              <a:lnSpc>
                <a:spcPct val="80000"/>
              </a:lnSpc>
              <a:buFont typeface="Wingdings" pitchFamily="2" charset="2"/>
              <a:buNone/>
            </a:pPr>
            <a:endParaRPr lang="en-US" sz="2400" dirty="0"/>
          </a:p>
          <a:p>
            <a:pPr>
              <a:lnSpc>
                <a:spcPct val="80000"/>
              </a:lnSpc>
              <a:buFont typeface="Wingdings" pitchFamily="2" charset="2"/>
              <a:buNone/>
            </a:pPr>
            <a:r>
              <a:rPr lang="en-US" sz="2400" dirty="0"/>
              <a:t>public void </a:t>
            </a:r>
            <a:r>
              <a:rPr lang="en-US" sz="2400" dirty="0" err="1"/>
              <a:t>createBook</a:t>
            </a:r>
            <a:r>
              <a:rPr lang="en-US" sz="2400" dirty="0"/>
              <a:t>(String </a:t>
            </a:r>
            <a:r>
              <a:rPr lang="en-US" sz="2400" dirty="0" err="1"/>
              <a:t>isbn</a:t>
            </a:r>
            <a:r>
              <a:rPr lang="en-US" sz="2400" dirty="0"/>
              <a:t>, Long </a:t>
            </a:r>
            <a:r>
              <a:rPr lang="en-US" sz="2400" dirty="0" err="1"/>
              <a:t>editorId</a:t>
            </a:r>
            <a:r>
              <a:rPr lang="en-US" sz="2400" dirty="0"/>
              <a:t>, ...) {</a:t>
            </a:r>
          </a:p>
          <a:p>
            <a:pPr>
              <a:lnSpc>
                <a:spcPct val="80000"/>
              </a:lnSpc>
              <a:buFont typeface="Wingdings" pitchFamily="2" charset="2"/>
              <a:buNone/>
            </a:pPr>
            <a:r>
              <a:rPr lang="en-US" sz="2400" dirty="0"/>
              <a:t>   Editor </a:t>
            </a:r>
            <a:r>
              <a:rPr lang="en-US" sz="2400" dirty="0" err="1"/>
              <a:t>editor</a:t>
            </a:r>
            <a:r>
              <a:rPr lang="en-US" sz="2400" dirty="0"/>
              <a:t> = </a:t>
            </a:r>
            <a:r>
              <a:rPr lang="en-US" sz="2400" dirty="0" err="1">
                <a:solidFill>
                  <a:srgbClr val="FF3300"/>
                </a:solidFill>
              </a:rPr>
              <a:t>entityManager.find</a:t>
            </a:r>
            <a:r>
              <a:rPr lang="en-US" sz="2400" dirty="0">
                <a:solidFill>
                  <a:srgbClr val="FF3300"/>
                </a:solidFill>
              </a:rPr>
              <a:t>(</a:t>
            </a:r>
            <a:r>
              <a:rPr lang="en-US" sz="2400" dirty="0" err="1">
                <a:solidFill>
                  <a:srgbClr val="FF3300"/>
                </a:solidFill>
              </a:rPr>
              <a:t>Editor.class</a:t>
            </a:r>
            <a:r>
              <a:rPr lang="en-US" sz="2400" dirty="0">
                <a:solidFill>
                  <a:srgbClr val="FF3300"/>
                </a:solidFill>
              </a:rPr>
              <a:t>, </a:t>
            </a:r>
            <a:r>
              <a:rPr lang="en-US" sz="2400" dirty="0" err="1">
                <a:solidFill>
                  <a:srgbClr val="FF3300"/>
                </a:solidFill>
              </a:rPr>
              <a:t>editorId</a:t>
            </a:r>
            <a:r>
              <a:rPr lang="en-US" sz="2400" dirty="0"/>
              <a:t>);</a:t>
            </a:r>
          </a:p>
          <a:p>
            <a:pPr>
              <a:lnSpc>
                <a:spcPct val="80000"/>
              </a:lnSpc>
              <a:buFont typeface="Wingdings" pitchFamily="2" charset="2"/>
              <a:buNone/>
            </a:pPr>
            <a:r>
              <a:rPr lang="en-US" sz="2400" dirty="0">
                <a:solidFill>
                  <a:srgbClr val="FF3300"/>
                </a:solidFill>
              </a:rPr>
              <a:t>   Book b = new Book(</a:t>
            </a:r>
            <a:r>
              <a:rPr lang="en-US" sz="2400" dirty="0" err="1">
                <a:solidFill>
                  <a:srgbClr val="FF3300"/>
                </a:solidFill>
              </a:rPr>
              <a:t>isbn</a:t>
            </a:r>
            <a:r>
              <a:rPr lang="en-US" sz="2400" dirty="0">
                <a:solidFill>
                  <a:srgbClr val="FF3300"/>
                </a:solidFill>
              </a:rPr>
              <a:t>, editor, ...);</a:t>
            </a:r>
          </a:p>
          <a:p>
            <a:pPr>
              <a:lnSpc>
                <a:spcPct val="80000"/>
              </a:lnSpc>
              <a:buFont typeface="Wingdings" pitchFamily="2" charset="2"/>
              <a:buNone/>
            </a:pPr>
            <a:r>
              <a:rPr lang="en-US" sz="2400" dirty="0"/>
              <a:t>   </a:t>
            </a:r>
            <a:r>
              <a:rPr lang="en-US" sz="2400" dirty="0" err="1"/>
              <a:t>entityManager.persist</a:t>
            </a:r>
            <a:r>
              <a:rPr lang="en-US" sz="2400" dirty="0"/>
              <a:t>(b);</a:t>
            </a:r>
          </a:p>
          <a:p>
            <a:pPr>
              <a:lnSpc>
                <a:spcPct val="80000"/>
              </a:lnSpc>
              <a:buFont typeface="Wingdings" pitchFamily="2" charset="2"/>
              <a:buNone/>
            </a:pPr>
            <a:r>
              <a:rPr lang="en-US" sz="2400" dirty="0"/>
              <a:t>}</a:t>
            </a:r>
          </a:p>
          <a:p>
            <a:pPr>
              <a:lnSpc>
                <a:spcPct val="80000"/>
              </a:lnSpc>
              <a:buFont typeface="Wingdings" pitchFamily="2" charset="2"/>
              <a:buNone/>
            </a:pPr>
            <a:r>
              <a:rPr lang="en-US" sz="2400" dirty="0"/>
              <a:t>}</a:t>
            </a:r>
          </a:p>
        </p:txBody>
      </p:sp>
    </p:spTree>
    <p:extLst>
      <p:ext uri="{BB962C8B-B14F-4D97-AF65-F5344CB8AC3E}">
        <p14:creationId xmlns:p14="http://schemas.microsoft.com/office/powerpoint/2010/main" val="304751991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Querying the data source	</a:t>
            </a:r>
            <a:endParaRPr lang="en-US" dirty="0"/>
          </a:p>
        </p:txBody>
      </p:sp>
      <p:sp>
        <p:nvSpPr>
          <p:cNvPr id="3" name="Segnaposto testo 2"/>
          <p:cNvSpPr>
            <a:spLocks noGrp="1"/>
          </p:cNvSpPr>
          <p:nvPr>
            <p:ph type="body" idx="1"/>
          </p:nvPr>
        </p:nvSpPr>
        <p:spPr/>
        <p:txBody>
          <a:bodyPr/>
          <a:lstStyle/>
          <a:p>
            <a:r>
              <a:rPr lang="en-US" dirty="0" smtClean="0"/>
              <a:t>JPQL &amp; Query API</a:t>
            </a:r>
            <a:endParaRPr lang="en-US" dirty="0"/>
          </a:p>
        </p:txBody>
      </p:sp>
    </p:spTree>
    <p:extLst>
      <p:ext uri="{BB962C8B-B14F-4D97-AF65-F5344CB8AC3E}">
        <p14:creationId xmlns:p14="http://schemas.microsoft.com/office/powerpoint/2010/main" val="25422687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t>Java Persistence Query Language</a:t>
            </a:r>
            <a:endParaRPr lang="en-US" dirty="0"/>
          </a:p>
        </p:txBody>
      </p:sp>
      <p:sp>
        <p:nvSpPr>
          <p:cNvPr id="3" name="Segnaposto contenuto 2"/>
          <p:cNvSpPr>
            <a:spLocks noGrp="1"/>
          </p:cNvSpPr>
          <p:nvPr>
            <p:ph idx="1"/>
          </p:nvPr>
        </p:nvSpPr>
        <p:spPr/>
        <p:txBody>
          <a:bodyPr>
            <a:normAutofit fontScale="92500"/>
          </a:bodyPr>
          <a:lstStyle/>
          <a:p>
            <a:r>
              <a:rPr lang="en-US" dirty="0"/>
              <a:t>The </a:t>
            </a:r>
            <a:r>
              <a:rPr lang="en-US" b="1" dirty="0"/>
              <a:t>Java Persistence Query Language </a:t>
            </a:r>
            <a:r>
              <a:rPr lang="en-US" dirty="0"/>
              <a:t>(JPQL) is a platform-independent object-oriented query language defined as part of the JPA specification</a:t>
            </a:r>
          </a:p>
          <a:p>
            <a:r>
              <a:rPr lang="en-US" dirty="0" smtClean="0"/>
              <a:t>The main difference with SQL is that:</a:t>
            </a:r>
          </a:p>
          <a:p>
            <a:pPr lvl="1"/>
            <a:r>
              <a:rPr lang="en-US" dirty="0" smtClean="0"/>
              <a:t>JPQL operates on classes and objects (entities)</a:t>
            </a:r>
          </a:p>
          <a:p>
            <a:pPr lvl="1"/>
            <a:r>
              <a:rPr lang="en-US" dirty="0" smtClean="0"/>
              <a:t>SQL operates on tables, columns and rows </a:t>
            </a:r>
          </a:p>
          <a:p>
            <a:r>
              <a:rPr lang="en-US" dirty="0" smtClean="0"/>
              <a:t>Therefore, the result set of a JPQL query is a </a:t>
            </a:r>
            <a:r>
              <a:rPr lang="en-US" b="1" dirty="0" smtClean="0"/>
              <a:t>collection of entities</a:t>
            </a:r>
            <a:r>
              <a:rPr lang="en-US" dirty="0" smtClean="0"/>
              <a:t>, rather than a list of tuples</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73</a:t>
            </a:fld>
            <a:endParaRPr lang="en-US"/>
          </a:p>
        </p:txBody>
      </p:sp>
    </p:spTree>
    <p:extLst>
      <p:ext uri="{BB962C8B-B14F-4D97-AF65-F5344CB8AC3E}">
        <p14:creationId xmlns:p14="http://schemas.microsoft.com/office/powerpoint/2010/main" val="12900789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JQPL statements</a:t>
            </a:r>
            <a:endParaRPr lang="en-US" dirty="0"/>
          </a:p>
        </p:txBody>
      </p:sp>
      <p:sp>
        <p:nvSpPr>
          <p:cNvPr id="3" name="Segnaposto contenuto 2"/>
          <p:cNvSpPr>
            <a:spLocks noGrp="1"/>
          </p:cNvSpPr>
          <p:nvPr>
            <p:ph idx="1"/>
          </p:nvPr>
        </p:nvSpPr>
        <p:spPr/>
        <p:txBody>
          <a:bodyPr/>
          <a:lstStyle/>
          <a:p>
            <a:r>
              <a:rPr lang="en-US" dirty="0" smtClean="0"/>
              <a:t>JPQL supports three types of statements:</a:t>
            </a:r>
          </a:p>
          <a:p>
            <a:pPr lvl="1"/>
            <a:r>
              <a:rPr lang="en-US" dirty="0" smtClean="0">
                <a:latin typeface="Courier New"/>
                <a:cs typeface="Courier New"/>
              </a:rPr>
              <a:t>SELECT</a:t>
            </a:r>
            <a:r>
              <a:rPr lang="en-US" dirty="0" smtClean="0"/>
              <a:t> statements retrieve entities or entity-related data</a:t>
            </a:r>
          </a:p>
          <a:p>
            <a:pPr lvl="1"/>
            <a:r>
              <a:rPr lang="en-US" dirty="0" smtClean="0">
                <a:latin typeface="Courier New"/>
                <a:cs typeface="Courier New"/>
              </a:rPr>
              <a:t>UPDATE</a:t>
            </a:r>
            <a:r>
              <a:rPr lang="en-US" dirty="0" smtClean="0"/>
              <a:t> statements update one or more entities</a:t>
            </a:r>
          </a:p>
          <a:p>
            <a:pPr lvl="1"/>
            <a:r>
              <a:rPr lang="en-US" dirty="0" smtClean="0">
                <a:latin typeface="Courier New"/>
                <a:cs typeface="Courier New"/>
              </a:rPr>
              <a:t>DELETE</a:t>
            </a:r>
            <a:r>
              <a:rPr lang="en-US" dirty="0" smtClean="0"/>
              <a:t> statements delete one or more entities</a:t>
            </a:r>
          </a:p>
          <a:p>
            <a:r>
              <a:rPr lang="en-US" dirty="0" smtClean="0"/>
              <a:t>JPQL syntax looks like SQL, but JPQL </a:t>
            </a:r>
            <a:r>
              <a:rPr lang="en-US" b="1" dirty="0" smtClean="0">
                <a:solidFill>
                  <a:srgbClr val="FF0000"/>
                </a:solidFill>
              </a:rPr>
              <a:t>is not</a:t>
            </a:r>
            <a:r>
              <a:rPr lang="en-US" dirty="0" smtClean="0">
                <a:solidFill>
                  <a:srgbClr val="FF0000"/>
                </a:solidFill>
              </a:rPr>
              <a:t> </a:t>
            </a:r>
            <a:r>
              <a:rPr lang="en-US" dirty="0" smtClean="0"/>
              <a:t>SQL</a:t>
            </a:r>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99085967"/>
              </p:ext>
            </p:extLst>
          </p:nvPr>
        </p:nvGraphicFramePr>
        <p:xfrm>
          <a:off x="1062933" y="5404618"/>
          <a:ext cx="7610475" cy="843782"/>
        </p:xfrm>
        <a:graphic>
          <a:graphicData uri="http://schemas.openxmlformats.org/drawingml/2006/table">
            <a:tbl>
              <a:tblPr firstRow="1" bandRow="1">
                <a:tableStyleId>{5C22544A-7EE6-4342-B048-85BDC9FD1C3A}</a:tableStyleId>
              </a:tblPr>
              <a:tblGrid>
                <a:gridCol w="7610475"/>
              </a:tblGrid>
              <a:tr h="265284">
                <a:tc>
                  <a:txBody>
                    <a:bodyPr/>
                    <a:lstStyle/>
                    <a:p>
                      <a:r>
                        <a:rPr lang="en-US" dirty="0" smtClean="0"/>
                        <a:t>Example of </a:t>
                      </a:r>
                      <a:r>
                        <a:rPr lang="en-US" dirty="0" smtClean="0">
                          <a:latin typeface="Courier New"/>
                          <a:cs typeface="Courier New"/>
                        </a:rPr>
                        <a:t>SELECT</a:t>
                      </a:r>
                      <a:r>
                        <a:rPr lang="en-US" baseline="0" dirty="0" smtClean="0"/>
                        <a:t> statement</a:t>
                      </a:r>
                      <a:endParaRPr lang="en-US" dirty="0"/>
                    </a:p>
                  </a:txBody>
                  <a:tcPr/>
                </a:tc>
              </a:tr>
              <a:tr h="478022">
                <a:tc>
                  <a:txBody>
                    <a:bodyPr/>
                    <a:lstStyle/>
                    <a:p>
                      <a:r>
                        <a:rPr lang="en-US" sz="1600" b="1" dirty="0" smtClean="0">
                          <a:solidFill>
                            <a:prstClr val="black"/>
                          </a:solidFill>
                          <a:latin typeface="CourierNewPS-BoldMT"/>
                        </a:rPr>
                        <a:t>SELECT</a:t>
                      </a:r>
                      <a:r>
                        <a:rPr lang="en-US" sz="1600" b="0" dirty="0" smtClean="0">
                          <a:solidFill>
                            <a:prstClr val="black"/>
                          </a:solidFill>
                          <a:latin typeface="CourierNewPSMT"/>
                        </a:rPr>
                        <a:t> </a:t>
                      </a:r>
                      <a:r>
                        <a:rPr lang="en-US" sz="1600" b="0" dirty="0" err="1" smtClean="0">
                          <a:solidFill>
                            <a:prstClr val="black"/>
                          </a:solidFill>
                          <a:latin typeface="CourierNewPSMT"/>
                        </a:rPr>
                        <a:t>i</a:t>
                      </a:r>
                      <a:r>
                        <a:rPr lang="en-US" sz="1600" b="0" dirty="0" smtClean="0">
                          <a:solidFill>
                            <a:prstClr val="black"/>
                          </a:solidFill>
                          <a:latin typeface="CourierNewPSMT"/>
                        </a:rPr>
                        <a:t> </a:t>
                      </a:r>
                      <a:r>
                        <a:rPr lang="en-US" sz="1600" b="1" dirty="0" smtClean="0">
                          <a:solidFill>
                            <a:prstClr val="black"/>
                          </a:solidFill>
                          <a:latin typeface="CourierNewPS-BoldMT"/>
                        </a:rPr>
                        <a:t>FROM</a:t>
                      </a:r>
                      <a:r>
                        <a:rPr lang="en-US" sz="1600" b="0" dirty="0" smtClean="0">
                          <a:solidFill>
                            <a:prstClr val="black"/>
                          </a:solidFill>
                          <a:latin typeface="CourierNewPSMT"/>
                        </a:rPr>
                        <a:t> Item </a:t>
                      </a:r>
                      <a:r>
                        <a:rPr lang="en-US" sz="1600" b="0" dirty="0" err="1" smtClean="0">
                          <a:solidFill>
                            <a:prstClr val="black"/>
                          </a:solidFill>
                          <a:latin typeface="CourierNewPSMT"/>
                        </a:rPr>
                        <a:t>i</a:t>
                      </a:r>
                      <a:endParaRPr lang="en-US" sz="1600" b="0" dirty="0" smtClean="0">
                        <a:solidFill>
                          <a:prstClr val="black"/>
                        </a:solidFill>
                        <a:latin typeface="CourierNewPSMT"/>
                      </a:endParaRPr>
                    </a:p>
                  </a:txBody>
                  <a:tcPr/>
                </a:tc>
              </a:tr>
            </a:tbl>
          </a:graphicData>
        </a:graphic>
      </p:graphicFrame>
      <p:sp>
        <p:nvSpPr>
          <p:cNvPr id="5" name="Segnaposto numero diapositiva 4"/>
          <p:cNvSpPr>
            <a:spLocks noGrp="1"/>
          </p:cNvSpPr>
          <p:nvPr>
            <p:ph type="sldNum" sz="quarter" idx="12"/>
          </p:nvPr>
        </p:nvSpPr>
        <p:spPr/>
        <p:txBody>
          <a:bodyPr/>
          <a:lstStyle/>
          <a:p>
            <a:fld id="{4A822907-8A9D-4F6B-98F6-913902AD56B5}" type="slidenum">
              <a:rPr lang="en-US" smtClean="0"/>
              <a:t>74</a:t>
            </a:fld>
            <a:endParaRPr lang="en-US"/>
          </a:p>
        </p:txBody>
      </p:sp>
    </p:spTree>
    <p:extLst>
      <p:ext uri="{BB962C8B-B14F-4D97-AF65-F5344CB8AC3E}">
        <p14:creationId xmlns:p14="http://schemas.microsoft.com/office/powerpoint/2010/main" val="21234026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smtClean="0"/>
              <a:t>JQPL: </a:t>
            </a:r>
            <a:r>
              <a:rPr lang="en-US" dirty="0" smtClean="0">
                <a:latin typeface="Courier New"/>
                <a:cs typeface="Courier New"/>
              </a:rPr>
              <a:t>FROM</a:t>
            </a:r>
            <a:r>
              <a:rPr lang="en-US" dirty="0" smtClean="0"/>
              <a:t> clause</a:t>
            </a:r>
            <a:endParaRPr lang="en-US" dirty="0"/>
          </a:p>
        </p:txBody>
      </p:sp>
      <p:sp>
        <p:nvSpPr>
          <p:cNvPr id="3" name="Segnaposto contenuto 2"/>
          <p:cNvSpPr>
            <a:spLocks noGrp="1"/>
          </p:cNvSpPr>
          <p:nvPr>
            <p:ph idx="1"/>
          </p:nvPr>
        </p:nvSpPr>
        <p:spPr>
          <a:xfrm>
            <a:off x="1114424" y="1676400"/>
            <a:ext cx="7610476" cy="1261362"/>
          </a:xfrm>
        </p:spPr>
        <p:txBody>
          <a:bodyPr>
            <a:normAutofit fontScale="92500" lnSpcReduction="20000"/>
          </a:bodyPr>
          <a:lstStyle/>
          <a:p>
            <a:r>
              <a:rPr lang="en-US" dirty="0" smtClean="0"/>
              <a:t>The </a:t>
            </a:r>
            <a:r>
              <a:rPr lang="en-US" dirty="0" smtClean="0">
                <a:latin typeface="Courier New"/>
                <a:cs typeface="Courier New"/>
              </a:rPr>
              <a:t>FROM</a:t>
            </a:r>
            <a:r>
              <a:rPr lang="en-US" dirty="0" smtClean="0">
                <a:cs typeface="Courier New"/>
              </a:rPr>
              <a:t> </a:t>
            </a:r>
            <a:r>
              <a:rPr lang="en-US" dirty="0" smtClean="0"/>
              <a:t>clause of JPQL defines the </a:t>
            </a:r>
            <a:r>
              <a:rPr lang="en-US" b="1" dirty="0" smtClean="0"/>
              <a:t>domain</a:t>
            </a:r>
            <a:r>
              <a:rPr lang="en-US" dirty="0" smtClean="0"/>
              <a:t> for the query, i.e., the names for the entities that will be used in the query</a:t>
            </a:r>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814252804"/>
              </p:ext>
            </p:extLst>
          </p:nvPr>
        </p:nvGraphicFramePr>
        <p:xfrm>
          <a:off x="1062933" y="3856924"/>
          <a:ext cx="7610475" cy="843782"/>
        </p:xfrm>
        <a:graphic>
          <a:graphicData uri="http://schemas.openxmlformats.org/drawingml/2006/table">
            <a:tbl>
              <a:tblPr firstRow="1" bandRow="1">
                <a:tableStyleId>{5C22544A-7EE6-4342-B048-85BDC9FD1C3A}</a:tableStyleId>
              </a:tblPr>
              <a:tblGrid>
                <a:gridCol w="7610475"/>
              </a:tblGrid>
              <a:tr h="265284">
                <a:tc>
                  <a:txBody>
                    <a:bodyPr/>
                    <a:lstStyle/>
                    <a:p>
                      <a:r>
                        <a:rPr lang="en-US" dirty="0" smtClean="0"/>
                        <a:t>Example of </a:t>
                      </a:r>
                      <a:r>
                        <a:rPr lang="en-US" dirty="0" smtClean="0">
                          <a:latin typeface="Courier New"/>
                          <a:cs typeface="Courier New"/>
                        </a:rPr>
                        <a:t>SELECT</a:t>
                      </a:r>
                      <a:r>
                        <a:rPr lang="en-US" baseline="0" dirty="0" smtClean="0"/>
                        <a:t> statement</a:t>
                      </a:r>
                      <a:endParaRPr lang="en-US" dirty="0"/>
                    </a:p>
                  </a:txBody>
                  <a:tcPr/>
                </a:tc>
              </a:tr>
              <a:tr h="478022">
                <a:tc>
                  <a:txBody>
                    <a:bodyPr/>
                    <a:lstStyle/>
                    <a:p>
                      <a:r>
                        <a:rPr lang="en-US" sz="1600" b="1" dirty="0" smtClean="0">
                          <a:solidFill>
                            <a:prstClr val="black"/>
                          </a:solidFill>
                          <a:latin typeface="CourierNewPS-BoldMT"/>
                        </a:rPr>
                        <a:t>SELECT</a:t>
                      </a:r>
                      <a:r>
                        <a:rPr lang="en-US" sz="1600" b="0" dirty="0" smtClean="0">
                          <a:solidFill>
                            <a:prstClr val="black"/>
                          </a:solidFill>
                          <a:latin typeface="CourierNewPSMT"/>
                        </a:rPr>
                        <a:t> </a:t>
                      </a:r>
                      <a:r>
                        <a:rPr lang="en-US" sz="1600" b="0" dirty="0" err="1" smtClean="0">
                          <a:solidFill>
                            <a:prstClr val="black"/>
                          </a:solidFill>
                          <a:latin typeface="CourierNewPSMT"/>
                        </a:rPr>
                        <a:t>i</a:t>
                      </a:r>
                      <a:r>
                        <a:rPr lang="en-US" sz="1600" b="0" dirty="0" smtClean="0">
                          <a:solidFill>
                            <a:prstClr val="black"/>
                          </a:solidFill>
                          <a:latin typeface="CourierNewPSMT"/>
                        </a:rPr>
                        <a:t> </a:t>
                      </a:r>
                      <a:r>
                        <a:rPr lang="en-US" sz="1600" b="1" dirty="0" smtClean="0">
                          <a:solidFill>
                            <a:prstClr val="black"/>
                          </a:solidFill>
                          <a:latin typeface="CourierNewPS-BoldMT"/>
                        </a:rPr>
                        <a:t>FROM</a:t>
                      </a:r>
                      <a:r>
                        <a:rPr lang="en-US" sz="1600" b="0" dirty="0" smtClean="0">
                          <a:solidFill>
                            <a:prstClr val="black"/>
                          </a:solidFill>
                          <a:latin typeface="CourierNewPSMT"/>
                        </a:rPr>
                        <a:t> Item </a:t>
                      </a:r>
                      <a:r>
                        <a:rPr lang="en-US" sz="1600" b="0" dirty="0" err="1" smtClean="0">
                          <a:solidFill>
                            <a:prstClr val="black"/>
                          </a:solidFill>
                          <a:latin typeface="CourierNewPSMT"/>
                        </a:rPr>
                        <a:t>i</a:t>
                      </a:r>
                      <a:endParaRPr lang="en-US" sz="1600" b="0" dirty="0" smtClean="0">
                        <a:solidFill>
                          <a:prstClr val="black"/>
                        </a:solidFill>
                        <a:latin typeface="CourierNewPSMT"/>
                      </a:endParaRPr>
                    </a:p>
                  </a:txBody>
                  <a:tcPr/>
                </a:tc>
              </a:tr>
            </a:tbl>
          </a:graphicData>
        </a:graphic>
      </p:graphicFrame>
      <p:sp>
        <p:nvSpPr>
          <p:cNvPr id="5" name="Segnaposto contenuto 2"/>
          <p:cNvSpPr txBox="1">
            <a:spLocks/>
          </p:cNvSpPr>
          <p:nvPr/>
        </p:nvSpPr>
        <p:spPr>
          <a:xfrm>
            <a:off x="1266824" y="4855155"/>
            <a:ext cx="7610476" cy="1648898"/>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dirty="0" smtClean="0">
                <a:latin typeface="Courier New"/>
                <a:cs typeface="Courier New"/>
              </a:rPr>
              <a:t>Item</a:t>
            </a:r>
            <a:r>
              <a:rPr lang="en-US" dirty="0" smtClean="0"/>
              <a:t> is the domain that we want to query, and </a:t>
            </a:r>
            <a:r>
              <a:rPr lang="en-US" dirty="0" err="1" smtClean="0">
                <a:latin typeface="Courier New"/>
                <a:cs typeface="Courier New"/>
              </a:rPr>
              <a:t>i</a:t>
            </a:r>
            <a:r>
              <a:rPr lang="en-US" dirty="0" smtClean="0"/>
              <a:t> is intended as an </a:t>
            </a:r>
            <a:r>
              <a:rPr lang="en-US" b="1" dirty="0" smtClean="0"/>
              <a:t>identifier </a:t>
            </a:r>
            <a:r>
              <a:rPr lang="en-US" dirty="0" smtClean="0"/>
              <a:t>of type </a:t>
            </a:r>
            <a:r>
              <a:rPr lang="en-US" dirty="0" smtClean="0">
                <a:latin typeface="Courier New"/>
                <a:cs typeface="Courier New"/>
              </a:rPr>
              <a:t>Item</a:t>
            </a:r>
          </a:p>
          <a:p>
            <a:r>
              <a:rPr lang="en-US" dirty="0">
                <a:cs typeface="Courier New"/>
              </a:rPr>
              <a:t>I</a:t>
            </a:r>
            <a:r>
              <a:rPr lang="en-US" dirty="0" smtClean="0">
                <a:cs typeface="Courier New"/>
              </a:rPr>
              <a:t>dentifier variables can be used in other clauses of the same query (e.g., </a:t>
            </a:r>
            <a:r>
              <a:rPr lang="en-US" dirty="0" smtClean="0">
                <a:latin typeface="Courier New"/>
                <a:cs typeface="Courier New"/>
              </a:rPr>
              <a:t>WHERE</a:t>
            </a:r>
            <a:r>
              <a:rPr lang="en-US" dirty="0" smtClean="0">
                <a:cs typeface="Courier New"/>
              </a:rPr>
              <a:t>)</a:t>
            </a:r>
            <a:endParaRPr lang="en-US" dirty="0">
              <a:cs typeface="Courier New"/>
            </a:endParaRPr>
          </a:p>
        </p:txBody>
      </p:sp>
      <p:sp>
        <p:nvSpPr>
          <p:cNvPr id="6" name="Segnaposto numero diapositiva 5"/>
          <p:cNvSpPr>
            <a:spLocks noGrp="1"/>
          </p:cNvSpPr>
          <p:nvPr>
            <p:ph type="sldNum" sz="quarter" idx="12"/>
          </p:nvPr>
        </p:nvSpPr>
        <p:spPr/>
        <p:txBody>
          <a:bodyPr/>
          <a:lstStyle/>
          <a:p>
            <a:fld id="{4A822907-8A9D-4F6B-98F6-913902AD56B5}" type="slidenum">
              <a:rPr lang="en-US" smtClean="0"/>
              <a:t>75</a:t>
            </a:fld>
            <a:endParaRPr lang="en-US"/>
          </a:p>
        </p:txBody>
      </p:sp>
    </p:spTree>
    <p:extLst>
      <p:ext uri="{BB962C8B-B14F-4D97-AF65-F5344CB8AC3E}">
        <p14:creationId xmlns:p14="http://schemas.microsoft.com/office/powerpoint/2010/main" val="28865570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JQPL: Path Expressions</a:t>
            </a:r>
            <a:endParaRPr lang="en-US" dirty="0"/>
          </a:p>
        </p:txBody>
      </p:sp>
      <p:sp>
        <p:nvSpPr>
          <p:cNvPr id="3" name="Segnaposto contenuto 2"/>
          <p:cNvSpPr>
            <a:spLocks noGrp="1"/>
          </p:cNvSpPr>
          <p:nvPr>
            <p:ph idx="1"/>
          </p:nvPr>
        </p:nvSpPr>
        <p:spPr/>
        <p:txBody>
          <a:bodyPr/>
          <a:lstStyle/>
          <a:p>
            <a:r>
              <a:rPr lang="en-US" dirty="0" smtClean="0"/>
              <a:t>Given an identifier variable, we can use dot notation to access a specific field of the entity</a:t>
            </a:r>
          </a:p>
          <a:p>
            <a:pPr lvl="1"/>
            <a:r>
              <a:rPr lang="en-US" dirty="0" smtClean="0"/>
              <a:t>Such expressions are known as </a:t>
            </a:r>
            <a:r>
              <a:rPr lang="en-US" b="1" dirty="0" smtClean="0"/>
              <a:t>path expressions</a:t>
            </a:r>
            <a:endParaRPr lang="en-US" dirty="0" smtClean="0"/>
          </a:p>
          <a:p>
            <a:r>
              <a:rPr lang="en-US" dirty="0" smtClean="0"/>
              <a:t>Path expressions are normally used to:</a:t>
            </a:r>
          </a:p>
          <a:p>
            <a:pPr lvl="1"/>
            <a:r>
              <a:rPr lang="en-US" dirty="0" smtClean="0"/>
              <a:t>narrow the domain for a query by using it in a </a:t>
            </a:r>
            <a:r>
              <a:rPr lang="en-US" dirty="0" smtClean="0">
                <a:latin typeface="Courier New"/>
                <a:cs typeface="Courier New"/>
              </a:rPr>
              <a:t>WHERE</a:t>
            </a:r>
            <a:r>
              <a:rPr lang="en-US" dirty="0" smtClean="0"/>
              <a:t> clause</a:t>
            </a:r>
          </a:p>
          <a:p>
            <a:pPr lvl="1"/>
            <a:r>
              <a:rPr lang="en-US" dirty="0" smtClean="0"/>
              <a:t>order the retrieved result by using a </a:t>
            </a:r>
            <a:r>
              <a:rPr lang="en-US" dirty="0" smtClean="0">
                <a:latin typeface="Courier New"/>
                <a:cs typeface="Courier New"/>
              </a:rPr>
              <a:t>ORDER BY</a:t>
            </a:r>
            <a:r>
              <a:rPr lang="en-US" dirty="0" smtClean="0"/>
              <a:t> clause</a:t>
            </a:r>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4071481819"/>
              </p:ext>
            </p:extLst>
          </p:nvPr>
        </p:nvGraphicFramePr>
        <p:xfrm>
          <a:off x="1114425" y="5176254"/>
          <a:ext cx="7610475" cy="1188720"/>
        </p:xfrm>
        <a:graphic>
          <a:graphicData uri="http://schemas.openxmlformats.org/drawingml/2006/table">
            <a:tbl>
              <a:tblPr firstRow="1" bandRow="1">
                <a:tableStyleId>{5C22544A-7EE6-4342-B048-85BDC9FD1C3A}</a:tableStyleId>
              </a:tblPr>
              <a:tblGrid>
                <a:gridCol w="7610475"/>
              </a:tblGrid>
              <a:tr h="265284">
                <a:tc>
                  <a:txBody>
                    <a:bodyPr/>
                    <a:lstStyle/>
                    <a:p>
                      <a:r>
                        <a:rPr lang="en-US" dirty="0" smtClean="0"/>
                        <a:t>Example of path</a:t>
                      </a:r>
                      <a:r>
                        <a:rPr lang="en-US" baseline="0" dirty="0" smtClean="0"/>
                        <a:t> expression</a:t>
                      </a:r>
                      <a:endParaRPr lang="en-US" dirty="0"/>
                    </a:p>
                  </a:txBody>
                  <a:tcPr/>
                </a:tc>
              </a:tr>
              <a:tr h="478022">
                <a:tc>
                  <a:txBody>
                    <a:bodyPr/>
                    <a:lstStyle/>
                    <a:p>
                      <a:r>
                        <a:rPr lang="en-US" sz="1600" b="1" dirty="0" smtClean="0">
                          <a:solidFill>
                            <a:prstClr val="black"/>
                          </a:solidFill>
                          <a:latin typeface="CourierNewPS-BoldMT"/>
                        </a:rPr>
                        <a:t>SELECT </a:t>
                      </a:r>
                      <a:r>
                        <a:rPr lang="en-US" sz="1600" b="0" dirty="0" smtClean="0">
                          <a:solidFill>
                            <a:prstClr val="black"/>
                          </a:solidFill>
                          <a:latin typeface="CourierNewPSMT"/>
                        </a:rPr>
                        <a:t>c</a:t>
                      </a:r>
                    </a:p>
                    <a:p>
                      <a:r>
                        <a:rPr lang="en-US" sz="1600" b="1" dirty="0" smtClean="0">
                          <a:solidFill>
                            <a:prstClr val="black"/>
                          </a:solidFill>
                          <a:latin typeface="CourierNewPS-BoldMT"/>
                        </a:rPr>
                        <a:t>FROM</a:t>
                      </a:r>
                      <a:r>
                        <a:rPr lang="en-US" sz="1600" b="0" dirty="0" smtClean="0">
                          <a:solidFill>
                            <a:prstClr val="black"/>
                          </a:solidFill>
                          <a:latin typeface="CourierNewPSMT"/>
                        </a:rPr>
                        <a:t> Category c</a:t>
                      </a:r>
                    </a:p>
                    <a:p>
                      <a:r>
                        <a:rPr lang="en-US" sz="1600" b="1" dirty="0" smtClean="0">
                          <a:solidFill>
                            <a:prstClr val="black"/>
                          </a:solidFill>
                          <a:latin typeface="CourierNewPS-BoldMT"/>
                        </a:rPr>
                        <a:t>WHERE</a:t>
                      </a:r>
                      <a:r>
                        <a:rPr lang="en-US" sz="1600" b="0" dirty="0" smtClean="0">
                          <a:solidFill>
                            <a:prstClr val="black"/>
                          </a:solidFill>
                          <a:latin typeface="CourierNewPSMT"/>
                        </a:rPr>
                        <a:t> </a:t>
                      </a:r>
                      <a:r>
                        <a:rPr lang="en-US" sz="1600" b="0" dirty="0" err="1" smtClean="0">
                          <a:solidFill>
                            <a:prstClr val="black"/>
                          </a:solidFill>
                          <a:latin typeface="CourierNewPSMT"/>
                        </a:rPr>
                        <a:t>c.items</a:t>
                      </a:r>
                      <a:r>
                        <a:rPr lang="en-US" sz="1600" b="0" dirty="0" smtClean="0">
                          <a:solidFill>
                            <a:prstClr val="black"/>
                          </a:solidFill>
                          <a:latin typeface="CourierNewPSMT"/>
                        </a:rPr>
                        <a:t> </a:t>
                      </a:r>
                      <a:r>
                        <a:rPr lang="en-US" sz="1600" b="1" dirty="0" smtClean="0">
                          <a:solidFill>
                            <a:prstClr val="black"/>
                          </a:solidFill>
                          <a:latin typeface="CourierNewPS-BoldMT"/>
                        </a:rPr>
                        <a:t>is NOT EMPTY</a:t>
                      </a:r>
                      <a:endParaRPr lang="en-US" sz="1600" b="0" dirty="0" smtClean="0">
                        <a:solidFill>
                          <a:prstClr val="black"/>
                        </a:solidFill>
                        <a:latin typeface="CourierNewPSMT"/>
                      </a:endParaRPr>
                    </a:p>
                  </a:txBody>
                  <a:tcPr/>
                </a:tc>
              </a:tr>
            </a:tbl>
          </a:graphicData>
        </a:graphic>
      </p:graphicFrame>
      <p:grpSp>
        <p:nvGrpSpPr>
          <p:cNvPr id="5" name="Gruppo 4"/>
          <p:cNvGrpSpPr/>
          <p:nvPr/>
        </p:nvGrpSpPr>
        <p:grpSpPr>
          <a:xfrm>
            <a:off x="4384289" y="5571800"/>
            <a:ext cx="3545374" cy="828000"/>
            <a:chOff x="6188888" y="3982200"/>
            <a:chExt cx="3162764" cy="954107"/>
          </a:xfrm>
        </p:grpSpPr>
        <p:sp>
          <p:nvSpPr>
            <p:cNvPr id="6" name="CasellaDiTesto 5"/>
            <p:cNvSpPr txBox="1"/>
            <p:nvPr/>
          </p:nvSpPr>
          <p:spPr>
            <a:xfrm>
              <a:off x="6544087" y="3982200"/>
              <a:ext cx="2807565"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400" dirty="0" err="1" smtClean="0">
                  <a:latin typeface="Courier New"/>
                  <a:cs typeface="Courier New"/>
                </a:rPr>
                <a:t>c.items</a:t>
              </a:r>
              <a:r>
                <a:rPr lang="it-IT" sz="1400" dirty="0" smtClean="0"/>
                <a:t> </a:t>
              </a:r>
              <a:r>
                <a:rPr lang="it-IT" sz="1400" dirty="0" err="1" smtClean="0"/>
                <a:t>is</a:t>
              </a:r>
              <a:r>
                <a:rPr lang="it-IT" sz="1400" dirty="0" smtClean="0"/>
                <a:t> a </a:t>
              </a:r>
              <a:r>
                <a:rPr lang="it-IT" sz="1400" dirty="0" err="1" smtClean="0"/>
                <a:t>collection</a:t>
              </a:r>
              <a:r>
                <a:rPr lang="it-IT" sz="1400" dirty="0" smtClean="0"/>
                <a:t>, </a:t>
              </a:r>
              <a:r>
                <a:rPr lang="it-IT" sz="1400" dirty="0" err="1" smtClean="0"/>
                <a:t>hence</a:t>
              </a:r>
              <a:r>
                <a:rPr lang="it-IT" sz="1400" dirty="0" smtClean="0"/>
                <a:t> </a:t>
              </a:r>
              <a:r>
                <a:rPr lang="it-IT" sz="1400" dirty="0" err="1" smtClean="0"/>
                <a:t>this</a:t>
              </a:r>
              <a:r>
                <a:rPr lang="it-IT" sz="1400" dirty="0" smtClean="0"/>
                <a:t> </a:t>
              </a:r>
              <a:r>
                <a:rPr lang="it-IT" sz="1400" dirty="0" err="1" smtClean="0"/>
                <a:t>expression</a:t>
              </a:r>
              <a:r>
                <a:rPr lang="it-IT" sz="1400" dirty="0" smtClean="0"/>
                <a:t> </a:t>
              </a:r>
              <a:r>
                <a:rPr lang="it-IT" sz="1400" dirty="0" err="1" smtClean="0"/>
                <a:t>is</a:t>
              </a:r>
              <a:r>
                <a:rPr lang="it-IT" sz="1400" dirty="0" smtClean="0"/>
                <a:t> a </a:t>
              </a:r>
              <a:r>
                <a:rPr lang="it-IT" sz="1400" b="1" dirty="0" err="1" smtClean="0"/>
                <a:t>collection</a:t>
              </a:r>
              <a:r>
                <a:rPr lang="it-IT" sz="1400" b="1" dirty="0" err="1"/>
                <a:t>-</a:t>
              </a:r>
              <a:r>
                <a:rPr lang="it-IT" sz="1400" b="1" dirty="0" err="1" smtClean="0"/>
                <a:t>value</a:t>
              </a:r>
              <a:r>
                <a:rPr lang="it-IT" sz="1400" dirty="0" smtClean="0"/>
                <a:t> </a:t>
              </a:r>
              <a:r>
                <a:rPr lang="it-IT" sz="1400" dirty="0" err="1" smtClean="0"/>
                <a:t>path</a:t>
              </a:r>
              <a:r>
                <a:rPr lang="it-IT" sz="1400" dirty="0" smtClean="0"/>
                <a:t> </a:t>
              </a:r>
              <a:r>
                <a:rPr lang="it-IT" sz="1400" dirty="0" err="1" smtClean="0"/>
                <a:t>expression</a:t>
              </a:r>
              <a:endParaRPr lang="it-IT" sz="1400" dirty="0"/>
            </a:p>
          </p:txBody>
        </p:sp>
        <p:cxnSp>
          <p:nvCxnSpPr>
            <p:cNvPr id="7" name="Connettore 2 6"/>
            <p:cNvCxnSpPr/>
            <p:nvPr/>
          </p:nvCxnSpPr>
          <p:spPr>
            <a:xfrm flipH="1">
              <a:off x="6188888" y="4361915"/>
              <a:ext cx="355201" cy="1435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 name="Segnaposto numero diapositiva 7"/>
          <p:cNvSpPr>
            <a:spLocks noGrp="1"/>
          </p:cNvSpPr>
          <p:nvPr>
            <p:ph type="sldNum" sz="quarter" idx="12"/>
          </p:nvPr>
        </p:nvSpPr>
        <p:spPr/>
        <p:txBody>
          <a:bodyPr/>
          <a:lstStyle/>
          <a:p>
            <a:fld id="{4A822907-8A9D-4F6B-98F6-913902AD56B5}" type="slidenum">
              <a:rPr lang="en-US" smtClean="0"/>
              <a:t>76</a:t>
            </a:fld>
            <a:endParaRPr lang="en-US"/>
          </a:p>
        </p:txBody>
      </p:sp>
    </p:spTree>
    <p:extLst>
      <p:ext uri="{BB962C8B-B14F-4D97-AF65-F5344CB8AC3E}">
        <p14:creationId xmlns:p14="http://schemas.microsoft.com/office/powerpoint/2010/main" val="16738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JPQL: </a:t>
            </a:r>
            <a:r>
              <a:rPr lang="en-US" dirty="0" smtClean="0">
                <a:latin typeface="Courier New"/>
                <a:cs typeface="Courier New"/>
              </a:rPr>
              <a:t>JOIN</a:t>
            </a:r>
            <a:r>
              <a:rPr lang="en-US" dirty="0" smtClean="0"/>
              <a:t> operator</a:t>
            </a:r>
            <a:endParaRPr lang="en-US" dirty="0"/>
          </a:p>
        </p:txBody>
      </p:sp>
      <p:sp>
        <p:nvSpPr>
          <p:cNvPr id="3" name="Segnaposto contenuto 2"/>
          <p:cNvSpPr>
            <a:spLocks noGrp="1"/>
          </p:cNvSpPr>
          <p:nvPr>
            <p:ph idx="1"/>
          </p:nvPr>
        </p:nvSpPr>
        <p:spPr>
          <a:xfrm>
            <a:off x="457200" y="1600201"/>
            <a:ext cx="8229600" cy="3048000"/>
          </a:xfrm>
        </p:spPr>
        <p:txBody>
          <a:bodyPr>
            <a:normAutofit lnSpcReduction="10000"/>
          </a:bodyPr>
          <a:lstStyle/>
          <a:p>
            <a:r>
              <a:rPr lang="en-US" dirty="0" smtClean="0"/>
              <a:t>In many common situation there is the need to join two or more entities based on their relationships	</a:t>
            </a:r>
          </a:p>
          <a:p>
            <a:r>
              <a:rPr lang="en-US" dirty="0" smtClean="0"/>
              <a:t>Joins can be specified either in the </a:t>
            </a:r>
            <a:r>
              <a:rPr lang="en-US" dirty="0" smtClean="0">
                <a:latin typeface="Courier New"/>
                <a:cs typeface="Courier New"/>
              </a:rPr>
              <a:t>WHERE</a:t>
            </a:r>
            <a:r>
              <a:rPr lang="en-US" dirty="0" smtClean="0"/>
              <a:t> clause or in the </a:t>
            </a:r>
            <a:r>
              <a:rPr lang="en-US" dirty="0" smtClean="0">
                <a:latin typeface="Courier New"/>
                <a:cs typeface="Courier New"/>
              </a:rPr>
              <a:t>FROM</a:t>
            </a:r>
            <a:r>
              <a:rPr lang="en-US" dirty="0" smtClean="0"/>
              <a:t> clause by means of the </a:t>
            </a:r>
            <a:r>
              <a:rPr lang="en-US" dirty="0" smtClean="0">
                <a:latin typeface="Courier New"/>
                <a:cs typeface="Courier New"/>
              </a:rPr>
              <a:t>JOIN</a:t>
            </a:r>
            <a:r>
              <a:rPr lang="en-US" dirty="0" smtClean="0"/>
              <a:t> operator</a:t>
            </a:r>
          </a:p>
          <a:p>
            <a:endParaRPr lang="en-US" dirty="0" smtClean="0"/>
          </a:p>
        </p:txBody>
      </p:sp>
      <p:graphicFrame>
        <p:nvGraphicFramePr>
          <p:cNvPr id="4" name="Segnaposto contenuto 3"/>
          <p:cNvGraphicFramePr>
            <a:graphicFrameLocks/>
          </p:cNvGraphicFramePr>
          <p:nvPr>
            <p:extLst>
              <p:ext uri="{D42A27DB-BD31-4B8C-83A1-F6EECF244321}">
                <p14:modId xmlns:p14="http://schemas.microsoft.com/office/powerpoint/2010/main" val="3188780882"/>
              </p:ext>
            </p:extLst>
          </p:nvPr>
        </p:nvGraphicFramePr>
        <p:xfrm>
          <a:off x="239069" y="4559380"/>
          <a:ext cx="4309328" cy="1758432"/>
        </p:xfrm>
        <a:graphic>
          <a:graphicData uri="http://schemas.openxmlformats.org/drawingml/2006/table">
            <a:tbl>
              <a:tblPr firstRow="1" bandRow="1">
                <a:tableStyleId>{5C22544A-7EE6-4342-B048-85BDC9FD1C3A}</a:tableStyleId>
              </a:tblPr>
              <a:tblGrid>
                <a:gridCol w="4309328"/>
              </a:tblGrid>
              <a:tr h="429027">
                <a:tc>
                  <a:txBody>
                    <a:bodyPr/>
                    <a:lstStyle/>
                    <a:p>
                      <a:r>
                        <a:rPr lang="en-US" dirty="0" smtClean="0"/>
                        <a:t>Join operation in the </a:t>
                      </a:r>
                      <a:r>
                        <a:rPr lang="en-US" dirty="0" smtClean="0">
                          <a:latin typeface="Courier New"/>
                          <a:cs typeface="Courier New"/>
                        </a:rPr>
                        <a:t>WHERE</a:t>
                      </a:r>
                      <a:r>
                        <a:rPr lang="en-US" dirty="0" smtClean="0"/>
                        <a:t> clause</a:t>
                      </a:r>
                      <a:endParaRPr lang="en-US" dirty="0"/>
                    </a:p>
                  </a:txBody>
                  <a:tcPr/>
                </a:tc>
              </a:tr>
              <a:tr h="1329405">
                <a:tc>
                  <a:txBody>
                    <a:bodyPr/>
                    <a:lstStyle/>
                    <a:p>
                      <a:r>
                        <a:rPr lang="en-US" sz="1600" b="1" dirty="0" smtClean="0">
                          <a:solidFill>
                            <a:prstClr val="black"/>
                          </a:solidFill>
                          <a:latin typeface="CourierNewPS-BoldMT"/>
                        </a:rPr>
                        <a:t>SELECT</a:t>
                      </a:r>
                      <a:r>
                        <a:rPr lang="en-US" sz="1600" b="0" dirty="0" smtClean="0">
                          <a:solidFill>
                            <a:prstClr val="black"/>
                          </a:solidFill>
                          <a:latin typeface="CourierNewPSMT"/>
                        </a:rPr>
                        <a:t> </a:t>
                      </a:r>
                      <a:r>
                        <a:rPr lang="en-US" sz="1600" b="0" dirty="0" err="1" smtClean="0">
                          <a:solidFill>
                            <a:prstClr val="black"/>
                          </a:solidFill>
                          <a:latin typeface="CourierNewPSMT"/>
                        </a:rPr>
                        <a:t>p.</a:t>
                      </a:r>
                      <a:r>
                        <a:rPr lang="en-US" sz="1600" b="0" dirty="0" err="1" smtClean="0">
                          <a:solidFill>
                            <a:srgbClr val="0057AE"/>
                          </a:solidFill>
                          <a:latin typeface="CourierNewPSMT"/>
                        </a:rPr>
                        <a:t>number</a:t>
                      </a:r>
                      <a:endParaRPr lang="en-US" sz="1600" b="0" dirty="0" smtClean="0">
                        <a:solidFill>
                          <a:prstClr val="black"/>
                        </a:solidFill>
                        <a:latin typeface="CourierNewPSMT"/>
                      </a:endParaRPr>
                    </a:p>
                    <a:p>
                      <a:r>
                        <a:rPr lang="en-US" sz="1600" b="1" dirty="0" smtClean="0">
                          <a:solidFill>
                            <a:prstClr val="black"/>
                          </a:solidFill>
                          <a:latin typeface="CourierNewPS-BoldMT"/>
                        </a:rPr>
                        <a:t>FROM</a:t>
                      </a:r>
                      <a:r>
                        <a:rPr lang="en-US" sz="1600" b="0" dirty="0" smtClean="0">
                          <a:solidFill>
                            <a:prstClr val="black"/>
                          </a:solidFill>
                          <a:latin typeface="CourierNewPSMT"/>
                        </a:rPr>
                        <a:t> Employee e, Phone p</a:t>
                      </a:r>
                    </a:p>
                    <a:p>
                      <a:r>
                        <a:rPr lang="en-US" sz="1600" b="1" dirty="0" smtClean="0">
                          <a:solidFill>
                            <a:prstClr val="black"/>
                          </a:solidFill>
                          <a:latin typeface="CourierNewPS-BoldMT"/>
                        </a:rPr>
                        <a:t>WHERE</a:t>
                      </a:r>
                      <a:r>
                        <a:rPr lang="en-US" sz="1600" b="0" dirty="0" smtClean="0">
                          <a:solidFill>
                            <a:prstClr val="black"/>
                          </a:solidFill>
                          <a:latin typeface="CourierNewPSMT"/>
                        </a:rPr>
                        <a:t> e = </a:t>
                      </a:r>
                      <a:r>
                        <a:rPr lang="en-US" sz="1600" b="0" dirty="0" err="1" smtClean="0">
                          <a:solidFill>
                            <a:prstClr val="black"/>
                          </a:solidFill>
                          <a:latin typeface="CourierNewPSMT"/>
                        </a:rPr>
                        <a:t>p.employee</a:t>
                      </a:r>
                      <a:r>
                        <a:rPr lang="en-US" sz="1600" b="0" dirty="0" smtClean="0">
                          <a:solidFill>
                            <a:prstClr val="black"/>
                          </a:solidFill>
                          <a:latin typeface="CourierNewPSMT"/>
                        </a:rPr>
                        <a:t> </a:t>
                      </a:r>
                    </a:p>
                    <a:p>
                      <a:r>
                        <a:rPr lang="en-US" sz="1600" b="1" dirty="0" smtClean="0">
                          <a:solidFill>
                            <a:prstClr val="black"/>
                          </a:solidFill>
                          <a:latin typeface="CourierNewPS-BoldMT"/>
                        </a:rPr>
                        <a:t>      AND</a:t>
                      </a:r>
                      <a:r>
                        <a:rPr lang="en-US" sz="1600" b="0" dirty="0" smtClean="0">
                          <a:solidFill>
                            <a:prstClr val="black"/>
                          </a:solidFill>
                          <a:latin typeface="CourierNewPSMT"/>
                        </a:rPr>
                        <a:t> </a:t>
                      </a:r>
                    </a:p>
                    <a:p>
                      <a:r>
                        <a:rPr lang="en-US" sz="1600" b="0" dirty="0" smtClean="0">
                          <a:solidFill>
                            <a:prstClr val="black"/>
                          </a:solidFill>
                          <a:latin typeface="CourierNewPSMT"/>
                        </a:rPr>
                        <a:t>      </a:t>
                      </a:r>
                      <a:r>
                        <a:rPr lang="en-US" sz="1600" b="0" dirty="0" err="1" smtClean="0">
                          <a:solidFill>
                            <a:prstClr val="black"/>
                          </a:solidFill>
                          <a:latin typeface="CourierNewPSMT"/>
                        </a:rPr>
                        <a:t>e.department.</a:t>
                      </a:r>
                      <a:r>
                        <a:rPr lang="en-US" sz="1600" b="1" dirty="0" err="1" smtClean="0">
                          <a:solidFill>
                            <a:prstClr val="black"/>
                          </a:solidFill>
                          <a:latin typeface="CourierNewPS-BoldMT"/>
                        </a:rPr>
                        <a:t>name</a:t>
                      </a:r>
                      <a:r>
                        <a:rPr lang="en-US" sz="1600" b="0" dirty="0" smtClean="0">
                          <a:solidFill>
                            <a:prstClr val="black"/>
                          </a:solidFill>
                          <a:latin typeface="CourierNewPSMT"/>
                        </a:rPr>
                        <a:t> = </a:t>
                      </a:r>
                      <a:r>
                        <a:rPr lang="en-US" sz="1600" b="0" dirty="0" smtClean="0">
                          <a:solidFill>
                            <a:srgbClr val="BF0303"/>
                          </a:solidFill>
                          <a:latin typeface="CourierNewPSMT"/>
                        </a:rPr>
                        <a:t>'NA42'</a:t>
                      </a:r>
                      <a:endParaRPr lang="en-US" sz="1600" b="0" dirty="0" smtClean="0">
                        <a:solidFill>
                          <a:prstClr val="black"/>
                        </a:solidFill>
                        <a:latin typeface="CourierNewPSMT"/>
                      </a:endParaRPr>
                    </a:p>
                  </a:txBody>
                  <a:tcPr/>
                </a:tc>
              </a:tr>
            </a:tbl>
          </a:graphicData>
        </a:graphic>
      </p:graphicFrame>
      <p:graphicFrame>
        <p:nvGraphicFramePr>
          <p:cNvPr id="5" name="Segnaposto contenuto 3"/>
          <p:cNvGraphicFramePr>
            <a:graphicFrameLocks/>
          </p:cNvGraphicFramePr>
          <p:nvPr>
            <p:extLst>
              <p:ext uri="{D42A27DB-BD31-4B8C-83A1-F6EECF244321}">
                <p14:modId xmlns:p14="http://schemas.microsoft.com/office/powerpoint/2010/main" val="1063475852"/>
              </p:ext>
            </p:extLst>
          </p:nvPr>
        </p:nvGraphicFramePr>
        <p:xfrm>
          <a:off x="4854049" y="4569022"/>
          <a:ext cx="4059764" cy="1758432"/>
        </p:xfrm>
        <a:graphic>
          <a:graphicData uri="http://schemas.openxmlformats.org/drawingml/2006/table">
            <a:tbl>
              <a:tblPr firstRow="1" bandRow="1">
                <a:tableStyleId>{5C22544A-7EE6-4342-B048-85BDC9FD1C3A}</a:tableStyleId>
              </a:tblPr>
              <a:tblGrid>
                <a:gridCol w="4059764"/>
              </a:tblGrid>
              <a:tr h="429027">
                <a:tc>
                  <a:txBody>
                    <a:bodyPr/>
                    <a:lstStyle/>
                    <a:p>
                      <a:r>
                        <a:rPr lang="en-US" dirty="0" smtClean="0"/>
                        <a:t>Join operation in the </a:t>
                      </a:r>
                      <a:r>
                        <a:rPr lang="en-US" dirty="0" smtClean="0">
                          <a:latin typeface="Courier New"/>
                          <a:cs typeface="Courier New"/>
                        </a:rPr>
                        <a:t>FROM</a:t>
                      </a:r>
                      <a:r>
                        <a:rPr lang="en-US" dirty="0" smtClean="0"/>
                        <a:t> clause</a:t>
                      </a:r>
                      <a:endParaRPr lang="en-US" dirty="0"/>
                    </a:p>
                  </a:txBody>
                  <a:tcPr/>
                </a:tc>
              </a:tr>
              <a:tr h="1329405">
                <a:tc>
                  <a:txBody>
                    <a:bodyPr/>
                    <a:lstStyle/>
                    <a:p>
                      <a:r>
                        <a:rPr lang="en-US" sz="1600" b="1" dirty="0" smtClean="0">
                          <a:solidFill>
                            <a:prstClr val="black"/>
                          </a:solidFill>
                          <a:latin typeface="CourierNewPS-BoldMT"/>
                        </a:rPr>
                        <a:t>SELECT</a:t>
                      </a:r>
                      <a:r>
                        <a:rPr lang="en-US" sz="1600" b="0" dirty="0" smtClean="0">
                          <a:solidFill>
                            <a:prstClr val="black"/>
                          </a:solidFill>
                          <a:latin typeface="CourierNewPSMT"/>
                        </a:rPr>
                        <a:t> </a:t>
                      </a:r>
                      <a:r>
                        <a:rPr lang="en-US" sz="1600" b="0" dirty="0" err="1" smtClean="0">
                          <a:solidFill>
                            <a:prstClr val="black"/>
                          </a:solidFill>
                          <a:latin typeface="CourierNewPSMT"/>
                        </a:rPr>
                        <a:t>p.</a:t>
                      </a:r>
                      <a:r>
                        <a:rPr lang="en-US" sz="1600" b="0" dirty="0" err="1" smtClean="0">
                          <a:solidFill>
                            <a:srgbClr val="0057AE"/>
                          </a:solidFill>
                          <a:latin typeface="CourierNewPSMT"/>
                        </a:rPr>
                        <a:t>number</a:t>
                      </a:r>
                      <a:endParaRPr lang="en-US" sz="1600" b="0" dirty="0" smtClean="0">
                        <a:solidFill>
                          <a:prstClr val="black"/>
                        </a:solidFill>
                        <a:latin typeface="CourierNewPSMT"/>
                      </a:endParaRPr>
                    </a:p>
                    <a:p>
                      <a:r>
                        <a:rPr lang="en-US" sz="1600" b="1" dirty="0" smtClean="0">
                          <a:solidFill>
                            <a:prstClr val="black"/>
                          </a:solidFill>
                          <a:latin typeface="CourierNewPS-BoldMT"/>
                        </a:rPr>
                        <a:t>FROM</a:t>
                      </a:r>
                      <a:r>
                        <a:rPr lang="en-US" sz="1600" b="0" dirty="0" smtClean="0">
                          <a:solidFill>
                            <a:prstClr val="black"/>
                          </a:solidFill>
                          <a:latin typeface="CourierNewPSMT"/>
                        </a:rPr>
                        <a:t> Employee e </a:t>
                      </a:r>
                      <a:r>
                        <a:rPr lang="en-US" sz="1600" b="1" dirty="0" smtClean="0">
                          <a:solidFill>
                            <a:prstClr val="black"/>
                          </a:solidFill>
                          <a:latin typeface="CourierNewPS-BoldMT"/>
                        </a:rPr>
                        <a:t>JOIN</a:t>
                      </a:r>
                      <a:r>
                        <a:rPr lang="en-US" sz="1600" b="0" dirty="0" smtClean="0">
                          <a:solidFill>
                            <a:prstClr val="black"/>
                          </a:solidFill>
                          <a:latin typeface="CourierNewPSMT"/>
                        </a:rPr>
                        <a:t> </a:t>
                      </a:r>
                      <a:r>
                        <a:rPr lang="en-US" sz="1600" b="0" dirty="0" err="1" smtClean="0">
                          <a:solidFill>
                            <a:prstClr val="black"/>
                          </a:solidFill>
                          <a:latin typeface="CourierNewPSMT"/>
                        </a:rPr>
                        <a:t>e.phones</a:t>
                      </a:r>
                      <a:r>
                        <a:rPr lang="en-US" sz="1600" b="0" dirty="0" smtClean="0">
                          <a:solidFill>
                            <a:prstClr val="black"/>
                          </a:solidFill>
                          <a:latin typeface="CourierNewPSMT"/>
                        </a:rPr>
                        <a:t> p</a:t>
                      </a:r>
                    </a:p>
                    <a:p>
                      <a:r>
                        <a:rPr lang="en-US" sz="1600" b="1" dirty="0" smtClean="0">
                          <a:solidFill>
                            <a:prstClr val="black"/>
                          </a:solidFill>
                          <a:latin typeface="CourierNewPS-BoldMT"/>
                        </a:rPr>
                        <a:t>WHERE</a:t>
                      </a:r>
                      <a:r>
                        <a:rPr lang="en-US" sz="1600" b="0" dirty="0" smtClean="0">
                          <a:solidFill>
                            <a:prstClr val="black"/>
                          </a:solidFill>
                          <a:latin typeface="CourierNewPSMT"/>
                        </a:rPr>
                        <a:t> </a:t>
                      </a:r>
                      <a:r>
                        <a:rPr lang="en-US" sz="1600" b="0" dirty="0" err="1" smtClean="0">
                          <a:solidFill>
                            <a:prstClr val="black"/>
                          </a:solidFill>
                          <a:latin typeface="CourierNewPSMT"/>
                        </a:rPr>
                        <a:t>e.department.</a:t>
                      </a:r>
                      <a:r>
                        <a:rPr lang="en-US" sz="1600" b="1" dirty="0" err="1" smtClean="0">
                          <a:solidFill>
                            <a:prstClr val="black"/>
                          </a:solidFill>
                          <a:latin typeface="CourierNewPS-BoldMT"/>
                        </a:rPr>
                        <a:t>name</a:t>
                      </a:r>
                      <a:r>
                        <a:rPr lang="en-US" sz="1600" b="0" dirty="0" smtClean="0">
                          <a:solidFill>
                            <a:prstClr val="black"/>
                          </a:solidFill>
                          <a:latin typeface="CourierNewPSMT"/>
                        </a:rPr>
                        <a:t> = </a:t>
                      </a:r>
                    </a:p>
                    <a:p>
                      <a:r>
                        <a:rPr lang="en-US" sz="1600" b="0" dirty="0" smtClean="0">
                          <a:solidFill>
                            <a:srgbClr val="BF0303"/>
                          </a:solidFill>
                          <a:latin typeface="CourierNewPSMT"/>
                        </a:rPr>
                        <a:t>      'NA42'</a:t>
                      </a:r>
                      <a:endParaRPr lang="en-US" sz="1600" b="0" dirty="0" smtClean="0">
                        <a:solidFill>
                          <a:prstClr val="black"/>
                        </a:solidFill>
                        <a:latin typeface="CourierNewPSMT"/>
                      </a:endParaRPr>
                    </a:p>
                  </a:txBody>
                  <a:tcPr/>
                </a:tc>
              </a:tr>
            </a:tbl>
          </a:graphicData>
        </a:graphic>
      </p:graphicFrame>
      <p:sp>
        <p:nvSpPr>
          <p:cNvPr id="6" name="Segnaposto numero diapositiva 5"/>
          <p:cNvSpPr>
            <a:spLocks noGrp="1"/>
          </p:cNvSpPr>
          <p:nvPr>
            <p:ph type="sldNum" sz="quarter" idx="12"/>
          </p:nvPr>
        </p:nvSpPr>
        <p:spPr/>
        <p:txBody>
          <a:bodyPr/>
          <a:lstStyle/>
          <a:p>
            <a:fld id="{4A822907-8A9D-4F6B-98F6-913902AD56B5}" type="slidenum">
              <a:rPr lang="en-US" smtClean="0"/>
              <a:t>77</a:t>
            </a:fld>
            <a:endParaRPr lang="en-US"/>
          </a:p>
        </p:txBody>
      </p:sp>
    </p:spTree>
    <p:extLst>
      <p:ext uri="{BB962C8B-B14F-4D97-AF65-F5344CB8AC3E}">
        <p14:creationId xmlns:p14="http://schemas.microsoft.com/office/powerpoint/2010/main" val="28859029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Querying the data source</a:t>
            </a:r>
            <a:endParaRPr lang="en-US" dirty="0"/>
          </a:p>
        </p:txBody>
      </p:sp>
      <p:sp>
        <p:nvSpPr>
          <p:cNvPr id="3" name="Segnaposto contenuto 2"/>
          <p:cNvSpPr>
            <a:spLocks noGrp="1"/>
          </p:cNvSpPr>
          <p:nvPr>
            <p:ph idx="1"/>
          </p:nvPr>
        </p:nvSpPr>
        <p:spPr/>
        <p:txBody>
          <a:bodyPr>
            <a:normAutofit lnSpcReduction="10000"/>
          </a:bodyPr>
          <a:lstStyle/>
          <a:p>
            <a:r>
              <a:rPr lang="en-US" dirty="0" smtClean="0"/>
              <a:t>With JPA, developers can use the following methods to retrieve entities and related data:</a:t>
            </a:r>
          </a:p>
          <a:p>
            <a:pPr lvl="1"/>
            <a:r>
              <a:rPr lang="en-US" dirty="0" err="1" smtClean="0">
                <a:latin typeface="Courier New"/>
                <a:cs typeface="Courier New"/>
              </a:rPr>
              <a:t>EntityManager.find</a:t>
            </a:r>
            <a:r>
              <a:rPr lang="en-US" dirty="0" smtClean="0">
                <a:latin typeface="Courier New"/>
                <a:cs typeface="Courier New"/>
              </a:rPr>
              <a:t>()</a:t>
            </a:r>
            <a:r>
              <a:rPr lang="en-US" dirty="0" smtClean="0"/>
              <a:t> with entity’s primary key</a:t>
            </a:r>
          </a:p>
          <a:p>
            <a:pPr lvl="1"/>
            <a:r>
              <a:rPr lang="en-US" dirty="0" smtClean="0"/>
              <a:t>Queries written in Java Persistence Query Language (JPQL)</a:t>
            </a:r>
          </a:p>
          <a:p>
            <a:pPr lvl="1"/>
            <a:r>
              <a:rPr lang="en-US" dirty="0" smtClean="0"/>
              <a:t>Queries written in SQL native to the underlying database</a:t>
            </a:r>
          </a:p>
          <a:p>
            <a:r>
              <a:rPr lang="en-US" dirty="0" smtClean="0"/>
              <a:t>Both JPQL and SQL queries are executed by means of the </a:t>
            </a:r>
            <a:r>
              <a:rPr lang="en-US" b="1" dirty="0" smtClean="0">
                <a:solidFill>
                  <a:srgbClr val="FF0000"/>
                </a:solidFill>
              </a:rPr>
              <a:t>Query API</a:t>
            </a:r>
          </a:p>
        </p:txBody>
      </p:sp>
      <p:sp>
        <p:nvSpPr>
          <p:cNvPr id="4" name="Segnaposto numero diapositiva 3"/>
          <p:cNvSpPr>
            <a:spLocks noGrp="1"/>
          </p:cNvSpPr>
          <p:nvPr>
            <p:ph type="sldNum" sz="quarter" idx="12"/>
          </p:nvPr>
        </p:nvSpPr>
        <p:spPr/>
        <p:txBody>
          <a:bodyPr/>
          <a:lstStyle/>
          <a:p>
            <a:fld id="{4A822907-8A9D-4F6B-98F6-913902AD56B5}" type="slidenum">
              <a:rPr lang="en-US" smtClean="0"/>
              <a:t>78</a:t>
            </a:fld>
            <a:endParaRPr lang="en-US"/>
          </a:p>
        </p:txBody>
      </p:sp>
    </p:spTree>
    <p:extLst>
      <p:ext uri="{BB962C8B-B14F-4D97-AF65-F5344CB8AC3E}">
        <p14:creationId xmlns:p14="http://schemas.microsoft.com/office/powerpoint/2010/main" val="4797692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Query API: Overview</a:t>
            </a:r>
            <a:endParaRPr lang="en-US" dirty="0"/>
          </a:p>
        </p:txBody>
      </p:sp>
      <p:sp>
        <p:nvSpPr>
          <p:cNvPr id="3" name="Segnaposto contenuto 2"/>
          <p:cNvSpPr>
            <a:spLocks noGrp="1"/>
          </p:cNvSpPr>
          <p:nvPr>
            <p:ph idx="1"/>
          </p:nvPr>
        </p:nvSpPr>
        <p:spPr/>
        <p:txBody>
          <a:bodyPr/>
          <a:lstStyle/>
          <a:p>
            <a:r>
              <a:rPr lang="en-US" dirty="0" smtClean="0"/>
              <a:t>The required steps to create a JPA query are similar to those of a traditional JDBC query</a:t>
            </a:r>
            <a:endParaRPr lang="en-US" dirty="0"/>
          </a:p>
        </p:txBody>
      </p:sp>
      <p:graphicFrame>
        <p:nvGraphicFramePr>
          <p:cNvPr id="4" name="Tabella 3"/>
          <p:cNvGraphicFramePr>
            <a:graphicFrameLocks noGrp="1"/>
          </p:cNvGraphicFramePr>
          <p:nvPr>
            <p:extLst>
              <p:ext uri="{D42A27DB-BD31-4B8C-83A1-F6EECF244321}">
                <p14:modId xmlns:p14="http://schemas.microsoft.com/office/powerpoint/2010/main" val="1314222452"/>
              </p:ext>
            </p:extLst>
          </p:nvPr>
        </p:nvGraphicFramePr>
        <p:xfrm>
          <a:off x="618006" y="3535434"/>
          <a:ext cx="7918204" cy="1854200"/>
        </p:xfrm>
        <a:graphic>
          <a:graphicData uri="http://schemas.openxmlformats.org/drawingml/2006/table">
            <a:tbl>
              <a:tblPr firstRow="1" bandRow="1">
                <a:tableStyleId>{6E25E649-3F16-4E02-A733-19D2CDBF48F0}</a:tableStyleId>
              </a:tblPr>
              <a:tblGrid>
                <a:gridCol w="3959102"/>
                <a:gridCol w="3959102"/>
              </a:tblGrid>
              <a:tr h="370840">
                <a:tc>
                  <a:txBody>
                    <a:bodyPr/>
                    <a:lstStyle/>
                    <a:p>
                      <a:pPr algn="ctr"/>
                      <a:r>
                        <a:rPr lang="en-US" sz="1600" dirty="0" smtClean="0"/>
                        <a:t>Basic steps for JDBC Query using SQL</a:t>
                      </a:r>
                      <a:endParaRPr lang="en-US" sz="1600" dirty="0"/>
                    </a:p>
                  </a:txBody>
                  <a:tcPr/>
                </a:tc>
                <a:tc>
                  <a:txBody>
                    <a:bodyPr/>
                    <a:lstStyle/>
                    <a:p>
                      <a:pPr algn="ctr"/>
                      <a:r>
                        <a:rPr lang="en-US" sz="1600" dirty="0" smtClean="0"/>
                        <a:t>Basic</a:t>
                      </a:r>
                      <a:r>
                        <a:rPr lang="en-US" sz="1600" baseline="0" dirty="0" smtClean="0"/>
                        <a:t> steps for a JPA Query using JPQL</a:t>
                      </a:r>
                      <a:endParaRPr lang="en-US" sz="1600" dirty="0"/>
                    </a:p>
                  </a:txBody>
                  <a:tcPr/>
                </a:tc>
              </a:tr>
              <a:tr h="370840">
                <a:tc>
                  <a:txBody>
                    <a:bodyPr/>
                    <a:lstStyle/>
                    <a:p>
                      <a:r>
                        <a:rPr lang="en-US" sz="1600" dirty="0" smtClean="0"/>
                        <a:t>Obtain a database connection</a:t>
                      </a:r>
                      <a:endParaRPr lang="en-US" sz="1600" dirty="0"/>
                    </a:p>
                  </a:txBody>
                  <a:tcPr/>
                </a:tc>
                <a:tc>
                  <a:txBody>
                    <a:bodyPr/>
                    <a:lstStyle/>
                    <a:p>
                      <a:r>
                        <a:rPr lang="en-US" sz="1600" dirty="0" smtClean="0"/>
                        <a:t>Obtain an instance of an </a:t>
                      </a:r>
                      <a:r>
                        <a:rPr lang="en-US" sz="1600" dirty="0" err="1" smtClean="0">
                          <a:latin typeface="Courier New"/>
                          <a:cs typeface="Courier New"/>
                        </a:rPr>
                        <a:t>EntityManager</a:t>
                      </a:r>
                      <a:endParaRPr lang="en-US" sz="1600" dirty="0">
                        <a:latin typeface="Courier New"/>
                        <a:cs typeface="Courier New"/>
                      </a:endParaRPr>
                    </a:p>
                  </a:txBody>
                  <a:tcPr/>
                </a:tc>
              </a:tr>
              <a:tr h="370840">
                <a:tc>
                  <a:txBody>
                    <a:bodyPr/>
                    <a:lstStyle/>
                    <a:p>
                      <a:r>
                        <a:rPr lang="en-US" sz="1600" dirty="0" smtClean="0"/>
                        <a:t>Create a</a:t>
                      </a:r>
                      <a:r>
                        <a:rPr lang="en-US" sz="1600" baseline="0" dirty="0" smtClean="0"/>
                        <a:t> query statement</a:t>
                      </a:r>
                      <a:endParaRPr lang="en-US" sz="1600" dirty="0"/>
                    </a:p>
                  </a:txBody>
                  <a:tcPr/>
                </a:tc>
                <a:tc>
                  <a:txBody>
                    <a:bodyPr/>
                    <a:lstStyle/>
                    <a:p>
                      <a:r>
                        <a:rPr lang="en-US" sz="1600" dirty="0" smtClean="0"/>
                        <a:t>Create a query instance</a:t>
                      </a:r>
                      <a:endParaRPr lang="en-US" sz="1600" dirty="0"/>
                    </a:p>
                  </a:txBody>
                  <a:tcPr/>
                </a:tc>
              </a:tr>
              <a:tr h="370840">
                <a:tc>
                  <a:txBody>
                    <a:bodyPr/>
                    <a:lstStyle/>
                    <a:p>
                      <a:r>
                        <a:rPr lang="en-US" sz="1600" dirty="0" smtClean="0"/>
                        <a:t>Execute the statement</a:t>
                      </a:r>
                      <a:endParaRPr lang="en-US" sz="1600" dirty="0"/>
                    </a:p>
                  </a:txBody>
                  <a:tcPr/>
                </a:tc>
                <a:tc>
                  <a:txBody>
                    <a:bodyPr/>
                    <a:lstStyle/>
                    <a:p>
                      <a:r>
                        <a:rPr lang="en-US" sz="1600" dirty="0" smtClean="0"/>
                        <a:t>Execute the query</a:t>
                      </a:r>
                      <a:endParaRPr lang="en-US" sz="1600" dirty="0"/>
                    </a:p>
                  </a:txBody>
                  <a:tcPr/>
                </a:tc>
              </a:tr>
              <a:tr h="370840">
                <a:tc>
                  <a:txBody>
                    <a:bodyPr/>
                    <a:lstStyle/>
                    <a:p>
                      <a:r>
                        <a:rPr lang="en-US" sz="1600" dirty="0" smtClean="0"/>
                        <a:t>Retrieve the results (DB</a:t>
                      </a:r>
                      <a:r>
                        <a:rPr lang="en-US" sz="1600" baseline="0" dirty="0" smtClean="0"/>
                        <a:t> tuples)</a:t>
                      </a:r>
                      <a:endParaRPr lang="en-US" sz="1600" dirty="0"/>
                    </a:p>
                  </a:txBody>
                  <a:tcPr/>
                </a:tc>
                <a:tc>
                  <a:txBody>
                    <a:bodyPr/>
                    <a:lstStyle/>
                    <a:p>
                      <a:r>
                        <a:rPr lang="en-US" sz="1600" dirty="0" smtClean="0"/>
                        <a:t>Retrieve</a:t>
                      </a:r>
                      <a:r>
                        <a:rPr lang="en-US" sz="1600" baseline="0" dirty="0" smtClean="0"/>
                        <a:t> the results (Collection of entities)</a:t>
                      </a:r>
                      <a:endParaRPr lang="en-US" sz="1600" dirty="0"/>
                    </a:p>
                  </a:txBody>
                  <a:tcPr/>
                </a:tc>
              </a:tr>
            </a:tbl>
          </a:graphicData>
        </a:graphic>
      </p:graphicFrame>
      <p:sp>
        <p:nvSpPr>
          <p:cNvPr id="5" name="Segnaposto numero diapositiva 4"/>
          <p:cNvSpPr>
            <a:spLocks noGrp="1"/>
          </p:cNvSpPr>
          <p:nvPr>
            <p:ph type="sldNum" sz="quarter" idx="12"/>
          </p:nvPr>
        </p:nvSpPr>
        <p:spPr/>
        <p:txBody>
          <a:bodyPr/>
          <a:lstStyle/>
          <a:p>
            <a:fld id="{4A822907-8A9D-4F6B-98F6-913902AD56B5}" type="slidenum">
              <a:rPr lang="en-US" smtClean="0"/>
              <a:t>79</a:t>
            </a:fld>
            <a:endParaRPr lang="en-US"/>
          </a:p>
        </p:txBody>
      </p:sp>
    </p:spTree>
    <p:extLst>
      <p:ext uri="{BB962C8B-B14F-4D97-AF65-F5344CB8AC3E}">
        <p14:creationId xmlns:p14="http://schemas.microsoft.com/office/powerpoint/2010/main" val="213429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Java Persistence API</a:t>
            </a:r>
            <a:endParaRPr lang="en-US" dirty="0"/>
          </a:p>
        </p:txBody>
      </p:sp>
      <p:sp>
        <p:nvSpPr>
          <p:cNvPr id="3" name="Segnaposto contenuto 2"/>
          <p:cNvSpPr>
            <a:spLocks noGrp="1"/>
          </p:cNvSpPr>
          <p:nvPr>
            <p:ph idx="1"/>
          </p:nvPr>
        </p:nvSpPr>
        <p:spPr/>
        <p:txBody>
          <a:bodyPr>
            <a:normAutofit fontScale="85000" lnSpcReduction="20000"/>
          </a:bodyPr>
          <a:lstStyle/>
          <a:p>
            <a:r>
              <a:rPr lang="en-US" dirty="0" smtClean="0"/>
              <a:t>The </a:t>
            </a:r>
            <a:r>
              <a:rPr lang="en-US" b="1" dirty="0" smtClean="0"/>
              <a:t>Java Persistence API </a:t>
            </a:r>
            <a:r>
              <a:rPr lang="en-US" dirty="0" smtClean="0"/>
              <a:t>bridges the gap between object-oriented domain </a:t>
            </a:r>
            <a:r>
              <a:rPr lang="en-US" dirty="0"/>
              <a:t>models and relational database </a:t>
            </a:r>
            <a:r>
              <a:rPr lang="en-US" dirty="0" smtClean="0"/>
              <a:t>systems</a:t>
            </a:r>
          </a:p>
          <a:p>
            <a:pPr lvl="1"/>
            <a:r>
              <a:rPr lang="en-US" dirty="0" smtClean="0"/>
              <a:t>JPA provides a POJO (Plain Old Java Object) persistence model for object-relational mapping</a:t>
            </a:r>
          </a:p>
          <a:p>
            <a:pPr>
              <a:lnSpc>
                <a:spcPct val="90000"/>
              </a:lnSpc>
            </a:pPr>
            <a:r>
              <a:rPr lang="en-US" dirty="0"/>
              <a:t>Adds up to other previous proposals</a:t>
            </a:r>
          </a:p>
          <a:p>
            <a:pPr lvl="1">
              <a:lnSpc>
                <a:spcPct val="90000"/>
              </a:lnSpc>
            </a:pPr>
            <a:r>
              <a:rPr lang="en-US" dirty="0"/>
              <a:t>JDO: Java data Objects (JDO 2.0: JSR 243)</a:t>
            </a:r>
          </a:p>
          <a:p>
            <a:pPr lvl="1">
              <a:lnSpc>
                <a:spcPct val="90000"/>
              </a:lnSpc>
            </a:pPr>
            <a:r>
              <a:rPr lang="en-US" dirty="0"/>
              <a:t>JDBC: Java database connectivity (JDBC 3.0 API)</a:t>
            </a:r>
          </a:p>
          <a:p>
            <a:r>
              <a:rPr lang="en-US" dirty="0" smtClean="0"/>
              <a:t>Developed as </a:t>
            </a:r>
            <a:r>
              <a:rPr lang="en-US" dirty="0"/>
              <a:t>part of </a:t>
            </a:r>
            <a:r>
              <a:rPr lang="en-US" dirty="0" smtClean="0">
                <a:hlinkClick r:id="rId2"/>
              </a:rPr>
              <a:t>JSR-317</a:t>
            </a:r>
            <a:endParaRPr lang="en-US" dirty="0" smtClean="0"/>
          </a:p>
          <a:p>
            <a:pPr lvl="1"/>
            <a:r>
              <a:rPr lang="en-US" dirty="0" smtClean="0"/>
              <a:t>In addition to support within EJB, JPA can be used in a standalone Java SE environment</a:t>
            </a:r>
          </a:p>
          <a:p>
            <a:pPr lvl="1"/>
            <a:r>
              <a:rPr lang="en-US" dirty="0"/>
              <a:t>Usable with / without a </a:t>
            </a:r>
            <a:r>
              <a:rPr lang="en-US" dirty="0" smtClean="0"/>
              <a:t>container</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8</a:t>
            </a:fld>
            <a:endParaRPr lang="en-US"/>
          </a:p>
        </p:txBody>
      </p:sp>
    </p:spTree>
    <p:extLst>
      <p:ext uri="{BB962C8B-B14F-4D97-AF65-F5344CB8AC3E}">
        <p14:creationId xmlns:p14="http://schemas.microsoft.com/office/powerpoint/2010/main" val="22372097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Query API: </a:t>
            </a:r>
            <a:br>
              <a:rPr lang="en-US" dirty="0" smtClean="0"/>
            </a:br>
            <a:r>
              <a:rPr lang="en-US" dirty="0" smtClean="0"/>
              <a:t>Named &amp; dynamic queries (1/2) </a:t>
            </a:r>
            <a:endParaRPr lang="en-US" dirty="0"/>
          </a:p>
        </p:txBody>
      </p:sp>
      <p:sp>
        <p:nvSpPr>
          <p:cNvPr id="3" name="Segnaposto contenuto 2"/>
          <p:cNvSpPr>
            <a:spLocks noGrp="1"/>
          </p:cNvSpPr>
          <p:nvPr>
            <p:ph idx="1"/>
          </p:nvPr>
        </p:nvSpPr>
        <p:spPr/>
        <p:txBody>
          <a:bodyPr/>
          <a:lstStyle/>
          <a:p>
            <a:r>
              <a:rPr lang="en-US" dirty="0" smtClean="0"/>
              <a:t>The Query API supports two type of queries:</a:t>
            </a:r>
          </a:p>
          <a:p>
            <a:pPr lvl="1"/>
            <a:r>
              <a:rPr lang="en-US" b="1" dirty="0" smtClean="0"/>
              <a:t>Named queries</a:t>
            </a:r>
            <a:r>
              <a:rPr lang="en-US" dirty="0" smtClean="0"/>
              <a:t> are intended to be stored and reused</a:t>
            </a:r>
          </a:p>
          <a:p>
            <a:pPr lvl="1"/>
            <a:r>
              <a:rPr lang="en-US" b="1" dirty="0" smtClean="0"/>
              <a:t>Dynamic queries</a:t>
            </a:r>
            <a:r>
              <a:rPr lang="en-US" dirty="0" smtClean="0"/>
              <a:t> are created and executed on the fly</a:t>
            </a:r>
          </a:p>
          <a:p>
            <a:r>
              <a:rPr lang="en-US" dirty="0"/>
              <a:t>T</a:t>
            </a:r>
            <a:r>
              <a:rPr lang="en-US" dirty="0" smtClean="0"/>
              <a:t>he first step to execute named or dynamic query is to create a </a:t>
            </a:r>
            <a:r>
              <a:rPr lang="en-US" b="1" dirty="0" smtClean="0"/>
              <a:t>query instance</a:t>
            </a:r>
            <a:endParaRPr lang="en-US" dirty="0" smtClean="0"/>
          </a:p>
          <a:p>
            <a:pPr lvl="1"/>
            <a:r>
              <a:rPr lang="en-US" dirty="0" smtClean="0"/>
              <a:t>The </a:t>
            </a:r>
            <a:r>
              <a:rPr lang="en-US" dirty="0" err="1" smtClean="0">
                <a:latin typeface="Courier New"/>
                <a:cs typeface="Courier New"/>
              </a:rPr>
              <a:t>EntityManager</a:t>
            </a:r>
            <a:r>
              <a:rPr lang="en-US" dirty="0" smtClean="0"/>
              <a:t> interface provides methods for creating query instance </a:t>
            </a:r>
          </a:p>
        </p:txBody>
      </p:sp>
      <p:sp>
        <p:nvSpPr>
          <p:cNvPr id="4" name="Segnaposto numero diapositiva 3"/>
          <p:cNvSpPr>
            <a:spLocks noGrp="1"/>
          </p:cNvSpPr>
          <p:nvPr>
            <p:ph type="sldNum" sz="quarter" idx="12"/>
          </p:nvPr>
        </p:nvSpPr>
        <p:spPr/>
        <p:txBody>
          <a:bodyPr/>
          <a:lstStyle/>
          <a:p>
            <a:fld id="{4A822907-8A9D-4F6B-98F6-913902AD56B5}" type="slidenum">
              <a:rPr lang="en-US" smtClean="0"/>
              <a:t>80</a:t>
            </a:fld>
            <a:endParaRPr lang="en-US"/>
          </a:p>
        </p:txBody>
      </p:sp>
    </p:spTree>
    <p:extLst>
      <p:ext uri="{BB962C8B-B14F-4D97-AF65-F5344CB8AC3E}">
        <p14:creationId xmlns:p14="http://schemas.microsoft.com/office/powerpoint/2010/main" val="15437483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Query API: </a:t>
            </a:r>
            <a:br>
              <a:rPr lang="en-US" dirty="0"/>
            </a:br>
            <a:r>
              <a:rPr lang="en-US" dirty="0" smtClean="0"/>
              <a:t>Named &amp; dynamic queries (2/2)</a:t>
            </a:r>
            <a:endParaRPr lang="en-US"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04514656"/>
              </p:ext>
            </p:extLst>
          </p:nvPr>
        </p:nvGraphicFramePr>
        <p:xfrm>
          <a:off x="583568" y="2660340"/>
          <a:ext cx="8169956" cy="2138609"/>
        </p:xfrm>
        <a:graphic>
          <a:graphicData uri="http://schemas.openxmlformats.org/drawingml/2006/table">
            <a:tbl>
              <a:tblPr firstRow="1" bandRow="1">
                <a:tableStyleId>{5C22544A-7EE6-4342-B048-85BDC9FD1C3A}</a:tableStyleId>
              </a:tblPr>
              <a:tblGrid>
                <a:gridCol w="4466100"/>
                <a:gridCol w="3703856"/>
              </a:tblGrid>
              <a:tr h="445817">
                <a:tc>
                  <a:txBody>
                    <a:bodyPr/>
                    <a:lstStyle/>
                    <a:p>
                      <a:pPr algn="ctr"/>
                      <a:r>
                        <a:rPr lang="en-US" sz="1800" dirty="0" smtClean="0"/>
                        <a:t>Method signature</a:t>
                      </a:r>
                      <a:endParaRPr lang="en-US" sz="1800" dirty="0"/>
                    </a:p>
                  </a:txBody>
                  <a:tcPr/>
                </a:tc>
                <a:tc>
                  <a:txBody>
                    <a:bodyPr/>
                    <a:lstStyle/>
                    <a:p>
                      <a:pPr algn="ctr"/>
                      <a:r>
                        <a:rPr lang="en-US" sz="1800" dirty="0" smtClean="0"/>
                        <a:t>Description</a:t>
                      </a:r>
                      <a:endParaRPr lang="en-US" sz="1800" dirty="0"/>
                    </a:p>
                  </a:txBody>
                  <a:tcPr/>
                </a:tc>
              </a:tr>
              <a:tr h="846396">
                <a:tc>
                  <a:txBody>
                    <a:bodyPr/>
                    <a:lstStyle/>
                    <a:p>
                      <a:r>
                        <a:rPr lang="en-US" sz="1800" b="1" dirty="0" smtClean="0">
                          <a:solidFill>
                            <a:prstClr val="black"/>
                          </a:solidFill>
                          <a:latin typeface="CourierNewPS-BoldMT"/>
                        </a:rPr>
                        <a:t>public</a:t>
                      </a:r>
                      <a:r>
                        <a:rPr lang="en-US" sz="1800" b="0" dirty="0" smtClean="0">
                          <a:solidFill>
                            <a:prstClr val="black"/>
                          </a:solidFill>
                          <a:latin typeface="CourierNewPSMT"/>
                        </a:rPr>
                        <a:t> </a:t>
                      </a:r>
                      <a:br>
                        <a:rPr lang="en-US" sz="1800" b="0" dirty="0" smtClean="0">
                          <a:solidFill>
                            <a:prstClr val="black"/>
                          </a:solidFill>
                          <a:latin typeface="CourierNewPSMT"/>
                        </a:rPr>
                      </a:br>
                      <a:r>
                        <a:rPr lang="en-US" sz="1800" b="0" dirty="0" smtClean="0">
                          <a:solidFill>
                            <a:prstClr val="black"/>
                          </a:solidFill>
                          <a:latin typeface="CourierNewPSMT"/>
                        </a:rPr>
                        <a:t>Query </a:t>
                      </a:r>
                      <a:r>
                        <a:rPr lang="en-US" sz="1800" b="0" dirty="0" err="1" smtClean="0">
                          <a:solidFill>
                            <a:srgbClr val="010181"/>
                          </a:solidFill>
                          <a:latin typeface="CourierNewPSMT"/>
                        </a:rPr>
                        <a:t>createQuery</a:t>
                      </a:r>
                      <a:r>
                        <a:rPr lang="en-US" sz="1800" b="0" dirty="0" smtClean="0">
                          <a:solidFill>
                            <a:prstClr val="black"/>
                          </a:solidFill>
                          <a:latin typeface="CourierNewPSMT"/>
                        </a:rPr>
                        <a:t>(String </a:t>
                      </a:r>
                      <a:r>
                        <a:rPr lang="en-US" sz="1800" b="0" dirty="0" err="1" smtClean="0">
                          <a:solidFill>
                            <a:prstClr val="black"/>
                          </a:solidFill>
                          <a:latin typeface="CourierNewPSMT"/>
                        </a:rPr>
                        <a:t>qlString</a:t>
                      </a:r>
                      <a:r>
                        <a:rPr lang="en-US" sz="1800" b="0" dirty="0" smtClean="0">
                          <a:solidFill>
                            <a:prstClr val="black"/>
                          </a:solidFill>
                          <a:latin typeface="CourierNewPSMT"/>
                        </a:rPr>
                        <a:t>);</a:t>
                      </a:r>
                    </a:p>
                  </a:txBody>
                  <a:tcPr/>
                </a:tc>
                <a:tc>
                  <a:txBody>
                    <a:bodyPr/>
                    <a:lstStyle/>
                    <a:p>
                      <a:r>
                        <a:rPr lang="en-US" sz="1800" dirty="0" smtClean="0"/>
                        <a:t>Creates a dynamic query using a JPQL</a:t>
                      </a:r>
                      <a:r>
                        <a:rPr lang="en-US" sz="1800" baseline="0" dirty="0" smtClean="0"/>
                        <a:t> statement</a:t>
                      </a:r>
                      <a:endParaRPr lang="en-US" sz="1800" dirty="0"/>
                    </a:p>
                  </a:txBody>
                  <a:tcPr/>
                </a:tc>
              </a:tr>
              <a:tr h="846396">
                <a:tc>
                  <a:txBody>
                    <a:bodyPr/>
                    <a:lstStyle/>
                    <a:p>
                      <a:r>
                        <a:rPr lang="en-US" sz="1800" b="1" dirty="0" smtClean="0">
                          <a:solidFill>
                            <a:prstClr val="black"/>
                          </a:solidFill>
                          <a:latin typeface="CourierNewPS-BoldMT"/>
                        </a:rPr>
                        <a:t>public</a:t>
                      </a:r>
                      <a:r>
                        <a:rPr lang="en-US" sz="1800" b="0" dirty="0" smtClean="0">
                          <a:solidFill>
                            <a:prstClr val="black"/>
                          </a:solidFill>
                          <a:latin typeface="CourierNewPSMT"/>
                        </a:rPr>
                        <a:t> </a:t>
                      </a:r>
                      <a:br>
                        <a:rPr lang="en-US" sz="1800" b="0" dirty="0" smtClean="0">
                          <a:solidFill>
                            <a:prstClr val="black"/>
                          </a:solidFill>
                          <a:latin typeface="CourierNewPSMT"/>
                        </a:rPr>
                      </a:br>
                      <a:r>
                        <a:rPr lang="en-US" sz="1800" b="0" dirty="0" smtClean="0">
                          <a:solidFill>
                            <a:prstClr val="black"/>
                          </a:solidFill>
                          <a:latin typeface="CourierNewPSMT"/>
                        </a:rPr>
                        <a:t>Query </a:t>
                      </a:r>
                      <a:r>
                        <a:rPr lang="en-US" sz="1800" b="0" dirty="0" err="1" smtClean="0">
                          <a:solidFill>
                            <a:srgbClr val="010181"/>
                          </a:solidFill>
                          <a:latin typeface="CourierNewPSMT"/>
                        </a:rPr>
                        <a:t>createNamedQuery</a:t>
                      </a:r>
                      <a:r>
                        <a:rPr lang="en-US" sz="1800" b="0" dirty="0" smtClean="0">
                          <a:solidFill>
                            <a:prstClr val="black"/>
                          </a:solidFill>
                          <a:latin typeface="CourierNewPSMT"/>
                        </a:rPr>
                        <a:t>(String name);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800" kern="1200" dirty="0" err="1" smtClean="0">
                          <a:solidFill>
                            <a:schemeClr val="dk1"/>
                          </a:solidFill>
                          <a:effectLst/>
                          <a:latin typeface="+mn-lt"/>
                          <a:ea typeface="+mn-ea"/>
                          <a:cs typeface="+mn-cs"/>
                        </a:rPr>
                        <a:t>Creates</a:t>
                      </a:r>
                      <a:r>
                        <a:rPr lang="it-IT" sz="1800" kern="1200" dirty="0" smtClean="0">
                          <a:solidFill>
                            <a:schemeClr val="dk1"/>
                          </a:solidFill>
                          <a:effectLst/>
                          <a:latin typeface="+mn-lt"/>
                          <a:ea typeface="+mn-ea"/>
                          <a:cs typeface="+mn-cs"/>
                        </a:rPr>
                        <a:t> a </a:t>
                      </a:r>
                      <a:r>
                        <a:rPr lang="it-IT" sz="1800" kern="1200" dirty="0" err="1" smtClean="0">
                          <a:solidFill>
                            <a:schemeClr val="dk1"/>
                          </a:solidFill>
                          <a:effectLst/>
                          <a:latin typeface="+mn-lt"/>
                          <a:ea typeface="+mn-ea"/>
                          <a:cs typeface="+mn-cs"/>
                        </a:rPr>
                        <a:t>query</a:t>
                      </a:r>
                      <a:r>
                        <a:rPr lang="it-IT" sz="1800" kern="1200" dirty="0" smtClean="0">
                          <a:solidFill>
                            <a:schemeClr val="dk1"/>
                          </a:solidFill>
                          <a:effectLst/>
                          <a:latin typeface="+mn-lt"/>
                          <a:ea typeface="+mn-ea"/>
                          <a:cs typeface="+mn-cs"/>
                        </a:rPr>
                        <a:t> </a:t>
                      </a:r>
                      <a:r>
                        <a:rPr lang="it-IT" sz="1800" kern="1200" dirty="0" err="1" smtClean="0">
                          <a:solidFill>
                            <a:schemeClr val="dk1"/>
                          </a:solidFill>
                          <a:effectLst/>
                          <a:latin typeface="+mn-lt"/>
                          <a:ea typeface="+mn-ea"/>
                          <a:cs typeface="+mn-cs"/>
                        </a:rPr>
                        <a:t>instance</a:t>
                      </a:r>
                      <a:r>
                        <a:rPr lang="it-IT" sz="1800" kern="1200" dirty="0" smtClean="0">
                          <a:solidFill>
                            <a:schemeClr val="dk1"/>
                          </a:solidFill>
                          <a:effectLst/>
                          <a:latin typeface="+mn-lt"/>
                          <a:ea typeface="+mn-ea"/>
                          <a:cs typeface="+mn-cs"/>
                        </a:rPr>
                        <a:t> </a:t>
                      </a:r>
                      <a:r>
                        <a:rPr lang="it-IT" sz="1800" kern="1200" dirty="0" err="1" smtClean="0">
                          <a:solidFill>
                            <a:schemeClr val="dk1"/>
                          </a:solidFill>
                          <a:effectLst/>
                          <a:latin typeface="+mn-lt"/>
                          <a:ea typeface="+mn-ea"/>
                          <a:cs typeface="+mn-cs"/>
                        </a:rPr>
                        <a:t>based</a:t>
                      </a:r>
                      <a:r>
                        <a:rPr lang="it-IT" sz="1800" kern="1200" dirty="0" smtClean="0">
                          <a:solidFill>
                            <a:schemeClr val="dk1"/>
                          </a:solidFill>
                          <a:effectLst/>
                          <a:latin typeface="+mn-lt"/>
                          <a:ea typeface="+mn-ea"/>
                          <a:cs typeface="+mn-cs"/>
                        </a:rPr>
                        <a:t> on a </a:t>
                      </a:r>
                      <a:r>
                        <a:rPr lang="it-IT" sz="1800" kern="1200" dirty="0" err="1" smtClean="0">
                          <a:solidFill>
                            <a:schemeClr val="dk1"/>
                          </a:solidFill>
                          <a:effectLst/>
                          <a:latin typeface="+mn-lt"/>
                          <a:ea typeface="+mn-ea"/>
                          <a:cs typeface="+mn-cs"/>
                        </a:rPr>
                        <a:t>named</a:t>
                      </a:r>
                      <a:r>
                        <a:rPr lang="it-IT" sz="1800" kern="1200" dirty="0" smtClean="0">
                          <a:solidFill>
                            <a:schemeClr val="dk1"/>
                          </a:solidFill>
                          <a:effectLst/>
                          <a:latin typeface="+mn-lt"/>
                          <a:ea typeface="+mn-ea"/>
                          <a:cs typeface="+mn-cs"/>
                        </a:rPr>
                        <a:t> </a:t>
                      </a:r>
                      <a:r>
                        <a:rPr lang="it-IT" sz="1800" kern="1200" dirty="0" err="1" smtClean="0">
                          <a:solidFill>
                            <a:schemeClr val="dk1"/>
                          </a:solidFill>
                          <a:effectLst/>
                          <a:latin typeface="+mn-lt"/>
                          <a:ea typeface="+mn-ea"/>
                          <a:cs typeface="+mn-cs"/>
                        </a:rPr>
                        <a:t>query</a:t>
                      </a:r>
                      <a:endParaRPr lang="it-IT" sz="1800" dirty="0" smtClean="0"/>
                    </a:p>
                  </a:txBody>
                  <a:tcPr/>
                </a:tc>
              </a:tr>
            </a:tbl>
          </a:graphicData>
        </a:graphic>
      </p:graphicFrame>
      <p:sp>
        <p:nvSpPr>
          <p:cNvPr id="3" name="Segnaposto numero diapositiva 2"/>
          <p:cNvSpPr>
            <a:spLocks noGrp="1"/>
          </p:cNvSpPr>
          <p:nvPr>
            <p:ph type="sldNum" sz="quarter" idx="12"/>
          </p:nvPr>
        </p:nvSpPr>
        <p:spPr/>
        <p:txBody>
          <a:bodyPr/>
          <a:lstStyle/>
          <a:p>
            <a:fld id="{4A822907-8A9D-4F6B-98F6-913902AD56B5}" type="slidenum">
              <a:rPr lang="en-US" smtClean="0"/>
              <a:t>81</a:t>
            </a:fld>
            <a:endParaRPr lang="en-US"/>
          </a:p>
        </p:txBody>
      </p:sp>
    </p:spTree>
    <p:extLst>
      <p:ext uri="{BB962C8B-B14F-4D97-AF65-F5344CB8AC3E}">
        <p14:creationId xmlns:p14="http://schemas.microsoft.com/office/powerpoint/2010/main" val="39168827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Query API:</a:t>
            </a:r>
            <a:br>
              <a:rPr lang="en-US" dirty="0" smtClean="0"/>
            </a:br>
            <a:r>
              <a:rPr lang="en-US" dirty="0" smtClean="0"/>
              <a:t>Named query (1/2)</a:t>
            </a:r>
            <a:endParaRPr lang="en-US" dirty="0"/>
          </a:p>
        </p:txBody>
      </p:sp>
      <p:sp>
        <p:nvSpPr>
          <p:cNvPr id="3" name="Segnaposto contenuto 2"/>
          <p:cNvSpPr>
            <a:spLocks noGrp="1"/>
          </p:cNvSpPr>
          <p:nvPr>
            <p:ph idx="1"/>
          </p:nvPr>
        </p:nvSpPr>
        <p:spPr>
          <a:xfrm>
            <a:off x="1114424" y="1905001"/>
            <a:ext cx="7610476" cy="2402434"/>
          </a:xfrm>
        </p:spPr>
        <p:txBody>
          <a:bodyPr>
            <a:normAutofit fontScale="92500" lnSpcReduction="20000"/>
          </a:bodyPr>
          <a:lstStyle/>
          <a:p>
            <a:r>
              <a:rPr lang="en-US" dirty="0"/>
              <a:t>Any query that is used in multiple components of your </a:t>
            </a:r>
            <a:r>
              <a:rPr lang="en-US" dirty="0" smtClean="0"/>
              <a:t>application </a:t>
            </a:r>
            <a:r>
              <a:rPr lang="en-US" dirty="0"/>
              <a:t>is a candidate for a named </a:t>
            </a:r>
            <a:r>
              <a:rPr lang="en-US" dirty="0" smtClean="0"/>
              <a:t>query</a:t>
            </a:r>
            <a:endParaRPr lang="en-US" dirty="0"/>
          </a:p>
          <a:p>
            <a:pPr lvl="1"/>
            <a:r>
              <a:rPr lang="en-US" dirty="0" smtClean="0"/>
              <a:t>They can enhance performance because they are prepared once and can be efficiently reused</a:t>
            </a:r>
          </a:p>
          <a:p>
            <a:r>
              <a:rPr lang="en-US" dirty="0" smtClean="0"/>
              <a:t>Named queries are stored </a:t>
            </a:r>
            <a:r>
              <a:rPr lang="en-US" b="1" dirty="0" smtClean="0"/>
              <a:t>on the</a:t>
            </a:r>
            <a:r>
              <a:rPr lang="en-US" dirty="0" smtClean="0"/>
              <a:t> entity</a:t>
            </a:r>
          </a:p>
          <a:p>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970534039"/>
              </p:ext>
            </p:extLst>
          </p:nvPr>
        </p:nvGraphicFramePr>
        <p:xfrm>
          <a:off x="1062933" y="4376078"/>
          <a:ext cx="7610475" cy="2175863"/>
        </p:xfrm>
        <a:graphic>
          <a:graphicData uri="http://schemas.openxmlformats.org/drawingml/2006/table">
            <a:tbl>
              <a:tblPr firstRow="1" bandRow="1">
                <a:tableStyleId>{5C22544A-7EE6-4342-B048-85BDC9FD1C3A}</a:tableStyleId>
              </a:tblPr>
              <a:tblGrid>
                <a:gridCol w="7610475"/>
              </a:tblGrid>
              <a:tr h="377543">
                <a:tc>
                  <a:txBody>
                    <a:bodyPr/>
                    <a:lstStyle/>
                    <a:p>
                      <a:r>
                        <a:rPr lang="en-US" dirty="0" smtClean="0"/>
                        <a:t>Defining a named</a:t>
                      </a:r>
                      <a:r>
                        <a:rPr lang="en-US" baseline="0" dirty="0" smtClean="0"/>
                        <a:t> query</a:t>
                      </a:r>
                      <a:endParaRPr lang="en-US" dirty="0"/>
                    </a:p>
                  </a:txBody>
                  <a:tcPr/>
                </a:tc>
              </a:tr>
              <a:tr h="1734238">
                <a:tc>
                  <a:txBody>
                    <a:bodyPr/>
                    <a:lstStyle/>
                    <a:p>
                      <a:r>
                        <a:rPr lang="en-US" sz="1400" b="1" dirty="0" smtClean="0">
                          <a:solidFill>
                            <a:prstClr val="black"/>
                          </a:solidFill>
                          <a:latin typeface="CourierNewPS-BoldMT"/>
                        </a:rPr>
                        <a:t>@Entity</a:t>
                      </a:r>
                      <a:endParaRPr lang="en-US" sz="1400" b="0" dirty="0" smtClean="0">
                        <a:solidFill>
                          <a:prstClr val="black"/>
                        </a:solidFill>
                        <a:latin typeface="CourierNewPSMT"/>
                      </a:endParaRPr>
                    </a:p>
                    <a:p>
                      <a:r>
                        <a:rPr lang="en-US" sz="1400" b="1" dirty="0" smtClean="0">
                          <a:solidFill>
                            <a:prstClr val="black"/>
                          </a:solidFill>
                          <a:latin typeface="CourierNewPS-BoldMT"/>
                        </a:rPr>
                        <a:t>@</a:t>
                      </a:r>
                      <a:r>
                        <a:rPr lang="en-US" sz="1400" b="1" dirty="0" err="1" smtClean="0">
                          <a:solidFill>
                            <a:prstClr val="black"/>
                          </a:solidFill>
                          <a:latin typeface="CourierNewPS-BoldMT"/>
                        </a:rPr>
                        <a:t>NamedQuery</a:t>
                      </a:r>
                      <a:r>
                        <a:rPr lang="en-US" sz="1400" b="0" dirty="0" smtClean="0">
                          <a:solidFill>
                            <a:prstClr val="black"/>
                          </a:solidFill>
                          <a:latin typeface="CourierNewPSMT"/>
                        </a:rPr>
                        <a:t>(</a:t>
                      </a:r>
                    </a:p>
                    <a:p>
                      <a:r>
                        <a:rPr lang="en-US" sz="1400" b="0" dirty="0" smtClean="0">
                          <a:solidFill>
                            <a:prstClr val="black"/>
                          </a:solidFill>
                          <a:latin typeface="CourierNewPSMT"/>
                        </a:rPr>
                        <a:t>   name = </a:t>
                      </a:r>
                      <a:r>
                        <a:rPr lang="en-US" sz="1400" b="0" dirty="0" smtClean="0">
                          <a:solidFill>
                            <a:srgbClr val="BF0303"/>
                          </a:solidFill>
                          <a:latin typeface="CourierNewPSMT"/>
                        </a:rPr>
                        <a:t>"</a:t>
                      </a:r>
                      <a:r>
                        <a:rPr lang="en-US" sz="1400" b="0" dirty="0" err="1" smtClean="0">
                          <a:solidFill>
                            <a:srgbClr val="BF0303"/>
                          </a:solidFill>
                          <a:latin typeface="CourierNewPSMT"/>
                        </a:rPr>
                        <a:t>findAllCategories</a:t>
                      </a:r>
                      <a:r>
                        <a:rPr lang="en-US" sz="1400" b="0" dirty="0" smtClean="0">
                          <a:solidFill>
                            <a:srgbClr val="BF0303"/>
                          </a:solidFill>
                          <a:latin typeface="CourierNewPSMT"/>
                        </a:rPr>
                        <a:t>"</a:t>
                      </a:r>
                      <a:r>
                        <a:rPr lang="en-US" sz="1400" b="0" dirty="0" smtClean="0">
                          <a:solidFill>
                            <a:prstClr val="black"/>
                          </a:solidFill>
                          <a:latin typeface="CourierNewPSMT"/>
                        </a:rPr>
                        <a:t>,</a:t>
                      </a:r>
                    </a:p>
                    <a:p>
                      <a:r>
                        <a:rPr lang="en-US" sz="1400" b="0" dirty="0" smtClean="0">
                          <a:solidFill>
                            <a:prstClr val="black"/>
                          </a:solidFill>
                          <a:latin typeface="CourierNewPSMT"/>
                        </a:rPr>
                        <a:t>   query = </a:t>
                      </a:r>
                      <a:r>
                        <a:rPr lang="en-US" sz="1400" b="0" dirty="0" smtClean="0">
                          <a:solidFill>
                            <a:srgbClr val="BF0303"/>
                          </a:solidFill>
                          <a:latin typeface="CourierNewPSMT"/>
                        </a:rPr>
                        <a:t>"SELECT c FROM Category c WHERE </a:t>
                      </a:r>
                      <a:r>
                        <a:rPr lang="en-US" sz="1400" b="0" dirty="0" err="1" smtClean="0">
                          <a:solidFill>
                            <a:srgbClr val="BF0303"/>
                          </a:solidFill>
                          <a:latin typeface="CourierNewPSMT"/>
                        </a:rPr>
                        <a:t>c.categoryName</a:t>
                      </a:r>
                      <a:endParaRPr lang="en-US" sz="1400" b="0" dirty="0" smtClean="0">
                        <a:solidFill>
                          <a:prstClr val="black"/>
                        </a:solidFill>
                        <a:latin typeface="CourierNewPSMT"/>
                      </a:endParaRPr>
                    </a:p>
                    <a:p>
                      <a:r>
                        <a:rPr lang="de-DE" sz="1400" b="0" dirty="0" smtClean="0">
                          <a:solidFill>
                            <a:srgbClr val="BF0303"/>
                          </a:solidFill>
                          <a:latin typeface="CourierNewPSMT"/>
                        </a:rPr>
                        <a:t>             LIKE :categoryName "</a:t>
                      </a:r>
                      <a:r>
                        <a:rPr lang="de-DE" sz="1400" b="0" dirty="0" smtClean="0">
                          <a:solidFill>
                            <a:prstClr val="black"/>
                          </a:solidFill>
                          <a:latin typeface="CourierNewPSMT"/>
                        </a:rPr>
                        <a:t>)</a:t>
                      </a:r>
                    </a:p>
                    <a:p>
                      <a:r>
                        <a:rPr lang="de-DE" sz="1400" b="0" dirty="0" smtClean="0">
                          <a:solidFill>
                            <a:prstClr val="black"/>
                          </a:solidFill>
                          <a:latin typeface="CourierNewPSMT"/>
                        </a:rPr>
                        <a:t> </a:t>
                      </a:r>
                      <a:r>
                        <a:rPr lang="de-DE" sz="1400" b="1" dirty="0" smtClean="0">
                          <a:solidFill>
                            <a:prstClr val="black"/>
                          </a:solidFill>
                          <a:latin typeface="CourierNewPS-BoldMT"/>
                        </a:rPr>
                        <a:t>public class</a:t>
                      </a:r>
                      <a:r>
                        <a:rPr lang="de-DE" sz="1400" b="0" dirty="0" smtClean="0">
                          <a:solidFill>
                            <a:prstClr val="black"/>
                          </a:solidFill>
                          <a:latin typeface="CourierNewPSMT"/>
                        </a:rPr>
                        <a:t> Category {</a:t>
                      </a:r>
                    </a:p>
                    <a:p>
                      <a:r>
                        <a:rPr lang="de-DE" sz="1400" b="0" dirty="0" smtClean="0">
                          <a:solidFill>
                            <a:prstClr val="black"/>
                          </a:solidFill>
                          <a:latin typeface="CourierNewPSMT"/>
                        </a:rPr>
                        <a:t> ..</a:t>
                      </a:r>
                    </a:p>
                    <a:p>
                      <a:r>
                        <a:rPr lang="de-DE" sz="1400" b="0" dirty="0" smtClean="0">
                          <a:solidFill>
                            <a:prstClr val="black"/>
                          </a:solidFill>
                          <a:latin typeface="CourierNewPSMT"/>
                        </a:rPr>
                        <a:t> }</a:t>
                      </a:r>
                    </a:p>
                  </a:txBody>
                  <a:tcPr/>
                </a:tc>
              </a:tr>
            </a:tbl>
          </a:graphicData>
        </a:graphic>
      </p:graphicFrame>
      <p:sp>
        <p:nvSpPr>
          <p:cNvPr id="5" name="Segnaposto numero diapositiva 4"/>
          <p:cNvSpPr>
            <a:spLocks noGrp="1"/>
          </p:cNvSpPr>
          <p:nvPr>
            <p:ph type="sldNum" sz="quarter" idx="12"/>
          </p:nvPr>
        </p:nvSpPr>
        <p:spPr/>
        <p:txBody>
          <a:bodyPr/>
          <a:lstStyle/>
          <a:p>
            <a:fld id="{4A822907-8A9D-4F6B-98F6-913902AD56B5}" type="slidenum">
              <a:rPr lang="en-US" smtClean="0"/>
              <a:t>82</a:t>
            </a:fld>
            <a:endParaRPr lang="en-US"/>
          </a:p>
        </p:txBody>
      </p:sp>
    </p:spTree>
    <p:extLst>
      <p:ext uri="{BB962C8B-B14F-4D97-AF65-F5344CB8AC3E}">
        <p14:creationId xmlns:p14="http://schemas.microsoft.com/office/powerpoint/2010/main" val="117229932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Query API:</a:t>
            </a:r>
            <a:br>
              <a:rPr lang="en-US" dirty="0" smtClean="0"/>
            </a:br>
            <a:r>
              <a:rPr lang="en-US" dirty="0" smtClean="0"/>
              <a:t>Named query (2/2)</a:t>
            </a:r>
            <a:endParaRPr lang="en-US" dirty="0"/>
          </a:p>
        </p:txBody>
      </p:sp>
      <p:sp>
        <p:nvSpPr>
          <p:cNvPr id="3" name="Segnaposto contenuto 2"/>
          <p:cNvSpPr>
            <a:spLocks noGrp="1"/>
          </p:cNvSpPr>
          <p:nvPr>
            <p:ph idx="1"/>
          </p:nvPr>
        </p:nvSpPr>
        <p:spPr/>
        <p:txBody>
          <a:bodyPr/>
          <a:lstStyle/>
          <a:p>
            <a:r>
              <a:rPr lang="en-US" dirty="0"/>
              <a:t>Named queries are </a:t>
            </a:r>
            <a:r>
              <a:rPr lang="en-US" b="1" dirty="0"/>
              <a:t>globally scoped</a:t>
            </a:r>
            <a:r>
              <a:rPr lang="en-US" dirty="0"/>
              <a:t>, i.e., named query instances can be created from any component that has access to the persistent </a:t>
            </a:r>
            <a:r>
              <a:rPr lang="en-US" dirty="0" smtClean="0"/>
              <a:t>unit</a:t>
            </a:r>
          </a:p>
          <a:p>
            <a:pPr lvl="1"/>
            <a:r>
              <a:rPr lang="en-US" dirty="0" smtClean="0"/>
              <a:t>As a consequence, a named queries must </a:t>
            </a:r>
            <a:r>
              <a:rPr lang="en-US" dirty="0"/>
              <a:t>have a unique </a:t>
            </a:r>
            <a:r>
              <a:rPr lang="en-US" dirty="0" smtClean="0"/>
              <a:t>name</a:t>
            </a:r>
            <a:r>
              <a:rPr lang="en-US" dirty="0"/>
              <a:t> </a:t>
            </a:r>
            <a:r>
              <a:rPr lang="en-US" dirty="0" smtClean="0"/>
              <a:t>in the whole persistence unit</a:t>
            </a:r>
          </a:p>
          <a:p>
            <a:r>
              <a:rPr lang="en-US" dirty="0" smtClean="0"/>
              <a:t>Named query are instantiated by name</a:t>
            </a:r>
            <a:endParaRPr lang="en-US" dirty="0"/>
          </a:p>
          <a:p>
            <a:endParaRPr lang="en-US" dirty="0"/>
          </a:p>
          <a:p>
            <a:endParaRPr lang="en-US" dirty="0" smtClean="0"/>
          </a:p>
          <a:p>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1773273611"/>
              </p:ext>
            </p:extLst>
          </p:nvPr>
        </p:nvGraphicFramePr>
        <p:xfrm>
          <a:off x="1062933" y="5199452"/>
          <a:ext cx="7610475" cy="843782"/>
        </p:xfrm>
        <a:graphic>
          <a:graphicData uri="http://schemas.openxmlformats.org/drawingml/2006/table">
            <a:tbl>
              <a:tblPr firstRow="1" bandRow="1">
                <a:tableStyleId>{5C22544A-7EE6-4342-B048-85BDC9FD1C3A}</a:tableStyleId>
              </a:tblPr>
              <a:tblGrid>
                <a:gridCol w="7610475"/>
              </a:tblGrid>
              <a:tr h="265284">
                <a:tc>
                  <a:txBody>
                    <a:bodyPr/>
                    <a:lstStyle/>
                    <a:p>
                      <a:r>
                        <a:rPr lang="en-US" dirty="0" smtClean="0"/>
                        <a:t>Instantiating a named</a:t>
                      </a:r>
                      <a:r>
                        <a:rPr lang="en-US" baseline="0" dirty="0" smtClean="0"/>
                        <a:t> query</a:t>
                      </a:r>
                      <a:endParaRPr lang="en-US" dirty="0"/>
                    </a:p>
                  </a:txBody>
                  <a:tcPr/>
                </a:tc>
              </a:tr>
              <a:tr h="478022">
                <a:tc>
                  <a:txBody>
                    <a:bodyPr/>
                    <a:lstStyle/>
                    <a:p>
                      <a:r>
                        <a:rPr lang="en-US" sz="1600" dirty="0" smtClean="0">
                          <a:solidFill>
                            <a:prstClr val="black"/>
                          </a:solidFill>
                          <a:latin typeface="CourierNewPSMT"/>
                        </a:rPr>
                        <a:t>Query query = </a:t>
                      </a:r>
                      <a:r>
                        <a:rPr lang="en-US" sz="1600" dirty="0" err="1" smtClean="0">
                          <a:solidFill>
                            <a:prstClr val="black"/>
                          </a:solidFill>
                          <a:latin typeface="CourierNewPSMT"/>
                        </a:rPr>
                        <a:t>em.</a:t>
                      </a:r>
                      <a:r>
                        <a:rPr lang="en-US" sz="1600" dirty="0" err="1" smtClean="0">
                          <a:solidFill>
                            <a:srgbClr val="010181"/>
                          </a:solidFill>
                          <a:latin typeface="CourierNewPSMT"/>
                        </a:rPr>
                        <a:t>createNamedQuery</a:t>
                      </a:r>
                      <a:r>
                        <a:rPr lang="en-US" sz="1600" dirty="0" smtClean="0">
                          <a:solidFill>
                            <a:prstClr val="black"/>
                          </a:solidFill>
                          <a:latin typeface="CourierNewPSMT"/>
                        </a:rPr>
                        <a:t>(</a:t>
                      </a:r>
                      <a:r>
                        <a:rPr lang="en-US" sz="1600" dirty="0" smtClean="0">
                          <a:solidFill>
                            <a:srgbClr val="BF0303"/>
                          </a:solidFill>
                          <a:latin typeface="CourierNewPSMT"/>
                        </a:rPr>
                        <a:t>"</a:t>
                      </a:r>
                      <a:r>
                        <a:rPr lang="en-US" sz="1600" dirty="0" err="1" smtClean="0">
                          <a:solidFill>
                            <a:srgbClr val="BF0303"/>
                          </a:solidFill>
                          <a:latin typeface="CourierNewPSMT"/>
                        </a:rPr>
                        <a:t>findAllCategories</a:t>
                      </a:r>
                      <a:r>
                        <a:rPr lang="en-US" sz="1600" dirty="0" smtClean="0">
                          <a:solidFill>
                            <a:srgbClr val="BF0303"/>
                          </a:solidFill>
                          <a:latin typeface="CourierNewPSMT"/>
                        </a:rPr>
                        <a:t>"</a:t>
                      </a:r>
                      <a:r>
                        <a:rPr lang="en-US" sz="1600" dirty="0" smtClean="0">
                          <a:solidFill>
                            <a:prstClr val="black"/>
                          </a:solidFill>
                          <a:latin typeface="CourierNewPSMT"/>
                        </a:rPr>
                        <a:t>);</a:t>
                      </a:r>
                    </a:p>
                  </a:txBody>
                  <a:tcPr/>
                </a:tc>
              </a:tr>
            </a:tbl>
          </a:graphicData>
        </a:graphic>
      </p:graphicFrame>
      <p:sp>
        <p:nvSpPr>
          <p:cNvPr id="5" name="Segnaposto numero diapositiva 4"/>
          <p:cNvSpPr>
            <a:spLocks noGrp="1"/>
          </p:cNvSpPr>
          <p:nvPr>
            <p:ph type="sldNum" sz="quarter" idx="12"/>
          </p:nvPr>
        </p:nvSpPr>
        <p:spPr/>
        <p:txBody>
          <a:bodyPr/>
          <a:lstStyle/>
          <a:p>
            <a:fld id="{4A822907-8A9D-4F6B-98F6-913902AD56B5}" type="slidenum">
              <a:rPr lang="en-US" smtClean="0"/>
              <a:t>83</a:t>
            </a:fld>
            <a:endParaRPr lang="en-US"/>
          </a:p>
        </p:txBody>
      </p:sp>
    </p:spTree>
    <p:extLst>
      <p:ext uri="{BB962C8B-B14F-4D97-AF65-F5344CB8AC3E}">
        <p14:creationId xmlns:p14="http://schemas.microsoft.com/office/powerpoint/2010/main" val="41345381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Query API:</a:t>
            </a:r>
            <a:br>
              <a:rPr lang="en-US" dirty="0" smtClean="0"/>
            </a:br>
            <a:r>
              <a:rPr lang="en-US" dirty="0" smtClean="0"/>
              <a:t>Dynamic query</a:t>
            </a:r>
            <a:endParaRPr lang="en-US" dirty="0"/>
          </a:p>
        </p:txBody>
      </p:sp>
      <p:sp>
        <p:nvSpPr>
          <p:cNvPr id="3" name="Segnaposto contenuto 2"/>
          <p:cNvSpPr>
            <a:spLocks noGrp="1"/>
          </p:cNvSpPr>
          <p:nvPr>
            <p:ph idx="1"/>
          </p:nvPr>
        </p:nvSpPr>
        <p:spPr/>
        <p:txBody>
          <a:bodyPr/>
          <a:lstStyle/>
          <a:p>
            <a:r>
              <a:rPr lang="en-US" dirty="0" smtClean="0"/>
              <a:t>A dynamic query can be created wherever the </a:t>
            </a:r>
            <a:r>
              <a:rPr lang="en-US" dirty="0" err="1" smtClean="0">
                <a:latin typeface="Courier New"/>
                <a:cs typeface="Courier New"/>
              </a:rPr>
              <a:t>EntityManager</a:t>
            </a:r>
            <a:r>
              <a:rPr lang="en-US" dirty="0" smtClean="0"/>
              <a:t> is available</a:t>
            </a:r>
          </a:p>
          <a:p>
            <a:r>
              <a:rPr lang="en-US" dirty="0" smtClean="0"/>
              <a:t>The only requirement is to pass a valid JPQL statement</a:t>
            </a:r>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1667202794"/>
              </p:ext>
            </p:extLst>
          </p:nvPr>
        </p:nvGraphicFramePr>
        <p:xfrm>
          <a:off x="1062933" y="4166540"/>
          <a:ext cx="7610475" cy="843782"/>
        </p:xfrm>
        <a:graphic>
          <a:graphicData uri="http://schemas.openxmlformats.org/drawingml/2006/table">
            <a:tbl>
              <a:tblPr firstRow="1" bandRow="1">
                <a:tableStyleId>{5C22544A-7EE6-4342-B048-85BDC9FD1C3A}</a:tableStyleId>
              </a:tblPr>
              <a:tblGrid>
                <a:gridCol w="7610475"/>
              </a:tblGrid>
              <a:tr h="265284">
                <a:tc>
                  <a:txBody>
                    <a:bodyPr/>
                    <a:lstStyle/>
                    <a:p>
                      <a:r>
                        <a:rPr lang="en-US" dirty="0" smtClean="0"/>
                        <a:t>Instantiating a dynamic </a:t>
                      </a:r>
                      <a:r>
                        <a:rPr lang="en-US" baseline="0" dirty="0" smtClean="0"/>
                        <a:t>query</a:t>
                      </a:r>
                      <a:endParaRPr lang="en-US" dirty="0"/>
                    </a:p>
                  </a:txBody>
                  <a:tcPr/>
                </a:tc>
              </a:tr>
              <a:tr h="478022">
                <a:tc>
                  <a:txBody>
                    <a:bodyPr/>
                    <a:lstStyle/>
                    <a:p>
                      <a:r>
                        <a:rPr lang="en-US" sz="1600" dirty="0" smtClean="0">
                          <a:solidFill>
                            <a:prstClr val="black"/>
                          </a:solidFill>
                          <a:latin typeface="CourierNewPSMT"/>
                        </a:rPr>
                        <a:t>Query query = </a:t>
                      </a:r>
                      <a:r>
                        <a:rPr lang="en-US" sz="1600" dirty="0" err="1" smtClean="0">
                          <a:solidFill>
                            <a:prstClr val="black"/>
                          </a:solidFill>
                          <a:latin typeface="CourierNewPSMT"/>
                        </a:rPr>
                        <a:t>em.</a:t>
                      </a:r>
                      <a:r>
                        <a:rPr lang="en-US" sz="1600" dirty="0" err="1" smtClean="0">
                          <a:solidFill>
                            <a:srgbClr val="010181"/>
                          </a:solidFill>
                          <a:latin typeface="CourierNewPSMT"/>
                        </a:rPr>
                        <a:t>createQuery</a:t>
                      </a:r>
                      <a:r>
                        <a:rPr lang="en-US" sz="1600" dirty="0" smtClean="0">
                          <a:solidFill>
                            <a:prstClr val="black"/>
                          </a:solidFill>
                          <a:latin typeface="CourierNewPSMT"/>
                        </a:rPr>
                        <a:t>(</a:t>
                      </a:r>
                      <a:r>
                        <a:rPr lang="en-US" sz="1600" dirty="0" smtClean="0">
                          <a:solidFill>
                            <a:srgbClr val="BF0303"/>
                          </a:solidFill>
                          <a:latin typeface="CourierNewPSMT"/>
                        </a:rPr>
                        <a:t>"SELECT </a:t>
                      </a:r>
                      <a:r>
                        <a:rPr lang="en-US" sz="1600" dirty="0" err="1" smtClean="0">
                          <a:solidFill>
                            <a:srgbClr val="BF0303"/>
                          </a:solidFill>
                          <a:latin typeface="CourierNewPSMT"/>
                        </a:rPr>
                        <a:t>i</a:t>
                      </a:r>
                      <a:r>
                        <a:rPr lang="en-US" sz="1600" dirty="0" smtClean="0">
                          <a:solidFill>
                            <a:srgbClr val="BF0303"/>
                          </a:solidFill>
                          <a:latin typeface="CourierNewPSMT"/>
                        </a:rPr>
                        <a:t> FROM Item </a:t>
                      </a:r>
                      <a:r>
                        <a:rPr lang="en-US" sz="1600" dirty="0" err="1" smtClean="0">
                          <a:solidFill>
                            <a:srgbClr val="BF0303"/>
                          </a:solidFill>
                          <a:latin typeface="CourierNewPSMT"/>
                        </a:rPr>
                        <a:t>i</a:t>
                      </a:r>
                      <a:r>
                        <a:rPr lang="en-US" sz="1600" dirty="0" smtClean="0">
                          <a:solidFill>
                            <a:srgbClr val="BF0303"/>
                          </a:solidFill>
                          <a:latin typeface="CourierNewPSMT"/>
                        </a:rPr>
                        <a:t>"</a:t>
                      </a:r>
                      <a:r>
                        <a:rPr lang="en-US" sz="1600" dirty="0" smtClean="0">
                          <a:solidFill>
                            <a:prstClr val="black"/>
                          </a:solidFill>
                          <a:latin typeface="CourierNewPSMT"/>
                        </a:rPr>
                        <a:t>);</a:t>
                      </a:r>
                    </a:p>
                  </a:txBody>
                  <a:tcPr/>
                </a:tc>
              </a:tr>
            </a:tbl>
          </a:graphicData>
        </a:graphic>
      </p:graphicFrame>
      <p:sp>
        <p:nvSpPr>
          <p:cNvPr id="5" name="Segnaposto numero diapositiva 4"/>
          <p:cNvSpPr>
            <a:spLocks noGrp="1"/>
          </p:cNvSpPr>
          <p:nvPr>
            <p:ph type="sldNum" sz="quarter" idx="12"/>
          </p:nvPr>
        </p:nvSpPr>
        <p:spPr/>
        <p:txBody>
          <a:bodyPr/>
          <a:lstStyle/>
          <a:p>
            <a:fld id="{4A822907-8A9D-4F6B-98F6-913902AD56B5}" type="slidenum">
              <a:rPr lang="en-US" smtClean="0"/>
              <a:t>84</a:t>
            </a:fld>
            <a:endParaRPr lang="en-US"/>
          </a:p>
        </p:txBody>
      </p:sp>
    </p:spTree>
    <p:extLst>
      <p:ext uri="{BB962C8B-B14F-4D97-AF65-F5344CB8AC3E}">
        <p14:creationId xmlns:p14="http://schemas.microsoft.com/office/powerpoint/2010/main" val="19804608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Query API:</a:t>
            </a:r>
            <a:br>
              <a:rPr lang="en-US" dirty="0" smtClean="0"/>
            </a:br>
            <a:r>
              <a:rPr lang="en-US" dirty="0" smtClean="0"/>
              <a:t>Executing queries </a:t>
            </a:r>
            <a:endParaRPr lang="en-US" dirty="0"/>
          </a:p>
        </p:txBody>
      </p:sp>
      <p:sp>
        <p:nvSpPr>
          <p:cNvPr id="3" name="Segnaposto contenuto 2"/>
          <p:cNvSpPr>
            <a:spLocks noGrp="1"/>
          </p:cNvSpPr>
          <p:nvPr>
            <p:ph idx="1"/>
          </p:nvPr>
        </p:nvSpPr>
        <p:spPr/>
        <p:txBody>
          <a:bodyPr/>
          <a:lstStyle/>
          <a:p>
            <a:r>
              <a:rPr lang="en-US" dirty="0" smtClean="0"/>
              <a:t>The </a:t>
            </a:r>
            <a:r>
              <a:rPr lang="en-US" dirty="0" smtClean="0">
                <a:latin typeface="Courier New"/>
                <a:cs typeface="Courier New"/>
              </a:rPr>
              <a:t>Query</a:t>
            </a:r>
            <a:r>
              <a:rPr lang="en-US" dirty="0" smtClean="0"/>
              <a:t> interface defines several methods for executing a query</a:t>
            </a:r>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849506097"/>
              </p:ext>
            </p:extLst>
          </p:nvPr>
        </p:nvGraphicFramePr>
        <p:xfrm>
          <a:off x="468629" y="3487940"/>
          <a:ext cx="8393584" cy="2966720"/>
        </p:xfrm>
        <a:graphic>
          <a:graphicData uri="http://schemas.openxmlformats.org/drawingml/2006/table">
            <a:tbl>
              <a:tblPr firstRow="1" bandRow="1">
                <a:tableStyleId>{5C22544A-7EE6-4342-B048-85BDC9FD1C3A}</a:tableStyleId>
              </a:tblPr>
              <a:tblGrid>
                <a:gridCol w="4588346"/>
                <a:gridCol w="3805238"/>
              </a:tblGrid>
              <a:tr h="370840">
                <a:tc>
                  <a:txBody>
                    <a:bodyPr/>
                    <a:lstStyle/>
                    <a:p>
                      <a:pPr algn="ctr"/>
                      <a:r>
                        <a:rPr lang="en-US" dirty="0" smtClean="0"/>
                        <a:t>Method signature</a:t>
                      </a:r>
                      <a:endParaRPr lang="en-US" dirty="0"/>
                    </a:p>
                  </a:txBody>
                  <a:tcPr/>
                </a:tc>
                <a:tc>
                  <a:txBody>
                    <a:bodyPr/>
                    <a:lstStyle/>
                    <a:p>
                      <a:pPr algn="ctr"/>
                      <a:r>
                        <a:rPr lang="en-US" dirty="0" smtClean="0"/>
                        <a:t>Description</a:t>
                      </a:r>
                      <a:endParaRPr lang="en-US" dirty="0"/>
                    </a:p>
                  </a:txBody>
                  <a:tcPr/>
                </a:tc>
              </a:tr>
              <a:tr h="370840">
                <a:tc>
                  <a:txBody>
                    <a:bodyPr/>
                    <a:lstStyle/>
                    <a:p>
                      <a:r>
                        <a:rPr lang="en-US" sz="1600" b="1" dirty="0" smtClean="0">
                          <a:solidFill>
                            <a:prstClr val="black"/>
                          </a:solidFill>
                          <a:latin typeface="CourierNewPS-BoldMT"/>
                        </a:rPr>
                        <a:t>public</a:t>
                      </a:r>
                      <a:r>
                        <a:rPr lang="en-US" sz="1600" b="0" dirty="0" smtClean="0">
                          <a:solidFill>
                            <a:prstClr val="black"/>
                          </a:solidFill>
                          <a:latin typeface="CourierNewPSMT"/>
                        </a:rPr>
                        <a:t> </a:t>
                      </a:r>
                      <a:br>
                        <a:rPr lang="en-US" sz="1600" b="0" dirty="0" smtClean="0">
                          <a:solidFill>
                            <a:prstClr val="black"/>
                          </a:solidFill>
                          <a:latin typeface="CourierNewPSMT"/>
                        </a:rPr>
                      </a:br>
                      <a:r>
                        <a:rPr lang="en-US" sz="1600" b="0" dirty="0" smtClean="0">
                          <a:solidFill>
                            <a:prstClr val="black"/>
                          </a:solidFill>
                          <a:latin typeface="CourierNewPSMT"/>
                        </a:rPr>
                        <a:t>Query </a:t>
                      </a:r>
                      <a:r>
                        <a:rPr lang="en-US" sz="1600" b="0" dirty="0" err="1" smtClean="0">
                          <a:solidFill>
                            <a:srgbClr val="010181"/>
                          </a:solidFill>
                          <a:latin typeface="CourierNewPSMT"/>
                        </a:rPr>
                        <a:t>setParameter</a:t>
                      </a:r>
                      <a:r>
                        <a:rPr lang="en-US" sz="1600" b="0" dirty="0" smtClean="0">
                          <a:solidFill>
                            <a:prstClr val="black"/>
                          </a:solidFill>
                          <a:latin typeface="CourierNewPSMT"/>
                        </a:rPr>
                        <a:t>(</a:t>
                      </a:r>
                      <a:r>
                        <a:rPr lang="en-US" sz="1600" b="0" dirty="0" err="1" smtClean="0">
                          <a:solidFill>
                            <a:srgbClr val="0057AE"/>
                          </a:solidFill>
                          <a:latin typeface="CourierNewPSMT"/>
                        </a:rPr>
                        <a:t>int</a:t>
                      </a:r>
                      <a:r>
                        <a:rPr lang="en-US" sz="1600" b="0" dirty="0" smtClean="0">
                          <a:solidFill>
                            <a:prstClr val="black"/>
                          </a:solidFill>
                          <a:latin typeface="CourierNewPSMT"/>
                        </a:rPr>
                        <a:t> position, </a:t>
                      </a:r>
                    </a:p>
                    <a:p>
                      <a:r>
                        <a:rPr lang="en-US" sz="1600" b="0" dirty="0" smtClean="0">
                          <a:solidFill>
                            <a:prstClr val="black"/>
                          </a:solidFill>
                          <a:latin typeface="CourierNewPSMT"/>
                        </a:rPr>
                        <a:t>                   Object value);</a:t>
                      </a:r>
                    </a:p>
                  </a:txBody>
                  <a:tcPr/>
                </a:tc>
                <a:tc>
                  <a:txBody>
                    <a:bodyPr/>
                    <a:lstStyle/>
                    <a:p>
                      <a:r>
                        <a:rPr lang="en-US" sz="1600" dirty="0" smtClean="0"/>
                        <a:t>Sets the value</a:t>
                      </a:r>
                      <a:r>
                        <a:rPr lang="en-US" sz="1600" baseline="0" dirty="0" smtClean="0"/>
                        <a:t> for a positional parameter</a:t>
                      </a:r>
                      <a:endParaRPr lang="en-US" sz="1600" dirty="0"/>
                    </a:p>
                  </a:txBody>
                  <a:tcPr/>
                </a:tc>
              </a:tr>
              <a:tr h="370840">
                <a:tc>
                  <a:txBody>
                    <a:bodyPr/>
                    <a:lstStyle/>
                    <a:p>
                      <a:r>
                        <a:rPr lang="en-US" sz="1600" b="1" dirty="0" smtClean="0">
                          <a:solidFill>
                            <a:prstClr val="black"/>
                          </a:solidFill>
                          <a:latin typeface="CourierNewPS-BoldMT"/>
                        </a:rPr>
                        <a:t>public</a:t>
                      </a:r>
                      <a:r>
                        <a:rPr lang="en-US" sz="1600" b="0" dirty="0" smtClean="0">
                          <a:solidFill>
                            <a:prstClr val="black"/>
                          </a:solidFill>
                          <a:latin typeface="CourierNewPSMT"/>
                        </a:rPr>
                        <a:t> </a:t>
                      </a:r>
                    </a:p>
                    <a:p>
                      <a:r>
                        <a:rPr lang="en-US" sz="1600" b="0" dirty="0" smtClean="0">
                          <a:solidFill>
                            <a:prstClr val="black"/>
                          </a:solidFill>
                          <a:latin typeface="CourierNewPSMT"/>
                        </a:rPr>
                        <a:t>Query </a:t>
                      </a:r>
                      <a:r>
                        <a:rPr lang="en-US" sz="1600" b="0" dirty="0" err="1" smtClean="0">
                          <a:solidFill>
                            <a:srgbClr val="010181"/>
                          </a:solidFill>
                          <a:latin typeface="CourierNewPSMT"/>
                        </a:rPr>
                        <a:t>setParameter</a:t>
                      </a:r>
                      <a:r>
                        <a:rPr lang="en-US" sz="1600" b="0" dirty="0" smtClean="0">
                          <a:solidFill>
                            <a:prstClr val="black"/>
                          </a:solidFill>
                          <a:latin typeface="CourierNewPSMT"/>
                        </a:rPr>
                        <a:t>(String name,  </a:t>
                      </a:r>
                    </a:p>
                    <a:p>
                      <a:r>
                        <a:rPr lang="en-US" sz="1600" b="0" dirty="0" smtClean="0">
                          <a:solidFill>
                            <a:prstClr val="black"/>
                          </a:solidFill>
                          <a:latin typeface="CourierNewPSMT"/>
                        </a:rPr>
                        <a:t>                   Object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dirty="0" smtClean="0"/>
                        <a:t>Sets</a:t>
                      </a:r>
                      <a:r>
                        <a:rPr lang="it-IT" sz="1600" baseline="0" dirty="0" smtClean="0"/>
                        <a:t> the </a:t>
                      </a:r>
                      <a:r>
                        <a:rPr lang="it-IT" sz="1600" baseline="0" dirty="0" err="1" smtClean="0"/>
                        <a:t>value</a:t>
                      </a:r>
                      <a:r>
                        <a:rPr lang="it-IT" sz="1600" baseline="0" dirty="0" smtClean="0"/>
                        <a:t> for a </a:t>
                      </a:r>
                      <a:r>
                        <a:rPr lang="it-IT" sz="1600" baseline="0" dirty="0" err="1" smtClean="0"/>
                        <a:t>named</a:t>
                      </a:r>
                      <a:r>
                        <a:rPr lang="it-IT" sz="1600" baseline="0" dirty="0" smtClean="0"/>
                        <a:t> </a:t>
                      </a:r>
                      <a:r>
                        <a:rPr lang="it-IT" sz="1600" baseline="0" dirty="0" err="1" smtClean="0"/>
                        <a:t>parameter</a:t>
                      </a:r>
                      <a:endParaRPr lang="it-IT" sz="1600" dirty="0" smtClean="0"/>
                    </a:p>
                  </a:txBody>
                  <a:tcPr/>
                </a:tc>
              </a:tr>
              <a:tr h="370840">
                <a:tc>
                  <a:txBody>
                    <a:bodyPr/>
                    <a:lstStyle/>
                    <a:p>
                      <a:r>
                        <a:rPr lang="en-US" sz="1600" b="1" dirty="0" smtClean="0">
                          <a:solidFill>
                            <a:prstClr val="black"/>
                          </a:solidFill>
                          <a:latin typeface="CourierNewPS-BoldMT"/>
                        </a:rPr>
                        <a:t>public</a:t>
                      </a:r>
                      <a:r>
                        <a:rPr lang="en-US" sz="1600" b="0" dirty="0" smtClean="0">
                          <a:solidFill>
                            <a:prstClr val="black"/>
                          </a:solidFill>
                          <a:latin typeface="CourierNewPSMT"/>
                        </a:rPr>
                        <a:t> List </a:t>
                      </a:r>
                      <a:r>
                        <a:rPr lang="en-US" sz="1600" b="0" dirty="0" err="1" smtClean="0">
                          <a:solidFill>
                            <a:srgbClr val="010181"/>
                          </a:solidFill>
                          <a:latin typeface="CourierNewPSMT"/>
                        </a:rPr>
                        <a:t>getResultList</a:t>
                      </a:r>
                      <a:r>
                        <a:rPr lang="en-US" sz="1600" b="0" dirty="0" smtClean="0">
                          <a:solidFill>
                            <a:prstClr val="black"/>
                          </a:solidFill>
                          <a:latin typeface="CourierNewPSMT"/>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kern="1200" dirty="0" err="1" smtClean="0">
                          <a:solidFill>
                            <a:schemeClr val="dk1"/>
                          </a:solidFill>
                          <a:effectLst/>
                          <a:latin typeface="+mn-lt"/>
                          <a:ea typeface="+mn-ea"/>
                          <a:cs typeface="+mn-cs"/>
                        </a:rPr>
                        <a:t>Retrieves</a:t>
                      </a:r>
                      <a:r>
                        <a:rPr lang="it-IT" sz="1600" kern="1200" dirty="0" smtClean="0">
                          <a:solidFill>
                            <a:schemeClr val="dk1"/>
                          </a:solidFill>
                          <a:effectLst/>
                          <a:latin typeface="+mn-lt"/>
                          <a:ea typeface="+mn-ea"/>
                          <a:cs typeface="+mn-cs"/>
                        </a:rPr>
                        <a:t> a </a:t>
                      </a:r>
                      <a:r>
                        <a:rPr lang="it-IT" sz="1600" kern="1200" dirty="0" err="1" smtClean="0">
                          <a:solidFill>
                            <a:schemeClr val="dk1"/>
                          </a:solidFill>
                          <a:effectLst/>
                          <a:latin typeface="+mn-lt"/>
                          <a:ea typeface="+mn-ea"/>
                          <a:cs typeface="+mn-cs"/>
                        </a:rPr>
                        <a:t>result</a:t>
                      </a:r>
                      <a:r>
                        <a:rPr lang="it-IT" sz="1600" kern="1200" dirty="0" smtClean="0">
                          <a:solidFill>
                            <a:schemeClr val="dk1"/>
                          </a:solidFill>
                          <a:effectLst/>
                          <a:latin typeface="+mn-lt"/>
                          <a:ea typeface="+mn-ea"/>
                          <a:cs typeface="+mn-cs"/>
                        </a:rPr>
                        <a:t> set for a </a:t>
                      </a:r>
                      <a:r>
                        <a:rPr lang="it-IT" sz="1600" kern="1200" dirty="0" err="1" smtClean="0">
                          <a:solidFill>
                            <a:schemeClr val="dk1"/>
                          </a:solidFill>
                          <a:effectLst/>
                          <a:latin typeface="+mn-lt"/>
                          <a:ea typeface="+mn-ea"/>
                          <a:cs typeface="+mn-cs"/>
                        </a:rPr>
                        <a:t>query</a:t>
                      </a:r>
                      <a:endParaRPr lang="it-IT" sz="1600" dirty="0" smtClean="0"/>
                    </a:p>
                  </a:txBody>
                  <a:tcPr/>
                </a:tc>
              </a:tr>
              <a:tr h="370840">
                <a:tc>
                  <a:txBody>
                    <a:bodyPr/>
                    <a:lstStyle/>
                    <a:p>
                      <a:r>
                        <a:rPr lang="en-US" sz="1600" b="1" dirty="0" smtClean="0">
                          <a:solidFill>
                            <a:prstClr val="black"/>
                          </a:solidFill>
                          <a:latin typeface="CourierNewPS-BoldMT"/>
                        </a:rPr>
                        <a:t>public</a:t>
                      </a:r>
                      <a:r>
                        <a:rPr lang="en-US" sz="1600" b="0" dirty="0" smtClean="0">
                          <a:solidFill>
                            <a:prstClr val="black"/>
                          </a:solidFill>
                          <a:latin typeface="CourierNewPSMT"/>
                        </a:rPr>
                        <a:t> </a:t>
                      </a:r>
                      <a:br>
                        <a:rPr lang="en-US" sz="1600" b="0" dirty="0" smtClean="0">
                          <a:solidFill>
                            <a:prstClr val="black"/>
                          </a:solidFill>
                          <a:latin typeface="CourierNewPSMT"/>
                        </a:rPr>
                      </a:br>
                      <a:r>
                        <a:rPr lang="en-US" sz="1600" b="0" dirty="0" smtClean="0">
                          <a:solidFill>
                            <a:prstClr val="black"/>
                          </a:solidFill>
                          <a:latin typeface="CourierNewPSMT"/>
                        </a:rPr>
                        <a:t>Query </a:t>
                      </a:r>
                      <a:r>
                        <a:rPr lang="en-US" sz="1600" b="0" dirty="0" err="1" smtClean="0">
                          <a:solidFill>
                            <a:srgbClr val="010181"/>
                          </a:solidFill>
                          <a:latin typeface="CourierNewPSMT"/>
                        </a:rPr>
                        <a:t>setMaxResults</a:t>
                      </a:r>
                      <a:r>
                        <a:rPr lang="en-US" sz="1600" b="0" dirty="0" smtClean="0">
                          <a:solidFill>
                            <a:prstClr val="black"/>
                          </a:solidFill>
                          <a:latin typeface="CourierNewPSMT"/>
                        </a:rPr>
                        <a:t>(</a:t>
                      </a:r>
                      <a:r>
                        <a:rPr lang="en-US" sz="1600" b="0" dirty="0" err="1" smtClean="0">
                          <a:solidFill>
                            <a:srgbClr val="0057AE"/>
                          </a:solidFill>
                          <a:latin typeface="CourierNewPSMT"/>
                        </a:rPr>
                        <a:t>int</a:t>
                      </a:r>
                      <a:r>
                        <a:rPr lang="en-US" sz="1600" b="0" dirty="0" smtClean="0">
                          <a:solidFill>
                            <a:prstClr val="black"/>
                          </a:solidFill>
                          <a:latin typeface="CourierNewPSMT"/>
                        </a:rPr>
                        <a:t> </a:t>
                      </a:r>
                      <a:r>
                        <a:rPr lang="en-US" sz="1600" b="0" dirty="0" err="1" smtClean="0">
                          <a:solidFill>
                            <a:prstClr val="black"/>
                          </a:solidFill>
                          <a:latin typeface="CourierNewPSMT"/>
                        </a:rPr>
                        <a:t>maxResult</a:t>
                      </a:r>
                      <a:r>
                        <a:rPr lang="en-US" sz="1600" b="0" dirty="0" smtClean="0">
                          <a:solidFill>
                            <a:prstClr val="black"/>
                          </a:solidFill>
                          <a:latin typeface="CourierNewPSMT"/>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600" kern="1200" dirty="0" smtClean="0">
                          <a:solidFill>
                            <a:schemeClr val="dk1"/>
                          </a:solidFill>
                          <a:effectLst/>
                          <a:latin typeface="+mn-lt"/>
                          <a:ea typeface="+mn-ea"/>
                          <a:cs typeface="+mn-cs"/>
                        </a:rPr>
                        <a:t>Sets the maximum</a:t>
                      </a:r>
                      <a:r>
                        <a:rPr lang="it-IT" sz="1600" kern="1200" baseline="0" dirty="0" smtClean="0">
                          <a:solidFill>
                            <a:schemeClr val="dk1"/>
                          </a:solidFill>
                          <a:effectLst/>
                          <a:latin typeface="+mn-lt"/>
                          <a:ea typeface="+mn-ea"/>
                          <a:cs typeface="+mn-cs"/>
                        </a:rPr>
                        <a:t> </a:t>
                      </a:r>
                      <a:r>
                        <a:rPr lang="it-IT" sz="1600" kern="1200" baseline="0" dirty="0" err="1" smtClean="0">
                          <a:solidFill>
                            <a:schemeClr val="dk1"/>
                          </a:solidFill>
                          <a:effectLst/>
                          <a:latin typeface="+mn-lt"/>
                          <a:ea typeface="+mn-ea"/>
                          <a:cs typeface="+mn-cs"/>
                        </a:rPr>
                        <a:t>number</a:t>
                      </a:r>
                      <a:r>
                        <a:rPr lang="it-IT" sz="1600" kern="1200" baseline="0" dirty="0" smtClean="0">
                          <a:solidFill>
                            <a:schemeClr val="dk1"/>
                          </a:solidFill>
                          <a:effectLst/>
                          <a:latin typeface="+mn-lt"/>
                          <a:ea typeface="+mn-ea"/>
                          <a:cs typeface="+mn-cs"/>
                        </a:rPr>
                        <a:t> of </a:t>
                      </a:r>
                      <a:r>
                        <a:rPr lang="it-IT" sz="1600" kern="1200" baseline="0" dirty="0" err="1" smtClean="0">
                          <a:solidFill>
                            <a:schemeClr val="dk1"/>
                          </a:solidFill>
                          <a:effectLst/>
                          <a:latin typeface="+mn-lt"/>
                          <a:ea typeface="+mn-ea"/>
                          <a:cs typeface="+mn-cs"/>
                        </a:rPr>
                        <a:t>objects</a:t>
                      </a:r>
                      <a:r>
                        <a:rPr lang="it-IT" sz="1600" kern="1200" baseline="0" dirty="0" smtClean="0">
                          <a:solidFill>
                            <a:schemeClr val="dk1"/>
                          </a:solidFill>
                          <a:effectLst/>
                          <a:latin typeface="+mn-lt"/>
                          <a:ea typeface="+mn-ea"/>
                          <a:cs typeface="+mn-cs"/>
                        </a:rPr>
                        <a:t> to be </a:t>
                      </a:r>
                      <a:r>
                        <a:rPr lang="it-IT" sz="1600" kern="1200" baseline="0" dirty="0" err="1" smtClean="0">
                          <a:solidFill>
                            <a:schemeClr val="dk1"/>
                          </a:solidFill>
                          <a:effectLst/>
                          <a:latin typeface="+mn-lt"/>
                          <a:ea typeface="+mn-ea"/>
                          <a:cs typeface="+mn-cs"/>
                        </a:rPr>
                        <a:t>retrieved</a:t>
                      </a:r>
                      <a:endParaRPr lang="it-IT" sz="1600" dirty="0" smtClean="0"/>
                    </a:p>
                  </a:txBody>
                  <a:tcPr/>
                </a:tc>
              </a:tr>
            </a:tbl>
          </a:graphicData>
        </a:graphic>
      </p:graphicFrame>
      <p:sp>
        <p:nvSpPr>
          <p:cNvPr id="5" name="Segnaposto numero diapositiva 4"/>
          <p:cNvSpPr>
            <a:spLocks noGrp="1"/>
          </p:cNvSpPr>
          <p:nvPr>
            <p:ph type="sldNum" sz="quarter" idx="12"/>
          </p:nvPr>
        </p:nvSpPr>
        <p:spPr/>
        <p:txBody>
          <a:bodyPr/>
          <a:lstStyle/>
          <a:p>
            <a:fld id="{4A822907-8A9D-4F6B-98F6-913902AD56B5}" type="slidenum">
              <a:rPr lang="en-US" smtClean="0"/>
              <a:t>85</a:t>
            </a:fld>
            <a:endParaRPr lang="en-US"/>
          </a:p>
        </p:txBody>
      </p:sp>
    </p:spTree>
    <p:extLst>
      <p:ext uri="{BB962C8B-B14F-4D97-AF65-F5344CB8AC3E}">
        <p14:creationId xmlns:p14="http://schemas.microsoft.com/office/powerpoint/2010/main" val="137720563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Query API:</a:t>
            </a:r>
            <a:br>
              <a:rPr lang="en-US" dirty="0" smtClean="0"/>
            </a:br>
            <a:r>
              <a:rPr lang="en-US" dirty="0" smtClean="0"/>
              <a:t>Parameters (1/2)</a:t>
            </a:r>
            <a:endParaRPr lang="en-US" dirty="0"/>
          </a:p>
        </p:txBody>
      </p:sp>
      <p:sp>
        <p:nvSpPr>
          <p:cNvPr id="3" name="Segnaposto contenuto 2"/>
          <p:cNvSpPr>
            <a:spLocks noGrp="1"/>
          </p:cNvSpPr>
          <p:nvPr>
            <p:ph idx="1"/>
          </p:nvPr>
        </p:nvSpPr>
        <p:spPr/>
        <p:txBody>
          <a:bodyPr>
            <a:normAutofit fontScale="92500" lnSpcReduction="10000"/>
          </a:bodyPr>
          <a:lstStyle/>
          <a:p>
            <a:r>
              <a:rPr lang="en-US" dirty="0" smtClean="0"/>
              <a:t>The number of entities retrieved in a query can be limited by specifying a </a:t>
            </a:r>
            <a:r>
              <a:rPr lang="en-US" dirty="0" smtClean="0">
                <a:latin typeface="Courier New"/>
                <a:cs typeface="Courier New"/>
              </a:rPr>
              <a:t>WHERE</a:t>
            </a:r>
            <a:r>
              <a:rPr lang="en-US" dirty="0" smtClean="0"/>
              <a:t> clause</a:t>
            </a:r>
          </a:p>
          <a:p>
            <a:pPr lvl="1"/>
            <a:r>
              <a:rPr lang="en-US" dirty="0" smtClean="0">
                <a:latin typeface="Courier New"/>
                <a:cs typeface="Courier New"/>
              </a:rPr>
              <a:t>WHERE</a:t>
            </a:r>
            <a:r>
              <a:rPr lang="en-US" dirty="0" smtClean="0"/>
              <a:t> clauses can be parameterized </a:t>
            </a:r>
          </a:p>
          <a:p>
            <a:r>
              <a:rPr lang="en-US" dirty="0" smtClean="0"/>
              <a:t>Two ways of specifying parameters:</a:t>
            </a:r>
          </a:p>
          <a:p>
            <a:pPr lvl="1"/>
            <a:r>
              <a:rPr lang="en-US" dirty="0" smtClean="0"/>
              <a:t>By number (positional parameter)</a:t>
            </a:r>
          </a:p>
          <a:p>
            <a:pPr lvl="1"/>
            <a:r>
              <a:rPr lang="en-US" dirty="0" smtClean="0"/>
              <a:t>By name (named parameter)</a:t>
            </a:r>
          </a:p>
          <a:p>
            <a:r>
              <a:rPr lang="en-US" dirty="0" smtClean="0"/>
              <a:t>Before executing a query, all parameters need to be set</a:t>
            </a:r>
          </a:p>
          <a:p>
            <a:pPr lvl="1"/>
            <a:r>
              <a:rPr lang="en-US" dirty="0" smtClean="0"/>
              <a:t>This can be done by using the </a:t>
            </a:r>
            <a:r>
              <a:rPr lang="en-US" dirty="0" smtClean="0">
                <a:latin typeface="Courier New"/>
                <a:cs typeface="Courier New"/>
              </a:rPr>
              <a:t>Query</a:t>
            </a:r>
            <a:r>
              <a:rPr lang="en-US" dirty="0" smtClean="0"/>
              <a:t>’s </a:t>
            </a:r>
            <a:r>
              <a:rPr lang="en-US" dirty="0" err="1" smtClean="0">
                <a:latin typeface="Courier New"/>
                <a:cs typeface="Courier New"/>
              </a:rPr>
              <a:t>setParameter</a:t>
            </a:r>
            <a:r>
              <a:rPr lang="en-US" dirty="0" smtClean="0">
                <a:latin typeface="Courier New"/>
                <a:cs typeface="Courier New"/>
              </a:rPr>
              <a:t>()</a:t>
            </a:r>
            <a:r>
              <a:rPr lang="en-US" dirty="0" smtClean="0"/>
              <a:t> method</a:t>
            </a:r>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86</a:t>
            </a:fld>
            <a:endParaRPr lang="en-US"/>
          </a:p>
        </p:txBody>
      </p:sp>
    </p:spTree>
    <p:extLst>
      <p:ext uri="{BB962C8B-B14F-4D97-AF65-F5344CB8AC3E}">
        <p14:creationId xmlns:p14="http://schemas.microsoft.com/office/powerpoint/2010/main" val="30887119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fontScale="90000"/>
          </a:bodyPr>
          <a:lstStyle/>
          <a:p>
            <a:r>
              <a:rPr lang="en-US" dirty="0" smtClean="0"/>
              <a:t>Query API:</a:t>
            </a:r>
            <a:r>
              <a:rPr lang="en-US" dirty="0"/>
              <a:t/>
            </a:r>
            <a:br>
              <a:rPr lang="en-US" dirty="0"/>
            </a:br>
            <a:r>
              <a:rPr lang="en-US" dirty="0"/>
              <a:t>Parameters </a:t>
            </a:r>
            <a:r>
              <a:rPr lang="en-US" dirty="0" smtClean="0"/>
              <a:t>(2/2)</a:t>
            </a:r>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1899665867"/>
              </p:ext>
            </p:extLst>
          </p:nvPr>
        </p:nvGraphicFramePr>
        <p:xfrm>
          <a:off x="925623" y="2484753"/>
          <a:ext cx="7610475" cy="1432560"/>
        </p:xfrm>
        <a:graphic>
          <a:graphicData uri="http://schemas.openxmlformats.org/drawingml/2006/table">
            <a:tbl>
              <a:tblPr firstRow="1" bandRow="1">
                <a:tableStyleId>{5C22544A-7EE6-4342-B048-85BDC9FD1C3A}</a:tableStyleId>
              </a:tblPr>
              <a:tblGrid>
                <a:gridCol w="7610475"/>
              </a:tblGrid>
              <a:tr h="265284">
                <a:tc>
                  <a:txBody>
                    <a:bodyPr/>
                    <a:lstStyle/>
                    <a:p>
                      <a:r>
                        <a:rPr lang="en-US" dirty="0" smtClean="0"/>
                        <a:t>Executing query instance with positional parameters</a:t>
                      </a:r>
                      <a:endParaRPr lang="en-US" dirty="0"/>
                    </a:p>
                  </a:txBody>
                  <a:tcPr/>
                </a:tc>
              </a:tr>
              <a:tr h="478022">
                <a:tc>
                  <a:txBody>
                    <a:bodyPr/>
                    <a:lstStyle/>
                    <a:p>
                      <a:r>
                        <a:rPr lang="en-US" sz="1600" dirty="0" smtClean="0">
                          <a:solidFill>
                            <a:prstClr val="black"/>
                          </a:solidFill>
                          <a:latin typeface="CourierNewPSMT"/>
                        </a:rPr>
                        <a:t>Query query = </a:t>
                      </a:r>
                      <a:r>
                        <a:rPr lang="en-US" sz="1600" dirty="0" err="1" smtClean="0">
                          <a:solidFill>
                            <a:prstClr val="black"/>
                          </a:solidFill>
                          <a:latin typeface="CourierNewPSMT"/>
                        </a:rPr>
                        <a:t>em.</a:t>
                      </a:r>
                      <a:r>
                        <a:rPr lang="en-US" sz="1600" dirty="0" err="1" smtClean="0">
                          <a:solidFill>
                            <a:srgbClr val="010181"/>
                          </a:solidFill>
                          <a:latin typeface="CourierNewPSMT"/>
                        </a:rPr>
                        <a:t>createQuery</a:t>
                      </a:r>
                      <a:r>
                        <a:rPr lang="en-US" sz="1600" dirty="0" smtClean="0">
                          <a:solidFill>
                            <a:prstClr val="black"/>
                          </a:solidFill>
                          <a:latin typeface="CourierNewPSMT"/>
                        </a:rPr>
                        <a:t>(</a:t>
                      </a:r>
                      <a:r>
                        <a:rPr lang="en-US" sz="1600" dirty="0" smtClean="0">
                          <a:solidFill>
                            <a:srgbClr val="BF0303"/>
                          </a:solidFill>
                          <a:latin typeface="CourierNewPSMT"/>
                        </a:rPr>
                        <a:t>"SELECT </a:t>
                      </a:r>
                      <a:r>
                        <a:rPr lang="en-US" sz="1600" dirty="0" err="1" smtClean="0">
                          <a:solidFill>
                            <a:srgbClr val="BF0303"/>
                          </a:solidFill>
                          <a:latin typeface="CourierNewPSMT"/>
                        </a:rPr>
                        <a:t>i</a:t>
                      </a:r>
                      <a:r>
                        <a:rPr lang="en-US" sz="1600" dirty="0" smtClean="0">
                          <a:solidFill>
                            <a:srgbClr val="BF0303"/>
                          </a:solidFill>
                          <a:latin typeface="CourierNewPSMT"/>
                        </a:rPr>
                        <a:t> FROM Item </a:t>
                      </a:r>
                      <a:r>
                        <a:rPr lang="en-US" sz="1600" dirty="0" err="1" smtClean="0">
                          <a:solidFill>
                            <a:srgbClr val="BF0303"/>
                          </a:solidFill>
                          <a:latin typeface="CourierNewPSMT"/>
                        </a:rPr>
                        <a:t>i</a:t>
                      </a:r>
                      <a:r>
                        <a:rPr lang="en-US" sz="1600" dirty="0" smtClean="0">
                          <a:solidFill>
                            <a:srgbClr val="BF0303"/>
                          </a:solidFill>
                          <a:latin typeface="CourierNewPSMT"/>
                        </a:rPr>
                        <a:t> WHERE        </a:t>
                      </a:r>
                    </a:p>
                    <a:p>
                      <a:r>
                        <a:rPr lang="en-US" sz="1600" dirty="0" smtClean="0">
                          <a:solidFill>
                            <a:srgbClr val="BF0303"/>
                          </a:solidFill>
                          <a:latin typeface="CourierNewPSMT"/>
                        </a:rPr>
                        <a:t>                              </a:t>
                      </a:r>
                      <a:r>
                        <a:rPr lang="en-US" sz="1600" dirty="0" err="1" smtClean="0">
                          <a:solidFill>
                            <a:srgbClr val="BF0303"/>
                          </a:solidFill>
                          <a:latin typeface="CourierNewPSMT"/>
                        </a:rPr>
                        <a:t>i.initialPrice</a:t>
                      </a:r>
                      <a:r>
                        <a:rPr lang="en-US" sz="1600" dirty="0" smtClean="0">
                          <a:solidFill>
                            <a:srgbClr val="BF0303"/>
                          </a:solidFill>
                          <a:latin typeface="CourierNewPSMT"/>
                        </a:rPr>
                        <a:t> = </a:t>
                      </a:r>
                      <a:r>
                        <a:rPr lang="en-US" sz="1600" b="1" u="sng" dirty="0" smtClean="0">
                          <a:solidFill>
                            <a:srgbClr val="BF0303"/>
                          </a:solidFill>
                          <a:latin typeface="CourierNewPSMT"/>
                        </a:rPr>
                        <a:t>?1</a:t>
                      </a:r>
                      <a:r>
                        <a:rPr lang="en-US" sz="1600" dirty="0" smtClean="0">
                          <a:solidFill>
                            <a:srgbClr val="BF0303"/>
                          </a:solidFill>
                          <a:latin typeface="CourierNewPSMT"/>
                        </a:rPr>
                        <a:t>"</a:t>
                      </a:r>
                      <a:r>
                        <a:rPr lang="en-US" sz="1600" dirty="0" smtClean="0">
                          <a:solidFill>
                            <a:prstClr val="black"/>
                          </a:solidFill>
                          <a:latin typeface="CourierNewPSMT"/>
                        </a:rPr>
                        <a:t>);</a:t>
                      </a:r>
                    </a:p>
                    <a:p>
                      <a:r>
                        <a:rPr lang="en-US" sz="1600" dirty="0" err="1" smtClean="0">
                          <a:solidFill>
                            <a:prstClr val="black"/>
                          </a:solidFill>
                          <a:latin typeface="CourierNewPSMT"/>
                        </a:rPr>
                        <a:t>query.</a:t>
                      </a:r>
                      <a:r>
                        <a:rPr lang="en-US" sz="1600" dirty="0" err="1" smtClean="0">
                          <a:solidFill>
                            <a:srgbClr val="010181"/>
                          </a:solidFill>
                          <a:latin typeface="CourierNewPSMT"/>
                        </a:rPr>
                        <a:t>setParameter</a:t>
                      </a:r>
                      <a:r>
                        <a:rPr lang="en-US" sz="1600" dirty="0" smtClean="0">
                          <a:solidFill>
                            <a:prstClr val="black"/>
                          </a:solidFill>
                          <a:latin typeface="CourierNewPSMT"/>
                        </a:rPr>
                        <a:t>(</a:t>
                      </a:r>
                      <a:r>
                        <a:rPr lang="en-US" sz="1600" dirty="0" smtClean="0">
                          <a:solidFill>
                            <a:srgbClr val="B07E00"/>
                          </a:solidFill>
                          <a:latin typeface="CourierNewPSMT"/>
                        </a:rPr>
                        <a:t>1</a:t>
                      </a:r>
                      <a:r>
                        <a:rPr lang="en-US" sz="1600" dirty="0" smtClean="0">
                          <a:solidFill>
                            <a:prstClr val="black"/>
                          </a:solidFill>
                          <a:latin typeface="CourierNewPSMT"/>
                        </a:rPr>
                        <a:t>, </a:t>
                      </a:r>
                      <a:r>
                        <a:rPr lang="en-US" sz="1600" dirty="0" smtClean="0">
                          <a:solidFill>
                            <a:srgbClr val="B07E00"/>
                          </a:solidFill>
                          <a:latin typeface="CourierNewPSMT"/>
                        </a:rPr>
                        <a:t>100.00</a:t>
                      </a:r>
                      <a:r>
                        <a:rPr lang="en-US" sz="1600" dirty="0" smtClean="0">
                          <a:solidFill>
                            <a:prstClr val="black"/>
                          </a:solidFill>
                          <a:latin typeface="CourierNewPSMT"/>
                        </a:rPr>
                        <a:t>);</a:t>
                      </a:r>
                    </a:p>
                    <a:p>
                      <a:r>
                        <a:rPr lang="en-US" sz="1600" dirty="0" smtClean="0">
                          <a:solidFill>
                            <a:prstClr val="black"/>
                          </a:solidFill>
                          <a:latin typeface="CourierNewPSMT"/>
                        </a:rPr>
                        <a:t>List&lt;Item&gt; items = </a:t>
                      </a:r>
                      <a:r>
                        <a:rPr lang="en-US" sz="1600" dirty="0" err="1" smtClean="0">
                          <a:solidFill>
                            <a:prstClr val="black"/>
                          </a:solidFill>
                          <a:latin typeface="CourierNewPSMT"/>
                        </a:rPr>
                        <a:t>query.</a:t>
                      </a:r>
                      <a:r>
                        <a:rPr lang="en-US" sz="1600" dirty="0" err="1" smtClean="0">
                          <a:solidFill>
                            <a:srgbClr val="010181"/>
                          </a:solidFill>
                          <a:latin typeface="CourierNewPSMT"/>
                        </a:rPr>
                        <a:t>getResultList</a:t>
                      </a:r>
                      <a:r>
                        <a:rPr lang="en-US" sz="1600" dirty="0" smtClean="0">
                          <a:solidFill>
                            <a:prstClr val="black"/>
                          </a:solidFill>
                          <a:latin typeface="CourierNewPSMT"/>
                        </a:rPr>
                        <a:t>();</a:t>
                      </a:r>
                    </a:p>
                  </a:txBody>
                  <a:tcPr/>
                </a:tc>
              </a:tr>
            </a:tbl>
          </a:graphicData>
        </a:graphic>
      </p:graphicFrame>
      <p:graphicFrame>
        <p:nvGraphicFramePr>
          <p:cNvPr id="6" name="Segnaposto contenuto 3"/>
          <p:cNvGraphicFramePr>
            <a:graphicFrameLocks/>
          </p:cNvGraphicFramePr>
          <p:nvPr>
            <p:extLst>
              <p:ext uri="{D42A27DB-BD31-4B8C-83A1-F6EECF244321}">
                <p14:modId xmlns:p14="http://schemas.microsoft.com/office/powerpoint/2010/main" val="2570785679"/>
              </p:ext>
            </p:extLst>
          </p:nvPr>
        </p:nvGraphicFramePr>
        <p:xfrm>
          <a:off x="925623" y="4387584"/>
          <a:ext cx="7610475" cy="1676400"/>
        </p:xfrm>
        <a:graphic>
          <a:graphicData uri="http://schemas.openxmlformats.org/drawingml/2006/table">
            <a:tbl>
              <a:tblPr firstRow="1" bandRow="1">
                <a:tableStyleId>{5C22544A-7EE6-4342-B048-85BDC9FD1C3A}</a:tableStyleId>
              </a:tblPr>
              <a:tblGrid>
                <a:gridCol w="7610475"/>
              </a:tblGrid>
              <a:tr h="265284">
                <a:tc>
                  <a:txBody>
                    <a:bodyPr/>
                    <a:lstStyle/>
                    <a:p>
                      <a:r>
                        <a:rPr lang="en-US" dirty="0" smtClean="0"/>
                        <a:t>Executing query instance with named parameters</a:t>
                      </a:r>
                      <a:endParaRPr lang="en-US" dirty="0"/>
                    </a:p>
                  </a:txBody>
                  <a:tcPr/>
                </a:tc>
              </a:tr>
              <a:tr h="478022">
                <a:tc>
                  <a:txBody>
                    <a:bodyPr/>
                    <a:lstStyle/>
                    <a:p>
                      <a:r>
                        <a:rPr lang="en-US" sz="1600" dirty="0" smtClean="0">
                          <a:solidFill>
                            <a:prstClr val="black"/>
                          </a:solidFill>
                          <a:latin typeface="CourierNewPSMT"/>
                        </a:rPr>
                        <a:t>Query query = </a:t>
                      </a:r>
                      <a:r>
                        <a:rPr lang="en-US" sz="1600" dirty="0" err="1" smtClean="0">
                          <a:solidFill>
                            <a:prstClr val="black"/>
                          </a:solidFill>
                          <a:latin typeface="CourierNewPSMT"/>
                        </a:rPr>
                        <a:t>em.</a:t>
                      </a:r>
                      <a:r>
                        <a:rPr lang="en-US" sz="1600" dirty="0" err="1" smtClean="0">
                          <a:solidFill>
                            <a:srgbClr val="010181"/>
                          </a:solidFill>
                          <a:latin typeface="CourierNewPSMT"/>
                        </a:rPr>
                        <a:t>createQuery</a:t>
                      </a:r>
                      <a:r>
                        <a:rPr lang="en-US" sz="1600" dirty="0" smtClean="0">
                          <a:solidFill>
                            <a:prstClr val="black"/>
                          </a:solidFill>
                          <a:latin typeface="CourierNewPSMT"/>
                        </a:rPr>
                        <a:t>(</a:t>
                      </a:r>
                      <a:r>
                        <a:rPr lang="en-US" sz="1600" dirty="0" smtClean="0">
                          <a:solidFill>
                            <a:srgbClr val="BF0303"/>
                          </a:solidFill>
                          <a:latin typeface="CourierNewPSMT"/>
                        </a:rPr>
                        <a:t>"SELECT c FROM Category c WHERE  </a:t>
                      </a:r>
                    </a:p>
                    <a:p>
                      <a:r>
                        <a:rPr lang="en-US" sz="1600" dirty="0" smtClean="0">
                          <a:solidFill>
                            <a:srgbClr val="BF0303"/>
                          </a:solidFill>
                          <a:latin typeface="CourierNewPSMT"/>
                        </a:rPr>
                        <a:t>                             </a:t>
                      </a:r>
                      <a:r>
                        <a:rPr lang="en-US" sz="1600" dirty="0" err="1" smtClean="0">
                          <a:solidFill>
                            <a:srgbClr val="BF0303"/>
                          </a:solidFill>
                          <a:latin typeface="CourierNewPSMT"/>
                        </a:rPr>
                        <a:t>c.categoryName</a:t>
                      </a:r>
                      <a:r>
                        <a:rPr lang="en-US" sz="1600" dirty="0" smtClean="0">
                          <a:solidFill>
                            <a:srgbClr val="BF0303"/>
                          </a:solidFill>
                          <a:latin typeface="CourierNewPSMT"/>
                        </a:rPr>
                        <a:t> LIKE</a:t>
                      </a:r>
                    </a:p>
                    <a:p>
                      <a:r>
                        <a:rPr lang="en-US" sz="1600" dirty="0" smtClean="0">
                          <a:solidFill>
                            <a:srgbClr val="BF0303"/>
                          </a:solidFill>
                          <a:latin typeface="CourierNewPSMT"/>
                        </a:rPr>
                        <a:t>                            </a:t>
                      </a:r>
                      <a:r>
                        <a:rPr lang="en-US" sz="1600" baseline="0" dirty="0" smtClean="0">
                          <a:solidFill>
                            <a:srgbClr val="BF0303"/>
                          </a:solidFill>
                          <a:latin typeface="CourierNewPSMT"/>
                        </a:rPr>
                        <a:t>                </a:t>
                      </a:r>
                      <a:r>
                        <a:rPr lang="en-US" sz="1600" b="1" u="sng" dirty="0" smtClean="0">
                          <a:solidFill>
                            <a:srgbClr val="BF0303"/>
                          </a:solidFill>
                          <a:latin typeface="CourierNewPSMT"/>
                        </a:rPr>
                        <a:t>:</a:t>
                      </a:r>
                      <a:r>
                        <a:rPr lang="en-US" sz="1600" b="1" u="sng" dirty="0" err="1" smtClean="0">
                          <a:solidFill>
                            <a:srgbClr val="BF0303"/>
                          </a:solidFill>
                          <a:latin typeface="CourierNewPSMT"/>
                        </a:rPr>
                        <a:t>categoryName</a:t>
                      </a:r>
                      <a:r>
                        <a:rPr lang="en-US" sz="1600" dirty="0" smtClean="0">
                          <a:solidFill>
                            <a:srgbClr val="BF0303"/>
                          </a:solidFill>
                          <a:latin typeface="CourierNewPSMT"/>
                        </a:rPr>
                        <a:t>"</a:t>
                      </a:r>
                      <a:r>
                        <a:rPr lang="en-US" sz="1600" dirty="0" smtClean="0">
                          <a:solidFill>
                            <a:prstClr val="black"/>
                          </a:solidFill>
                          <a:latin typeface="CourierNewPSMT"/>
                        </a:rPr>
                        <a:t>);</a:t>
                      </a:r>
                    </a:p>
                    <a:p>
                      <a:r>
                        <a:rPr lang="en-US" sz="1600" dirty="0" err="1" smtClean="0">
                          <a:solidFill>
                            <a:prstClr val="black"/>
                          </a:solidFill>
                          <a:latin typeface="CourierNewPSMT"/>
                        </a:rPr>
                        <a:t>query.</a:t>
                      </a:r>
                      <a:r>
                        <a:rPr lang="en-US" sz="1600" dirty="0" err="1" smtClean="0">
                          <a:solidFill>
                            <a:srgbClr val="010181"/>
                          </a:solidFill>
                          <a:latin typeface="CourierNewPSMT"/>
                        </a:rPr>
                        <a:t>setParameter</a:t>
                      </a:r>
                      <a:r>
                        <a:rPr lang="en-US" sz="1600" dirty="0" smtClean="0">
                          <a:solidFill>
                            <a:prstClr val="black"/>
                          </a:solidFill>
                          <a:latin typeface="CourierNewPSMT"/>
                        </a:rPr>
                        <a:t>(</a:t>
                      </a:r>
                      <a:r>
                        <a:rPr lang="en-US" sz="1600" dirty="0" smtClean="0">
                          <a:solidFill>
                            <a:srgbClr val="BF0303"/>
                          </a:solidFill>
                          <a:latin typeface="CourierNewPSMT"/>
                        </a:rPr>
                        <a:t>"</a:t>
                      </a:r>
                      <a:r>
                        <a:rPr lang="en-US" sz="1600" dirty="0" err="1" smtClean="0">
                          <a:solidFill>
                            <a:srgbClr val="BF0303"/>
                          </a:solidFill>
                          <a:latin typeface="CourierNewPSMT"/>
                        </a:rPr>
                        <a:t>categoryName</a:t>
                      </a:r>
                      <a:r>
                        <a:rPr lang="en-US" sz="1600" dirty="0" smtClean="0">
                          <a:solidFill>
                            <a:srgbClr val="BF0303"/>
                          </a:solidFill>
                          <a:latin typeface="CourierNewPSMT"/>
                        </a:rPr>
                        <a:t>"</a:t>
                      </a:r>
                      <a:r>
                        <a:rPr lang="en-US" sz="1600" dirty="0" smtClean="0">
                          <a:solidFill>
                            <a:prstClr val="black"/>
                          </a:solidFill>
                          <a:latin typeface="CourierNewPSMT"/>
                        </a:rPr>
                        <a:t>, </a:t>
                      </a:r>
                      <a:r>
                        <a:rPr lang="en-US" sz="1600" dirty="0" err="1" smtClean="0">
                          <a:solidFill>
                            <a:prstClr val="black"/>
                          </a:solidFill>
                          <a:latin typeface="CourierNewPSMT"/>
                        </a:rPr>
                        <a:t>categoryName</a:t>
                      </a:r>
                      <a:r>
                        <a:rPr lang="en-US" sz="1600" dirty="0" smtClean="0">
                          <a:solidFill>
                            <a:prstClr val="black"/>
                          </a:solidFill>
                          <a:latin typeface="CourierNewPSMT"/>
                        </a:rPr>
                        <a:t>);</a:t>
                      </a:r>
                    </a:p>
                    <a:p>
                      <a:r>
                        <a:rPr lang="en-US" sz="1600" dirty="0" smtClean="0">
                          <a:solidFill>
                            <a:prstClr val="black"/>
                          </a:solidFill>
                          <a:latin typeface="CourierNewPSMT"/>
                        </a:rPr>
                        <a:t>List&lt;Category&gt; categories = </a:t>
                      </a:r>
                      <a:r>
                        <a:rPr lang="en-US" sz="1600" dirty="0" err="1" smtClean="0">
                          <a:solidFill>
                            <a:prstClr val="black"/>
                          </a:solidFill>
                          <a:latin typeface="CourierNewPSMT"/>
                        </a:rPr>
                        <a:t>query.</a:t>
                      </a:r>
                      <a:r>
                        <a:rPr lang="en-US" sz="1600" dirty="0" err="1" smtClean="0">
                          <a:solidFill>
                            <a:srgbClr val="010181"/>
                          </a:solidFill>
                          <a:latin typeface="CourierNewPSMT"/>
                        </a:rPr>
                        <a:t>getResultList</a:t>
                      </a:r>
                      <a:r>
                        <a:rPr lang="en-US" sz="1600" dirty="0" smtClean="0">
                          <a:solidFill>
                            <a:prstClr val="black"/>
                          </a:solidFill>
                          <a:latin typeface="CourierNewPSMT"/>
                        </a:rPr>
                        <a:t>();</a:t>
                      </a:r>
                    </a:p>
                  </a:txBody>
                  <a:tcPr/>
                </a:tc>
              </a:tr>
            </a:tbl>
          </a:graphicData>
        </a:graphic>
      </p:graphicFrame>
      <p:sp>
        <p:nvSpPr>
          <p:cNvPr id="2" name="Segnaposto numero diapositiva 1"/>
          <p:cNvSpPr>
            <a:spLocks noGrp="1"/>
          </p:cNvSpPr>
          <p:nvPr>
            <p:ph type="sldNum" sz="quarter" idx="12"/>
          </p:nvPr>
        </p:nvSpPr>
        <p:spPr/>
        <p:txBody>
          <a:bodyPr/>
          <a:lstStyle/>
          <a:p>
            <a:fld id="{4A822907-8A9D-4F6B-98F6-913902AD56B5}" type="slidenum">
              <a:rPr lang="en-US" smtClean="0"/>
              <a:t>87</a:t>
            </a:fld>
            <a:endParaRPr lang="en-US"/>
          </a:p>
        </p:txBody>
      </p:sp>
    </p:spTree>
    <p:extLst>
      <p:ext uri="{BB962C8B-B14F-4D97-AF65-F5344CB8AC3E}">
        <p14:creationId xmlns:p14="http://schemas.microsoft.com/office/powerpoint/2010/main" val="4841649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en-US" dirty="0" smtClean="0"/>
              <a:t>Querying the data source</a:t>
            </a:r>
            <a:endParaRPr lang="en-US" dirty="0"/>
          </a:p>
        </p:txBody>
      </p:sp>
      <p:sp>
        <p:nvSpPr>
          <p:cNvPr id="4" name="Segnaposto testo 3"/>
          <p:cNvSpPr>
            <a:spLocks noGrp="1"/>
          </p:cNvSpPr>
          <p:nvPr>
            <p:ph type="body" idx="1"/>
          </p:nvPr>
        </p:nvSpPr>
        <p:spPr/>
        <p:txBody>
          <a:bodyPr/>
          <a:lstStyle/>
          <a:p>
            <a:r>
              <a:rPr lang="en-US" dirty="0" smtClean="0"/>
              <a:t>Criteria API</a:t>
            </a:r>
            <a:endParaRPr lang="en-US" dirty="0"/>
          </a:p>
        </p:txBody>
      </p:sp>
    </p:spTree>
    <p:extLst>
      <p:ext uri="{BB962C8B-B14F-4D97-AF65-F5344CB8AC3E}">
        <p14:creationId xmlns:p14="http://schemas.microsoft.com/office/powerpoint/2010/main" val="374383055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en-US" dirty="0" smtClean="0"/>
              <a:t>Criteria API: Overview</a:t>
            </a:r>
            <a:endParaRPr lang="en-US" dirty="0"/>
          </a:p>
        </p:txBody>
      </p:sp>
      <p:sp>
        <p:nvSpPr>
          <p:cNvPr id="5" name="Segnaposto contenuto 4"/>
          <p:cNvSpPr>
            <a:spLocks noGrp="1"/>
          </p:cNvSpPr>
          <p:nvPr>
            <p:ph idx="1"/>
          </p:nvPr>
        </p:nvSpPr>
        <p:spPr/>
        <p:txBody>
          <a:bodyPr>
            <a:normAutofit fontScale="85000" lnSpcReduction="20000"/>
          </a:bodyPr>
          <a:lstStyle/>
          <a:p>
            <a:r>
              <a:rPr lang="en-US" dirty="0"/>
              <a:t>The Criteria API is especially suitable to build complex, dynamic queries where the structure of the criteria is not known until </a:t>
            </a:r>
            <a:r>
              <a:rPr lang="en-US" b="1" dirty="0">
                <a:solidFill>
                  <a:srgbClr val="FF0000"/>
                </a:solidFill>
              </a:rPr>
              <a:t>runtime</a:t>
            </a:r>
            <a:endParaRPr lang="en-US" dirty="0">
              <a:solidFill>
                <a:srgbClr val="FF0000"/>
              </a:solidFill>
            </a:endParaRPr>
          </a:p>
          <a:p>
            <a:r>
              <a:rPr lang="it-IT" dirty="0" smtClean="0"/>
              <a:t>The </a:t>
            </a:r>
            <a:r>
              <a:rPr lang="it-IT" dirty="0"/>
              <a:t>Criteria API </a:t>
            </a:r>
            <a:r>
              <a:rPr lang="it-IT" dirty="0" smtClean="0"/>
              <a:t>also provides </a:t>
            </a:r>
            <a:r>
              <a:rPr lang="it-IT" dirty="0"/>
              <a:t>a way of creating </a:t>
            </a:r>
            <a:r>
              <a:rPr lang="it-IT" b="1" dirty="0"/>
              <a:t>type-safe queries </a:t>
            </a:r>
            <a:endParaRPr lang="it-IT" b="1" dirty="0" smtClean="0"/>
          </a:p>
          <a:p>
            <a:pPr lvl="1"/>
            <a:r>
              <a:rPr lang="it-IT" dirty="0"/>
              <a:t>A type error is </a:t>
            </a:r>
            <a:r>
              <a:rPr lang="it-IT" dirty="0" smtClean="0"/>
              <a:t>caused </a:t>
            </a:r>
            <a:r>
              <a:rPr lang="it-IT" dirty="0"/>
              <a:t>by a discrepancy between differing data </a:t>
            </a:r>
            <a:r>
              <a:rPr lang="it-IT" dirty="0" smtClean="0"/>
              <a:t>types</a:t>
            </a:r>
          </a:p>
          <a:p>
            <a:r>
              <a:rPr lang="en-US" dirty="0"/>
              <a:t>Type-safety is ensured by </a:t>
            </a:r>
            <a:r>
              <a:rPr lang="en-US" dirty="0" smtClean="0"/>
              <a:t>means of </a:t>
            </a:r>
            <a:r>
              <a:rPr lang="en-US" b="1" dirty="0" err="1"/>
              <a:t>metamodel</a:t>
            </a:r>
            <a:r>
              <a:rPr lang="en-US" b="1" dirty="0"/>
              <a:t> objects</a:t>
            </a:r>
          </a:p>
          <a:p>
            <a:pPr lvl="1"/>
            <a:r>
              <a:rPr lang="en-US" dirty="0" smtClean="0"/>
              <a:t>queries are “assembled” programmatically from typed parts</a:t>
            </a:r>
          </a:p>
          <a:p>
            <a:pPr lvl="1"/>
            <a:r>
              <a:rPr lang="en-US" dirty="0" smtClean="0"/>
              <a:t>more </a:t>
            </a:r>
            <a:r>
              <a:rPr lang="en-US" dirty="0"/>
              <a:t>robust, because the Java compiler </a:t>
            </a:r>
            <a:r>
              <a:rPr lang="en-US" dirty="0">
                <a:solidFill>
                  <a:srgbClr val="FF0000"/>
                </a:solidFill>
              </a:rPr>
              <a:t>can perform type-checking at compile-</a:t>
            </a:r>
            <a:r>
              <a:rPr lang="en-US" dirty="0" smtClean="0">
                <a:solidFill>
                  <a:srgbClr val="FF0000"/>
                </a:solidFill>
              </a:rPr>
              <a:t>time</a:t>
            </a:r>
          </a:p>
          <a:p>
            <a:endParaRPr lang="en-US" dirty="0" smtClean="0"/>
          </a:p>
          <a:p>
            <a:pPr lvl="1"/>
            <a:endParaRPr lang="en-US" b="1" dirty="0"/>
          </a:p>
        </p:txBody>
      </p:sp>
      <p:sp>
        <p:nvSpPr>
          <p:cNvPr id="2" name="Segnaposto numero diapositiva 1"/>
          <p:cNvSpPr>
            <a:spLocks noGrp="1"/>
          </p:cNvSpPr>
          <p:nvPr>
            <p:ph type="sldNum" sz="quarter" idx="12"/>
          </p:nvPr>
        </p:nvSpPr>
        <p:spPr/>
        <p:txBody>
          <a:bodyPr/>
          <a:lstStyle/>
          <a:p>
            <a:fld id="{4A822907-8A9D-4F6B-98F6-913902AD56B5}" type="slidenum">
              <a:rPr lang="en-US" smtClean="0"/>
              <a:t>89</a:t>
            </a:fld>
            <a:endParaRPr lang="en-US"/>
          </a:p>
        </p:txBody>
      </p:sp>
    </p:spTree>
    <p:extLst>
      <p:ext uri="{BB962C8B-B14F-4D97-AF65-F5344CB8AC3E}">
        <p14:creationId xmlns:p14="http://schemas.microsoft.com/office/powerpoint/2010/main" val="1627817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Java Persistence API</a:t>
            </a:r>
            <a:endParaRPr lang="en-US" dirty="0"/>
          </a:p>
        </p:txBody>
      </p:sp>
      <p:sp>
        <p:nvSpPr>
          <p:cNvPr id="3" name="Segnaposto contenuto 2"/>
          <p:cNvSpPr>
            <a:spLocks noGrp="1"/>
          </p:cNvSpPr>
          <p:nvPr>
            <p:ph idx="1"/>
          </p:nvPr>
        </p:nvSpPr>
        <p:spPr/>
        <p:txBody>
          <a:bodyPr/>
          <a:lstStyle/>
          <a:p>
            <a:r>
              <a:rPr lang="en-US" dirty="0"/>
              <a:t>The Java Persistence API can automatically map Java object </a:t>
            </a:r>
            <a:r>
              <a:rPr lang="en-US" b="1" dirty="0"/>
              <a:t>to and from</a:t>
            </a:r>
            <a:r>
              <a:rPr lang="en-US" dirty="0"/>
              <a:t> a relational </a:t>
            </a:r>
            <a:r>
              <a:rPr lang="en-US" dirty="0" smtClean="0"/>
              <a:t>database</a:t>
            </a:r>
          </a:p>
          <a:p>
            <a:pPr lvl="1"/>
            <a:r>
              <a:rPr lang="en-US" dirty="0" smtClean="0"/>
              <a:t>Objects can be synchronized with an underlying persistent storage provider</a:t>
            </a:r>
          </a:p>
          <a:p>
            <a:r>
              <a:rPr lang="en-US" dirty="0" smtClean="0"/>
              <a:t>Persistence provides an ease-of-use abstraction </a:t>
            </a:r>
            <a:r>
              <a:rPr lang="en-US" b="1" dirty="0" smtClean="0"/>
              <a:t>on top </a:t>
            </a:r>
            <a:r>
              <a:rPr lang="en-US" dirty="0" smtClean="0"/>
              <a:t>of JDBC</a:t>
            </a:r>
          </a:p>
          <a:p>
            <a:pPr lvl="1"/>
            <a:r>
              <a:rPr lang="en-US" dirty="0" smtClean="0"/>
              <a:t>The code may be isolated from the DB and vendor-specific peculiarities</a:t>
            </a:r>
          </a:p>
        </p:txBody>
      </p:sp>
      <p:sp>
        <p:nvSpPr>
          <p:cNvPr id="4" name="Segnaposto numero diapositiva 3"/>
          <p:cNvSpPr>
            <a:spLocks noGrp="1"/>
          </p:cNvSpPr>
          <p:nvPr>
            <p:ph type="sldNum" sz="quarter" idx="12"/>
          </p:nvPr>
        </p:nvSpPr>
        <p:spPr/>
        <p:txBody>
          <a:bodyPr/>
          <a:lstStyle/>
          <a:p>
            <a:fld id="{4A822907-8A9D-4F6B-98F6-913902AD56B5}" type="slidenum">
              <a:rPr lang="en-US" smtClean="0"/>
              <a:t>9</a:t>
            </a:fld>
            <a:endParaRPr lang="en-US"/>
          </a:p>
        </p:txBody>
      </p:sp>
    </p:spTree>
    <p:extLst>
      <p:ext uri="{BB962C8B-B14F-4D97-AF65-F5344CB8AC3E}">
        <p14:creationId xmlns:p14="http://schemas.microsoft.com/office/powerpoint/2010/main" val="216350740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Criteria API:</a:t>
            </a:r>
            <a:br>
              <a:rPr lang="en-US" dirty="0" smtClean="0"/>
            </a:br>
            <a:r>
              <a:rPr lang="en-US" dirty="0" smtClean="0"/>
              <a:t>Canonical </a:t>
            </a:r>
            <a:r>
              <a:rPr lang="en-US" dirty="0" err="1" smtClean="0"/>
              <a:t>metamodel</a:t>
            </a:r>
            <a:r>
              <a:rPr lang="en-US" dirty="0" smtClean="0"/>
              <a:t> (1/2)</a:t>
            </a:r>
            <a:endParaRPr lang="en-US" dirty="0"/>
          </a:p>
        </p:txBody>
      </p:sp>
      <p:sp>
        <p:nvSpPr>
          <p:cNvPr id="3" name="Segnaposto contenuto 2"/>
          <p:cNvSpPr>
            <a:spLocks noGrp="1"/>
          </p:cNvSpPr>
          <p:nvPr>
            <p:ph idx="1"/>
          </p:nvPr>
        </p:nvSpPr>
        <p:spPr/>
        <p:txBody>
          <a:bodyPr>
            <a:normAutofit fontScale="85000" lnSpcReduction="20000"/>
          </a:bodyPr>
          <a:lstStyle/>
          <a:p>
            <a:r>
              <a:rPr lang="en-US" dirty="0" smtClean="0"/>
              <a:t>Type checking requires a description of the objects in the application domain</a:t>
            </a:r>
          </a:p>
          <a:p>
            <a:r>
              <a:rPr lang="en-US" dirty="0" smtClean="0"/>
              <a:t>The </a:t>
            </a:r>
            <a:r>
              <a:rPr lang="en-US" b="1" dirty="0" err="1" smtClean="0">
                <a:solidFill>
                  <a:srgbClr val="FF0000"/>
                </a:solidFill>
              </a:rPr>
              <a:t>metamodel</a:t>
            </a:r>
            <a:r>
              <a:rPr lang="en-US" dirty="0" smtClean="0"/>
              <a:t> is a set of </a:t>
            </a:r>
            <a:r>
              <a:rPr lang="en-US" u="sng" dirty="0" smtClean="0">
                <a:solidFill>
                  <a:srgbClr val="FF0000"/>
                </a:solidFill>
              </a:rPr>
              <a:t>objects</a:t>
            </a:r>
            <a:r>
              <a:rPr lang="en-US" dirty="0" smtClean="0"/>
              <a:t> that describe your domain model</a:t>
            </a:r>
          </a:p>
          <a:p>
            <a:pPr lvl="1"/>
            <a:r>
              <a:rPr lang="en-US" dirty="0"/>
              <a:t>The </a:t>
            </a:r>
            <a:r>
              <a:rPr lang="en-US" dirty="0" err="1"/>
              <a:t>metamodel</a:t>
            </a:r>
            <a:r>
              <a:rPr lang="en-US" i="1" dirty="0"/>
              <a:t> </a:t>
            </a:r>
            <a:r>
              <a:rPr lang="en-US" dirty="0"/>
              <a:t>of a persistence unit is a description of the persistent type, state, and relationships of </a:t>
            </a:r>
            <a:r>
              <a:rPr lang="en-US" dirty="0" smtClean="0"/>
              <a:t>entities</a:t>
            </a:r>
          </a:p>
          <a:p>
            <a:r>
              <a:rPr lang="en-US" dirty="0" smtClean="0"/>
              <a:t>A </a:t>
            </a:r>
            <a:r>
              <a:rPr lang="en-US" b="1" dirty="0" smtClean="0">
                <a:solidFill>
                  <a:srgbClr val="FF0000"/>
                </a:solidFill>
              </a:rPr>
              <a:t>static </a:t>
            </a:r>
            <a:r>
              <a:rPr lang="en-US" b="1" dirty="0" err="1" smtClean="0">
                <a:solidFill>
                  <a:srgbClr val="FF0000"/>
                </a:solidFill>
              </a:rPr>
              <a:t>metamodel</a:t>
            </a:r>
            <a:r>
              <a:rPr lang="en-US" dirty="0" smtClean="0">
                <a:solidFill>
                  <a:srgbClr val="FF0000"/>
                </a:solidFill>
              </a:rPr>
              <a:t> </a:t>
            </a:r>
            <a:r>
              <a:rPr lang="en-US" dirty="0" smtClean="0"/>
              <a:t>is a series of classes that mirror the entities in the domain model</a:t>
            </a:r>
          </a:p>
          <a:p>
            <a:pPr lvl="1"/>
            <a:r>
              <a:rPr lang="en-US" dirty="0" smtClean="0"/>
              <a:t>They provide static access to the </a:t>
            </a:r>
            <a:r>
              <a:rPr lang="en-US" b="1" dirty="0" smtClean="0"/>
              <a:t>metadata</a:t>
            </a:r>
            <a:r>
              <a:rPr lang="en-US" dirty="0" smtClean="0"/>
              <a:t> about the mirrored class’s attributes</a:t>
            </a:r>
          </a:p>
          <a:p>
            <a:pPr lvl="1"/>
            <a:r>
              <a:rPr lang="en-US" dirty="0" smtClean="0"/>
              <a:t>In JPA terminology, the static </a:t>
            </a:r>
            <a:r>
              <a:rPr lang="en-US" dirty="0" err="1" smtClean="0"/>
              <a:t>metamodel</a:t>
            </a:r>
            <a:r>
              <a:rPr lang="en-US" dirty="0" smtClean="0"/>
              <a:t> is called </a:t>
            </a:r>
            <a:r>
              <a:rPr lang="en-US" b="1" dirty="0" smtClean="0"/>
              <a:t>canonical </a:t>
            </a:r>
            <a:r>
              <a:rPr lang="en-US" b="1" dirty="0" err="1" smtClean="0"/>
              <a:t>metamodel</a:t>
            </a:r>
            <a:endParaRPr lang="en-US" b="1"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90</a:t>
            </a:fld>
            <a:endParaRPr lang="en-US"/>
          </a:p>
        </p:txBody>
      </p:sp>
    </p:spTree>
    <p:extLst>
      <p:ext uri="{BB962C8B-B14F-4D97-AF65-F5344CB8AC3E}">
        <p14:creationId xmlns:p14="http://schemas.microsoft.com/office/powerpoint/2010/main" val="403951489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Criteria API: </a:t>
            </a:r>
            <a:br>
              <a:rPr lang="en-US" dirty="0" smtClean="0"/>
            </a:br>
            <a:r>
              <a:rPr lang="en-US" dirty="0" smtClean="0"/>
              <a:t>Canonical </a:t>
            </a:r>
            <a:r>
              <a:rPr lang="en-US" dirty="0" err="1" smtClean="0"/>
              <a:t>metamodel</a:t>
            </a:r>
            <a:r>
              <a:rPr lang="en-US" dirty="0" smtClean="0"/>
              <a:t> (2/2)</a:t>
            </a:r>
            <a:endParaRPr lang="en-US"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796486202"/>
              </p:ext>
            </p:extLst>
          </p:nvPr>
        </p:nvGraphicFramePr>
        <p:xfrm>
          <a:off x="990600" y="1752600"/>
          <a:ext cx="7610475" cy="2621280"/>
        </p:xfrm>
        <a:graphic>
          <a:graphicData uri="http://schemas.openxmlformats.org/drawingml/2006/table">
            <a:tbl>
              <a:tblPr firstRow="1" bandRow="1">
                <a:tableStyleId>{5C22544A-7EE6-4342-B048-85BDC9FD1C3A}</a:tableStyleId>
              </a:tblPr>
              <a:tblGrid>
                <a:gridCol w="7610475"/>
              </a:tblGrid>
              <a:tr h="349168">
                <a:tc>
                  <a:txBody>
                    <a:bodyPr/>
                    <a:lstStyle/>
                    <a:p>
                      <a:r>
                        <a:rPr lang="en-US" sz="2000" dirty="0" smtClean="0"/>
                        <a:t>The canonical </a:t>
                      </a:r>
                      <a:r>
                        <a:rPr lang="en-US" sz="2000" dirty="0" err="1" smtClean="0"/>
                        <a:t>metamodel</a:t>
                      </a:r>
                      <a:r>
                        <a:rPr lang="en-US" sz="2000" dirty="0" smtClean="0"/>
                        <a:t> class for </a:t>
                      </a:r>
                      <a:r>
                        <a:rPr lang="en-US" sz="2000" dirty="0" smtClean="0">
                          <a:latin typeface="Courier New"/>
                          <a:cs typeface="Courier New"/>
                        </a:rPr>
                        <a:t>Employee</a:t>
                      </a:r>
                      <a:endParaRPr lang="en-US" sz="2000" dirty="0">
                        <a:latin typeface="Courier New"/>
                        <a:cs typeface="Courier New"/>
                      </a:endParaRPr>
                    </a:p>
                  </a:txBody>
                  <a:tcPr/>
                </a:tc>
              </a:tr>
              <a:tr h="2066307">
                <a:tc>
                  <a:txBody>
                    <a:bodyPr/>
                    <a:lstStyle/>
                    <a:p>
                      <a:r>
                        <a:rPr lang="en-US" sz="1400" dirty="0" smtClean="0">
                          <a:solidFill>
                            <a:srgbClr val="AA22FF"/>
                          </a:solidFill>
                          <a:latin typeface="Courier"/>
                        </a:rPr>
                        <a:t>@</a:t>
                      </a:r>
                      <a:r>
                        <a:rPr lang="en-US" sz="1400" dirty="0" err="1" smtClean="0">
                          <a:solidFill>
                            <a:srgbClr val="AA22FF"/>
                          </a:solidFill>
                          <a:latin typeface="Courier"/>
                        </a:rPr>
                        <a:t>StaticMetamodel</a:t>
                      </a:r>
                      <a:r>
                        <a:rPr lang="en-US" sz="1400" dirty="0" smtClean="0">
                          <a:solidFill>
                            <a:srgbClr val="666666"/>
                          </a:solidFill>
                          <a:latin typeface="Courier"/>
                        </a:rPr>
                        <a:t>(</a:t>
                      </a:r>
                      <a:r>
                        <a:rPr lang="en-US" sz="1400" dirty="0" err="1" smtClean="0">
                          <a:solidFill>
                            <a:prstClr val="black"/>
                          </a:solidFill>
                          <a:latin typeface="Courier"/>
                        </a:rPr>
                        <a:t>Employee</a:t>
                      </a:r>
                      <a:r>
                        <a:rPr lang="en-US" sz="1400" dirty="0" err="1" smtClean="0">
                          <a:solidFill>
                            <a:srgbClr val="666666"/>
                          </a:solidFill>
                          <a:latin typeface="Courier"/>
                        </a:rPr>
                        <a:t>.</a:t>
                      </a:r>
                      <a:r>
                        <a:rPr lang="en-US" sz="1400" dirty="0" err="1" smtClean="0">
                          <a:solidFill>
                            <a:srgbClr val="7D9029"/>
                          </a:solidFill>
                          <a:latin typeface="Courier"/>
                        </a:rPr>
                        <a:t>class</a:t>
                      </a:r>
                      <a:r>
                        <a:rPr lang="en-US" sz="1400" dirty="0" smtClean="0">
                          <a:solidFill>
                            <a:srgbClr val="666666"/>
                          </a:solidFill>
                          <a:latin typeface="Courier"/>
                        </a:rPr>
                        <a:t>)</a:t>
                      </a:r>
                      <a:endParaRPr lang="en-US" sz="1400" dirty="0" smtClean="0">
                        <a:solidFill>
                          <a:prstClr val="black"/>
                        </a:solidFill>
                        <a:latin typeface="Courier"/>
                      </a:endParaRPr>
                    </a:p>
                    <a:p>
                      <a:r>
                        <a:rPr lang="en-US" sz="1400" b="1" dirty="0" smtClean="0">
                          <a:solidFill>
                            <a:srgbClr val="008000"/>
                          </a:solidFill>
                          <a:latin typeface="Courier-Bold"/>
                        </a:rPr>
                        <a:t>public</a:t>
                      </a:r>
                      <a:r>
                        <a:rPr lang="en-US" sz="1400" b="0" dirty="0" smtClean="0">
                          <a:solidFill>
                            <a:prstClr val="black"/>
                          </a:solidFill>
                          <a:latin typeface="Courier"/>
                        </a:rPr>
                        <a:t> </a:t>
                      </a:r>
                      <a:r>
                        <a:rPr lang="en-US" sz="1400" b="1" dirty="0" smtClean="0">
                          <a:solidFill>
                            <a:srgbClr val="008000"/>
                          </a:solidFill>
                          <a:latin typeface="Courier-Bold"/>
                        </a:rPr>
                        <a:t>class</a:t>
                      </a:r>
                      <a:r>
                        <a:rPr lang="en-US" sz="1400" b="0" dirty="0" smtClean="0">
                          <a:solidFill>
                            <a:prstClr val="black"/>
                          </a:solidFill>
                          <a:latin typeface="Courier"/>
                        </a:rPr>
                        <a:t> </a:t>
                      </a:r>
                      <a:r>
                        <a:rPr lang="en-US" sz="1400" b="1" dirty="0" smtClean="0">
                          <a:solidFill>
                            <a:srgbClr val="0000FF"/>
                          </a:solidFill>
                          <a:latin typeface="Courier-Bold"/>
                        </a:rPr>
                        <a:t>Employee_</a:t>
                      </a:r>
                      <a:r>
                        <a:rPr lang="en-US" sz="1400" b="0" dirty="0" smtClean="0">
                          <a:solidFill>
                            <a:prstClr val="black"/>
                          </a:solidFill>
                          <a:latin typeface="Courier"/>
                        </a:rPr>
                        <a:t> </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1" dirty="0" smtClean="0">
                          <a:solidFill>
                            <a:srgbClr val="008000"/>
                          </a:solidFill>
                          <a:latin typeface="Courier-Bold"/>
                        </a:rPr>
                        <a:t>public</a:t>
                      </a:r>
                      <a:r>
                        <a:rPr lang="en-US" sz="1400" b="0" dirty="0" smtClean="0">
                          <a:solidFill>
                            <a:prstClr val="black"/>
                          </a:solidFill>
                          <a:latin typeface="Courier"/>
                        </a:rPr>
                        <a:t> </a:t>
                      </a:r>
                      <a:r>
                        <a:rPr lang="en-US" sz="1400" b="1" dirty="0" smtClean="0">
                          <a:solidFill>
                            <a:srgbClr val="008000"/>
                          </a:solidFill>
                          <a:latin typeface="Courier-Bold"/>
                        </a:rPr>
                        <a:t>static</a:t>
                      </a:r>
                      <a:r>
                        <a:rPr lang="en-US" sz="1400" b="0" dirty="0" smtClean="0">
                          <a:solidFill>
                            <a:prstClr val="black"/>
                          </a:solidFill>
                          <a:latin typeface="Courier"/>
                        </a:rPr>
                        <a:t> </a:t>
                      </a:r>
                      <a:r>
                        <a:rPr lang="en-US" sz="1400" b="1" dirty="0" smtClean="0">
                          <a:solidFill>
                            <a:srgbClr val="008000"/>
                          </a:solidFill>
                          <a:latin typeface="Courier-Bold"/>
                        </a:rPr>
                        <a:t>volatile</a:t>
                      </a:r>
                      <a:r>
                        <a:rPr lang="en-US" sz="1400" b="0" dirty="0" smtClean="0">
                          <a:solidFill>
                            <a:prstClr val="black"/>
                          </a:solidFill>
                          <a:latin typeface="Courier"/>
                        </a:rPr>
                        <a:t> </a:t>
                      </a:r>
                      <a:r>
                        <a:rPr lang="en-US" sz="1400" b="0" dirty="0" err="1" smtClean="0">
                          <a:solidFill>
                            <a:prstClr val="black"/>
                          </a:solidFill>
                          <a:latin typeface="Courier"/>
                        </a:rPr>
                        <a:t>SingularAttribute</a:t>
                      </a:r>
                      <a:r>
                        <a:rPr lang="en-US" sz="1400" b="0" dirty="0" smtClean="0">
                          <a:solidFill>
                            <a:srgbClr val="666666"/>
                          </a:solidFill>
                          <a:latin typeface="Courier"/>
                        </a:rPr>
                        <a:t>&lt;</a:t>
                      </a:r>
                      <a:r>
                        <a:rPr lang="en-US" sz="1400" b="0" dirty="0" smtClean="0">
                          <a:solidFill>
                            <a:prstClr val="black"/>
                          </a:solidFill>
                          <a:latin typeface="Courier"/>
                        </a:rPr>
                        <a:t>Employee</a:t>
                      </a:r>
                      <a:r>
                        <a:rPr lang="en-US" sz="1400" b="0" dirty="0" smtClean="0">
                          <a:solidFill>
                            <a:srgbClr val="666666"/>
                          </a:solidFill>
                          <a:latin typeface="Courier"/>
                        </a:rPr>
                        <a:t>,</a:t>
                      </a:r>
                      <a:r>
                        <a:rPr lang="en-US" sz="1400" b="0" dirty="0" smtClean="0">
                          <a:solidFill>
                            <a:prstClr val="black"/>
                          </a:solidFill>
                          <a:latin typeface="Courier"/>
                        </a:rPr>
                        <a:t> Integer</a:t>
                      </a:r>
                      <a:r>
                        <a:rPr lang="en-US" sz="1400" b="0" dirty="0" smtClean="0">
                          <a:solidFill>
                            <a:srgbClr val="666666"/>
                          </a:solidFill>
                          <a:latin typeface="Courier"/>
                        </a:rPr>
                        <a:t>&gt;</a:t>
                      </a:r>
                      <a:r>
                        <a:rPr lang="en-US" sz="1400" b="0" dirty="0" smtClean="0">
                          <a:solidFill>
                            <a:prstClr val="black"/>
                          </a:solidFill>
                          <a:latin typeface="Courier"/>
                        </a:rPr>
                        <a:t> id</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1" dirty="0" smtClean="0">
                          <a:solidFill>
                            <a:srgbClr val="008000"/>
                          </a:solidFill>
                          <a:latin typeface="Courier-Bold"/>
                        </a:rPr>
                        <a:t>public</a:t>
                      </a:r>
                      <a:r>
                        <a:rPr lang="en-US" sz="1400" b="0" dirty="0" smtClean="0">
                          <a:solidFill>
                            <a:prstClr val="black"/>
                          </a:solidFill>
                          <a:latin typeface="Courier"/>
                        </a:rPr>
                        <a:t> </a:t>
                      </a:r>
                      <a:r>
                        <a:rPr lang="en-US" sz="1400" b="1" dirty="0" smtClean="0">
                          <a:solidFill>
                            <a:srgbClr val="008000"/>
                          </a:solidFill>
                          <a:latin typeface="Courier-Bold"/>
                        </a:rPr>
                        <a:t>static</a:t>
                      </a:r>
                      <a:r>
                        <a:rPr lang="en-US" sz="1400" b="0" dirty="0" smtClean="0">
                          <a:solidFill>
                            <a:prstClr val="black"/>
                          </a:solidFill>
                          <a:latin typeface="Courier"/>
                        </a:rPr>
                        <a:t> </a:t>
                      </a:r>
                      <a:r>
                        <a:rPr lang="en-US" sz="1400" b="1" dirty="0" smtClean="0">
                          <a:solidFill>
                            <a:srgbClr val="008000"/>
                          </a:solidFill>
                          <a:latin typeface="Courier-Bold"/>
                        </a:rPr>
                        <a:t>volatile</a:t>
                      </a:r>
                      <a:r>
                        <a:rPr lang="en-US" sz="1400" b="0" dirty="0" smtClean="0">
                          <a:solidFill>
                            <a:prstClr val="black"/>
                          </a:solidFill>
                          <a:latin typeface="Courier"/>
                        </a:rPr>
                        <a:t> </a:t>
                      </a:r>
                      <a:r>
                        <a:rPr lang="en-US" sz="1400" b="0" dirty="0" err="1" smtClean="0">
                          <a:solidFill>
                            <a:prstClr val="black"/>
                          </a:solidFill>
                          <a:latin typeface="Courier"/>
                        </a:rPr>
                        <a:t>SingularAttribute</a:t>
                      </a:r>
                      <a:r>
                        <a:rPr lang="en-US" sz="1400" b="0" dirty="0" smtClean="0">
                          <a:solidFill>
                            <a:srgbClr val="666666"/>
                          </a:solidFill>
                          <a:latin typeface="Courier"/>
                        </a:rPr>
                        <a:t>&lt;</a:t>
                      </a:r>
                      <a:r>
                        <a:rPr lang="en-US" sz="1400" b="0" dirty="0" smtClean="0">
                          <a:solidFill>
                            <a:prstClr val="black"/>
                          </a:solidFill>
                          <a:latin typeface="Courier"/>
                        </a:rPr>
                        <a:t>Employee</a:t>
                      </a:r>
                      <a:r>
                        <a:rPr lang="en-US" sz="1400" b="0" dirty="0" smtClean="0">
                          <a:solidFill>
                            <a:srgbClr val="666666"/>
                          </a:solidFill>
                          <a:latin typeface="Courier"/>
                        </a:rPr>
                        <a:t>,</a:t>
                      </a:r>
                      <a:r>
                        <a:rPr lang="en-US" sz="1400" b="0" dirty="0" smtClean="0">
                          <a:solidFill>
                            <a:prstClr val="black"/>
                          </a:solidFill>
                          <a:latin typeface="Courier"/>
                        </a:rPr>
                        <a:t> String</a:t>
                      </a:r>
                      <a:r>
                        <a:rPr lang="en-US" sz="1400" b="0" dirty="0" smtClean="0">
                          <a:solidFill>
                            <a:srgbClr val="666666"/>
                          </a:solidFill>
                          <a:latin typeface="Courier"/>
                        </a:rPr>
                        <a:t>&gt;</a:t>
                      </a:r>
                      <a:r>
                        <a:rPr lang="en-US" sz="1400" b="0" dirty="0" smtClean="0">
                          <a:solidFill>
                            <a:prstClr val="black"/>
                          </a:solidFill>
                          <a:latin typeface="Courier"/>
                        </a:rPr>
                        <a:t> name</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1" dirty="0" smtClean="0">
                          <a:solidFill>
                            <a:srgbClr val="008000"/>
                          </a:solidFill>
                          <a:latin typeface="Courier-Bold"/>
                        </a:rPr>
                        <a:t>public</a:t>
                      </a:r>
                      <a:r>
                        <a:rPr lang="en-US" sz="1400" b="0" dirty="0" smtClean="0">
                          <a:solidFill>
                            <a:prstClr val="black"/>
                          </a:solidFill>
                          <a:latin typeface="Courier"/>
                        </a:rPr>
                        <a:t> </a:t>
                      </a:r>
                      <a:r>
                        <a:rPr lang="en-US" sz="1400" b="1" dirty="0" smtClean="0">
                          <a:solidFill>
                            <a:srgbClr val="008000"/>
                          </a:solidFill>
                          <a:latin typeface="Courier-Bold"/>
                        </a:rPr>
                        <a:t>static</a:t>
                      </a:r>
                      <a:r>
                        <a:rPr lang="en-US" sz="1400" b="0" dirty="0" smtClean="0">
                          <a:solidFill>
                            <a:prstClr val="black"/>
                          </a:solidFill>
                          <a:latin typeface="Courier"/>
                        </a:rPr>
                        <a:t> </a:t>
                      </a:r>
                      <a:r>
                        <a:rPr lang="en-US" sz="1400" b="1" dirty="0" smtClean="0">
                          <a:solidFill>
                            <a:srgbClr val="008000"/>
                          </a:solidFill>
                          <a:latin typeface="Courier-Bold"/>
                        </a:rPr>
                        <a:t>volatile</a:t>
                      </a:r>
                      <a:r>
                        <a:rPr lang="en-US" sz="1400" b="0" dirty="0" smtClean="0">
                          <a:solidFill>
                            <a:prstClr val="black"/>
                          </a:solidFill>
                          <a:latin typeface="Courier"/>
                        </a:rPr>
                        <a:t> </a:t>
                      </a:r>
                      <a:r>
                        <a:rPr lang="en-US" sz="1400" b="0" dirty="0" err="1" smtClean="0">
                          <a:solidFill>
                            <a:prstClr val="black"/>
                          </a:solidFill>
                          <a:latin typeface="Courier"/>
                        </a:rPr>
                        <a:t>SingularAttribute</a:t>
                      </a:r>
                      <a:r>
                        <a:rPr lang="en-US" sz="1400" b="0" dirty="0" smtClean="0">
                          <a:solidFill>
                            <a:srgbClr val="666666"/>
                          </a:solidFill>
                          <a:latin typeface="Courier"/>
                        </a:rPr>
                        <a:t>&lt;</a:t>
                      </a:r>
                      <a:r>
                        <a:rPr lang="en-US" sz="1400" b="0" dirty="0" smtClean="0">
                          <a:solidFill>
                            <a:prstClr val="black"/>
                          </a:solidFill>
                          <a:latin typeface="Courier"/>
                        </a:rPr>
                        <a:t>Employee</a:t>
                      </a:r>
                      <a:r>
                        <a:rPr lang="en-US" sz="1400" b="0" dirty="0" smtClean="0">
                          <a:solidFill>
                            <a:srgbClr val="666666"/>
                          </a:solidFill>
                          <a:latin typeface="Courier"/>
                        </a:rPr>
                        <a:t>,</a:t>
                      </a:r>
                      <a:r>
                        <a:rPr lang="en-US" sz="1400" b="0" dirty="0" smtClean="0">
                          <a:solidFill>
                            <a:prstClr val="black"/>
                          </a:solidFill>
                          <a:latin typeface="Courier"/>
                        </a:rPr>
                        <a:t> String</a:t>
                      </a:r>
                      <a:r>
                        <a:rPr lang="en-US" sz="1400" b="0" dirty="0" smtClean="0">
                          <a:solidFill>
                            <a:srgbClr val="666666"/>
                          </a:solidFill>
                          <a:latin typeface="Courier"/>
                        </a:rPr>
                        <a:t>&gt;</a:t>
                      </a:r>
                      <a:r>
                        <a:rPr lang="en-US" sz="1400" b="0" dirty="0" smtClean="0">
                          <a:solidFill>
                            <a:prstClr val="black"/>
                          </a:solidFill>
                          <a:latin typeface="Courier"/>
                        </a:rPr>
                        <a:t> salary</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1" dirty="0" smtClean="0">
                          <a:solidFill>
                            <a:srgbClr val="008000"/>
                          </a:solidFill>
                          <a:latin typeface="Courier-Bold"/>
                        </a:rPr>
                        <a:t>public</a:t>
                      </a:r>
                      <a:r>
                        <a:rPr lang="en-US" sz="1400" b="0" dirty="0" smtClean="0">
                          <a:solidFill>
                            <a:prstClr val="black"/>
                          </a:solidFill>
                          <a:latin typeface="Courier"/>
                        </a:rPr>
                        <a:t> </a:t>
                      </a:r>
                      <a:r>
                        <a:rPr lang="en-US" sz="1400" b="1" dirty="0" smtClean="0">
                          <a:solidFill>
                            <a:srgbClr val="008000"/>
                          </a:solidFill>
                          <a:latin typeface="Courier-Bold"/>
                        </a:rPr>
                        <a:t>static</a:t>
                      </a:r>
                      <a:r>
                        <a:rPr lang="en-US" sz="1400" b="0" dirty="0" smtClean="0">
                          <a:solidFill>
                            <a:prstClr val="black"/>
                          </a:solidFill>
                          <a:latin typeface="Courier"/>
                        </a:rPr>
                        <a:t> </a:t>
                      </a:r>
                      <a:r>
                        <a:rPr lang="en-US" sz="1400" b="1" dirty="0" smtClean="0">
                          <a:solidFill>
                            <a:srgbClr val="008000"/>
                          </a:solidFill>
                          <a:latin typeface="Courier-Bold"/>
                        </a:rPr>
                        <a:t>volatile</a:t>
                      </a:r>
                      <a:r>
                        <a:rPr lang="en-US" sz="1400" b="0" dirty="0" smtClean="0">
                          <a:solidFill>
                            <a:prstClr val="black"/>
                          </a:solidFill>
                          <a:latin typeface="Courier"/>
                        </a:rPr>
                        <a:t> </a:t>
                      </a:r>
                      <a:r>
                        <a:rPr lang="en-US" sz="1400" b="0" dirty="0" err="1" smtClean="0">
                          <a:solidFill>
                            <a:prstClr val="black"/>
                          </a:solidFill>
                          <a:latin typeface="Courier"/>
                        </a:rPr>
                        <a:t>SingularAttribute</a:t>
                      </a:r>
                      <a:r>
                        <a:rPr lang="en-US" sz="1400" b="0" dirty="0" smtClean="0">
                          <a:solidFill>
                            <a:srgbClr val="666666"/>
                          </a:solidFill>
                          <a:latin typeface="Courier"/>
                        </a:rPr>
                        <a:t>&lt;</a:t>
                      </a:r>
                      <a:r>
                        <a:rPr lang="en-US" sz="1400" b="0" dirty="0" smtClean="0">
                          <a:solidFill>
                            <a:prstClr val="black"/>
                          </a:solidFill>
                          <a:latin typeface="Courier"/>
                        </a:rPr>
                        <a:t>Employee</a:t>
                      </a:r>
                      <a:r>
                        <a:rPr lang="en-US" sz="1400" b="0" dirty="0" smtClean="0">
                          <a:solidFill>
                            <a:srgbClr val="666666"/>
                          </a:solidFill>
                          <a:latin typeface="Courier"/>
                        </a:rPr>
                        <a:t>,</a:t>
                      </a:r>
                      <a:r>
                        <a:rPr lang="en-US" sz="1400" b="0" dirty="0" smtClean="0">
                          <a:solidFill>
                            <a:prstClr val="black"/>
                          </a:solidFill>
                          <a:latin typeface="Courier"/>
                        </a:rPr>
                        <a:t> Department</a:t>
                      </a:r>
                      <a:r>
                        <a:rPr lang="en-US" sz="1400" b="0" dirty="0" smtClean="0">
                          <a:solidFill>
                            <a:srgbClr val="666666"/>
                          </a:solidFill>
                          <a:latin typeface="Courier"/>
                        </a:rPr>
                        <a:t>&gt;</a:t>
                      </a:r>
                      <a:r>
                        <a:rPr lang="en-US" sz="1400" b="0" dirty="0" smtClean="0">
                          <a:solidFill>
                            <a:prstClr val="black"/>
                          </a:solidFill>
                          <a:latin typeface="Courier"/>
                        </a:rPr>
                        <a:t> </a:t>
                      </a:r>
                      <a:r>
                        <a:rPr lang="en-US" sz="1400" b="0" dirty="0" err="1" smtClean="0">
                          <a:solidFill>
                            <a:prstClr val="black"/>
                          </a:solidFill>
                          <a:latin typeface="Courier"/>
                        </a:rPr>
                        <a:t>dept</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1" dirty="0" smtClean="0">
                          <a:solidFill>
                            <a:srgbClr val="008000"/>
                          </a:solidFill>
                          <a:latin typeface="Courier-Bold"/>
                        </a:rPr>
                        <a:t>public</a:t>
                      </a:r>
                      <a:r>
                        <a:rPr lang="en-US" sz="1400" b="0" dirty="0" smtClean="0">
                          <a:solidFill>
                            <a:prstClr val="black"/>
                          </a:solidFill>
                          <a:latin typeface="Courier"/>
                        </a:rPr>
                        <a:t> </a:t>
                      </a:r>
                      <a:r>
                        <a:rPr lang="en-US" sz="1400" b="1" dirty="0" smtClean="0">
                          <a:solidFill>
                            <a:srgbClr val="008000"/>
                          </a:solidFill>
                          <a:latin typeface="Courier-Bold"/>
                        </a:rPr>
                        <a:t>static</a:t>
                      </a:r>
                      <a:r>
                        <a:rPr lang="en-US" sz="1400" b="0" dirty="0" smtClean="0">
                          <a:solidFill>
                            <a:prstClr val="black"/>
                          </a:solidFill>
                          <a:latin typeface="Courier"/>
                        </a:rPr>
                        <a:t> </a:t>
                      </a:r>
                      <a:r>
                        <a:rPr lang="en-US" sz="1400" b="1" dirty="0" smtClean="0">
                          <a:solidFill>
                            <a:srgbClr val="008000"/>
                          </a:solidFill>
                          <a:latin typeface="Courier-Bold"/>
                        </a:rPr>
                        <a:t>volatile</a:t>
                      </a:r>
                      <a:r>
                        <a:rPr lang="en-US" sz="1400" b="0" dirty="0" smtClean="0">
                          <a:solidFill>
                            <a:prstClr val="black"/>
                          </a:solidFill>
                          <a:latin typeface="Courier"/>
                        </a:rPr>
                        <a:t> </a:t>
                      </a:r>
                      <a:r>
                        <a:rPr lang="en-US" sz="1400" b="0" dirty="0" err="1" smtClean="0">
                          <a:solidFill>
                            <a:prstClr val="black"/>
                          </a:solidFill>
                          <a:latin typeface="Courier"/>
                        </a:rPr>
                        <a:t>SingularAttribute</a:t>
                      </a:r>
                      <a:r>
                        <a:rPr lang="en-US" sz="1400" b="0" dirty="0" smtClean="0">
                          <a:solidFill>
                            <a:srgbClr val="666666"/>
                          </a:solidFill>
                          <a:latin typeface="Courier"/>
                        </a:rPr>
                        <a:t>&lt;</a:t>
                      </a:r>
                      <a:r>
                        <a:rPr lang="en-US" sz="1400" b="0" dirty="0" smtClean="0">
                          <a:solidFill>
                            <a:prstClr val="black"/>
                          </a:solidFill>
                          <a:latin typeface="Courier"/>
                        </a:rPr>
                        <a:t>Employee</a:t>
                      </a:r>
                      <a:r>
                        <a:rPr lang="en-US" sz="1400" b="0" dirty="0" smtClean="0">
                          <a:solidFill>
                            <a:srgbClr val="666666"/>
                          </a:solidFill>
                          <a:latin typeface="Courier"/>
                        </a:rPr>
                        <a:t>,</a:t>
                      </a:r>
                      <a:r>
                        <a:rPr lang="en-US" sz="1400" b="0" dirty="0" smtClean="0">
                          <a:solidFill>
                            <a:prstClr val="black"/>
                          </a:solidFill>
                          <a:latin typeface="Courier"/>
                        </a:rPr>
                        <a:t> Address</a:t>
                      </a:r>
                      <a:r>
                        <a:rPr lang="en-US" sz="1400" b="0" dirty="0" smtClean="0">
                          <a:solidFill>
                            <a:srgbClr val="666666"/>
                          </a:solidFill>
                          <a:latin typeface="Courier"/>
                        </a:rPr>
                        <a:t>&gt;</a:t>
                      </a:r>
                      <a:r>
                        <a:rPr lang="en-US" sz="1400" b="0" dirty="0" smtClean="0">
                          <a:solidFill>
                            <a:prstClr val="black"/>
                          </a:solidFill>
                          <a:latin typeface="Courier"/>
                        </a:rPr>
                        <a:t> address</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1" dirty="0" smtClean="0">
                          <a:solidFill>
                            <a:srgbClr val="008000"/>
                          </a:solidFill>
                          <a:latin typeface="Courier-Bold"/>
                        </a:rPr>
                        <a:t>public</a:t>
                      </a:r>
                      <a:r>
                        <a:rPr lang="en-US" sz="1400" b="0" dirty="0" smtClean="0">
                          <a:solidFill>
                            <a:prstClr val="black"/>
                          </a:solidFill>
                          <a:latin typeface="Courier"/>
                        </a:rPr>
                        <a:t> </a:t>
                      </a:r>
                      <a:r>
                        <a:rPr lang="en-US" sz="1400" b="1" dirty="0" smtClean="0">
                          <a:solidFill>
                            <a:srgbClr val="008000"/>
                          </a:solidFill>
                          <a:latin typeface="Courier-Bold"/>
                        </a:rPr>
                        <a:t>static</a:t>
                      </a:r>
                      <a:r>
                        <a:rPr lang="en-US" sz="1400" b="0" dirty="0" smtClean="0">
                          <a:solidFill>
                            <a:prstClr val="black"/>
                          </a:solidFill>
                          <a:latin typeface="Courier"/>
                        </a:rPr>
                        <a:t> </a:t>
                      </a:r>
                      <a:r>
                        <a:rPr lang="en-US" sz="1400" b="1" dirty="0" smtClean="0">
                          <a:solidFill>
                            <a:srgbClr val="008000"/>
                          </a:solidFill>
                          <a:latin typeface="Courier-Bold"/>
                        </a:rPr>
                        <a:t>volatile</a:t>
                      </a:r>
                      <a:r>
                        <a:rPr lang="en-US" sz="1400" b="0" dirty="0" smtClean="0">
                          <a:solidFill>
                            <a:prstClr val="black"/>
                          </a:solidFill>
                          <a:latin typeface="Courier"/>
                        </a:rPr>
                        <a:t> </a:t>
                      </a:r>
                      <a:r>
                        <a:rPr lang="en-US" sz="1400" b="0" dirty="0" err="1" smtClean="0">
                          <a:solidFill>
                            <a:prstClr val="black"/>
                          </a:solidFill>
                          <a:latin typeface="Courier"/>
                        </a:rPr>
                        <a:t>CollectionAttribute</a:t>
                      </a:r>
                      <a:r>
                        <a:rPr lang="en-US" sz="1400" b="0" dirty="0" smtClean="0">
                          <a:solidFill>
                            <a:srgbClr val="666666"/>
                          </a:solidFill>
                          <a:latin typeface="Courier"/>
                        </a:rPr>
                        <a:t>&lt;</a:t>
                      </a:r>
                      <a:r>
                        <a:rPr lang="en-US" sz="1400" b="0" dirty="0" smtClean="0">
                          <a:solidFill>
                            <a:prstClr val="black"/>
                          </a:solidFill>
                          <a:latin typeface="Courier"/>
                        </a:rPr>
                        <a:t>Employee</a:t>
                      </a:r>
                      <a:r>
                        <a:rPr lang="en-US" sz="1400" b="0" dirty="0" smtClean="0">
                          <a:solidFill>
                            <a:srgbClr val="666666"/>
                          </a:solidFill>
                          <a:latin typeface="Courier"/>
                        </a:rPr>
                        <a:t>,</a:t>
                      </a:r>
                      <a:r>
                        <a:rPr lang="en-US" sz="1400" b="0" dirty="0" smtClean="0">
                          <a:solidFill>
                            <a:prstClr val="black"/>
                          </a:solidFill>
                          <a:latin typeface="Courier"/>
                        </a:rPr>
                        <a:t> Project</a:t>
                      </a:r>
                      <a:r>
                        <a:rPr lang="en-US" sz="1400" b="0" dirty="0" smtClean="0">
                          <a:solidFill>
                            <a:srgbClr val="666666"/>
                          </a:solidFill>
                          <a:latin typeface="Courier"/>
                        </a:rPr>
                        <a:t>&gt;</a:t>
                      </a:r>
                      <a:r>
                        <a:rPr lang="en-US" sz="1400" b="0" dirty="0" smtClean="0">
                          <a:solidFill>
                            <a:prstClr val="black"/>
                          </a:solidFill>
                          <a:latin typeface="Courier"/>
                        </a:rPr>
                        <a:t> project</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prstClr val="black"/>
                          </a:solidFill>
                          <a:latin typeface="Courier"/>
                        </a:rPr>
                        <a:t>    </a:t>
                      </a:r>
                      <a:r>
                        <a:rPr lang="en-US" sz="1400" b="1" dirty="0" smtClean="0">
                          <a:solidFill>
                            <a:srgbClr val="008000"/>
                          </a:solidFill>
                          <a:latin typeface="Courier-Bold"/>
                        </a:rPr>
                        <a:t>public</a:t>
                      </a:r>
                      <a:r>
                        <a:rPr lang="en-US" sz="1400" b="0" dirty="0" smtClean="0">
                          <a:solidFill>
                            <a:prstClr val="black"/>
                          </a:solidFill>
                          <a:latin typeface="Courier"/>
                        </a:rPr>
                        <a:t> </a:t>
                      </a:r>
                      <a:r>
                        <a:rPr lang="en-US" sz="1400" b="1" dirty="0" smtClean="0">
                          <a:solidFill>
                            <a:srgbClr val="008000"/>
                          </a:solidFill>
                          <a:latin typeface="Courier-Bold"/>
                        </a:rPr>
                        <a:t>static</a:t>
                      </a:r>
                      <a:r>
                        <a:rPr lang="en-US" sz="1400" b="0" dirty="0" smtClean="0">
                          <a:solidFill>
                            <a:prstClr val="black"/>
                          </a:solidFill>
                          <a:latin typeface="Courier"/>
                        </a:rPr>
                        <a:t> </a:t>
                      </a:r>
                      <a:r>
                        <a:rPr lang="en-US" sz="1400" b="1" dirty="0" smtClean="0">
                          <a:solidFill>
                            <a:srgbClr val="008000"/>
                          </a:solidFill>
                          <a:latin typeface="Courier-Bold"/>
                        </a:rPr>
                        <a:t>volatile</a:t>
                      </a:r>
                      <a:r>
                        <a:rPr lang="en-US" sz="1400" b="0" dirty="0" smtClean="0">
                          <a:solidFill>
                            <a:prstClr val="black"/>
                          </a:solidFill>
                          <a:latin typeface="Courier"/>
                        </a:rPr>
                        <a:t> </a:t>
                      </a:r>
                      <a:r>
                        <a:rPr lang="en-US" sz="1400" b="0" dirty="0" err="1" smtClean="0">
                          <a:solidFill>
                            <a:prstClr val="black"/>
                          </a:solidFill>
                          <a:latin typeface="Courier"/>
                        </a:rPr>
                        <a:t>MapAttribute</a:t>
                      </a:r>
                      <a:r>
                        <a:rPr lang="en-US" sz="1400" b="0" dirty="0" smtClean="0">
                          <a:solidFill>
                            <a:srgbClr val="666666"/>
                          </a:solidFill>
                          <a:latin typeface="Courier"/>
                        </a:rPr>
                        <a:t>&lt;</a:t>
                      </a:r>
                      <a:r>
                        <a:rPr lang="en-US" sz="1400" b="0" dirty="0" smtClean="0">
                          <a:solidFill>
                            <a:prstClr val="black"/>
                          </a:solidFill>
                          <a:latin typeface="Courier"/>
                        </a:rPr>
                        <a:t>Employee</a:t>
                      </a:r>
                      <a:r>
                        <a:rPr lang="en-US" sz="1400" b="0" dirty="0" smtClean="0">
                          <a:solidFill>
                            <a:srgbClr val="666666"/>
                          </a:solidFill>
                          <a:latin typeface="Courier"/>
                        </a:rPr>
                        <a:t>,</a:t>
                      </a:r>
                      <a:r>
                        <a:rPr lang="en-US" sz="1400" b="0" dirty="0" smtClean="0">
                          <a:solidFill>
                            <a:prstClr val="black"/>
                          </a:solidFill>
                          <a:latin typeface="Courier"/>
                        </a:rPr>
                        <a:t> String</a:t>
                      </a:r>
                      <a:r>
                        <a:rPr lang="en-US" sz="1400" b="0" dirty="0" smtClean="0">
                          <a:solidFill>
                            <a:srgbClr val="666666"/>
                          </a:solidFill>
                          <a:latin typeface="Courier"/>
                        </a:rPr>
                        <a:t>,</a:t>
                      </a:r>
                      <a:r>
                        <a:rPr lang="en-US" sz="1400" b="0" dirty="0" smtClean="0">
                          <a:solidFill>
                            <a:prstClr val="black"/>
                          </a:solidFill>
                          <a:latin typeface="Courier"/>
                        </a:rPr>
                        <a:t> Phone</a:t>
                      </a:r>
                      <a:r>
                        <a:rPr lang="en-US" sz="1400" b="0" dirty="0" smtClean="0">
                          <a:solidFill>
                            <a:srgbClr val="666666"/>
                          </a:solidFill>
                          <a:latin typeface="Courier"/>
                        </a:rPr>
                        <a:t>&gt;</a:t>
                      </a:r>
                      <a:r>
                        <a:rPr lang="en-US" sz="1400" b="0" dirty="0" smtClean="0">
                          <a:solidFill>
                            <a:prstClr val="black"/>
                          </a:solidFill>
                          <a:latin typeface="Courier"/>
                        </a:rPr>
                        <a:t> phones</a:t>
                      </a:r>
                      <a:r>
                        <a:rPr lang="en-US" sz="1400" b="0" dirty="0" smtClean="0">
                          <a:solidFill>
                            <a:srgbClr val="666666"/>
                          </a:solidFill>
                          <a:latin typeface="Courier"/>
                        </a:rPr>
                        <a:t>;</a:t>
                      </a:r>
                      <a:endParaRPr lang="en-US" sz="1400" b="0" dirty="0" smtClean="0">
                        <a:solidFill>
                          <a:prstClr val="black"/>
                        </a:solidFill>
                        <a:latin typeface="Courier"/>
                      </a:endParaRPr>
                    </a:p>
                    <a:p>
                      <a:r>
                        <a:rPr lang="en-US" sz="1400" b="0" dirty="0" smtClean="0">
                          <a:solidFill>
                            <a:srgbClr val="666666"/>
                          </a:solidFill>
                          <a:latin typeface="Courier"/>
                        </a:rPr>
                        <a:t>}</a:t>
                      </a:r>
                      <a:endParaRPr lang="en-US" sz="1400" b="0" dirty="0" smtClean="0">
                        <a:solidFill>
                          <a:prstClr val="black"/>
                        </a:solidFill>
                        <a:latin typeface="Courier"/>
                      </a:endParaRPr>
                    </a:p>
                  </a:txBody>
                  <a:tcPr/>
                </a:tc>
              </a:tr>
            </a:tbl>
          </a:graphicData>
        </a:graphic>
      </p:graphicFrame>
      <p:sp>
        <p:nvSpPr>
          <p:cNvPr id="5" name="Segnaposto contenuto 2"/>
          <p:cNvSpPr txBox="1">
            <a:spLocks/>
          </p:cNvSpPr>
          <p:nvPr/>
        </p:nvSpPr>
        <p:spPr>
          <a:xfrm>
            <a:off x="1266824" y="4495801"/>
            <a:ext cx="7610476" cy="2008252"/>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2400" dirty="0" smtClean="0">
                <a:cs typeface="Courier New"/>
              </a:rPr>
              <a:t>For each entity </a:t>
            </a:r>
            <a:r>
              <a:rPr lang="en-US" sz="2400" dirty="0" smtClean="0">
                <a:latin typeface="Courier New"/>
                <a:cs typeface="Courier New"/>
              </a:rPr>
              <a:t>E</a:t>
            </a:r>
            <a:r>
              <a:rPr lang="en-US" sz="2400" dirty="0" smtClean="0">
                <a:cs typeface="Courier New"/>
              </a:rPr>
              <a:t> in package </a:t>
            </a:r>
            <a:r>
              <a:rPr lang="en-US" sz="2400" dirty="0" smtClean="0">
                <a:latin typeface="Courier New"/>
                <a:cs typeface="Courier New"/>
              </a:rPr>
              <a:t>p</a:t>
            </a:r>
            <a:r>
              <a:rPr lang="en-US" sz="2400" dirty="0" smtClean="0">
                <a:cs typeface="Courier New"/>
              </a:rPr>
              <a:t>, a </a:t>
            </a:r>
            <a:r>
              <a:rPr lang="en-US" sz="2400" dirty="0" err="1" smtClean="0">
                <a:cs typeface="Courier New"/>
              </a:rPr>
              <a:t>metamodel</a:t>
            </a:r>
            <a:r>
              <a:rPr lang="en-US" sz="2400" dirty="0" smtClean="0">
                <a:cs typeface="Courier New"/>
              </a:rPr>
              <a:t> class </a:t>
            </a:r>
            <a:r>
              <a:rPr lang="en-US" sz="2400" dirty="0" smtClean="0">
                <a:latin typeface="Courier New"/>
                <a:cs typeface="Courier New"/>
              </a:rPr>
              <a:t>E_</a:t>
            </a:r>
            <a:r>
              <a:rPr lang="en-US" sz="2400" dirty="0" smtClean="0">
                <a:cs typeface="Courier New"/>
              </a:rPr>
              <a:t> in package </a:t>
            </a:r>
            <a:r>
              <a:rPr lang="en-US" sz="2400" dirty="0" smtClean="0">
                <a:latin typeface="Courier New"/>
                <a:cs typeface="Courier New"/>
              </a:rPr>
              <a:t>p</a:t>
            </a:r>
            <a:r>
              <a:rPr lang="en-US" sz="2400" dirty="0" smtClean="0">
                <a:cs typeface="Courier New"/>
              </a:rPr>
              <a:t> is created</a:t>
            </a:r>
          </a:p>
          <a:p>
            <a:r>
              <a:rPr lang="en-US" sz="2400" dirty="0" smtClean="0">
                <a:cs typeface="Courier New"/>
              </a:rPr>
              <a:t>The </a:t>
            </a:r>
            <a:r>
              <a:rPr lang="en-US" sz="2400" dirty="0" err="1" smtClean="0">
                <a:cs typeface="Courier New"/>
              </a:rPr>
              <a:t>metamodel</a:t>
            </a:r>
            <a:r>
              <a:rPr lang="en-US" sz="2400" dirty="0" smtClean="0">
                <a:cs typeface="Courier New"/>
              </a:rPr>
              <a:t> class </a:t>
            </a:r>
            <a:r>
              <a:rPr lang="en-US" sz="2400" dirty="0" smtClean="0">
                <a:latin typeface="Courier New"/>
                <a:cs typeface="Courier New"/>
              </a:rPr>
              <a:t>E_</a:t>
            </a:r>
            <a:r>
              <a:rPr lang="en-US" sz="2400" dirty="0" smtClean="0">
                <a:cs typeface="Courier New"/>
              </a:rPr>
              <a:t> is annotated with the </a:t>
            </a:r>
            <a:r>
              <a:rPr lang="en-US" sz="2400" dirty="0" smtClean="0">
                <a:latin typeface="Courier New"/>
                <a:cs typeface="Courier New"/>
              </a:rPr>
              <a:t>@</a:t>
            </a:r>
            <a:r>
              <a:rPr lang="en-US" sz="2400" dirty="0" err="1" smtClean="0">
                <a:latin typeface="Courier New"/>
                <a:cs typeface="Courier New"/>
              </a:rPr>
              <a:t>StaticMetamodel</a:t>
            </a:r>
            <a:r>
              <a:rPr lang="en-US" sz="2400" dirty="0" smtClean="0">
                <a:cs typeface="Courier New"/>
              </a:rPr>
              <a:t> annotation</a:t>
            </a:r>
            <a:endParaRPr lang="en-US" sz="2400" dirty="0">
              <a:cs typeface="Courier New"/>
            </a:endParaRPr>
          </a:p>
        </p:txBody>
      </p:sp>
      <p:sp>
        <p:nvSpPr>
          <p:cNvPr id="6" name="Segnaposto numero diapositiva 5"/>
          <p:cNvSpPr>
            <a:spLocks noGrp="1"/>
          </p:cNvSpPr>
          <p:nvPr>
            <p:ph type="sldNum" sz="quarter" idx="12"/>
          </p:nvPr>
        </p:nvSpPr>
        <p:spPr/>
        <p:txBody>
          <a:bodyPr/>
          <a:lstStyle/>
          <a:p>
            <a:fld id="{4A822907-8A9D-4F6B-98F6-913902AD56B5}" type="slidenum">
              <a:rPr lang="en-US" smtClean="0"/>
              <a:t>91</a:t>
            </a:fld>
            <a:endParaRPr lang="en-US"/>
          </a:p>
        </p:txBody>
      </p:sp>
    </p:spTree>
    <p:extLst>
      <p:ext uri="{BB962C8B-B14F-4D97-AF65-F5344CB8AC3E}">
        <p14:creationId xmlns:p14="http://schemas.microsoft.com/office/powerpoint/2010/main" val="428910974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Criteria API:</a:t>
            </a:r>
            <a:br>
              <a:rPr lang="en-US" dirty="0" smtClean="0"/>
            </a:br>
            <a:r>
              <a:rPr lang="en-US" dirty="0" smtClean="0"/>
              <a:t>Building the query</a:t>
            </a:r>
            <a:endParaRPr lang="en-US" dirty="0"/>
          </a:p>
        </p:txBody>
      </p:sp>
      <p:sp>
        <p:nvSpPr>
          <p:cNvPr id="3" name="Segnaposto contenuto 2"/>
          <p:cNvSpPr>
            <a:spLocks noGrp="1"/>
          </p:cNvSpPr>
          <p:nvPr>
            <p:ph idx="1"/>
          </p:nvPr>
        </p:nvSpPr>
        <p:spPr/>
        <p:txBody>
          <a:bodyPr>
            <a:normAutofit fontScale="85000" lnSpcReduction="10000"/>
          </a:bodyPr>
          <a:lstStyle/>
          <a:p>
            <a:r>
              <a:rPr lang="en-US" dirty="0" smtClean="0"/>
              <a:t>The </a:t>
            </a:r>
            <a:r>
              <a:rPr lang="en-US" dirty="0"/>
              <a:t>essential steps in creating a Criteria API-based query are:</a:t>
            </a:r>
          </a:p>
          <a:p>
            <a:pPr lvl="1"/>
            <a:r>
              <a:rPr lang="en-US" dirty="0"/>
              <a:t>Creating an </a:t>
            </a:r>
            <a:r>
              <a:rPr lang="en-US" dirty="0" smtClean="0"/>
              <a:t>instance of the </a:t>
            </a:r>
            <a:r>
              <a:rPr lang="en-US" dirty="0" err="1" smtClean="0">
                <a:latin typeface="Courier New"/>
                <a:cs typeface="Courier New"/>
              </a:rPr>
              <a:t>CriteriaBuilder</a:t>
            </a:r>
            <a:r>
              <a:rPr lang="en-US" dirty="0" smtClean="0"/>
              <a:t> class</a:t>
            </a:r>
          </a:p>
          <a:p>
            <a:pPr lvl="1"/>
            <a:r>
              <a:rPr lang="en-US" dirty="0" smtClean="0"/>
              <a:t>Using this instance to create an instance of a </a:t>
            </a:r>
            <a:r>
              <a:rPr lang="en-US" dirty="0" err="1" smtClean="0">
                <a:latin typeface="Courier New"/>
                <a:cs typeface="Courier New"/>
              </a:rPr>
              <a:t>CriteriaQuery</a:t>
            </a:r>
            <a:r>
              <a:rPr lang="en-US" dirty="0" smtClean="0"/>
              <a:t> class containing a query</a:t>
            </a:r>
          </a:p>
          <a:p>
            <a:pPr lvl="1"/>
            <a:r>
              <a:rPr lang="en-US" dirty="0" smtClean="0"/>
              <a:t>Executing the query</a:t>
            </a:r>
          </a:p>
          <a:p>
            <a:r>
              <a:rPr lang="en-US" dirty="0" smtClean="0"/>
              <a:t>Where:</a:t>
            </a:r>
          </a:p>
          <a:p>
            <a:pPr lvl="1"/>
            <a:r>
              <a:rPr lang="en-US" dirty="0" smtClean="0"/>
              <a:t>The </a:t>
            </a:r>
            <a:r>
              <a:rPr lang="en-US" dirty="0" err="1" smtClean="0">
                <a:latin typeface="Courier New"/>
                <a:cs typeface="Courier New"/>
              </a:rPr>
              <a:t>CriteriaQuery</a:t>
            </a:r>
            <a:r>
              <a:rPr lang="en-US" dirty="0" smtClean="0"/>
              <a:t> instance represents the query we would like to execute</a:t>
            </a:r>
          </a:p>
          <a:p>
            <a:pPr lvl="1"/>
            <a:r>
              <a:rPr lang="en-US" dirty="0"/>
              <a:t>The </a:t>
            </a:r>
            <a:r>
              <a:rPr lang="en-US" dirty="0" err="1">
                <a:latin typeface="Courier New"/>
                <a:cs typeface="Courier New"/>
              </a:rPr>
              <a:t>CriteriaBuilder</a:t>
            </a:r>
            <a:r>
              <a:rPr lang="en-US" dirty="0"/>
              <a:t> </a:t>
            </a:r>
            <a:r>
              <a:rPr lang="en-US" dirty="0" smtClean="0"/>
              <a:t>is a </a:t>
            </a:r>
            <a:r>
              <a:rPr lang="en-US" b="1" dirty="0" smtClean="0">
                <a:solidFill>
                  <a:srgbClr val="FF0000"/>
                </a:solidFill>
              </a:rPr>
              <a:t>factory</a:t>
            </a:r>
            <a:r>
              <a:rPr lang="en-US" dirty="0" smtClean="0"/>
              <a:t> for all the individual pieces of the query</a:t>
            </a:r>
            <a:endParaRPr lang="en-US" dirty="0"/>
          </a:p>
          <a:p>
            <a:endParaRPr lang="en-US" dirty="0"/>
          </a:p>
          <a:p>
            <a:endParaRPr lang="en-US" dirty="0"/>
          </a:p>
        </p:txBody>
      </p:sp>
      <p:sp>
        <p:nvSpPr>
          <p:cNvPr id="4" name="Segnaposto numero diapositiva 3"/>
          <p:cNvSpPr>
            <a:spLocks noGrp="1"/>
          </p:cNvSpPr>
          <p:nvPr>
            <p:ph type="sldNum" sz="quarter" idx="12"/>
          </p:nvPr>
        </p:nvSpPr>
        <p:spPr/>
        <p:txBody>
          <a:bodyPr/>
          <a:lstStyle/>
          <a:p>
            <a:fld id="{4A822907-8A9D-4F6B-98F6-913902AD56B5}" type="slidenum">
              <a:rPr lang="en-US" smtClean="0"/>
              <a:t>92</a:t>
            </a:fld>
            <a:endParaRPr lang="en-US"/>
          </a:p>
        </p:txBody>
      </p:sp>
    </p:spTree>
    <p:extLst>
      <p:ext uri="{BB962C8B-B14F-4D97-AF65-F5344CB8AC3E}">
        <p14:creationId xmlns:p14="http://schemas.microsoft.com/office/powerpoint/2010/main" val="369098440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half" idx="1"/>
          </p:nvPr>
        </p:nvSpPr>
        <p:spPr>
          <a:xfrm>
            <a:off x="152400" y="1143000"/>
            <a:ext cx="4495800" cy="5562600"/>
          </a:xfrm>
        </p:spPr>
        <p:txBody>
          <a:bodyPr>
            <a:normAutofit fontScale="92500" lnSpcReduction="20000"/>
          </a:bodyPr>
          <a:lstStyle/>
          <a:p>
            <a:pPr marL="0" indent="0">
              <a:buNone/>
            </a:pPr>
            <a:r>
              <a:rPr lang="en-US" sz="1800" b="1" dirty="0" err="1">
                <a:latin typeface="Courier New" panose="02070309020205020404" pitchFamily="49" charset="0"/>
                <a:cs typeface="Courier New" panose="02070309020205020404" pitchFamily="49" charset="0"/>
              </a:rPr>
              <a:t>EntityManager</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em</a:t>
            </a:r>
            <a:r>
              <a:rPr lang="en-US" sz="1800" b="1" dirty="0">
                <a:latin typeface="Courier New" panose="02070309020205020404" pitchFamily="49" charset="0"/>
                <a:cs typeface="Courier New" panose="02070309020205020404" pitchFamily="49" charset="0"/>
              </a:rPr>
              <a:t> = ...</a:t>
            </a:r>
          </a:p>
          <a:p>
            <a:pPr marL="0" indent="0">
              <a:buNone/>
            </a:pPr>
            <a:endParaRPr lang="en-US" sz="1800" b="1" dirty="0" smtClean="0">
              <a:latin typeface="Courier New" panose="02070309020205020404" pitchFamily="49" charset="0"/>
              <a:cs typeface="Courier New" panose="02070309020205020404" pitchFamily="49" charset="0"/>
            </a:endParaRPr>
          </a:p>
          <a:p>
            <a:pPr marL="0" indent="0">
              <a:buNone/>
            </a:pPr>
            <a:r>
              <a:rPr lang="en-US" sz="1800" b="1" dirty="0" err="1" smtClean="0">
                <a:latin typeface="Courier New" panose="02070309020205020404" pitchFamily="49" charset="0"/>
                <a:cs typeface="Courier New" panose="02070309020205020404" pitchFamily="49" charset="0"/>
              </a:rPr>
              <a:t>QueryBuilder</a:t>
            </a:r>
            <a:r>
              <a:rPr lang="en-US" sz="1800" b="1" dirty="0" smtClean="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qb</a:t>
            </a:r>
            <a:r>
              <a:rPr lang="en-US" sz="1800" b="1" dirty="0">
                <a:latin typeface="Courier New" panose="02070309020205020404" pitchFamily="49" charset="0"/>
                <a:cs typeface="Courier New" panose="02070309020205020404" pitchFamily="49" charset="0"/>
              </a:rPr>
              <a:t> = </a:t>
            </a:r>
            <a:br>
              <a:rPr lang="en-US" sz="1800" b="1" dirty="0">
                <a:latin typeface="Courier New" panose="02070309020205020404" pitchFamily="49" charset="0"/>
                <a:cs typeface="Courier New" panose="02070309020205020404" pitchFamily="49" charset="0"/>
              </a:rPr>
            </a:b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em.getQueryBuilder</a:t>
            </a:r>
            <a:r>
              <a:rPr lang="en-US" sz="1800" b="1" dirty="0">
                <a:latin typeface="Courier New" panose="02070309020205020404" pitchFamily="49" charset="0"/>
                <a:cs typeface="Courier New" panose="02070309020205020404" pitchFamily="49" charset="0"/>
              </a:rPr>
              <a:t>();</a:t>
            </a:r>
          </a:p>
          <a:p>
            <a:pPr marL="0" indent="0">
              <a:buNone/>
            </a:pPr>
            <a:endParaRPr lang="en-US" sz="1800" b="1" dirty="0" smtClean="0">
              <a:latin typeface="Courier New" panose="02070309020205020404" pitchFamily="49" charset="0"/>
              <a:cs typeface="Courier New" panose="02070309020205020404" pitchFamily="49" charset="0"/>
            </a:endParaRPr>
          </a:p>
          <a:p>
            <a:pPr marL="0" indent="0">
              <a:buNone/>
            </a:pPr>
            <a:r>
              <a:rPr lang="en-US" sz="1800" b="1" dirty="0" err="1" smtClean="0">
                <a:latin typeface="Courier New" panose="02070309020205020404" pitchFamily="49" charset="0"/>
                <a:cs typeface="Courier New" panose="02070309020205020404" pitchFamily="49" charset="0"/>
              </a:rPr>
              <a:t>CriteriaQuery</a:t>
            </a:r>
            <a:r>
              <a:rPr lang="en-US" sz="1800" b="1" dirty="0" smtClean="0">
                <a:latin typeface="Courier New" panose="02070309020205020404" pitchFamily="49" charset="0"/>
                <a:cs typeface="Courier New" panose="02070309020205020404" pitchFamily="49" charset="0"/>
              </a:rPr>
              <a:t>&lt;Person</a:t>
            </a:r>
            <a:r>
              <a:rPr lang="en-US" sz="1800" b="1" dirty="0">
                <a:latin typeface="Courier New" panose="02070309020205020404" pitchFamily="49" charset="0"/>
                <a:cs typeface="Courier New" panose="02070309020205020404" pitchFamily="49" charset="0"/>
              </a:rPr>
              <a:t>&gt; c = </a:t>
            </a:r>
            <a:r>
              <a:rPr lang="en-US" sz="1800" b="1" dirty="0" smtClean="0">
                <a:latin typeface="Courier New" panose="02070309020205020404" pitchFamily="49" charset="0"/>
                <a:cs typeface="Courier New" panose="02070309020205020404" pitchFamily="49" charset="0"/>
              </a:rPr>
              <a:t/>
            </a:r>
            <a:br>
              <a:rPr lang="en-US" sz="1800" b="1" dirty="0" smtClean="0">
                <a:latin typeface="Courier New" panose="02070309020205020404" pitchFamily="49" charset="0"/>
                <a:cs typeface="Courier New" panose="02070309020205020404" pitchFamily="49" charset="0"/>
              </a:rPr>
            </a:b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qb.createQuery</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Person.class</a:t>
            </a:r>
            <a:r>
              <a:rPr lang="en-US" sz="1800" b="1" dirty="0">
                <a:latin typeface="Courier New" panose="02070309020205020404" pitchFamily="49" charset="0"/>
                <a:cs typeface="Courier New" panose="02070309020205020404" pitchFamily="49" charset="0"/>
              </a:rPr>
              <a:t>);</a:t>
            </a:r>
          </a:p>
          <a:p>
            <a:pPr marL="0" indent="0">
              <a:buNone/>
            </a:pPr>
            <a:endParaRPr lang="en-US" sz="1800" b="1" dirty="0" smtClean="0">
              <a:latin typeface="Courier New" panose="02070309020205020404" pitchFamily="49" charset="0"/>
              <a:cs typeface="Courier New" panose="02070309020205020404" pitchFamily="49" charset="0"/>
            </a:endParaRPr>
          </a:p>
          <a:p>
            <a:pPr marL="0" indent="0">
              <a:buNone/>
            </a:pPr>
            <a:r>
              <a:rPr lang="en-US" sz="1800" b="1" dirty="0" smtClean="0">
                <a:latin typeface="Courier New" panose="02070309020205020404" pitchFamily="49" charset="0"/>
                <a:cs typeface="Courier New" panose="02070309020205020404" pitchFamily="49" charset="0"/>
              </a:rPr>
              <a:t>Root&lt;Person</a:t>
            </a:r>
            <a:r>
              <a:rPr lang="en-US" sz="1800" b="1" dirty="0">
                <a:latin typeface="Courier New" panose="02070309020205020404" pitchFamily="49" charset="0"/>
                <a:cs typeface="Courier New" panose="02070309020205020404" pitchFamily="49" charset="0"/>
              </a:rPr>
              <a:t>&gt; p = </a:t>
            </a:r>
            <a:r>
              <a:rPr lang="en-US" sz="1800" b="1" dirty="0" smtClean="0">
                <a:latin typeface="Courier New" panose="02070309020205020404" pitchFamily="49" charset="0"/>
                <a:cs typeface="Courier New" panose="02070309020205020404" pitchFamily="49" charset="0"/>
              </a:rPr>
              <a:t/>
            </a:r>
            <a:br>
              <a:rPr lang="en-US" sz="1800" b="1" dirty="0" smtClean="0">
                <a:latin typeface="Courier New" panose="02070309020205020404" pitchFamily="49" charset="0"/>
                <a:cs typeface="Courier New" panose="02070309020205020404" pitchFamily="49" charset="0"/>
              </a:rPr>
            </a:b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c.from</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Person.class</a:t>
            </a:r>
            <a:r>
              <a:rPr lang="en-US" sz="1800" b="1" dirty="0">
                <a:latin typeface="Courier New" panose="02070309020205020404" pitchFamily="49" charset="0"/>
                <a:cs typeface="Courier New" panose="02070309020205020404" pitchFamily="49" charset="0"/>
              </a:rPr>
              <a:t>);</a:t>
            </a:r>
          </a:p>
          <a:p>
            <a:pPr marL="0" indent="0">
              <a:buNone/>
            </a:pPr>
            <a:endParaRPr lang="en-US" sz="1800" b="1" dirty="0" smtClean="0">
              <a:latin typeface="Courier New" panose="02070309020205020404" pitchFamily="49" charset="0"/>
              <a:cs typeface="Courier New" panose="02070309020205020404" pitchFamily="49" charset="0"/>
            </a:endParaRPr>
          </a:p>
          <a:p>
            <a:pPr marL="0" indent="0">
              <a:buNone/>
            </a:pPr>
            <a:r>
              <a:rPr lang="en-US" sz="1800" b="1" dirty="0" smtClean="0">
                <a:latin typeface="Courier New" panose="02070309020205020404" pitchFamily="49" charset="0"/>
                <a:cs typeface="Courier New" panose="02070309020205020404" pitchFamily="49" charset="0"/>
              </a:rPr>
              <a:t>Predicate </a:t>
            </a:r>
            <a:r>
              <a:rPr lang="en-US" sz="1800" b="1" dirty="0">
                <a:latin typeface="Courier New" panose="02070309020205020404" pitchFamily="49" charset="0"/>
                <a:cs typeface="Courier New" panose="02070309020205020404" pitchFamily="49" charset="0"/>
              </a:rPr>
              <a:t>condition = </a:t>
            </a:r>
            <a:r>
              <a:rPr lang="en-US" sz="1800" b="1" dirty="0" smtClean="0">
                <a:latin typeface="Courier New" panose="02070309020205020404" pitchFamily="49" charset="0"/>
                <a:cs typeface="Courier New" panose="02070309020205020404" pitchFamily="49" charset="0"/>
              </a:rPr>
              <a:t/>
            </a:r>
            <a:br>
              <a:rPr lang="en-US" sz="1800" b="1" dirty="0" smtClean="0">
                <a:latin typeface="Courier New" panose="02070309020205020404" pitchFamily="49" charset="0"/>
                <a:cs typeface="Courier New" panose="02070309020205020404" pitchFamily="49" charset="0"/>
              </a:rPr>
            </a:br>
            <a:r>
              <a:rPr lang="en-US" sz="1800" b="1" dirty="0" smtClean="0">
                <a:latin typeface="Courier New" panose="02070309020205020404" pitchFamily="49" charset="0"/>
                <a:cs typeface="Courier New" panose="02070309020205020404" pitchFamily="49" charset="0"/>
              </a:rPr>
              <a:t>  qb.gt(</a:t>
            </a:r>
            <a:r>
              <a:rPr lang="en-US" sz="1800" b="1" dirty="0" err="1" smtClean="0">
                <a:latin typeface="Courier New" panose="02070309020205020404" pitchFamily="49" charset="0"/>
                <a:cs typeface="Courier New" panose="02070309020205020404" pitchFamily="49" charset="0"/>
              </a:rPr>
              <a:t>p.get</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Person</a:t>
            </a:r>
            <a:r>
              <a:rPr lang="en-US" sz="1800" b="1" dirty="0" err="1">
                <a:latin typeface="Courier New" panose="02070309020205020404" pitchFamily="49" charset="0"/>
                <a:cs typeface="Courier New" panose="02070309020205020404" pitchFamily="49" charset="0"/>
              </a:rPr>
              <a:t>_.age</a:t>
            </a:r>
            <a:r>
              <a:rPr lang="en-US" sz="1800" b="1" dirty="0">
                <a:latin typeface="Courier New" panose="02070309020205020404" pitchFamily="49" charset="0"/>
                <a:cs typeface="Courier New" panose="02070309020205020404" pitchFamily="49" charset="0"/>
              </a:rPr>
              <a:t>), 20);</a:t>
            </a:r>
          </a:p>
          <a:p>
            <a:pPr marL="0" indent="0">
              <a:buNone/>
            </a:pPr>
            <a:endParaRPr lang="en-US" sz="1800" b="1" dirty="0" smtClean="0">
              <a:latin typeface="Courier New" panose="02070309020205020404" pitchFamily="49" charset="0"/>
              <a:cs typeface="Courier New" panose="02070309020205020404" pitchFamily="49" charset="0"/>
            </a:endParaRPr>
          </a:p>
          <a:p>
            <a:pPr marL="0" indent="0">
              <a:buNone/>
            </a:pPr>
            <a:r>
              <a:rPr lang="en-US" sz="1800" b="1" dirty="0" err="1" smtClean="0">
                <a:latin typeface="Courier New" panose="02070309020205020404" pitchFamily="49" charset="0"/>
                <a:cs typeface="Courier New" panose="02070309020205020404" pitchFamily="49" charset="0"/>
              </a:rPr>
              <a:t>c.where</a:t>
            </a:r>
            <a:r>
              <a:rPr lang="en-US" sz="1800" b="1" dirty="0" smtClean="0">
                <a:latin typeface="Courier New" panose="02070309020205020404" pitchFamily="49" charset="0"/>
                <a:cs typeface="Courier New" panose="02070309020205020404" pitchFamily="49" charset="0"/>
              </a:rPr>
              <a:t>(condition</a:t>
            </a:r>
            <a:r>
              <a:rPr lang="en-US" sz="1800" b="1" dirty="0">
                <a:latin typeface="Courier New" panose="02070309020205020404" pitchFamily="49" charset="0"/>
                <a:cs typeface="Courier New" panose="02070309020205020404" pitchFamily="49" charset="0"/>
              </a:rPr>
              <a:t>);</a:t>
            </a:r>
          </a:p>
          <a:p>
            <a:pPr marL="0" indent="0">
              <a:buNone/>
            </a:pPr>
            <a:endParaRPr lang="en-US" sz="1800" b="1" dirty="0" smtClean="0">
              <a:latin typeface="Courier New" panose="02070309020205020404" pitchFamily="49" charset="0"/>
              <a:cs typeface="Courier New" panose="02070309020205020404" pitchFamily="49" charset="0"/>
            </a:endParaRPr>
          </a:p>
          <a:p>
            <a:pPr marL="0" indent="0">
              <a:buNone/>
            </a:pPr>
            <a:r>
              <a:rPr lang="en-US" sz="1800" b="1" dirty="0" err="1" smtClean="0">
                <a:latin typeface="Courier New" panose="02070309020205020404" pitchFamily="49" charset="0"/>
                <a:cs typeface="Courier New" panose="02070309020205020404" pitchFamily="49" charset="0"/>
              </a:rPr>
              <a:t>TypedQuery</a:t>
            </a:r>
            <a:r>
              <a:rPr lang="en-US" sz="1800" b="1" dirty="0" smtClean="0">
                <a:latin typeface="Courier New" panose="02070309020205020404" pitchFamily="49" charset="0"/>
                <a:cs typeface="Courier New" panose="02070309020205020404" pitchFamily="49" charset="0"/>
              </a:rPr>
              <a:t>&lt;Person</a:t>
            </a:r>
            <a:r>
              <a:rPr lang="en-US" sz="1800" b="1" dirty="0">
                <a:latin typeface="Courier New" panose="02070309020205020404" pitchFamily="49" charset="0"/>
                <a:cs typeface="Courier New" panose="02070309020205020404" pitchFamily="49" charset="0"/>
              </a:rPr>
              <a:t>&gt; q = </a:t>
            </a:r>
            <a:r>
              <a:rPr lang="en-US" sz="1800" b="1" dirty="0" smtClean="0">
                <a:latin typeface="Courier New" panose="02070309020205020404" pitchFamily="49" charset="0"/>
                <a:cs typeface="Courier New" panose="02070309020205020404" pitchFamily="49" charset="0"/>
              </a:rPr>
              <a:t/>
            </a:r>
            <a:br>
              <a:rPr lang="en-US" sz="1800" b="1" dirty="0" smtClean="0">
                <a:latin typeface="Courier New" panose="02070309020205020404" pitchFamily="49" charset="0"/>
                <a:cs typeface="Courier New" panose="02070309020205020404" pitchFamily="49" charset="0"/>
              </a:rPr>
            </a:b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em.createQuery</a:t>
            </a:r>
            <a:r>
              <a:rPr lang="en-US" sz="1800" b="1" dirty="0" smtClean="0">
                <a:latin typeface="Courier New" panose="02070309020205020404" pitchFamily="49" charset="0"/>
                <a:cs typeface="Courier New" panose="02070309020205020404" pitchFamily="49" charset="0"/>
              </a:rPr>
              <a:t>(c</a:t>
            </a:r>
            <a:r>
              <a:rPr lang="en-US" sz="1800" b="1" dirty="0">
                <a:latin typeface="Courier New" panose="02070309020205020404" pitchFamily="49" charset="0"/>
                <a:cs typeface="Courier New" panose="02070309020205020404" pitchFamily="49" charset="0"/>
              </a:rPr>
              <a:t>); </a:t>
            </a:r>
          </a:p>
          <a:p>
            <a:pPr marL="0" indent="0">
              <a:buNone/>
            </a:pPr>
            <a:endParaRPr lang="en-US" sz="1800" b="1" dirty="0" smtClean="0">
              <a:latin typeface="Courier New" panose="02070309020205020404" pitchFamily="49" charset="0"/>
              <a:cs typeface="Courier New" panose="02070309020205020404" pitchFamily="49" charset="0"/>
            </a:endParaRPr>
          </a:p>
          <a:p>
            <a:pPr marL="0" indent="0">
              <a:buNone/>
            </a:pPr>
            <a:r>
              <a:rPr lang="en-US" sz="1800" b="1" dirty="0" smtClean="0">
                <a:latin typeface="Courier New" panose="02070309020205020404" pitchFamily="49" charset="0"/>
                <a:cs typeface="Courier New" panose="02070309020205020404" pitchFamily="49" charset="0"/>
              </a:rPr>
              <a:t>List&lt;Person</a:t>
            </a:r>
            <a:r>
              <a:rPr lang="en-US" sz="1800" b="1" dirty="0">
                <a:latin typeface="Courier New" panose="02070309020205020404" pitchFamily="49" charset="0"/>
                <a:cs typeface="Courier New" panose="02070309020205020404" pitchFamily="49" charset="0"/>
              </a:rPr>
              <a:t>&gt; result = </a:t>
            </a:r>
            <a:r>
              <a:rPr lang="en-US" sz="1800" b="1" dirty="0" smtClean="0">
                <a:latin typeface="Courier New" panose="02070309020205020404" pitchFamily="49" charset="0"/>
                <a:cs typeface="Courier New" panose="02070309020205020404" pitchFamily="49" charset="0"/>
              </a:rPr>
              <a:t/>
            </a:r>
            <a:br>
              <a:rPr lang="en-US" sz="1800" b="1" dirty="0" smtClean="0">
                <a:latin typeface="Courier New" panose="02070309020205020404" pitchFamily="49" charset="0"/>
                <a:cs typeface="Courier New" panose="02070309020205020404" pitchFamily="49" charset="0"/>
              </a:rPr>
            </a:b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q.getResultList</a:t>
            </a:r>
            <a:r>
              <a:rPr lang="en-US" sz="1800" b="1" dirty="0">
                <a:latin typeface="Courier New" panose="02070309020205020404" pitchFamily="49" charset="0"/>
                <a:cs typeface="Courier New" panose="02070309020205020404" pitchFamily="49" charset="0"/>
              </a:rPr>
              <a:t>();</a:t>
            </a:r>
          </a:p>
        </p:txBody>
      </p:sp>
      <p:sp>
        <p:nvSpPr>
          <p:cNvPr id="4" name="Content Placeholder 3"/>
          <p:cNvSpPr>
            <a:spLocks noGrp="1"/>
          </p:cNvSpPr>
          <p:nvPr>
            <p:ph sz="half" idx="2"/>
          </p:nvPr>
        </p:nvSpPr>
        <p:spPr>
          <a:xfrm>
            <a:off x="4419600" y="1600200"/>
            <a:ext cx="4800600" cy="4525963"/>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This gives a compile time error!</a:t>
            </a:r>
          </a:p>
          <a:p>
            <a:pPr marL="0" indent="0">
              <a:buNone/>
            </a:pPr>
            <a:endParaRPr lang="en-US" sz="1800" b="1" dirty="0" smtClean="0">
              <a:latin typeface="Courier New" panose="02070309020205020404" pitchFamily="49" charset="0"/>
              <a:cs typeface="Courier New" panose="02070309020205020404" pitchFamily="49" charset="0"/>
            </a:endParaRP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endParaRPr lang="en-US" sz="1800" b="1" dirty="0" smtClean="0">
              <a:latin typeface="Courier New" panose="02070309020205020404" pitchFamily="49" charset="0"/>
              <a:cs typeface="Courier New" panose="02070309020205020404" pitchFamily="49" charset="0"/>
            </a:endParaRPr>
          </a:p>
          <a:p>
            <a:pPr marL="0" indent="0">
              <a:buNone/>
            </a:pPr>
            <a:r>
              <a:rPr lang="en-US" sz="1800" b="1" dirty="0" smtClean="0">
                <a:latin typeface="Courier New" panose="02070309020205020404" pitchFamily="49" charset="0"/>
                <a:cs typeface="Courier New" panose="02070309020205020404" pitchFamily="49" charset="0"/>
              </a:rPr>
              <a:t>Predicate </a:t>
            </a:r>
            <a:r>
              <a:rPr lang="en-US" sz="1800" b="1" dirty="0">
                <a:latin typeface="Courier New" panose="02070309020205020404" pitchFamily="49" charset="0"/>
                <a:cs typeface="Courier New" panose="02070309020205020404" pitchFamily="49" charset="0"/>
              </a:rPr>
              <a:t>condition </a:t>
            </a:r>
            <a:r>
              <a:rPr lang="en-US" sz="1800" b="1" dirty="0" smtClean="0">
                <a:latin typeface="Courier New" panose="02070309020205020404" pitchFamily="49" charset="0"/>
                <a:cs typeface="Courier New" panose="02070309020205020404" pitchFamily="49" charset="0"/>
              </a:rPr>
              <a:t>=</a:t>
            </a:r>
            <a:br>
              <a:rPr lang="en-US" sz="1800" b="1" dirty="0" smtClean="0">
                <a:latin typeface="Courier New" panose="02070309020205020404" pitchFamily="49" charset="0"/>
                <a:cs typeface="Courier New" panose="02070309020205020404" pitchFamily="49" charset="0"/>
              </a:rPr>
            </a:b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qb.gt(</a:t>
            </a:r>
            <a:r>
              <a:rPr lang="en-US" sz="1800" b="1" dirty="0" err="1">
                <a:latin typeface="Courier New" panose="02070309020205020404" pitchFamily="49" charset="0"/>
                <a:cs typeface="Courier New" panose="02070309020205020404" pitchFamily="49" charset="0"/>
              </a:rPr>
              <a:t>p.get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Person_.age</a:t>
            </a:r>
            <a:r>
              <a:rPr lang="en-US" sz="1800" b="1" dirty="0" smtClean="0">
                <a:latin typeface="Courier New" panose="02070309020205020404" pitchFamily="49" charset="0"/>
                <a:cs typeface="Courier New" panose="02070309020205020404" pitchFamily="49" charset="0"/>
              </a:rPr>
              <a:t>, </a:t>
            </a:r>
            <a:r>
              <a:rPr lang="en-US" sz="1800" b="1" dirty="0" smtClean="0">
                <a:solidFill>
                  <a:srgbClr val="FF0000"/>
                </a:solidFill>
                <a:latin typeface="Courier New" panose="02070309020205020404" pitchFamily="49" charset="0"/>
                <a:cs typeface="Courier New" panose="02070309020205020404" pitchFamily="49" charset="0"/>
              </a:rPr>
              <a:t>"</a:t>
            </a:r>
            <a:r>
              <a:rPr lang="en-US" sz="1800" b="1" dirty="0">
                <a:solidFill>
                  <a:srgbClr val="FF0000"/>
                </a:solidFill>
                <a:latin typeface="Courier New" panose="02070309020205020404" pitchFamily="49" charset="0"/>
                <a:cs typeface="Courier New" panose="02070309020205020404" pitchFamily="49" charset="0"/>
              </a:rPr>
              <a:t>xyz"</a:t>
            </a:r>
            <a:r>
              <a:rPr lang="en-US" sz="1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941981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Criteria API: </a:t>
            </a:r>
            <a:br>
              <a:rPr lang="en-US" dirty="0" smtClean="0"/>
            </a:br>
            <a:r>
              <a:rPr lang="en-US" dirty="0" smtClean="0"/>
              <a:t>Path expression</a:t>
            </a:r>
            <a:endParaRPr lang="en-US" dirty="0"/>
          </a:p>
        </p:txBody>
      </p:sp>
      <p:sp>
        <p:nvSpPr>
          <p:cNvPr id="3" name="Segnaposto contenuto 2"/>
          <p:cNvSpPr>
            <a:spLocks noGrp="1"/>
          </p:cNvSpPr>
          <p:nvPr>
            <p:ph idx="1"/>
          </p:nvPr>
        </p:nvSpPr>
        <p:spPr>
          <a:xfrm>
            <a:off x="914400" y="1676400"/>
            <a:ext cx="7610476" cy="1981200"/>
          </a:xfrm>
        </p:spPr>
        <p:txBody>
          <a:bodyPr>
            <a:normAutofit fontScale="92500" lnSpcReduction="20000"/>
          </a:bodyPr>
          <a:lstStyle/>
          <a:p>
            <a:r>
              <a:rPr lang="en-US" dirty="0" smtClean="0"/>
              <a:t>Every </a:t>
            </a:r>
            <a:r>
              <a:rPr lang="en-US" dirty="0" err="1" smtClean="0">
                <a:latin typeface="Courier New"/>
                <a:cs typeface="Courier New"/>
              </a:rPr>
              <a:t>CriteriaQuery</a:t>
            </a:r>
            <a:r>
              <a:rPr lang="en-US" dirty="0"/>
              <a:t> </a:t>
            </a:r>
            <a:r>
              <a:rPr lang="en-US" dirty="0" smtClean="0"/>
              <a:t>defines at least one </a:t>
            </a:r>
            <a:r>
              <a:rPr lang="en-US" dirty="0" smtClean="0">
                <a:latin typeface="Courier New"/>
                <a:cs typeface="Courier New"/>
              </a:rPr>
              <a:t>Root</a:t>
            </a:r>
            <a:r>
              <a:rPr lang="en-US" dirty="0" smtClean="0"/>
              <a:t> object, whose role is analogous to that of an identifier in a JPQL query</a:t>
            </a:r>
          </a:p>
          <a:p>
            <a:pPr lvl="1"/>
            <a:r>
              <a:rPr lang="en-US" dirty="0"/>
              <a:t>the </a:t>
            </a:r>
            <a:r>
              <a:rPr lang="en-US" dirty="0">
                <a:latin typeface="Courier New"/>
                <a:cs typeface="Courier New"/>
              </a:rPr>
              <a:t>Root</a:t>
            </a:r>
            <a:r>
              <a:rPr lang="en-US" dirty="0"/>
              <a:t> object will form the basis for </a:t>
            </a:r>
            <a:r>
              <a:rPr lang="en-US" b="1" dirty="0"/>
              <a:t>path expressions</a:t>
            </a:r>
            <a:r>
              <a:rPr lang="en-US" dirty="0"/>
              <a:t> in the rest of the query </a:t>
            </a:r>
          </a:p>
        </p:txBody>
      </p:sp>
      <p:graphicFrame>
        <p:nvGraphicFramePr>
          <p:cNvPr id="6" name="Segnaposto contenuto 3"/>
          <p:cNvGraphicFramePr>
            <a:graphicFrameLocks/>
          </p:cNvGraphicFramePr>
          <p:nvPr>
            <p:extLst>
              <p:ext uri="{D42A27DB-BD31-4B8C-83A1-F6EECF244321}">
                <p14:modId xmlns:p14="http://schemas.microsoft.com/office/powerpoint/2010/main" val="975882607"/>
              </p:ext>
            </p:extLst>
          </p:nvPr>
        </p:nvGraphicFramePr>
        <p:xfrm>
          <a:off x="533400" y="4191000"/>
          <a:ext cx="6337510" cy="824177"/>
        </p:xfrm>
        <a:graphic>
          <a:graphicData uri="http://schemas.openxmlformats.org/drawingml/2006/table">
            <a:tbl>
              <a:tblPr firstRow="1" bandRow="1">
                <a:tableStyleId>{5C22544A-7EE6-4342-B048-85BDC9FD1C3A}</a:tableStyleId>
              </a:tblPr>
              <a:tblGrid>
                <a:gridCol w="6337510"/>
              </a:tblGrid>
              <a:tr h="312910">
                <a:tc>
                  <a:txBody>
                    <a:bodyPr/>
                    <a:lstStyle/>
                    <a:p>
                      <a:r>
                        <a:rPr lang="en-US" sz="2000" dirty="0" smtClean="0"/>
                        <a:t>Path Expression</a:t>
                      </a:r>
                      <a:r>
                        <a:rPr lang="en-US" sz="2000" baseline="0" dirty="0" smtClean="0"/>
                        <a:t> (Criteria API)</a:t>
                      </a:r>
                      <a:endParaRPr lang="en-US" sz="2000" dirty="0"/>
                    </a:p>
                  </a:txBody>
                  <a:tcPr/>
                </a:tc>
              </a:tr>
              <a:tr h="427937">
                <a:tc>
                  <a:txBody>
                    <a:bodyPr/>
                    <a:lstStyle/>
                    <a:p>
                      <a:r>
                        <a:rPr lang="en-US" sz="1600" dirty="0" err="1" smtClean="0">
                          <a:solidFill>
                            <a:prstClr val="black"/>
                          </a:solidFill>
                          <a:latin typeface="Courier"/>
                        </a:rPr>
                        <a:t>emp</a:t>
                      </a:r>
                      <a:r>
                        <a:rPr lang="en-US" sz="1600" dirty="0" err="1" smtClean="0">
                          <a:solidFill>
                            <a:srgbClr val="666666"/>
                          </a:solidFill>
                          <a:latin typeface="Courier"/>
                        </a:rPr>
                        <a:t>.</a:t>
                      </a:r>
                      <a:r>
                        <a:rPr lang="en-US" sz="1600" dirty="0" err="1" smtClean="0">
                          <a:solidFill>
                            <a:srgbClr val="7D9029"/>
                          </a:solidFill>
                          <a:latin typeface="Courier"/>
                        </a:rPr>
                        <a:t>get</a:t>
                      </a:r>
                      <a:r>
                        <a:rPr lang="en-US" sz="1600" dirty="0" smtClean="0">
                          <a:solidFill>
                            <a:srgbClr val="666666"/>
                          </a:solidFill>
                          <a:latin typeface="Courier"/>
                        </a:rPr>
                        <a:t>(</a:t>
                      </a:r>
                      <a:r>
                        <a:rPr lang="en-US" sz="1600" dirty="0" err="1" smtClean="0">
                          <a:solidFill>
                            <a:prstClr val="black"/>
                          </a:solidFill>
                          <a:latin typeface="Courier"/>
                        </a:rPr>
                        <a:t>Employee_</a:t>
                      </a:r>
                      <a:r>
                        <a:rPr lang="en-US" sz="1600" dirty="0" err="1" smtClean="0">
                          <a:solidFill>
                            <a:srgbClr val="666666"/>
                          </a:solidFill>
                          <a:latin typeface="Courier"/>
                        </a:rPr>
                        <a:t>.</a:t>
                      </a:r>
                      <a:r>
                        <a:rPr lang="en-US" sz="1600" dirty="0" err="1" smtClean="0">
                          <a:solidFill>
                            <a:srgbClr val="7D9029"/>
                          </a:solidFill>
                          <a:latin typeface="Courier"/>
                        </a:rPr>
                        <a:t>department</a:t>
                      </a:r>
                      <a:r>
                        <a:rPr lang="en-US" sz="1600" dirty="0" smtClean="0">
                          <a:solidFill>
                            <a:srgbClr val="666666"/>
                          </a:solidFill>
                          <a:latin typeface="Courier"/>
                        </a:rPr>
                        <a:t>).</a:t>
                      </a:r>
                      <a:r>
                        <a:rPr lang="en-US" sz="1600" dirty="0" smtClean="0">
                          <a:solidFill>
                            <a:srgbClr val="7D9029"/>
                          </a:solidFill>
                          <a:latin typeface="Courier"/>
                        </a:rPr>
                        <a:t>get</a:t>
                      </a:r>
                      <a:r>
                        <a:rPr lang="en-US" sz="1600" dirty="0" smtClean="0">
                          <a:solidFill>
                            <a:srgbClr val="666666"/>
                          </a:solidFill>
                          <a:latin typeface="Courier"/>
                        </a:rPr>
                        <a:t>(</a:t>
                      </a:r>
                      <a:r>
                        <a:rPr lang="en-US" sz="1600" dirty="0" err="1" smtClean="0">
                          <a:solidFill>
                            <a:prstClr val="black"/>
                          </a:solidFill>
                          <a:latin typeface="Courier"/>
                        </a:rPr>
                        <a:t>Department_</a:t>
                      </a:r>
                      <a:r>
                        <a:rPr lang="en-US" sz="1600" dirty="0" err="1" smtClean="0">
                          <a:solidFill>
                            <a:srgbClr val="666666"/>
                          </a:solidFill>
                          <a:latin typeface="Courier"/>
                        </a:rPr>
                        <a:t>.</a:t>
                      </a:r>
                      <a:r>
                        <a:rPr lang="en-US" sz="1600" dirty="0" err="1" smtClean="0">
                          <a:solidFill>
                            <a:srgbClr val="7D9029"/>
                          </a:solidFill>
                          <a:latin typeface="Courier"/>
                        </a:rPr>
                        <a:t>id</a:t>
                      </a:r>
                      <a:r>
                        <a:rPr lang="en-US" sz="1600" dirty="0" smtClean="0">
                          <a:solidFill>
                            <a:srgbClr val="666666"/>
                          </a:solidFill>
                          <a:latin typeface="Courier"/>
                        </a:rPr>
                        <a:t>)</a:t>
                      </a:r>
                      <a:endParaRPr lang="en-US" sz="1600" dirty="0" smtClean="0">
                        <a:solidFill>
                          <a:prstClr val="black"/>
                        </a:solidFill>
                        <a:latin typeface="Courier"/>
                      </a:endParaRPr>
                    </a:p>
                  </a:txBody>
                  <a:tcPr/>
                </a:tc>
              </a:tr>
            </a:tbl>
          </a:graphicData>
        </a:graphic>
      </p:graphicFrame>
      <p:sp>
        <p:nvSpPr>
          <p:cNvPr id="7" name="Segnaposto contenuto 2"/>
          <p:cNvSpPr txBox="1">
            <a:spLocks/>
          </p:cNvSpPr>
          <p:nvPr/>
        </p:nvSpPr>
        <p:spPr>
          <a:xfrm>
            <a:off x="990600" y="5410200"/>
            <a:ext cx="7610476" cy="823732"/>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sz="2800" dirty="0" smtClean="0">
                <a:cs typeface="Courier New"/>
              </a:rPr>
              <a:t>NB: using the canonical </a:t>
            </a:r>
            <a:r>
              <a:rPr lang="en-US" sz="2800" dirty="0" err="1" smtClean="0">
                <a:cs typeface="Courier New"/>
              </a:rPr>
              <a:t>metamodel</a:t>
            </a:r>
            <a:r>
              <a:rPr lang="en-US" sz="2800" dirty="0" smtClean="0">
                <a:cs typeface="Courier New"/>
              </a:rPr>
              <a:t> </a:t>
            </a:r>
            <a:r>
              <a:rPr lang="en-US" sz="2800" b="1" dirty="0" smtClean="0">
                <a:cs typeface="Courier New"/>
              </a:rPr>
              <a:t>enforces</a:t>
            </a:r>
            <a:r>
              <a:rPr lang="en-US" sz="2800" dirty="0" smtClean="0">
                <a:cs typeface="Courier New"/>
              </a:rPr>
              <a:t> type-safety</a:t>
            </a:r>
            <a:endParaRPr lang="en-US" sz="2800" dirty="0">
              <a:cs typeface="Courier New"/>
            </a:endParaRPr>
          </a:p>
        </p:txBody>
      </p:sp>
      <p:grpSp>
        <p:nvGrpSpPr>
          <p:cNvPr id="8" name="Gruppo 7"/>
          <p:cNvGrpSpPr/>
          <p:nvPr/>
        </p:nvGrpSpPr>
        <p:grpSpPr>
          <a:xfrm>
            <a:off x="6737221" y="3810000"/>
            <a:ext cx="2406779" cy="1077218"/>
            <a:chOff x="4770917" y="3740806"/>
            <a:chExt cx="1909125" cy="1241280"/>
          </a:xfrm>
        </p:grpSpPr>
        <p:sp>
          <p:nvSpPr>
            <p:cNvPr id="9" name="CasellaDiTesto 8"/>
            <p:cNvSpPr txBox="1"/>
            <p:nvPr/>
          </p:nvSpPr>
          <p:spPr>
            <a:xfrm>
              <a:off x="4770917" y="3740806"/>
              <a:ext cx="1909125" cy="124128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err="1" smtClean="0">
                  <a:cs typeface="Courier New"/>
                </a:rPr>
                <a:t>Equivalent</a:t>
              </a:r>
              <a:r>
                <a:rPr lang="it-IT" sz="1600" dirty="0" smtClean="0">
                  <a:cs typeface="Courier New"/>
                </a:rPr>
                <a:t> to the JPQL </a:t>
              </a:r>
              <a:r>
                <a:rPr lang="it-IT" sz="1600" dirty="0" err="1" smtClean="0">
                  <a:cs typeface="Courier New"/>
                </a:rPr>
                <a:t>expression</a:t>
              </a:r>
              <a:r>
                <a:rPr lang="it-IT" sz="1600" dirty="0">
                  <a:cs typeface="Courier New"/>
                </a:rPr>
                <a:t> </a:t>
              </a:r>
              <a:r>
                <a:rPr lang="it-IT" sz="1600" dirty="0" err="1" smtClean="0">
                  <a:latin typeface="Courier New"/>
                  <a:cs typeface="Courier New"/>
                </a:rPr>
                <a:t>emp.department.id</a:t>
              </a:r>
              <a:endParaRPr lang="it-IT" sz="1600" dirty="0"/>
            </a:p>
          </p:txBody>
        </p:sp>
        <p:cxnSp>
          <p:nvCxnSpPr>
            <p:cNvPr id="10" name="Connettore 2 9"/>
            <p:cNvCxnSpPr/>
            <p:nvPr/>
          </p:nvCxnSpPr>
          <p:spPr>
            <a:xfrm flipH="1">
              <a:off x="4963970" y="4591970"/>
              <a:ext cx="355201" cy="1435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 name="Segnaposto numero diapositiva 10"/>
          <p:cNvSpPr>
            <a:spLocks noGrp="1"/>
          </p:cNvSpPr>
          <p:nvPr>
            <p:ph type="sldNum" sz="quarter" idx="12"/>
          </p:nvPr>
        </p:nvSpPr>
        <p:spPr/>
        <p:txBody>
          <a:bodyPr/>
          <a:lstStyle/>
          <a:p>
            <a:fld id="{4A822907-8A9D-4F6B-98F6-913902AD56B5}" type="slidenum">
              <a:rPr lang="en-US" smtClean="0"/>
              <a:t>94</a:t>
            </a:fld>
            <a:endParaRPr lang="en-US"/>
          </a:p>
        </p:txBody>
      </p:sp>
    </p:spTree>
    <p:extLst>
      <p:ext uri="{BB962C8B-B14F-4D97-AF65-F5344CB8AC3E}">
        <p14:creationId xmlns:p14="http://schemas.microsoft.com/office/powerpoint/2010/main" val="388151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Criteria API:</a:t>
            </a:r>
            <a:br>
              <a:rPr lang="en-US" dirty="0" smtClean="0"/>
            </a:br>
            <a:r>
              <a:rPr lang="en-US" dirty="0" smtClean="0"/>
              <a:t>Conditional expressions</a:t>
            </a:r>
            <a:endParaRPr lang="en-US" dirty="0"/>
          </a:p>
        </p:txBody>
      </p:sp>
      <p:sp>
        <p:nvSpPr>
          <p:cNvPr id="3" name="Segnaposto contenuto 2"/>
          <p:cNvSpPr>
            <a:spLocks noGrp="1"/>
          </p:cNvSpPr>
          <p:nvPr>
            <p:ph idx="1"/>
          </p:nvPr>
        </p:nvSpPr>
        <p:spPr/>
        <p:txBody>
          <a:bodyPr/>
          <a:lstStyle/>
          <a:p>
            <a:r>
              <a:rPr lang="it-IT" dirty="0"/>
              <a:t>All of the conditional expression keywords, operators, and functions from </a:t>
            </a:r>
            <a:r>
              <a:rPr lang="it-IT" dirty="0" smtClean="0"/>
              <a:t>JPQL </a:t>
            </a:r>
            <a:r>
              <a:rPr lang="it-IT" dirty="0"/>
              <a:t>are represented in some manner </a:t>
            </a:r>
            <a:r>
              <a:rPr lang="it-IT" dirty="0" smtClean="0"/>
              <a:t>with the </a:t>
            </a:r>
            <a:r>
              <a:rPr lang="it-IT" dirty="0">
                <a:latin typeface="Courier New"/>
                <a:cs typeface="Courier New"/>
              </a:rPr>
              <a:t>CriteriaBuilder</a:t>
            </a:r>
            <a:r>
              <a:rPr lang="it-IT" dirty="0"/>
              <a:t> </a:t>
            </a:r>
            <a:r>
              <a:rPr lang="it-IT" dirty="0" smtClean="0"/>
              <a:t>interface</a:t>
            </a:r>
            <a:endParaRPr lang="it-IT" dirty="0"/>
          </a:p>
        </p:txBody>
      </p:sp>
      <p:graphicFrame>
        <p:nvGraphicFramePr>
          <p:cNvPr id="4" name="Segnaposto contenuto 3"/>
          <p:cNvGraphicFramePr>
            <a:graphicFrameLocks/>
          </p:cNvGraphicFramePr>
          <p:nvPr>
            <p:extLst>
              <p:ext uri="{D42A27DB-BD31-4B8C-83A1-F6EECF244321}">
                <p14:modId xmlns:p14="http://schemas.microsoft.com/office/powerpoint/2010/main" val="3737531119"/>
              </p:ext>
            </p:extLst>
          </p:nvPr>
        </p:nvGraphicFramePr>
        <p:xfrm>
          <a:off x="1540662" y="3988579"/>
          <a:ext cx="6286019" cy="2335963"/>
        </p:xfrm>
        <a:graphic>
          <a:graphicData uri="http://schemas.openxmlformats.org/drawingml/2006/table">
            <a:tbl>
              <a:tblPr firstRow="1" bandRow="1">
                <a:tableStyleId>{5C22544A-7EE6-4342-B048-85BDC9FD1C3A}</a:tableStyleId>
              </a:tblPr>
              <a:tblGrid>
                <a:gridCol w="6286019"/>
              </a:tblGrid>
              <a:tr h="408290">
                <a:tc>
                  <a:txBody>
                    <a:bodyPr/>
                    <a:lstStyle/>
                    <a:p>
                      <a:r>
                        <a:rPr lang="en-US" dirty="0" smtClean="0"/>
                        <a:t>Finding the employee (Criteria API)</a:t>
                      </a:r>
                      <a:endParaRPr lang="en-US" dirty="0"/>
                    </a:p>
                  </a:txBody>
                  <a:tcPr/>
                </a:tc>
              </a:tr>
              <a:tr h="1927673">
                <a:tc>
                  <a:txBody>
                    <a:bodyPr/>
                    <a:lstStyle/>
                    <a:p>
                      <a:r>
                        <a:rPr lang="en-US" sz="1400" dirty="0" err="1" smtClean="0">
                          <a:solidFill>
                            <a:prstClr val="black"/>
                          </a:solidFill>
                          <a:latin typeface="Courier"/>
                        </a:rPr>
                        <a:t>CriteriaBuilder</a:t>
                      </a:r>
                      <a:r>
                        <a:rPr lang="en-US" sz="1400" dirty="0" smtClean="0">
                          <a:solidFill>
                            <a:prstClr val="black"/>
                          </a:solidFill>
                          <a:latin typeface="Courier"/>
                        </a:rPr>
                        <a:t> </a:t>
                      </a:r>
                      <a:r>
                        <a:rPr lang="en-US" sz="1400" dirty="0" err="1" smtClean="0">
                          <a:solidFill>
                            <a:prstClr val="black"/>
                          </a:solidFill>
                          <a:latin typeface="Courier"/>
                        </a:rPr>
                        <a:t>cb</a:t>
                      </a:r>
                      <a:r>
                        <a:rPr lang="en-US" sz="1400" dirty="0" smtClean="0">
                          <a:solidFill>
                            <a:prstClr val="black"/>
                          </a:solidFill>
                          <a:latin typeface="Courier"/>
                        </a:rPr>
                        <a:t> </a:t>
                      </a:r>
                      <a:r>
                        <a:rPr lang="en-US" sz="1400" dirty="0" smtClean="0">
                          <a:solidFill>
                            <a:srgbClr val="666666"/>
                          </a:solidFill>
                          <a:latin typeface="Courier"/>
                        </a:rPr>
                        <a:t>=</a:t>
                      </a:r>
                      <a:r>
                        <a:rPr lang="en-US" sz="1400" dirty="0" smtClean="0">
                          <a:solidFill>
                            <a:prstClr val="black"/>
                          </a:solidFill>
                          <a:latin typeface="Courier"/>
                        </a:rPr>
                        <a:t> </a:t>
                      </a:r>
                      <a:r>
                        <a:rPr lang="en-US" sz="1400" dirty="0" err="1" smtClean="0">
                          <a:solidFill>
                            <a:prstClr val="black"/>
                          </a:solidFill>
                          <a:latin typeface="Courier"/>
                        </a:rPr>
                        <a:t>em</a:t>
                      </a:r>
                      <a:r>
                        <a:rPr lang="en-US" sz="1400" dirty="0" err="1" smtClean="0">
                          <a:solidFill>
                            <a:srgbClr val="666666"/>
                          </a:solidFill>
                          <a:latin typeface="Courier"/>
                        </a:rPr>
                        <a:t>.</a:t>
                      </a:r>
                      <a:r>
                        <a:rPr lang="en-US" sz="1400" dirty="0" err="1" smtClean="0">
                          <a:solidFill>
                            <a:srgbClr val="7D9029"/>
                          </a:solidFill>
                          <a:latin typeface="Courier"/>
                        </a:rPr>
                        <a:t>getCriteriaBuilder</a:t>
                      </a:r>
                      <a:r>
                        <a:rPr lang="en-US" sz="1400" dirty="0" smtClean="0">
                          <a:solidFill>
                            <a:srgbClr val="666666"/>
                          </a:solidFill>
                          <a:latin typeface="Courier"/>
                        </a:rPr>
                        <a:t>();</a:t>
                      </a:r>
                      <a:endParaRPr lang="en-US" sz="1400" dirty="0" smtClean="0">
                        <a:solidFill>
                          <a:prstClr val="black"/>
                        </a:solidFill>
                        <a:latin typeface="Courier"/>
                      </a:endParaRPr>
                    </a:p>
                    <a:p>
                      <a:r>
                        <a:rPr lang="en-US" sz="1400" dirty="0" err="1" smtClean="0">
                          <a:solidFill>
                            <a:prstClr val="black"/>
                          </a:solidFill>
                          <a:latin typeface="Courier"/>
                        </a:rPr>
                        <a:t>CriteriaQuery</a:t>
                      </a:r>
                      <a:r>
                        <a:rPr lang="en-US" sz="1400" dirty="0" smtClean="0">
                          <a:solidFill>
                            <a:srgbClr val="666666"/>
                          </a:solidFill>
                          <a:latin typeface="Courier"/>
                        </a:rPr>
                        <a:t>&lt;</a:t>
                      </a:r>
                      <a:r>
                        <a:rPr lang="en-US" sz="1400" dirty="0" smtClean="0">
                          <a:solidFill>
                            <a:prstClr val="black"/>
                          </a:solidFill>
                          <a:latin typeface="Courier"/>
                        </a:rPr>
                        <a:t>Employee</a:t>
                      </a:r>
                      <a:r>
                        <a:rPr lang="en-US" sz="1400" dirty="0" smtClean="0">
                          <a:solidFill>
                            <a:srgbClr val="666666"/>
                          </a:solidFill>
                          <a:latin typeface="Courier"/>
                        </a:rPr>
                        <a:t>&gt;</a:t>
                      </a:r>
                      <a:r>
                        <a:rPr lang="en-US" sz="1400" dirty="0" smtClean="0">
                          <a:solidFill>
                            <a:prstClr val="black"/>
                          </a:solidFill>
                          <a:latin typeface="Courier"/>
                        </a:rPr>
                        <a:t> c </a:t>
                      </a:r>
                      <a:r>
                        <a:rPr lang="en-US" sz="1400" dirty="0" smtClean="0">
                          <a:solidFill>
                            <a:srgbClr val="666666"/>
                          </a:solidFill>
                          <a:latin typeface="Courier"/>
                        </a:rPr>
                        <a:t>=</a:t>
                      </a:r>
                      <a:r>
                        <a:rPr lang="en-US" sz="1400" dirty="0" smtClean="0">
                          <a:solidFill>
                            <a:prstClr val="black"/>
                          </a:solidFill>
                          <a:latin typeface="Courier"/>
                        </a:rPr>
                        <a:t> </a:t>
                      </a:r>
                    </a:p>
                    <a:p>
                      <a:r>
                        <a:rPr lang="en-US" sz="1400" dirty="0" smtClean="0">
                          <a:solidFill>
                            <a:prstClr val="black"/>
                          </a:solidFill>
                          <a:latin typeface="Courier"/>
                        </a:rPr>
                        <a:t>                </a:t>
                      </a:r>
                      <a:r>
                        <a:rPr lang="en-US" sz="1400" dirty="0" err="1" smtClean="0">
                          <a:solidFill>
                            <a:prstClr val="black"/>
                          </a:solidFill>
                          <a:latin typeface="Courier"/>
                        </a:rPr>
                        <a:t>cb</a:t>
                      </a:r>
                      <a:r>
                        <a:rPr lang="en-US" sz="1400" dirty="0" err="1" smtClean="0">
                          <a:solidFill>
                            <a:srgbClr val="666666"/>
                          </a:solidFill>
                          <a:latin typeface="Courier"/>
                        </a:rPr>
                        <a:t>.</a:t>
                      </a:r>
                      <a:r>
                        <a:rPr lang="en-US" sz="1400" dirty="0" err="1" smtClean="0">
                          <a:solidFill>
                            <a:srgbClr val="7D9029"/>
                          </a:solidFill>
                          <a:latin typeface="Courier"/>
                        </a:rPr>
                        <a:t>createQuery</a:t>
                      </a:r>
                      <a:r>
                        <a:rPr lang="en-US" sz="1400" dirty="0" smtClean="0">
                          <a:solidFill>
                            <a:srgbClr val="666666"/>
                          </a:solidFill>
                          <a:latin typeface="Courier"/>
                        </a:rPr>
                        <a:t>(</a:t>
                      </a:r>
                      <a:r>
                        <a:rPr lang="en-US" sz="1400" dirty="0" err="1" smtClean="0">
                          <a:solidFill>
                            <a:prstClr val="black"/>
                          </a:solidFill>
                          <a:latin typeface="Courier"/>
                        </a:rPr>
                        <a:t>Employee</a:t>
                      </a:r>
                      <a:r>
                        <a:rPr lang="en-US" sz="1400" dirty="0" err="1" smtClean="0">
                          <a:solidFill>
                            <a:srgbClr val="666666"/>
                          </a:solidFill>
                          <a:latin typeface="Courier"/>
                        </a:rPr>
                        <a:t>.</a:t>
                      </a:r>
                      <a:r>
                        <a:rPr lang="en-US" sz="1400" dirty="0" err="1" smtClean="0">
                          <a:solidFill>
                            <a:srgbClr val="7D9029"/>
                          </a:solidFill>
                          <a:latin typeface="Courier"/>
                        </a:rPr>
                        <a:t>class</a:t>
                      </a:r>
                      <a:r>
                        <a:rPr lang="en-US" sz="1400" dirty="0" smtClean="0">
                          <a:solidFill>
                            <a:srgbClr val="666666"/>
                          </a:solidFill>
                          <a:latin typeface="Courier"/>
                        </a:rPr>
                        <a:t>);</a:t>
                      </a:r>
                    </a:p>
                    <a:p>
                      <a:endParaRPr lang="en-US" sz="1400" dirty="0" smtClean="0">
                        <a:solidFill>
                          <a:prstClr val="black"/>
                        </a:solidFill>
                        <a:latin typeface="Courier"/>
                      </a:endParaRPr>
                    </a:p>
                    <a:p>
                      <a:endParaRPr lang="en-US" sz="1400" dirty="0" smtClean="0">
                        <a:solidFill>
                          <a:prstClr val="black"/>
                        </a:solidFill>
                        <a:latin typeface="Courier"/>
                      </a:endParaRPr>
                    </a:p>
                    <a:p>
                      <a:r>
                        <a:rPr lang="en-US" sz="1400" dirty="0" smtClean="0">
                          <a:solidFill>
                            <a:prstClr val="black"/>
                          </a:solidFill>
                          <a:latin typeface="Courier"/>
                        </a:rPr>
                        <a:t>Root</a:t>
                      </a:r>
                      <a:r>
                        <a:rPr lang="en-US" sz="1400" dirty="0" smtClean="0">
                          <a:solidFill>
                            <a:srgbClr val="666666"/>
                          </a:solidFill>
                          <a:latin typeface="Courier"/>
                        </a:rPr>
                        <a:t>&lt;</a:t>
                      </a:r>
                      <a:r>
                        <a:rPr lang="en-US" sz="1400" dirty="0" smtClean="0">
                          <a:solidFill>
                            <a:prstClr val="black"/>
                          </a:solidFill>
                          <a:latin typeface="Courier"/>
                        </a:rPr>
                        <a:t>Employee</a:t>
                      </a:r>
                      <a:r>
                        <a:rPr lang="en-US" sz="1400" dirty="0" smtClean="0">
                          <a:solidFill>
                            <a:srgbClr val="666666"/>
                          </a:solidFill>
                          <a:latin typeface="Courier"/>
                        </a:rPr>
                        <a:t>&gt;</a:t>
                      </a:r>
                      <a:r>
                        <a:rPr lang="en-US" sz="1400" dirty="0" smtClean="0">
                          <a:solidFill>
                            <a:prstClr val="black"/>
                          </a:solidFill>
                          <a:latin typeface="Courier"/>
                        </a:rPr>
                        <a:t> </a:t>
                      </a:r>
                      <a:r>
                        <a:rPr lang="en-US" sz="1400" dirty="0" err="1" smtClean="0">
                          <a:solidFill>
                            <a:prstClr val="black"/>
                          </a:solidFill>
                          <a:latin typeface="Courier"/>
                        </a:rPr>
                        <a:t>emp</a:t>
                      </a:r>
                      <a:r>
                        <a:rPr lang="en-US" sz="1400" dirty="0" smtClean="0">
                          <a:solidFill>
                            <a:prstClr val="black"/>
                          </a:solidFill>
                          <a:latin typeface="Courier"/>
                        </a:rPr>
                        <a:t> </a:t>
                      </a:r>
                      <a:r>
                        <a:rPr lang="en-US" sz="1400" dirty="0" smtClean="0">
                          <a:solidFill>
                            <a:srgbClr val="666666"/>
                          </a:solidFill>
                          <a:latin typeface="Courier"/>
                        </a:rPr>
                        <a:t>=</a:t>
                      </a:r>
                      <a:r>
                        <a:rPr lang="en-US" sz="1400" dirty="0" smtClean="0">
                          <a:solidFill>
                            <a:prstClr val="black"/>
                          </a:solidFill>
                          <a:latin typeface="Courier"/>
                        </a:rPr>
                        <a:t> </a:t>
                      </a:r>
                      <a:r>
                        <a:rPr lang="en-US" sz="1400" dirty="0" err="1" smtClean="0">
                          <a:solidFill>
                            <a:prstClr val="black"/>
                          </a:solidFill>
                          <a:latin typeface="Courier"/>
                        </a:rPr>
                        <a:t>c</a:t>
                      </a:r>
                      <a:r>
                        <a:rPr lang="en-US" sz="1400" dirty="0" err="1" smtClean="0">
                          <a:solidFill>
                            <a:srgbClr val="666666"/>
                          </a:solidFill>
                          <a:latin typeface="Courier"/>
                        </a:rPr>
                        <a:t>.</a:t>
                      </a:r>
                      <a:r>
                        <a:rPr lang="en-US" sz="1400" dirty="0" err="1" smtClean="0">
                          <a:solidFill>
                            <a:srgbClr val="7D9029"/>
                          </a:solidFill>
                          <a:latin typeface="Courier"/>
                        </a:rPr>
                        <a:t>from</a:t>
                      </a:r>
                      <a:r>
                        <a:rPr lang="en-US" sz="1400" dirty="0" smtClean="0">
                          <a:solidFill>
                            <a:srgbClr val="666666"/>
                          </a:solidFill>
                          <a:latin typeface="Courier"/>
                        </a:rPr>
                        <a:t>(</a:t>
                      </a:r>
                      <a:r>
                        <a:rPr lang="en-US" sz="1400" dirty="0" err="1" smtClean="0">
                          <a:solidFill>
                            <a:prstClr val="black"/>
                          </a:solidFill>
                          <a:latin typeface="Courier"/>
                        </a:rPr>
                        <a:t>Employee</a:t>
                      </a:r>
                      <a:r>
                        <a:rPr lang="en-US" sz="1400" dirty="0" err="1" smtClean="0">
                          <a:solidFill>
                            <a:srgbClr val="666666"/>
                          </a:solidFill>
                          <a:latin typeface="Courier"/>
                        </a:rPr>
                        <a:t>.</a:t>
                      </a:r>
                      <a:r>
                        <a:rPr lang="en-US" sz="1400" dirty="0" err="1" smtClean="0">
                          <a:solidFill>
                            <a:srgbClr val="7D9029"/>
                          </a:solidFill>
                          <a:latin typeface="Courier"/>
                        </a:rPr>
                        <a:t>class</a:t>
                      </a:r>
                      <a:r>
                        <a:rPr lang="en-US" sz="1400" dirty="0" smtClean="0">
                          <a:solidFill>
                            <a:srgbClr val="666666"/>
                          </a:solidFill>
                          <a:latin typeface="Courier"/>
                        </a:rPr>
                        <a:t>);</a:t>
                      </a:r>
                      <a:endParaRPr lang="en-US" sz="1400" dirty="0" smtClean="0">
                        <a:solidFill>
                          <a:prstClr val="black"/>
                        </a:solidFill>
                        <a:latin typeface="Courier"/>
                      </a:endParaRPr>
                    </a:p>
                    <a:p>
                      <a:r>
                        <a:rPr lang="en-US" sz="1400" dirty="0" err="1" smtClean="0">
                          <a:solidFill>
                            <a:prstClr val="black"/>
                          </a:solidFill>
                          <a:latin typeface="Courier"/>
                        </a:rPr>
                        <a:t>c</a:t>
                      </a:r>
                      <a:r>
                        <a:rPr lang="en-US" sz="1400" dirty="0" err="1" smtClean="0">
                          <a:solidFill>
                            <a:srgbClr val="666666"/>
                          </a:solidFill>
                          <a:latin typeface="Courier"/>
                        </a:rPr>
                        <a:t>.</a:t>
                      </a:r>
                      <a:r>
                        <a:rPr lang="en-US" sz="1400" dirty="0" err="1" smtClean="0">
                          <a:solidFill>
                            <a:srgbClr val="7D9029"/>
                          </a:solidFill>
                          <a:latin typeface="Courier"/>
                        </a:rPr>
                        <a:t>select</a:t>
                      </a:r>
                      <a:r>
                        <a:rPr lang="en-US" sz="1400" dirty="0" smtClean="0">
                          <a:solidFill>
                            <a:srgbClr val="666666"/>
                          </a:solidFill>
                          <a:latin typeface="Courier"/>
                        </a:rPr>
                        <a:t>(</a:t>
                      </a:r>
                      <a:r>
                        <a:rPr lang="en-US" sz="1400" dirty="0" err="1" smtClean="0">
                          <a:solidFill>
                            <a:prstClr val="black"/>
                          </a:solidFill>
                          <a:latin typeface="Courier"/>
                        </a:rPr>
                        <a:t>emp</a:t>
                      </a:r>
                      <a:r>
                        <a:rPr lang="en-US" sz="1400" dirty="0" smtClean="0">
                          <a:solidFill>
                            <a:srgbClr val="666666"/>
                          </a:solidFill>
                          <a:latin typeface="Courier"/>
                        </a:rPr>
                        <a:t>);</a:t>
                      </a:r>
                    </a:p>
                    <a:p>
                      <a:r>
                        <a:rPr lang="en-US" sz="1400" dirty="0" err="1" smtClean="0">
                          <a:solidFill>
                            <a:prstClr val="black"/>
                          </a:solidFill>
                          <a:latin typeface="Courier"/>
                        </a:rPr>
                        <a:t>c</a:t>
                      </a:r>
                      <a:r>
                        <a:rPr lang="en-US" sz="1400" dirty="0" err="1" smtClean="0">
                          <a:solidFill>
                            <a:srgbClr val="666666"/>
                          </a:solidFill>
                          <a:latin typeface="Courier"/>
                        </a:rPr>
                        <a:t>.</a:t>
                      </a:r>
                      <a:r>
                        <a:rPr lang="en-US" sz="1400" dirty="0" err="1" smtClean="0">
                          <a:solidFill>
                            <a:srgbClr val="7D9029"/>
                          </a:solidFill>
                          <a:latin typeface="Courier"/>
                        </a:rPr>
                        <a:t>where</a:t>
                      </a:r>
                      <a:r>
                        <a:rPr lang="en-US" sz="1400" dirty="0" smtClean="0">
                          <a:solidFill>
                            <a:srgbClr val="666666"/>
                          </a:solidFill>
                          <a:latin typeface="Courier"/>
                        </a:rPr>
                        <a:t>(</a:t>
                      </a:r>
                      <a:r>
                        <a:rPr lang="en-US" sz="1400" dirty="0" err="1" smtClean="0">
                          <a:solidFill>
                            <a:prstClr val="black"/>
                          </a:solidFill>
                          <a:latin typeface="Courier"/>
                        </a:rPr>
                        <a:t>cb</a:t>
                      </a:r>
                      <a:r>
                        <a:rPr lang="en-US" sz="1400" dirty="0" err="1" smtClean="0">
                          <a:solidFill>
                            <a:srgbClr val="666666"/>
                          </a:solidFill>
                          <a:latin typeface="Courier"/>
                        </a:rPr>
                        <a:t>.</a:t>
                      </a:r>
                      <a:r>
                        <a:rPr lang="en-US" sz="1400" dirty="0" err="1" smtClean="0">
                          <a:solidFill>
                            <a:srgbClr val="7D9029"/>
                          </a:solidFill>
                          <a:latin typeface="Courier"/>
                        </a:rPr>
                        <a:t>equal</a:t>
                      </a:r>
                      <a:r>
                        <a:rPr lang="en-US" sz="1400" dirty="0" smtClean="0">
                          <a:solidFill>
                            <a:srgbClr val="666666"/>
                          </a:solidFill>
                          <a:latin typeface="Courier"/>
                        </a:rPr>
                        <a:t>(</a:t>
                      </a:r>
                      <a:r>
                        <a:rPr lang="en-US" sz="1400" dirty="0" err="1" smtClean="0">
                          <a:solidFill>
                            <a:prstClr val="black"/>
                          </a:solidFill>
                          <a:latin typeface="Courier"/>
                        </a:rPr>
                        <a:t>emp</a:t>
                      </a:r>
                      <a:r>
                        <a:rPr lang="en-US" sz="1400" dirty="0" err="1" smtClean="0">
                          <a:solidFill>
                            <a:srgbClr val="666666"/>
                          </a:solidFill>
                          <a:latin typeface="Courier"/>
                        </a:rPr>
                        <a:t>.</a:t>
                      </a:r>
                      <a:r>
                        <a:rPr lang="en-US" sz="1400" dirty="0" err="1" smtClean="0">
                          <a:solidFill>
                            <a:srgbClr val="7D9029"/>
                          </a:solidFill>
                          <a:latin typeface="Courier"/>
                        </a:rPr>
                        <a:t>get</a:t>
                      </a:r>
                      <a:r>
                        <a:rPr lang="en-US" sz="1400" dirty="0" smtClean="0">
                          <a:solidFill>
                            <a:srgbClr val="666666"/>
                          </a:solidFill>
                          <a:latin typeface="Courier"/>
                        </a:rPr>
                        <a:t>(</a:t>
                      </a:r>
                      <a:r>
                        <a:rPr lang="en-US" sz="1400" dirty="0" err="1" smtClean="0">
                          <a:solidFill>
                            <a:prstClr val="black"/>
                          </a:solidFill>
                          <a:latin typeface="Courier"/>
                        </a:rPr>
                        <a:t>Employee_</a:t>
                      </a:r>
                      <a:r>
                        <a:rPr lang="en-US" sz="1400" dirty="0" err="1" smtClean="0">
                          <a:solidFill>
                            <a:srgbClr val="666666"/>
                          </a:solidFill>
                          <a:latin typeface="Courier"/>
                        </a:rPr>
                        <a:t>.</a:t>
                      </a:r>
                      <a:r>
                        <a:rPr lang="en-US" sz="1400" dirty="0" err="1" smtClean="0">
                          <a:solidFill>
                            <a:srgbClr val="7D9029"/>
                          </a:solidFill>
                          <a:latin typeface="Courier"/>
                        </a:rPr>
                        <a:t>name</a:t>
                      </a:r>
                      <a:r>
                        <a:rPr lang="en-US" sz="1400" dirty="0" smtClean="0">
                          <a:solidFill>
                            <a:srgbClr val="666666"/>
                          </a:solidFill>
                          <a:latin typeface="Courier"/>
                        </a:rPr>
                        <a:t>),</a:t>
                      </a:r>
                      <a:r>
                        <a:rPr lang="en-US" sz="1400" dirty="0" smtClean="0">
                          <a:solidFill>
                            <a:prstClr val="black"/>
                          </a:solidFill>
                          <a:latin typeface="Courier"/>
                        </a:rPr>
                        <a:t> </a:t>
                      </a:r>
                      <a:r>
                        <a:rPr lang="en-US" sz="1400" dirty="0" smtClean="0">
                          <a:solidFill>
                            <a:srgbClr val="BA2121"/>
                          </a:solidFill>
                          <a:latin typeface="Courier"/>
                        </a:rPr>
                        <a:t>"John Smith"</a:t>
                      </a:r>
                      <a:r>
                        <a:rPr lang="en-US" sz="1400" dirty="0" smtClean="0">
                          <a:solidFill>
                            <a:srgbClr val="666666"/>
                          </a:solidFill>
                          <a:latin typeface="Courier"/>
                        </a:rPr>
                        <a:t>));</a:t>
                      </a:r>
                      <a:endParaRPr lang="en-US" sz="1400" dirty="0" smtClean="0">
                        <a:solidFill>
                          <a:prstClr val="black"/>
                        </a:solidFill>
                        <a:latin typeface="Courier"/>
                      </a:endParaRPr>
                    </a:p>
                  </a:txBody>
                  <a:tcPr/>
                </a:tc>
              </a:tr>
            </a:tbl>
          </a:graphicData>
        </a:graphic>
      </p:graphicFrame>
      <p:grpSp>
        <p:nvGrpSpPr>
          <p:cNvPr id="6" name="Gruppo 5"/>
          <p:cNvGrpSpPr/>
          <p:nvPr/>
        </p:nvGrpSpPr>
        <p:grpSpPr>
          <a:xfrm>
            <a:off x="6524537" y="4614599"/>
            <a:ext cx="2440658" cy="1078645"/>
            <a:chOff x="4366822" y="4224216"/>
            <a:chExt cx="2177266" cy="1242924"/>
          </a:xfrm>
        </p:grpSpPr>
        <p:sp>
          <p:nvSpPr>
            <p:cNvPr id="7" name="CasellaDiTesto 6"/>
            <p:cNvSpPr txBox="1"/>
            <p:nvPr/>
          </p:nvSpPr>
          <p:spPr>
            <a:xfrm>
              <a:off x="4500955" y="4224216"/>
              <a:ext cx="2043133" cy="109941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b="1" dirty="0">
                  <a:solidFill>
                    <a:srgbClr val="008000"/>
                  </a:solidFill>
                  <a:latin typeface="Courier-Bold"/>
                </a:rPr>
                <a:t>SELECT</a:t>
              </a:r>
              <a:r>
                <a:rPr lang="en-US" sz="1400" dirty="0">
                  <a:solidFill>
                    <a:prstClr val="black"/>
                  </a:solidFill>
                  <a:latin typeface="Courier"/>
                </a:rPr>
                <a:t> </a:t>
              </a:r>
              <a:r>
                <a:rPr lang="en-US" sz="1400" dirty="0" err="1">
                  <a:solidFill>
                    <a:prstClr val="black"/>
                  </a:solidFill>
                  <a:latin typeface="Courier"/>
                </a:rPr>
                <a:t>emp</a:t>
              </a:r>
              <a:r>
                <a:rPr lang="en-US" sz="1400" dirty="0">
                  <a:solidFill>
                    <a:prstClr val="black"/>
                  </a:solidFill>
                  <a:latin typeface="Courier"/>
                </a:rPr>
                <a:t> </a:t>
              </a:r>
            </a:p>
            <a:p>
              <a:r>
                <a:rPr lang="en-US" sz="1400" b="1" dirty="0">
                  <a:solidFill>
                    <a:srgbClr val="008000"/>
                  </a:solidFill>
                  <a:latin typeface="Courier-Bold"/>
                </a:rPr>
                <a:t>FROM</a:t>
              </a:r>
              <a:r>
                <a:rPr lang="en-US" sz="1400" dirty="0">
                  <a:solidFill>
                    <a:prstClr val="black"/>
                  </a:solidFill>
                  <a:latin typeface="Courier"/>
                </a:rPr>
                <a:t>   Employee </a:t>
              </a:r>
              <a:r>
                <a:rPr lang="en-US" sz="1400" dirty="0" err="1">
                  <a:solidFill>
                    <a:prstClr val="black"/>
                  </a:solidFill>
                  <a:latin typeface="Courier"/>
                </a:rPr>
                <a:t>emp</a:t>
              </a:r>
              <a:r>
                <a:rPr lang="en-US" sz="1400" dirty="0">
                  <a:solidFill>
                    <a:prstClr val="black"/>
                  </a:solidFill>
                  <a:latin typeface="Courier"/>
                </a:rPr>
                <a:t> </a:t>
              </a:r>
            </a:p>
            <a:p>
              <a:r>
                <a:rPr lang="en-US" sz="1400" b="1" dirty="0">
                  <a:solidFill>
                    <a:srgbClr val="008000"/>
                  </a:solidFill>
                  <a:latin typeface="Courier-Bold"/>
                </a:rPr>
                <a:t>WHERE</a:t>
              </a:r>
              <a:r>
                <a:rPr lang="en-US" sz="1400" dirty="0">
                  <a:solidFill>
                    <a:prstClr val="black"/>
                  </a:solidFill>
                  <a:latin typeface="Courier"/>
                </a:rPr>
                <a:t>  </a:t>
              </a:r>
              <a:r>
                <a:rPr lang="en-US" sz="1400" dirty="0" err="1">
                  <a:solidFill>
                    <a:prstClr val="black"/>
                  </a:solidFill>
                  <a:latin typeface="Courier"/>
                </a:rPr>
                <a:t>emp.name</a:t>
              </a:r>
              <a:r>
                <a:rPr lang="en-US" sz="1400" dirty="0">
                  <a:solidFill>
                    <a:prstClr val="black"/>
                  </a:solidFill>
                  <a:latin typeface="Courier"/>
                </a:rPr>
                <a:t> </a:t>
              </a:r>
              <a:r>
                <a:rPr lang="en-US" sz="1400" dirty="0" smtClean="0">
                  <a:solidFill>
                    <a:srgbClr val="666666"/>
                  </a:solidFill>
                  <a:latin typeface="Courier"/>
                </a:rPr>
                <a:t>=</a:t>
              </a:r>
              <a:r>
                <a:rPr lang="en-US" sz="1400" dirty="0" smtClean="0">
                  <a:solidFill>
                    <a:prstClr val="black"/>
                  </a:solidFill>
                  <a:latin typeface="Courier"/>
                </a:rPr>
                <a:t> </a:t>
              </a:r>
            </a:p>
            <a:p>
              <a:r>
                <a:rPr lang="en-US" sz="1400" dirty="0">
                  <a:solidFill>
                    <a:prstClr val="black"/>
                  </a:solidFill>
                  <a:latin typeface="Courier"/>
                </a:rPr>
                <a:t> </a:t>
              </a:r>
              <a:r>
                <a:rPr lang="en-US" sz="1400" dirty="0" smtClean="0">
                  <a:solidFill>
                    <a:prstClr val="black"/>
                  </a:solidFill>
                  <a:latin typeface="Courier"/>
                </a:rPr>
                <a:t>      </a:t>
              </a:r>
              <a:r>
                <a:rPr lang="en-US" sz="1400" dirty="0" smtClean="0">
                  <a:solidFill>
                    <a:srgbClr val="19177C"/>
                  </a:solidFill>
                  <a:latin typeface="Courier"/>
                </a:rPr>
                <a:t>"</a:t>
              </a:r>
              <a:r>
                <a:rPr lang="en-US" sz="1400" dirty="0">
                  <a:solidFill>
                    <a:srgbClr val="19177C"/>
                  </a:solidFill>
                  <a:latin typeface="Courier"/>
                </a:rPr>
                <a:t>John Smith"</a:t>
              </a:r>
              <a:endParaRPr lang="en-US" sz="1400" dirty="0">
                <a:solidFill>
                  <a:prstClr val="black"/>
                </a:solidFill>
                <a:latin typeface="Courier"/>
              </a:endParaRPr>
            </a:p>
          </p:txBody>
        </p:sp>
        <p:cxnSp>
          <p:nvCxnSpPr>
            <p:cNvPr id="8" name="Connettore 2 7"/>
            <p:cNvCxnSpPr/>
            <p:nvPr/>
          </p:nvCxnSpPr>
          <p:spPr>
            <a:xfrm flipH="1">
              <a:off x="4366822" y="5323635"/>
              <a:ext cx="355201" cy="1435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Segnaposto numero diapositiva 8"/>
          <p:cNvSpPr>
            <a:spLocks noGrp="1"/>
          </p:cNvSpPr>
          <p:nvPr>
            <p:ph type="sldNum" sz="quarter" idx="12"/>
          </p:nvPr>
        </p:nvSpPr>
        <p:spPr/>
        <p:txBody>
          <a:bodyPr/>
          <a:lstStyle/>
          <a:p>
            <a:fld id="{4A822907-8A9D-4F6B-98F6-913902AD56B5}" type="slidenum">
              <a:rPr lang="en-US" smtClean="0"/>
              <a:t>95</a:t>
            </a:fld>
            <a:endParaRPr lang="en-US"/>
          </a:p>
        </p:txBody>
      </p:sp>
    </p:spTree>
    <p:extLst>
      <p:ext uri="{BB962C8B-B14F-4D97-AF65-F5344CB8AC3E}">
        <p14:creationId xmlns:p14="http://schemas.microsoft.com/office/powerpoint/2010/main" val="308908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Criteria API:</a:t>
            </a:r>
            <a:br>
              <a:rPr lang="en-US" dirty="0" smtClean="0"/>
            </a:br>
            <a:r>
              <a:rPr lang="en-US" dirty="0" smtClean="0">
                <a:latin typeface="Courier New"/>
                <a:cs typeface="Courier New"/>
              </a:rPr>
              <a:t>JOIN</a:t>
            </a:r>
            <a:r>
              <a:rPr lang="en-US" dirty="0" smtClean="0"/>
              <a:t> operation</a:t>
            </a:r>
            <a:endParaRPr lang="en-US" dirty="0"/>
          </a:p>
        </p:txBody>
      </p:sp>
      <p:sp>
        <p:nvSpPr>
          <p:cNvPr id="3" name="Segnaposto contenuto 2"/>
          <p:cNvSpPr>
            <a:spLocks noGrp="1"/>
          </p:cNvSpPr>
          <p:nvPr>
            <p:ph idx="1"/>
          </p:nvPr>
        </p:nvSpPr>
        <p:spPr/>
        <p:txBody>
          <a:bodyPr/>
          <a:lstStyle/>
          <a:p>
            <a:r>
              <a:rPr lang="en-US" dirty="0" smtClean="0"/>
              <a:t>Join can be performed by calling the </a:t>
            </a:r>
            <a:r>
              <a:rPr lang="en-US" dirty="0" smtClean="0">
                <a:latin typeface="Courier New"/>
                <a:cs typeface="Courier New"/>
              </a:rPr>
              <a:t>join()</a:t>
            </a:r>
            <a:r>
              <a:rPr lang="en-US" dirty="0" smtClean="0"/>
              <a:t> method on the </a:t>
            </a:r>
            <a:r>
              <a:rPr lang="en-US" dirty="0" smtClean="0">
                <a:latin typeface="Courier New"/>
                <a:cs typeface="Courier New"/>
              </a:rPr>
              <a:t>Root</a:t>
            </a:r>
            <a:r>
              <a:rPr lang="en-US" dirty="0" smtClean="0"/>
              <a:t> object</a:t>
            </a:r>
          </a:p>
          <a:p>
            <a:pPr lvl="1"/>
            <a:r>
              <a:rPr lang="en-US" dirty="0" smtClean="0"/>
              <a:t>The resulting </a:t>
            </a:r>
            <a:r>
              <a:rPr lang="en-US" dirty="0" smtClean="0">
                <a:latin typeface="Courier New"/>
                <a:cs typeface="Courier New"/>
              </a:rPr>
              <a:t>Join</a:t>
            </a:r>
            <a:r>
              <a:rPr lang="en-US" dirty="0" smtClean="0"/>
              <a:t> object behaves like </a:t>
            </a:r>
            <a:r>
              <a:rPr lang="en-US" dirty="0" smtClean="0">
                <a:latin typeface="Courier New"/>
                <a:cs typeface="Courier New"/>
              </a:rPr>
              <a:t>Root</a:t>
            </a:r>
            <a:r>
              <a:rPr lang="en-US" dirty="0" smtClean="0"/>
              <a:t>, meaning that joins can be cascaded</a:t>
            </a:r>
          </a:p>
          <a:p>
            <a:pPr marL="0" indent="0">
              <a:buNone/>
            </a:pPr>
            <a:endParaRPr lang="en-US" dirty="0" smtClean="0"/>
          </a:p>
        </p:txBody>
      </p:sp>
      <p:graphicFrame>
        <p:nvGraphicFramePr>
          <p:cNvPr id="4" name="Segnaposto contenuto 3"/>
          <p:cNvGraphicFramePr>
            <a:graphicFrameLocks/>
          </p:cNvGraphicFramePr>
          <p:nvPr>
            <p:extLst>
              <p:ext uri="{D42A27DB-BD31-4B8C-83A1-F6EECF244321}">
                <p14:modId xmlns:p14="http://schemas.microsoft.com/office/powerpoint/2010/main" val="2862489527"/>
              </p:ext>
            </p:extLst>
          </p:nvPr>
        </p:nvGraphicFramePr>
        <p:xfrm>
          <a:off x="1778770" y="4141478"/>
          <a:ext cx="6286019" cy="1463040"/>
        </p:xfrm>
        <a:graphic>
          <a:graphicData uri="http://schemas.openxmlformats.org/drawingml/2006/table">
            <a:tbl>
              <a:tblPr firstRow="1" bandRow="1">
                <a:tableStyleId>{5C22544A-7EE6-4342-B048-85BDC9FD1C3A}</a:tableStyleId>
              </a:tblPr>
              <a:tblGrid>
                <a:gridCol w="6286019"/>
              </a:tblGrid>
              <a:tr h="253389">
                <a:tc>
                  <a:txBody>
                    <a:bodyPr/>
                    <a:lstStyle/>
                    <a:p>
                      <a:r>
                        <a:rPr lang="en-US" sz="1400" dirty="0" smtClean="0"/>
                        <a:t>Obtaining the John</a:t>
                      </a:r>
                      <a:r>
                        <a:rPr lang="en-US" sz="1400" baseline="0" dirty="0" smtClean="0"/>
                        <a:t> Smith’s phone numbers</a:t>
                      </a:r>
                      <a:endParaRPr lang="en-US" sz="1400" dirty="0"/>
                    </a:p>
                  </a:txBody>
                  <a:tcPr/>
                </a:tc>
              </a:tr>
              <a:tr h="1102875">
                <a:tc>
                  <a:txBody>
                    <a:bodyPr/>
                    <a:lstStyle/>
                    <a:p>
                      <a:r>
                        <a:rPr lang="en-US" sz="1400" dirty="0" smtClean="0">
                          <a:solidFill>
                            <a:prstClr val="black"/>
                          </a:solidFill>
                          <a:latin typeface="Courier"/>
                        </a:rPr>
                        <a:t>Root</a:t>
                      </a:r>
                      <a:r>
                        <a:rPr lang="en-US" sz="1400" dirty="0" smtClean="0">
                          <a:solidFill>
                            <a:srgbClr val="666666"/>
                          </a:solidFill>
                          <a:latin typeface="Courier"/>
                        </a:rPr>
                        <a:t>&lt;</a:t>
                      </a:r>
                      <a:r>
                        <a:rPr lang="en-US" sz="1400" dirty="0" smtClean="0">
                          <a:solidFill>
                            <a:prstClr val="black"/>
                          </a:solidFill>
                          <a:latin typeface="Courier"/>
                        </a:rPr>
                        <a:t>Employee</a:t>
                      </a:r>
                      <a:r>
                        <a:rPr lang="en-US" sz="1400" dirty="0" smtClean="0">
                          <a:solidFill>
                            <a:srgbClr val="666666"/>
                          </a:solidFill>
                          <a:latin typeface="Courier"/>
                        </a:rPr>
                        <a:t>&gt;</a:t>
                      </a:r>
                      <a:r>
                        <a:rPr lang="en-US" sz="1400" dirty="0" smtClean="0">
                          <a:solidFill>
                            <a:prstClr val="black"/>
                          </a:solidFill>
                          <a:latin typeface="Courier"/>
                        </a:rPr>
                        <a:t> </a:t>
                      </a:r>
                      <a:r>
                        <a:rPr lang="en-US" sz="1400" dirty="0" err="1" smtClean="0">
                          <a:solidFill>
                            <a:prstClr val="black"/>
                          </a:solidFill>
                          <a:latin typeface="Courier"/>
                        </a:rPr>
                        <a:t>emp</a:t>
                      </a:r>
                      <a:r>
                        <a:rPr lang="en-US" sz="1400" dirty="0" smtClean="0">
                          <a:solidFill>
                            <a:prstClr val="black"/>
                          </a:solidFill>
                          <a:latin typeface="Courier"/>
                        </a:rPr>
                        <a:t> </a:t>
                      </a:r>
                      <a:r>
                        <a:rPr lang="en-US" sz="1400" dirty="0" smtClean="0">
                          <a:solidFill>
                            <a:srgbClr val="666666"/>
                          </a:solidFill>
                          <a:latin typeface="Courier"/>
                        </a:rPr>
                        <a:t>=</a:t>
                      </a:r>
                      <a:r>
                        <a:rPr lang="en-US" sz="1400" dirty="0" smtClean="0">
                          <a:solidFill>
                            <a:prstClr val="black"/>
                          </a:solidFill>
                          <a:latin typeface="Courier"/>
                        </a:rPr>
                        <a:t> </a:t>
                      </a:r>
                      <a:r>
                        <a:rPr lang="en-US" sz="1400" dirty="0" err="1" smtClean="0">
                          <a:solidFill>
                            <a:prstClr val="black"/>
                          </a:solidFill>
                          <a:latin typeface="Courier"/>
                        </a:rPr>
                        <a:t>c</a:t>
                      </a:r>
                      <a:r>
                        <a:rPr lang="en-US" sz="1400" dirty="0" err="1" smtClean="0">
                          <a:solidFill>
                            <a:srgbClr val="666666"/>
                          </a:solidFill>
                          <a:latin typeface="Courier"/>
                        </a:rPr>
                        <a:t>.</a:t>
                      </a:r>
                      <a:r>
                        <a:rPr lang="en-US" sz="1400" dirty="0" err="1" smtClean="0">
                          <a:solidFill>
                            <a:srgbClr val="7D9029"/>
                          </a:solidFill>
                          <a:latin typeface="Courier"/>
                        </a:rPr>
                        <a:t>from</a:t>
                      </a:r>
                      <a:r>
                        <a:rPr lang="en-US" sz="1400" dirty="0" smtClean="0">
                          <a:solidFill>
                            <a:srgbClr val="666666"/>
                          </a:solidFill>
                          <a:latin typeface="Courier"/>
                        </a:rPr>
                        <a:t>(</a:t>
                      </a:r>
                      <a:r>
                        <a:rPr lang="en-US" sz="1400" dirty="0" err="1" smtClean="0">
                          <a:solidFill>
                            <a:prstClr val="black"/>
                          </a:solidFill>
                          <a:latin typeface="Courier"/>
                        </a:rPr>
                        <a:t>Employee</a:t>
                      </a:r>
                      <a:r>
                        <a:rPr lang="en-US" sz="1400" dirty="0" err="1" smtClean="0">
                          <a:solidFill>
                            <a:srgbClr val="666666"/>
                          </a:solidFill>
                          <a:latin typeface="Courier"/>
                        </a:rPr>
                        <a:t>.</a:t>
                      </a:r>
                      <a:r>
                        <a:rPr lang="en-US" sz="1400" dirty="0" err="1" smtClean="0">
                          <a:solidFill>
                            <a:srgbClr val="7D9029"/>
                          </a:solidFill>
                          <a:latin typeface="Courier"/>
                        </a:rPr>
                        <a:t>class</a:t>
                      </a:r>
                      <a:r>
                        <a:rPr lang="en-US" sz="1400" dirty="0" smtClean="0">
                          <a:solidFill>
                            <a:srgbClr val="666666"/>
                          </a:solidFill>
                          <a:latin typeface="Courier"/>
                        </a:rPr>
                        <a:t>);</a:t>
                      </a:r>
                      <a:endParaRPr lang="en-US" sz="1400" dirty="0" smtClean="0">
                        <a:solidFill>
                          <a:prstClr val="black"/>
                        </a:solidFill>
                        <a:latin typeface="Courier"/>
                      </a:endParaRPr>
                    </a:p>
                    <a:p>
                      <a:r>
                        <a:rPr lang="en-US" sz="1400" dirty="0" smtClean="0">
                          <a:solidFill>
                            <a:prstClr val="black"/>
                          </a:solidFill>
                          <a:latin typeface="Courier"/>
                        </a:rPr>
                        <a:t>Join</a:t>
                      </a:r>
                      <a:r>
                        <a:rPr lang="en-US" sz="1400" dirty="0" smtClean="0">
                          <a:solidFill>
                            <a:srgbClr val="666666"/>
                          </a:solidFill>
                          <a:latin typeface="Courier"/>
                        </a:rPr>
                        <a:t>&lt;</a:t>
                      </a:r>
                      <a:r>
                        <a:rPr lang="en-US" sz="1400" dirty="0" smtClean="0">
                          <a:solidFill>
                            <a:prstClr val="black"/>
                          </a:solidFill>
                          <a:latin typeface="Courier"/>
                        </a:rPr>
                        <a:t>Employee</a:t>
                      </a:r>
                      <a:r>
                        <a:rPr lang="en-US" sz="1400" dirty="0" smtClean="0">
                          <a:solidFill>
                            <a:srgbClr val="666666"/>
                          </a:solidFill>
                          <a:latin typeface="Courier"/>
                        </a:rPr>
                        <a:t>,</a:t>
                      </a:r>
                      <a:r>
                        <a:rPr lang="en-US" sz="1400" dirty="0" smtClean="0">
                          <a:solidFill>
                            <a:prstClr val="black"/>
                          </a:solidFill>
                          <a:latin typeface="Courier"/>
                        </a:rPr>
                        <a:t> Phone</a:t>
                      </a:r>
                      <a:r>
                        <a:rPr lang="en-US" sz="1400" dirty="0" smtClean="0">
                          <a:solidFill>
                            <a:srgbClr val="666666"/>
                          </a:solidFill>
                          <a:latin typeface="Courier"/>
                        </a:rPr>
                        <a:t>&gt;</a:t>
                      </a:r>
                      <a:r>
                        <a:rPr lang="en-US" sz="1400" dirty="0" smtClean="0">
                          <a:solidFill>
                            <a:prstClr val="black"/>
                          </a:solidFill>
                          <a:latin typeface="Courier"/>
                        </a:rPr>
                        <a:t> j </a:t>
                      </a:r>
                      <a:r>
                        <a:rPr lang="en-US" sz="1400" dirty="0" smtClean="0">
                          <a:solidFill>
                            <a:srgbClr val="666666"/>
                          </a:solidFill>
                          <a:latin typeface="Courier"/>
                        </a:rPr>
                        <a:t>=</a:t>
                      </a:r>
                      <a:r>
                        <a:rPr lang="en-US" sz="1400" dirty="0" smtClean="0">
                          <a:solidFill>
                            <a:prstClr val="black"/>
                          </a:solidFill>
                          <a:latin typeface="Courier"/>
                        </a:rPr>
                        <a:t> </a:t>
                      </a:r>
                      <a:r>
                        <a:rPr lang="en-US" sz="1400" dirty="0" err="1" smtClean="0">
                          <a:solidFill>
                            <a:prstClr val="black"/>
                          </a:solidFill>
                          <a:latin typeface="Courier"/>
                        </a:rPr>
                        <a:t>emp</a:t>
                      </a:r>
                      <a:r>
                        <a:rPr lang="en-US" sz="1400" dirty="0" err="1" smtClean="0">
                          <a:solidFill>
                            <a:srgbClr val="666666"/>
                          </a:solidFill>
                          <a:latin typeface="Courier"/>
                        </a:rPr>
                        <a:t>.</a:t>
                      </a:r>
                      <a:r>
                        <a:rPr lang="en-US" sz="1400" dirty="0" err="1" smtClean="0">
                          <a:solidFill>
                            <a:srgbClr val="7D9029"/>
                          </a:solidFill>
                          <a:latin typeface="Courier"/>
                        </a:rPr>
                        <a:t>join</a:t>
                      </a:r>
                      <a:r>
                        <a:rPr lang="en-US" sz="1400" dirty="0" smtClean="0">
                          <a:solidFill>
                            <a:srgbClr val="666666"/>
                          </a:solidFill>
                          <a:latin typeface="Courier"/>
                        </a:rPr>
                        <a:t>(</a:t>
                      </a:r>
                      <a:r>
                        <a:rPr lang="en-US" sz="1400" dirty="0" err="1" smtClean="0">
                          <a:solidFill>
                            <a:prstClr val="black"/>
                          </a:solidFill>
                          <a:latin typeface="Courier"/>
                        </a:rPr>
                        <a:t>Employee_</a:t>
                      </a:r>
                      <a:r>
                        <a:rPr lang="en-US" sz="1400" dirty="0" err="1" smtClean="0">
                          <a:solidFill>
                            <a:srgbClr val="666666"/>
                          </a:solidFill>
                          <a:latin typeface="Courier"/>
                        </a:rPr>
                        <a:t>.</a:t>
                      </a:r>
                      <a:r>
                        <a:rPr lang="en-US" sz="1400" dirty="0" err="1" smtClean="0">
                          <a:solidFill>
                            <a:srgbClr val="7D9029"/>
                          </a:solidFill>
                          <a:latin typeface="Courier"/>
                        </a:rPr>
                        <a:t>phones</a:t>
                      </a:r>
                      <a:r>
                        <a:rPr lang="en-US" sz="1400" dirty="0" smtClean="0">
                          <a:solidFill>
                            <a:srgbClr val="666666"/>
                          </a:solidFill>
                          <a:latin typeface="Courier"/>
                        </a:rPr>
                        <a:t>);</a:t>
                      </a:r>
                      <a:endParaRPr lang="en-US" sz="1400" dirty="0" smtClean="0">
                        <a:solidFill>
                          <a:prstClr val="black"/>
                        </a:solidFill>
                        <a:latin typeface="Courier"/>
                      </a:endParaRPr>
                    </a:p>
                    <a:p>
                      <a:r>
                        <a:rPr lang="en-US" sz="1400" dirty="0" err="1" smtClean="0">
                          <a:solidFill>
                            <a:prstClr val="black"/>
                          </a:solidFill>
                          <a:latin typeface="Courier"/>
                        </a:rPr>
                        <a:t>c</a:t>
                      </a:r>
                      <a:r>
                        <a:rPr lang="en-US" sz="1400" dirty="0" err="1" smtClean="0">
                          <a:solidFill>
                            <a:srgbClr val="666666"/>
                          </a:solidFill>
                          <a:latin typeface="Courier"/>
                        </a:rPr>
                        <a:t>.</a:t>
                      </a:r>
                      <a:r>
                        <a:rPr lang="en-US" sz="1400" dirty="0" err="1" smtClean="0">
                          <a:solidFill>
                            <a:srgbClr val="7D9029"/>
                          </a:solidFill>
                          <a:latin typeface="Courier"/>
                        </a:rPr>
                        <a:t>select</a:t>
                      </a:r>
                      <a:r>
                        <a:rPr lang="en-US" sz="1400" dirty="0" smtClean="0">
                          <a:solidFill>
                            <a:srgbClr val="666666"/>
                          </a:solidFill>
                          <a:latin typeface="Courier"/>
                        </a:rPr>
                        <a:t>(</a:t>
                      </a:r>
                      <a:r>
                        <a:rPr lang="en-US" sz="1400" dirty="0" err="1" smtClean="0">
                          <a:solidFill>
                            <a:prstClr val="black"/>
                          </a:solidFill>
                          <a:latin typeface="Courier"/>
                        </a:rPr>
                        <a:t>j</a:t>
                      </a:r>
                      <a:r>
                        <a:rPr lang="en-US" sz="1400" dirty="0" err="1" smtClean="0">
                          <a:solidFill>
                            <a:srgbClr val="666666"/>
                          </a:solidFill>
                          <a:latin typeface="Courier"/>
                        </a:rPr>
                        <a:t>.</a:t>
                      </a:r>
                      <a:r>
                        <a:rPr lang="en-US" sz="1400" dirty="0" err="1" smtClean="0">
                          <a:solidFill>
                            <a:srgbClr val="7D9029"/>
                          </a:solidFill>
                          <a:latin typeface="Courier"/>
                        </a:rPr>
                        <a:t>get</a:t>
                      </a:r>
                      <a:r>
                        <a:rPr lang="en-US" sz="1400" dirty="0" smtClean="0">
                          <a:solidFill>
                            <a:srgbClr val="666666"/>
                          </a:solidFill>
                          <a:latin typeface="Courier"/>
                        </a:rPr>
                        <a:t>(</a:t>
                      </a:r>
                      <a:r>
                        <a:rPr lang="en-US" sz="1400" dirty="0" err="1" smtClean="0">
                          <a:solidFill>
                            <a:prstClr val="black"/>
                          </a:solidFill>
                          <a:latin typeface="Courier"/>
                        </a:rPr>
                        <a:t>Phone_</a:t>
                      </a:r>
                      <a:r>
                        <a:rPr lang="en-US" sz="1400" dirty="0" err="1" smtClean="0">
                          <a:solidFill>
                            <a:srgbClr val="666666"/>
                          </a:solidFill>
                          <a:latin typeface="Courier"/>
                        </a:rPr>
                        <a:t>.</a:t>
                      </a:r>
                      <a:r>
                        <a:rPr lang="en-US" sz="1400" dirty="0" err="1" smtClean="0">
                          <a:solidFill>
                            <a:srgbClr val="7D9029"/>
                          </a:solidFill>
                          <a:latin typeface="Courier"/>
                        </a:rPr>
                        <a:t>number</a:t>
                      </a:r>
                      <a:r>
                        <a:rPr lang="en-US" sz="1400" dirty="0" smtClean="0">
                          <a:solidFill>
                            <a:srgbClr val="666666"/>
                          </a:solidFill>
                          <a:latin typeface="Courier"/>
                        </a:rPr>
                        <a:t>))</a:t>
                      </a:r>
                      <a:endParaRPr lang="en-US" sz="1400" dirty="0" smtClean="0">
                        <a:solidFill>
                          <a:prstClr val="black"/>
                        </a:solidFill>
                        <a:latin typeface="Courier"/>
                      </a:endParaRPr>
                    </a:p>
                    <a:p>
                      <a:r>
                        <a:rPr lang="en-US" sz="1400" dirty="0" err="1" smtClean="0">
                          <a:solidFill>
                            <a:prstClr val="black"/>
                          </a:solidFill>
                          <a:latin typeface="Courier"/>
                        </a:rPr>
                        <a:t>c</a:t>
                      </a:r>
                      <a:r>
                        <a:rPr lang="en-US" sz="1400" dirty="0" err="1" smtClean="0">
                          <a:solidFill>
                            <a:srgbClr val="666666"/>
                          </a:solidFill>
                          <a:latin typeface="Courier"/>
                        </a:rPr>
                        <a:t>.</a:t>
                      </a:r>
                      <a:r>
                        <a:rPr lang="en-US" sz="1400" dirty="0" err="1" smtClean="0">
                          <a:solidFill>
                            <a:srgbClr val="7D9029"/>
                          </a:solidFill>
                          <a:latin typeface="Courier"/>
                        </a:rPr>
                        <a:t>where</a:t>
                      </a:r>
                      <a:r>
                        <a:rPr lang="en-US" sz="1400" dirty="0" smtClean="0">
                          <a:solidFill>
                            <a:srgbClr val="666666"/>
                          </a:solidFill>
                          <a:latin typeface="Courier"/>
                        </a:rPr>
                        <a:t>(</a:t>
                      </a:r>
                      <a:r>
                        <a:rPr lang="en-US" sz="1400" dirty="0" err="1" smtClean="0">
                          <a:solidFill>
                            <a:prstClr val="black"/>
                          </a:solidFill>
                          <a:latin typeface="Courier"/>
                        </a:rPr>
                        <a:t>cb</a:t>
                      </a:r>
                      <a:r>
                        <a:rPr lang="en-US" sz="1400" dirty="0" err="1" smtClean="0">
                          <a:solidFill>
                            <a:srgbClr val="666666"/>
                          </a:solidFill>
                          <a:latin typeface="Courier"/>
                        </a:rPr>
                        <a:t>.</a:t>
                      </a:r>
                      <a:r>
                        <a:rPr lang="en-US" sz="1400" dirty="0" err="1" smtClean="0">
                          <a:solidFill>
                            <a:srgbClr val="7D9029"/>
                          </a:solidFill>
                          <a:latin typeface="Courier"/>
                        </a:rPr>
                        <a:t>equal</a:t>
                      </a:r>
                      <a:r>
                        <a:rPr lang="en-US" sz="1400" dirty="0" smtClean="0">
                          <a:solidFill>
                            <a:srgbClr val="666666"/>
                          </a:solidFill>
                          <a:latin typeface="Courier"/>
                        </a:rPr>
                        <a:t>(</a:t>
                      </a:r>
                      <a:r>
                        <a:rPr lang="en-US" sz="1400" dirty="0" err="1" smtClean="0">
                          <a:solidFill>
                            <a:prstClr val="black"/>
                          </a:solidFill>
                          <a:latin typeface="Courier"/>
                        </a:rPr>
                        <a:t>emp</a:t>
                      </a:r>
                      <a:r>
                        <a:rPr lang="en-US" sz="1400" dirty="0" err="1" smtClean="0">
                          <a:solidFill>
                            <a:srgbClr val="666666"/>
                          </a:solidFill>
                          <a:latin typeface="Courier"/>
                        </a:rPr>
                        <a:t>.</a:t>
                      </a:r>
                      <a:r>
                        <a:rPr lang="en-US" sz="1400" dirty="0" err="1" smtClean="0">
                          <a:solidFill>
                            <a:srgbClr val="7D9029"/>
                          </a:solidFill>
                          <a:latin typeface="Courier"/>
                        </a:rPr>
                        <a:t>get</a:t>
                      </a:r>
                      <a:r>
                        <a:rPr lang="en-US" sz="1400" dirty="0" smtClean="0">
                          <a:solidFill>
                            <a:srgbClr val="666666"/>
                          </a:solidFill>
                          <a:latin typeface="Courier"/>
                        </a:rPr>
                        <a:t>(</a:t>
                      </a:r>
                      <a:r>
                        <a:rPr lang="en-US" sz="1400" dirty="0" err="1" smtClean="0">
                          <a:solidFill>
                            <a:prstClr val="black"/>
                          </a:solidFill>
                          <a:latin typeface="Courier"/>
                        </a:rPr>
                        <a:t>Employee_</a:t>
                      </a:r>
                      <a:r>
                        <a:rPr lang="en-US" sz="1400" dirty="0" err="1" smtClean="0">
                          <a:solidFill>
                            <a:srgbClr val="666666"/>
                          </a:solidFill>
                          <a:latin typeface="Courier"/>
                        </a:rPr>
                        <a:t>.</a:t>
                      </a:r>
                      <a:r>
                        <a:rPr lang="en-US" sz="1400" dirty="0" err="1" smtClean="0">
                          <a:solidFill>
                            <a:srgbClr val="7D9029"/>
                          </a:solidFill>
                          <a:latin typeface="Courier"/>
                        </a:rPr>
                        <a:t>name</a:t>
                      </a:r>
                      <a:r>
                        <a:rPr lang="en-US" sz="1400" dirty="0" smtClean="0">
                          <a:solidFill>
                            <a:srgbClr val="666666"/>
                          </a:solidFill>
                          <a:latin typeface="Courier"/>
                        </a:rPr>
                        <a:t>),</a:t>
                      </a:r>
                      <a:r>
                        <a:rPr lang="en-US" sz="1400" dirty="0" smtClean="0">
                          <a:solidFill>
                            <a:prstClr val="black"/>
                          </a:solidFill>
                          <a:latin typeface="Courier"/>
                        </a:rPr>
                        <a:t> </a:t>
                      </a:r>
                      <a:r>
                        <a:rPr lang="en-US" sz="1400" dirty="0" smtClean="0">
                          <a:solidFill>
                            <a:srgbClr val="BA2121"/>
                          </a:solidFill>
                          <a:latin typeface="Courier"/>
                        </a:rPr>
                        <a:t>"John Smith"</a:t>
                      </a:r>
                      <a:r>
                        <a:rPr lang="en-US" sz="1400" dirty="0" smtClean="0">
                          <a:solidFill>
                            <a:srgbClr val="666666"/>
                          </a:solidFill>
                          <a:latin typeface="Courier"/>
                        </a:rPr>
                        <a:t>));</a:t>
                      </a:r>
                      <a:endParaRPr lang="en-US" sz="1400" dirty="0" smtClean="0">
                        <a:solidFill>
                          <a:prstClr val="black"/>
                        </a:solidFill>
                        <a:latin typeface="Courier"/>
                      </a:endParaRPr>
                    </a:p>
                    <a:p>
                      <a:endParaRPr lang="en-US" sz="1400" dirty="0"/>
                    </a:p>
                  </a:txBody>
                  <a:tcPr/>
                </a:tc>
              </a:tr>
            </a:tbl>
          </a:graphicData>
        </a:graphic>
      </p:graphicFrame>
      <p:grpSp>
        <p:nvGrpSpPr>
          <p:cNvPr id="5" name="Gruppo 4"/>
          <p:cNvGrpSpPr/>
          <p:nvPr/>
        </p:nvGrpSpPr>
        <p:grpSpPr>
          <a:xfrm>
            <a:off x="6151119" y="5448413"/>
            <a:ext cx="2873828" cy="1188000"/>
            <a:chOff x="4185745" y="4122641"/>
            <a:chExt cx="2563689" cy="1368930"/>
          </a:xfrm>
        </p:grpSpPr>
        <p:sp>
          <p:nvSpPr>
            <p:cNvPr id="6" name="CasellaDiTesto 5"/>
            <p:cNvSpPr txBox="1"/>
            <p:nvPr/>
          </p:nvSpPr>
          <p:spPr>
            <a:xfrm>
              <a:off x="4672520" y="4122641"/>
              <a:ext cx="2076914" cy="13689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b="1" dirty="0">
                  <a:solidFill>
                    <a:srgbClr val="008000"/>
                  </a:solidFill>
                  <a:latin typeface="Courier-Bold"/>
                </a:rPr>
                <a:t>SELECT</a:t>
              </a:r>
              <a:r>
                <a:rPr lang="en-US" sz="1400" dirty="0">
                  <a:solidFill>
                    <a:prstClr val="black"/>
                  </a:solidFill>
                  <a:latin typeface="Courier"/>
                </a:rPr>
                <a:t> </a:t>
              </a:r>
              <a:r>
                <a:rPr lang="en-US" sz="1400" dirty="0" err="1">
                  <a:solidFill>
                    <a:prstClr val="black"/>
                  </a:solidFill>
                  <a:latin typeface="Courier"/>
                </a:rPr>
                <a:t>p.</a:t>
              </a:r>
              <a:r>
                <a:rPr lang="en-US" sz="1400" dirty="0" err="1">
                  <a:solidFill>
                    <a:srgbClr val="008000"/>
                  </a:solidFill>
                  <a:latin typeface="Courier"/>
                </a:rPr>
                <a:t>number</a:t>
              </a:r>
              <a:endParaRPr lang="en-US" sz="1400" dirty="0">
                <a:solidFill>
                  <a:prstClr val="black"/>
                </a:solidFill>
                <a:latin typeface="Courier"/>
              </a:endParaRPr>
            </a:p>
            <a:p>
              <a:r>
                <a:rPr lang="en-US" sz="1400" b="1" dirty="0">
                  <a:solidFill>
                    <a:srgbClr val="008000"/>
                  </a:solidFill>
                  <a:latin typeface="Courier-Bold"/>
                </a:rPr>
                <a:t>FROM</a:t>
              </a:r>
              <a:r>
                <a:rPr lang="en-US" sz="1400" dirty="0">
                  <a:solidFill>
                    <a:prstClr val="black"/>
                  </a:solidFill>
                  <a:latin typeface="Courier"/>
                </a:rPr>
                <a:t> Employee </a:t>
              </a:r>
              <a:r>
                <a:rPr lang="en-US" sz="1400" dirty="0" err="1">
                  <a:solidFill>
                    <a:prstClr val="black"/>
                  </a:solidFill>
                  <a:latin typeface="Courier"/>
                </a:rPr>
                <a:t>emp</a:t>
              </a:r>
              <a:r>
                <a:rPr lang="en-US" sz="1400" dirty="0">
                  <a:solidFill>
                    <a:prstClr val="black"/>
                  </a:solidFill>
                  <a:latin typeface="Courier"/>
                </a:rPr>
                <a:t> </a:t>
              </a:r>
              <a:endParaRPr lang="en-US" sz="1400" dirty="0" smtClean="0">
                <a:solidFill>
                  <a:prstClr val="black"/>
                </a:solidFill>
                <a:latin typeface="Courier"/>
              </a:endParaRPr>
            </a:p>
            <a:p>
              <a:r>
                <a:rPr lang="en-US" sz="1400" b="1" dirty="0">
                  <a:solidFill>
                    <a:prstClr val="black"/>
                  </a:solidFill>
                  <a:latin typeface="Courier"/>
                </a:rPr>
                <a:t> </a:t>
              </a:r>
              <a:r>
                <a:rPr lang="en-US" sz="1400" b="1" dirty="0" smtClean="0">
                  <a:solidFill>
                    <a:prstClr val="black"/>
                  </a:solidFill>
                  <a:latin typeface="Courier"/>
                </a:rPr>
                <a:t>    </a:t>
              </a:r>
              <a:r>
                <a:rPr lang="en-US" sz="1400" b="1" dirty="0" smtClean="0">
                  <a:solidFill>
                    <a:srgbClr val="008000"/>
                  </a:solidFill>
                  <a:latin typeface="Courier-Bold"/>
                </a:rPr>
                <a:t>JOIN</a:t>
              </a:r>
              <a:r>
                <a:rPr lang="en-US" sz="1400" dirty="0" smtClean="0">
                  <a:solidFill>
                    <a:prstClr val="black"/>
                  </a:solidFill>
                  <a:latin typeface="Courier"/>
                </a:rPr>
                <a:t> </a:t>
              </a:r>
              <a:r>
                <a:rPr lang="en-US" sz="1400" dirty="0">
                  <a:solidFill>
                    <a:prstClr val="black"/>
                  </a:solidFill>
                  <a:latin typeface="Courier"/>
                </a:rPr>
                <a:t>P</a:t>
              </a:r>
              <a:r>
                <a:rPr lang="en-US" sz="1400" dirty="0" smtClean="0">
                  <a:solidFill>
                    <a:prstClr val="black"/>
                  </a:solidFill>
                  <a:latin typeface="Courier"/>
                </a:rPr>
                <a:t>hones </a:t>
              </a:r>
              <a:r>
                <a:rPr lang="en-US" sz="1400" dirty="0">
                  <a:solidFill>
                    <a:prstClr val="black"/>
                  </a:solidFill>
                  <a:latin typeface="Courier"/>
                </a:rPr>
                <a:t>p</a:t>
              </a:r>
            </a:p>
            <a:p>
              <a:r>
                <a:rPr lang="en-US" sz="1400" b="1" dirty="0">
                  <a:solidFill>
                    <a:srgbClr val="008000"/>
                  </a:solidFill>
                  <a:latin typeface="Courier-Bold"/>
                </a:rPr>
                <a:t>WHERE</a:t>
              </a:r>
              <a:r>
                <a:rPr lang="en-US" sz="1400" dirty="0">
                  <a:solidFill>
                    <a:prstClr val="black"/>
                  </a:solidFill>
                  <a:latin typeface="Courier"/>
                </a:rPr>
                <a:t> </a:t>
              </a:r>
              <a:r>
                <a:rPr lang="en-US" sz="1400" dirty="0" err="1">
                  <a:solidFill>
                    <a:prstClr val="black"/>
                  </a:solidFill>
                  <a:latin typeface="Courier"/>
                </a:rPr>
                <a:t>emp.name</a:t>
              </a:r>
              <a:r>
                <a:rPr lang="en-US" sz="1400" dirty="0">
                  <a:solidFill>
                    <a:prstClr val="black"/>
                  </a:solidFill>
                  <a:latin typeface="Courier"/>
                </a:rPr>
                <a:t> </a:t>
              </a:r>
              <a:r>
                <a:rPr lang="en-US" sz="1400" dirty="0">
                  <a:solidFill>
                    <a:srgbClr val="666666"/>
                  </a:solidFill>
                  <a:latin typeface="Courier"/>
                </a:rPr>
                <a:t>=</a:t>
              </a:r>
              <a:r>
                <a:rPr lang="en-US" sz="1400" dirty="0">
                  <a:solidFill>
                    <a:prstClr val="black"/>
                  </a:solidFill>
                  <a:latin typeface="Courier"/>
                </a:rPr>
                <a:t> </a:t>
              </a:r>
              <a:endParaRPr lang="en-US" sz="1400" dirty="0" smtClean="0">
                <a:solidFill>
                  <a:prstClr val="black"/>
                </a:solidFill>
                <a:latin typeface="Courier"/>
              </a:endParaRPr>
            </a:p>
            <a:p>
              <a:r>
                <a:rPr lang="en-US" sz="1400" dirty="0">
                  <a:solidFill>
                    <a:prstClr val="black"/>
                  </a:solidFill>
                  <a:latin typeface="Courier"/>
                </a:rPr>
                <a:t> </a:t>
              </a:r>
              <a:r>
                <a:rPr lang="en-US" sz="1400" dirty="0" smtClean="0">
                  <a:solidFill>
                    <a:prstClr val="black"/>
                  </a:solidFill>
                  <a:latin typeface="Courier"/>
                </a:rPr>
                <a:t>     </a:t>
              </a:r>
              <a:r>
                <a:rPr lang="en-US" sz="1400" dirty="0" smtClean="0">
                  <a:solidFill>
                    <a:srgbClr val="19177C"/>
                  </a:solidFill>
                  <a:latin typeface="Courier"/>
                </a:rPr>
                <a:t>"</a:t>
              </a:r>
              <a:r>
                <a:rPr lang="en-US" sz="1400" dirty="0">
                  <a:solidFill>
                    <a:srgbClr val="19177C"/>
                  </a:solidFill>
                  <a:latin typeface="Courier"/>
                </a:rPr>
                <a:t>John Smith"</a:t>
              </a:r>
              <a:endParaRPr lang="en-US" sz="1400" dirty="0">
                <a:solidFill>
                  <a:prstClr val="black"/>
                </a:solidFill>
                <a:latin typeface="Courier"/>
              </a:endParaRPr>
            </a:p>
            <a:p>
              <a:endParaRPr lang="en-US" sz="1400" dirty="0">
                <a:solidFill>
                  <a:prstClr val="black"/>
                </a:solidFill>
                <a:latin typeface="Courier"/>
              </a:endParaRPr>
            </a:p>
          </p:txBody>
        </p:sp>
        <p:cxnSp>
          <p:nvCxnSpPr>
            <p:cNvPr id="7" name="Connettore 2 6"/>
            <p:cNvCxnSpPr/>
            <p:nvPr/>
          </p:nvCxnSpPr>
          <p:spPr>
            <a:xfrm flipH="1" flipV="1">
              <a:off x="4185745" y="4122643"/>
              <a:ext cx="486776" cy="627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0" name="Segnaposto numero diapositiva 9"/>
          <p:cNvSpPr>
            <a:spLocks noGrp="1"/>
          </p:cNvSpPr>
          <p:nvPr>
            <p:ph type="sldNum" sz="quarter" idx="12"/>
          </p:nvPr>
        </p:nvSpPr>
        <p:spPr/>
        <p:txBody>
          <a:bodyPr/>
          <a:lstStyle/>
          <a:p>
            <a:fld id="{4A822907-8A9D-4F6B-98F6-913902AD56B5}" type="slidenum">
              <a:rPr lang="en-US" smtClean="0"/>
              <a:t>96</a:t>
            </a:fld>
            <a:endParaRPr lang="en-US"/>
          </a:p>
        </p:txBody>
      </p:sp>
    </p:spTree>
    <p:extLst>
      <p:ext uri="{BB962C8B-B14F-4D97-AF65-F5344CB8AC3E}">
        <p14:creationId xmlns:p14="http://schemas.microsoft.com/office/powerpoint/2010/main" val="131060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Criteria API: </a:t>
            </a:r>
            <a:br>
              <a:rPr lang="en-US" dirty="0"/>
            </a:br>
            <a:r>
              <a:rPr lang="en-US" dirty="0" smtClean="0">
                <a:latin typeface="Courier New"/>
                <a:cs typeface="Courier New"/>
              </a:rPr>
              <a:t>WHERE</a:t>
            </a:r>
            <a:r>
              <a:rPr lang="en-US" dirty="0" smtClean="0"/>
              <a:t> clause</a:t>
            </a:r>
            <a:endParaRPr lang="en-US" dirty="0"/>
          </a:p>
        </p:txBody>
      </p:sp>
      <p:sp>
        <p:nvSpPr>
          <p:cNvPr id="3" name="Segnaposto contenuto 2"/>
          <p:cNvSpPr>
            <a:spLocks noGrp="1"/>
          </p:cNvSpPr>
          <p:nvPr>
            <p:ph idx="1"/>
          </p:nvPr>
        </p:nvSpPr>
        <p:spPr>
          <a:xfrm>
            <a:off x="685800" y="1447800"/>
            <a:ext cx="7610476" cy="1600200"/>
          </a:xfrm>
        </p:spPr>
        <p:txBody>
          <a:bodyPr>
            <a:normAutofit fontScale="92500" lnSpcReduction="20000"/>
          </a:bodyPr>
          <a:lstStyle/>
          <a:p>
            <a:r>
              <a:rPr lang="en-US" dirty="0" smtClean="0"/>
              <a:t>Each </a:t>
            </a:r>
            <a:r>
              <a:rPr lang="en-US" dirty="0" smtClean="0">
                <a:cs typeface="Courier New"/>
              </a:rPr>
              <a:t>condition in the </a:t>
            </a:r>
            <a:r>
              <a:rPr lang="en-US" dirty="0" smtClean="0">
                <a:latin typeface="Courier New"/>
                <a:cs typeface="Courier New"/>
              </a:rPr>
              <a:t>WHERE</a:t>
            </a:r>
            <a:r>
              <a:rPr lang="en-US" dirty="0" smtClean="0">
                <a:cs typeface="Courier New"/>
              </a:rPr>
              <a:t> clause </a:t>
            </a:r>
            <a:r>
              <a:rPr lang="en-US" dirty="0" smtClean="0"/>
              <a:t>is expressed as a </a:t>
            </a:r>
            <a:r>
              <a:rPr lang="en-US" dirty="0" smtClean="0">
                <a:latin typeface="Courier New"/>
                <a:cs typeface="Courier New"/>
              </a:rPr>
              <a:t>Predicate</a:t>
            </a:r>
            <a:r>
              <a:rPr lang="en-US" dirty="0" smtClean="0"/>
              <a:t> instance</a:t>
            </a:r>
            <a:endParaRPr lang="en-US" dirty="0"/>
          </a:p>
          <a:p>
            <a:pPr lvl="1"/>
            <a:r>
              <a:rPr lang="en-US" dirty="0" smtClean="0">
                <a:latin typeface="Courier New"/>
                <a:cs typeface="Courier New"/>
              </a:rPr>
              <a:t>Predicate</a:t>
            </a:r>
            <a:r>
              <a:rPr lang="en-US" dirty="0" smtClean="0"/>
              <a:t>s can be combined by means of AND or OR operators</a:t>
            </a:r>
          </a:p>
        </p:txBody>
      </p:sp>
      <p:graphicFrame>
        <p:nvGraphicFramePr>
          <p:cNvPr id="4" name="Segnaposto contenuto 3"/>
          <p:cNvGraphicFramePr>
            <a:graphicFrameLocks/>
          </p:cNvGraphicFramePr>
          <p:nvPr>
            <p:extLst>
              <p:ext uri="{D42A27DB-BD31-4B8C-83A1-F6EECF244321}">
                <p14:modId xmlns:p14="http://schemas.microsoft.com/office/powerpoint/2010/main" val="3514154229"/>
              </p:ext>
            </p:extLst>
          </p:nvPr>
        </p:nvGraphicFramePr>
        <p:xfrm>
          <a:off x="326112" y="3429000"/>
          <a:ext cx="8587701" cy="1188720"/>
        </p:xfrm>
        <a:graphic>
          <a:graphicData uri="http://schemas.openxmlformats.org/drawingml/2006/table">
            <a:tbl>
              <a:tblPr firstRow="1" bandRow="1">
                <a:tableStyleId>{5C22544A-7EE6-4342-B048-85BDC9FD1C3A}</a:tableStyleId>
              </a:tblPr>
              <a:tblGrid>
                <a:gridCol w="8587701"/>
              </a:tblGrid>
              <a:tr h="121720">
                <a:tc>
                  <a:txBody>
                    <a:bodyPr/>
                    <a:lstStyle/>
                    <a:p>
                      <a:r>
                        <a:rPr lang="en-US" dirty="0" smtClean="0"/>
                        <a:t>Conjunction</a:t>
                      </a:r>
                      <a:r>
                        <a:rPr lang="en-US" baseline="0" dirty="0" smtClean="0"/>
                        <a:t> of predicates (incremental construction)</a:t>
                      </a:r>
                      <a:endParaRPr lang="en-US" dirty="0"/>
                    </a:p>
                  </a:txBody>
                  <a:tcPr/>
                </a:tc>
              </a:tr>
              <a:tr h="656698">
                <a:tc>
                  <a:txBody>
                    <a:bodyPr/>
                    <a:lstStyle/>
                    <a:p>
                      <a:r>
                        <a:rPr lang="en-US" sz="1200" dirty="0" smtClean="0">
                          <a:solidFill>
                            <a:prstClr val="black"/>
                          </a:solidFill>
                          <a:latin typeface="Courier"/>
                        </a:rPr>
                        <a:t>Predicate predicates </a:t>
                      </a:r>
                      <a:r>
                        <a:rPr lang="en-US" sz="1200" dirty="0" smtClean="0">
                          <a:solidFill>
                            <a:srgbClr val="666666"/>
                          </a:solidFill>
                          <a:latin typeface="Courier"/>
                        </a:rPr>
                        <a:t>=</a:t>
                      </a:r>
                      <a:r>
                        <a:rPr lang="en-US" sz="1200" dirty="0" smtClean="0">
                          <a:solidFill>
                            <a:prstClr val="black"/>
                          </a:solidFill>
                          <a:latin typeface="Courier"/>
                        </a:rPr>
                        <a:t> </a:t>
                      </a:r>
                      <a:r>
                        <a:rPr lang="en-US" sz="1200" dirty="0" err="1" smtClean="0">
                          <a:solidFill>
                            <a:prstClr val="black"/>
                          </a:solidFill>
                          <a:latin typeface="Courier"/>
                        </a:rPr>
                        <a:t>cb</a:t>
                      </a:r>
                      <a:r>
                        <a:rPr lang="en-US" sz="1200" dirty="0" err="1" smtClean="0">
                          <a:solidFill>
                            <a:srgbClr val="666666"/>
                          </a:solidFill>
                          <a:latin typeface="Courier"/>
                        </a:rPr>
                        <a:t>.</a:t>
                      </a:r>
                      <a:r>
                        <a:rPr lang="en-US" sz="1200" dirty="0" err="1" smtClean="0">
                          <a:solidFill>
                            <a:srgbClr val="7D9029"/>
                          </a:solidFill>
                          <a:latin typeface="Courier"/>
                        </a:rPr>
                        <a:t>conjunction</a:t>
                      </a:r>
                      <a:r>
                        <a:rPr lang="en-US" sz="1200" dirty="0" smtClean="0">
                          <a:solidFill>
                            <a:srgbClr val="666666"/>
                          </a:solidFill>
                          <a:latin typeface="Courier"/>
                        </a:rPr>
                        <a:t>();</a:t>
                      </a:r>
                      <a:endParaRPr lang="en-US" sz="1200" dirty="0" smtClean="0">
                        <a:solidFill>
                          <a:prstClr val="black"/>
                        </a:solidFill>
                        <a:latin typeface="Courier"/>
                      </a:endParaRPr>
                    </a:p>
                    <a:p>
                      <a:r>
                        <a:rPr lang="en-US" sz="1200" dirty="0" smtClean="0">
                          <a:solidFill>
                            <a:prstClr val="black"/>
                          </a:solidFill>
                          <a:latin typeface="Courier"/>
                        </a:rPr>
                        <a:t>predicates </a:t>
                      </a:r>
                      <a:r>
                        <a:rPr lang="en-US" sz="1200" dirty="0" smtClean="0">
                          <a:solidFill>
                            <a:srgbClr val="666666"/>
                          </a:solidFill>
                          <a:latin typeface="Courier"/>
                        </a:rPr>
                        <a:t>=</a:t>
                      </a:r>
                      <a:r>
                        <a:rPr lang="en-US" sz="1200" dirty="0" smtClean="0">
                          <a:solidFill>
                            <a:prstClr val="black"/>
                          </a:solidFill>
                          <a:latin typeface="Courier"/>
                        </a:rPr>
                        <a:t> </a:t>
                      </a:r>
                      <a:r>
                        <a:rPr lang="en-US" sz="1200" dirty="0" err="1" smtClean="0">
                          <a:solidFill>
                            <a:prstClr val="black"/>
                          </a:solidFill>
                          <a:latin typeface="Courier"/>
                        </a:rPr>
                        <a:t>cb</a:t>
                      </a:r>
                      <a:r>
                        <a:rPr lang="en-US" sz="1200" dirty="0" err="1" smtClean="0">
                          <a:solidFill>
                            <a:srgbClr val="666666"/>
                          </a:solidFill>
                          <a:latin typeface="Courier"/>
                        </a:rPr>
                        <a:t>.</a:t>
                      </a:r>
                      <a:r>
                        <a:rPr lang="en-US" sz="1200" dirty="0" err="1" smtClean="0">
                          <a:solidFill>
                            <a:srgbClr val="7D9029"/>
                          </a:solidFill>
                          <a:latin typeface="Courier"/>
                        </a:rPr>
                        <a:t>and</a:t>
                      </a:r>
                      <a:r>
                        <a:rPr lang="en-US" sz="1200" dirty="0" smtClean="0">
                          <a:solidFill>
                            <a:srgbClr val="666666"/>
                          </a:solidFill>
                          <a:latin typeface="Courier"/>
                        </a:rPr>
                        <a:t>(</a:t>
                      </a:r>
                      <a:r>
                        <a:rPr lang="en-US" sz="1200" dirty="0" smtClean="0">
                          <a:solidFill>
                            <a:prstClr val="black"/>
                          </a:solidFill>
                          <a:latin typeface="Courier"/>
                        </a:rPr>
                        <a:t>predicates</a:t>
                      </a:r>
                      <a:r>
                        <a:rPr lang="en-US" sz="1200" dirty="0" smtClean="0">
                          <a:solidFill>
                            <a:srgbClr val="666666"/>
                          </a:solidFill>
                          <a:latin typeface="Courier"/>
                        </a:rPr>
                        <a:t>,</a:t>
                      </a:r>
                      <a:r>
                        <a:rPr lang="en-US" sz="1200" dirty="0" smtClean="0">
                          <a:solidFill>
                            <a:prstClr val="black"/>
                          </a:solidFill>
                          <a:latin typeface="Courier"/>
                        </a:rPr>
                        <a:t> </a:t>
                      </a:r>
                      <a:r>
                        <a:rPr lang="en-US" sz="1200" dirty="0" err="1" smtClean="0">
                          <a:solidFill>
                            <a:prstClr val="black"/>
                          </a:solidFill>
                          <a:latin typeface="Courier"/>
                        </a:rPr>
                        <a:t>cb</a:t>
                      </a:r>
                      <a:r>
                        <a:rPr lang="en-US" sz="1200" dirty="0" err="1" smtClean="0">
                          <a:solidFill>
                            <a:srgbClr val="666666"/>
                          </a:solidFill>
                          <a:latin typeface="Courier"/>
                        </a:rPr>
                        <a:t>.</a:t>
                      </a:r>
                      <a:r>
                        <a:rPr lang="en-US" sz="1200" dirty="0" err="1" smtClean="0">
                          <a:solidFill>
                            <a:srgbClr val="7D9029"/>
                          </a:solidFill>
                          <a:latin typeface="Courier"/>
                        </a:rPr>
                        <a:t>equal</a:t>
                      </a:r>
                      <a:r>
                        <a:rPr lang="en-US" sz="1200" dirty="0" smtClean="0">
                          <a:solidFill>
                            <a:srgbClr val="666666"/>
                          </a:solidFill>
                          <a:latin typeface="Courier"/>
                        </a:rPr>
                        <a:t>(</a:t>
                      </a:r>
                      <a:r>
                        <a:rPr lang="en-US" sz="1200" dirty="0" err="1" smtClean="0">
                          <a:solidFill>
                            <a:prstClr val="black"/>
                          </a:solidFill>
                          <a:latin typeface="Courier"/>
                        </a:rPr>
                        <a:t>emp</a:t>
                      </a:r>
                      <a:r>
                        <a:rPr lang="en-US" sz="1200" dirty="0" err="1" smtClean="0">
                          <a:solidFill>
                            <a:srgbClr val="666666"/>
                          </a:solidFill>
                          <a:latin typeface="Courier"/>
                        </a:rPr>
                        <a:t>.</a:t>
                      </a:r>
                      <a:r>
                        <a:rPr lang="en-US" sz="1200" dirty="0" err="1" smtClean="0">
                          <a:solidFill>
                            <a:srgbClr val="7D9029"/>
                          </a:solidFill>
                          <a:latin typeface="Courier"/>
                        </a:rPr>
                        <a:t>get</a:t>
                      </a:r>
                      <a:r>
                        <a:rPr lang="en-US" sz="1200" dirty="0" smtClean="0">
                          <a:solidFill>
                            <a:srgbClr val="666666"/>
                          </a:solidFill>
                          <a:latin typeface="Courier"/>
                        </a:rPr>
                        <a:t>(</a:t>
                      </a:r>
                      <a:r>
                        <a:rPr lang="en-US" sz="1200" dirty="0" err="1" smtClean="0">
                          <a:solidFill>
                            <a:prstClr val="black"/>
                          </a:solidFill>
                          <a:latin typeface="Courier"/>
                        </a:rPr>
                        <a:t>Employee_</a:t>
                      </a:r>
                      <a:r>
                        <a:rPr lang="en-US" sz="1200" dirty="0" err="1" smtClean="0">
                          <a:solidFill>
                            <a:srgbClr val="666666"/>
                          </a:solidFill>
                          <a:latin typeface="Courier"/>
                        </a:rPr>
                        <a:t>.</a:t>
                      </a:r>
                      <a:r>
                        <a:rPr lang="en-US" sz="1200" dirty="0" err="1" smtClean="0">
                          <a:solidFill>
                            <a:srgbClr val="7D9029"/>
                          </a:solidFill>
                          <a:latin typeface="Courier"/>
                        </a:rPr>
                        <a:t>name</a:t>
                      </a:r>
                      <a:r>
                        <a:rPr lang="en-US" sz="1200" dirty="0" smtClean="0">
                          <a:solidFill>
                            <a:srgbClr val="666666"/>
                          </a:solidFill>
                          <a:latin typeface="Courier"/>
                        </a:rPr>
                        <a:t>),</a:t>
                      </a:r>
                      <a:r>
                        <a:rPr lang="en-US" sz="1200" dirty="0" smtClean="0">
                          <a:solidFill>
                            <a:prstClr val="black"/>
                          </a:solidFill>
                          <a:latin typeface="Courier"/>
                        </a:rPr>
                        <a:t> </a:t>
                      </a:r>
                      <a:r>
                        <a:rPr lang="en-US" sz="1200" dirty="0" smtClean="0">
                          <a:solidFill>
                            <a:srgbClr val="BA2121"/>
                          </a:solidFill>
                          <a:latin typeface="Courier"/>
                        </a:rPr>
                        <a:t>"John Smith"</a:t>
                      </a:r>
                      <a:r>
                        <a:rPr lang="en-US" sz="1200" dirty="0" smtClean="0">
                          <a:solidFill>
                            <a:srgbClr val="666666"/>
                          </a:solidFill>
                          <a:latin typeface="Courier"/>
                        </a:rPr>
                        <a:t>));</a:t>
                      </a:r>
                      <a:endParaRPr lang="en-US" sz="1200" dirty="0" smtClean="0">
                        <a:solidFill>
                          <a:prstClr val="black"/>
                        </a:solidFill>
                        <a:latin typeface="Courier"/>
                      </a:endParaRPr>
                    </a:p>
                    <a:p>
                      <a:r>
                        <a:rPr lang="en-US" sz="1200" dirty="0" smtClean="0">
                          <a:solidFill>
                            <a:prstClr val="black"/>
                          </a:solidFill>
                          <a:latin typeface="Courier"/>
                        </a:rPr>
                        <a:t>predicates </a:t>
                      </a:r>
                      <a:r>
                        <a:rPr lang="en-US" sz="1200" dirty="0" smtClean="0">
                          <a:solidFill>
                            <a:srgbClr val="666666"/>
                          </a:solidFill>
                          <a:latin typeface="Courier"/>
                        </a:rPr>
                        <a:t>=</a:t>
                      </a:r>
                      <a:r>
                        <a:rPr lang="en-US" sz="1200" dirty="0" smtClean="0">
                          <a:solidFill>
                            <a:prstClr val="black"/>
                          </a:solidFill>
                          <a:latin typeface="Courier"/>
                        </a:rPr>
                        <a:t> </a:t>
                      </a:r>
                      <a:r>
                        <a:rPr lang="en-US" sz="1200" dirty="0" err="1" smtClean="0">
                          <a:solidFill>
                            <a:prstClr val="black"/>
                          </a:solidFill>
                          <a:latin typeface="Courier"/>
                        </a:rPr>
                        <a:t>cb</a:t>
                      </a:r>
                      <a:r>
                        <a:rPr lang="en-US" sz="1200" dirty="0" err="1" smtClean="0">
                          <a:solidFill>
                            <a:srgbClr val="666666"/>
                          </a:solidFill>
                          <a:latin typeface="Courier"/>
                        </a:rPr>
                        <a:t>.</a:t>
                      </a:r>
                      <a:r>
                        <a:rPr lang="en-US" sz="1200" dirty="0" err="1" smtClean="0">
                          <a:solidFill>
                            <a:srgbClr val="7D9029"/>
                          </a:solidFill>
                          <a:latin typeface="Courier"/>
                        </a:rPr>
                        <a:t>and</a:t>
                      </a:r>
                      <a:r>
                        <a:rPr lang="en-US" sz="1200" dirty="0" smtClean="0">
                          <a:solidFill>
                            <a:srgbClr val="666666"/>
                          </a:solidFill>
                          <a:latin typeface="Courier"/>
                        </a:rPr>
                        <a:t>(</a:t>
                      </a:r>
                      <a:r>
                        <a:rPr lang="en-US" sz="1200" dirty="0" smtClean="0">
                          <a:solidFill>
                            <a:prstClr val="black"/>
                          </a:solidFill>
                          <a:latin typeface="Courier"/>
                        </a:rPr>
                        <a:t>predicates</a:t>
                      </a:r>
                      <a:r>
                        <a:rPr lang="en-US" sz="1200" dirty="0" smtClean="0">
                          <a:solidFill>
                            <a:srgbClr val="666666"/>
                          </a:solidFill>
                          <a:latin typeface="Courier"/>
                        </a:rPr>
                        <a:t>,</a:t>
                      </a:r>
                      <a:r>
                        <a:rPr lang="en-US" sz="1200" dirty="0" smtClean="0">
                          <a:solidFill>
                            <a:prstClr val="black"/>
                          </a:solidFill>
                          <a:latin typeface="Courier"/>
                        </a:rPr>
                        <a:t> </a:t>
                      </a:r>
                      <a:r>
                        <a:rPr lang="en-US" sz="1200" dirty="0" err="1" smtClean="0">
                          <a:solidFill>
                            <a:prstClr val="black"/>
                          </a:solidFill>
                          <a:latin typeface="Courier"/>
                        </a:rPr>
                        <a:t>cb</a:t>
                      </a:r>
                      <a:r>
                        <a:rPr lang="en-US" sz="1200" dirty="0" err="1" smtClean="0">
                          <a:solidFill>
                            <a:srgbClr val="666666"/>
                          </a:solidFill>
                          <a:latin typeface="Courier"/>
                        </a:rPr>
                        <a:t>.</a:t>
                      </a:r>
                      <a:r>
                        <a:rPr lang="en-US" sz="1200" dirty="0" err="1" smtClean="0">
                          <a:solidFill>
                            <a:srgbClr val="7D9029"/>
                          </a:solidFill>
                          <a:latin typeface="Courier"/>
                        </a:rPr>
                        <a:t>equal</a:t>
                      </a:r>
                      <a:r>
                        <a:rPr lang="en-US" sz="1200" dirty="0" smtClean="0">
                          <a:solidFill>
                            <a:srgbClr val="666666"/>
                          </a:solidFill>
                          <a:latin typeface="Courier"/>
                        </a:rPr>
                        <a:t>(</a:t>
                      </a:r>
                      <a:r>
                        <a:rPr lang="en-US" sz="1200" dirty="0" err="1" smtClean="0">
                          <a:solidFill>
                            <a:prstClr val="black"/>
                          </a:solidFill>
                          <a:latin typeface="Courier"/>
                        </a:rPr>
                        <a:t>emp</a:t>
                      </a:r>
                      <a:r>
                        <a:rPr lang="en-US" sz="1200" dirty="0" err="1" smtClean="0">
                          <a:solidFill>
                            <a:srgbClr val="666666"/>
                          </a:solidFill>
                          <a:latin typeface="Courier"/>
                        </a:rPr>
                        <a:t>.</a:t>
                      </a:r>
                      <a:r>
                        <a:rPr lang="en-US" sz="1200" dirty="0" err="1" smtClean="0">
                          <a:solidFill>
                            <a:srgbClr val="7D9029"/>
                          </a:solidFill>
                          <a:latin typeface="Courier"/>
                        </a:rPr>
                        <a:t>get</a:t>
                      </a:r>
                      <a:r>
                        <a:rPr lang="en-US" sz="1200" dirty="0" smtClean="0">
                          <a:solidFill>
                            <a:srgbClr val="666666"/>
                          </a:solidFill>
                          <a:latin typeface="Courier"/>
                        </a:rPr>
                        <a:t>(</a:t>
                      </a:r>
                      <a:r>
                        <a:rPr lang="en-US" sz="1200" dirty="0" smtClean="0">
                          <a:solidFill>
                            <a:prstClr val="black"/>
                          </a:solidFill>
                          <a:latin typeface="Courier"/>
                        </a:rPr>
                        <a:t>Employee_</a:t>
                      </a:r>
                      <a:r>
                        <a:rPr lang="en-US" sz="1200" dirty="0" smtClean="0">
                          <a:solidFill>
                            <a:srgbClr val="666666"/>
                          </a:solidFill>
                          <a:latin typeface="Courier"/>
                        </a:rPr>
                        <a:t>.</a:t>
                      </a:r>
                      <a:r>
                        <a:rPr lang="en-US" sz="1200" dirty="0" err="1" smtClean="0">
                          <a:solidFill>
                            <a:srgbClr val="7D9029"/>
                          </a:solidFill>
                          <a:latin typeface="Courier"/>
                        </a:rPr>
                        <a:t>dept</a:t>
                      </a:r>
                      <a:r>
                        <a:rPr lang="en-US" sz="1200" dirty="0" smtClean="0">
                          <a:solidFill>
                            <a:srgbClr val="666666"/>
                          </a:solidFill>
                          <a:latin typeface="Courier"/>
                        </a:rPr>
                        <a:t>).</a:t>
                      </a:r>
                      <a:r>
                        <a:rPr lang="en-US" sz="1200" dirty="0" smtClean="0">
                          <a:solidFill>
                            <a:srgbClr val="7D9029"/>
                          </a:solidFill>
                          <a:latin typeface="Courier"/>
                        </a:rPr>
                        <a:t>get</a:t>
                      </a:r>
                      <a:r>
                        <a:rPr lang="en-US" sz="1200" dirty="0" smtClean="0">
                          <a:solidFill>
                            <a:srgbClr val="666666"/>
                          </a:solidFill>
                          <a:latin typeface="Courier"/>
                        </a:rPr>
                        <a:t>(</a:t>
                      </a:r>
                      <a:r>
                        <a:rPr lang="en-US" sz="1200" dirty="0" err="1" smtClean="0">
                          <a:solidFill>
                            <a:prstClr val="black"/>
                          </a:solidFill>
                          <a:latin typeface="Courier"/>
                        </a:rPr>
                        <a:t>Department_</a:t>
                      </a:r>
                      <a:r>
                        <a:rPr lang="en-US" sz="1200" dirty="0" err="1" smtClean="0">
                          <a:solidFill>
                            <a:srgbClr val="666666"/>
                          </a:solidFill>
                          <a:latin typeface="Courier"/>
                        </a:rPr>
                        <a:t>.</a:t>
                      </a:r>
                      <a:r>
                        <a:rPr lang="en-US" sz="1200" dirty="0" err="1" smtClean="0">
                          <a:solidFill>
                            <a:srgbClr val="7D9029"/>
                          </a:solidFill>
                          <a:latin typeface="Courier"/>
                        </a:rPr>
                        <a:t>id</a:t>
                      </a:r>
                      <a:r>
                        <a:rPr lang="en-US" sz="1200" dirty="0" smtClean="0">
                          <a:solidFill>
                            <a:srgbClr val="666666"/>
                          </a:solidFill>
                          <a:latin typeface="Courier"/>
                        </a:rPr>
                        <a:t>),</a:t>
                      </a:r>
                      <a:r>
                        <a:rPr lang="en-US" sz="1200" dirty="0" smtClean="0">
                          <a:solidFill>
                            <a:prstClr val="black"/>
                          </a:solidFill>
                          <a:latin typeface="Courier"/>
                        </a:rPr>
                        <a:t> </a:t>
                      </a:r>
                      <a:r>
                        <a:rPr lang="en-US" sz="1200" dirty="0" smtClean="0">
                          <a:solidFill>
                            <a:srgbClr val="666666"/>
                          </a:solidFill>
                          <a:latin typeface="Courier"/>
                        </a:rPr>
                        <a:t>12));</a:t>
                      </a:r>
                      <a:endParaRPr lang="en-US" sz="1200" dirty="0" smtClean="0">
                        <a:solidFill>
                          <a:prstClr val="black"/>
                        </a:solidFill>
                        <a:latin typeface="Courier"/>
                      </a:endParaRPr>
                    </a:p>
                    <a:p>
                      <a:r>
                        <a:rPr lang="en-US" sz="1200" dirty="0" err="1" smtClean="0">
                          <a:solidFill>
                            <a:prstClr val="black"/>
                          </a:solidFill>
                          <a:latin typeface="Courier"/>
                        </a:rPr>
                        <a:t>c</a:t>
                      </a:r>
                      <a:r>
                        <a:rPr lang="en-US" sz="1200" dirty="0" err="1" smtClean="0">
                          <a:solidFill>
                            <a:srgbClr val="666666"/>
                          </a:solidFill>
                          <a:latin typeface="Courier"/>
                        </a:rPr>
                        <a:t>.</a:t>
                      </a:r>
                      <a:r>
                        <a:rPr lang="en-US" sz="1200" dirty="0" err="1" smtClean="0">
                          <a:solidFill>
                            <a:srgbClr val="7D9029"/>
                          </a:solidFill>
                          <a:latin typeface="Courier"/>
                        </a:rPr>
                        <a:t>where</a:t>
                      </a:r>
                      <a:r>
                        <a:rPr lang="en-US" sz="1200" dirty="0" smtClean="0">
                          <a:solidFill>
                            <a:srgbClr val="666666"/>
                          </a:solidFill>
                          <a:latin typeface="Courier"/>
                        </a:rPr>
                        <a:t>(</a:t>
                      </a:r>
                      <a:r>
                        <a:rPr lang="en-US" sz="1200" dirty="0" smtClean="0">
                          <a:solidFill>
                            <a:prstClr val="black"/>
                          </a:solidFill>
                          <a:latin typeface="Courier"/>
                        </a:rPr>
                        <a:t>predicates</a:t>
                      </a:r>
                      <a:r>
                        <a:rPr lang="en-US" sz="1200" dirty="0" smtClean="0">
                          <a:solidFill>
                            <a:srgbClr val="666666"/>
                          </a:solidFill>
                          <a:latin typeface="Courier"/>
                        </a:rPr>
                        <a:t>);</a:t>
                      </a:r>
                      <a:endParaRPr lang="en-US" sz="1200" dirty="0" smtClean="0">
                        <a:solidFill>
                          <a:prstClr val="black"/>
                        </a:solidFill>
                        <a:latin typeface="Courier"/>
                      </a:endParaRPr>
                    </a:p>
                  </a:txBody>
                  <a:tcPr/>
                </a:tc>
              </a:tr>
            </a:tbl>
          </a:graphicData>
        </a:graphic>
      </p:graphicFrame>
      <p:graphicFrame>
        <p:nvGraphicFramePr>
          <p:cNvPr id="5" name="Segnaposto contenuto 3"/>
          <p:cNvGraphicFramePr>
            <a:graphicFrameLocks/>
          </p:cNvGraphicFramePr>
          <p:nvPr>
            <p:extLst>
              <p:ext uri="{D42A27DB-BD31-4B8C-83A1-F6EECF244321}">
                <p14:modId xmlns:p14="http://schemas.microsoft.com/office/powerpoint/2010/main" val="2705412024"/>
              </p:ext>
            </p:extLst>
          </p:nvPr>
        </p:nvGraphicFramePr>
        <p:xfrm>
          <a:off x="326112" y="5275883"/>
          <a:ext cx="8587701" cy="1371600"/>
        </p:xfrm>
        <a:graphic>
          <a:graphicData uri="http://schemas.openxmlformats.org/drawingml/2006/table">
            <a:tbl>
              <a:tblPr firstRow="1" bandRow="1">
                <a:tableStyleId>{5C22544A-7EE6-4342-B048-85BDC9FD1C3A}</a:tableStyleId>
              </a:tblPr>
              <a:tblGrid>
                <a:gridCol w="8587701"/>
              </a:tblGrid>
              <a:tr h="121720">
                <a:tc>
                  <a:txBody>
                    <a:bodyPr/>
                    <a:lstStyle/>
                    <a:p>
                      <a:r>
                        <a:rPr lang="en-US" dirty="0" smtClean="0"/>
                        <a:t>Conjunction</a:t>
                      </a:r>
                      <a:r>
                        <a:rPr lang="en-US" baseline="0" dirty="0" smtClean="0"/>
                        <a:t> of predicates (list-based construction)</a:t>
                      </a:r>
                      <a:endParaRPr lang="en-US" dirty="0"/>
                    </a:p>
                  </a:txBody>
                  <a:tcPr/>
                </a:tc>
              </a:tr>
              <a:tr h="656698">
                <a:tc>
                  <a:txBody>
                    <a:bodyPr/>
                    <a:lstStyle/>
                    <a:p>
                      <a:r>
                        <a:rPr lang="en-US" sz="1200" dirty="0" smtClean="0">
                          <a:solidFill>
                            <a:prstClr val="black"/>
                          </a:solidFill>
                          <a:latin typeface="Courier"/>
                        </a:rPr>
                        <a:t>List</a:t>
                      </a:r>
                      <a:r>
                        <a:rPr lang="en-US" sz="1200" dirty="0" smtClean="0">
                          <a:solidFill>
                            <a:srgbClr val="666666"/>
                          </a:solidFill>
                          <a:latin typeface="Courier"/>
                        </a:rPr>
                        <a:t>&lt;</a:t>
                      </a:r>
                      <a:r>
                        <a:rPr lang="en-US" sz="1200" dirty="0" smtClean="0">
                          <a:solidFill>
                            <a:prstClr val="black"/>
                          </a:solidFill>
                          <a:latin typeface="Courier"/>
                        </a:rPr>
                        <a:t>Predicate</a:t>
                      </a:r>
                      <a:r>
                        <a:rPr lang="en-US" sz="1200" dirty="0" smtClean="0">
                          <a:solidFill>
                            <a:srgbClr val="666666"/>
                          </a:solidFill>
                          <a:latin typeface="Courier"/>
                        </a:rPr>
                        <a:t>&gt;</a:t>
                      </a:r>
                      <a:r>
                        <a:rPr lang="en-US" sz="1200" dirty="0" smtClean="0">
                          <a:solidFill>
                            <a:prstClr val="black"/>
                          </a:solidFill>
                          <a:latin typeface="Courier"/>
                        </a:rPr>
                        <a:t> predicates </a:t>
                      </a:r>
                      <a:r>
                        <a:rPr lang="en-US" sz="1200" dirty="0" smtClean="0">
                          <a:solidFill>
                            <a:srgbClr val="666666"/>
                          </a:solidFill>
                          <a:latin typeface="Courier"/>
                        </a:rPr>
                        <a:t>=</a:t>
                      </a:r>
                      <a:r>
                        <a:rPr lang="en-US" sz="1200" dirty="0" smtClean="0">
                          <a:solidFill>
                            <a:prstClr val="black"/>
                          </a:solidFill>
                          <a:latin typeface="Courier"/>
                        </a:rPr>
                        <a:t> </a:t>
                      </a:r>
                      <a:r>
                        <a:rPr lang="en-US" sz="1200" b="1" dirty="0" smtClean="0">
                          <a:solidFill>
                            <a:srgbClr val="008000"/>
                          </a:solidFill>
                          <a:latin typeface="Courier-Bold"/>
                        </a:rPr>
                        <a:t>new</a:t>
                      </a:r>
                      <a:r>
                        <a:rPr lang="en-US" sz="1200" b="0" dirty="0" smtClean="0">
                          <a:solidFill>
                            <a:prstClr val="black"/>
                          </a:solidFill>
                          <a:latin typeface="Courier"/>
                        </a:rPr>
                        <a:t> </a:t>
                      </a:r>
                      <a:r>
                        <a:rPr lang="en-US" sz="1200" b="0" dirty="0" err="1" smtClean="0">
                          <a:solidFill>
                            <a:prstClr val="black"/>
                          </a:solidFill>
                          <a:latin typeface="Courier"/>
                        </a:rPr>
                        <a:t>ArrayList</a:t>
                      </a:r>
                      <a:r>
                        <a:rPr lang="en-US" sz="1200" b="0" dirty="0" smtClean="0">
                          <a:solidFill>
                            <a:srgbClr val="666666"/>
                          </a:solidFill>
                          <a:latin typeface="Courier"/>
                        </a:rPr>
                        <a:t>&lt;</a:t>
                      </a:r>
                      <a:r>
                        <a:rPr lang="en-US" sz="1200" b="0" dirty="0" smtClean="0">
                          <a:solidFill>
                            <a:prstClr val="black"/>
                          </a:solidFill>
                          <a:latin typeface="Courier"/>
                        </a:rPr>
                        <a:t>Predicate</a:t>
                      </a:r>
                      <a:r>
                        <a:rPr lang="en-US" sz="1200" b="0" dirty="0" smtClean="0">
                          <a:solidFill>
                            <a:srgbClr val="666666"/>
                          </a:solidFill>
                          <a:latin typeface="Courier"/>
                        </a:rPr>
                        <a:t>&gt;();</a:t>
                      </a:r>
                      <a:endParaRPr lang="en-US" sz="1200" b="0" dirty="0" smtClean="0">
                        <a:solidFill>
                          <a:prstClr val="black"/>
                        </a:solidFill>
                        <a:latin typeface="Courier"/>
                      </a:endParaRPr>
                    </a:p>
                    <a:p>
                      <a:r>
                        <a:rPr lang="en-US" sz="1200" b="0" dirty="0" err="1" smtClean="0">
                          <a:solidFill>
                            <a:prstClr val="black"/>
                          </a:solidFill>
                          <a:latin typeface="Courier"/>
                        </a:rPr>
                        <a:t>predicates</a:t>
                      </a:r>
                      <a:r>
                        <a:rPr lang="en-US" sz="1200" b="0" dirty="0" err="1" smtClean="0">
                          <a:solidFill>
                            <a:srgbClr val="666666"/>
                          </a:solidFill>
                          <a:latin typeface="Courier"/>
                        </a:rPr>
                        <a:t>.</a:t>
                      </a:r>
                      <a:r>
                        <a:rPr lang="en-US" sz="1200" b="0" dirty="0" err="1" smtClean="0">
                          <a:solidFill>
                            <a:srgbClr val="7D9029"/>
                          </a:solidFill>
                          <a:latin typeface="Courier"/>
                        </a:rPr>
                        <a:t>add</a:t>
                      </a:r>
                      <a:r>
                        <a:rPr lang="en-US" sz="1200" b="0" dirty="0" smtClean="0">
                          <a:solidFill>
                            <a:srgbClr val="666666"/>
                          </a:solidFill>
                          <a:latin typeface="Courier"/>
                        </a:rPr>
                        <a:t>(</a:t>
                      </a:r>
                      <a:r>
                        <a:rPr lang="en-US" sz="1200" b="0" dirty="0" err="1" smtClean="0">
                          <a:solidFill>
                            <a:prstClr val="black"/>
                          </a:solidFill>
                          <a:latin typeface="Courier"/>
                        </a:rPr>
                        <a:t>cb</a:t>
                      </a:r>
                      <a:r>
                        <a:rPr lang="en-US" sz="1200" b="0" dirty="0" err="1" smtClean="0">
                          <a:solidFill>
                            <a:srgbClr val="666666"/>
                          </a:solidFill>
                          <a:latin typeface="Courier"/>
                        </a:rPr>
                        <a:t>.</a:t>
                      </a:r>
                      <a:r>
                        <a:rPr lang="en-US" sz="1200" b="0" dirty="0" err="1" smtClean="0">
                          <a:solidFill>
                            <a:srgbClr val="7D9029"/>
                          </a:solidFill>
                          <a:latin typeface="Courier"/>
                        </a:rPr>
                        <a:t>equal</a:t>
                      </a:r>
                      <a:r>
                        <a:rPr lang="en-US" sz="1200" b="0" dirty="0" smtClean="0">
                          <a:solidFill>
                            <a:srgbClr val="666666"/>
                          </a:solidFill>
                          <a:latin typeface="Courier"/>
                        </a:rPr>
                        <a:t>(</a:t>
                      </a:r>
                      <a:r>
                        <a:rPr lang="en-US" sz="1200" b="0" dirty="0" err="1" smtClean="0">
                          <a:solidFill>
                            <a:prstClr val="black"/>
                          </a:solidFill>
                          <a:latin typeface="Courier"/>
                        </a:rPr>
                        <a:t>emp</a:t>
                      </a:r>
                      <a:r>
                        <a:rPr lang="en-US" sz="1200" b="0" dirty="0" err="1" smtClean="0">
                          <a:solidFill>
                            <a:srgbClr val="666666"/>
                          </a:solidFill>
                          <a:latin typeface="Courier"/>
                        </a:rPr>
                        <a:t>.</a:t>
                      </a:r>
                      <a:r>
                        <a:rPr lang="en-US" sz="1200" b="0" dirty="0" err="1" smtClean="0">
                          <a:solidFill>
                            <a:srgbClr val="7D9029"/>
                          </a:solidFill>
                          <a:latin typeface="Courier"/>
                        </a:rPr>
                        <a:t>get</a:t>
                      </a:r>
                      <a:r>
                        <a:rPr lang="en-US" sz="1200" b="0" dirty="0" smtClean="0">
                          <a:solidFill>
                            <a:srgbClr val="666666"/>
                          </a:solidFill>
                          <a:latin typeface="Courier"/>
                        </a:rPr>
                        <a:t>(</a:t>
                      </a:r>
                      <a:r>
                        <a:rPr lang="en-US" sz="1200" b="0" dirty="0" err="1" smtClean="0">
                          <a:solidFill>
                            <a:prstClr val="black"/>
                          </a:solidFill>
                          <a:latin typeface="Courier"/>
                        </a:rPr>
                        <a:t>Employee_</a:t>
                      </a:r>
                      <a:r>
                        <a:rPr lang="en-US" sz="1200" b="0" dirty="0" err="1" smtClean="0">
                          <a:solidFill>
                            <a:srgbClr val="666666"/>
                          </a:solidFill>
                          <a:latin typeface="Courier"/>
                        </a:rPr>
                        <a:t>.</a:t>
                      </a:r>
                      <a:r>
                        <a:rPr lang="en-US" sz="1200" b="0" dirty="0" err="1" smtClean="0">
                          <a:solidFill>
                            <a:srgbClr val="7D9029"/>
                          </a:solidFill>
                          <a:latin typeface="Courier"/>
                        </a:rPr>
                        <a:t>name</a:t>
                      </a:r>
                      <a:r>
                        <a:rPr lang="en-US" sz="1200" b="0" dirty="0" smtClean="0">
                          <a:solidFill>
                            <a:srgbClr val="666666"/>
                          </a:solidFill>
                          <a:latin typeface="Courier"/>
                        </a:rPr>
                        <a:t>),</a:t>
                      </a:r>
                      <a:r>
                        <a:rPr lang="en-US" sz="1200" b="0" dirty="0" smtClean="0">
                          <a:solidFill>
                            <a:prstClr val="black"/>
                          </a:solidFill>
                          <a:latin typeface="Courier"/>
                        </a:rPr>
                        <a:t> </a:t>
                      </a:r>
                      <a:r>
                        <a:rPr lang="en-US" sz="1200" b="0" dirty="0" smtClean="0">
                          <a:solidFill>
                            <a:srgbClr val="BA2121"/>
                          </a:solidFill>
                          <a:latin typeface="Courier"/>
                        </a:rPr>
                        <a:t>"John Smith"</a:t>
                      </a:r>
                      <a:r>
                        <a:rPr lang="en-US" sz="1200" b="0" dirty="0" smtClean="0">
                          <a:solidFill>
                            <a:srgbClr val="666666"/>
                          </a:solidFill>
                          <a:latin typeface="Courier"/>
                        </a:rPr>
                        <a:t>));</a:t>
                      </a:r>
                      <a:endParaRPr lang="en-US" sz="1200" b="0" dirty="0" smtClean="0">
                        <a:solidFill>
                          <a:prstClr val="black"/>
                        </a:solidFill>
                        <a:latin typeface="Courier"/>
                      </a:endParaRPr>
                    </a:p>
                    <a:p>
                      <a:r>
                        <a:rPr lang="en-US" sz="1200" b="0" dirty="0" err="1" smtClean="0">
                          <a:solidFill>
                            <a:prstClr val="black"/>
                          </a:solidFill>
                          <a:latin typeface="Courier"/>
                        </a:rPr>
                        <a:t>predicates</a:t>
                      </a:r>
                      <a:r>
                        <a:rPr lang="en-US" sz="1200" b="0" dirty="0" err="1" smtClean="0">
                          <a:solidFill>
                            <a:srgbClr val="666666"/>
                          </a:solidFill>
                          <a:latin typeface="Courier"/>
                        </a:rPr>
                        <a:t>.</a:t>
                      </a:r>
                      <a:r>
                        <a:rPr lang="en-US" sz="1200" b="0" dirty="0" err="1" smtClean="0">
                          <a:solidFill>
                            <a:srgbClr val="7D9029"/>
                          </a:solidFill>
                          <a:latin typeface="Courier"/>
                        </a:rPr>
                        <a:t>add</a:t>
                      </a:r>
                      <a:r>
                        <a:rPr lang="en-US" sz="1200" b="0" dirty="0" smtClean="0">
                          <a:solidFill>
                            <a:srgbClr val="666666"/>
                          </a:solidFill>
                          <a:latin typeface="Courier"/>
                        </a:rPr>
                        <a:t>(</a:t>
                      </a:r>
                      <a:r>
                        <a:rPr lang="en-US" sz="1200" b="0" dirty="0" err="1" smtClean="0">
                          <a:solidFill>
                            <a:prstClr val="black"/>
                          </a:solidFill>
                          <a:latin typeface="Courier"/>
                        </a:rPr>
                        <a:t>cb</a:t>
                      </a:r>
                      <a:r>
                        <a:rPr lang="en-US" sz="1200" b="0" dirty="0" err="1" smtClean="0">
                          <a:solidFill>
                            <a:srgbClr val="666666"/>
                          </a:solidFill>
                          <a:latin typeface="Courier"/>
                        </a:rPr>
                        <a:t>.</a:t>
                      </a:r>
                      <a:r>
                        <a:rPr lang="en-US" sz="1200" b="0" dirty="0" err="1" smtClean="0">
                          <a:solidFill>
                            <a:srgbClr val="7D9029"/>
                          </a:solidFill>
                          <a:latin typeface="Courier"/>
                        </a:rPr>
                        <a:t>equal</a:t>
                      </a:r>
                      <a:r>
                        <a:rPr lang="en-US" sz="1200" b="0" dirty="0" smtClean="0">
                          <a:solidFill>
                            <a:srgbClr val="666666"/>
                          </a:solidFill>
                          <a:latin typeface="Courier"/>
                        </a:rPr>
                        <a:t>(</a:t>
                      </a:r>
                      <a:r>
                        <a:rPr lang="en-US" sz="1200" b="0" dirty="0" err="1" smtClean="0">
                          <a:solidFill>
                            <a:prstClr val="black"/>
                          </a:solidFill>
                          <a:latin typeface="Courier"/>
                        </a:rPr>
                        <a:t>emp</a:t>
                      </a:r>
                      <a:r>
                        <a:rPr lang="en-US" sz="1200" b="0" dirty="0" err="1" smtClean="0">
                          <a:solidFill>
                            <a:srgbClr val="666666"/>
                          </a:solidFill>
                          <a:latin typeface="Courier"/>
                        </a:rPr>
                        <a:t>.</a:t>
                      </a:r>
                      <a:r>
                        <a:rPr lang="en-US" sz="1200" b="0" dirty="0" err="1" smtClean="0">
                          <a:solidFill>
                            <a:srgbClr val="7D9029"/>
                          </a:solidFill>
                          <a:latin typeface="Courier"/>
                        </a:rPr>
                        <a:t>get</a:t>
                      </a:r>
                      <a:r>
                        <a:rPr lang="en-US" sz="1200" b="0" dirty="0" smtClean="0">
                          <a:solidFill>
                            <a:srgbClr val="666666"/>
                          </a:solidFill>
                          <a:latin typeface="Courier"/>
                        </a:rPr>
                        <a:t>(</a:t>
                      </a:r>
                      <a:r>
                        <a:rPr lang="en-US" sz="1200" b="0" dirty="0" smtClean="0">
                          <a:solidFill>
                            <a:prstClr val="black"/>
                          </a:solidFill>
                          <a:latin typeface="Courier"/>
                        </a:rPr>
                        <a:t>Employee_</a:t>
                      </a:r>
                      <a:r>
                        <a:rPr lang="en-US" sz="1200" b="0" dirty="0" smtClean="0">
                          <a:solidFill>
                            <a:srgbClr val="666666"/>
                          </a:solidFill>
                          <a:latin typeface="Courier"/>
                        </a:rPr>
                        <a:t>.</a:t>
                      </a:r>
                      <a:r>
                        <a:rPr lang="en-US" sz="1200" b="0" dirty="0" err="1" smtClean="0">
                          <a:solidFill>
                            <a:srgbClr val="7D9029"/>
                          </a:solidFill>
                          <a:latin typeface="Courier"/>
                        </a:rPr>
                        <a:t>dept</a:t>
                      </a:r>
                      <a:r>
                        <a:rPr lang="en-US" sz="1200" b="0" dirty="0" smtClean="0">
                          <a:solidFill>
                            <a:srgbClr val="666666"/>
                          </a:solidFill>
                          <a:latin typeface="Courier"/>
                        </a:rPr>
                        <a:t>).</a:t>
                      </a:r>
                      <a:r>
                        <a:rPr lang="en-US" sz="1200" b="0" dirty="0" smtClean="0">
                          <a:solidFill>
                            <a:srgbClr val="7D9029"/>
                          </a:solidFill>
                          <a:latin typeface="Courier"/>
                        </a:rPr>
                        <a:t>get</a:t>
                      </a:r>
                      <a:r>
                        <a:rPr lang="en-US" sz="1200" b="0" dirty="0" smtClean="0">
                          <a:solidFill>
                            <a:srgbClr val="666666"/>
                          </a:solidFill>
                          <a:latin typeface="Courier"/>
                        </a:rPr>
                        <a:t>(</a:t>
                      </a:r>
                      <a:r>
                        <a:rPr lang="en-US" sz="1200" b="0" dirty="0" err="1" smtClean="0">
                          <a:solidFill>
                            <a:prstClr val="black"/>
                          </a:solidFill>
                          <a:latin typeface="Courier"/>
                        </a:rPr>
                        <a:t>Department_</a:t>
                      </a:r>
                      <a:r>
                        <a:rPr lang="en-US" sz="1200" b="0" dirty="0" err="1" smtClean="0">
                          <a:solidFill>
                            <a:srgbClr val="666666"/>
                          </a:solidFill>
                          <a:latin typeface="Courier"/>
                        </a:rPr>
                        <a:t>.</a:t>
                      </a:r>
                      <a:r>
                        <a:rPr lang="en-US" sz="1200" b="0" dirty="0" err="1" smtClean="0">
                          <a:solidFill>
                            <a:srgbClr val="7D9029"/>
                          </a:solidFill>
                          <a:latin typeface="Courier"/>
                        </a:rPr>
                        <a:t>id</a:t>
                      </a:r>
                      <a:r>
                        <a:rPr lang="en-US" sz="1200" b="0" dirty="0" smtClean="0">
                          <a:solidFill>
                            <a:srgbClr val="666666"/>
                          </a:solidFill>
                          <a:latin typeface="Courier"/>
                        </a:rPr>
                        <a:t>),</a:t>
                      </a:r>
                      <a:r>
                        <a:rPr lang="en-US" sz="1200" b="0" dirty="0" smtClean="0">
                          <a:solidFill>
                            <a:prstClr val="black"/>
                          </a:solidFill>
                          <a:latin typeface="Courier"/>
                        </a:rPr>
                        <a:t> </a:t>
                      </a:r>
                      <a:r>
                        <a:rPr lang="en-US" sz="1200" b="0" dirty="0" smtClean="0">
                          <a:solidFill>
                            <a:srgbClr val="666666"/>
                          </a:solidFill>
                          <a:latin typeface="Courier"/>
                        </a:rPr>
                        <a:t>12));</a:t>
                      </a:r>
                      <a:endParaRPr lang="en-US" sz="1200" b="0" dirty="0" smtClean="0">
                        <a:solidFill>
                          <a:prstClr val="black"/>
                        </a:solidFill>
                        <a:latin typeface="Courier"/>
                      </a:endParaRPr>
                    </a:p>
                    <a:p>
                      <a:r>
                        <a:rPr lang="en-US" sz="1200" b="0" dirty="0" smtClean="0">
                          <a:solidFill>
                            <a:prstClr val="black"/>
                          </a:solidFill>
                          <a:latin typeface="Courier"/>
                        </a:rPr>
                        <a:t>Predicate</a:t>
                      </a:r>
                      <a:r>
                        <a:rPr lang="en-US" sz="1200" b="0" dirty="0" smtClean="0">
                          <a:solidFill>
                            <a:srgbClr val="666666"/>
                          </a:solidFill>
                          <a:latin typeface="Courier"/>
                        </a:rPr>
                        <a:t>[]</a:t>
                      </a:r>
                      <a:r>
                        <a:rPr lang="en-US" sz="1200" b="0" dirty="0" smtClean="0">
                          <a:solidFill>
                            <a:prstClr val="black"/>
                          </a:solidFill>
                          <a:latin typeface="Courier"/>
                        </a:rPr>
                        <a:t> </a:t>
                      </a:r>
                      <a:r>
                        <a:rPr lang="en-US" sz="1200" b="0" dirty="0" err="1" smtClean="0">
                          <a:solidFill>
                            <a:prstClr val="black"/>
                          </a:solidFill>
                          <a:latin typeface="Courier"/>
                        </a:rPr>
                        <a:t>predArray</a:t>
                      </a:r>
                      <a:r>
                        <a:rPr lang="en-US" sz="1200" b="0" dirty="0" smtClean="0">
                          <a:solidFill>
                            <a:prstClr val="black"/>
                          </a:solidFill>
                          <a:latin typeface="Courier"/>
                        </a:rPr>
                        <a:t> </a:t>
                      </a:r>
                      <a:r>
                        <a:rPr lang="en-US" sz="1200" b="0" dirty="0" smtClean="0">
                          <a:solidFill>
                            <a:srgbClr val="666666"/>
                          </a:solidFill>
                          <a:latin typeface="Courier"/>
                        </a:rPr>
                        <a:t>=</a:t>
                      </a:r>
                      <a:r>
                        <a:rPr lang="en-US" sz="1200" b="0" dirty="0" smtClean="0">
                          <a:solidFill>
                            <a:prstClr val="black"/>
                          </a:solidFill>
                          <a:latin typeface="Courier"/>
                        </a:rPr>
                        <a:t> </a:t>
                      </a:r>
                      <a:r>
                        <a:rPr lang="en-US" sz="1200" b="0" dirty="0" err="1" smtClean="0">
                          <a:solidFill>
                            <a:prstClr val="black"/>
                          </a:solidFill>
                          <a:latin typeface="Courier"/>
                        </a:rPr>
                        <a:t>predicates</a:t>
                      </a:r>
                      <a:r>
                        <a:rPr lang="en-US" sz="1200" b="0" dirty="0" err="1" smtClean="0">
                          <a:solidFill>
                            <a:srgbClr val="666666"/>
                          </a:solidFill>
                          <a:latin typeface="Courier"/>
                        </a:rPr>
                        <a:t>.</a:t>
                      </a:r>
                      <a:r>
                        <a:rPr lang="en-US" sz="1200" b="0" dirty="0" err="1" smtClean="0">
                          <a:solidFill>
                            <a:srgbClr val="7D9029"/>
                          </a:solidFill>
                          <a:latin typeface="Courier"/>
                        </a:rPr>
                        <a:t>toArray</a:t>
                      </a:r>
                      <a:r>
                        <a:rPr lang="en-US" sz="1200" b="0" dirty="0" smtClean="0">
                          <a:solidFill>
                            <a:srgbClr val="666666"/>
                          </a:solidFill>
                          <a:latin typeface="Courier"/>
                        </a:rPr>
                        <a:t>(</a:t>
                      </a:r>
                      <a:r>
                        <a:rPr lang="en-US" sz="1200" b="1" dirty="0" smtClean="0">
                          <a:solidFill>
                            <a:srgbClr val="008000"/>
                          </a:solidFill>
                          <a:latin typeface="Courier-Bold"/>
                        </a:rPr>
                        <a:t>new</a:t>
                      </a:r>
                      <a:r>
                        <a:rPr lang="en-US" sz="1200" b="0" dirty="0" smtClean="0">
                          <a:solidFill>
                            <a:prstClr val="black"/>
                          </a:solidFill>
                          <a:latin typeface="Courier"/>
                        </a:rPr>
                        <a:t> Predicate</a:t>
                      </a:r>
                      <a:r>
                        <a:rPr lang="en-US" sz="1200" b="0" dirty="0" smtClean="0">
                          <a:solidFill>
                            <a:srgbClr val="666666"/>
                          </a:solidFill>
                          <a:latin typeface="Courier"/>
                        </a:rPr>
                        <a:t>[</a:t>
                      </a:r>
                      <a:r>
                        <a:rPr lang="en-US" sz="1200" b="0" dirty="0" err="1" smtClean="0">
                          <a:solidFill>
                            <a:prstClr val="black"/>
                          </a:solidFill>
                          <a:latin typeface="Courier"/>
                        </a:rPr>
                        <a:t>predicates</a:t>
                      </a:r>
                      <a:r>
                        <a:rPr lang="en-US" sz="1200" b="0" dirty="0" err="1" smtClean="0">
                          <a:solidFill>
                            <a:srgbClr val="666666"/>
                          </a:solidFill>
                          <a:latin typeface="Courier"/>
                        </a:rPr>
                        <a:t>.</a:t>
                      </a:r>
                      <a:r>
                        <a:rPr lang="en-US" sz="1200" b="0" dirty="0" err="1" smtClean="0">
                          <a:solidFill>
                            <a:srgbClr val="7D9029"/>
                          </a:solidFill>
                          <a:latin typeface="Courier"/>
                        </a:rPr>
                        <a:t>size</a:t>
                      </a:r>
                      <a:r>
                        <a:rPr lang="en-US" sz="1200" b="0" dirty="0" smtClean="0">
                          <a:solidFill>
                            <a:srgbClr val="666666"/>
                          </a:solidFill>
                          <a:latin typeface="Courier"/>
                        </a:rPr>
                        <a:t>()]);</a:t>
                      </a:r>
                      <a:endParaRPr lang="en-US" sz="1200" b="0" dirty="0" smtClean="0">
                        <a:solidFill>
                          <a:prstClr val="black"/>
                        </a:solidFill>
                        <a:latin typeface="Courier"/>
                      </a:endParaRPr>
                    </a:p>
                    <a:p>
                      <a:r>
                        <a:rPr lang="en-US" sz="1200" b="0" dirty="0" err="1" smtClean="0">
                          <a:solidFill>
                            <a:prstClr val="black"/>
                          </a:solidFill>
                          <a:latin typeface="Courier"/>
                        </a:rPr>
                        <a:t>c</a:t>
                      </a:r>
                      <a:r>
                        <a:rPr lang="en-US" sz="1200" b="0" dirty="0" err="1" smtClean="0">
                          <a:solidFill>
                            <a:srgbClr val="666666"/>
                          </a:solidFill>
                          <a:latin typeface="Courier"/>
                        </a:rPr>
                        <a:t>.</a:t>
                      </a:r>
                      <a:r>
                        <a:rPr lang="en-US" sz="1200" b="0" dirty="0" err="1" smtClean="0">
                          <a:solidFill>
                            <a:srgbClr val="7D9029"/>
                          </a:solidFill>
                          <a:latin typeface="Courier"/>
                        </a:rPr>
                        <a:t>where</a:t>
                      </a:r>
                      <a:r>
                        <a:rPr lang="en-US" sz="1200" b="0" dirty="0" smtClean="0">
                          <a:solidFill>
                            <a:srgbClr val="666666"/>
                          </a:solidFill>
                          <a:latin typeface="Courier"/>
                        </a:rPr>
                        <a:t>(</a:t>
                      </a:r>
                      <a:r>
                        <a:rPr lang="en-US" sz="1200" b="0" dirty="0" err="1" smtClean="0">
                          <a:solidFill>
                            <a:prstClr val="black"/>
                          </a:solidFill>
                          <a:latin typeface="Courier"/>
                        </a:rPr>
                        <a:t>cb</a:t>
                      </a:r>
                      <a:r>
                        <a:rPr lang="en-US" sz="1200" b="0" dirty="0" err="1" smtClean="0">
                          <a:solidFill>
                            <a:srgbClr val="666666"/>
                          </a:solidFill>
                          <a:latin typeface="Courier"/>
                        </a:rPr>
                        <a:t>.</a:t>
                      </a:r>
                      <a:r>
                        <a:rPr lang="en-US" sz="1200" b="0" dirty="0" err="1" smtClean="0">
                          <a:solidFill>
                            <a:srgbClr val="7D9029"/>
                          </a:solidFill>
                          <a:latin typeface="Courier"/>
                        </a:rPr>
                        <a:t>and</a:t>
                      </a:r>
                      <a:r>
                        <a:rPr lang="en-US" sz="1200" b="0" dirty="0" smtClean="0">
                          <a:solidFill>
                            <a:srgbClr val="666666"/>
                          </a:solidFill>
                          <a:latin typeface="Courier"/>
                        </a:rPr>
                        <a:t>(</a:t>
                      </a:r>
                      <a:r>
                        <a:rPr lang="en-US" sz="1200" b="0" dirty="0" err="1" smtClean="0">
                          <a:solidFill>
                            <a:prstClr val="black"/>
                          </a:solidFill>
                          <a:latin typeface="Courier"/>
                        </a:rPr>
                        <a:t>predArray</a:t>
                      </a:r>
                      <a:r>
                        <a:rPr lang="en-US" sz="1200" b="0" dirty="0" smtClean="0">
                          <a:solidFill>
                            <a:srgbClr val="666666"/>
                          </a:solidFill>
                          <a:latin typeface="Courier"/>
                        </a:rPr>
                        <a:t>));</a:t>
                      </a:r>
                      <a:endParaRPr lang="en-US" sz="1200" b="0" dirty="0" smtClean="0">
                        <a:solidFill>
                          <a:prstClr val="black"/>
                        </a:solidFill>
                        <a:latin typeface="Courier"/>
                      </a:endParaRPr>
                    </a:p>
                  </a:txBody>
                  <a:tcPr/>
                </a:tc>
              </a:tr>
            </a:tbl>
          </a:graphicData>
        </a:graphic>
      </p:graphicFrame>
      <p:sp>
        <p:nvSpPr>
          <p:cNvPr id="7" name="CasellaDiTesto 6"/>
          <p:cNvSpPr txBox="1"/>
          <p:nvPr/>
        </p:nvSpPr>
        <p:spPr>
          <a:xfrm>
            <a:off x="6848726" y="4510885"/>
            <a:ext cx="2247796"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b="1" dirty="0" smtClean="0">
                <a:solidFill>
                  <a:srgbClr val="008000"/>
                </a:solidFill>
                <a:latin typeface="Courier-Bold"/>
              </a:rPr>
              <a:t>WHERE</a:t>
            </a:r>
            <a:r>
              <a:rPr lang="en-US" sz="1200" dirty="0" smtClean="0">
                <a:solidFill>
                  <a:prstClr val="black"/>
                </a:solidFill>
                <a:latin typeface="Courier"/>
              </a:rPr>
              <a:t>  </a:t>
            </a:r>
            <a:r>
              <a:rPr lang="en-US" sz="1200" dirty="0" err="1">
                <a:solidFill>
                  <a:prstClr val="black"/>
                </a:solidFill>
                <a:latin typeface="Courier"/>
              </a:rPr>
              <a:t>emp.name</a:t>
            </a:r>
            <a:r>
              <a:rPr lang="en-US" sz="1200" dirty="0">
                <a:solidFill>
                  <a:prstClr val="black"/>
                </a:solidFill>
                <a:latin typeface="Courier"/>
              </a:rPr>
              <a:t> </a:t>
            </a:r>
            <a:r>
              <a:rPr lang="en-US" sz="1200" dirty="0" smtClean="0">
                <a:solidFill>
                  <a:srgbClr val="666666"/>
                </a:solidFill>
                <a:latin typeface="Courier"/>
              </a:rPr>
              <a:t>=</a:t>
            </a:r>
            <a:r>
              <a:rPr lang="en-US" sz="1200" dirty="0" smtClean="0">
                <a:solidFill>
                  <a:prstClr val="black"/>
                </a:solidFill>
                <a:latin typeface="Courier"/>
              </a:rPr>
              <a:t> </a:t>
            </a:r>
          </a:p>
          <a:p>
            <a:r>
              <a:rPr lang="en-US" sz="1200" dirty="0">
                <a:solidFill>
                  <a:prstClr val="black"/>
                </a:solidFill>
                <a:latin typeface="Courier"/>
              </a:rPr>
              <a:t> </a:t>
            </a:r>
            <a:r>
              <a:rPr lang="en-US" sz="1200" dirty="0" smtClean="0">
                <a:solidFill>
                  <a:prstClr val="black"/>
                </a:solidFill>
                <a:latin typeface="Courier"/>
              </a:rPr>
              <a:t>      </a:t>
            </a:r>
            <a:r>
              <a:rPr lang="en-US" sz="1200" dirty="0" smtClean="0">
                <a:solidFill>
                  <a:srgbClr val="19177C"/>
                </a:solidFill>
                <a:latin typeface="Courier"/>
              </a:rPr>
              <a:t>"</a:t>
            </a:r>
            <a:r>
              <a:rPr lang="en-US" sz="1200" dirty="0">
                <a:solidFill>
                  <a:srgbClr val="19177C"/>
                </a:solidFill>
                <a:latin typeface="Courier"/>
              </a:rPr>
              <a:t>John </a:t>
            </a:r>
            <a:r>
              <a:rPr lang="en-US" sz="1200" dirty="0" smtClean="0">
                <a:solidFill>
                  <a:srgbClr val="19177C"/>
                </a:solidFill>
                <a:latin typeface="Courier"/>
              </a:rPr>
              <a:t>Smith” </a:t>
            </a:r>
          </a:p>
          <a:p>
            <a:r>
              <a:rPr lang="en-US" sz="1200" dirty="0" smtClean="0">
                <a:solidFill>
                  <a:srgbClr val="19177C"/>
                </a:solidFill>
                <a:latin typeface="Courier"/>
              </a:rPr>
              <a:t>    </a:t>
            </a:r>
            <a:r>
              <a:rPr lang="en-US" sz="1200" dirty="0">
                <a:solidFill>
                  <a:srgbClr val="19177C"/>
                </a:solidFill>
                <a:latin typeface="Courier"/>
              </a:rPr>
              <a:t> </a:t>
            </a:r>
            <a:r>
              <a:rPr lang="en-US" sz="1200" dirty="0" smtClean="0">
                <a:solidFill>
                  <a:srgbClr val="19177C"/>
                </a:solidFill>
                <a:latin typeface="Courier"/>
              </a:rPr>
              <a:t>  </a:t>
            </a:r>
            <a:r>
              <a:rPr lang="en-US" sz="1200" b="1" dirty="0" smtClean="0">
                <a:solidFill>
                  <a:srgbClr val="008000"/>
                </a:solidFill>
                <a:latin typeface="Courier-Bold"/>
              </a:rPr>
              <a:t>AND</a:t>
            </a:r>
            <a:r>
              <a:rPr lang="en-US" sz="1200" dirty="0" smtClean="0">
                <a:solidFill>
                  <a:srgbClr val="19177C"/>
                </a:solidFill>
                <a:latin typeface="Courier"/>
              </a:rPr>
              <a:t> </a:t>
            </a:r>
          </a:p>
          <a:p>
            <a:r>
              <a:rPr lang="en-US" sz="1200" dirty="0">
                <a:solidFill>
                  <a:srgbClr val="19177C"/>
                </a:solidFill>
                <a:latin typeface="Courier"/>
              </a:rPr>
              <a:t> </a:t>
            </a:r>
            <a:r>
              <a:rPr lang="en-US" sz="1200" dirty="0" smtClean="0">
                <a:solidFill>
                  <a:srgbClr val="19177C"/>
                </a:solidFill>
                <a:latin typeface="Courier"/>
              </a:rPr>
              <a:t>      </a:t>
            </a:r>
            <a:r>
              <a:rPr lang="en-US" sz="1200" dirty="0" err="1" smtClean="0">
                <a:solidFill>
                  <a:prstClr val="black"/>
                </a:solidFill>
                <a:latin typeface="Courier"/>
              </a:rPr>
              <a:t>emp.dept.id</a:t>
            </a:r>
            <a:r>
              <a:rPr lang="en-US" sz="1200" dirty="0" smtClean="0">
                <a:solidFill>
                  <a:prstClr val="black"/>
                </a:solidFill>
                <a:latin typeface="Courier"/>
              </a:rPr>
              <a:t>   </a:t>
            </a:r>
          </a:p>
          <a:p>
            <a:r>
              <a:rPr lang="en-US" sz="1200" dirty="0">
                <a:solidFill>
                  <a:prstClr val="black"/>
                </a:solidFill>
                <a:latin typeface="Courier"/>
              </a:rPr>
              <a:t> </a:t>
            </a:r>
            <a:r>
              <a:rPr lang="en-US" sz="1200" dirty="0" smtClean="0">
                <a:solidFill>
                  <a:prstClr val="black"/>
                </a:solidFill>
                <a:latin typeface="Courier"/>
              </a:rPr>
              <a:t>      = </a:t>
            </a:r>
            <a:r>
              <a:rPr lang="en-US" sz="1200" dirty="0" smtClean="0">
                <a:solidFill>
                  <a:srgbClr val="19177C"/>
                </a:solidFill>
                <a:latin typeface="Courier"/>
              </a:rPr>
              <a:t>12</a:t>
            </a:r>
            <a:endParaRPr lang="en-US" sz="1200" dirty="0">
              <a:solidFill>
                <a:prstClr val="black"/>
              </a:solidFill>
              <a:latin typeface="Courier"/>
            </a:endParaRPr>
          </a:p>
        </p:txBody>
      </p:sp>
      <p:sp>
        <p:nvSpPr>
          <p:cNvPr id="9" name="Segnaposto numero diapositiva 8"/>
          <p:cNvSpPr>
            <a:spLocks noGrp="1"/>
          </p:cNvSpPr>
          <p:nvPr>
            <p:ph type="sldNum" sz="quarter" idx="12"/>
          </p:nvPr>
        </p:nvSpPr>
        <p:spPr/>
        <p:txBody>
          <a:bodyPr/>
          <a:lstStyle/>
          <a:p>
            <a:fld id="{4A822907-8A9D-4F6B-98F6-913902AD56B5}" type="slidenum">
              <a:rPr lang="en-US" smtClean="0"/>
              <a:t>97</a:t>
            </a:fld>
            <a:endParaRPr lang="en-US"/>
          </a:p>
        </p:txBody>
      </p:sp>
    </p:spTree>
    <p:extLst>
      <p:ext uri="{BB962C8B-B14F-4D97-AF65-F5344CB8AC3E}">
        <p14:creationId xmlns:p14="http://schemas.microsoft.com/office/powerpoint/2010/main" val="122299244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Criteria API: </a:t>
            </a:r>
            <a:br>
              <a:rPr lang="en-US" dirty="0" smtClean="0"/>
            </a:br>
            <a:r>
              <a:rPr lang="en-US" dirty="0" smtClean="0"/>
              <a:t>Defining parameters</a:t>
            </a:r>
            <a:endParaRPr lang="en-US" dirty="0"/>
          </a:p>
        </p:txBody>
      </p:sp>
      <p:sp>
        <p:nvSpPr>
          <p:cNvPr id="3" name="Segnaposto contenuto 2"/>
          <p:cNvSpPr>
            <a:spLocks noGrp="1"/>
          </p:cNvSpPr>
          <p:nvPr>
            <p:ph idx="1"/>
          </p:nvPr>
        </p:nvSpPr>
        <p:spPr/>
        <p:txBody>
          <a:bodyPr/>
          <a:lstStyle/>
          <a:p>
            <a:r>
              <a:rPr lang="en-US" dirty="0" smtClean="0"/>
              <a:t>In JPQL is possible to define positional and named parameters</a:t>
            </a:r>
          </a:p>
          <a:p>
            <a:pPr lvl="1"/>
            <a:r>
              <a:rPr lang="en-US" dirty="0" smtClean="0"/>
              <a:t>Parameters are just string aliases, e.g., </a:t>
            </a:r>
            <a:r>
              <a:rPr lang="en-US" dirty="0" smtClean="0">
                <a:latin typeface="Courier New"/>
                <a:cs typeface="Courier New"/>
              </a:rPr>
              <a:t>:name</a:t>
            </a:r>
          </a:p>
          <a:p>
            <a:r>
              <a:rPr lang="en-US" dirty="0" smtClean="0"/>
              <a:t>To create a parameter using the Criteria API, a </a:t>
            </a:r>
            <a:r>
              <a:rPr lang="en-US" dirty="0" err="1" smtClean="0">
                <a:latin typeface="Courier New"/>
                <a:cs typeface="Courier New"/>
              </a:rPr>
              <a:t>ParameterExpression</a:t>
            </a:r>
            <a:r>
              <a:rPr lang="en-US" dirty="0" smtClean="0"/>
              <a:t> object must be created </a:t>
            </a:r>
            <a:endParaRPr lang="en-US" dirty="0"/>
          </a:p>
        </p:txBody>
      </p:sp>
      <p:graphicFrame>
        <p:nvGraphicFramePr>
          <p:cNvPr id="4" name="Segnaposto contenuto 3"/>
          <p:cNvGraphicFramePr>
            <a:graphicFrameLocks/>
          </p:cNvGraphicFramePr>
          <p:nvPr>
            <p:extLst>
              <p:ext uri="{D42A27DB-BD31-4B8C-83A1-F6EECF244321}">
                <p14:modId xmlns:p14="http://schemas.microsoft.com/office/powerpoint/2010/main" val="1792307995"/>
              </p:ext>
            </p:extLst>
          </p:nvPr>
        </p:nvGraphicFramePr>
        <p:xfrm>
          <a:off x="1423374" y="4779969"/>
          <a:ext cx="6729420" cy="883920"/>
        </p:xfrm>
        <a:graphic>
          <a:graphicData uri="http://schemas.openxmlformats.org/drawingml/2006/table">
            <a:tbl>
              <a:tblPr firstRow="1" bandRow="1">
                <a:tableStyleId>{5C22544A-7EE6-4342-B048-85BDC9FD1C3A}</a:tableStyleId>
              </a:tblPr>
              <a:tblGrid>
                <a:gridCol w="6729420"/>
              </a:tblGrid>
              <a:tr h="265284">
                <a:tc>
                  <a:txBody>
                    <a:bodyPr/>
                    <a:lstStyle/>
                    <a:p>
                      <a:r>
                        <a:rPr lang="en-US" dirty="0" smtClean="0"/>
                        <a:t>Defining a new query parameter</a:t>
                      </a:r>
                      <a:endParaRPr lang="en-US" dirty="0"/>
                    </a:p>
                  </a:txBody>
                  <a:tcPr/>
                </a:tc>
              </a:tr>
              <a:tr h="478022">
                <a:tc>
                  <a:txBody>
                    <a:bodyPr/>
                    <a:lstStyle/>
                    <a:p>
                      <a:r>
                        <a:rPr lang="en-US" sz="1400" dirty="0" err="1" smtClean="0">
                          <a:solidFill>
                            <a:prstClr val="black"/>
                          </a:solidFill>
                          <a:latin typeface="Courier"/>
                        </a:rPr>
                        <a:t>ParameterExpression</a:t>
                      </a:r>
                      <a:r>
                        <a:rPr lang="en-US" sz="1400" dirty="0" smtClean="0">
                          <a:solidFill>
                            <a:srgbClr val="666666"/>
                          </a:solidFill>
                          <a:latin typeface="Courier"/>
                        </a:rPr>
                        <a:t>&lt;</a:t>
                      </a:r>
                      <a:r>
                        <a:rPr lang="en-US" sz="1400" dirty="0" smtClean="0">
                          <a:solidFill>
                            <a:prstClr val="black"/>
                          </a:solidFill>
                          <a:latin typeface="Courier"/>
                        </a:rPr>
                        <a:t>String</a:t>
                      </a:r>
                      <a:r>
                        <a:rPr lang="en-US" sz="1400" dirty="0" smtClean="0">
                          <a:solidFill>
                            <a:srgbClr val="666666"/>
                          </a:solidFill>
                          <a:latin typeface="Courier"/>
                        </a:rPr>
                        <a:t>&gt;</a:t>
                      </a:r>
                      <a:r>
                        <a:rPr lang="en-US" sz="1400" dirty="0" smtClean="0">
                          <a:solidFill>
                            <a:prstClr val="black"/>
                          </a:solidFill>
                          <a:latin typeface="Courier"/>
                        </a:rPr>
                        <a:t> </a:t>
                      </a:r>
                      <a:r>
                        <a:rPr lang="en-US" sz="1400" dirty="0" err="1" smtClean="0">
                          <a:solidFill>
                            <a:prstClr val="black"/>
                          </a:solidFill>
                          <a:latin typeface="Courier"/>
                        </a:rPr>
                        <a:t>deptName</a:t>
                      </a:r>
                      <a:r>
                        <a:rPr lang="en-US" sz="1400" dirty="0" smtClean="0">
                          <a:solidFill>
                            <a:prstClr val="black"/>
                          </a:solidFill>
                          <a:latin typeface="Courier"/>
                        </a:rPr>
                        <a:t> </a:t>
                      </a:r>
                      <a:r>
                        <a:rPr lang="en-US" sz="1400" dirty="0" smtClean="0">
                          <a:solidFill>
                            <a:srgbClr val="666666"/>
                          </a:solidFill>
                          <a:latin typeface="Courier"/>
                        </a:rPr>
                        <a:t>=</a:t>
                      </a:r>
                      <a:r>
                        <a:rPr lang="en-US" sz="1400" dirty="0" smtClean="0">
                          <a:solidFill>
                            <a:prstClr val="black"/>
                          </a:solidFill>
                          <a:latin typeface="Courier"/>
                        </a:rPr>
                        <a:t> </a:t>
                      </a:r>
                      <a:r>
                        <a:rPr lang="en-US" sz="1400" dirty="0" err="1" smtClean="0">
                          <a:solidFill>
                            <a:prstClr val="black"/>
                          </a:solidFill>
                          <a:latin typeface="Courier"/>
                        </a:rPr>
                        <a:t>cb</a:t>
                      </a:r>
                      <a:r>
                        <a:rPr lang="en-US" sz="1400" dirty="0" err="1" smtClean="0">
                          <a:solidFill>
                            <a:srgbClr val="666666"/>
                          </a:solidFill>
                          <a:latin typeface="Courier"/>
                        </a:rPr>
                        <a:t>.</a:t>
                      </a:r>
                      <a:r>
                        <a:rPr lang="en-US" sz="1400" dirty="0" err="1" smtClean="0">
                          <a:solidFill>
                            <a:srgbClr val="7D9029"/>
                          </a:solidFill>
                          <a:latin typeface="Courier"/>
                        </a:rPr>
                        <a:t>parameter</a:t>
                      </a:r>
                      <a:r>
                        <a:rPr lang="en-US" sz="1400" dirty="0" smtClean="0">
                          <a:solidFill>
                            <a:srgbClr val="666666"/>
                          </a:solidFill>
                          <a:latin typeface="Courier"/>
                        </a:rPr>
                        <a:t>(</a:t>
                      </a:r>
                      <a:r>
                        <a:rPr lang="en-US" sz="1400" dirty="0" err="1" smtClean="0">
                          <a:solidFill>
                            <a:prstClr val="black"/>
                          </a:solidFill>
                          <a:latin typeface="Courier"/>
                        </a:rPr>
                        <a:t>String</a:t>
                      </a:r>
                      <a:r>
                        <a:rPr lang="en-US" sz="1400" dirty="0" err="1" smtClean="0">
                          <a:solidFill>
                            <a:srgbClr val="666666"/>
                          </a:solidFill>
                          <a:latin typeface="Courier"/>
                        </a:rPr>
                        <a:t>.</a:t>
                      </a:r>
                      <a:r>
                        <a:rPr lang="en-US" sz="1400" dirty="0" err="1" smtClean="0">
                          <a:solidFill>
                            <a:srgbClr val="7D9029"/>
                          </a:solidFill>
                          <a:latin typeface="Courier"/>
                        </a:rPr>
                        <a:t>class</a:t>
                      </a:r>
                      <a:r>
                        <a:rPr lang="en-US" sz="1400" dirty="0" smtClean="0">
                          <a:solidFill>
                            <a:srgbClr val="666666"/>
                          </a:solidFill>
                          <a:latin typeface="Courier"/>
                        </a:rPr>
                        <a:t>,</a:t>
                      </a:r>
                      <a:r>
                        <a:rPr lang="en-US" sz="1400" dirty="0" smtClean="0">
                          <a:solidFill>
                            <a:prstClr val="black"/>
                          </a:solidFill>
                          <a:latin typeface="Courier"/>
                        </a:rPr>
                        <a:t> </a:t>
                      </a:r>
                      <a:r>
                        <a:rPr lang="en-US" sz="1400" dirty="0" smtClean="0">
                          <a:solidFill>
                            <a:srgbClr val="BA2121"/>
                          </a:solidFill>
                          <a:latin typeface="Courier"/>
                        </a:rPr>
                        <a:t>"</a:t>
                      </a:r>
                      <a:r>
                        <a:rPr lang="en-US" sz="1400" dirty="0" err="1" smtClean="0">
                          <a:solidFill>
                            <a:srgbClr val="BA2121"/>
                          </a:solidFill>
                          <a:latin typeface="Courier"/>
                        </a:rPr>
                        <a:t>deptName</a:t>
                      </a:r>
                      <a:r>
                        <a:rPr lang="en-US" sz="1400" dirty="0" smtClean="0">
                          <a:solidFill>
                            <a:srgbClr val="BA2121"/>
                          </a:solidFill>
                          <a:latin typeface="Courier"/>
                        </a:rPr>
                        <a:t>"</a:t>
                      </a:r>
                      <a:r>
                        <a:rPr lang="en-US" sz="1400" dirty="0" smtClean="0">
                          <a:solidFill>
                            <a:srgbClr val="666666"/>
                          </a:solidFill>
                          <a:latin typeface="Courier"/>
                        </a:rPr>
                        <a:t>);</a:t>
                      </a:r>
                      <a:endParaRPr lang="en-US" sz="1400" dirty="0" smtClean="0">
                        <a:solidFill>
                          <a:prstClr val="black"/>
                        </a:solidFill>
                        <a:latin typeface="Courier"/>
                      </a:endParaRPr>
                    </a:p>
                  </a:txBody>
                  <a:tcPr/>
                </a:tc>
              </a:tr>
            </a:tbl>
          </a:graphicData>
        </a:graphic>
      </p:graphicFrame>
      <p:grpSp>
        <p:nvGrpSpPr>
          <p:cNvPr id="5" name="Gruppo 4"/>
          <p:cNvGrpSpPr/>
          <p:nvPr/>
        </p:nvGrpSpPr>
        <p:grpSpPr>
          <a:xfrm>
            <a:off x="5681208" y="5403654"/>
            <a:ext cx="2711876" cy="812222"/>
            <a:chOff x="5296173" y="4361915"/>
            <a:chExt cx="4029973" cy="935926"/>
          </a:xfrm>
        </p:grpSpPr>
        <p:sp>
          <p:nvSpPr>
            <p:cNvPr id="6" name="CasellaDiTesto 5"/>
            <p:cNvSpPr txBox="1"/>
            <p:nvPr/>
          </p:nvSpPr>
          <p:spPr>
            <a:xfrm>
              <a:off x="5957446" y="4694933"/>
              <a:ext cx="3368700" cy="60290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400" dirty="0" err="1" smtClean="0"/>
                <a:t>Equivalent</a:t>
              </a:r>
              <a:r>
                <a:rPr lang="it-IT" sz="1400" dirty="0" smtClean="0"/>
                <a:t> to the JPQL </a:t>
              </a:r>
              <a:r>
                <a:rPr lang="it-IT" sz="1400" dirty="0" err="1" smtClean="0"/>
                <a:t>parameter</a:t>
              </a:r>
              <a:r>
                <a:rPr lang="it-IT" sz="1400" dirty="0" smtClean="0"/>
                <a:t> </a:t>
              </a:r>
              <a:r>
                <a:rPr lang="it-IT" sz="1400" dirty="0" smtClean="0">
                  <a:latin typeface="Courier New"/>
                  <a:cs typeface="Courier New"/>
                </a:rPr>
                <a:t>:</a:t>
              </a:r>
              <a:r>
                <a:rPr lang="it-IT" sz="1400" dirty="0" err="1" smtClean="0">
                  <a:latin typeface="Courier New"/>
                  <a:cs typeface="Courier New"/>
                </a:rPr>
                <a:t>deptName</a:t>
              </a:r>
              <a:endParaRPr lang="it-IT" sz="1400" dirty="0">
                <a:latin typeface="Courier New"/>
                <a:cs typeface="Courier New"/>
              </a:endParaRPr>
            </a:p>
          </p:txBody>
        </p:sp>
        <p:cxnSp>
          <p:nvCxnSpPr>
            <p:cNvPr id="7" name="Connettore 2 6"/>
            <p:cNvCxnSpPr/>
            <p:nvPr/>
          </p:nvCxnSpPr>
          <p:spPr>
            <a:xfrm flipH="1" flipV="1">
              <a:off x="5296173" y="4361915"/>
              <a:ext cx="459111" cy="4770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 name="Segnaposto numero diapositiva 7"/>
          <p:cNvSpPr>
            <a:spLocks noGrp="1"/>
          </p:cNvSpPr>
          <p:nvPr>
            <p:ph type="sldNum" sz="quarter" idx="12"/>
          </p:nvPr>
        </p:nvSpPr>
        <p:spPr/>
        <p:txBody>
          <a:bodyPr/>
          <a:lstStyle/>
          <a:p>
            <a:fld id="{4A822907-8A9D-4F6B-98F6-913902AD56B5}" type="slidenum">
              <a:rPr lang="en-US" smtClean="0"/>
              <a:t>98</a:t>
            </a:fld>
            <a:endParaRPr lang="en-US"/>
          </a:p>
        </p:txBody>
      </p:sp>
    </p:spTree>
    <p:extLst>
      <p:ext uri="{BB962C8B-B14F-4D97-AF65-F5344CB8AC3E}">
        <p14:creationId xmlns:p14="http://schemas.microsoft.com/office/powerpoint/2010/main" val="296063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smtClean="0"/>
              <a:t>Criteria API:</a:t>
            </a:r>
            <a:br>
              <a:rPr lang="en-US" dirty="0" smtClean="0"/>
            </a:br>
            <a:r>
              <a:rPr lang="en-US" dirty="0" smtClean="0"/>
              <a:t>Executing typed queries</a:t>
            </a:r>
            <a:endParaRPr lang="en-US" dirty="0"/>
          </a:p>
        </p:txBody>
      </p:sp>
      <p:sp>
        <p:nvSpPr>
          <p:cNvPr id="3" name="Segnaposto contenuto 2"/>
          <p:cNvSpPr>
            <a:spLocks noGrp="1"/>
          </p:cNvSpPr>
          <p:nvPr>
            <p:ph idx="1"/>
          </p:nvPr>
        </p:nvSpPr>
        <p:spPr/>
        <p:txBody>
          <a:bodyPr>
            <a:normAutofit/>
          </a:bodyPr>
          <a:lstStyle/>
          <a:p>
            <a:r>
              <a:rPr lang="it-IT" dirty="0"/>
              <a:t>JPA </a:t>
            </a:r>
            <a:r>
              <a:rPr lang="it-IT" dirty="0" err="1"/>
              <a:t>provides</a:t>
            </a:r>
            <a:r>
              <a:rPr lang="it-IT" dirty="0"/>
              <a:t> the </a:t>
            </a:r>
            <a:r>
              <a:rPr lang="it-IT" dirty="0" smtClean="0">
                <a:latin typeface="Courier New"/>
                <a:cs typeface="Courier New"/>
              </a:rPr>
              <a:t>Query</a:t>
            </a:r>
            <a:r>
              <a:rPr lang="it-IT" dirty="0" smtClean="0"/>
              <a:t> </a:t>
            </a:r>
            <a:r>
              <a:rPr lang="it-IT" dirty="0" err="1" smtClean="0"/>
              <a:t>interface</a:t>
            </a:r>
            <a:r>
              <a:rPr lang="it-IT" dirty="0" smtClean="0"/>
              <a:t> to </a:t>
            </a:r>
            <a:r>
              <a:rPr lang="it-IT" dirty="0" err="1"/>
              <a:t>configure</a:t>
            </a:r>
            <a:r>
              <a:rPr lang="it-IT" dirty="0"/>
              <a:t> and </a:t>
            </a:r>
            <a:r>
              <a:rPr lang="it-IT" dirty="0" err="1"/>
              <a:t>execute</a:t>
            </a:r>
            <a:r>
              <a:rPr lang="it-IT" dirty="0"/>
              <a:t> </a:t>
            </a:r>
            <a:r>
              <a:rPr lang="it-IT" dirty="0" err="1"/>
              <a:t>queries</a:t>
            </a:r>
            <a:r>
              <a:rPr lang="it-IT" dirty="0"/>
              <a:t>. </a:t>
            </a:r>
            <a:endParaRPr lang="it-IT" dirty="0" smtClean="0"/>
          </a:p>
          <a:p>
            <a:pPr lvl="1"/>
            <a:r>
              <a:rPr lang="it-IT" dirty="0" smtClean="0"/>
              <a:t>The </a:t>
            </a:r>
            <a:r>
              <a:rPr lang="it-IT" dirty="0">
                <a:latin typeface="Courier New"/>
                <a:cs typeface="Courier New"/>
              </a:rPr>
              <a:t>Query</a:t>
            </a:r>
            <a:r>
              <a:rPr lang="it-IT" dirty="0"/>
              <a:t> </a:t>
            </a:r>
            <a:r>
              <a:rPr lang="it-IT" dirty="0" err="1"/>
              <a:t>interface</a:t>
            </a:r>
            <a:r>
              <a:rPr lang="it-IT" dirty="0"/>
              <a:t> </a:t>
            </a:r>
            <a:r>
              <a:rPr lang="it-IT" dirty="0" err="1"/>
              <a:t>is</a:t>
            </a:r>
            <a:r>
              <a:rPr lang="it-IT" dirty="0"/>
              <a:t> </a:t>
            </a:r>
            <a:r>
              <a:rPr lang="it-IT" dirty="0" err="1"/>
              <a:t>used</a:t>
            </a:r>
            <a:r>
              <a:rPr lang="it-IT" dirty="0"/>
              <a:t> in </a:t>
            </a:r>
            <a:r>
              <a:rPr lang="it-IT" dirty="0" err="1"/>
              <a:t>cases</a:t>
            </a:r>
            <a:r>
              <a:rPr lang="it-IT" dirty="0"/>
              <a:t> </a:t>
            </a:r>
            <a:r>
              <a:rPr lang="it-IT" dirty="0" err="1"/>
              <a:t>when</a:t>
            </a:r>
            <a:r>
              <a:rPr lang="it-IT" dirty="0"/>
              <a:t> the </a:t>
            </a:r>
            <a:r>
              <a:rPr lang="it-IT" dirty="0" err="1"/>
              <a:t>result</a:t>
            </a:r>
            <a:r>
              <a:rPr lang="it-IT" dirty="0"/>
              <a:t> </a:t>
            </a:r>
            <a:r>
              <a:rPr lang="it-IT" dirty="0" err="1"/>
              <a:t>type</a:t>
            </a:r>
            <a:r>
              <a:rPr lang="it-IT" dirty="0"/>
              <a:t> </a:t>
            </a:r>
            <a:r>
              <a:rPr lang="it-IT" dirty="0" err="1"/>
              <a:t>is</a:t>
            </a:r>
            <a:r>
              <a:rPr lang="it-IT" dirty="0"/>
              <a:t> </a:t>
            </a:r>
            <a:r>
              <a:rPr lang="it-IT" dirty="0" smtClean="0">
                <a:latin typeface="Courier New"/>
                <a:cs typeface="Courier New"/>
              </a:rPr>
              <a:t>Object</a:t>
            </a:r>
          </a:p>
          <a:p>
            <a:r>
              <a:rPr lang="it-IT" dirty="0" err="1" smtClean="0">
                <a:latin typeface="Courier New"/>
                <a:cs typeface="Courier New"/>
              </a:rPr>
              <a:t>TypedQuery</a:t>
            </a:r>
            <a:r>
              <a:rPr lang="it-IT" dirty="0" smtClean="0"/>
              <a:t> </a:t>
            </a:r>
            <a:r>
              <a:rPr lang="it-IT" dirty="0" err="1" smtClean="0"/>
              <a:t>is</a:t>
            </a:r>
            <a:r>
              <a:rPr lang="it-IT" dirty="0" smtClean="0"/>
              <a:t> a </a:t>
            </a:r>
            <a:r>
              <a:rPr lang="it-IT" dirty="0" err="1" smtClean="0"/>
              <a:t>subinterface</a:t>
            </a:r>
            <a:r>
              <a:rPr lang="it-IT" dirty="0" smtClean="0"/>
              <a:t> of </a:t>
            </a:r>
            <a:r>
              <a:rPr lang="it-IT" dirty="0" smtClean="0">
                <a:latin typeface="Courier New"/>
                <a:cs typeface="Courier New"/>
              </a:rPr>
              <a:t>Query</a:t>
            </a:r>
          </a:p>
          <a:p>
            <a:pPr lvl="1"/>
            <a:r>
              <a:rPr lang="it-IT" dirty="0" smtClean="0"/>
              <a:t>the </a:t>
            </a:r>
            <a:r>
              <a:rPr lang="it-IT" dirty="0" err="1">
                <a:latin typeface="Courier New"/>
                <a:cs typeface="Courier New"/>
              </a:rPr>
              <a:t>TypedQuery</a:t>
            </a:r>
            <a:r>
              <a:rPr lang="it-IT" dirty="0"/>
              <a:t> </a:t>
            </a:r>
            <a:r>
              <a:rPr lang="it-IT" dirty="0" err="1"/>
              <a:t>interface</a:t>
            </a:r>
            <a:r>
              <a:rPr lang="it-IT" dirty="0"/>
              <a:t> </a:t>
            </a:r>
            <a:r>
              <a:rPr lang="it-IT" dirty="0" err="1"/>
              <a:t>is</a:t>
            </a:r>
            <a:r>
              <a:rPr lang="it-IT" dirty="0"/>
              <a:t> </a:t>
            </a:r>
            <a:r>
              <a:rPr lang="it-IT" dirty="0" err="1"/>
              <a:t>used</a:t>
            </a:r>
            <a:r>
              <a:rPr lang="it-IT" dirty="0"/>
              <a:t> in the </a:t>
            </a:r>
            <a:r>
              <a:rPr lang="it-IT" dirty="0" err="1"/>
              <a:t>typical</a:t>
            </a:r>
            <a:r>
              <a:rPr lang="it-IT" dirty="0"/>
              <a:t> case </a:t>
            </a:r>
            <a:r>
              <a:rPr lang="it-IT" dirty="0" err="1"/>
              <a:t>when</a:t>
            </a:r>
            <a:r>
              <a:rPr lang="it-IT" dirty="0"/>
              <a:t> </a:t>
            </a:r>
            <a:r>
              <a:rPr lang="it-IT" dirty="0" err="1"/>
              <a:t>typed</a:t>
            </a:r>
            <a:r>
              <a:rPr lang="it-IT" dirty="0"/>
              <a:t> </a:t>
            </a:r>
            <a:r>
              <a:rPr lang="it-IT" dirty="0" err="1"/>
              <a:t>results</a:t>
            </a:r>
            <a:r>
              <a:rPr lang="it-IT" dirty="0"/>
              <a:t> are </a:t>
            </a:r>
            <a:r>
              <a:rPr lang="it-IT" dirty="0" err="1" smtClean="0"/>
              <a:t>preferred</a:t>
            </a:r>
            <a:endParaRPr lang="it-IT" dirty="0" smtClean="0"/>
          </a:p>
        </p:txBody>
      </p:sp>
      <p:graphicFrame>
        <p:nvGraphicFramePr>
          <p:cNvPr id="4" name="Tabella 3"/>
          <p:cNvGraphicFramePr>
            <a:graphicFrameLocks noGrp="1"/>
          </p:cNvGraphicFramePr>
          <p:nvPr>
            <p:extLst>
              <p:ext uri="{D42A27DB-BD31-4B8C-83A1-F6EECF244321}">
                <p14:modId xmlns:p14="http://schemas.microsoft.com/office/powerpoint/2010/main" val="1426636594"/>
              </p:ext>
            </p:extLst>
          </p:nvPr>
        </p:nvGraphicFramePr>
        <p:xfrm>
          <a:off x="1414301" y="5382410"/>
          <a:ext cx="6729420" cy="1097280"/>
        </p:xfrm>
        <a:graphic>
          <a:graphicData uri="http://schemas.openxmlformats.org/drawingml/2006/table">
            <a:tbl>
              <a:tblPr firstRow="1" bandRow="1">
                <a:tableStyleId>{5C22544A-7EE6-4342-B048-85BDC9FD1C3A}</a:tableStyleId>
              </a:tblPr>
              <a:tblGrid>
                <a:gridCol w="6729420"/>
              </a:tblGrid>
              <a:tr h="265284">
                <a:tc>
                  <a:txBody>
                    <a:bodyPr/>
                    <a:lstStyle/>
                    <a:p>
                      <a:r>
                        <a:rPr lang="en-US" dirty="0" smtClean="0"/>
                        <a:t>Executing</a:t>
                      </a:r>
                      <a:r>
                        <a:rPr lang="en-US" baseline="0" dirty="0" smtClean="0"/>
                        <a:t> a Criteria API-based query</a:t>
                      </a:r>
                      <a:endParaRPr lang="en-US" dirty="0"/>
                    </a:p>
                  </a:txBody>
                  <a:tcPr/>
                </a:tc>
              </a:tr>
              <a:tr h="478022">
                <a:tc>
                  <a:txBody>
                    <a:bodyPr/>
                    <a:lstStyle/>
                    <a:p>
                      <a:r>
                        <a:rPr lang="en-US" sz="1400" dirty="0" err="1" smtClean="0">
                          <a:solidFill>
                            <a:prstClr val="black"/>
                          </a:solidFill>
                          <a:latin typeface="Courier"/>
                        </a:rPr>
                        <a:t>TypedQuery</a:t>
                      </a:r>
                      <a:r>
                        <a:rPr lang="en-US" sz="1400" dirty="0" smtClean="0">
                          <a:solidFill>
                            <a:srgbClr val="666666"/>
                          </a:solidFill>
                          <a:latin typeface="Courier"/>
                        </a:rPr>
                        <a:t>&lt;</a:t>
                      </a:r>
                      <a:r>
                        <a:rPr lang="en-US" sz="1400" dirty="0" smtClean="0">
                          <a:solidFill>
                            <a:prstClr val="black"/>
                          </a:solidFill>
                          <a:latin typeface="Courier"/>
                        </a:rPr>
                        <a:t>Employee</a:t>
                      </a:r>
                      <a:r>
                        <a:rPr lang="en-US" sz="1400" dirty="0" smtClean="0">
                          <a:solidFill>
                            <a:srgbClr val="666666"/>
                          </a:solidFill>
                          <a:latin typeface="Courier"/>
                        </a:rPr>
                        <a:t>&gt;</a:t>
                      </a:r>
                      <a:r>
                        <a:rPr lang="en-US" sz="1400" dirty="0" smtClean="0">
                          <a:solidFill>
                            <a:prstClr val="black"/>
                          </a:solidFill>
                          <a:latin typeface="Courier"/>
                        </a:rPr>
                        <a:t> q </a:t>
                      </a:r>
                      <a:r>
                        <a:rPr lang="en-US" sz="1400" dirty="0" smtClean="0">
                          <a:solidFill>
                            <a:srgbClr val="666666"/>
                          </a:solidFill>
                          <a:latin typeface="Courier"/>
                        </a:rPr>
                        <a:t>=</a:t>
                      </a:r>
                      <a:r>
                        <a:rPr lang="en-US" sz="1400" dirty="0" smtClean="0">
                          <a:solidFill>
                            <a:prstClr val="black"/>
                          </a:solidFill>
                          <a:latin typeface="Courier"/>
                        </a:rPr>
                        <a:t> </a:t>
                      </a:r>
                      <a:r>
                        <a:rPr lang="en-US" sz="1400" dirty="0" err="1" smtClean="0">
                          <a:solidFill>
                            <a:prstClr val="black"/>
                          </a:solidFill>
                          <a:latin typeface="Courier"/>
                        </a:rPr>
                        <a:t>em</a:t>
                      </a:r>
                      <a:r>
                        <a:rPr lang="en-US" sz="1400" dirty="0" err="1" smtClean="0">
                          <a:solidFill>
                            <a:srgbClr val="666666"/>
                          </a:solidFill>
                          <a:latin typeface="Courier"/>
                        </a:rPr>
                        <a:t>.</a:t>
                      </a:r>
                      <a:r>
                        <a:rPr lang="en-US" sz="1400" dirty="0" err="1" smtClean="0">
                          <a:solidFill>
                            <a:srgbClr val="7D9029"/>
                          </a:solidFill>
                          <a:latin typeface="Courier"/>
                        </a:rPr>
                        <a:t>createQuery</a:t>
                      </a:r>
                      <a:r>
                        <a:rPr lang="en-US" sz="1400" dirty="0" smtClean="0">
                          <a:solidFill>
                            <a:srgbClr val="666666"/>
                          </a:solidFill>
                          <a:latin typeface="Courier"/>
                        </a:rPr>
                        <a:t>(</a:t>
                      </a:r>
                      <a:r>
                        <a:rPr lang="en-US" sz="1400" dirty="0" smtClean="0">
                          <a:solidFill>
                            <a:prstClr val="black"/>
                          </a:solidFill>
                          <a:latin typeface="Courier"/>
                        </a:rPr>
                        <a:t>c</a:t>
                      </a:r>
                      <a:r>
                        <a:rPr lang="en-US" sz="1400" dirty="0" smtClean="0">
                          <a:solidFill>
                            <a:srgbClr val="666666"/>
                          </a:solidFill>
                          <a:latin typeface="Courier"/>
                        </a:rPr>
                        <a:t>);</a:t>
                      </a:r>
                      <a:endParaRPr lang="en-US" sz="1400" dirty="0" smtClean="0">
                        <a:solidFill>
                          <a:prstClr val="black"/>
                        </a:solidFill>
                        <a:latin typeface="Courier"/>
                      </a:endParaRPr>
                    </a:p>
                    <a:p>
                      <a:r>
                        <a:rPr lang="en-US" sz="1400" dirty="0" err="1" smtClean="0">
                          <a:solidFill>
                            <a:prstClr val="black"/>
                          </a:solidFill>
                          <a:latin typeface="Courier"/>
                        </a:rPr>
                        <a:t>q</a:t>
                      </a:r>
                      <a:r>
                        <a:rPr lang="en-US" sz="1400" dirty="0" err="1" smtClean="0">
                          <a:solidFill>
                            <a:srgbClr val="666666"/>
                          </a:solidFill>
                          <a:latin typeface="Courier"/>
                        </a:rPr>
                        <a:t>.</a:t>
                      </a:r>
                      <a:r>
                        <a:rPr lang="en-US" sz="1400" dirty="0" err="1" smtClean="0">
                          <a:solidFill>
                            <a:srgbClr val="7D9029"/>
                          </a:solidFill>
                          <a:latin typeface="Courier"/>
                        </a:rPr>
                        <a:t>setParameter</a:t>
                      </a:r>
                      <a:r>
                        <a:rPr lang="en-US" sz="1400" dirty="0" smtClean="0">
                          <a:solidFill>
                            <a:srgbClr val="666666"/>
                          </a:solidFill>
                          <a:latin typeface="Courier"/>
                        </a:rPr>
                        <a:t>(</a:t>
                      </a:r>
                      <a:r>
                        <a:rPr lang="en-US" sz="1400" dirty="0" smtClean="0">
                          <a:solidFill>
                            <a:srgbClr val="BA2121"/>
                          </a:solidFill>
                          <a:latin typeface="Courier"/>
                        </a:rPr>
                        <a:t>"</a:t>
                      </a:r>
                      <a:r>
                        <a:rPr lang="en-US" sz="1400" dirty="0" err="1" smtClean="0">
                          <a:solidFill>
                            <a:srgbClr val="BA2121"/>
                          </a:solidFill>
                          <a:latin typeface="Courier"/>
                        </a:rPr>
                        <a:t>deptName</a:t>
                      </a:r>
                      <a:r>
                        <a:rPr lang="en-US" sz="1400" dirty="0" smtClean="0">
                          <a:solidFill>
                            <a:srgbClr val="BA2121"/>
                          </a:solidFill>
                          <a:latin typeface="Courier"/>
                        </a:rPr>
                        <a:t>"</a:t>
                      </a:r>
                      <a:r>
                        <a:rPr lang="en-US" sz="1400" dirty="0" smtClean="0">
                          <a:solidFill>
                            <a:srgbClr val="666666"/>
                          </a:solidFill>
                          <a:latin typeface="Courier"/>
                        </a:rPr>
                        <a:t>,</a:t>
                      </a:r>
                      <a:r>
                        <a:rPr lang="en-US" sz="1400" dirty="0" smtClean="0">
                          <a:solidFill>
                            <a:prstClr val="black"/>
                          </a:solidFill>
                          <a:latin typeface="Courier"/>
                        </a:rPr>
                        <a:t> </a:t>
                      </a:r>
                      <a:r>
                        <a:rPr lang="en-US" sz="1400" dirty="0" smtClean="0">
                          <a:solidFill>
                            <a:srgbClr val="BA2121"/>
                          </a:solidFill>
                          <a:latin typeface="Courier"/>
                        </a:rPr>
                        <a:t>"DEIB"</a:t>
                      </a:r>
                      <a:r>
                        <a:rPr lang="en-US" sz="1400" dirty="0" smtClean="0">
                          <a:solidFill>
                            <a:srgbClr val="666666"/>
                          </a:solidFill>
                          <a:latin typeface="Courier"/>
                        </a:rPr>
                        <a:t>)</a:t>
                      </a:r>
                      <a:endParaRPr lang="en-US" sz="1400" dirty="0" smtClean="0">
                        <a:solidFill>
                          <a:prstClr val="black"/>
                        </a:solidFill>
                        <a:latin typeface="Courier"/>
                      </a:endParaRPr>
                    </a:p>
                    <a:p>
                      <a:r>
                        <a:rPr lang="en-US" sz="1400" b="1" dirty="0" smtClean="0">
                          <a:solidFill>
                            <a:srgbClr val="008000"/>
                          </a:solidFill>
                          <a:latin typeface="Courier-Bold"/>
                        </a:rPr>
                        <a:t>return</a:t>
                      </a:r>
                      <a:r>
                        <a:rPr lang="en-US" sz="1400" b="0" dirty="0" smtClean="0">
                          <a:solidFill>
                            <a:prstClr val="black"/>
                          </a:solidFill>
                          <a:latin typeface="Courier"/>
                        </a:rPr>
                        <a:t> </a:t>
                      </a:r>
                      <a:r>
                        <a:rPr lang="en-US" sz="1400" b="0" dirty="0" err="1" smtClean="0">
                          <a:solidFill>
                            <a:prstClr val="black"/>
                          </a:solidFill>
                          <a:latin typeface="Courier"/>
                        </a:rPr>
                        <a:t>q</a:t>
                      </a:r>
                      <a:r>
                        <a:rPr lang="en-US" sz="1400" b="0" dirty="0" err="1" smtClean="0">
                          <a:solidFill>
                            <a:srgbClr val="666666"/>
                          </a:solidFill>
                          <a:latin typeface="Courier"/>
                        </a:rPr>
                        <a:t>.</a:t>
                      </a:r>
                      <a:r>
                        <a:rPr lang="en-US" sz="1400" b="0" dirty="0" err="1" smtClean="0">
                          <a:solidFill>
                            <a:srgbClr val="7D9029"/>
                          </a:solidFill>
                          <a:latin typeface="Courier"/>
                        </a:rPr>
                        <a:t>getResultList</a:t>
                      </a:r>
                      <a:r>
                        <a:rPr lang="en-US" sz="1400" b="0" dirty="0" smtClean="0">
                          <a:solidFill>
                            <a:srgbClr val="666666"/>
                          </a:solidFill>
                          <a:latin typeface="Courier"/>
                        </a:rPr>
                        <a:t>();</a:t>
                      </a:r>
                      <a:endParaRPr lang="en-US" sz="1400" b="0" dirty="0" smtClean="0">
                        <a:solidFill>
                          <a:prstClr val="black"/>
                        </a:solidFill>
                        <a:latin typeface="Courier"/>
                      </a:endParaRPr>
                    </a:p>
                  </a:txBody>
                  <a:tcPr/>
                </a:tc>
              </a:tr>
            </a:tbl>
          </a:graphicData>
        </a:graphic>
      </p:graphicFrame>
      <p:sp>
        <p:nvSpPr>
          <p:cNvPr id="5" name="Segnaposto numero diapositiva 4"/>
          <p:cNvSpPr>
            <a:spLocks noGrp="1"/>
          </p:cNvSpPr>
          <p:nvPr>
            <p:ph type="sldNum" sz="quarter" idx="12"/>
          </p:nvPr>
        </p:nvSpPr>
        <p:spPr/>
        <p:txBody>
          <a:bodyPr/>
          <a:lstStyle/>
          <a:p>
            <a:fld id="{4A822907-8A9D-4F6B-98F6-913902AD56B5}" type="slidenum">
              <a:rPr lang="en-US" smtClean="0"/>
              <a:t>99</a:t>
            </a:fld>
            <a:endParaRPr lang="en-US"/>
          </a:p>
        </p:txBody>
      </p:sp>
    </p:spTree>
    <p:extLst>
      <p:ext uri="{BB962C8B-B14F-4D97-AF65-F5344CB8AC3E}">
        <p14:creationId xmlns:p14="http://schemas.microsoft.com/office/powerpoint/2010/main" val="3533832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1799</TotalTime>
  <Words>8466</Words>
  <Application>Microsoft Office PowerPoint</Application>
  <PresentationFormat>On-screen Show (4:3)</PresentationFormat>
  <Paragraphs>1221</Paragraphs>
  <Slides>118</Slides>
  <Notes>48</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Office Theme</vt:lpstr>
      <vt:lpstr>Java Persistence API  </vt:lpstr>
      <vt:lpstr>Outline</vt:lpstr>
      <vt:lpstr>Object Model vs. Relational Model</vt:lpstr>
      <vt:lpstr>Object Model vs.  Relational Model (1/3)</vt:lpstr>
      <vt:lpstr>Object Model vs. Relational Model (2/3)</vt:lpstr>
      <vt:lpstr>Object Model vs. Relational Model (3/3)</vt:lpstr>
      <vt:lpstr>The Problem with JDBC </vt:lpstr>
      <vt:lpstr>Java Persistence API</vt:lpstr>
      <vt:lpstr>Java Persistence API</vt:lpstr>
      <vt:lpstr>JPA Architecture</vt:lpstr>
      <vt:lpstr>JPA in a nutshell</vt:lpstr>
      <vt:lpstr>JPA main concepts</vt:lpstr>
      <vt:lpstr>Entity and EntityManager</vt:lpstr>
      <vt:lpstr>How to work with entities</vt:lpstr>
      <vt:lpstr>Entity</vt:lpstr>
      <vt:lpstr>Entity Properties</vt:lpstr>
      <vt:lpstr>Entity (example)</vt:lpstr>
      <vt:lpstr>Entity Identification</vt:lpstr>
      <vt:lpstr>Entity identification syntax</vt:lpstr>
      <vt:lpstr>Mapping annotations</vt:lpstr>
      <vt:lpstr>Field Properties</vt:lpstr>
      <vt:lpstr>Property-style annotation</vt:lpstr>
      <vt:lpstr>Mapping relationships</vt:lpstr>
      <vt:lpstr>Entities and relationships</vt:lpstr>
      <vt:lpstr>Relationship’s features: Overview</vt:lpstr>
      <vt:lpstr>Relationship’s features: Directionality</vt:lpstr>
      <vt:lpstr>Relationship’s features:  Roles</vt:lpstr>
      <vt:lpstr>Relationship’s features: Cardinality</vt:lpstr>
      <vt:lpstr>Relationship’s features: Ownership (1/2)</vt:lpstr>
      <vt:lpstr>Relationship’s features: Ownership (2/2)</vt:lpstr>
      <vt:lpstr>Many-to-one mappings</vt:lpstr>
      <vt:lpstr>One-to-many mappings</vt:lpstr>
      <vt:lpstr>One-to-one mappings (1/2)</vt:lpstr>
      <vt:lpstr>One-to-one mappings (2/2)</vt:lpstr>
      <vt:lpstr>Many-to-many mappings (1/2)</vt:lpstr>
      <vt:lpstr>Many-to-many mappings (2/2)</vt:lpstr>
      <vt:lpstr>Lazy Loading (1/4)</vt:lpstr>
      <vt:lpstr>Lazy Loading (2/4)</vt:lpstr>
      <vt:lpstr>Lazy Loading (3/4)</vt:lpstr>
      <vt:lpstr>Lazy Loading (4/4)</vt:lpstr>
      <vt:lpstr>Cascading operations (1/4)</vt:lpstr>
      <vt:lpstr>Cascading operations (2/4)</vt:lpstr>
      <vt:lpstr>Cascading operations (3/4)</vt:lpstr>
      <vt:lpstr>Cascading operations (4/4)</vt:lpstr>
      <vt:lpstr>Mapping Inheritance</vt:lpstr>
      <vt:lpstr>Hierarchy: syntax</vt:lpstr>
      <vt:lpstr>Single Table per Hierarchy</vt:lpstr>
      <vt:lpstr>Joined</vt:lpstr>
      <vt:lpstr>Table per Class</vt:lpstr>
      <vt:lpstr>How to work with entities</vt:lpstr>
      <vt:lpstr>Typical project structure in JEE</vt:lpstr>
      <vt:lpstr>EntityManager</vt:lpstr>
      <vt:lpstr>EntityManager Interface</vt:lpstr>
      <vt:lpstr>Creating a new POJO</vt:lpstr>
      <vt:lpstr>Persisting an entity</vt:lpstr>
      <vt:lpstr>Finding an entity</vt:lpstr>
      <vt:lpstr>Removing an entity</vt:lpstr>
      <vt:lpstr>Entity’s Lifecycle</vt:lpstr>
      <vt:lpstr>Typical workflow with entities</vt:lpstr>
      <vt:lpstr>Refreshing an entity</vt:lpstr>
      <vt:lpstr>Detaching an entity</vt:lpstr>
      <vt:lpstr>How detachment occurs</vt:lpstr>
      <vt:lpstr>Merging an instance</vt:lpstr>
      <vt:lpstr>Persist vs Merge</vt:lpstr>
      <vt:lpstr>Persistence Unit &amp; Persistence Context</vt:lpstr>
      <vt:lpstr>Persistence Unit: persistence.xml</vt:lpstr>
      <vt:lpstr>Locating an EntityManager in EJB</vt:lpstr>
      <vt:lpstr>Obtaining an EntityManager   in JSE</vt:lpstr>
      <vt:lpstr>Managing the EntityManager </vt:lpstr>
      <vt:lpstr>Working with multiple EntityManager </vt:lpstr>
      <vt:lpstr>Example: JPA calls from an EJB</vt:lpstr>
      <vt:lpstr>Querying the data source </vt:lpstr>
      <vt:lpstr>Java Persistence Query Language</vt:lpstr>
      <vt:lpstr>JQPL statements</vt:lpstr>
      <vt:lpstr>JQPL: FROM clause</vt:lpstr>
      <vt:lpstr>JQPL: Path Expressions</vt:lpstr>
      <vt:lpstr>JPQL: JOIN operator</vt:lpstr>
      <vt:lpstr>Querying the data source</vt:lpstr>
      <vt:lpstr>Query API: Overview</vt:lpstr>
      <vt:lpstr>Query API:  Named &amp; dynamic queries (1/2) </vt:lpstr>
      <vt:lpstr>Query API:  Named &amp; dynamic queries (2/2)</vt:lpstr>
      <vt:lpstr>Query API: Named query (1/2)</vt:lpstr>
      <vt:lpstr>Query API: Named query (2/2)</vt:lpstr>
      <vt:lpstr>Query API: Dynamic query</vt:lpstr>
      <vt:lpstr>Query API: Executing queries </vt:lpstr>
      <vt:lpstr>Query API: Parameters (1/2)</vt:lpstr>
      <vt:lpstr>Query API: Parameters (2/2)</vt:lpstr>
      <vt:lpstr>Querying the data source</vt:lpstr>
      <vt:lpstr>Criteria API: Overview</vt:lpstr>
      <vt:lpstr>Criteria API: Canonical metamodel (1/2)</vt:lpstr>
      <vt:lpstr>Criteria API:  Canonical metamodel (2/2)</vt:lpstr>
      <vt:lpstr>Criteria API: Building the query</vt:lpstr>
      <vt:lpstr>Example</vt:lpstr>
      <vt:lpstr>Criteria API:  Path expression</vt:lpstr>
      <vt:lpstr>Criteria API: Conditional expressions</vt:lpstr>
      <vt:lpstr>Criteria API: JOIN operation</vt:lpstr>
      <vt:lpstr>Criteria API:  WHERE clause</vt:lpstr>
      <vt:lpstr>Criteria API:  Defining parameters</vt:lpstr>
      <vt:lpstr>Criteria API: Executing typed queries</vt:lpstr>
      <vt:lpstr>JPQL vs Criteria API</vt:lpstr>
      <vt:lpstr>JPA in Web Applications</vt:lpstr>
      <vt:lpstr>Problem: Application layering</vt:lpstr>
      <vt:lpstr>Data Access Object: design pattern</vt:lpstr>
      <vt:lpstr>Data Access Object: code</vt:lpstr>
      <vt:lpstr>Using a Data Access Object</vt:lpstr>
      <vt:lpstr>Problem: Persistence context propagation</vt:lpstr>
      <vt:lpstr>Session per request pattern</vt:lpstr>
      <vt:lpstr>Persistence context propagation and transaction</vt:lpstr>
      <vt:lpstr>Intercepting Filter  design pattern (1/2)</vt:lpstr>
      <vt:lpstr>Intercepting Filter  design pattern (2/2)</vt:lpstr>
      <vt:lpstr>Problem: Thread-safety (1/2)</vt:lpstr>
      <vt:lpstr>Problem: Thread-safety (2/2)</vt:lpstr>
      <vt:lpstr>ThreadLocal Session design pattern (1/2)</vt:lpstr>
      <vt:lpstr>ThreadLocal Session design pattern (2/2)</vt:lpstr>
      <vt:lpstr>Topics not covered</vt:lpstr>
      <vt:lpstr>References </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Persistence API</dc:title>
  <dc:creator>fraternali</dc:creator>
  <cp:lastModifiedBy>fraternali</cp:lastModifiedBy>
  <cp:revision>88</cp:revision>
  <dcterms:created xsi:type="dcterms:W3CDTF">2006-08-16T00:00:00Z</dcterms:created>
  <dcterms:modified xsi:type="dcterms:W3CDTF">2018-04-16T12:32:01Z</dcterms:modified>
</cp:coreProperties>
</file>