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d46beb5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d46beb5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Percentages:</a:t>
            </a:r>
            <a:endParaRPr/>
          </a:p>
          <a:p>
            <a:pPr indent="0" lvl="0" marL="0" rtl="0" algn="l">
              <a:spcBef>
                <a:spcPts val="0"/>
              </a:spcBef>
              <a:spcAft>
                <a:spcPts val="0"/>
              </a:spcAft>
              <a:buNone/>
            </a:pPr>
            <a:r>
              <a:rPr lang="en"/>
              <a:t>Figure 3. Population Race versus Overdose Deaths: From this chart we can tell...</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d46beb5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d46beb5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latin typeface="Proxima Nova"/>
                <a:ea typeface="Proxima Nova"/>
                <a:cs typeface="Proxima Nova"/>
                <a:sym typeface="Proxima Nova"/>
              </a:rPr>
              <a:t>Map of counties for each year compiled into a gif.</a:t>
            </a:r>
            <a:endParaRPr sz="1800">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
              <a:t>Figure 4. Location by County of Overdose Deaths: Shows the areas that opioid overdoses were primarily in central connecticut. This shows that the location of opioid overdoses may not be sporadic. Instead, there a specific area in which opioid overdoses are common </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None/>
            </a:pPr>
            <a:r>
              <a:t/>
            </a:r>
            <a:endParaRPr sz="1800">
              <a:solidFill>
                <a:srgbClr val="434343"/>
              </a:solidFill>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d46beb5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d46beb5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Figure 7. Drug Found in System Between 2012-2017: This chart shows….</a:t>
            </a:r>
            <a:endParaRPr/>
          </a:p>
          <a:p>
            <a:pPr indent="0" lvl="0" marL="0" rtl="0" algn="l">
              <a:lnSpc>
                <a:spcPct val="100000"/>
              </a:lnSpc>
              <a:spcBef>
                <a:spcPts val="1600"/>
              </a:spcBef>
              <a:spcAft>
                <a:spcPts val="0"/>
              </a:spcAft>
              <a:buNone/>
            </a:pPr>
            <a:r>
              <a:rPr lang="en"/>
              <a:t>Blue - heroin </a:t>
            </a:r>
            <a:endParaRPr/>
          </a:p>
          <a:p>
            <a:pPr indent="0" lvl="0" marL="0" rtl="0" algn="l">
              <a:lnSpc>
                <a:spcPct val="100000"/>
              </a:lnSpc>
              <a:spcBef>
                <a:spcPts val="1600"/>
              </a:spcBef>
              <a:spcAft>
                <a:spcPts val="0"/>
              </a:spcAft>
              <a:buNone/>
            </a:pPr>
            <a:r>
              <a:rPr lang="en"/>
              <a:t>Green - fentanyl </a:t>
            </a:r>
            <a:endParaRPr/>
          </a:p>
          <a:p>
            <a:pPr indent="0" lvl="0" marL="0" rtl="0" algn="l">
              <a:lnSpc>
                <a:spcPct val="100000"/>
              </a:lnSpc>
              <a:spcBef>
                <a:spcPts val="1600"/>
              </a:spcBef>
              <a:spcAft>
                <a:spcPts val="0"/>
              </a:spcAft>
              <a:buNone/>
            </a:pPr>
            <a:r>
              <a:rPr lang="en"/>
              <a:t>Grey - benzodiazepine </a:t>
            </a:r>
            <a:endParaRPr/>
          </a:p>
          <a:p>
            <a:pPr indent="0" lvl="0" marL="0" rtl="0" algn="l">
              <a:lnSpc>
                <a:spcPct val="100000"/>
              </a:lnSpc>
              <a:spcBef>
                <a:spcPts val="1600"/>
              </a:spcBef>
              <a:spcAft>
                <a:spcPts val="0"/>
              </a:spcAft>
              <a:buNone/>
            </a:pPr>
            <a:r>
              <a:rPr lang="en"/>
              <a:t>Orange - cocaine </a:t>
            </a:r>
            <a:endParaRPr/>
          </a:p>
          <a:p>
            <a:pPr indent="0" lvl="0" marL="0" rtl="0" algn="l">
              <a:lnSpc>
                <a:spcPct val="100000"/>
              </a:lnSpc>
              <a:spcBef>
                <a:spcPts val="1600"/>
              </a:spcBef>
              <a:spcAft>
                <a:spcPts val="1600"/>
              </a:spcAft>
              <a:buNone/>
            </a:pPr>
            <a:r>
              <a:rPr lang="en"/>
              <a:t>Red - oxycodone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d46beb5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6d46beb5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latin typeface="Proxima Nova"/>
                <a:ea typeface="Proxima Nova"/>
                <a:cs typeface="Proxima Nova"/>
                <a:sym typeface="Proxima Nova"/>
              </a:rPr>
              <a:t>Comparison of deaths and treatment admissions</a:t>
            </a:r>
            <a:endParaRPr sz="1800">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
              <a:t>Figure 5. Access to Treatment versus Fentanyl Overdose Deaths per County: This chart reveals that….</a:t>
            </a:r>
            <a:endParaRPr/>
          </a:p>
          <a:p>
            <a:pPr indent="0" lvl="0" marL="0" rtl="0" algn="l">
              <a:lnSpc>
                <a:spcPct val="115000"/>
              </a:lnSpc>
              <a:spcBef>
                <a:spcPts val="1600"/>
              </a:spcBef>
              <a:spcAft>
                <a:spcPts val="1600"/>
              </a:spcAft>
              <a:buNone/>
            </a:pPr>
            <a:r>
              <a:rPr lang="en"/>
              <a:t>Admissions on x axis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d46beb5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d46beb5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Government housing assistance </a:t>
            </a:r>
            <a:r>
              <a:rPr lang="en"/>
              <a:t>often received by low-income families, senior citizens, and the disabled. </a:t>
            </a:r>
            <a:endParaRPr/>
          </a:p>
          <a:p>
            <a:pPr indent="0" lvl="0" marL="0" rtl="0" algn="l">
              <a:lnSpc>
                <a:spcPct val="115000"/>
              </a:lnSpc>
              <a:spcBef>
                <a:spcPts val="0"/>
              </a:spcBef>
              <a:spcAft>
                <a:spcPts val="0"/>
              </a:spcAft>
              <a:buNone/>
            </a:pPr>
            <a:r>
              <a:rPr lang="en"/>
              <a:t>Figure 6. Government Assistance versus Fentanyl Overdose Deaths per County: The relationship between fentanyl deaths and the number of assisted units in each county 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d46beb5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6d46beb5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ax.scatter(X['Total Assisted Units'], X['Admissions'], c=X['Total Assisted Units']*10,s=y['Fentanyl_Mapped']*20)</a:t>
            </a:r>
            <a:endParaRPr/>
          </a:p>
          <a:p>
            <a:pPr indent="0" lvl="0" marL="0" rtl="0" algn="l">
              <a:spcBef>
                <a:spcPts val="0"/>
              </a:spcBef>
              <a:spcAft>
                <a:spcPts val="0"/>
              </a:spcAft>
              <a:buNone/>
            </a:pPr>
            <a:r>
              <a:rPr lang="en"/>
              <a:t>ax.scatter(C[:, 0], C[:, 1], marker='*', c='#050505', s=900)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Cluster 1 = </a:t>
            </a:r>
            <a:endParaRPr/>
          </a:p>
          <a:p>
            <a:pPr indent="0" lvl="0" marL="0" rtl="0" algn="l">
              <a:spcBef>
                <a:spcPts val="0"/>
              </a:spcBef>
              <a:spcAft>
                <a:spcPts val="0"/>
              </a:spcAft>
              <a:buNone/>
            </a:pPr>
            <a:r>
              <a:rPr lang="en"/>
              <a:t>Cluster 2 = </a:t>
            </a:r>
            <a:endParaRPr/>
          </a:p>
          <a:p>
            <a:pPr indent="0" lvl="0" marL="0" rtl="0" algn="l">
              <a:spcBef>
                <a:spcPts val="0"/>
              </a:spcBef>
              <a:spcAft>
                <a:spcPts val="0"/>
              </a:spcAft>
              <a:buNone/>
            </a:pPr>
            <a:r>
              <a:rPr lang="en"/>
              <a:t>Cluster 3 =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8881f59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8881f59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8916df4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8916df4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ax.scatter(X['Total Assisted Units'], X['Admissions'], c=X['Total Assisted Units']*10,s=y['Fentanyl_Mapped']*20)</a:t>
            </a:r>
            <a:endParaRPr/>
          </a:p>
          <a:p>
            <a:pPr indent="0" lvl="0" marL="0" rtl="0" algn="l">
              <a:spcBef>
                <a:spcPts val="0"/>
              </a:spcBef>
              <a:spcAft>
                <a:spcPts val="0"/>
              </a:spcAft>
              <a:buNone/>
            </a:pPr>
            <a:r>
              <a:rPr lang="en"/>
              <a:t>ax.scatter(C[:, 0], C[:, 1], marker='*', c='#050505', s=900)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Cluster 1 = </a:t>
            </a:r>
            <a:endParaRPr/>
          </a:p>
          <a:p>
            <a:pPr indent="0" lvl="0" marL="0" rtl="0" algn="l">
              <a:spcBef>
                <a:spcPts val="0"/>
              </a:spcBef>
              <a:spcAft>
                <a:spcPts val="0"/>
              </a:spcAft>
              <a:buNone/>
            </a:pPr>
            <a:r>
              <a:rPr lang="en"/>
              <a:t>Cluster 2 = </a:t>
            </a:r>
            <a:endParaRPr/>
          </a:p>
          <a:p>
            <a:pPr indent="0" lvl="0" marL="0" rtl="0" algn="l">
              <a:spcBef>
                <a:spcPts val="0"/>
              </a:spcBef>
              <a:spcAft>
                <a:spcPts val="0"/>
              </a:spcAft>
              <a:buNone/>
            </a:pPr>
            <a:r>
              <a:rPr lang="en"/>
              <a:t>Cluster 3 =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6d46beb5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6d46beb5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6d46beb5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6d46beb5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d46beb5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d46beb5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6d46beb5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6d46beb5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6d46beb5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6d46beb5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d46beb5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d46beb5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Harri</a:t>
            </a:r>
            <a:r>
              <a:rPr lang="en"/>
              <a:t>son Narcotics Act - r</a:t>
            </a:r>
            <a:r>
              <a:rPr lang="en"/>
              <a:t>equired practicing doctors to write prescriptions for narcotics, required drug distributors and manufacturers to register with the Treasury Department and pay taxes for their products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“Addiction Rare in Patients Treated with Narcotics” - </a:t>
            </a:r>
            <a:r>
              <a:rPr lang="en"/>
              <a:t> New England Journal of Medicine publishes </a:t>
            </a:r>
            <a:r>
              <a:rPr lang="en"/>
              <a:t>one paragraph summary of database that reported a low percentage of opioid users develop an addiction. This was misleading because the study only examined hospitalized patients who were closely monitored by staff during their treatment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Actiq - approved for chronic pain management in cancer patients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Purdue Pharma - advertised OxyContin as a non-addictive alternative to other medical opioids without disclosing any of the risks, plead guilty and paid almost 635 million in fines, a few months later the company paid another 24 million in compensation for damages caused by the widespread OxyContin abuse in Appalachia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“Abuse-deterrent” - drugs could not be crushed making snorting and injection impossible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CDC guidelines - encouraged prescription of OTC painkillers including acetaminophen and ibuprofen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Opioid Crisis - Trump declares the crisis a national public health emergency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d46beb5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d46beb5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d46beb5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d46beb5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d46beb5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d46beb5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d46beb5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d46beb5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W</a:t>
            </a:r>
            <a:r>
              <a:rPr lang="en"/>
              <a:t>hat do you try to accomplish? What method (data mining techniques) did you adopt? What are the strengths of your method? Describe the systematic approach how you achieve your specific goal, and justify your method with supporting argument through evaluation.</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independent = Total Assisted Units &amp; Admissions</a:t>
            </a:r>
            <a:endParaRPr/>
          </a:p>
          <a:p>
            <a:pPr indent="0" lvl="0" marL="0" rtl="0" algn="just">
              <a:lnSpc>
                <a:spcPct val="115000"/>
              </a:lnSpc>
              <a:spcBef>
                <a:spcPts val="0"/>
              </a:spcBef>
              <a:spcAft>
                <a:spcPts val="0"/>
              </a:spcAft>
              <a:buNone/>
            </a:pPr>
            <a:r>
              <a:rPr lang="en"/>
              <a:t>Predicted = Fentanly Related Death</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d46beb5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d46beb5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MAKE THIS A HISTOGRAM </a:t>
            </a:r>
            <a:endParaRPr/>
          </a:p>
          <a:p>
            <a:pPr indent="-298450" lvl="0" marL="457200" rtl="0" algn="l">
              <a:lnSpc>
                <a:spcPct val="115000"/>
              </a:lnSpc>
              <a:spcBef>
                <a:spcPts val="0"/>
              </a:spcBef>
              <a:spcAft>
                <a:spcPts val="0"/>
              </a:spcAft>
              <a:buSzPts val="1100"/>
              <a:buChar char="●"/>
            </a:pPr>
            <a:r>
              <a:rPr lang="en"/>
              <a:t>Average age: </a:t>
            </a:r>
            <a:endParaRPr/>
          </a:p>
          <a:p>
            <a:pPr indent="-298450" lvl="0" marL="457200" rtl="0" algn="l">
              <a:lnSpc>
                <a:spcPct val="115000"/>
              </a:lnSpc>
              <a:spcBef>
                <a:spcPts val="0"/>
              </a:spcBef>
              <a:spcAft>
                <a:spcPts val="0"/>
              </a:spcAft>
              <a:buSzPts val="1100"/>
              <a:buChar char="●"/>
            </a:pPr>
            <a:r>
              <a:rPr lang="en"/>
              <a:t>Figure 1. Age versus Overdose Deaths: This graph shows that deaths due to overdose are concentrated in the 30-55 age group and slightly less in 20-30 or 60-70 age groups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d46beb5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d46beb5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 of females to males: </a:t>
            </a:r>
            <a:endParaRPr/>
          </a:p>
          <a:p>
            <a:pPr indent="0" lvl="0" marL="0" rtl="0" algn="l">
              <a:spcBef>
                <a:spcPts val="0"/>
              </a:spcBef>
              <a:spcAft>
                <a:spcPts val="0"/>
              </a:spcAft>
              <a:buNone/>
            </a:pPr>
            <a:r>
              <a:rPr lang="en"/>
              <a:t>Figure 2. Number of Overdose Deaths versus Sex: This bar graph shows that deaths from opioid overdose were almost three times as likely in males than in females.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gif"/><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Connecticut: Drugs, Death, and the Data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 Hinton, Allison Gallant, Shivani Sampathkumar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Population Race</a:t>
            </a:r>
            <a:endParaRPr/>
          </a:p>
        </p:txBody>
      </p:sp>
      <p:pic>
        <p:nvPicPr>
          <p:cNvPr id="123" name="Google Shape;123;p22"/>
          <p:cNvPicPr preferRelativeResize="0"/>
          <p:nvPr/>
        </p:nvPicPr>
        <p:blipFill>
          <a:blip r:embed="rId3">
            <a:alphaModFix/>
          </a:blip>
          <a:stretch>
            <a:fillRect/>
          </a:stretch>
        </p:blipFill>
        <p:spPr>
          <a:xfrm>
            <a:off x="457200" y="462700"/>
            <a:ext cx="7983450" cy="452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Location</a:t>
            </a:r>
            <a:endParaRPr/>
          </a:p>
        </p:txBody>
      </p:sp>
      <p:pic>
        <p:nvPicPr>
          <p:cNvPr id="129" name="Google Shape;129;p23"/>
          <p:cNvPicPr preferRelativeResize="0"/>
          <p:nvPr/>
        </p:nvPicPr>
        <p:blipFill>
          <a:blip r:embed="rId3">
            <a:alphaModFix/>
          </a:blip>
          <a:stretch>
            <a:fillRect/>
          </a:stretch>
        </p:blipFill>
        <p:spPr>
          <a:xfrm>
            <a:off x="1562100" y="572700"/>
            <a:ext cx="5626389" cy="4266000"/>
          </a:xfrm>
          <a:prstGeom prst="rect">
            <a:avLst/>
          </a:prstGeom>
          <a:noFill/>
          <a:ln>
            <a:noFill/>
          </a:ln>
        </p:spPr>
      </p:pic>
      <p:pic>
        <p:nvPicPr>
          <p:cNvPr id="130" name="Google Shape;130;p23"/>
          <p:cNvPicPr preferRelativeResize="0"/>
          <p:nvPr/>
        </p:nvPicPr>
        <p:blipFill>
          <a:blip r:embed="rId4">
            <a:alphaModFix/>
          </a:blip>
          <a:stretch>
            <a:fillRect/>
          </a:stretch>
        </p:blipFill>
        <p:spPr>
          <a:xfrm>
            <a:off x="1455425" y="421500"/>
            <a:ext cx="5906178" cy="44781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7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Drug Used </a:t>
            </a:r>
            <a:endParaRPr/>
          </a:p>
        </p:txBody>
      </p:sp>
      <p:pic>
        <p:nvPicPr>
          <p:cNvPr id="136" name="Google Shape;136;p24"/>
          <p:cNvPicPr preferRelativeResize="0"/>
          <p:nvPr/>
        </p:nvPicPr>
        <p:blipFill>
          <a:blip r:embed="rId3">
            <a:alphaModFix/>
          </a:blip>
          <a:stretch>
            <a:fillRect/>
          </a:stretch>
        </p:blipFill>
        <p:spPr>
          <a:xfrm>
            <a:off x="970325" y="711375"/>
            <a:ext cx="7363200" cy="420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Access to Treatment</a:t>
            </a:r>
            <a:endParaRPr/>
          </a:p>
        </p:txBody>
      </p:sp>
      <p:pic>
        <p:nvPicPr>
          <p:cNvPr id="142" name="Google Shape;142;p25"/>
          <p:cNvPicPr preferRelativeResize="0"/>
          <p:nvPr/>
        </p:nvPicPr>
        <p:blipFill>
          <a:blip r:embed="rId3">
            <a:alphaModFix/>
          </a:blip>
          <a:stretch>
            <a:fillRect/>
          </a:stretch>
        </p:blipFill>
        <p:spPr>
          <a:xfrm>
            <a:off x="720327" y="707425"/>
            <a:ext cx="7139275" cy="4056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Government Assistance versus Fentanyl Deaths</a:t>
            </a:r>
            <a:endParaRPr/>
          </a:p>
        </p:txBody>
      </p:sp>
      <p:pic>
        <p:nvPicPr>
          <p:cNvPr id="148" name="Google Shape;148;p26"/>
          <p:cNvPicPr preferRelativeResize="0"/>
          <p:nvPr/>
        </p:nvPicPr>
        <p:blipFill>
          <a:blip r:embed="rId3">
            <a:alphaModFix/>
          </a:blip>
          <a:stretch>
            <a:fillRect/>
          </a:stretch>
        </p:blipFill>
        <p:spPr>
          <a:xfrm>
            <a:off x="1802500" y="1095800"/>
            <a:ext cx="5674527"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1364278" y="-64550"/>
            <a:ext cx="6384143" cy="5143500"/>
          </a:xfrm>
          <a:prstGeom prst="rect">
            <a:avLst/>
          </a:prstGeom>
          <a:noFill/>
          <a:ln>
            <a:noFill/>
          </a:ln>
        </p:spPr>
      </p:pic>
      <p:sp>
        <p:nvSpPr>
          <p:cNvPr id="154" name="Google Shape;154;p2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a:t>
            </a:r>
            <a:endParaRPr/>
          </a:p>
        </p:txBody>
      </p:sp>
      <p:sp>
        <p:nvSpPr>
          <p:cNvPr id="155" name="Google Shape;155;p27"/>
          <p:cNvSpPr txBox="1"/>
          <p:nvPr/>
        </p:nvSpPr>
        <p:spPr>
          <a:xfrm>
            <a:off x="5541625" y="1840050"/>
            <a:ext cx="312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6" name="Google Shape;156;p27"/>
          <p:cNvSpPr txBox="1"/>
          <p:nvPr/>
        </p:nvSpPr>
        <p:spPr>
          <a:xfrm>
            <a:off x="3165325" y="2100050"/>
            <a:ext cx="312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7" name="Google Shape;157;p27"/>
          <p:cNvSpPr txBox="1"/>
          <p:nvPr/>
        </p:nvSpPr>
        <p:spPr>
          <a:xfrm>
            <a:off x="2446125" y="2216850"/>
            <a:ext cx="312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58" name="Google Shape;158;p27"/>
          <p:cNvSpPr txBox="1"/>
          <p:nvPr/>
        </p:nvSpPr>
        <p:spPr>
          <a:xfrm>
            <a:off x="7323000" y="2100050"/>
            <a:ext cx="15093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Fentanyl Deaths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(normalized)</a:t>
            </a:r>
            <a:endParaRPr/>
          </a:p>
        </p:txBody>
      </p:sp>
      <p:sp>
        <p:nvSpPr>
          <p:cNvPr id="159" name="Google Shape;159;p27"/>
          <p:cNvSpPr txBox="1"/>
          <p:nvPr/>
        </p:nvSpPr>
        <p:spPr>
          <a:xfrm rot="938784">
            <a:off x="2365712" y="4437411"/>
            <a:ext cx="1911014" cy="37705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Housing Assistance</a:t>
            </a:r>
            <a:endParaRPr/>
          </a:p>
        </p:txBody>
      </p:sp>
      <p:sp>
        <p:nvSpPr>
          <p:cNvPr id="160" name="Google Shape;160;p27"/>
          <p:cNvSpPr txBox="1"/>
          <p:nvPr/>
        </p:nvSpPr>
        <p:spPr>
          <a:xfrm rot="-2489712">
            <a:off x="6018849" y="4107334"/>
            <a:ext cx="1176351" cy="25588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Admissions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8"/>
          <p:cNvPicPr preferRelativeResize="0"/>
          <p:nvPr/>
        </p:nvPicPr>
        <p:blipFill rotWithShape="1">
          <a:blip r:embed="rId3">
            <a:alphaModFix/>
          </a:blip>
          <a:srcRect b="5911" l="7559" r="4535" t="5191"/>
          <a:stretch/>
        </p:blipFill>
        <p:spPr>
          <a:xfrm>
            <a:off x="1712000" y="643925"/>
            <a:ext cx="7268724" cy="4227850"/>
          </a:xfrm>
          <a:prstGeom prst="rect">
            <a:avLst/>
          </a:prstGeom>
          <a:noFill/>
          <a:ln>
            <a:noFill/>
          </a:ln>
        </p:spPr>
      </p:pic>
      <p:sp>
        <p:nvSpPr>
          <p:cNvPr id="166" name="Google Shape;166;p28"/>
          <p:cNvSpPr txBox="1"/>
          <p:nvPr/>
        </p:nvSpPr>
        <p:spPr>
          <a:xfrm>
            <a:off x="146950" y="689600"/>
            <a:ext cx="2159100" cy="2679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Proxima Nova"/>
              <a:buChar char="●"/>
            </a:pPr>
            <a:r>
              <a:rPr lang="en" sz="1800">
                <a:latin typeface="Proxima Nova"/>
                <a:ea typeface="Proxima Nova"/>
                <a:cs typeface="Proxima Nova"/>
                <a:sym typeface="Proxima Nova"/>
              </a:rPr>
              <a:t>Cluster 1</a:t>
            </a:r>
            <a:endParaRPr sz="1800">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sz="1800">
                <a:latin typeface="Proxima Nova"/>
                <a:ea typeface="Proxima Nova"/>
                <a:cs typeface="Proxima Nova"/>
                <a:sym typeface="Proxima Nova"/>
              </a:rPr>
              <a:t>Cluster 2</a:t>
            </a:r>
            <a:endParaRPr sz="1800">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sz="1800">
                <a:latin typeface="Proxima Nova"/>
                <a:ea typeface="Proxima Nova"/>
                <a:cs typeface="Proxima Nova"/>
                <a:sym typeface="Proxima Nova"/>
              </a:rPr>
              <a:t>Cluster 0</a:t>
            </a:r>
            <a:endParaRPr sz="1800">
              <a:latin typeface="Proxima Nova"/>
              <a:ea typeface="Proxima Nova"/>
              <a:cs typeface="Proxima Nova"/>
              <a:sym typeface="Proxima Nova"/>
            </a:endParaRPr>
          </a:p>
        </p:txBody>
      </p:sp>
      <p:cxnSp>
        <p:nvCxnSpPr>
          <p:cNvPr id="167" name="Google Shape;167;p28"/>
          <p:cNvCxnSpPr/>
          <p:nvPr/>
        </p:nvCxnSpPr>
        <p:spPr>
          <a:xfrm>
            <a:off x="1627825" y="949575"/>
            <a:ext cx="3911400" cy="8253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68" name="Google Shape;168;p28"/>
          <p:cNvCxnSpPr/>
          <p:nvPr/>
        </p:nvCxnSpPr>
        <p:spPr>
          <a:xfrm>
            <a:off x="1639125" y="960875"/>
            <a:ext cx="3086100" cy="2419200"/>
          </a:xfrm>
          <a:prstGeom prst="curvedConnector3">
            <a:avLst>
              <a:gd fmla="val 90477" name="adj1"/>
            </a:avLst>
          </a:prstGeom>
          <a:noFill/>
          <a:ln cap="flat" cmpd="sng" w="9525">
            <a:solidFill>
              <a:srgbClr val="FF0000"/>
            </a:solidFill>
            <a:prstDash val="solid"/>
            <a:round/>
            <a:headEnd len="med" w="med" type="none"/>
            <a:tailEnd len="med" w="med" type="triangle"/>
          </a:ln>
        </p:spPr>
      </p:cxnSp>
      <p:cxnSp>
        <p:nvCxnSpPr>
          <p:cNvPr id="169" name="Google Shape;169;p28"/>
          <p:cNvCxnSpPr/>
          <p:nvPr/>
        </p:nvCxnSpPr>
        <p:spPr>
          <a:xfrm flipH="1" rot="-5400000">
            <a:off x="1271750" y="1316950"/>
            <a:ext cx="2859900" cy="2079900"/>
          </a:xfrm>
          <a:prstGeom prst="curvedConnector3">
            <a:avLst>
              <a:gd fmla="val 8301" name="adj1"/>
            </a:avLst>
          </a:prstGeom>
          <a:noFill/>
          <a:ln cap="flat" cmpd="sng" w="9525">
            <a:solidFill>
              <a:srgbClr val="FF0000"/>
            </a:solidFill>
            <a:prstDash val="solid"/>
            <a:round/>
            <a:headEnd len="med" w="med" type="none"/>
            <a:tailEnd len="med" w="med" type="triangle"/>
          </a:ln>
        </p:spPr>
      </p:cxnSp>
      <p:cxnSp>
        <p:nvCxnSpPr>
          <p:cNvPr id="170" name="Google Shape;170;p28"/>
          <p:cNvCxnSpPr/>
          <p:nvPr/>
        </p:nvCxnSpPr>
        <p:spPr>
          <a:xfrm>
            <a:off x="1650450" y="938275"/>
            <a:ext cx="2577300" cy="1548600"/>
          </a:xfrm>
          <a:prstGeom prst="curvedConnector3">
            <a:avLst>
              <a:gd fmla="val 91231" name="adj1"/>
            </a:avLst>
          </a:prstGeom>
          <a:noFill/>
          <a:ln cap="flat" cmpd="sng" w="9525">
            <a:solidFill>
              <a:srgbClr val="FF0000"/>
            </a:solidFill>
            <a:prstDash val="solid"/>
            <a:round/>
            <a:headEnd len="med" w="med" type="none"/>
            <a:tailEnd len="med" w="med" type="triangle"/>
          </a:ln>
        </p:spPr>
      </p:cxnSp>
      <p:cxnSp>
        <p:nvCxnSpPr>
          <p:cNvPr id="171" name="Google Shape;171;p28"/>
          <p:cNvCxnSpPr/>
          <p:nvPr/>
        </p:nvCxnSpPr>
        <p:spPr>
          <a:xfrm>
            <a:off x="1639125" y="1356525"/>
            <a:ext cx="2928000" cy="7347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72" name="Google Shape;172;p28"/>
          <p:cNvCxnSpPr/>
          <p:nvPr/>
        </p:nvCxnSpPr>
        <p:spPr>
          <a:xfrm flipH="1" rot="-5400000">
            <a:off x="1362100" y="1656175"/>
            <a:ext cx="1695900" cy="10740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73" name="Google Shape;173;p28"/>
          <p:cNvCxnSpPr/>
          <p:nvPr/>
        </p:nvCxnSpPr>
        <p:spPr>
          <a:xfrm>
            <a:off x="1673050" y="1367825"/>
            <a:ext cx="4182600" cy="282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74" name="Google Shape;174;p28"/>
          <p:cNvCxnSpPr/>
          <p:nvPr/>
        </p:nvCxnSpPr>
        <p:spPr>
          <a:xfrm>
            <a:off x="1695650" y="1367825"/>
            <a:ext cx="3210300" cy="21648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75" name="Google Shape;175;p28"/>
          <p:cNvCxnSpPr/>
          <p:nvPr/>
        </p:nvCxnSpPr>
        <p:spPr>
          <a:xfrm flipH="1" rot="10800000">
            <a:off x="1684350" y="972125"/>
            <a:ext cx="4210200" cy="3957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76" name="Google Shape;176;p28"/>
          <p:cNvCxnSpPr/>
          <p:nvPr/>
        </p:nvCxnSpPr>
        <p:spPr>
          <a:xfrm>
            <a:off x="1673050" y="1356525"/>
            <a:ext cx="6217500" cy="18651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77" name="Google Shape;177;p28"/>
          <p:cNvCxnSpPr/>
          <p:nvPr/>
        </p:nvCxnSpPr>
        <p:spPr>
          <a:xfrm>
            <a:off x="1695650" y="1356525"/>
            <a:ext cx="4454100" cy="373200"/>
          </a:xfrm>
          <a:prstGeom prst="curvedConnector3">
            <a:avLst>
              <a:gd fmla="val 49491" name="adj1"/>
            </a:avLst>
          </a:prstGeom>
          <a:noFill/>
          <a:ln cap="flat" cmpd="sng" w="9525">
            <a:solidFill>
              <a:schemeClr val="dk2"/>
            </a:solidFill>
            <a:prstDash val="solid"/>
            <a:round/>
            <a:headEnd len="med" w="med" type="none"/>
            <a:tailEnd len="med" w="med" type="triangle"/>
          </a:ln>
        </p:spPr>
      </p:cxnSp>
      <p:cxnSp>
        <p:nvCxnSpPr>
          <p:cNvPr id="178" name="Google Shape;178;p28"/>
          <p:cNvCxnSpPr/>
          <p:nvPr/>
        </p:nvCxnSpPr>
        <p:spPr>
          <a:xfrm>
            <a:off x="1695650" y="1356525"/>
            <a:ext cx="3402600" cy="12321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79" name="Google Shape;179;p28"/>
          <p:cNvCxnSpPr/>
          <p:nvPr/>
        </p:nvCxnSpPr>
        <p:spPr>
          <a:xfrm>
            <a:off x="1661750" y="1356525"/>
            <a:ext cx="4001700" cy="1209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80" name="Google Shape;180;p28"/>
          <p:cNvCxnSpPr/>
          <p:nvPr/>
        </p:nvCxnSpPr>
        <p:spPr>
          <a:xfrm>
            <a:off x="1673050" y="1367825"/>
            <a:ext cx="3527100" cy="7122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81" name="Google Shape;181;p28"/>
          <p:cNvCxnSpPr/>
          <p:nvPr/>
        </p:nvCxnSpPr>
        <p:spPr>
          <a:xfrm>
            <a:off x="7568300" y="3207625"/>
            <a:ext cx="192300" cy="1188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82" name="Google Shape;182;p28"/>
          <p:cNvCxnSpPr/>
          <p:nvPr/>
        </p:nvCxnSpPr>
        <p:spPr>
          <a:xfrm flipH="1" rot="-5400000">
            <a:off x="977700" y="2074475"/>
            <a:ext cx="2679300" cy="12660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83" name="Google Shape;183;p28"/>
          <p:cNvCxnSpPr/>
          <p:nvPr/>
        </p:nvCxnSpPr>
        <p:spPr>
          <a:xfrm rot="-5400000">
            <a:off x="7475000" y="2843000"/>
            <a:ext cx="489000" cy="234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84" name="Google Shape;184;p28"/>
          <p:cNvCxnSpPr/>
          <p:nvPr/>
        </p:nvCxnSpPr>
        <p:spPr>
          <a:xfrm rot="5400000">
            <a:off x="2264475" y="3659950"/>
            <a:ext cx="769200" cy="435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85" name="Google Shape;185;p28"/>
          <p:cNvCxnSpPr/>
          <p:nvPr/>
        </p:nvCxnSpPr>
        <p:spPr>
          <a:xfrm flipH="1" rot="10800000">
            <a:off x="3870350" y="1435450"/>
            <a:ext cx="220500" cy="864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86" name="Google Shape;186;p28"/>
          <p:cNvCxnSpPr/>
          <p:nvPr/>
        </p:nvCxnSpPr>
        <p:spPr>
          <a:xfrm>
            <a:off x="4384700" y="3446425"/>
            <a:ext cx="196500" cy="1200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87" name="Google Shape;187;p28"/>
          <p:cNvCxnSpPr/>
          <p:nvPr/>
        </p:nvCxnSpPr>
        <p:spPr>
          <a:xfrm>
            <a:off x="1661750" y="1367825"/>
            <a:ext cx="5754000" cy="576300"/>
          </a:xfrm>
          <a:prstGeom prst="curved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7"/>
                                        </p:tgtEl>
                                      </p:cBhvr>
                                    </p:animEffect>
                                    <p:set>
                                      <p:cBhvr>
                                        <p:cTn dur="1" fill="hold">
                                          <p:stCondLst>
                                            <p:cond delay="1000"/>
                                          </p:stCondLst>
                                        </p:cTn>
                                        <p:tgtEl>
                                          <p:spTgt spid="1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68"/>
                                        </p:tgtEl>
                                      </p:cBhvr>
                                    </p:animEffect>
                                    <p:set>
                                      <p:cBhvr>
                                        <p:cTn dur="1" fill="hold">
                                          <p:stCondLst>
                                            <p:cond delay="1000"/>
                                          </p:stCondLst>
                                        </p:cTn>
                                        <p:tgtEl>
                                          <p:spTgt spid="1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69"/>
                                        </p:tgtEl>
                                      </p:cBhvr>
                                    </p:animEffect>
                                    <p:set>
                                      <p:cBhvr>
                                        <p:cTn dur="1" fill="hold">
                                          <p:stCondLst>
                                            <p:cond delay="1000"/>
                                          </p:stCondLst>
                                        </p:cTn>
                                        <p:tgtEl>
                                          <p:spTgt spid="1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0"/>
                                        </p:tgtEl>
                                      </p:cBhvr>
                                    </p:animEffect>
                                    <p:set>
                                      <p:cBhvr>
                                        <p:cTn dur="1" fill="hold">
                                          <p:stCondLst>
                                            <p:cond delay="1000"/>
                                          </p:stCondLst>
                                        </p:cTn>
                                        <p:tgtEl>
                                          <p:spTgt spid="17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9"/>
          <p:cNvPicPr preferRelativeResize="0"/>
          <p:nvPr/>
        </p:nvPicPr>
        <p:blipFill>
          <a:blip r:embed="rId3">
            <a:alphaModFix/>
          </a:blip>
          <a:stretch>
            <a:fillRect/>
          </a:stretch>
        </p:blipFill>
        <p:spPr>
          <a:xfrm>
            <a:off x="1364278" y="-64550"/>
            <a:ext cx="6384143" cy="5143500"/>
          </a:xfrm>
          <a:prstGeom prst="rect">
            <a:avLst/>
          </a:prstGeom>
          <a:noFill/>
          <a:ln>
            <a:noFill/>
          </a:ln>
        </p:spPr>
      </p:pic>
      <p:sp>
        <p:nvSpPr>
          <p:cNvPr id="193" name="Google Shape;193;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a:t>
            </a:r>
            <a:endParaRPr/>
          </a:p>
        </p:txBody>
      </p:sp>
      <p:sp>
        <p:nvSpPr>
          <p:cNvPr id="194" name="Google Shape;194;p29"/>
          <p:cNvSpPr txBox="1"/>
          <p:nvPr/>
        </p:nvSpPr>
        <p:spPr>
          <a:xfrm>
            <a:off x="5541625" y="1840050"/>
            <a:ext cx="312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5" name="Google Shape;195;p29"/>
          <p:cNvSpPr txBox="1"/>
          <p:nvPr/>
        </p:nvSpPr>
        <p:spPr>
          <a:xfrm>
            <a:off x="3165325" y="2100050"/>
            <a:ext cx="312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96" name="Google Shape;196;p29"/>
          <p:cNvSpPr txBox="1"/>
          <p:nvPr/>
        </p:nvSpPr>
        <p:spPr>
          <a:xfrm>
            <a:off x="2446125" y="2216850"/>
            <a:ext cx="312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7" name="Google Shape;197;p29"/>
          <p:cNvSpPr txBox="1"/>
          <p:nvPr/>
        </p:nvSpPr>
        <p:spPr>
          <a:xfrm>
            <a:off x="7323000" y="2100050"/>
            <a:ext cx="15093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Fentanyl Deaths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(normalized)</a:t>
            </a:r>
            <a:endParaRPr/>
          </a:p>
        </p:txBody>
      </p:sp>
      <p:sp>
        <p:nvSpPr>
          <p:cNvPr id="198" name="Google Shape;198;p29"/>
          <p:cNvSpPr txBox="1"/>
          <p:nvPr/>
        </p:nvSpPr>
        <p:spPr>
          <a:xfrm rot="938784">
            <a:off x="2365712" y="4437411"/>
            <a:ext cx="1911014" cy="37705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Housing Assistance</a:t>
            </a:r>
            <a:endParaRPr/>
          </a:p>
        </p:txBody>
      </p:sp>
      <p:sp>
        <p:nvSpPr>
          <p:cNvPr id="199" name="Google Shape;199;p29"/>
          <p:cNvSpPr txBox="1"/>
          <p:nvPr/>
        </p:nvSpPr>
        <p:spPr>
          <a:xfrm rot="-2489712">
            <a:off x="6018849" y="4107334"/>
            <a:ext cx="1176351" cy="25588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Admissions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05" name="Google Shape;20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Linear regression model didn’t fit multivariable data</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R2 = 52%</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Problems normalizing fentanyl deaths</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11" name="Google Shape;21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sz="1400">
                <a:solidFill>
                  <a:srgbClr val="000000"/>
                </a:solidFill>
              </a:rPr>
              <a:t>HHS Office, and Public Affairs. “About the U.S. Opioid Epidemic.” </a:t>
            </a:r>
            <a:r>
              <a:rPr i="1" lang="en" sz="1400">
                <a:solidFill>
                  <a:srgbClr val="000000"/>
                </a:solidFill>
              </a:rPr>
              <a:t>HHS.gov</a:t>
            </a:r>
            <a:r>
              <a:rPr lang="en" sz="1400">
                <a:solidFill>
                  <a:srgbClr val="000000"/>
                </a:solidFill>
              </a:rPr>
              <a:t>, US Department of Health and Human Services, 6 Mar. 2018, www.hhs.gov/opioids/about-the-epidemic/.</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“Opioid Overdose.” </a:t>
            </a:r>
            <a:r>
              <a:rPr i="1" lang="en" sz="1400">
                <a:solidFill>
                  <a:srgbClr val="000000"/>
                </a:solidFill>
              </a:rPr>
              <a:t>Centers for Disease Control and Prevention</a:t>
            </a:r>
            <a:r>
              <a:rPr lang="en" sz="1400">
                <a:solidFill>
                  <a:srgbClr val="000000"/>
                </a:solidFill>
              </a:rPr>
              <a:t>, Centers for Disease Control and Prevention, 23 Oct. 2017, www.cdc.gov/drugoverdose/.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Volkow, Nora, and Francis Collins. “‘All Scientific Hands on Deck’ to End the Opioid Crisis.”</a:t>
            </a:r>
            <a:r>
              <a:rPr i="1" lang="en" sz="1400">
                <a:solidFill>
                  <a:srgbClr val="000000"/>
                </a:solidFill>
              </a:rPr>
              <a:t>Advancing Addiction Science</a:t>
            </a:r>
            <a:r>
              <a:rPr lang="en" sz="1400">
                <a:solidFill>
                  <a:srgbClr val="000000"/>
                </a:solidFill>
              </a:rPr>
              <a:t>, National Institute on Drug Abuse , 31 May 2017, www.drugabuse.gov/about-nida/noras-blog/2017/05/all-scientific-hands-deck-to-end-opioid-crisis.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Dream Team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David “The C</a:t>
            </a:r>
            <a:r>
              <a:rPr lang="en">
                <a:solidFill>
                  <a:srgbClr val="000000"/>
                </a:solidFill>
              </a:rPr>
              <a:t>ode Wizard” </a:t>
            </a:r>
            <a:r>
              <a:rPr lang="en">
                <a:solidFill>
                  <a:srgbClr val="000000"/>
                </a:solidFill>
              </a:rPr>
              <a:t>Hinton: chief coder and project mastermind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Allison Gallant: background information, research, pharma intel, David’s support system</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Shivani Sampathkumar: results analysis, pharma intel, David’s supporter part 2</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a:t>
            </a:r>
            <a:endParaRPr/>
          </a:p>
        </p:txBody>
      </p:sp>
      <p:sp>
        <p:nvSpPr>
          <p:cNvPr id="217" name="Google Shape;21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30000"/>
              </a:lnSpc>
              <a:spcBef>
                <a:spcPts val="800"/>
              </a:spcBef>
              <a:spcAft>
                <a:spcPts val="0"/>
              </a:spcAft>
              <a:buClr>
                <a:srgbClr val="000000"/>
              </a:buClr>
              <a:buSzPts val="1400"/>
              <a:buAutoNum type="arabicPeriod"/>
            </a:pPr>
            <a:r>
              <a:rPr lang="en" sz="1400">
                <a:solidFill>
                  <a:srgbClr val="000000"/>
                </a:solidFill>
              </a:rPr>
              <a:t>Accidental Drug Related Deaths 2012-2017. https://catalog.data.gov/dataset/accidental-drug-related-deaths-january-2012-sept-2015. </a:t>
            </a:r>
            <a:endParaRPr sz="1400">
              <a:solidFill>
                <a:srgbClr val="000000"/>
              </a:solidFill>
            </a:endParaRPr>
          </a:p>
          <a:p>
            <a:pPr indent="-317500" lvl="0" marL="457200" rtl="0" algn="l">
              <a:lnSpc>
                <a:spcPct val="130000"/>
              </a:lnSpc>
              <a:spcBef>
                <a:spcPts val="0"/>
              </a:spcBef>
              <a:spcAft>
                <a:spcPts val="0"/>
              </a:spcAft>
              <a:buClr>
                <a:srgbClr val="000000"/>
              </a:buClr>
              <a:buSzPts val="1400"/>
              <a:buAutoNum type="arabicPeriod"/>
            </a:pPr>
            <a:r>
              <a:rPr lang="en" sz="1400">
                <a:solidFill>
                  <a:srgbClr val="000000"/>
                </a:solidFill>
              </a:rPr>
              <a:t>Opioid Related Treatment Admissions by Town in Department of Mental Health and Addiction Services Programs.https://catalog.data.gov/dataset/opioid-related-treatment-admissions-by-town-in-department-of-mental-health-and-addiction-. </a:t>
            </a:r>
            <a:endParaRPr sz="1400">
              <a:solidFill>
                <a:srgbClr val="000000"/>
              </a:solidFill>
            </a:endParaRPr>
          </a:p>
          <a:p>
            <a:pPr indent="0" lvl="0" marL="0" rtl="0" algn="l">
              <a:lnSpc>
                <a:spcPct val="130000"/>
              </a:lnSpc>
              <a:spcBef>
                <a:spcPts val="800"/>
              </a:spcBef>
              <a:spcAft>
                <a:spcPts val="400"/>
              </a:spcAft>
              <a:buNone/>
            </a:pPr>
            <a:r>
              <a:t/>
            </a:r>
            <a:endParaRPr sz="1100">
              <a:solidFill>
                <a:srgbClr val="444444"/>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445025"/>
            <a:ext cx="8520600" cy="182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7200"/>
          </a:p>
          <a:p>
            <a:pPr indent="0" lvl="0" marL="0" rtl="0" algn="ctr">
              <a:spcBef>
                <a:spcPts val="0"/>
              </a:spcBef>
              <a:spcAft>
                <a:spcPts val="0"/>
              </a:spcAft>
              <a:buNone/>
            </a:pPr>
            <a:r>
              <a:rPr lang="en" sz="7200"/>
              <a:t>Questions!</a:t>
            </a:r>
            <a:endParaRPr sz="7200"/>
          </a:p>
        </p:txBody>
      </p:sp>
      <p:pic>
        <p:nvPicPr>
          <p:cNvPr id="223" name="Google Shape;223;p33"/>
          <p:cNvPicPr preferRelativeResize="0"/>
          <p:nvPr/>
        </p:nvPicPr>
        <p:blipFill rotWithShape="1">
          <a:blip r:embed="rId3">
            <a:alphaModFix amt="12000"/>
          </a:blip>
          <a:srcRect b="16100" l="0" r="0" t="9671"/>
          <a:stretch/>
        </p:blipFill>
        <p:spPr>
          <a:xfrm>
            <a:off x="32425" y="0"/>
            <a:ext cx="9079150" cy="505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mt="23000"/>
          </a:blip>
          <a:stretch>
            <a:fillRect/>
          </a:stretch>
        </p:blipFill>
        <p:spPr>
          <a:xfrm>
            <a:off x="0" y="0"/>
            <a:ext cx="8952010" cy="5143500"/>
          </a:xfrm>
          <a:prstGeom prst="rect">
            <a:avLst/>
          </a:prstGeom>
          <a:noFill/>
          <a:ln>
            <a:noFill/>
          </a:ln>
        </p:spPr>
      </p:pic>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Opioid Crisis: </a:t>
            </a:r>
            <a:r>
              <a:rPr i="1" lang="en"/>
              <a:t>How did we get here?</a:t>
            </a:r>
            <a:endParaRPr i="1"/>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1914: Harrison Narcotics Act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1980’s: “Addiction Rare in </a:t>
            </a:r>
            <a:r>
              <a:rPr lang="en">
                <a:solidFill>
                  <a:srgbClr val="000000"/>
                </a:solidFill>
              </a:rPr>
              <a:t>Patients</a:t>
            </a:r>
            <a:r>
              <a:rPr lang="en">
                <a:solidFill>
                  <a:srgbClr val="000000"/>
                </a:solidFill>
              </a:rPr>
              <a:t> Treated with Narcotics”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1998: FDA approves first drug containing Fentanyl for prescription use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2007: Purdue Pharma is sued by state governments for misleading advertising of OxyContin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2010’s: FDA approves abuse-deterrent OxyContin formulation</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2016: CDC guidelines for prescribing opioids for chronic pain management</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2017: President’s Commission on Combating Drug Addiction and the Opioid Crisis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Research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Connecticut counties 2012-2016</a:t>
            </a:r>
            <a:endParaRPr>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Opioid overdose deaths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Admittance to opioid treatment facilities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Access to government housing assistance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Specific drug found in system at time of death </a:t>
            </a:r>
            <a:endParaRPr sz="1600">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H</a:t>
            </a:r>
            <a:r>
              <a:rPr lang="en">
                <a:solidFill>
                  <a:srgbClr val="000000"/>
                </a:solidFill>
              </a:rPr>
              <a:t>ow have accidental drug-related death rates changed in </a:t>
            </a:r>
            <a:r>
              <a:rPr lang="en">
                <a:solidFill>
                  <a:srgbClr val="000000"/>
                </a:solidFill>
              </a:rPr>
              <a:t>Connecticut counties between 2012 and 2016 compared to</a:t>
            </a:r>
            <a:r>
              <a:rPr lang="en">
                <a:solidFill>
                  <a:srgbClr val="000000"/>
                </a:solidFill>
              </a:rPr>
              <a:t> the number of opioid-related treatment admissions, government housing assistance, and what specific drug was found in the system at the time of death?</a:t>
            </a:r>
            <a:endParaRPr>
              <a:solidFill>
                <a:srgbClr val="000000"/>
              </a:solidFill>
            </a:endParaRPr>
          </a:p>
        </p:txBody>
      </p:sp>
      <p:pic>
        <p:nvPicPr>
          <p:cNvPr id="80" name="Google Shape;80;p16"/>
          <p:cNvPicPr preferRelativeResize="0"/>
          <p:nvPr/>
        </p:nvPicPr>
        <p:blipFill>
          <a:blip r:embed="rId3">
            <a:alphaModFix/>
          </a:blip>
          <a:stretch>
            <a:fillRect/>
          </a:stretch>
        </p:blipFill>
        <p:spPr>
          <a:xfrm>
            <a:off x="5557400" y="107750"/>
            <a:ext cx="3123075" cy="2523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What can influence the number of drug-related deaths in a population?</a:t>
            </a:r>
            <a:endParaRPr>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Policies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Government programs and assistance</a:t>
            </a:r>
            <a:endParaRPr sz="16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As future healthcare professionals</a:t>
            </a:r>
            <a:r>
              <a:rPr lang="en">
                <a:solidFill>
                  <a:srgbClr val="000000"/>
                </a:solidFill>
              </a:rPr>
              <a:t>...</a:t>
            </a:r>
            <a:r>
              <a:rPr lang="en">
                <a:solidFill>
                  <a:srgbClr val="000000"/>
                </a:solidFill>
              </a:rPr>
              <a:t>.</a:t>
            </a:r>
            <a:endParaRPr>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The role of the pharmaceutical industry</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The responsibility of pharmacists </a:t>
            </a:r>
            <a:endParaRPr sz="1600">
              <a:solidFill>
                <a:srgbClr val="000000"/>
              </a:solidFill>
            </a:endParaRPr>
          </a:p>
        </p:txBody>
      </p:sp>
      <p:pic>
        <p:nvPicPr>
          <p:cNvPr id="87" name="Google Shape;87;p17"/>
          <p:cNvPicPr preferRelativeResize="0"/>
          <p:nvPr/>
        </p:nvPicPr>
        <p:blipFill>
          <a:blip r:embed="rId3">
            <a:alphaModFix amt="6000"/>
          </a:blip>
          <a:stretch>
            <a:fillRect/>
          </a:stretch>
        </p:blipFill>
        <p:spPr>
          <a:xfrm>
            <a:off x="2213100" y="48401"/>
            <a:ext cx="5160250" cy="504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Primary dataset </a:t>
            </a:r>
            <a:endParaRPr>
              <a:solidFill>
                <a:srgbClr val="000000"/>
              </a:solidFill>
            </a:endParaRPr>
          </a:p>
          <a:p>
            <a:pPr indent="-330200" lvl="1" marL="914400" rtl="0" algn="l">
              <a:lnSpc>
                <a:spcPct val="100000"/>
              </a:lnSpc>
              <a:spcBef>
                <a:spcPts val="0"/>
              </a:spcBef>
              <a:spcAft>
                <a:spcPts val="0"/>
              </a:spcAft>
              <a:buSzPts val="1600"/>
              <a:buChar char="○"/>
            </a:pPr>
            <a:r>
              <a:rPr lang="en" sz="1600">
                <a:solidFill>
                  <a:srgbClr val="000000"/>
                </a:solidFill>
              </a:rPr>
              <a:t>Office of the Chief Medical Examiner - accidental drug related deaths, which includes toxicity reports, death certificate, as well as a scene investigation.</a:t>
            </a:r>
            <a:endParaRPr sz="16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Supporting datasets</a:t>
            </a:r>
            <a:endParaRPr>
              <a:solidFill>
                <a:srgbClr val="000000"/>
              </a:solidFill>
            </a:endParaRPr>
          </a:p>
          <a:p>
            <a:pPr indent="-330200" lvl="1" marL="914400" rtl="0" algn="l">
              <a:spcBef>
                <a:spcPts val="0"/>
              </a:spcBef>
              <a:spcAft>
                <a:spcPts val="0"/>
              </a:spcAft>
              <a:buSzPts val="1600"/>
              <a:buChar char="○"/>
            </a:pPr>
            <a:r>
              <a:rPr lang="en" sz="1600">
                <a:solidFill>
                  <a:srgbClr val="000000"/>
                </a:solidFill>
              </a:rPr>
              <a:t>Department of Mental Health and Addiction Services - </a:t>
            </a:r>
            <a:r>
              <a:rPr lang="en" sz="1600">
                <a:solidFill>
                  <a:srgbClr val="000000"/>
                </a:solidFill>
              </a:rPr>
              <a:t>opioid related treatment admissions</a:t>
            </a:r>
            <a:r>
              <a:rPr lang="en" sz="1600">
                <a:solidFill>
                  <a:srgbClr val="000000"/>
                </a:solidFill>
              </a:rPr>
              <a:t>, which includes Town level data on depicting the number of entries, and individuals served per year in treatment programs.</a:t>
            </a:r>
            <a:endParaRPr sz="1600">
              <a:solidFill>
                <a:srgbClr val="000000"/>
              </a:solidFill>
            </a:endParaRPr>
          </a:p>
          <a:p>
            <a:pPr indent="-330200" lvl="1" marL="914400" rtl="0" algn="l">
              <a:spcBef>
                <a:spcPts val="0"/>
              </a:spcBef>
              <a:spcAft>
                <a:spcPts val="0"/>
              </a:spcAft>
              <a:buSzPts val="1600"/>
              <a:buChar char="○"/>
            </a:pPr>
            <a:r>
              <a:rPr lang="en" sz="1600">
                <a:solidFill>
                  <a:srgbClr val="000000"/>
                </a:solidFill>
              </a:rPr>
              <a:t>Department of Housing - </a:t>
            </a:r>
            <a:r>
              <a:rPr lang="en" sz="1600">
                <a:solidFill>
                  <a:srgbClr val="000000"/>
                </a:solidFill>
              </a:rPr>
              <a:t>affordable housing</a:t>
            </a:r>
            <a:r>
              <a:rPr lang="en" sz="1600">
                <a:solidFill>
                  <a:srgbClr val="000000"/>
                </a:solidFill>
              </a:rPr>
              <a:t>, which includes counts of assisted housing units or housing receiving financial assistance under any governmental program.</a:t>
            </a:r>
            <a:endParaRPr sz="16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sz="12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The group of interest in this study are those factors resulting in an opioid-related death.</a:t>
            </a:r>
            <a:endParaRPr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Linear - Regression:</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Coefficient: </a:t>
            </a:r>
            <a:r>
              <a:rPr lang="en">
                <a:solidFill>
                  <a:srgbClr val="000000"/>
                </a:solidFill>
              </a:rPr>
              <a:t>Total Assisted Units (0.9355) and Admissions (0.7938). </a:t>
            </a:r>
            <a:endParaRPr>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Intercept: </a:t>
            </a:r>
            <a:r>
              <a:rPr lang="en" sz="1200">
                <a:solidFill>
                  <a:srgbClr val="000000"/>
                </a:solidFill>
                <a:latin typeface="Calibri"/>
                <a:ea typeface="Calibri"/>
                <a:cs typeface="Calibri"/>
                <a:sym typeface="Calibri"/>
              </a:rPr>
              <a:t>  </a:t>
            </a:r>
            <a:r>
              <a:rPr lang="en">
                <a:solidFill>
                  <a:srgbClr val="000000"/>
                </a:solidFill>
              </a:rPr>
              <a:t>0.004821</a:t>
            </a:r>
            <a:endParaRPr>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Total Assisted Units vs Fentanyl Deaths</a:t>
            </a:r>
            <a:endParaRPr sz="1600">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R-squared: 64%</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Total Admissions vs Fentanyl Deaths</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R-squared: 52%</a:t>
            </a:r>
            <a:endParaRPr>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Clustering:</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K-means: </a:t>
            </a:r>
            <a:r>
              <a:rPr lang="en">
                <a:solidFill>
                  <a:srgbClr val="000000"/>
                </a:solidFill>
              </a:rPr>
              <a:t>3</a:t>
            </a:r>
            <a:endParaRPr>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X: </a:t>
            </a:r>
            <a:r>
              <a:rPr lang="en">
                <a:solidFill>
                  <a:srgbClr val="000000"/>
                </a:solidFill>
              </a:rPr>
              <a:t>Total Assisted Units and Admissions to Treatment</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Char char="○"/>
            </a:pPr>
            <a:r>
              <a:rPr lang="en" sz="1600">
                <a:solidFill>
                  <a:srgbClr val="000000"/>
                </a:solidFill>
              </a:rPr>
              <a:t>y: </a:t>
            </a:r>
            <a:r>
              <a:rPr lang="en">
                <a:solidFill>
                  <a:srgbClr val="000000"/>
                </a:solidFill>
              </a:rPr>
              <a:t> Fentanyl related deaths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Population Age  </a:t>
            </a:r>
            <a:endParaRPr/>
          </a:p>
        </p:txBody>
      </p:sp>
      <p:pic>
        <p:nvPicPr>
          <p:cNvPr id="105" name="Google Shape;105;p20"/>
          <p:cNvPicPr preferRelativeResize="0"/>
          <p:nvPr/>
        </p:nvPicPr>
        <p:blipFill>
          <a:blip r:embed="rId3">
            <a:alphaModFix/>
          </a:blip>
          <a:stretch>
            <a:fillRect/>
          </a:stretch>
        </p:blipFill>
        <p:spPr>
          <a:xfrm>
            <a:off x="2018513" y="955325"/>
            <a:ext cx="5726475" cy="3817650"/>
          </a:xfrm>
          <a:prstGeom prst="rect">
            <a:avLst/>
          </a:prstGeom>
          <a:noFill/>
          <a:ln>
            <a:noFill/>
          </a:ln>
        </p:spPr>
      </p:pic>
      <p:sp>
        <p:nvSpPr>
          <p:cNvPr id="106" name="Google Shape;106;p20"/>
          <p:cNvSpPr txBox="1"/>
          <p:nvPr/>
        </p:nvSpPr>
        <p:spPr>
          <a:xfrm>
            <a:off x="3120138" y="572700"/>
            <a:ext cx="3523200" cy="1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Age versus Overdose Deaths</a:t>
            </a:r>
            <a:endParaRPr/>
          </a:p>
        </p:txBody>
      </p:sp>
      <p:sp>
        <p:nvSpPr>
          <p:cNvPr id="107" name="Google Shape;107;p20"/>
          <p:cNvSpPr txBox="1"/>
          <p:nvPr/>
        </p:nvSpPr>
        <p:spPr>
          <a:xfrm rot="-5400000">
            <a:off x="279275" y="1925550"/>
            <a:ext cx="30921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Deaths</a:t>
            </a:r>
            <a:endParaRPr/>
          </a:p>
        </p:txBody>
      </p:sp>
      <p:sp>
        <p:nvSpPr>
          <p:cNvPr id="108" name="Google Shape;108;p20"/>
          <p:cNvSpPr txBox="1"/>
          <p:nvPr/>
        </p:nvSpPr>
        <p:spPr>
          <a:xfrm>
            <a:off x="4615825" y="4667725"/>
            <a:ext cx="11892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Population Sex</a:t>
            </a:r>
            <a:endParaRPr/>
          </a:p>
        </p:txBody>
      </p:sp>
      <p:pic>
        <p:nvPicPr>
          <p:cNvPr id="114" name="Google Shape;114;p21"/>
          <p:cNvPicPr preferRelativeResize="0"/>
          <p:nvPr/>
        </p:nvPicPr>
        <p:blipFill>
          <a:blip r:embed="rId3">
            <a:alphaModFix/>
          </a:blip>
          <a:stretch>
            <a:fillRect/>
          </a:stretch>
        </p:blipFill>
        <p:spPr>
          <a:xfrm>
            <a:off x="1995750" y="852563"/>
            <a:ext cx="5467890" cy="3958525"/>
          </a:xfrm>
          <a:prstGeom prst="rect">
            <a:avLst/>
          </a:prstGeom>
          <a:noFill/>
          <a:ln>
            <a:noFill/>
          </a:ln>
        </p:spPr>
      </p:pic>
      <p:sp>
        <p:nvSpPr>
          <p:cNvPr id="115" name="Google Shape;115;p21"/>
          <p:cNvSpPr txBox="1"/>
          <p:nvPr/>
        </p:nvSpPr>
        <p:spPr>
          <a:xfrm rot="-5400000">
            <a:off x="877075" y="2348775"/>
            <a:ext cx="177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Deaths</a:t>
            </a:r>
            <a:endParaRPr/>
          </a:p>
        </p:txBody>
      </p:sp>
      <p:sp>
        <p:nvSpPr>
          <p:cNvPr id="116" name="Google Shape;116;p21"/>
          <p:cNvSpPr txBox="1"/>
          <p:nvPr/>
        </p:nvSpPr>
        <p:spPr>
          <a:xfrm>
            <a:off x="4446300" y="4513700"/>
            <a:ext cx="16371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Sex</a:t>
            </a:r>
            <a:endParaRPr/>
          </a:p>
        </p:txBody>
      </p:sp>
      <p:sp>
        <p:nvSpPr>
          <p:cNvPr id="117" name="Google Shape;117;p21"/>
          <p:cNvSpPr txBox="1"/>
          <p:nvPr/>
        </p:nvSpPr>
        <p:spPr>
          <a:xfrm>
            <a:off x="3093750" y="572700"/>
            <a:ext cx="40449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Deaths versus Sex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