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4" r:id="rId3"/>
    <p:sldId id="275" r:id="rId5"/>
    <p:sldId id="276" r:id="rId6"/>
    <p:sldId id="298" r:id="rId7"/>
    <p:sldId id="300" r:id="rId8"/>
    <p:sldId id="301" r:id="rId9"/>
    <p:sldId id="302" r:id="rId10"/>
    <p:sldId id="303" r:id="rId11"/>
    <p:sldId id="304" r:id="rId12"/>
    <p:sldId id="305" r:id="rId13"/>
    <p:sldId id="306" r:id="rId14"/>
    <p:sldId id="266" r:id="rId15"/>
    <p:sldId id="307" r:id="rId16"/>
    <p:sldId id="268" r:id="rId17"/>
    <p:sldId id="267" r:id="rId18"/>
    <p:sldId id="282" r:id="rId19"/>
    <p:sldId id="264" r:id="rId20"/>
    <p:sldId id="278" r:id="rId21"/>
    <p:sldId id="310" r:id="rId22"/>
    <p:sldId id="311" r:id="rId23"/>
    <p:sldId id="312" r:id="rId24"/>
    <p:sldId id="313" r:id="rId25"/>
    <p:sldId id="315" r:id="rId26"/>
    <p:sldId id="316"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6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114" y="678"/>
      </p:cViewPr>
      <p:guideLst>
        <p:guide orient="horz" pos="2247"/>
        <p:guide pos="3840"/>
        <p:guide pos="7256"/>
        <p:guide orient="horz" pos="667"/>
        <p:guide orient="horz" pos="777"/>
        <p:guide orient="horz" pos="3922"/>
        <p:guide orient="horz" pos="38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29AFD-2303-4D17-8CB8-215F34AD2B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DC06E-5EB8-49E7-8EE6-2EBC9CB999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DC06E-5EB8-49E7-8EE6-2EBC9CB999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2B5DF-7041-4EF0-B3A4-21799647921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2B5DF-7041-4EF0-B3A4-21799647921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2B5DF-7041-4EF0-B3A4-21799647921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72416F4-32D2-4CF9-B50E-37DF177412D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DC06E-5EB8-49E7-8EE6-2EBC9CB9995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DC06E-5EB8-49E7-8EE6-2EBC9CB999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FD834EC-75D9-434F-B728-7E668D02870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DC06E-5EB8-49E7-8EE6-2EBC9CB999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DC06E-5EB8-49E7-8EE6-2EBC9CB999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ADC06E-5EB8-49E7-8EE6-2EBC9CB999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2B5DF-7041-4EF0-B3A4-21799647921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2B5DF-7041-4EF0-B3A4-21799647921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2B5DF-7041-4EF0-B3A4-2179964792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330" b="1890"/>
          <a:stretch>
            <a:fillRect/>
          </a:stretch>
        </p:blipFill>
        <p:spPr>
          <a:xfrm>
            <a:off x="0" y="0"/>
            <a:ext cx="12207712" cy="685328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330" b="1890"/>
          <a:stretch>
            <a:fillRect/>
          </a:stretch>
        </p:blipFill>
        <p:spPr>
          <a:xfrm flipH="1">
            <a:off x="0" y="0"/>
            <a:ext cx="12207712" cy="68532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23"/>
          <a:stretch>
            <a:fillRect/>
          </a:stretch>
        </p:blipFill>
        <p:spPr>
          <a:xfrm>
            <a:off x="-6543" y="0"/>
            <a:ext cx="12198543"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016000" y="2959100"/>
            <a:ext cx="3035300" cy="53975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a:innerShdw blurRad="50800">
              <a:prstClr val="black"/>
            </a:innerShdw>
          </a:effectLst>
        </p:spPr>
        <p:txBody>
          <a:bodyPr wrap="square">
            <a:noAutofit/>
          </a:bodyPr>
          <a:lstStyle>
            <a:lvl1pPr marL="0" indent="0" algn="ctr">
              <a:buNone/>
              <a:defRPr sz="1400">
                <a:solidFill>
                  <a:schemeClr val="tx1">
                    <a:lumMod val="65000"/>
                    <a:lumOff val="35000"/>
                  </a:schemeClr>
                </a:solidFill>
              </a:defRPr>
            </a:lvl1pPr>
          </a:lstStyle>
          <a:p>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32548" y="2494964"/>
            <a:ext cx="4326902" cy="1198880"/>
          </a:xfrm>
          <a:prstGeom prst="rect">
            <a:avLst/>
          </a:prstGeom>
          <a:noFill/>
        </p:spPr>
        <p:txBody>
          <a:bodyPr wrap="square" rtlCol="0">
            <a:spAutoFit/>
          </a:bodyPr>
          <a:lstStyle/>
          <a:p>
            <a:pPr algn="ctr"/>
            <a:r>
              <a:rPr lang="en-US" altLang="zh-CN" sz="3600" b="1" dirty="0"/>
              <a:t>TJOS</a:t>
            </a:r>
            <a:endParaRPr lang="en-US" altLang="zh-CN" sz="3600" b="1" dirty="0"/>
          </a:p>
          <a:p>
            <a:pPr algn="ctr"/>
            <a:r>
              <a:rPr lang="zh-CN" altLang="en-US" sz="3600" b="1" dirty="0"/>
              <a:t>操作系统课程设计</a:t>
            </a:r>
            <a:endParaRPr lang="zh-CN" altLang="en-US" sz="3600" b="1" dirty="0"/>
          </a:p>
        </p:txBody>
      </p:sp>
      <p:sp>
        <p:nvSpPr>
          <p:cNvPr id="6" name="文本框 5"/>
          <p:cNvSpPr txBox="1"/>
          <p:nvPr/>
        </p:nvSpPr>
        <p:spPr>
          <a:xfrm>
            <a:off x="3932548" y="3693496"/>
            <a:ext cx="4326902" cy="1476375"/>
          </a:xfrm>
          <a:prstGeom prst="rect">
            <a:avLst/>
          </a:prstGeom>
          <a:noFill/>
        </p:spPr>
        <p:txBody>
          <a:bodyPr wrap="square" rtlCol="0">
            <a:spAutoFit/>
          </a:bodyPr>
          <a:lstStyle/>
          <a:p>
            <a:pPr algn="ctr"/>
            <a:r>
              <a:rPr lang="zh-CN" altLang="en-US" dirty="0"/>
              <a:t>组长：  张铃沛 1953196</a:t>
            </a:r>
            <a:endParaRPr lang="zh-CN" altLang="en-US" dirty="0"/>
          </a:p>
          <a:p>
            <a:pPr algn="ctr"/>
            <a:r>
              <a:rPr lang="zh-CN" altLang="en-US" dirty="0"/>
              <a:t>组员：  周心怡 1951102 </a:t>
            </a:r>
            <a:endParaRPr lang="zh-CN" altLang="en-US" dirty="0"/>
          </a:p>
          <a:p>
            <a:pPr algn="ctr"/>
            <a:r>
              <a:rPr lang="zh-CN" altLang="en-US" dirty="0"/>
              <a:t>成以恒 1950059</a:t>
            </a:r>
            <a:endParaRPr lang="zh-CN" altLang="en-US" dirty="0"/>
          </a:p>
          <a:p>
            <a:pPr algn="ctr"/>
            <a:r>
              <a:rPr lang="zh-CN" altLang="en-US" dirty="0"/>
              <a:t>杨飞航 1952347</a:t>
            </a:r>
            <a:endParaRPr lang="zh-CN" altLang="en-US" dirty="0"/>
          </a:p>
          <a:p>
            <a:pPr algn="ctr"/>
            <a:r>
              <a:rPr lang="zh-CN" altLang="en-US" dirty="0"/>
              <a:t>李梦祥 1952726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1"/>
          <p:cNvSpPr txBox="1"/>
          <p:nvPr/>
        </p:nvSpPr>
        <p:spPr>
          <a:xfrm>
            <a:off x="611505" y="851535"/>
            <a:ext cx="4330700" cy="4986020"/>
          </a:xfrm>
          <a:prstGeom prst="rect">
            <a:avLst/>
          </a:prstGeom>
          <a:noFill/>
        </p:spPr>
        <p:txBody>
          <a:bodyPr wrap="square" lIns="0" tIns="0" rIns="0" bIns="0" rtlCol="0">
            <a:spAutoFit/>
          </a:bodyPr>
          <a:lstStyle/>
          <a:p>
            <a:pPr algn="l"/>
            <a:r>
              <a:rPr lang="en-US" dirty="0">
                <a:solidFill>
                  <a:schemeClr val="accent1"/>
                </a:solidFill>
                <a:effectLst>
                  <a:outerShdw blurRad="38100" dist="25400" dir="5400000" algn="ctr" rotWithShape="0">
                    <a:srgbClr val="6E747A">
                      <a:alpha val="43000"/>
                    </a:srgbClr>
                  </a:outerShdw>
                </a:effectLst>
                <a:cs typeface="+mn-ea"/>
                <a:sym typeface="+mn-lt"/>
              </a:rPr>
              <a:t>3.2.3</a:t>
            </a:r>
            <a:r>
              <a:rPr lang="zh-CN" altLang="en-US" dirty="0">
                <a:solidFill>
                  <a:schemeClr val="accent1"/>
                </a:solidFill>
                <a:effectLst>
                  <a:outerShdw blurRad="38100" dist="25400" dir="5400000" algn="ctr" rotWithShape="0">
                    <a:srgbClr val="6E747A">
                      <a:alpha val="43000"/>
                    </a:srgbClr>
                  </a:outerShdw>
                </a:effectLst>
                <a:cs typeface="+mn-ea"/>
                <a:sym typeface="+mn-lt"/>
              </a:rPr>
              <a:t>特权集的设置及转移</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较为核心的代码和数据，将被放在特权级较高的层级中。</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处理器通过识别CPL、DPL、RPL这3种特权级进行特权级检验，如果处理器检测到一个访问请求是不合法的，将会产生常规保护错误。</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序从一个代码段转移到另一个代码段之前，目标代码段的选择子会被加载到cs中。</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特权级转移可以分为两类，一类是通过jmp和call的直接转移，另一类是通过运用门描述符或者TSS进行转移</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zh-CN" altLang="en-US" dirty="0">
                <a:solidFill>
                  <a:schemeClr val="tx1"/>
                </a:solidFill>
                <a:effectLst>
                  <a:outerShdw blurRad="38100" dist="19050" dir="2700000" algn="tl" rotWithShape="0">
                    <a:schemeClr val="dk1">
                      <a:alpha val="40000"/>
                    </a:schemeClr>
                  </a:outerShdw>
                </a:effectLst>
                <a:cs typeface="+mn-ea"/>
                <a:sym typeface="+mn-lt"/>
              </a:rPr>
              <a:t>如图：调用门的宏定义</a:t>
            </a:r>
            <a:endParaRPr lang="zh-CN" altLang="en-US" dirty="0">
              <a:solidFill>
                <a:schemeClr val="tx1"/>
              </a:solidFill>
              <a:effectLst>
                <a:outerShdw blurRad="38100" dist="19050" dir="2700000" algn="tl" rotWithShape="0">
                  <a:schemeClr val="dk1">
                    <a:alpha val="40000"/>
                  </a:schemeClr>
                </a:outerShdw>
              </a:effectLst>
              <a:cs typeface="+mn-ea"/>
              <a:sym typeface="+mn-lt"/>
            </a:endParaRPr>
          </a:p>
        </p:txBody>
      </p:sp>
      <p:grpSp>
        <p:nvGrpSpPr>
          <p:cNvPr id="22" name="组合 21"/>
          <p:cNvGrpSpPr/>
          <p:nvPr/>
        </p:nvGrpSpPr>
        <p:grpSpPr>
          <a:xfrm>
            <a:off x="3270387" y="154305"/>
            <a:ext cx="5722678" cy="697304"/>
            <a:chOff x="4849793" y="172533"/>
            <a:chExt cx="2804795" cy="697304"/>
          </a:xfrm>
        </p:grpSpPr>
        <p:sp>
          <p:nvSpPr>
            <p:cNvPr id="27" name="文本框 26"/>
            <p:cNvSpPr txBox="1"/>
            <p:nvPr/>
          </p:nvSpPr>
          <p:spPr>
            <a:xfrm>
              <a:off x="4849793" y="172533"/>
              <a:ext cx="2804795" cy="368935"/>
            </a:xfrm>
            <a:prstGeom prst="rect">
              <a:avLst/>
            </a:prstGeom>
            <a:noFill/>
          </p:spPr>
          <p:txBody>
            <a:bodyPr wrap="square" lIns="0" tIns="0" rIns="0" bIns="0" rtlCol="0">
              <a:spAutoFit/>
              <a:scene3d>
                <a:camera prst="orthographicFront"/>
                <a:lightRig rig="threePt" dir="t"/>
              </a:scene3d>
            </a:bodyPr>
            <a:lstStyle/>
            <a:p>
              <a:pPr algn="ctr"/>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2</a:t>
              </a:r>
              <a:r>
                <a:rPr lang="zh-CN" altLang="en-US" sz="2400" b="1" spc="300" dirty="0">
                  <a:solidFill>
                    <a:srgbClr val="506EA7"/>
                  </a:solidFill>
                  <a:cs typeface="+mn-ea"/>
                  <a:sym typeface="+mn-lt"/>
                </a:rPr>
                <a:t>保护模式的建立</a:t>
              </a:r>
              <a:endParaRPr lang="zh-CN" altLang="en-US" sz="2400" b="1" spc="300" dirty="0">
                <a:solidFill>
                  <a:srgbClr val="506EA7"/>
                </a:solidFill>
                <a:cs typeface="+mn-ea"/>
                <a:sym typeface="+mn-lt"/>
              </a:endParaRPr>
            </a:p>
          </p:txBody>
        </p:sp>
        <p:cxnSp>
          <p:nvCxnSpPr>
            <p:cNvPr id="26"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8"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339080" y="1337310"/>
            <a:ext cx="6997700" cy="346075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1"/>
          <p:cNvSpPr txBox="1"/>
          <p:nvPr/>
        </p:nvSpPr>
        <p:spPr>
          <a:xfrm>
            <a:off x="542290" y="2044065"/>
            <a:ext cx="4330700" cy="2769870"/>
          </a:xfrm>
          <a:prstGeom prst="rect">
            <a:avLst/>
          </a:prstGeom>
          <a:noFill/>
        </p:spPr>
        <p:txBody>
          <a:bodyPr wrap="square" lIns="0" tIns="0" rIns="0" bIns="0" rtlCol="0">
            <a:spAutoFit/>
          </a:bodyPr>
          <a:lstStyle/>
          <a:p>
            <a:pPr algn="l"/>
            <a:r>
              <a:rPr lang="en-US" dirty="0">
                <a:solidFill>
                  <a:schemeClr val="accent1"/>
                </a:solidFill>
                <a:effectLst>
                  <a:outerShdw blurRad="38100" dist="25400" dir="5400000" algn="ctr" rotWithShape="0">
                    <a:srgbClr val="6E747A">
                      <a:alpha val="43000"/>
                    </a:srgbClr>
                  </a:outerShdw>
                </a:effectLst>
                <a:cs typeface="+mn-ea"/>
                <a:sym typeface="+mn-lt"/>
              </a:rPr>
              <a:t>3.2.4</a:t>
            </a:r>
            <a:r>
              <a:rPr lang="zh-CN" altLang="en-US" dirty="0">
                <a:solidFill>
                  <a:schemeClr val="accent1"/>
                </a:solidFill>
                <a:effectLst>
                  <a:outerShdw blurRad="38100" dist="25400" dir="5400000" algn="ctr" rotWithShape="0">
                    <a:srgbClr val="6E747A">
                      <a:alpha val="43000"/>
                    </a:srgbClr>
                  </a:outerShdw>
                </a:effectLst>
                <a:cs typeface="+mn-ea"/>
                <a:sym typeface="+mn-lt"/>
              </a:rPr>
              <a:t>页式存储的实现</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通过一个二级页表，实现从逻辑地址到物理地址的转换。</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先是从由寄存器cr3指定的页目录中根据线性地址的高10位得到页表地址，然后在页表中根据线性地址的第12到21位得到物理页首地址，将这个首地址加上线性地址低12位便得到了物理地址。</a:t>
            </a:r>
            <a:endParaRPr lang="en-US" dirty="0">
              <a:solidFill>
                <a:schemeClr val="tx1"/>
              </a:solidFill>
              <a:effectLst>
                <a:outerShdw blurRad="38100" dist="19050" dir="2700000" algn="tl" rotWithShape="0">
                  <a:schemeClr val="dk1">
                    <a:alpha val="40000"/>
                  </a:schemeClr>
                </a:outerShdw>
              </a:effectLst>
              <a:cs typeface="+mn-ea"/>
              <a:sym typeface="+mn-lt"/>
            </a:endParaRPr>
          </a:p>
        </p:txBody>
      </p:sp>
      <p:grpSp>
        <p:nvGrpSpPr>
          <p:cNvPr id="22" name="组合 21"/>
          <p:cNvGrpSpPr/>
          <p:nvPr/>
        </p:nvGrpSpPr>
        <p:grpSpPr>
          <a:xfrm>
            <a:off x="3270387" y="154305"/>
            <a:ext cx="5722678" cy="697304"/>
            <a:chOff x="4849793" y="172533"/>
            <a:chExt cx="2804795" cy="697304"/>
          </a:xfrm>
        </p:grpSpPr>
        <p:sp>
          <p:nvSpPr>
            <p:cNvPr id="27" name="文本框 26"/>
            <p:cNvSpPr txBox="1"/>
            <p:nvPr/>
          </p:nvSpPr>
          <p:spPr>
            <a:xfrm>
              <a:off x="4849793" y="172533"/>
              <a:ext cx="2804795" cy="368935"/>
            </a:xfrm>
            <a:prstGeom prst="rect">
              <a:avLst/>
            </a:prstGeom>
            <a:noFill/>
          </p:spPr>
          <p:txBody>
            <a:bodyPr wrap="square" lIns="0" tIns="0" rIns="0" bIns="0" rtlCol="0">
              <a:spAutoFit/>
              <a:scene3d>
                <a:camera prst="orthographicFront"/>
                <a:lightRig rig="threePt" dir="t"/>
              </a:scene3d>
            </a:bodyPr>
            <a:lstStyle/>
            <a:p>
              <a:pPr algn="ctr"/>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2</a:t>
              </a:r>
              <a:r>
                <a:rPr lang="zh-CN" altLang="en-US" sz="2400" b="1" spc="300" dirty="0">
                  <a:solidFill>
                    <a:srgbClr val="506EA7"/>
                  </a:solidFill>
                  <a:cs typeface="+mn-ea"/>
                  <a:sym typeface="+mn-lt"/>
                </a:rPr>
                <a:t>保护模式的建立</a:t>
              </a:r>
              <a:endParaRPr lang="zh-CN" altLang="en-US" sz="2400" b="1" spc="300" dirty="0">
                <a:solidFill>
                  <a:srgbClr val="506EA7"/>
                </a:solidFill>
                <a:cs typeface="+mn-ea"/>
                <a:sym typeface="+mn-lt"/>
              </a:endParaRPr>
            </a:p>
          </p:txBody>
        </p:sp>
        <p:cxnSp>
          <p:nvCxnSpPr>
            <p:cNvPr id="26"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9"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25085" y="1714500"/>
            <a:ext cx="6824980" cy="407543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132103" y="1632194"/>
            <a:ext cx="6172525" cy="2722848"/>
            <a:chOff x="519767" y="986512"/>
            <a:chExt cx="9898039" cy="4366260"/>
          </a:xfrm>
          <a:gradFill>
            <a:gsLst>
              <a:gs pos="0">
                <a:schemeClr val="accent6"/>
              </a:gs>
              <a:gs pos="100000">
                <a:srgbClr val="506EA7"/>
              </a:gs>
            </a:gsLst>
          </a:gradFill>
        </p:grpSpPr>
        <p:sp>
          <p:nvSpPr>
            <p:cNvPr id="3" name="Rectangle 2"/>
            <p:cNvSpPr/>
            <p:nvPr/>
          </p:nvSpPr>
          <p:spPr>
            <a:xfrm rot="20616625">
              <a:off x="6565648" y="2370559"/>
              <a:ext cx="2099416" cy="1633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 name="Rectangle 3"/>
            <p:cNvSpPr/>
            <p:nvPr/>
          </p:nvSpPr>
          <p:spPr>
            <a:xfrm rot="19453894">
              <a:off x="4617995" y="3332388"/>
              <a:ext cx="2099416" cy="1633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Rectangle 4"/>
            <p:cNvSpPr/>
            <p:nvPr/>
          </p:nvSpPr>
          <p:spPr>
            <a:xfrm rot="20673045">
              <a:off x="2562535" y="4259588"/>
              <a:ext cx="2099417" cy="1633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Rectangle 5"/>
            <p:cNvSpPr/>
            <p:nvPr/>
          </p:nvSpPr>
          <p:spPr>
            <a:xfrm rot="19552948">
              <a:off x="519767" y="5189417"/>
              <a:ext cx="2099417" cy="1633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 name="Rectangle 6"/>
            <p:cNvSpPr/>
            <p:nvPr/>
          </p:nvSpPr>
          <p:spPr>
            <a:xfrm rot="19487601">
              <a:off x="8629590" y="1536379"/>
              <a:ext cx="1788216" cy="1633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Freeform: Shape 7"/>
            <p:cNvSpPr/>
            <p:nvPr/>
          </p:nvSpPr>
          <p:spPr>
            <a:xfrm rot="16200000">
              <a:off x="9862120" y="986512"/>
              <a:ext cx="488691" cy="488692"/>
            </a:xfrm>
            <a:custGeom>
              <a:avLst/>
              <a:gdLst>
                <a:gd name="connsiteX0" fmla="*/ 741836 w 741836"/>
                <a:gd name="connsiteY0" fmla="*/ 91490 h 741836"/>
                <a:gd name="connsiteX1" fmla="*/ 741836 w 741836"/>
                <a:gd name="connsiteY1" fmla="*/ 650346 h 741836"/>
                <a:gd name="connsiteX2" fmla="*/ 650346 w 741836"/>
                <a:gd name="connsiteY2" fmla="*/ 741836 h 741836"/>
                <a:gd name="connsiteX3" fmla="*/ 91490 w 741836"/>
                <a:gd name="connsiteY3" fmla="*/ 741836 h 741836"/>
                <a:gd name="connsiteX4" fmla="*/ 0 w 741836"/>
                <a:gd name="connsiteY4" fmla="*/ 650346 h 741836"/>
                <a:gd name="connsiteX5" fmla="*/ 91490 w 741836"/>
                <a:gd name="connsiteY5" fmla="*/ 558856 h 741836"/>
                <a:gd name="connsiteX6" fmla="*/ 558856 w 741836"/>
                <a:gd name="connsiteY6" fmla="*/ 558856 h 741836"/>
                <a:gd name="connsiteX7" fmla="*/ 558856 w 741836"/>
                <a:gd name="connsiteY7" fmla="*/ 91490 h 741836"/>
                <a:gd name="connsiteX8" fmla="*/ 650346 w 741836"/>
                <a:gd name="connsiteY8" fmla="*/ 0 h 741836"/>
                <a:gd name="connsiteX9" fmla="*/ 741836 w 741836"/>
                <a:gd name="connsiteY9" fmla="*/ 91490 h 741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836" h="741836">
                  <a:moveTo>
                    <a:pt x="741836" y="91490"/>
                  </a:moveTo>
                  <a:lnTo>
                    <a:pt x="741836" y="650346"/>
                  </a:lnTo>
                  <a:cubicBezTo>
                    <a:pt x="741836" y="700875"/>
                    <a:pt x="700875" y="741836"/>
                    <a:pt x="650346" y="741836"/>
                  </a:cubicBezTo>
                  <a:lnTo>
                    <a:pt x="91490" y="741836"/>
                  </a:lnTo>
                  <a:cubicBezTo>
                    <a:pt x="40961" y="741836"/>
                    <a:pt x="0" y="700875"/>
                    <a:pt x="0" y="650346"/>
                  </a:cubicBezTo>
                  <a:cubicBezTo>
                    <a:pt x="0" y="599817"/>
                    <a:pt x="40961" y="558856"/>
                    <a:pt x="91490" y="558856"/>
                  </a:cubicBezTo>
                  <a:lnTo>
                    <a:pt x="558856" y="558856"/>
                  </a:lnTo>
                  <a:lnTo>
                    <a:pt x="558856" y="91490"/>
                  </a:lnTo>
                  <a:cubicBezTo>
                    <a:pt x="558856" y="40961"/>
                    <a:pt x="599817" y="0"/>
                    <a:pt x="650346" y="0"/>
                  </a:cubicBezTo>
                  <a:cubicBezTo>
                    <a:pt x="700875" y="0"/>
                    <a:pt x="741836" y="40961"/>
                    <a:pt x="741836" y="914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11" name="Oval 10"/>
          <p:cNvSpPr/>
          <p:nvPr/>
        </p:nvSpPr>
        <p:spPr>
          <a:xfrm>
            <a:off x="3288817" y="3753141"/>
            <a:ext cx="266321" cy="266319"/>
          </a:xfrm>
          <a:prstGeom prst="ellipse">
            <a:avLst/>
          </a:prstGeom>
          <a:gradFill>
            <a:gsLst>
              <a:gs pos="0">
                <a:schemeClr val="accent6"/>
              </a:gs>
              <a:gs pos="100000">
                <a:srgbClr val="506EA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2" name="Oval 11"/>
          <p:cNvSpPr/>
          <p:nvPr/>
        </p:nvSpPr>
        <p:spPr>
          <a:xfrm>
            <a:off x="4648338" y="3402228"/>
            <a:ext cx="266321" cy="266319"/>
          </a:xfrm>
          <a:prstGeom prst="ellipse">
            <a:avLst/>
          </a:prstGeom>
          <a:gradFill>
            <a:gsLst>
              <a:gs pos="0">
                <a:schemeClr val="accent6"/>
              </a:gs>
              <a:gs pos="100000">
                <a:srgbClr val="506EA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3" name="Oval 12"/>
          <p:cNvSpPr/>
          <p:nvPr/>
        </p:nvSpPr>
        <p:spPr>
          <a:xfrm>
            <a:off x="5813974" y="2601444"/>
            <a:ext cx="266321" cy="266319"/>
          </a:xfrm>
          <a:prstGeom prst="ellipse">
            <a:avLst/>
          </a:prstGeom>
          <a:gradFill>
            <a:gsLst>
              <a:gs pos="0">
                <a:schemeClr val="accent6"/>
              </a:gs>
              <a:gs pos="100000">
                <a:srgbClr val="506EA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4" name="Oval 13"/>
          <p:cNvSpPr/>
          <p:nvPr/>
        </p:nvSpPr>
        <p:spPr>
          <a:xfrm>
            <a:off x="7128944" y="2224710"/>
            <a:ext cx="266321" cy="266319"/>
          </a:xfrm>
          <a:prstGeom prst="ellipse">
            <a:avLst/>
          </a:prstGeom>
          <a:gradFill>
            <a:gsLst>
              <a:gs pos="100000">
                <a:schemeClr val="accent4">
                  <a:lumMod val="75000"/>
                </a:schemeClr>
              </a:gs>
              <a:gs pos="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15" name="Group 14"/>
          <p:cNvGrpSpPr/>
          <p:nvPr/>
        </p:nvGrpSpPr>
        <p:grpSpPr>
          <a:xfrm>
            <a:off x="4092187" y="3867874"/>
            <a:ext cx="1474970" cy="449271"/>
            <a:chOff x="1414222" y="5281613"/>
            <a:chExt cx="1474970" cy="449271"/>
          </a:xfrm>
          <a:gradFill>
            <a:gsLst>
              <a:gs pos="0">
                <a:schemeClr val="accent6"/>
              </a:gs>
              <a:gs pos="100000">
                <a:srgbClr val="506EA7"/>
              </a:gs>
            </a:gsLst>
            <a:lin ang="2700000" scaled="0"/>
          </a:gradFill>
        </p:grpSpPr>
        <p:sp>
          <p:nvSpPr>
            <p:cNvPr id="16" name="Rectangle: Rounded Corners 15"/>
            <p:cNvSpPr/>
            <p:nvPr/>
          </p:nvSpPr>
          <p:spPr>
            <a:xfrm>
              <a:off x="1414222" y="5383268"/>
              <a:ext cx="1474970" cy="347616"/>
            </a:xfrm>
            <a:prstGeom prst="roundRect">
              <a:avLst>
                <a:gd name="adj" fmla="val 11905"/>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cs typeface="+mn-ea"/>
                  <a:sym typeface="+mn-lt"/>
                </a:rPr>
                <a:t>加载内核入内存</a:t>
              </a:r>
              <a:endParaRPr lang="id-ID" sz="1400" dirty="0">
                <a:cs typeface="+mn-ea"/>
                <a:sym typeface="+mn-lt"/>
              </a:endParaRPr>
            </a:p>
          </p:txBody>
        </p:sp>
        <p:sp>
          <p:nvSpPr>
            <p:cNvPr id="17" name="Isosceles Triangle 16"/>
            <p:cNvSpPr/>
            <p:nvPr/>
          </p:nvSpPr>
          <p:spPr>
            <a:xfrm>
              <a:off x="2056457" y="5281613"/>
              <a:ext cx="190500" cy="10165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18" name="Group 17"/>
          <p:cNvGrpSpPr/>
          <p:nvPr/>
        </p:nvGrpSpPr>
        <p:grpSpPr>
          <a:xfrm>
            <a:off x="2653881" y="3125656"/>
            <a:ext cx="1475105" cy="449271"/>
            <a:chOff x="1414222" y="5383268"/>
            <a:chExt cx="1475105" cy="449271"/>
          </a:xfrm>
          <a:gradFill>
            <a:gsLst>
              <a:gs pos="0">
                <a:schemeClr val="accent6"/>
              </a:gs>
              <a:gs pos="100000">
                <a:srgbClr val="506EA7"/>
              </a:gs>
            </a:gsLst>
            <a:lin ang="2700000" scaled="0"/>
          </a:gradFill>
        </p:grpSpPr>
        <p:sp>
          <p:nvSpPr>
            <p:cNvPr id="19" name="Rectangle: Rounded Corners 18"/>
            <p:cNvSpPr/>
            <p:nvPr/>
          </p:nvSpPr>
          <p:spPr>
            <a:xfrm>
              <a:off x="1414222" y="5383268"/>
              <a:ext cx="1475105" cy="347345"/>
            </a:xfrm>
            <a:prstGeom prst="roundRect">
              <a:avLst>
                <a:gd name="adj" fmla="val 11905"/>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id-ID" dirty="0">
                  <a:cs typeface="+mn-ea"/>
                  <a:sym typeface="+mn-lt"/>
                </a:rPr>
                <a:t>引导</a:t>
              </a:r>
              <a:endParaRPr lang="zh-CN" altLang="id-ID" dirty="0">
                <a:cs typeface="+mn-ea"/>
                <a:sym typeface="+mn-lt"/>
              </a:endParaRPr>
            </a:p>
          </p:txBody>
        </p:sp>
        <p:sp>
          <p:nvSpPr>
            <p:cNvPr id="20" name="Isosceles Triangle 19"/>
            <p:cNvSpPr/>
            <p:nvPr/>
          </p:nvSpPr>
          <p:spPr>
            <a:xfrm flipV="1">
              <a:off x="2056457" y="5730884"/>
              <a:ext cx="190500" cy="10165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22" name="Group 21"/>
          <p:cNvGrpSpPr/>
          <p:nvPr/>
        </p:nvGrpSpPr>
        <p:grpSpPr>
          <a:xfrm>
            <a:off x="6493830" y="2779721"/>
            <a:ext cx="1474970" cy="435301"/>
            <a:chOff x="1367867" y="5281613"/>
            <a:chExt cx="1474970" cy="435301"/>
          </a:xfrm>
          <a:gradFill>
            <a:gsLst>
              <a:gs pos="100000">
                <a:schemeClr val="accent4">
                  <a:lumMod val="75000"/>
                </a:schemeClr>
              </a:gs>
              <a:gs pos="0">
                <a:schemeClr val="accent4"/>
              </a:gs>
            </a:gsLst>
            <a:lin ang="2700000" scaled="0"/>
          </a:gradFill>
        </p:grpSpPr>
        <p:sp>
          <p:nvSpPr>
            <p:cNvPr id="23" name="Rectangle: Rounded Corners 22"/>
            <p:cNvSpPr/>
            <p:nvPr/>
          </p:nvSpPr>
          <p:spPr>
            <a:xfrm>
              <a:off x="1367867" y="5369298"/>
              <a:ext cx="1474970" cy="347616"/>
            </a:xfrm>
            <a:prstGeom prst="roundRect">
              <a:avLst>
                <a:gd name="adj" fmla="val 11905"/>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cs typeface="+mn-ea"/>
                  <a:sym typeface="+mn-lt"/>
                </a:rPr>
                <a:t>开始执行内核</a:t>
              </a:r>
              <a:endParaRPr lang="id-ID" sz="1600" dirty="0">
                <a:cs typeface="+mn-ea"/>
                <a:sym typeface="+mn-lt"/>
              </a:endParaRPr>
            </a:p>
          </p:txBody>
        </p:sp>
        <p:sp>
          <p:nvSpPr>
            <p:cNvPr id="24" name="Isosceles Triangle 23"/>
            <p:cNvSpPr/>
            <p:nvPr/>
          </p:nvSpPr>
          <p:spPr>
            <a:xfrm>
              <a:off x="2056457" y="5281613"/>
              <a:ext cx="190500" cy="10165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25" name="Group 24"/>
          <p:cNvGrpSpPr/>
          <p:nvPr/>
        </p:nvGrpSpPr>
        <p:grpSpPr>
          <a:xfrm>
            <a:off x="5194074" y="2022085"/>
            <a:ext cx="1474970" cy="449271"/>
            <a:chOff x="1414222" y="5383268"/>
            <a:chExt cx="1474970" cy="449271"/>
          </a:xfrm>
          <a:gradFill>
            <a:gsLst>
              <a:gs pos="0">
                <a:schemeClr val="accent6"/>
              </a:gs>
              <a:gs pos="100000">
                <a:srgbClr val="506EA7"/>
              </a:gs>
            </a:gsLst>
            <a:lin ang="2700000" scaled="0"/>
          </a:gradFill>
        </p:grpSpPr>
        <p:sp>
          <p:nvSpPr>
            <p:cNvPr id="26" name="Rectangle: Rounded Corners 25"/>
            <p:cNvSpPr/>
            <p:nvPr/>
          </p:nvSpPr>
          <p:spPr>
            <a:xfrm>
              <a:off x="1414222" y="5383268"/>
              <a:ext cx="1474970" cy="347616"/>
            </a:xfrm>
            <a:prstGeom prst="roundRect">
              <a:avLst>
                <a:gd name="adj" fmla="val 11905"/>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cs typeface="+mn-ea"/>
                  <a:sym typeface="+mn-lt"/>
                </a:rPr>
                <a:t>跳入保护模式</a:t>
              </a:r>
              <a:endParaRPr lang="id-ID" sz="1600" dirty="0">
                <a:cs typeface="+mn-ea"/>
                <a:sym typeface="+mn-lt"/>
              </a:endParaRPr>
            </a:p>
          </p:txBody>
        </p:sp>
        <p:sp>
          <p:nvSpPr>
            <p:cNvPr id="27" name="Isosceles Triangle 26"/>
            <p:cNvSpPr/>
            <p:nvPr/>
          </p:nvSpPr>
          <p:spPr>
            <a:xfrm flipV="1">
              <a:off x="2056457" y="5730884"/>
              <a:ext cx="190500" cy="10165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grpSp>
        <p:nvGrpSpPr>
          <p:cNvPr id="2" name="Group 1"/>
          <p:cNvGrpSpPr/>
          <p:nvPr/>
        </p:nvGrpSpPr>
        <p:grpSpPr>
          <a:xfrm>
            <a:off x="1776256" y="1633953"/>
            <a:ext cx="8442325" cy="5041265"/>
            <a:chOff x="4385471" y="1588233"/>
            <a:chExt cx="8442325" cy="5041265"/>
          </a:xfrm>
        </p:grpSpPr>
        <p:sp>
          <p:nvSpPr>
            <p:cNvPr id="30" name="Rectangle 29"/>
            <p:cNvSpPr/>
            <p:nvPr/>
          </p:nvSpPr>
          <p:spPr>
            <a:xfrm>
              <a:off x="4825526" y="4768313"/>
              <a:ext cx="8002270" cy="1861185"/>
            </a:xfrm>
            <a:prstGeom prst="rect">
              <a:avLst/>
            </a:prstGeom>
          </p:spPr>
          <p:txBody>
            <a:bodyPr wrap="square">
              <a:spAutoFit/>
            </a:bodyPr>
            <a:lstStyle/>
            <a:p>
              <a:pPr>
                <a:lnSpc>
                  <a:spcPct val="120000"/>
                </a:lnSpc>
              </a:pPr>
              <a:r>
                <a:rPr lang="en-US" sz="1600" dirty="0">
                  <a:solidFill>
                    <a:schemeClr val="bg1">
                      <a:lumMod val="50000"/>
                    </a:schemeClr>
                  </a:solidFill>
                  <a:cs typeface="+mn-ea"/>
                  <a:sym typeface="+mn-lt"/>
                </a:rPr>
                <a:t>需要loader模块来完成这一系列工作。引导扇区负责把Loader加载入内存并交给它控制权，由loader来完成接下来的工作。 </a:t>
              </a:r>
              <a:endParaRPr lang="en-US" sz="1600" dirty="0">
                <a:solidFill>
                  <a:schemeClr val="bg1">
                    <a:lumMod val="50000"/>
                  </a:schemeClr>
                </a:solidFill>
                <a:cs typeface="+mn-ea"/>
                <a:sym typeface="+mn-lt"/>
              </a:endParaRPr>
            </a:p>
            <a:p>
              <a:pPr>
                <a:lnSpc>
                  <a:spcPct val="120000"/>
                </a:lnSpc>
              </a:pPr>
              <a:endParaRPr lang="en-US" sz="1600" dirty="0">
                <a:solidFill>
                  <a:schemeClr val="bg1">
                    <a:lumMod val="50000"/>
                  </a:schemeClr>
                </a:solidFill>
                <a:cs typeface="+mn-ea"/>
                <a:sym typeface="+mn-lt"/>
              </a:endParaRPr>
            </a:p>
            <a:p>
              <a:pPr>
                <a:lnSpc>
                  <a:spcPct val="120000"/>
                </a:lnSpc>
              </a:pPr>
              <a:r>
                <a:rPr lang="en-US" sz="1600" dirty="0">
                  <a:solidFill>
                    <a:schemeClr val="bg1">
                      <a:lumMod val="50000"/>
                    </a:schemeClr>
                  </a:solidFill>
                  <a:cs typeface="+mn-ea"/>
                  <a:sym typeface="+mn-lt"/>
                </a:rPr>
                <a:t>在引导扇区执行后，遍历根目录区所有的扇区，将其加载入内存，并寻找loader.bin。之后我们能得到loader的起始扇区号。通过这个起始扇区号，我们可以先将该起始扇区装入内存，然后通过它找到FAT中的项，以此找到loader占用的其它扇区。</a:t>
              </a:r>
              <a:endParaRPr lang="en-US" sz="1600" dirty="0">
                <a:solidFill>
                  <a:schemeClr val="bg1">
                    <a:lumMod val="50000"/>
                  </a:schemeClr>
                </a:solidFill>
                <a:cs typeface="+mn-ea"/>
                <a:sym typeface="+mn-lt"/>
              </a:endParaRPr>
            </a:p>
          </p:txBody>
        </p:sp>
        <p:sp>
          <p:nvSpPr>
            <p:cNvPr id="31" name="Text Placeholder 2"/>
            <p:cNvSpPr txBox="1"/>
            <p:nvPr/>
          </p:nvSpPr>
          <p:spPr>
            <a:xfrm>
              <a:off x="4385471" y="1588233"/>
              <a:ext cx="3420981" cy="475747"/>
            </a:xfrm>
            <a:prstGeom prst="rect">
              <a:avLst/>
            </a:prstGeom>
          </p:spPr>
          <p:txBody>
            <a:bodyPr/>
            <a:lstStyle>
              <a:lvl1pPr marL="0" indent="0" algn="ctr" defTabSz="1460500" rtl="0" eaLnBrk="1" latinLnBrk="0" hangingPunct="1">
                <a:lnSpc>
                  <a:spcPct val="90000"/>
                </a:lnSpc>
                <a:spcBef>
                  <a:spcPts val="1600"/>
                </a:spcBef>
                <a:buFont typeface="Arial" panose="020B060402020209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9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9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9pPr>
            </a:lstStyle>
            <a:p>
              <a:pPr algn="l"/>
              <a:r>
                <a:rPr lang="id-ID" sz="1600" dirty="0">
                  <a:solidFill>
                    <a:schemeClr val="bg1">
                      <a:lumMod val="50000"/>
                    </a:schemeClr>
                  </a:solidFill>
                  <a:cs typeface="+mn-ea"/>
                  <a:sym typeface="+mn-lt"/>
                </a:rPr>
                <a:t>操作系统从开机到运行还要经过</a:t>
              </a:r>
              <a:endParaRPr lang="id-ID" sz="1600" dirty="0">
                <a:solidFill>
                  <a:schemeClr val="bg1">
                    <a:lumMod val="50000"/>
                  </a:schemeClr>
                </a:solidFill>
                <a:cs typeface="+mn-ea"/>
                <a:sym typeface="+mn-lt"/>
              </a:endParaRPr>
            </a:p>
          </p:txBody>
        </p:sp>
      </p:grpSp>
      <p:grpSp>
        <p:nvGrpSpPr>
          <p:cNvPr id="33" name="组合 32"/>
          <p:cNvGrpSpPr/>
          <p:nvPr/>
        </p:nvGrpSpPr>
        <p:grpSpPr>
          <a:xfrm>
            <a:off x="3357125" y="363173"/>
            <a:ext cx="5601335" cy="821129"/>
            <a:chOff x="3243839" y="48708"/>
            <a:chExt cx="5601335" cy="821129"/>
          </a:xfrm>
        </p:grpSpPr>
        <p:sp>
          <p:nvSpPr>
            <p:cNvPr id="40" name="文本框 39"/>
            <p:cNvSpPr txBox="1"/>
            <p:nvPr/>
          </p:nvSpPr>
          <p:spPr>
            <a:xfrm>
              <a:off x="3243839" y="48708"/>
              <a:ext cx="560133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3</a:t>
              </a:r>
              <a:r>
                <a:rPr lang="zh-CN" altLang="en-US" sz="2400" b="1" spc="300" dirty="0">
                  <a:solidFill>
                    <a:srgbClr val="506EA7"/>
                  </a:solidFill>
                  <a:cs typeface="+mn-ea"/>
                  <a:sym typeface="+mn-lt"/>
                </a:rPr>
                <a:t>Loader的编写和导入内存</a:t>
              </a:r>
              <a:endParaRPr lang="zh-CN" altLang="en-US" sz="2400" b="1" spc="300" dirty="0">
                <a:solidFill>
                  <a:srgbClr val="506EA7"/>
                </a:solidFill>
                <a:cs typeface="+mn-ea"/>
                <a:sym typeface="+mn-lt"/>
              </a:endParaRPr>
            </a:p>
          </p:txBody>
        </p:sp>
        <p:cxnSp>
          <p:nvCxnSpPr>
            <p:cNvPr id="39"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94380" y="2058035"/>
            <a:ext cx="5708015" cy="3563620"/>
          </a:xfrm>
          <a:prstGeom prst="rect">
            <a:avLst/>
          </a:prstGeom>
        </p:spPr>
      </p:pic>
      <p:grpSp>
        <p:nvGrpSpPr>
          <p:cNvPr id="33" name="组合 32"/>
          <p:cNvGrpSpPr/>
          <p:nvPr/>
        </p:nvGrpSpPr>
        <p:grpSpPr>
          <a:xfrm>
            <a:off x="3400940" y="363173"/>
            <a:ext cx="5601335" cy="821129"/>
            <a:chOff x="3287654" y="48708"/>
            <a:chExt cx="5601335" cy="821129"/>
          </a:xfrm>
        </p:grpSpPr>
        <p:sp>
          <p:nvSpPr>
            <p:cNvPr id="40" name="文本框 39"/>
            <p:cNvSpPr txBox="1"/>
            <p:nvPr/>
          </p:nvSpPr>
          <p:spPr>
            <a:xfrm>
              <a:off x="3287654" y="48708"/>
              <a:ext cx="5601335" cy="368935"/>
            </a:xfrm>
            <a:prstGeom prst="rect">
              <a:avLst/>
            </a:prstGeom>
            <a:noFill/>
          </p:spPr>
          <p:txBody>
            <a:bodyPr wrap="square" lIns="0" tIns="0" rIns="0" bIns="0" rtlCol="0">
              <a:spAutoFit/>
              <a:scene3d>
                <a:camera prst="orthographicFront"/>
                <a:lightRig rig="threePt" dir="t"/>
              </a:scene3d>
            </a:bodyPr>
            <a:p>
              <a:pPr algn="ctr"/>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4内核雏形的形成</a:t>
              </a:r>
              <a:endParaRPr lang="en-US" altLang="zh-CN" sz="2400" b="1" spc="300" dirty="0">
                <a:solidFill>
                  <a:srgbClr val="506EA7"/>
                </a:solidFill>
                <a:cs typeface="+mn-ea"/>
                <a:sym typeface="+mn-lt"/>
              </a:endParaRPr>
            </a:p>
          </p:txBody>
        </p:sp>
        <p:cxnSp>
          <p:nvCxnSpPr>
            <p:cNvPr id="39"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569720" y="1396365"/>
            <a:ext cx="9079230" cy="922020"/>
          </a:xfrm>
          <a:prstGeom prst="rect">
            <a:avLst/>
          </a:prstGeom>
          <a:noFill/>
        </p:spPr>
        <p:txBody>
          <a:bodyPr wrap="none" rtlCol="0">
            <a:spAutoFit/>
          </a:bodyPr>
          <a:p>
            <a:pPr algn="l"/>
            <a:r>
              <a:rPr lang="zh-CN" altLang="en-US"/>
              <a:t>在跳转进入loader过后，loader需要承担“加载内核到内存”以及“进入保护模式”的工作。</a:t>
            </a:r>
            <a:endParaRPr lang="zh-CN" altLang="en-US"/>
          </a:p>
          <a:p>
            <a:pPr algn="l"/>
            <a:r>
              <a:rPr lang="zh-CN" altLang="en-US"/>
              <a:t>首先，需要用Loader加载ELF，这部分与从引导扇区加载loader非常相似。</a:t>
            </a:r>
            <a:endParaRPr lang="zh-CN" altLang="en-US"/>
          </a:p>
          <a:p>
            <a:pPr algn="l"/>
            <a:r>
              <a:rPr lang="zh-CN" altLang="en-US"/>
              <a:t>接下来，我们需要调用前面编写的代码跳入保护模式。</a:t>
            </a:r>
            <a:endParaRPr lang="zh-CN" altLang="en-US"/>
          </a:p>
        </p:txBody>
      </p:sp>
      <p:sp>
        <p:nvSpPr>
          <p:cNvPr id="4" name="文本框 3"/>
          <p:cNvSpPr txBox="1"/>
          <p:nvPr/>
        </p:nvSpPr>
        <p:spPr>
          <a:xfrm>
            <a:off x="1962150" y="5621655"/>
            <a:ext cx="8700135" cy="922020"/>
          </a:xfrm>
          <a:prstGeom prst="rect">
            <a:avLst/>
          </a:prstGeom>
          <a:noFill/>
        </p:spPr>
        <p:txBody>
          <a:bodyPr wrap="none" rtlCol="0">
            <a:spAutoFit/>
          </a:bodyPr>
          <a:p>
            <a:pPr algn="l"/>
            <a:r>
              <a:rPr lang="zh-CN" altLang="en-US"/>
              <a:t>这里使用的是一个简单的内核（kernel）并将kernel.bin加载进内存，使用的方法跟加</a:t>
            </a:r>
            <a:endParaRPr lang="zh-CN" altLang="en-US"/>
          </a:p>
          <a:p>
            <a:pPr algn="l"/>
            <a:r>
              <a:rPr lang="zh-CN" altLang="en-US"/>
              <a:t>载Loader.bin时相同，并通过函数将内核放置到一个合适的位置。</a:t>
            </a:r>
            <a:endParaRPr lang="zh-CN" altLang="en-US"/>
          </a:p>
          <a:p>
            <a:pPr algn="l"/>
            <a:r>
              <a:rPr lang="zh-CN" altLang="en-US"/>
              <a:t>最后，调用jump命令，将系统控制权交给kernel（内核），操作系统正式开始运行。</a:t>
            </a:r>
            <a:endParaRPr lang="zh-CN" altLang="en-US"/>
          </a:p>
        </p:txBody>
      </p:sp>
      <p:pic>
        <p:nvPicPr>
          <p:cNvPr id="13" name="图片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145790" y="2276475"/>
            <a:ext cx="6111240" cy="3345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962650" y="2468401"/>
            <a:ext cx="2284730" cy="1666240"/>
            <a:chOff x="5962650" y="2468401"/>
            <a:chExt cx="2284730" cy="1666240"/>
          </a:xfrm>
        </p:grpSpPr>
        <p:sp>
          <p:nvSpPr>
            <p:cNvPr id="8" name="矩形: 圆角 7"/>
            <p:cNvSpPr/>
            <p:nvPr/>
          </p:nvSpPr>
          <p:spPr>
            <a:xfrm>
              <a:off x="5962650" y="2468401"/>
              <a:ext cx="2076450" cy="505054"/>
            </a:xfrm>
            <a:prstGeom prst="roundRect">
              <a:avLst>
                <a:gd name="adj" fmla="val 50000"/>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TextBox 11"/>
            <p:cNvSpPr txBox="1"/>
            <p:nvPr/>
          </p:nvSpPr>
          <p:spPr>
            <a:xfrm>
              <a:off x="5963285" y="3057681"/>
              <a:ext cx="2284095" cy="1076960"/>
            </a:xfrm>
            <a:prstGeom prst="rect">
              <a:avLst/>
            </a:prstGeom>
            <a:noFill/>
          </p:spPr>
          <p:txBody>
            <a:bodyPr wrap="square" lIns="0" tIns="0" rIns="0" bIns="0" rtlCol="0">
              <a:spAutoFit/>
              <a:scene3d>
                <a:camera prst="orthographicFront"/>
                <a:lightRig rig="threePt" dir="t"/>
              </a:scene3d>
              <a:sp3d contourW="12700"/>
            </a:bodyPr>
            <a:lstStyle/>
            <a:p>
              <a:pPr algn="ctr">
                <a:lnSpc>
                  <a:spcPts val="1400"/>
                </a:lnSpc>
              </a:pPr>
              <a:r>
                <a:rPr lang="en-US" sz="1400" dirty="0">
                  <a:solidFill>
                    <a:schemeClr val="bg1">
                      <a:lumMod val="65000"/>
                    </a:schemeClr>
                  </a:solidFill>
                  <a:cs typeface="+mn-ea"/>
                  <a:sym typeface="+mn-lt"/>
                </a:rPr>
                <a:t>在进程的实现中，我们使用进程表来保存进程的状态，这使得程序在进行中断处理后能够更方便地恢复现场。上述代码中保存原寄存器值即在进行现场的保护功能。</a:t>
              </a:r>
              <a:endParaRPr lang="en-US" sz="1400" dirty="0">
                <a:solidFill>
                  <a:schemeClr val="bg1">
                    <a:lumMod val="65000"/>
                  </a:schemeClr>
                </a:solidFill>
                <a:cs typeface="+mn-ea"/>
                <a:sym typeface="+mn-lt"/>
              </a:endParaRPr>
            </a:p>
          </p:txBody>
        </p:sp>
        <p:sp>
          <p:nvSpPr>
            <p:cNvPr id="17" name="TextBox 11"/>
            <p:cNvSpPr txBox="1"/>
            <p:nvPr/>
          </p:nvSpPr>
          <p:spPr>
            <a:xfrm>
              <a:off x="5962650" y="2582428"/>
              <a:ext cx="2076451" cy="276860"/>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solidFill>
                    <a:schemeClr val="bg1"/>
                  </a:solidFill>
                  <a:cs typeface="+mn-ea"/>
                  <a:sym typeface="+mn-lt"/>
                </a:rPr>
                <a:t>现场的保护与恢复</a:t>
              </a:r>
              <a:endParaRPr lang="zh-CN" altLang="en-US" dirty="0">
                <a:solidFill>
                  <a:schemeClr val="bg1"/>
                </a:solidFill>
                <a:cs typeface="+mn-ea"/>
                <a:sym typeface="+mn-lt"/>
              </a:endParaRPr>
            </a:p>
          </p:txBody>
        </p:sp>
      </p:grpSp>
      <p:grpSp>
        <p:nvGrpSpPr>
          <p:cNvPr id="38" name="组合 37"/>
          <p:cNvGrpSpPr/>
          <p:nvPr/>
        </p:nvGrpSpPr>
        <p:grpSpPr>
          <a:xfrm>
            <a:off x="8724899" y="2468401"/>
            <a:ext cx="2284095" cy="1486535"/>
            <a:chOff x="8724899" y="2468401"/>
            <a:chExt cx="2284095" cy="1486535"/>
          </a:xfrm>
        </p:grpSpPr>
        <p:sp>
          <p:nvSpPr>
            <p:cNvPr id="9" name="矩形: 圆角 8"/>
            <p:cNvSpPr/>
            <p:nvPr/>
          </p:nvSpPr>
          <p:spPr>
            <a:xfrm>
              <a:off x="8724900" y="2468401"/>
              <a:ext cx="2076450" cy="505054"/>
            </a:xfrm>
            <a:prstGeom prst="roundRect">
              <a:avLst>
                <a:gd name="adj" fmla="val 50000"/>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TextBox 11"/>
            <p:cNvSpPr txBox="1"/>
            <p:nvPr/>
          </p:nvSpPr>
          <p:spPr>
            <a:xfrm>
              <a:off x="8724899" y="2582428"/>
              <a:ext cx="2076451" cy="276860"/>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solidFill>
                    <a:schemeClr val="bg1"/>
                  </a:solidFill>
                  <a:cs typeface="+mn-ea"/>
                  <a:sym typeface="+mn-lt"/>
                </a:rPr>
                <a:t>内核栈的使用</a:t>
              </a:r>
              <a:endParaRPr lang="zh-CN" altLang="en-US" dirty="0">
                <a:solidFill>
                  <a:schemeClr val="bg1"/>
                </a:solidFill>
                <a:cs typeface="+mn-ea"/>
                <a:sym typeface="+mn-lt"/>
              </a:endParaRPr>
            </a:p>
          </p:txBody>
        </p:sp>
        <p:sp>
          <p:nvSpPr>
            <p:cNvPr id="21" name="TextBox 11"/>
            <p:cNvSpPr txBox="1"/>
            <p:nvPr/>
          </p:nvSpPr>
          <p:spPr>
            <a:xfrm>
              <a:off x="8724899" y="3057681"/>
              <a:ext cx="2284095" cy="897255"/>
            </a:xfrm>
            <a:prstGeom prst="rect">
              <a:avLst/>
            </a:prstGeom>
            <a:noFill/>
          </p:spPr>
          <p:txBody>
            <a:bodyPr wrap="square" lIns="0" tIns="0" rIns="0" bIns="0" rtlCol="0">
              <a:spAutoFit/>
              <a:scene3d>
                <a:camera prst="orthographicFront"/>
                <a:lightRig rig="threePt" dir="t"/>
              </a:scene3d>
              <a:sp3d contourW="12700"/>
            </a:bodyPr>
            <a:lstStyle/>
            <a:p>
              <a:pPr algn="ctr">
                <a:lnSpc>
                  <a:spcPts val="1400"/>
                </a:lnSpc>
              </a:pPr>
              <a:r>
                <a:rPr lang="en-US" sz="1400">
                  <a:solidFill>
                    <a:schemeClr val="bg1">
                      <a:lumMod val="65000"/>
                    </a:schemeClr>
                  </a:solidFill>
                  <a:cs typeface="+mn-ea"/>
                  <a:sym typeface="+mn-lt"/>
                </a:rPr>
                <a:t>“mov esp,StackTop”语句是为了实现钱还进程到内核栈的功能。若不切换内核栈，随着中断历程扩大，所出现的错误将难以被发现。</a:t>
              </a:r>
              <a:endParaRPr lang="en-US" sz="1400">
                <a:solidFill>
                  <a:schemeClr val="bg1">
                    <a:lumMod val="65000"/>
                  </a:schemeClr>
                </a:solidFill>
                <a:cs typeface="+mn-ea"/>
                <a:sym typeface="+mn-lt"/>
              </a:endParaRPr>
            </a:p>
          </p:txBody>
        </p:sp>
      </p:grpSp>
      <p:grpSp>
        <p:nvGrpSpPr>
          <p:cNvPr id="39" name="组合 38"/>
          <p:cNvGrpSpPr/>
          <p:nvPr/>
        </p:nvGrpSpPr>
        <p:grpSpPr>
          <a:xfrm>
            <a:off x="5962650" y="4259101"/>
            <a:ext cx="2285365" cy="1893570"/>
            <a:chOff x="5962650" y="4259101"/>
            <a:chExt cx="2285365" cy="1893570"/>
          </a:xfrm>
        </p:grpSpPr>
        <p:sp>
          <p:nvSpPr>
            <p:cNvPr id="10" name="矩形: 圆角 9"/>
            <p:cNvSpPr/>
            <p:nvPr/>
          </p:nvSpPr>
          <p:spPr>
            <a:xfrm>
              <a:off x="5962650" y="4259101"/>
              <a:ext cx="2076450" cy="505054"/>
            </a:xfrm>
            <a:prstGeom prst="roundRect">
              <a:avLst>
                <a:gd name="adj" fmla="val 50000"/>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8" name="TextBox 11"/>
            <p:cNvSpPr txBox="1"/>
            <p:nvPr/>
          </p:nvSpPr>
          <p:spPr>
            <a:xfrm>
              <a:off x="5962650" y="4373128"/>
              <a:ext cx="2076451" cy="276860"/>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solidFill>
                    <a:schemeClr val="bg1"/>
                  </a:solidFill>
                  <a:cs typeface="+mn-ea"/>
                  <a:sym typeface="+mn-lt"/>
                </a:rPr>
                <a:t>中断重入</a:t>
              </a:r>
              <a:endParaRPr lang="zh-CN" altLang="en-US" dirty="0">
                <a:solidFill>
                  <a:schemeClr val="bg1"/>
                </a:solidFill>
                <a:cs typeface="+mn-ea"/>
                <a:sym typeface="+mn-lt"/>
              </a:endParaRPr>
            </a:p>
          </p:txBody>
        </p:sp>
        <p:sp>
          <p:nvSpPr>
            <p:cNvPr id="22" name="TextBox 11"/>
            <p:cNvSpPr txBox="1"/>
            <p:nvPr/>
          </p:nvSpPr>
          <p:spPr>
            <a:xfrm>
              <a:off x="5963285" y="4896006"/>
              <a:ext cx="2284730" cy="1256665"/>
            </a:xfrm>
            <a:prstGeom prst="rect">
              <a:avLst/>
            </a:prstGeom>
            <a:noFill/>
          </p:spPr>
          <p:txBody>
            <a:bodyPr wrap="square" lIns="0" tIns="0" rIns="0" bIns="0" rtlCol="0">
              <a:spAutoFit/>
              <a:scene3d>
                <a:camera prst="orthographicFront"/>
                <a:lightRig rig="threePt" dir="t"/>
              </a:scene3d>
              <a:sp3d contourW="12700"/>
            </a:bodyPr>
            <a:lstStyle/>
            <a:p>
              <a:pPr algn="ctr">
                <a:lnSpc>
                  <a:spcPts val="1400"/>
                </a:lnSpc>
              </a:pPr>
              <a:r>
                <a:rPr lang="en-US" sz="1400">
                  <a:solidFill>
                    <a:schemeClr val="bg1">
                      <a:lumMod val="65000"/>
                    </a:schemeClr>
                  </a:solidFill>
                  <a:cs typeface="+mn-ea"/>
                  <a:sym typeface="+mn-lt"/>
                </a:rPr>
                <a:t>核心点是中断处理的程序是被动的，它不管中断在什么时间发生，所以设置一个全局变量来使得中断知道自己是否处于嵌套执行状态，从而针对嵌套与否进行下一步不同的处理。</a:t>
              </a:r>
              <a:endParaRPr lang="en-US" sz="1400">
                <a:solidFill>
                  <a:schemeClr val="bg1">
                    <a:lumMod val="65000"/>
                  </a:schemeClr>
                </a:solidFill>
                <a:cs typeface="+mn-ea"/>
                <a:sym typeface="+mn-lt"/>
              </a:endParaRPr>
            </a:p>
          </p:txBody>
        </p:sp>
      </p:grpSp>
      <p:grpSp>
        <p:nvGrpSpPr>
          <p:cNvPr id="40" name="组合 39"/>
          <p:cNvGrpSpPr/>
          <p:nvPr/>
        </p:nvGrpSpPr>
        <p:grpSpPr>
          <a:xfrm>
            <a:off x="8724899" y="4259101"/>
            <a:ext cx="2284730" cy="1534160"/>
            <a:chOff x="8724899" y="4259101"/>
            <a:chExt cx="2284730" cy="1534160"/>
          </a:xfrm>
        </p:grpSpPr>
        <p:sp>
          <p:nvSpPr>
            <p:cNvPr id="11" name="矩形: 圆角 10"/>
            <p:cNvSpPr/>
            <p:nvPr/>
          </p:nvSpPr>
          <p:spPr>
            <a:xfrm>
              <a:off x="8724900" y="4259101"/>
              <a:ext cx="2076450" cy="505054"/>
            </a:xfrm>
            <a:prstGeom prst="roundRect">
              <a:avLst>
                <a:gd name="adj" fmla="val 50000"/>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TextBox 11"/>
            <p:cNvSpPr txBox="1"/>
            <p:nvPr/>
          </p:nvSpPr>
          <p:spPr>
            <a:xfrm>
              <a:off x="8724899" y="4373128"/>
              <a:ext cx="2076451" cy="276860"/>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solidFill>
                    <a:schemeClr val="bg1"/>
                  </a:solidFill>
                  <a:cs typeface="+mn-ea"/>
                  <a:sym typeface="+mn-lt"/>
                </a:rPr>
                <a:t>多进程中断实现</a:t>
              </a:r>
              <a:endParaRPr lang="zh-CN" altLang="en-US" dirty="0">
                <a:solidFill>
                  <a:schemeClr val="bg1"/>
                </a:solidFill>
                <a:cs typeface="+mn-ea"/>
                <a:sym typeface="+mn-lt"/>
              </a:endParaRPr>
            </a:p>
          </p:txBody>
        </p:sp>
        <p:sp>
          <p:nvSpPr>
            <p:cNvPr id="23" name="TextBox 11"/>
            <p:cNvSpPr txBox="1"/>
            <p:nvPr/>
          </p:nvSpPr>
          <p:spPr>
            <a:xfrm>
              <a:off x="8724899" y="4896006"/>
              <a:ext cx="2284730" cy="897255"/>
            </a:xfrm>
            <a:prstGeom prst="rect">
              <a:avLst/>
            </a:prstGeom>
            <a:noFill/>
          </p:spPr>
          <p:txBody>
            <a:bodyPr wrap="square" lIns="0" tIns="0" rIns="0" bIns="0" rtlCol="0">
              <a:spAutoFit/>
              <a:scene3d>
                <a:camera prst="orthographicFront"/>
                <a:lightRig rig="threePt" dir="t"/>
              </a:scene3d>
              <a:sp3d contourW="12700"/>
            </a:bodyPr>
            <a:lstStyle/>
            <a:p>
              <a:pPr algn="ctr">
                <a:lnSpc>
                  <a:spcPts val="1400"/>
                </a:lnSpc>
              </a:pPr>
              <a:r>
                <a:rPr lang="en-US" sz="1400" dirty="0">
                  <a:solidFill>
                    <a:schemeClr val="bg1">
                      <a:lumMod val="65000"/>
                    </a:schemeClr>
                  </a:solidFill>
                  <a:cs typeface="+mn-ea"/>
                  <a:sym typeface="+mn-lt"/>
                </a:rPr>
                <a:t>实现多进程中断的核心技术点在于定位所要恢复的进程，实现这一点只需要将esp指向目的进程表即可，即给指向进程表结构的执政赋值。</a:t>
              </a:r>
              <a:endParaRPr lang="en-US" sz="1400" dirty="0">
                <a:solidFill>
                  <a:schemeClr val="bg1">
                    <a:lumMod val="65000"/>
                  </a:schemeClr>
                </a:solidFill>
                <a:cs typeface="+mn-ea"/>
                <a:sym typeface="+mn-lt"/>
              </a:endParaRPr>
            </a:p>
          </p:txBody>
        </p:sp>
      </p:grpSp>
      <p:grpSp>
        <p:nvGrpSpPr>
          <p:cNvPr id="36" name="组合 35"/>
          <p:cNvGrpSpPr/>
          <p:nvPr/>
        </p:nvGrpSpPr>
        <p:grpSpPr>
          <a:xfrm>
            <a:off x="1393621" y="1995203"/>
            <a:ext cx="3509120" cy="3548030"/>
            <a:chOff x="1393621" y="1997108"/>
            <a:chExt cx="3509120" cy="3548030"/>
          </a:xfrm>
        </p:grpSpPr>
        <p:sp>
          <p:nvSpPr>
            <p:cNvPr id="3" name="椭圆 2"/>
            <p:cNvSpPr/>
            <p:nvPr/>
          </p:nvSpPr>
          <p:spPr>
            <a:xfrm>
              <a:off x="1393621" y="1997108"/>
              <a:ext cx="1952694" cy="1952694"/>
            </a:xfrm>
            <a:prstGeom prst="ellipse">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椭圆 4"/>
            <p:cNvSpPr/>
            <p:nvPr/>
          </p:nvSpPr>
          <p:spPr>
            <a:xfrm>
              <a:off x="1393621" y="3592444"/>
              <a:ext cx="1952694" cy="1952694"/>
            </a:xfrm>
            <a:prstGeom prst="ellipse">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椭圆 5"/>
            <p:cNvSpPr/>
            <p:nvPr/>
          </p:nvSpPr>
          <p:spPr>
            <a:xfrm>
              <a:off x="2950047" y="1997108"/>
              <a:ext cx="1952694" cy="1952694"/>
            </a:xfrm>
            <a:prstGeom prst="ellipse">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椭圆 6"/>
            <p:cNvSpPr/>
            <p:nvPr/>
          </p:nvSpPr>
          <p:spPr>
            <a:xfrm>
              <a:off x="2950047" y="3592444"/>
              <a:ext cx="1952694" cy="1952694"/>
            </a:xfrm>
            <a:prstGeom prst="ellipse">
              <a:avLst/>
            </a:prstGeom>
            <a:gradFill>
              <a:gsLst>
                <a:gs pos="0">
                  <a:schemeClr val="accent6"/>
                </a:gs>
                <a:gs pos="100000">
                  <a:srgbClr val="506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23"/>
            <p:cNvSpPr/>
            <p:nvPr/>
          </p:nvSpPr>
          <p:spPr>
            <a:xfrm>
              <a:off x="2188285" y="2470328"/>
              <a:ext cx="363365" cy="43396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3" name="椭圆 24"/>
            <p:cNvSpPr/>
            <p:nvPr/>
          </p:nvSpPr>
          <p:spPr>
            <a:xfrm>
              <a:off x="3709413" y="2511857"/>
              <a:ext cx="433962" cy="350905"/>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5" name="椭圆 25"/>
            <p:cNvSpPr/>
            <p:nvPr/>
          </p:nvSpPr>
          <p:spPr>
            <a:xfrm>
              <a:off x="3709413" y="4061293"/>
              <a:ext cx="433962" cy="43396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椭圆 26"/>
            <p:cNvSpPr/>
            <p:nvPr/>
          </p:nvSpPr>
          <p:spPr>
            <a:xfrm>
              <a:off x="2152987" y="4073518"/>
              <a:ext cx="433962" cy="409513"/>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8" name="TextBox 11"/>
            <p:cNvSpPr txBox="1"/>
            <p:nvPr/>
          </p:nvSpPr>
          <p:spPr>
            <a:xfrm>
              <a:off x="1769486" y="3039181"/>
              <a:ext cx="1200964" cy="492125"/>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sz="1600" dirty="0">
                  <a:solidFill>
                    <a:schemeClr val="bg1"/>
                  </a:solidFill>
                  <a:cs typeface="+mn-ea"/>
                  <a:sym typeface="+mn-lt"/>
                </a:rPr>
                <a:t>现场保护与恢复</a:t>
              </a:r>
              <a:endParaRPr lang="zh-CN" altLang="en-US" sz="1600" dirty="0">
                <a:solidFill>
                  <a:schemeClr val="bg1"/>
                </a:solidFill>
                <a:cs typeface="+mn-ea"/>
                <a:sym typeface="+mn-lt"/>
              </a:endParaRPr>
            </a:p>
          </p:txBody>
        </p:sp>
        <p:sp>
          <p:nvSpPr>
            <p:cNvPr id="29" name="TextBox 11"/>
            <p:cNvSpPr txBox="1"/>
            <p:nvPr/>
          </p:nvSpPr>
          <p:spPr>
            <a:xfrm>
              <a:off x="3431957" y="3039181"/>
              <a:ext cx="1200964" cy="245745"/>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sz="1600" dirty="0">
                  <a:solidFill>
                    <a:schemeClr val="bg1"/>
                  </a:solidFill>
                  <a:cs typeface="+mn-ea"/>
                  <a:sym typeface="+mn-lt"/>
                </a:rPr>
                <a:t>内核栈</a:t>
              </a:r>
              <a:endParaRPr lang="zh-CN" altLang="en-US" sz="1600" dirty="0">
                <a:solidFill>
                  <a:schemeClr val="bg1"/>
                </a:solidFill>
                <a:cs typeface="+mn-ea"/>
                <a:sym typeface="+mn-lt"/>
              </a:endParaRPr>
            </a:p>
          </p:txBody>
        </p:sp>
        <p:sp>
          <p:nvSpPr>
            <p:cNvPr id="30" name="TextBox 11"/>
            <p:cNvSpPr txBox="1"/>
            <p:nvPr/>
          </p:nvSpPr>
          <p:spPr>
            <a:xfrm>
              <a:off x="1769486" y="4661059"/>
              <a:ext cx="1200964" cy="245745"/>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sz="1600" dirty="0">
                  <a:solidFill>
                    <a:schemeClr val="bg1"/>
                  </a:solidFill>
                  <a:cs typeface="+mn-ea"/>
                  <a:sym typeface="+mn-lt"/>
                </a:rPr>
                <a:t>中断重入</a:t>
              </a:r>
              <a:endParaRPr lang="zh-CN" altLang="en-US" sz="1600" dirty="0">
                <a:solidFill>
                  <a:schemeClr val="bg1"/>
                </a:solidFill>
                <a:cs typeface="+mn-ea"/>
                <a:sym typeface="+mn-lt"/>
              </a:endParaRPr>
            </a:p>
          </p:txBody>
        </p:sp>
        <p:sp>
          <p:nvSpPr>
            <p:cNvPr id="31" name="TextBox 11"/>
            <p:cNvSpPr txBox="1"/>
            <p:nvPr/>
          </p:nvSpPr>
          <p:spPr>
            <a:xfrm>
              <a:off x="3325912" y="4661059"/>
              <a:ext cx="1200964" cy="245745"/>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sz="1600" dirty="0">
                  <a:solidFill>
                    <a:schemeClr val="bg1"/>
                  </a:solidFill>
                  <a:cs typeface="+mn-ea"/>
                  <a:sym typeface="+mn-lt"/>
                </a:rPr>
                <a:t>多进程中断</a:t>
              </a:r>
              <a:endParaRPr lang="zh-CN" altLang="en-US" sz="1600" dirty="0">
                <a:solidFill>
                  <a:schemeClr val="bg1"/>
                </a:solidFill>
                <a:cs typeface="+mn-ea"/>
                <a:sym typeface="+mn-lt"/>
              </a:endParaRPr>
            </a:p>
          </p:txBody>
        </p:sp>
      </p:grpSp>
      <p:grpSp>
        <p:nvGrpSpPr>
          <p:cNvPr id="44" name="组合 43"/>
          <p:cNvGrpSpPr/>
          <p:nvPr/>
        </p:nvGrpSpPr>
        <p:grpSpPr>
          <a:xfrm>
            <a:off x="3432055" y="344758"/>
            <a:ext cx="5015865" cy="715084"/>
            <a:chOff x="3588009" y="154753"/>
            <a:chExt cx="5015865" cy="715084"/>
          </a:xfrm>
        </p:grpSpPr>
        <p:sp>
          <p:nvSpPr>
            <p:cNvPr id="47" name="文本框 46"/>
            <p:cNvSpPr txBox="1"/>
            <p:nvPr/>
          </p:nvSpPr>
          <p:spPr>
            <a:xfrm>
              <a:off x="3588009" y="154753"/>
              <a:ext cx="501586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5</a:t>
              </a:r>
              <a:r>
                <a:rPr lang="zh-CN" altLang="en-US" sz="2400" b="1" spc="300" dirty="0">
                  <a:solidFill>
                    <a:srgbClr val="506EA7"/>
                  </a:solidFill>
                  <a:cs typeface="+mn-ea"/>
                  <a:sym typeface="+mn-lt"/>
                </a:rPr>
                <a:t>加入中断处理的内核形成</a:t>
              </a:r>
              <a:endParaRPr lang="zh-CN" altLang="en-US" sz="2400" b="1" spc="300" dirty="0">
                <a:solidFill>
                  <a:srgbClr val="506EA7"/>
                </a:solidFill>
                <a:cs typeface="+mn-ea"/>
                <a:sym typeface="+mn-lt"/>
              </a:endParaRPr>
            </a:p>
          </p:txBody>
        </p:sp>
        <p:cxnSp>
          <p:nvCxnSpPr>
            <p:cNvPr id="46"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4" name="图片 13"/>
          <p:cNvPicPr>
            <a:picLocks noChangeAspect="1"/>
          </p:cNvPicPr>
          <p:nvPr/>
        </p:nvPicPr>
        <p:blipFill>
          <a:blip r:embed="rId1"/>
          <a:stretch>
            <a:fillRect/>
          </a:stretch>
        </p:blipFill>
        <p:spPr>
          <a:xfrm>
            <a:off x="418465" y="1839595"/>
            <a:ext cx="5256530" cy="1024255"/>
          </a:xfrm>
          <a:prstGeom prst="rect">
            <a:avLst/>
          </a:prstGeom>
          <a:noFill/>
          <a:ln w="9525">
            <a:noFill/>
          </a:ln>
        </p:spPr>
      </p:pic>
      <p:pic>
        <p:nvPicPr>
          <p:cNvPr id="12" name="图片 14"/>
          <p:cNvPicPr>
            <a:picLocks noChangeAspect="1"/>
          </p:cNvPicPr>
          <p:nvPr/>
        </p:nvPicPr>
        <p:blipFill>
          <a:blip r:embed="rId2"/>
          <a:stretch>
            <a:fillRect/>
          </a:stretch>
        </p:blipFill>
        <p:spPr>
          <a:xfrm>
            <a:off x="418465" y="2863850"/>
            <a:ext cx="5172075" cy="3317240"/>
          </a:xfrm>
          <a:prstGeom prst="rect">
            <a:avLst/>
          </a:prstGeom>
          <a:noFill/>
          <a:ln w="9525">
            <a:noFill/>
          </a:ln>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44"/>
          <p:cNvSpPr txBox="1">
            <a:spLocks noChangeArrowheads="1"/>
          </p:cNvSpPr>
          <p:nvPr/>
        </p:nvSpPr>
        <p:spPr bwMode="auto">
          <a:xfrm>
            <a:off x="7217410" y="1858645"/>
            <a:ext cx="2673985" cy="31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9pPr>
          </a:lstStyle>
          <a:p>
            <a:pPr>
              <a:defRPr/>
            </a:pPr>
            <a:r>
              <a:rPr lang="zh-CN" altLang="en-US" sz="1465" b="1" kern="0" dirty="0">
                <a:solidFill>
                  <a:srgbClr val="506EA7"/>
                </a:solidFill>
                <a:latin typeface="+mn-lt"/>
                <a:ea typeface="+mn-ea"/>
                <a:cs typeface="+mn-ea"/>
                <a:sym typeface="+mn-lt"/>
              </a:rPr>
              <a:t>进程切换步骤</a:t>
            </a:r>
            <a:endParaRPr lang="zh-CN" altLang="en-US" sz="1465" b="1" kern="0" dirty="0">
              <a:solidFill>
                <a:srgbClr val="506EA7"/>
              </a:solidFill>
              <a:latin typeface="+mn-lt"/>
              <a:ea typeface="+mn-ea"/>
              <a:cs typeface="+mn-ea"/>
              <a:sym typeface="+mn-lt"/>
            </a:endParaRPr>
          </a:p>
        </p:txBody>
      </p:sp>
      <p:grpSp>
        <p:nvGrpSpPr>
          <p:cNvPr id="20" name="Group 21"/>
          <p:cNvGrpSpPr/>
          <p:nvPr/>
        </p:nvGrpSpPr>
        <p:grpSpPr bwMode="auto">
          <a:xfrm>
            <a:off x="7258960" y="4302126"/>
            <a:ext cx="3850005" cy="1701165"/>
            <a:chOff x="0" y="0"/>
            <a:chExt cx="3850818" cy="1700728"/>
          </a:xfrm>
        </p:grpSpPr>
        <p:sp>
          <p:nvSpPr>
            <p:cNvPr id="21" name="文本框 47"/>
            <p:cNvSpPr txBox="1">
              <a:spLocks noChangeArrowheads="1"/>
            </p:cNvSpPr>
            <p:nvPr/>
          </p:nvSpPr>
          <p:spPr bwMode="auto">
            <a:xfrm>
              <a:off x="0" y="0"/>
              <a:ext cx="2674843" cy="31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9pPr>
            </a:lstStyle>
            <a:p>
              <a:pPr>
                <a:defRPr/>
              </a:pPr>
              <a:r>
                <a:rPr lang="zh-CN" altLang="en-US" sz="1465" b="1" kern="0" dirty="0">
                  <a:solidFill>
                    <a:srgbClr val="506EA7"/>
                  </a:solidFill>
                  <a:latin typeface="+mn-lt"/>
                  <a:ea typeface="+mn-ea"/>
                  <a:cs typeface="+mn-ea"/>
                  <a:sym typeface="+mn-lt"/>
                </a:rPr>
                <a:t>实现简单进程的关键技术</a:t>
              </a:r>
              <a:endParaRPr lang="zh-CN" altLang="en-US" sz="1465" b="1" kern="0" dirty="0">
                <a:solidFill>
                  <a:srgbClr val="506EA7"/>
                </a:solidFill>
                <a:latin typeface="+mn-lt"/>
                <a:ea typeface="+mn-ea"/>
                <a:cs typeface="+mn-ea"/>
                <a:sym typeface="+mn-lt"/>
              </a:endParaRPr>
            </a:p>
          </p:txBody>
        </p:sp>
        <p:sp>
          <p:nvSpPr>
            <p:cNvPr id="22" name="文本框 14"/>
            <p:cNvSpPr txBox="1">
              <a:spLocks noChangeArrowheads="1"/>
            </p:cNvSpPr>
            <p:nvPr/>
          </p:nvSpPr>
          <p:spPr bwMode="auto">
            <a:xfrm>
              <a:off x="0" y="317418"/>
              <a:ext cx="3850818" cy="138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9pPr>
            </a:lstStyle>
            <a:p>
              <a:pPr algn="just">
                <a:defRPr/>
              </a:pPr>
              <a:r>
                <a:rPr lang="en-US" altLang="zh-CN" sz="1400" dirty="0">
                  <a:solidFill>
                    <a:schemeClr val="tx1">
                      <a:lumMod val="75000"/>
                      <a:lumOff val="25000"/>
                    </a:schemeClr>
                  </a:solidFill>
                  <a:latin typeface="+mn-lt"/>
                  <a:ea typeface="+mn-ea"/>
                  <a:cs typeface="+mn-ea"/>
                  <a:sym typeface="+mn-lt"/>
                </a:rPr>
                <a:t>1</a:t>
              </a:r>
              <a:r>
                <a:rPr lang="zh-CN" altLang="en-US" sz="1400" dirty="0">
                  <a:solidFill>
                    <a:schemeClr val="tx1">
                      <a:lumMod val="75000"/>
                      <a:lumOff val="25000"/>
                    </a:schemeClr>
                  </a:solidFill>
                  <a:latin typeface="+mn-lt"/>
                  <a:ea typeface="+mn-ea"/>
                  <a:cs typeface="+mn-ea"/>
                  <a:sym typeface="+mn-lt"/>
                </a:rPr>
                <a:t>、保存CPU中寄存器的值 (采用pushad 指令)，</a:t>
              </a:r>
              <a:r>
                <a:rPr lang="en-US" altLang="zh-CN" sz="1400" dirty="0">
                  <a:solidFill>
                    <a:schemeClr val="tx1">
                      <a:lumMod val="75000"/>
                      <a:lumOff val="25000"/>
                    </a:schemeClr>
                  </a:solidFill>
                  <a:latin typeface="+mn-lt"/>
                  <a:ea typeface="+mn-ea"/>
                  <a:cs typeface="+mn-ea"/>
                  <a:sym typeface="+mn-lt"/>
                </a:rPr>
                <a:t>2</a:t>
              </a:r>
              <a:r>
                <a:rPr lang="zh-CN" altLang="en-US" sz="1400" dirty="0">
                  <a:solidFill>
                    <a:schemeClr val="tx1">
                      <a:lumMod val="75000"/>
                      <a:lumOff val="25000"/>
                    </a:schemeClr>
                  </a:solidFill>
                  <a:latin typeface="+mn-lt"/>
                  <a:ea typeface="+mn-ea"/>
                  <a:cs typeface="+mn-ea"/>
                  <a:sym typeface="+mn-lt"/>
                </a:rPr>
                <a:t>、执行 pop 及 iretd指令回到进程B，</a:t>
              </a:r>
              <a:endParaRPr lang="zh-CN" altLang="en-US" sz="1400" dirty="0">
                <a:solidFill>
                  <a:schemeClr val="tx1">
                    <a:lumMod val="75000"/>
                    <a:lumOff val="25000"/>
                  </a:schemeClr>
                </a:solidFill>
                <a:latin typeface="+mn-lt"/>
                <a:ea typeface="+mn-ea"/>
                <a:cs typeface="+mn-ea"/>
                <a:sym typeface="+mn-lt"/>
              </a:endParaRPr>
            </a:p>
            <a:p>
              <a:pPr algn="just">
                <a:defRPr/>
              </a:pPr>
              <a:r>
                <a:rPr lang="en-US" altLang="zh-CN" sz="1400" dirty="0">
                  <a:solidFill>
                    <a:schemeClr val="tx1">
                      <a:lumMod val="75000"/>
                      <a:lumOff val="25000"/>
                    </a:schemeClr>
                  </a:solidFill>
                  <a:latin typeface="+mn-lt"/>
                  <a:ea typeface="+mn-ea"/>
                  <a:cs typeface="+mn-ea"/>
                  <a:sym typeface="+mn-lt"/>
                </a:rPr>
                <a:t>3</a:t>
              </a:r>
              <a:r>
                <a:rPr lang="zh-CN" altLang="en-US" sz="1400" dirty="0">
                  <a:solidFill>
                    <a:schemeClr val="tx1">
                      <a:lumMod val="75000"/>
                      <a:lumOff val="25000"/>
                    </a:schemeClr>
                  </a:solidFill>
                  <a:latin typeface="+mn-lt"/>
                  <a:ea typeface="+mn-ea"/>
                  <a:cs typeface="+mn-ea"/>
                  <a:sym typeface="+mn-lt"/>
                </a:rPr>
                <a:t>、引入进程表描述进程 (独立于进程之外)，</a:t>
              </a:r>
              <a:endParaRPr lang="zh-CN" altLang="en-US" sz="1400" dirty="0">
                <a:solidFill>
                  <a:schemeClr val="tx1">
                    <a:lumMod val="75000"/>
                    <a:lumOff val="25000"/>
                  </a:schemeClr>
                </a:solidFill>
                <a:latin typeface="+mn-lt"/>
                <a:ea typeface="+mn-ea"/>
                <a:cs typeface="+mn-ea"/>
                <a:sym typeface="+mn-lt"/>
              </a:endParaRPr>
            </a:p>
            <a:p>
              <a:pPr algn="just">
                <a:defRPr/>
              </a:pPr>
              <a:r>
                <a:rPr lang="en-US" altLang="zh-CN" sz="1400" dirty="0">
                  <a:solidFill>
                    <a:schemeClr val="tx1">
                      <a:lumMod val="75000"/>
                      <a:lumOff val="25000"/>
                    </a:schemeClr>
                  </a:solidFill>
                  <a:latin typeface="+mn-lt"/>
                  <a:ea typeface="+mn-ea"/>
                  <a:cs typeface="+mn-ea"/>
                  <a:sym typeface="+mn-lt"/>
                </a:rPr>
                <a:t>4</a:t>
              </a:r>
              <a:r>
                <a:rPr lang="zh-CN" altLang="en-US" sz="1400" dirty="0">
                  <a:solidFill>
                    <a:schemeClr val="tx1">
                      <a:lumMod val="75000"/>
                      <a:lumOff val="25000"/>
                    </a:schemeClr>
                  </a:solidFill>
                  <a:latin typeface="+mn-lt"/>
                  <a:ea typeface="+mn-ea"/>
                  <a:cs typeface="+mn-ea"/>
                  <a:sym typeface="+mn-lt"/>
                </a:rPr>
                <a:t>、注意进程栈和内核栈的问题（考虑esp指向何处），</a:t>
              </a:r>
              <a:endParaRPr lang="zh-CN" altLang="en-US" sz="1400" dirty="0">
                <a:solidFill>
                  <a:schemeClr val="tx1">
                    <a:lumMod val="75000"/>
                    <a:lumOff val="25000"/>
                  </a:schemeClr>
                </a:solidFill>
                <a:latin typeface="+mn-lt"/>
                <a:ea typeface="+mn-ea"/>
                <a:cs typeface="+mn-ea"/>
                <a:sym typeface="+mn-lt"/>
              </a:endParaRPr>
            </a:p>
            <a:p>
              <a:pPr algn="just">
                <a:defRPr/>
              </a:pPr>
              <a:r>
                <a:rPr lang="en-US" altLang="zh-CN" sz="1400" dirty="0">
                  <a:solidFill>
                    <a:schemeClr val="tx1">
                      <a:lumMod val="75000"/>
                      <a:lumOff val="25000"/>
                    </a:schemeClr>
                  </a:solidFill>
                  <a:latin typeface="+mn-lt"/>
                  <a:ea typeface="+mn-ea"/>
                  <a:cs typeface="+mn-ea"/>
                  <a:sym typeface="+mn-lt"/>
                </a:rPr>
                <a:t>5</a:t>
              </a:r>
              <a:r>
                <a:rPr lang="zh-CN" altLang="en-US" sz="1400" dirty="0">
                  <a:solidFill>
                    <a:schemeClr val="tx1">
                      <a:lumMod val="75000"/>
                      <a:lumOff val="25000"/>
                    </a:schemeClr>
                  </a:solidFill>
                  <a:latin typeface="+mn-lt"/>
                  <a:ea typeface="+mn-ea"/>
                  <a:cs typeface="+mn-ea"/>
                  <a:sym typeface="+mn-lt"/>
                </a:rPr>
                <a:t>、</a:t>
              </a:r>
              <a:r>
                <a:rPr lang="en-US" altLang="zh-CN" sz="1400" dirty="0">
                  <a:solidFill>
                    <a:schemeClr val="tx1">
                      <a:lumMod val="75000"/>
                      <a:lumOff val="25000"/>
                    </a:schemeClr>
                  </a:solidFill>
                  <a:latin typeface="+mn-lt"/>
                  <a:ea typeface="+mn-ea"/>
                  <a:cs typeface="+mn-ea"/>
                  <a:sym typeface="+mn-lt"/>
                </a:rPr>
                <a:t>r</a:t>
              </a:r>
              <a:r>
                <a:rPr lang="zh-CN" altLang="en-US" sz="1400" dirty="0">
                  <a:solidFill>
                    <a:schemeClr val="tx1">
                      <a:lumMod val="75000"/>
                      <a:lumOff val="25000"/>
                    </a:schemeClr>
                  </a:solidFill>
                  <a:latin typeface="+mn-lt"/>
                  <a:ea typeface="+mn-ea"/>
                  <a:cs typeface="+mn-ea"/>
                  <a:sym typeface="+mn-lt"/>
                </a:rPr>
                <a:t>ing0和ring1之间的特权级变换。</a:t>
              </a:r>
              <a:endParaRPr lang="zh-CN" altLang="en-US" sz="1400" dirty="0">
                <a:solidFill>
                  <a:schemeClr val="tx1">
                    <a:lumMod val="75000"/>
                    <a:lumOff val="25000"/>
                  </a:schemeClr>
                </a:solidFill>
                <a:latin typeface="+mn-lt"/>
                <a:ea typeface="+mn-ea"/>
                <a:cs typeface="+mn-ea"/>
                <a:sym typeface="+mn-lt"/>
              </a:endParaRPr>
            </a:p>
          </p:txBody>
        </p:sp>
      </p:grpSp>
      <p:sp>
        <p:nvSpPr>
          <p:cNvPr id="24" name="文本框 50"/>
          <p:cNvSpPr txBox="1">
            <a:spLocks noChangeArrowheads="1"/>
          </p:cNvSpPr>
          <p:nvPr/>
        </p:nvSpPr>
        <p:spPr bwMode="auto">
          <a:xfrm>
            <a:off x="7258685" y="6003290"/>
            <a:ext cx="2674620" cy="31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9pPr>
          </a:lstStyle>
          <a:p>
            <a:pPr>
              <a:defRPr/>
            </a:pPr>
            <a:r>
              <a:rPr lang="zh-CN" altLang="en-US" sz="1465" b="1" kern="0" dirty="0">
                <a:solidFill>
                  <a:srgbClr val="506EA7"/>
                </a:solidFill>
                <a:latin typeface="+mn-lt"/>
                <a:ea typeface="+mn-ea"/>
                <a:cs typeface="+mn-ea"/>
                <a:sym typeface="+mn-lt"/>
              </a:rPr>
              <a:t>单进程的启动</a:t>
            </a:r>
            <a:endParaRPr lang="zh-CN" altLang="en-US" sz="1465" b="1" kern="0" dirty="0">
              <a:solidFill>
                <a:srgbClr val="506EA7"/>
              </a:solidFill>
              <a:latin typeface="+mn-lt"/>
              <a:ea typeface="+mn-ea"/>
              <a:cs typeface="+mn-ea"/>
              <a:sym typeface="+mn-lt"/>
            </a:endParaRPr>
          </a:p>
        </p:txBody>
      </p:sp>
      <p:grpSp>
        <p:nvGrpSpPr>
          <p:cNvPr id="29" name="组合 28"/>
          <p:cNvGrpSpPr/>
          <p:nvPr/>
        </p:nvGrpSpPr>
        <p:grpSpPr>
          <a:xfrm>
            <a:off x="3861989" y="372063"/>
            <a:ext cx="4467860" cy="674444"/>
            <a:chOff x="4017943" y="195393"/>
            <a:chExt cx="4467860" cy="674444"/>
          </a:xfrm>
        </p:grpSpPr>
        <p:sp>
          <p:nvSpPr>
            <p:cNvPr id="32" name="文本框 31"/>
            <p:cNvSpPr txBox="1"/>
            <p:nvPr/>
          </p:nvSpPr>
          <p:spPr>
            <a:xfrm>
              <a:off x="4017943" y="195393"/>
              <a:ext cx="4467860" cy="331208"/>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6</a:t>
              </a:r>
              <a:r>
                <a:rPr lang="zh-CN" altLang="en-US" sz="2400" b="1" spc="300" dirty="0">
                  <a:solidFill>
                    <a:srgbClr val="506EA7"/>
                  </a:solidFill>
                  <a:cs typeface="+mn-ea"/>
                  <a:sym typeface="+mn-lt"/>
                </a:rPr>
                <a:t>加入单进程的内核形成</a:t>
              </a:r>
              <a:endParaRPr lang="zh-CN" altLang="en-US" sz="2400" b="1" spc="300" dirty="0">
                <a:solidFill>
                  <a:srgbClr val="506EA7"/>
                </a:solidFill>
                <a:cs typeface="+mn-ea"/>
                <a:sym typeface="+mn-lt"/>
              </a:endParaRPr>
            </a:p>
          </p:txBody>
        </p:sp>
        <p:cxnSp>
          <p:nvCxnSpPr>
            <p:cNvPr id="31"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 name="图片 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8747125" y="1346835"/>
            <a:ext cx="2361565" cy="2799715"/>
          </a:xfrm>
          <a:prstGeom prst="rect">
            <a:avLst/>
          </a:prstGeom>
          <a:noFill/>
        </p:spPr>
      </p:pic>
      <p:pic>
        <p:nvPicPr>
          <p:cNvPr id="49" name="图片 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445260" y="1046480"/>
            <a:ext cx="3850005" cy="5043170"/>
          </a:xfrm>
          <a:prstGeom prst="rect">
            <a:avLst/>
          </a:prstGeom>
          <a:noFill/>
        </p:spPr>
      </p:pic>
      <p:sp>
        <p:nvSpPr>
          <p:cNvPr id="3" name="文本框 14"/>
          <p:cNvSpPr txBox="1">
            <a:spLocks noChangeArrowheads="1"/>
          </p:cNvSpPr>
          <p:nvPr/>
        </p:nvSpPr>
        <p:spPr bwMode="auto">
          <a:xfrm>
            <a:off x="1445535" y="6003522"/>
            <a:ext cx="3849688"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anose="020B0604020202090204" pitchFamily="34" charset="0"/>
              <a:defRPr>
                <a:solidFill>
                  <a:schemeClr val="tx1"/>
                </a:solidFill>
                <a:latin typeface="Calibri" pitchFamily="34" charset="0"/>
                <a:ea typeface="宋体" pitchFamily="2" charset="-122"/>
              </a:defRPr>
            </a:lvl9pPr>
          </a:lstStyle>
          <a:p>
            <a:pPr algn="just">
              <a:defRPr/>
            </a:pPr>
            <a:r>
              <a:rPr lang="zh-CN" altLang="en-US" sz="1400" dirty="0">
                <a:solidFill>
                  <a:schemeClr val="tx1">
                    <a:lumMod val="75000"/>
                    <a:lumOff val="25000"/>
                  </a:schemeClr>
                </a:solidFill>
                <a:latin typeface="+mn-lt"/>
                <a:ea typeface="+mn-ea"/>
                <a:cs typeface="+mn-ea"/>
                <a:sym typeface="+mn-lt"/>
              </a:rPr>
              <a:t>进程表及相关数据结构对应关系如图</a:t>
            </a:r>
            <a:endParaRPr lang="zh-CN" altLang="en-US" sz="14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4154498" y="1591629"/>
            <a:ext cx="3883003" cy="4321171"/>
            <a:chOff x="3662613" y="721024"/>
            <a:chExt cx="4866772" cy="5415950"/>
          </a:xfrm>
          <a:solidFill>
            <a:srgbClr val="0070C0"/>
          </a:solidFill>
        </p:grpSpPr>
        <p:sp>
          <p:nvSpPr>
            <p:cNvPr id="56" name="任意多边形: 形状 55"/>
            <p:cNvSpPr/>
            <p:nvPr/>
          </p:nvSpPr>
          <p:spPr>
            <a:xfrm>
              <a:off x="5369856" y="2767429"/>
              <a:ext cx="1452287" cy="1323140"/>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8833" tIns="328833" rIns="328833" bIns="328833"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866900">
                <a:lnSpc>
                  <a:spcPct val="90000"/>
                </a:lnSpc>
                <a:spcBef>
                  <a:spcPct val="0"/>
                </a:spcBef>
                <a:spcAft>
                  <a:spcPct val="35000"/>
                </a:spcAft>
                <a:buNone/>
              </a:pPr>
              <a:endParaRPr lang="zh-CN" altLang="en-US" sz="4200" kern="1200"/>
            </a:p>
          </p:txBody>
        </p:sp>
        <p:sp>
          <p:nvSpPr>
            <p:cNvPr id="57" name="任意多边形: 形状 56"/>
            <p:cNvSpPr/>
            <p:nvPr/>
          </p:nvSpPr>
          <p:spPr>
            <a:xfrm>
              <a:off x="5437584" y="72102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8" name="任意多边形: 形状 57"/>
            <p:cNvSpPr/>
            <p:nvPr/>
          </p:nvSpPr>
          <p:spPr>
            <a:xfrm>
              <a:off x="7212554" y="174580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9" name="任意多边形: 形状 58"/>
            <p:cNvSpPr/>
            <p:nvPr/>
          </p:nvSpPr>
          <p:spPr>
            <a:xfrm>
              <a:off x="7212554" y="379536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60" name="任意多边形: 形状 59"/>
            <p:cNvSpPr/>
            <p:nvPr/>
          </p:nvSpPr>
          <p:spPr>
            <a:xfrm>
              <a:off x="5437584" y="482014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61" name="任意多边形: 形状 60"/>
            <p:cNvSpPr/>
            <p:nvPr/>
          </p:nvSpPr>
          <p:spPr>
            <a:xfrm>
              <a:off x="3662613" y="379536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62" name="任意多边形: 形状 61"/>
            <p:cNvSpPr/>
            <p:nvPr/>
          </p:nvSpPr>
          <p:spPr>
            <a:xfrm>
              <a:off x="3662613" y="174580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grpSp>
      <p:grpSp>
        <p:nvGrpSpPr>
          <p:cNvPr id="23" name="组合 22"/>
          <p:cNvGrpSpPr/>
          <p:nvPr/>
        </p:nvGrpSpPr>
        <p:grpSpPr>
          <a:xfrm>
            <a:off x="396041" y="1928884"/>
            <a:ext cx="3434715" cy="1218565"/>
            <a:chOff x="6100762" y="1678126"/>
            <a:chExt cx="3434715" cy="1218565"/>
          </a:xfrm>
        </p:grpSpPr>
        <p:sp>
          <p:nvSpPr>
            <p:cNvPr id="24" name="矩形 23"/>
            <p:cNvSpPr/>
            <p:nvPr/>
          </p:nvSpPr>
          <p:spPr>
            <a:xfrm>
              <a:off x="6100762" y="2030551"/>
              <a:ext cx="3434715" cy="866140"/>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dirty="0">
                  <a:solidFill>
                    <a:schemeClr val="tx1">
                      <a:lumMod val="50000"/>
                      <a:lumOff val="50000"/>
                    </a:schemeClr>
                  </a:solidFill>
                </a:rPr>
                <a:t>单一进程已经拥有运行、睡眠状态</a:t>
              </a:r>
              <a:endParaRPr lang="zh-CN" altLang="en-US" sz="1400" dirty="0">
                <a:solidFill>
                  <a:schemeClr val="tx1">
                    <a:lumMod val="50000"/>
                    <a:lumOff val="50000"/>
                  </a:schemeClr>
                </a:solidFill>
              </a:endParaRPr>
            </a:p>
            <a:p>
              <a:pPr algn="l">
                <a:lnSpc>
                  <a:spcPct val="120000"/>
                </a:lnSpc>
              </a:pPr>
              <a:r>
                <a:rPr lang="zh-CN" altLang="en-US" sz="1400" dirty="0">
                  <a:solidFill>
                    <a:schemeClr val="tx1">
                      <a:lumMod val="50000"/>
                      <a:lumOff val="50000"/>
                    </a:schemeClr>
                  </a:solidFill>
                </a:rPr>
                <a:t>处理多个进程，只需要让其中一个进程处在运行态，其余进程处在睡眠态</a:t>
              </a:r>
              <a:endParaRPr lang="zh-CN" altLang="en-US" sz="1400" dirty="0">
                <a:solidFill>
                  <a:schemeClr val="tx1">
                    <a:lumMod val="50000"/>
                    <a:lumOff val="50000"/>
                  </a:schemeClr>
                </a:solidFill>
              </a:endParaRPr>
            </a:p>
          </p:txBody>
        </p:sp>
        <p:sp>
          <p:nvSpPr>
            <p:cNvPr id="25" name="矩形 24"/>
            <p:cNvSpPr/>
            <p:nvPr/>
          </p:nvSpPr>
          <p:spPr>
            <a:xfrm>
              <a:off x="7293485" y="1678126"/>
              <a:ext cx="2241974" cy="42354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对多进程的理解</a:t>
              </a:r>
              <a:endParaRPr lang="zh-CN" altLang="en-US" b="1" dirty="0">
                <a:solidFill>
                  <a:schemeClr val="tx1">
                    <a:lumMod val="65000"/>
                    <a:lumOff val="35000"/>
                  </a:schemeClr>
                </a:solidFill>
              </a:endParaRPr>
            </a:p>
          </p:txBody>
        </p:sp>
      </p:grpSp>
      <p:sp>
        <p:nvSpPr>
          <p:cNvPr id="28" name="矩形 27"/>
          <p:cNvSpPr/>
          <p:nvPr/>
        </p:nvSpPr>
        <p:spPr>
          <a:xfrm>
            <a:off x="1588770" y="3340100"/>
            <a:ext cx="2242185" cy="42354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添加进程体</a:t>
            </a:r>
            <a:endParaRPr lang="zh-CN" altLang="en-US" b="1" dirty="0">
              <a:solidFill>
                <a:schemeClr val="tx1">
                  <a:lumMod val="65000"/>
                  <a:lumOff val="35000"/>
                </a:schemeClr>
              </a:solidFill>
            </a:endParaRPr>
          </a:p>
        </p:txBody>
      </p:sp>
      <p:grpSp>
        <p:nvGrpSpPr>
          <p:cNvPr id="29" name="组合 28"/>
          <p:cNvGrpSpPr/>
          <p:nvPr/>
        </p:nvGrpSpPr>
        <p:grpSpPr>
          <a:xfrm>
            <a:off x="396041" y="5073887"/>
            <a:ext cx="5120640" cy="1735455"/>
            <a:chOff x="5776277" y="1678126"/>
            <a:chExt cx="5120640" cy="1735455"/>
          </a:xfrm>
        </p:grpSpPr>
        <p:sp>
          <p:nvSpPr>
            <p:cNvPr id="30" name="矩形 29"/>
            <p:cNvSpPr/>
            <p:nvPr/>
          </p:nvSpPr>
          <p:spPr>
            <a:xfrm>
              <a:off x="5776277" y="2030551"/>
              <a:ext cx="5120640" cy="1383030"/>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dirty="0">
                  <a:solidFill>
                    <a:schemeClr val="tx1">
                      <a:lumMod val="50000"/>
                      <a:lumOff val="50000"/>
                    </a:schemeClr>
                  </a:solidFill>
                </a:rPr>
                <a:t>进程表如何初始化。</a:t>
              </a:r>
              <a:endParaRPr lang="zh-CN" altLang="en-US" sz="1400" dirty="0">
                <a:solidFill>
                  <a:schemeClr val="tx1">
                    <a:lumMod val="50000"/>
                    <a:lumOff val="50000"/>
                  </a:schemeClr>
                </a:solidFill>
              </a:endParaRPr>
            </a:p>
            <a:p>
              <a:pPr algn="l">
                <a:lnSpc>
                  <a:spcPct val="120000"/>
                </a:lnSpc>
              </a:pPr>
              <a:r>
                <a:rPr lang="zh-CN" altLang="en-US" sz="1400" dirty="0">
                  <a:solidFill>
                    <a:schemeClr val="tx1">
                      <a:lumMod val="50000"/>
                      <a:lumOff val="50000"/>
                    </a:schemeClr>
                  </a:solidFill>
                </a:rPr>
                <a:t>方法一：参考第一个进程的初始化操作</a:t>
              </a:r>
              <a:endParaRPr lang="zh-CN" altLang="en-US" sz="1400" dirty="0">
                <a:solidFill>
                  <a:schemeClr val="tx1">
                    <a:lumMod val="50000"/>
                    <a:lumOff val="50000"/>
                  </a:schemeClr>
                </a:solidFill>
              </a:endParaRPr>
            </a:p>
            <a:p>
              <a:pPr algn="l">
                <a:lnSpc>
                  <a:spcPct val="120000"/>
                </a:lnSpc>
              </a:pPr>
              <a:r>
                <a:rPr lang="zh-CN" altLang="en-US" sz="1400" dirty="0">
                  <a:solidFill>
                    <a:schemeClr val="tx1">
                      <a:lumMod val="50000"/>
                      <a:lumOff val="50000"/>
                    </a:schemeClr>
                  </a:solidFill>
                </a:rPr>
                <a:t>方法二：建立一个数组，将此数组的每一项定义好一个进程的开始地址、堆栈等，在初始化时，用一个for循环依次读取每一项，然后填充到相应的进程表项中就可以了。</a:t>
              </a:r>
              <a:endParaRPr lang="zh-CN" altLang="en-US" sz="1400" dirty="0">
                <a:solidFill>
                  <a:schemeClr val="tx1">
                    <a:lumMod val="50000"/>
                    <a:lumOff val="50000"/>
                  </a:schemeClr>
                </a:solidFill>
              </a:endParaRPr>
            </a:p>
          </p:txBody>
        </p:sp>
        <p:sp>
          <p:nvSpPr>
            <p:cNvPr id="31" name="矩形 30"/>
            <p:cNvSpPr/>
            <p:nvPr/>
          </p:nvSpPr>
          <p:spPr>
            <a:xfrm>
              <a:off x="7293485" y="1678126"/>
              <a:ext cx="2241974" cy="42354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涉及的宏与变量</a:t>
              </a:r>
              <a:endParaRPr lang="zh-CN" altLang="en-US" b="1" dirty="0">
                <a:solidFill>
                  <a:schemeClr val="tx1">
                    <a:lumMod val="65000"/>
                    <a:lumOff val="35000"/>
                  </a:schemeClr>
                </a:solidFill>
              </a:endParaRPr>
            </a:p>
          </p:txBody>
        </p:sp>
      </p:grpSp>
      <p:grpSp>
        <p:nvGrpSpPr>
          <p:cNvPr id="32" name="组合 31"/>
          <p:cNvGrpSpPr/>
          <p:nvPr/>
        </p:nvGrpSpPr>
        <p:grpSpPr>
          <a:xfrm>
            <a:off x="8403032" y="1928884"/>
            <a:ext cx="2915901" cy="960319"/>
            <a:chOff x="6619557" y="1678126"/>
            <a:chExt cx="2915901" cy="960319"/>
          </a:xfrm>
        </p:grpSpPr>
        <p:sp>
          <p:nvSpPr>
            <p:cNvPr id="33" name="矩形 32"/>
            <p:cNvSpPr/>
            <p:nvPr/>
          </p:nvSpPr>
          <p:spPr>
            <a:xfrm>
              <a:off x="6619557" y="2030750"/>
              <a:ext cx="2915901" cy="607695"/>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在for循环中，我们将每个进程表项中的成员p_proc- &gt;ldt_sel赋值。</a:t>
              </a:r>
              <a:endParaRPr lang="zh-CN" altLang="en-US" sz="1400" dirty="0">
                <a:solidFill>
                  <a:schemeClr val="tx1">
                    <a:lumMod val="50000"/>
                    <a:lumOff val="50000"/>
                  </a:schemeClr>
                </a:solidFill>
              </a:endParaRPr>
            </a:p>
          </p:txBody>
        </p:sp>
        <p:sp>
          <p:nvSpPr>
            <p:cNvPr id="34" name="矩形 33"/>
            <p:cNvSpPr/>
            <p:nvPr/>
          </p:nvSpPr>
          <p:spPr>
            <a:xfrm>
              <a:off x="6619557" y="167812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chemeClr val="tx1">
                      <a:lumMod val="65000"/>
                      <a:lumOff val="35000"/>
                    </a:schemeClr>
                  </a:solidFill>
                </a:rPr>
                <a:t>LDT</a:t>
              </a:r>
              <a:endParaRPr lang="en-US" altLang="zh-CN" b="1" dirty="0">
                <a:solidFill>
                  <a:schemeClr val="tx1">
                    <a:lumMod val="65000"/>
                    <a:lumOff val="35000"/>
                  </a:schemeClr>
                </a:solidFill>
              </a:endParaRPr>
            </a:p>
          </p:txBody>
        </p:sp>
      </p:grpSp>
      <p:grpSp>
        <p:nvGrpSpPr>
          <p:cNvPr id="35" name="组合 34"/>
          <p:cNvGrpSpPr/>
          <p:nvPr/>
        </p:nvGrpSpPr>
        <p:grpSpPr>
          <a:xfrm>
            <a:off x="8403032" y="3340096"/>
            <a:ext cx="2915901" cy="962022"/>
            <a:chOff x="6619557" y="1678126"/>
            <a:chExt cx="2915901" cy="962022"/>
          </a:xfrm>
        </p:grpSpPr>
        <p:sp>
          <p:nvSpPr>
            <p:cNvPr id="36" name="矩形 35"/>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endParaRPr lang="zh-CN" altLang="en-US" sz="1400" dirty="0">
                <a:solidFill>
                  <a:schemeClr val="tx1">
                    <a:lumMod val="50000"/>
                    <a:lumOff val="50000"/>
                  </a:schemeClr>
                </a:solidFill>
              </a:endParaRPr>
            </a:p>
          </p:txBody>
        </p:sp>
        <p:sp>
          <p:nvSpPr>
            <p:cNvPr id="37" name="矩形 36"/>
            <p:cNvSpPr/>
            <p:nvPr/>
          </p:nvSpPr>
          <p:spPr>
            <a:xfrm>
              <a:off x="6619557" y="167812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中断处理程序</a:t>
              </a:r>
              <a:endParaRPr lang="zh-CN" altLang="en-US" b="1" dirty="0">
                <a:solidFill>
                  <a:schemeClr val="tx1">
                    <a:lumMod val="65000"/>
                    <a:lumOff val="35000"/>
                  </a:schemeClr>
                </a:solidFill>
              </a:endParaRPr>
            </a:p>
          </p:txBody>
        </p:sp>
      </p:grpSp>
      <p:grpSp>
        <p:nvGrpSpPr>
          <p:cNvPr id="38" name="组合 37"/>
          <p:cNvGrpSpPr/>
          <p:nvPr/>
        </p:nvGrpSpPr>
        <p:grpSpPr>
          <a:xfrm>
            <a:off x="7699452" y="5002767"/>
            <a:ext cx="4047490" cy="1711960"/>
            <a:chOff x="5969952" y="1678126"/>
            <a:chExt cx="4047490" cy="1711960"/>
          </a:xfrm>
        </p:grpSpPr>
        <p:sp>
          <p:nvSpPr>
            <p:cNvPr id="39" name="矩形 38"/>
            <p:cNvSpPr/>
            <p:nvPr/>
          </p:nvSpPr>
          <p:spPr>
            <a:xfrm>
              <a:off x="5969952" y="2007056"/>
              <a:ext cx="4047490" cy="13830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1. 在task_table中增加一项（global.c）。 </a:t>
              </a:r>
              <a:endParaRPr lang="zh-CN" altLang="en-US" sz="1400" dirty="0">
                <a:solidFill>
                  <a:schemeClr val="tx1">
                    <a:lumMod val="50000"/>
                    <a:lumOff val="50000"/>
                  </a:schemeClr>
                </a:solidFill>
              </a:endParaRPr>
            </a:p>
            <a:p>
              <a:pPr>
                <a:lnSpc>
                  <a:spcPct val="120000"/>
                </a:lnSpc>
              </a:pPr>
              <a:r>
                <a:rPr lang="zh-CN" altLang="en-US" sz="1400" dirty="0">
                  <a:solidFill>
                    <a:schemeClr val="tx1">
                      <a:lumMod val="50000"/>
                      <a:lumOff val="50000"/>
                    </a:schemeClr>
                  </a:solidFill>
                </a:rPr>
                <a:t>2. 让NR_TASKS加1（proc.h）。 </a:t>
              </a:r>
              <a:endParaRPr lang="zh-CN" altLang="en-US" sz="1400" dirty="0">
                <a:solidFill>
                  <a:schemeClr val="tx1">
                    <a:lumMod val="50000"/>
                    <a:lumOff val="50000"/>
                  </a:schemeClr>
                </a:solidFill>
              </a:endParaRPr>
            </a:p>
            <a:p>
              <a:pPr>
                <a:lnSpc>
                  <a:spcPct val="120000"/>
                </a:lnSpc>
              </a:pPr>
              <a:r>
                <a:rPr lang="zh-CN" altLang="en-US" sz="1400" dirty="0">
                  <a:solidFill>
                    <a:schemeClr val="tx1">
                      <a:lumMod val="50000"/>
                      <a:lumOff val="50000"/>
                    </a:schemeClr>
                  </a:solidFill>
                </a:rPr>
                <a:t>3. 定义任务堆栈（proc.h）。 </a:t>
              </a:r>
              <a:endParaRPr lang="zh-CN" altLang="en-US" sz="1400" dirty="0">
                <a:solidFill>
                  <a:schemeClr val="tx1">
                    <a:lumMod val="50000"/>
                    <a:lumOff val="50000"/>
                  </a:schemeClr>
                </a:solidFill>
              </a:endParaRPr>
            </a:p>
            <a:p>
              <a:pPr>
                <a:lnSpc>
                  <a:spcPct val="120000"/>
                </a:lnSpc>
              </a:pPr>
              <a:r>
                <a:rPr lang="zh-CN" altLang="en-US" sz="1400" dirty="0">
                  <a:solidFill>
                    <a:schemeClr val="tx1">
                      <a:lumMod val="50000"/>
                      <a:lumOff val="50000"/>
                    </a:schemeClr>
                  </a:solidFill>
                </a:rPr>
                <a:t>4. 修改STACK_SIZE_TOTAL（proc.h）。 </a:t>
              </a:r>
              <a:endParaRPr lang="zh-CN" altLang="en-US" sz="1400" dirty="0">
                <a:solidFill>
                  <a:schemeClr val="tx1">
                    <a:lumMod val="50000"/>
                    <a:lumOff val="50000"/>
                  </a:schemeClr>
                </a:solidFill>
              </a:endParaRPr>
            </a:p>
            <a:p>
              <a:pPr>
                <a:lnSpc>
                  <a:spcPct val="120000"/>
                </a:lnSpc>
              </a:pPr>
              <a:r>
                <a:rPr lang="zh-CN" altLang="en-US" sz="1400" dirty="0">
                  <a:solidFill>
                    <a:schemeClr val="tx1">
                      <a:lumMod val="50000"/>
                      <a:lumOff val="50000"/>
                    </a:schemeClr>
                  </a:solidFill>
                </a:rPr>
                <a:t>5. 添加新任务执行体的函数声明（proto.h）。</a:t>
              </a:r>
              <a:endParaRPr lang="zh-CN" altLang="en-US" sz="1400" dirty="0">
                <a:solidFill>
                  <a:schemeClr val="tx1">
                    <a:lumMod val="50000"/>
                    <a:lumOff val="50000"/>
                  </a:schemeClr>
                </a:solidFill>
              </a:endParaRPr>
            </a:p>
          </p:txBody>
        </p:sp>
        <p:sp>
          <p:nvSpPr>
            <p:cNvPr id="40" name="矩形 39"/>
            <p:cNvSpPr/>
            <p:nvPr/>
          </p:nvSpPr>
          <p:spPr>
            <a:xfrm>
              <a:off x="6619557" y="167812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总结</a:t>
              </a:r>
              <a:endParaRPr lang="zh-CN" altLang="en-US" b="1" dirty="0">
                <a:solidFill>
                  <a:schemeClr val="tx1">
                    <a:lumMod val="65000"/>
                    <a:lumOff val="35000"/>
                  </a:schemeClr>
                </a:solidFill>
              </a:endParaRPr>
            </a:p>
          </p:txBody>
        </p:sp>
      </p:grpSp>
      <p:sp>
        <p:nvSpPr>
          <p:cNvPr id="49" name="任意多边形: 形状 48"/>
          <p:cNvSpPr/>
          <p:nvPr/>
        </p:nvSpPr>
        <p:spPr>
          <a:xfrm>
            <a:off x="5854700" y="1883046"/>
            <a:ext cx="482600" cy="46764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0" name="任意多边形: 形状 49"/>
          <p:cNvSpPr/>
          <p:nvPr/>
        </p:nvSpPr>
        <p:spPr>
          <a:xfrm>
            <a:off x="7270878" y="2755505"/>
            <a:ext cx="482600" cy="357984"/>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1" name="任意多边形: 形状 50"/>
          <p:cNvSpPr/>
          <p:nvPr/>
        </p:nvSpPr>
        <p:spPr>
          <a:xfrm>
            <a:off x="7270878" y="4328460"/>
            <a:ext cx="482600" cy="48259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2" name="任意多边形: 形状 51"/>
          <p:cNvSpPr/>
          <p:nvPr/>
        </p:nvSpPr>
        <p:spPr>
          <a:xfrm>
            <a:off x="5854700" y="5149555"/>
            <a:ext cx="482600" cy="475672"/>
          </a:xfrm>
          <a:custGeom>
            <a:avLst/>
            <a:gdLst>
              <a:gd name="connsiteX0" fmla="*/ 155534 w 331788"/>
              <a:gd name="connsiteY0" fmla="*/ 53107 h 327025"/>
              <a:gd name="connsiteX1" fmla="*/ 176255 w 331788"/>
              <a:gd name="connsiteY1" fmla="*/ 53107 h 327025"/>
              <a:gd name="connsiteX2" fmla="*/ 283746 w 331788"/>
              <a:gd name="connsiteY2" fmla="*/ 141384 h 327025"/>
              <a:gd name="connsiteX3" fmla="*/ 288926 w 331788"/>
              <a:gd name="connsiteY3" fmla="*/ 154366 h 327025"/>
              <a:gd name="connsiteX4" fmla="*/ 288926 w 331788"/>
              <a:gd name="connsiteY4" fmla="*/ 310149 h 327025"/>
              <a:gd name="connsiteX5" fmla="*/ 273385 w 331788"/>
              <a:gd name="connsiteY5" fmla="*/ 327025 h 327025"/>
              <a:gd name="connsiteX6" fmla="*/ 207337 w 331788"/>
              <a:gd name="connsiteY6" fmla="*/ 327025 h 327025"/>
              <a:gd name="connsiteX7" fmla="*/ 207337 w 331788"/>
              <a:gd name="connsiteY7" fmla="*/ 234854 h 327025"/>
              <a:gd name="connsiteX8" fmla="*/ 195681 w 331788"/>
              <a:gd name="connsiteY8" fmla="*/ 223170 h 327025"/>
              <a:gd name="connsiteX9" fmla="*/ 136108 w 331788"/>
              <a:gd name="connsiteY9" fmla="*/ 223170 h 327025"/>
              <a:gd name="connsiteX10" fmla="*/ 124452 w 331788"/>
              <a:gd name="connsiteY10" fmla="*/ 234854 h 327025"/>
              <a:gd name="connsiteX11" fmla="*/ 124452 w 331788"/>
              <a:gd name="connsiteY11" fmla="*/ 327025 h 327025"/>
              <a:gd name="connsiteX12" fmla="*/ 58404 w 331788"/>
              <a:gd name="connsiteY12" fmla="*/ 327025 h 327025"/>
              <a:gd name="connsiteX13" fmla="*/ 42863 w 331788"/>
              <a:gd name="connsiteY13" fmla="*/ 310149 h 327025"/>
              <a:gd name="connsiteX14" fmla="*/ 42863 w 331788"/>
              <a:gd name="connsiteY14" fmla="*/ 154366 h 327025"/>
              <a:gd name="connsiteX15" fmla="*/ 48043 w 331788"/>
              <a:gd name="connsiteY15" fmla="*/ 141384 h 327025"/>
              <a:gd name="connsiteX16" fmla="*/ 155534 w 331788"/>
              <a:gd name="connsiteY16" fmla="*/ 53107 h 327025"/>
              <a:gd name="connsiteX17" fmla="*/ 165894 w 331788"/>
              <a:gd name="connsiteY17" fmla="*/ 0 h 327025"/>
              <a:gd name="connsiteX18" fmla="*/ 189223 w 331788"/>
              <a:gd name="connsiteY18" fmla="*/ 9125 h 327025"/>
              <a:gd name="connsiteX19" fmla="*/ 325308 w 331788"/>
              <a:gd name="connsiteY19" fmla="*/ 117321 h 327025"/>
              <a:gd name="connsiteX20" fmla="*/ 331788 w 331788"/>
              <a:gd name="connsiteY20" fmla="*/ 130356 h 327025"/>
              <a:gd name="connsiteX21" fmla="*/ 331788 w 331788"/>
              <a:gd name="connsiteY21" fmla="*/ 143392 h 327025"/>
              <a:gd name="connsiteX22" fmla="*/ 314940 w 331788"/>
              <a:gd name="connsiteY22" fmla="*/ 160338 h 327025"/>
              <a:gd name="connsiteX23" fmla="*/ 298091 w 331788"/>
              <a:gd name="connsiteY23" fmla="*/ 143392 h 327025"/>
              <a:gd name="connsiteX24" fmla="*/ 298091 w 331788"/>
              <a:gd name="connsiteY24" fmla="*/ 139481 h 327025"/>
              <a:gd name="connsiteX25" fmla="*/ 176263 w 331788"/>
              <a:gd name="connsiteY25" fmla="*/ 41714 h 327025"/>
              <a:gd name="connsiteX26" fmla="*/ 165894 w 331788"/>
              <a:gd name="connsiteY26" fmla="*/ 37804 h 327025"/>
              <a:gd name="connsiteX27" fmla="*/ 155526 w 331788"/>
              <a:gd name="connsiteY27" fmla="*/ 41714 h 327025"/>
              <a:gd name="connsiteX28" fmla="*/ 33697 w 331788"/>
              <a:gd name="connsiteY28" fmla="*/ 139481 h 327025"/>
              <a:gd name="connsiteX29" fmla="*/ 33697 w 331788"/>
              <a:gd name="connsiteY29" fmla="*/ 143392 h 327025"/>
              <a:gd name="connsiteX30" fmla="*/ 16849 w 331788"/>
              <a:gd name="connsiteY30" fmla="*/ 160338 h 327025"/>
              <a:gd name="connsiteX31" fmla="*/ 0 w 331788"/>
              <a:gd name="connsiteY31" fmla="*/ 143392 h 327025"/>
              <a:gd name="connsiteX32" fmla="*/ 0 w 331788"/>
              <a:gd name="connsiteY32" fmla="*/ 130356 h 327025"/>
              <a:gd name="connsiteX33" fmla="*/ 6480 w 331788"/>
              <a:gd name="connsiteY33" fmla="*/ 117321 h 327025"/>
              <a:gd name="connsiteX34" fmla="*/ 142565 w 331788"/>
              <a:gd name="connsiteY34" fmla="*/ 9125 h 327025"/>
              <a:gd name="connsiteX35" fmla="*/ 165894 w 331788"/>
              <a:gd name="connsiteY35"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327025">
                <a:moveTo>
                  <a:pt x="155534" y="53107"/>
                </a:moveTo>
                <a:cubicBezTo>
                  <a:pt x="162009" y="49212"/>
                  <a:pt x="169780" y="49212"/>
                  <a:pt x="176255" y="53107"/>
                </a:cubicBezTo>
                <a:cubicBezTo>
                  <a:pt x="176255" y="53107"/>
                  <a:pt x="176255" y="53107"/>
                  <a:pt x="283746" y="141384"/>
                </a:cubicBezTo>
                <a:cubicBezTo>
                  <a:pt x="286336" y="143980"/>
                  <a:pt x="288926" y="149173"/>
                  <a:pt x="288926" y="154366"/>
                </a:cubicBezTo>
                <a:cubicBezTo>
                  <a:pt x="288926" y="154366"/>
                  <a:pt x="288926" y="154366"/>
                  <a:pt x="288926" y="310149"/>
                </a:cubicBezTo>
                <a:cubicBezTo>
                  <a:pt x="288926" y="319236"/>
                  <a:pt x="282451" y="327025"/>
                  <a:pt x="273385" y="327025"/>
                </a:cubicBezTo>
                <a:cubicBezTo>
                  <a:pt x="273385" y="327025"/>
                  <a:pt x="273385" y="327025"/>
                  <a:pt x="207337" y="327025"/>
                </a:cubicBezTo>
                <a:cubicBezTo>
                  <a:pt x="207337" y="327025"/>
                  <a:pt x="207337" y="327025"/>
                  <a:pt x="207337" y="234854"/>
                </a:cubicBezTo>
                <a:cubicBezTo>
                  <a:pt x="207337" y="228363"/>
                  <a:pt x="202157" y="223170"/>
                  <a:pt x="195681" y="223170"/>
                </a:cubicBezTo>
                <a:cubicBezTo>
                  <a:pt x="195681" y="223170"/>
                  <a:pt x="195681" y="223170"/>
                  <a:pt x="136108" y="223170"/>
                </a:cubicBezTo>
                <a:cubicBezTo>
                  <a:pt x="129633" y="223170"/>
                  <a:pt x="124452" y="228363"/>
                  <a:pt x="124452" y="234854"/>
                </a:cubicBezTo>
                <a:cubicBezTo>
                  <a:pt x="124452" y="234854"/>
                  <a:pt x="124452" y="234854"/>
                  <a:pt x="124452" y="327025"/>
                </a:cubicBezTo>
                <a:cubicBezTo>
                  <a:pt x="124452" y="327025"/>
                  <a:pt x="124452" y="327025"/>
                  <a:pt x="58404" y="327025"/>
                </a:cubicBezTo>
                <a:cubicBezTo>
                  <a:pt x="49338" y="327025"/>
                  <a:pt x="42863" y="319236"/>
                  <a:pt x="42863" y="310149"/>
                </a:cubicBezTo>
                <a:cubicBezTo>
                  <a:pt x="42863" y="310149"/>
                  <a:pt x="42863" y="310149"/>
                  <a:pt x="42863" y="154366"/>
                </a:cubicBezTo>
                <a:cubicBezTo>
                  <a:pt x="42863" y="149173"/>
                  <a:pt x="45453" y="143980"/>
                  <a:pt x="48043" y="141384"/>
                </a:cubicBezTo>
                <a:cubicBezTo>
                  <a:pt x="48043" y="141384"/>
                  <a:pt x="48043" y="141384"/>
                  <a:pt x="155534" y="53107"/>
                </a:cubicBezTo>
                <a:close/>
                <a:moveTo>
                  <a:pt x="165894" y="0"/>
                </a:moveTo>
                <a:cubicBezTo>
                  <a:pt x="173670" y="0"/>
                  <a:pt x="182743" y="2607"/>
                  <a:pt x="189223" y="9125"/>
                </a:cubicBezTo>
                <a:cubicBezTo>
                  <a:pt x="189223" y="9125"/>
                  <a:pt x="189223" y="9125"/>
                  <a:pt x="325308" y="117321"/>
                </a:cubicBezTo>
                <a:cubicBezTo>
                  <a:pt x="329196" y="121231"/>
                  <a:pt x="331788" y="126446"/>
                  <a:pt x="331788" y="130356"/>
                </a:cubicBezTo>
                <a:cubicBezTo>
                  <a:pt x="331788" y="130356"/>
                  <a:pt x="331788" y="138178"/>
                  <a:pt x="331788" y="143392"/>
                </a:cubicBezTo>
                <a:cubicBezTo>
                  <a:pt x="331788" y="152517"/>
                  <a:pt x="324012" y="160338"/>
                  <a:pt x="314940" y="160338"/>
                </a:cubicBezTo>
                <a:cubicBezTo>
                  <a:pt x="305867" y="160338"/>
                  <a:pt x="298091" y="152517"/>
                  <a:pt x="298091" y="143392"/>
                </a:cubicBezTo>
                <a:cubicBezTo>
                  <a:pt x="298091" y="142088"/>
                  <a:pt x="298091" y="140785"/>
                  <a:pt x="298091" y="139481"/>
                </a:cubicBezTo>
                <a:cubicBezTo>
                  <a:pt x="298091" y="139481"/>
                  <a:pt x="298091" y="139481"/>
                  <a:pt x="176263" y="41714"/>
                </a:cubicBezTo>
                <a:cubicBezTo>
                  <a:pt x="176263" y="41714"/>
                  <a:pt x="171078" y="37804"/>
                  <a:pt x="165894" y="37804"/>
                </a:cubicBezTo>
                <a:cubicBezTo>
                  <a:pt x="160710" y="37804"/>
                  <a:pt x="155526" y="41714"/>
                  <a:pt x="155526" y="41714"/>
                </a:cubicBezTo>
                <a:cubicBezTo>
                  <a:pt x="155526" y="41714"/>
                  <a:pt x="155526" y="41714"/>
                  <a:pt x="33697" y="139481"/>
                </a:cubicBezTo>
                <a:cubicBezTo>
                  <a:pt x="33697" y="140785"/>
                  <a:pt x="33697" y="142088"/>
                  <a:pt x="33697" y="143392"/>
                </a:cubicBezTo>
                <a:cubicBezTo>
                  <a:pt x="33697" y="152517"/>
                  <a:pt x="25921" y="160338"/>
                  <a:pt x="16849" y="160338"/>
                </a:cubicBezTo>
                <a:cubicBezTo>
                  <a:pt x="7776" y="160338"/>
                  <a:pt x="0" y="152517"/>
                  <a:pt x="0" y="143392"/>
                </a:cubicBezTo>
                <a:cubicBezTo>
                  <a:pt x="0" y="138178"/>
                  <a:pt x="0" y="130356"/>
                  <a:pt x="0" y="130356"/>
                </a:cubicBezTo>
                <a:cubicBezTo>
                  <a:pt x="0" y="126446"/>
                  <a:pt x="2592" y="121231"/>
                  <a:pt x="6480" y="117321"/>
                </a:cubicBezTo>
                <a:cubicBezTo>
                  <a:pt x="6480" y="117321"/>
                  <a:pt x="6480" y="117321"/>
                  <a:pt x="142565" y="9125"/>
                </a:cubicBezTo>
                <a:cubicBezTo>
                  <a:pt x="149046" y="2607"/>
                  <a:pt x="158118" y="0"/>
                  <a:pt x="165894"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3" name="任意多边形: 形状 52"/>
          <p:cNvSpPr/>
          <p:nvPr/>
        </p:nvSpPr>
        <p:spPr>
          <a:xfrm>
            <a:off x="4454382" y="4328459"/>
            <a:ext cx="450879" cy="482600"/>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54" name="任意多边形: 形状 53"/>
          <p:cNvSpPr/>
          <p:nvPr/>
        </p:nvSpPr>
        <p:spPr>
          <a:xfrm>
            <a:off x="4438521" y="2695506"/>
            <a:ext cx="482600" cy="47798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grpSp>
        <p:nvGrpSpPr>
          <p:cNvPr id="45" name="组合 44"/>
          <p:cNvGrpSpPr/>
          <p:nvPr/>
        </p:nvGrpSpPr>
        <p:grpSpPr>
          <a:xfrm>
            <a:off x="3475274" y="363173"/>
            <a:ext cx="4928870" cy="696669"/>
            <a:chOff x="3631228" y="173168"/>
            <a:chExt cx="4928870" cy="696669"/>
          </a:xfrm>
        </p:grpSpPr>
        <p:sp>
          <p:nvSpPr>
            <p:cNvPr id="48" name="文本框 47"/>
            <p:cNvSpPr txBox="1"/>
            <p:nvPr/>
          </p:nvSpPr>
          <p:spPr>
            <a:xfrm>
              <a:off x="3631228" y="173168"/>
              <a:ext cx="4928870"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7</a:t>
              </a:r>
              <a:r>
                <a:rPr lang="zh-CN" altLang="en-US" sz="2400" b="1" spc="300" dirty="0">
                  <a:solidFill>
                    <a:srgbClr val="506EA7"/>
                  </a:solidFill>
                  <a:cs typeface="+mn-ea"/>
                  <a:sym typeface="+mn-lt"/>
                </a:rPr>
                <a:t>加入多进程的内核形成</a:t>
              </a:r>
              <a:endParaRPr lang="zh-CN" altLang="en-US" sz="2400" b="1" spc="300" dirty="0">
                <a:solidFill>
                  <a:srgbClr val="506EA7"/>
                </a:solidFill>
                <a:cs typeface="+mn-ea"/>
                <a:sym typeface="+mn-lt"/>
              </a:endParaRPr>
            </a:p>
          </p:txBody>
        </p:sp>
        <p:cxnSp>
          <p:nvCxnSpPr>
            <p:cNvPr id="47"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43" name="图片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09295" y="3224530"/>
            <a:ext cx="1894840" cy="17957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8967470" y="758190"/>
            <a:ext cx="2124075" cy="379095"/>
          </a:xfrm>
          <a:prstGeom prst="roundRect">
            <a:avLst>
              <a:gd name="adj" fmla="val 50000"/>
            </a:avLst>
          </a:prstGeom>
          <a:gradFill>
            <a:gsLst>
              <a:gs pos="0">
                <a:schemeClr val="accent6"/>
              </a:gs>
              <a:gs pos="100000">
                <a:srgbClr val="506EA7"/>
              </a:gs>
            </a:gsLst>
            <a:lin ang="8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bg1">
                  <a:lumMod val="50000"/>
                </a:schemeClr>
              </a:solidFill>
              <a:cs typeface="+mn-ea"/>
              <a:sym typeface="+mn-lt"/>
            </a:endParaRPr>
          </a:p>
        </p:txBody>
      </p:sp>
      <p:sp>
        <p:nvSpPr>
          <p:cNvPr id="15" name="Freeform 11"/>
          <p:cNvSpPr/>
          <p:nvPr/>
        </p:nvSpPr>
        <p:spPr bwMode="auto">
          <a:xfrm>
            <a:off x="5551710" y="3703336"/>
            <a:ext cx="2124297" cy="2127901"/>
          </a:xfrm>
          <a:custGeom>
            <a:avLst/>
            <a:gdLst>
              <a:gd name="T0" fmla="*/ 747 w 747"/>
              <a:gd name="T1" fmla="*/ 416 h 748"/>
              <a:gd name="T2" fmla="*/ 747 w 747"/>
              <a:gd name="T3" fmla="*/ 331 h 748"/>
              <a:gd name="T4" fmla="*/ 656 w 747"/>
              <a:gd name="T5" fmla="*/ 315 h 748"/>
              <a:gd name="T6" fmla="*/ 615 w 747"/>
              <a:gd name="T7" fmla="*/ 215 h 748"/>
              <a:gd name="T8" fmla="*/ 668 w 747"/>
              <a:gd name="T9" fmla="*/ 140 h 748"/>
              <a:gd name="T10" fmla="*/ 608 w 747"/>
              <a:gd name="T11" fmla="*/ 79 h 748"/>
              <a:gd name="T12" fmla="*/ 532 w 747"/>
              <a:gd name="T13" fmla="*/ 132 h 748"/>
              <a:gd name="T14" fmla="*/ 432 w 747"/>
              <a:gd name="T15" fmla="*/ 91 h 748"/>
              <a:gd name="T16" fmla="*/ 416 w 747"/>
              <a:gd name="T17" fmla="*/ 0 h 748"/>
              <a:gd name="T18" fmla="*/ 331 w 747"/>
              <a:gd name="T19" fmla="*/ 0 h 748"/>
              <a:gd name="T20" fmla="*/ 315 w 747"/>
              <a:gd name="T21" fmla="*/ 91 h 748"/>
              <a:gd name="T22" fmla="*/ 215 w 747"/>
              <a:gd name="T23" fmla="*/ 132 h 748"/>
              <a:gd name="T24" fmla="*/ 139 w 747"/>
              <a:gd name="T25" fmla="*/ 79 h 748"/>
              <a:gd name="T26" fmla="*/ 79 w 747"/>
              <a:gd name="T27" fmla="*/ 140 h 748"/>
              <a:gd name="T28" fmla="*/ 132 w 747"/>
              <a:gd name="T29" fmla="*/ 215 h 748"/>
              <a:gd name="T30" fmla="*/ 91 w 747"/>
              <a:gd name="T31" fmla="*/ 315 h 748"/>
              <a:gd name="T32" fmla="*/ 0 w 747"/>
              <a:gd name="T33" fmla="*/ 331 h 748"/>
              <a:gd name="T34" fmla="*/ 0 w 747"/>
              <a:gd name="T35" fmla="*/ 416 h 748"/>
              <a:gd name="T36" fmla="*/ 91 w 747"/>
              <a:gd name="T37" fmla="*/ 433 h 748"/>
              <a:gd name="T38" fmla="*/ 132 w 747"/>
              <a:gd name="T39" fmla="*/ 532 h 748"/>
              <a:gd name="T40" fmla="*/ 79 w 747"/>
              <a:gd name="T41" fmla="*/ 608 h 748"/>
              <a:gd name="T42" fmla="*/ 139 w 747"/>
              <a:gd name="T43" fmla="*/ 668 h 748"/>
              <a:gd name="T44" fmla="*/ 215 w 747"/>
              <a:gd name="T45" fmla="*/ 615 h 748"/>
              <a:gd name="T46" fmla="*/ 315 w 747"/>
              <a:gd name="T47" fmla="*/ 657 h 748"/>
              <a:gd name="T48" fmla="*/ 331 w 747"/>
              <a:gd name="T49" fmla="*/ 748 h 748"/>
              <a:gd name="T50" fmla="*/ 416 w 747"/>
              <a:gd name="T51" fmla="*/ 748 h 748"/>
              <a:gd name="T52" fmla="*/ 432 w 747"/>
              <a:gd name="T53" fmla="*/ 657 h 748"/>
              <a:gd name="T54" fmla="*/ 532 w 747"/>
              <a:gd name="T55" fmla="*/ 615 h 748"/>
              <a:gd name="T56" fmla="*/ 608 w 747"/>
              <a:gd name="T57" fmla="*/ 668 h 748"/>
              <a:gd name="T58" fmla="*/ 668 w 747"/>
              <a:gd name="T59" fmla="*/ 608 h 748"/>
              <a:gd name="T60" fmla="*/ 615 w 747"/>
              <a:gd name="T61" fmla="*/ 532 h 748"/>
              <a:gd name="T62" fmla="*/ 656 w 747"/>
              <a:gd name="T63" fmla="*/ 433 h 748"/>
              <a:gd name="T64" fmla="*/ 747 w 747"/>
              <a:gd name="T65" fmla="*/ 416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7" h="748">
                <a:moveTo>
                  <a:pt x="747" y="416"/>
                </a:moveTo>
                <a:cubicBezTo>
                  <a:pt x="747" y="331"/>
                  <a:pt x="747" y="331"/>
                  <a:pt x="747" y="331"/>
                </a:cubicBezTo>
                <a:cubicBezTo>
                  <a:pt x="656" y="315"/>
                  <a:pt x="656" y="315"/>
                  <a:pt x="656" y="315"/>
                </a:cubicBezTo>
                <a:cubicBezTo>
                  <a:pt x="649" y="279"/>
                  <a:pt x="635" y="245"/>
                  <a:pt x="615" y="215"/>
                </a:cubicBezTo>
                <a:cubicBezTo>
                  <a:pt x="668" y="140"/>
                  <a:pt x="668" y="140"/>
                  <a:pt x="668" y="140"/>
                </a:cubicBezTo>
                <a:cubicBezTo>
                  <a:pt x="608" y="79"/>
                  <a:pt x="608" y="79"/>
                  <a:pt x="608" y="79"/>
                </a:cubicBezTo>
                <a:cubicBezTo>
                  <a:pt x="532" y="132"/>
                  <a:pt x="532" y="132"/>
                  <a:pt x="532" y="132"/>
                </a:cubicBezTo>
                <a:cubicBezTo>
                  <a:pt x="502" y="113"/>
                  <a:pt x="468" y="98"/>
                  <a:pt x="432" y="91"/>
                </a:cubicBezTo>
                <a:cubicBezTo>
                  <a:pt x="416" y="0"/>
                  <a:pt x="416" y="0"/>
                  <a:pt x="416" y="0"/>
                </a:cubicBezTo>
                <a:cubicBezTo>
                  <a:pt x="331" y="0"/>
                  <a:pt x="331" y="0"/>
                  <a:pt x="331" y="0"/>
                </a:cubicBezTo>
                <a:cubicBezTo>
                  <a:pt x="315" y="91"/>
                  <a:pt x="315" y="91"/>
                  <a:pt x="315" y="91"/>
                </a:cubicBezTo>
                <a:cubicBezTo>
                  <a:pt x="279" y="98"/>
                  <a:pt x="245" y="113"/>
                  <a:pt x="215" y="132"/>
                </a:cubicBezTo>
                <a:cubicBezTo>
                  <a:pt x="139" y="79"/>
                  <a:pt x="139" y="79"/>
                  <a:pt x="139" y="79"/>
                </a:cubicBezTo>
                <a:cubicBezTo>
                  <a:pt x="79" y="140"/>
                  <a:pt x="79" y="140"/>
                  <a:pt x="79" y="140"/>
                </a:cubicBezTo>
                <a:cubicBezTo>
                  <a:pt x="132" y="215"/>
                  <a:pt x="132" y="215"/>
                  <a:pt x="132" y="215"/>
                </a:cubicBezTo>
                <a:cubicBezTo>
                  <a:pt x="112" y="245"/>
                  <a:pt x="98" y="279"/>
                  <a:pt x="91" y="315"/>
                </a:cubicBezTo>
                <a:cubicBezTo>
                  <a:pt x="0" y="331"/>
                  <a:pt x="0" y="331"/>
                  <a:pt x="0" y="331"/>
                </a:cubicBezTo>
                <a:cubicBezTo>
                  <a:pt x="0" y="416"/>
                  <a:pt x="0" y="416"/>
                  <a:pt x="0" y="416"/>
                </a:cubicBezTo>
                <a:cubicBezTo>
                  <a:pt x="91" y="433"/>
                  <a:pt x="91" y="433"/>
                  <a:pt x="91" y="433"/>
                </a:cubicBezTo>
                <a:cubicBezTo>
                  <a:pt x="98" y="469"/>
                  <a:pt x="112" y="502"/>
                  <a:pt x="132" y="532"/>
                </a:cubicBezTo>
                <a:cubicBezTo>
                  <a:pt x="79" y="608"/>
                  <a:pt x="79" y="608"/>
                  <a:pt x="79" y="608"/>
                </a:cubicBezTo>
                <a:cubicBezTo>
                  <a:pt x="139" y="668"/>
                  <a:pt x="139" y="668"/>
                  <a:pt x="139" y="668"/>
                </a:cubicBezTo>
                <a:cubicBezTo>
                  <a:pt x="215" y="615"/>
                  <a:pt x="215" y="615"/>
                  <a:pt x="215" y="615"/>
                </a:cubicBezTo>
                <a:cubicBezTo>
                  <a:pt x="245" y="635"/>
                  <a:pt x="279" y="649"/>
                  <a:pt x="315" y="657"/>
                </a:cubicBezTo>
                <a:cubicBezTo>
                  <a:pt x="331" y="748"/>
                  <a:pt x="331" y="748"/>
                  <a:pt x="331" y="748"/>
                </a:cubicBezTo>
                <a:cubicBezTo>
                  <a:pt x="416" y="748"/>
                  <a:pt x="416" y="748"/>
                  <a:pt x="416" y="748"/>
                </a:cubicBezTo>
                <a:cubicBezTo>
                  <a:pt x="432" y="657"/>
                  <a:pt x="432" y="657"/>
                  <a:pt x="432" y="657"/>
                </a:cubicBezTo>
                <a:cubicBezTo>
                  <a:pt x="468" y="649"/>
                  <a:pt x="502" y="635"/>
                  <a:pt x="532" y="615"/>
                </a:cubicBezTo>
                <a:cubicBezTo>
                  <a:pt x="608" y="668"/>
                  <a:pt x="608" y="668"/>
                  <a:pt x="608" y="668"/>
                </a:cubicBezTo>
                <a:cubicBezTo>
                  <a:pt x="668" y="608"/>
                  <a:pt x="668" y="608"/>
                  <a:pt x="668" y="608"/>
                </a:cubicBezTo>
                <a:cubicBezTo>
                  <a:pt x="615" y="532"/>
                  <a:pt x="615" y="532"/>
                  <a:pt x="615" y="532"/>
                </a:cubicBezTo>
                <a:cubicBezTo>
                  <a:pt x="635" y="502"/>
                  <a:pt x="649" y="469"/>
                  <a:pt x="656" y="433"/>
                </a:cubicBezTo>
                <a:lnTo>
                  <a:pt x="747" y="416"/>
                </a:lnTo>
                <a:close/>
              </a:path>
            </a:pathLst>
          </a:custGeom>
          <a:gradFill>
            <a:gsLst>
              <a:gs pos="0">
                <a:schemeClr val="accent6"/>
              </a:gs>
              <a:gs pos="100000">
                <a:srgbClr val="506EA7"/>
              </a:gs>
            </a:gsLst>
            <a:lin ang="8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bg1">
                  <a:lumMod val="50000"/>
                </a:schemeClr>
              </a:solidFill>
              <a:cs typeface="+mn-ea"/>
              <a:sym typeface="+mn-lt"/>
            </a:endParaRPr>
          </a:p>
        </p:txBody>
      </p:sp>
      <p:sp>
        <p:nvSpPr>
          <p:cNvPr id="16" name="Freeform 12"/>
          <p:cNvSpPr/>
          <p:nvPr/>
        </p:nvSpPr>
        <p:spPr bwMode="auto">
          <a:xfrm>
            <a:off x="4493166" y="3359699"/>
            <a:ext cx="1296446" cy="1393769"/>
          </a:xfrm>
          <a:custGeom>
            <a:avLst/>
            <a:gdLst>
              <a:gd name="T0" fmla="*/ 330 w 456"/>
              <a:gd name="T1" fmla="*/ 367 h 490"/>
              <a:gd name="T2" fmla="*/ 418 w 456"/>
              <a:gd name="T3" fmla="*/ 404 h 490"/>
              <a:gd name="T4" fmla="*/ 456 w 456"/>
              <a:gd name="T5" fmla="*/ 343 h 490"/>
              <a:gd name="T6" fmla="*/ 385 w 456"/>
              <a:gd name="T7" fmla="*/ 283 h 490"/>
              <a:gd name="T8" fmla="*/ 390 w 456"/>
              <a:gd name="T9" fmla="*/ 241 h 490"/>
              <a:gd name="T10" fmla="*/ 385 w 456"/>
              <a:gd name="T11" fmla="*/ 203 h 490"/>
              <a:gd name="T12" fmla="*/ 454 w 456"/>
              <a:gd name="T13" fmla="*/ 142 h 490"/>
              <a:gd name="T14" fmla="*/ 415 w 456"/>
              <a:gd name="T15" fmla="*/ 82 h 490"/>
              <a:gd name="T16" fmla="*/ 333 w 456"/>
              <a:gd name="T17" fmla="*/ 118 h 490"/>
              <a:gd name="T18" fmla="*/ 277 w 456"/>
              <a:gd name="T19" fmla="*/ 87 h 490"/>
              <a:gd name="T20" fmla="*/ 264 w 456"/>
              <a:gd name="T21" fmla="*/ 0 h 490"/>
              <a:gd name="T22" fmla="*/ 192 w 456"/>
              <a:gd name="T23" fmla="*/ 0 h 490"/>
              <a:gd name="T24" fmla="*/ 179 w 456"/>
              <a:gd name="T25" fmla="*/ 87 h 490"/>
              <a:gd name="T26" fmla="*/ 119 w 456"/>
              <a:gd name="T27" fmla="*/ 121 h 490"/>
              <a:gd name="T28" fmla="*/ 37 w 456"/>
              <a:gd name="T29" fmla="*/ 86 h 490"/>
              <a:gd name="T30" fmla="*/ 0 w 456"/>
              <a:gd name="T31" fmla="*/ 147 h 490"/>
              <a:gd name="T32" fmla="*/ 69 w 456"/>
              <a:gd name="T33" fmla="*/ 206 h 490"/>
              <a:gd name="T34" fmla="*/ 65 w 456"/>
              <a:gd name="T35" fmla="*/ 241 h 490"/>
              <a:gd name="T36" fmla="*/ 72 w 456"/>
              <a:gd name="T37" fmla="*/ 286 h 490"/>
              <a:gd name="T38" fmla="*/ 2 w 456"/>
              <a:gd name="T39" fmla="*/ 348 h 490"/>
              <a:gd name="T40" fmla="*/ 41 w 456"/>
              <a:gd name="T41" fmla="*/ 408 h 490"/>
              <a:gd name="T42" fmla="*/ 128 w 456"/>
              <a:gd name="T43" fmla="*/ 369 h 490"/>
              <a:gd name="T44" fmla="*/ 177 w 456"/>
              <a:gd name="T45" fmla="*/ 396 h 490"/>
              <a:gd name="T46" fmla="*/ 192 w 456"/>
              <a:gd name="T47" fmla="*/ 490 h 490"/>
              <a:gd name="T48" fmla="*/ 264 w 456"/>
              <a:gd name="T49" fmla="*/ 490 h 490"/>
              <a:gd name="T50" fmla="*/ 278 w 456"/>
              <a:gd name="T51" fmla="*/ 396 h 490"/>
              <a:gd name="T52" fmla="*/ 330 w 456"/>
              <a:gd name="T53" fmla="*/ 3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6" h="490">
                <a:moveTo>
                  <a:pt x="330" y="367"/>
                </a:moveTo>
                <a:cubicBezTo>
                  <a:pt x="418" y="404"/>
                  <a:pt x="418" y="404"/>
                  <a:pt x="418" y="404"/>
                </a:cubicBezTo>
                <a:cubicBezTo>
                  <a:pt x="456" y="343"/>
                  <a:pt x="456" y="343"/>
                  <a:pt x="456" y="343"/>
                </a:cubicBezTo>
                <a:cubicBezTo>
                  <a:pt x="385" y="283"/>
                  <a:pt x="385" y="283"/>
                  <a:pt x="385" y="283"/>
                </a:cubicBezTo>
                <a:cubicBezTo>
                  <a:pt x="388" y="270"/>
                  <a:pt x="390" y="256"/>
                  <a:pt x="390" y="241"/>
                </a:cubicBezTo>
                <a:cubicBezTo>
                  <a:pt x="390" y="228"/>
                  <a:pt x="388" y="215"/>
                  <a:pt x="385" y="203"/>
                </a:cubicBezTo>
                <a:cubicBezTo>
                  <a:pt x="454" y="142"/>
                  <a:pt x="454" y="142"/>
                  <a:pt x="454" y="142"/>
                </a:cubicBezTo>
                <a:cubicBezTo>
                  <a:pt x="415" y="82"/>
                  <a:pt x="415" y="82"/>
                  <a:pt x="415" y="82"/>
                </a:cubicBezTo>
                <a:cubicBezTo>
                  <a:pt x="333" y="118"/>
                  <a:pt x="333" y="118"/>
                  <a:pt x="333" y="118"/>
                </a:cubicBezTo>
                <a:cubicBezTo>
                  <a:pt x="317" y="104"/>
                  <a:pt x="298" y="94"/>
                  <a:pt x="277" y="87"/>
                </a:cubicBezTo>
                <a:cubicBezTo>
                  <a:pt x="264" y="0"/>
                  <a:pt x="264" y="0"/>
                  <a:pt x="264" y="0"/>
                </a:cubicBezTo>
                <a:cubicBezTo>
                  <a:pt x="192" y="0"/>
                  <a:pt x="192" y="0"/>
                  <a:pt x="192" y="0"/>
                </a:cubicBezTo>
                <a:cubicBezTo>
                  <a:pt x="179" y="87"/>
                  <a:pt x="179" y="87"/>
                  <a:pt x="179" y="87"/>
                </a:cubicBezTo>
                <a:cubicBezTo>
                  <a:pt x="156" y="94"/>
                  <a:pt x="136" y="106"/>
                  <a:pt x="119" y="121"/>
                </a:cubicBezTo>
                <a:cubicBezTo>
                  <a:pt x="37" y="86"/>
                  <a:pt x="37" y="86"/>
                  <a:pt x="37" y="86"/>
                </a:cubicBezTo>
                <a:cubicBezTo>
                  <a:pt x="0" y="147"/>
                  <a:pt x="0" y="147"/>
                  <a:pt x="0" y="147"/>
                </a:cubicBezTo>
                <a:cubicBezTo>
                  <a:pt x="69" y="206"/>
                  <a:pt x="69" y="206"/>
                  <a:pt x="69" y="206"/>
                </a:cubicBezTo>
                <a:cubicBezTo>
                  <a:pt x="67" y="217"/>
                  <a:pt x="65" y="229"/>
                  <a:pt x="65" y="241"/>
                </a:cubicBezTo>
                <a:cubicBezTo>
                  <a:pt x="65" y="257"/>
                  <a:pt x="68" y="272"/>
                  <a:pt x="72" y="286"/>
                </a:cubicBezTo>
                <a:cubicBezTo>
                  <a:pt x="2" y="348"/>
                  <a:pt x="2" y="348"/>
                  <a:pt x="2" y="348"/>
                </a:cubicBezTo>
                <a:cubicBezTo>
                  <a:pt x="41" y="408"/>
                  <a:pt x="41" y="408"/>
                  <a:pt x="41" y="408"/>
                </a:cubicBezTo>
                <a:cubicBezTo>
                  <a:pt x="128" y="369"/>
                  <a:pt x="128" y="369"/>
                  <a:pt x="128" y="369"/>
                </a:cubicBezTo>
                <a:cubicBezTo>
                  <a:pt x="142" y="381"/>
                  <a:pt x="159" y="390"/>
                  <a:pt x="177" y="396"/>
                </a:cubicBezTo>
                <a:cubicBezTo>
                  <a:pt x="192" y="490"/>
                  <a:pt x="192" y="490"/>
                  <a:pt x="192" y="490"/>
                </a:cubicBezTo>
                <a:cubicBezTo>
                  <a:pt x="264" y="490"/>
                  <a:pt x="264" y="490"/>
                  <a:pt x="264" y="490"/>
                </a:cubicBezTo>
                <a:cubicBezTo>
                  <a:pt x="278" y="396"/>
                  <a:pt x="278" y="396"/>
                  <a:pt x="278" y="396"/>
                </a:cubicBezTo>
                <a:cubicBezTo>
                  <a:pt x="297" y="389"/>
                  <a:pt x="315" y="380"/>
                  <a:pt x="330" y="367"/>
                </a:cubicBezTo>
                <a:close/>
              </a:path>
            </a:pathLst>
          </a:custGeom>
          <a:gradFill>
            <a:gsLst>
              <a:gs pos="0">
                <a:schemeClr val="accent6"/>
              </a:gs>
              <a:gs pos="100000">
                <a:srgbClr val="506EA7"/>
              </a:gs>
            </a:gsLst>
            <a:lin ang="8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bg1">
                  <a:lumMod val="50000"/>
                </a:schemeClr>
              </a:solidFill>
              <a:cs typeface="+mn-ea"/>
              <a:sym typeface="+mn-lt"/>
            </a:endParaRPr>
          </a:p>
        </p:txBody>
      </p:sp>
      <p:sp>
        <p:nvSpPr>
          <p:cNvPr id="17" name="Freeform 13"/>
          <p:cNvSpPr/>
          <p:nvPr/>
        </p:nvSpPr>
        <p:spPr bwMode="auto">
          <a:xfrm>
            <a:off x="5109548" y="2207437"/>
            <a:ext cx="1414195" cy="1360127"/>
          </a:xfrm>
          <a:custGeom>
            <a:avLst/>
            <a:gdLst>
              <a:gd name="T0" fmla="*/ 99 w 497"/>
              <a:gd name="T1" fmla="*/ 302 h 478"/>
              <a:gd name="T2" fmla="*/ 123 w 497"/>
              <a:gd name="T3" fmla="*/ 340 h 478"/>
              <a:gd name="T4" fmla="*/ 84 w 497"/>
              <a:gd name="T5" fmla="*/ 425 h 478"/>
              <a:gd name="T6" fmla="*/ 144 w 497"/>
              <a:gd name="T7" fmla="*/ 464 h 478"/>
              <a:gd name="T8" fmla="*/ 207 w 497"/>
              <a:gd name="T9" fmla="*/ 393 h 478"/>
              <a:gd name="T10" fmla="*/ 264 w 497"/>
              <a:gd name="T11" fmla="*/ 397 h 478"/>
              <a:gd name="T12" fmla="*/ 315 w 497"/>
              <a:gd name="T13" fmla="*/ 478 h 478"/>
              <a:gd name="T14" fmla="*/ 381 w 497"/>
              <a:gd name="T15" fmla="*/ 449 h 478"/>
              <a:gd name="T16" fmla="*/ 356 w 497"/>
              <a:gd name="T17" fmla="*/ 357 h 478"/>
              <a:gd name="T18" fmla="*/ 392 w 497"/>
              <a:gd name="T19" fmla="*/ 309 h 478"/>
              <a:gd name="T20" fmla="*/ 487 w 497"/>
              <a:gd name="T21" fmla="*/ 307 h 478"/>
              <a:gd name="T22" fmla="*/ 497 w 497"/>
              <a:gd name="T23" fmla="*/ 236 h 478"/>
              <a:gd name="T24" fmla="*/ 407 w 497"/>
              <a:gd name="T25" fmla="*/ 210 h 478"/>
              <a:gd name="T26" fmla="*/ 395 w 497"/>
              <a:gd name="T27" fmla="*/ 170 h 478"/>
              <a:gd name="T28" fmla="*/ 375 w 497"/>
              <a:gd name="T29" fmla="*/ 137 h 478"/>
              <a:gd name="T30" fmla="*/ 413 w 497"/>
              <a:gd name="T31" fmla="*/ 54 h 478"/>
              <a:gd name="T32" fmla="*/ 353 w 497"/>
              <a:gd name="T33" fmla="*/ 14 h 478"/>
              <a:gd name="T34" fmla="*/ 294 w 497"/>
              <a:gd name="T35" fmla="*/ 81 h 478"/>
              <a:gd name="T36" fmla="*/ 229 w 497"/>
              <a:gd name="T37" fmla="*/ 75 h 478"/>
              <a:gd name="T38" fmla="*/ 182 w 497"/>
              <a:gd name="T39" fmla="*/ 0 h 478"/>
              <a:gd name="T40" fmla="*/ 116 w 497"/>
              <a:gd name="T41" fmla="*/ 29 h 478"/>
              <a:gd name="T42" fmla="*/ 139 w 497"/>
              <a:gd name="T43" fmla="*/ 115 h 478"/>
              <a:gd name="T44" fmla="*/ 99 w 497"/>
              <a:gd name="T45" fmla="*/ 170 h 478"/>
              <a:gd name="T46" fmla="*/ 10 w 497"/>
              <a:gd name="T47" fmla="*/ 171 h 478"/>
              <a:gd name="T48" fmla="*/ 0 w 497"/>
              <a:gd name="T49" fmla="*/ 242 h 478"/>
              <a:gd name="T50" fmla="*/ 88 w 497"/>
              <a:gd name="T51" fmla="*/ 268 h 478"/>
              <a:gd name="T52" fmla="*/ 99 w 497"/>
              <a:gd name="T53" fmla="*/ 302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78">
                <a:moveTo>
                  <a:pt x="99" y="302"/>
                </a:moveTo>
                <a:cubicBezTo>
                  <a:pt x="105" y="316"/>
                  <a:pt x="113" y="329"/>
                  <a:pt x="123" y="340"/>
                </a:cubicBezTo>
                <a:cubicBezTo>
                  <a:pt x="84" y="425"/>
                  <a:pt x="84" y="425"/>
                  <a:pt x="84" y="425"/>
                </a:cubicBezTo>
                <a:cubicBezTo>
                  <a:pt x="144" y="464"/>
                  <a:pt x="144" y="464"/>
                  <a:pt x="144" y="464"/>
                </a:cubicBezTo>
                <a:cubicBezTo>
                  <a:pt x="207" y="393"/>
                  <a:pt x="207" y="393"/>
                  <a:pt x="207" y="393"/>
                </a:cubicBezTo>
                <a:cubicBezTo>
                  <a:pt x="225" y="398"/>
                  <a:pt x="244" y="399"/>
                  <a:pt x="264" y="397"/>
                </a:cubicBezTo>
                <a:cubicBezTo>
                  <a:pt x="315" y="478"/>
                  <a:pt x="315" y="478"/>
                  <a:pt x="315" y="478"/>
                </a:cubicBezTo>
                <a:cubicBezTo>
                  <a:pt x="381" y="449"/>
                  <a:pt x="381" y="449"/>
                  <a:pt x="381" y="449"/>
                </a:cubicBezTo>
                <a:cubicBezTo>
                  <a:pt x="356" y="357"/>
                  <a:pt x="356" y="357"/>
                  <a:pt x="356" y="357"/>
                </a:cubicBezTo>
                <a:cubicBezTo>
                  <a:pt x="371" y="343"/>
                  <a:pt x="383" y="327"/>
                  <a:pt x="392" y="309"/>
                </a:cubicBezTo>
                <a:cubicBezTo>
                  <a:pt x="487" y="307"/>
                  <a:pt x="487" y="307"/>
                  <a:pt x="487" y="307"/>
                </a:cubicBezTo>
                <a:cubicBezTo>
                  <a:pt x="497" y="236"/>
                  <a:pt x="497" y="236"/>
                  <a:pt x="497" y="236"/>
                </a:cubicBezTo>
                <a:cubicBezTo>
                  <a:pt x="407" y="210"/>
                  <a:pt x="407" y="210"/>
                  <a:pt x="407" y="210"/>
                </a:cubicBezTo>
                <a:cubicBezTo>
                  <a:pt x="405" y="197"/>
                  <a:pt x="401" y="183"/>
                  <a:pt x="395" y="170"/>
                </a:cubicBezTo>
                <a:cubicBezTo>
                  <a:pt x="390" y="158"/>
                  <a:pt x="383" y="147"/>
                  <a:pt x="375" y="137"/>
                </a:cubicBezTo>
                <a:cubicBezTo>
                  <a:pt x="413" y="54"/>
                  <a:pt x="413" y="54"/>
                  <a:pt x="413" y="54"/>
                </a:cubicBezTo>
                <a:cubicBezTo>
                  <a:pt x="353" y="14"/>
                  <a:pt x="353" y="14"/>
                  <a:pt x="353" y="14"/>
                </a:cubicBezTo>
                <a:cubicBezTo>
                  <a:pt x="294" y="81"/>
                  <a:pt x="294" y="81"/>
                  <a:pt x="294" y="81"/>
                </a:cubicBezTo>
                <a:cubicBezTo>
                  <a:pt x="273" y="74"/>
                  <a:pt x="251" y="72"/>
                  <a:pt x="229" y="75"/>
                </a:cubicBezTo>
                <a:cubicBezTo>
                  <a:pt x="182" y="0"/>
                  <a:pt x="182" y="0"/>
                  <a:pt x="182" y="0"/>
                </a:cubicBezTo>
                <a:cubicBezTo>
                  <a:pt x="116" y="29"/>
                  <a:pt x="116" y="29"/>
                  <a:pt x="116" y="29"/>
                </a:cubicBezTo>
                <a:cubicBezTo>
                  <a:pt x="139" y="115"/>
                  <a:pt x="139" y="115"/>
                  <a:pt x="139" y="115"/>
                </a:cubicBezTo>
                <a:cubicBezTo>
                  <a:pt x="122" y="130"/>
                  <a:pt x="108" y="149"/>
                  <a:pt x="99" y="170"/>
                </a:cubicBezTo>
                <a:cubicBezTo>
                  <a:pt x="10" y="171"/>
                  <a:pt x="10" y="171"/>
                  <a:pt x="10" y="171"/>
                </a:cubicBezTo>
                <a:cubicBezTo>
                  <a:pt x="0" y="242"/>
                  <a:pt x="0" y="242"/>
                  <a:pt x="0" y="242"/>
                </a:cubicBezTo>
                <a:cubicBezTo>
                  <a:pt x="88" y="268"/>
                  <a:pt x="88" y="268"/>
                  <a:pt x="88" y="268"/>
                </a:cubicBezTo>
                <a:cubicBezTo>
                  <a:pt x="90" y="279"/>
                  <a:pt x="94" y="291"/>
                  <a:pt x="99" y="302"/>
                </a:cubicBezTo>
                <a:close/>
              </a:path>
            </a:pathLst>
          </a:custGeom>
          <a:gradFill>
            <a:gsLst>
              <a:gs pos="0">
                <a:schemeClr val="accent6"/>
              </a:gs>
              <a:gs pos="100000">
                <a:srgbClr val="506EA7"/>
              </a:gs>
            </a:gsLst>
            <a:lin ang="810000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bg1">
                  <a:lumMod val="50000"/>
                </a:schemeClr>
              </a:solidFill>
              <a:cs typeface="+mn-ea"/>
              <a:sym typeface="+mn-lt"/>
            </a:endParaRPr>
          </a:p>
        </p:txBody>
      </p:sp>
      <p:sp>
        <p:nvSpPr>
          <p:cNvPr id="18" name="Freeform 14"/>
          <p:cNvSpPr/>
          <p:nvPr/>
        </p:nvSpPr>
        <p:spPr bwMode="auto">
          <a:xfrm>
            <a:off x="4208404" y="3154239"/>
            <a:ext cx="632002" cy="688474"/>
          </a:xfrm>
          <a:custGeom>
            <a:avLst/>
            <a:gdLst>
              <a:gd name="T0" fmla="*/ 24 w 222"/>
              <a:gd name="T1" fmla="*/ 242 h 242"/>
              <a:gd name="T2" fmla="*/ 0 w 222"/>
              <a:gd name="T3" fmla="*/ 236 h 242"/>
              <a:gd name="T4" fmla="*/ 214 w 222"/>
              <a:gd name="T5" fmla="*/ 0 h 242"/>
              <a:gd name="T6" fmla="*/ 222 w 222"/>
              <a:gd name="T7" fmla="*/ 22 h 242"/>
              <a:gd name="T8" fmla="*/ 24 w 222"/>
              <a:gd name="T9" fmla="*/ 242 h 242"/>
            </a:gdLst>
            <a:ahLst/>
            <a:cxnLst>
              <a:cxn ang="0">
                <a:pos x="T0" y="T1"/>
              </a:cxn>
              <a:cxn ang="0">
                <a:pos x="T2" y="T3"/>
              </a:cxn>
              <a:cxn ang="0">
                <a:pos x="T4" y="T5"/>
              </a:cxn>
              <a:cxn ang="0">
                <a:pos x="T6" y="T7"/>
              </a:cxn>
              <a:cxn ang="0">
                <a:pos x="T8" y="T9"/>
              </a:cxn>
            </a:cxnLst>
            <a:rect l="0" t="0" r="r" b="b"/>
            <a:pathLst>
              <a:path w="222" h="242">
                <a:moveTo>
                  <a:pt x="24" y="242"/>
                </a:moveTo>
                <a:cubicBezTo>
                  <a:pt x="0" y="236"/>
                  <a:pt x="0" y="236"/>
                  <a:pt x="0" y="236"/>
                </a:cubicBezTo>
                <a:cubicBezTo>
                  <a:pt x="27" y="126"/>
                  <a:pt x="107" y="38"/>
                  <a:pt x="214" y="0"/>
                </a:cubicBezTo>
                <a:cubicBezTo>
                  <a:pt x="222" y="22"/>
                  <a:pt x="222" y="22"/>
                  <a:pt x="222" y="22"/>
                </a:cubicBezTo>
                <a:cubicBezTo>
                  <a:pt x="123" y="58"/>
                  <a:pt x="49" y="140"/>
                  <a:pt x="24" y="242"/>
                </a:cubicBezTo>
                <a:close/>
              </a:path>
            </a:pathLst>
          </a:custGeom>
          <a:gradFill>
            <a:gsLst>
              <a:gs pos="0">
                <a:schemeClr val="accent6"/>
              </a:gs>
              <a:gs pos="100000">
                <a:schemeClr val="accent1"/>
              </a:gs>
            </a:gsLst>
            <a:lin ang="5400000" scaled="1"/>
          </a:gradFill>
          <a:ln w="9525">
            <a:noFill/>
            <a:tailEnd type="oval" w="sm" len="sm"/>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endParaRPr lang="en-US">
              <a:solidFill>
                <a:schemeClr val="bg1">
                  <a:lumMod val="50000"/>
                </a:schemeClr>
              </a:solidFill>
              <a:cs typeface="+mn-ea"/>
              <a:sym typeface="+mn-lt"/>
            </a:endParaRPr>
          </a:p>
        </p:txBody>
      </p:sp>
      <p:sp>
        <p:nvSpPr>
          <p:cNvPr id="19" name="Freeform 15"/>
          <p:cNvSpPr/>
          <p:nvPr/>
        </p:nvSpPr>
        <p:spPr bwMode="auto">
          <a:xfrm>
            <a:off x="4171157" y="3797055"/>
            <a:ext cx="153795" cy="148989"/>
          </a:xfrm>
          <a:custGeom>
            <a:avLst/>
            <a:gdLst>
              <a:gd name="T0" fmla="*/ 128 w 128"/>
              <a:gd name="T1" fmla="*/ 24 h 124"/>
              <a:gd name="T2" fmla="*/ 43 w 128"/>
              <a:gd name="T3" fmla="*/ 124 h 124"/>
              <a:gd name="T4" fmla="*/ 0 w 128"/>
              <a:gd name="T5" fmla="*/ 0 h 124"/>
              <a:gd name="T6" fmla="*/ 128 w 128"/>
              <a:gd name="T7" fmla="*/ 24 h 124"/>
            </a:gdLst>
            <a:ahLst/>
            <a:cxnLst>
              <a:cxn ang="0">
                <a:pos x="T0" y="T1"/>
              </a:cxn>
              <a:cxn ang="0">
                <a:pos x="T2" y="T3"/>
              </a:cxn>
              <a:cxn ang="0">
                <a:pos x="T4" y="T5"/>
              </a:cxn>
              <a:cxn ang="0">
                <a:pos x="T6" y="T7"/>
              </a:cxn>
            </a:cxnLst>
            <a:rect l="0" t="0" r="r" b="b"/>
            <a:pathLst>
              <a:path w="128" h="124">
                <a:moveTo>
                  <a:pt x="128" y="24"/>
                </a:moveTo>
                <a:lnTo>
                  <a:pt x="43" y="124"/>
                </a:lnTo>
                <a:lnTo>
                  <a:pt x="0" y="0"/>
                </a:lnTo>
                <a:lnTo>
                  <a:pt x="128" y="24"/>
                </a:lnTo>
                <a:close/>
              </a:path>
            </a:pathLst>
          </a:custGeom>
          <a:gradFill>
            <a:gsLst>
              <a:gs pos="0">
                <a:schemeClr val="accent6"/>
              </a:gs>
              <a:gs pos="100000">
                <a:schemeClr val="accent1"/>
              </a:gs>
            </a:gsLst>
            <a:lin ang="5400000" scaled="1"/>
          </a:gradFill>
          <a:ln w="9525">
            <a:noFill/>
            <a:tailEnd type="oval" w="sm" len="sm"/>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endParaRPr lang="en-US">
              <a:solidFill>
                <a:schemeClr val="bg1">
                  <a:lumMod val="50000"/>
                </a:schemeClr>
              </a:solidFill>
              <a:cs typeface="+mn-ea"/>
              <a:sym typeface="+mn-lt"/>
            </a:endParaRPr>
          </a:p>
        </p:txBody>
      </p:sp>
      <p:grpSp>
        <p:nvGrpSpPr>
          <p:cNvPr id="63" name="Group 62"/>
          <p:cNvGrpSpPr/>
          <p:nvPr/>
        </p:nvGrpSpPr>
        <p:grpSpPr>
          <a:xfrm rot="3709215">
            <a:off x="7221743" y="4614653"/>
            <a:ext cx="1078970" cy="1075365"/>
            <a:chOff x="6941874" y="3238539"/>
            <a:chExt cx="1078970" cy="1075365"/>
          </a:xfrm>
          <a:gradFill>
            <a:gsLst>
              <a:gs pos="0">
                <a:schemeClr val="accent6"/>
              </a:gs>
              <a:gs pos="100000">
                <a:schemeClr val="accent1"/>
              </a:gs>
            </a:gsLst>
            <a:lin ang="5400000" scaled="1"/>
          </a:gradFill>
        </p:grpSpPr>
        <p:sp>
          <p:nvSpPr>
            <p:cNvPr id="20" name="Freeform 16"/>
            <p:cNvSpPr/>
            <p:nvPr/>
          </p:nvSpPr>
          <p:spPr bwMode="auto">
            <a:xfrm>
              <a:off x="6941874" y="3238539"/>
              <a:ext cx="1041722" cy="978042"/>
            </a:xfrm>
            <a:custGeom>
              <a:avLst/>
              <a:gdLst>
                <a:gd name="T0" fmla="*/ 343 w 366"/>
                <a:gd name="T1" fmla="*/ 344 h 344"/>
                <a:gd name="T2" fmla="*/ 0 w 366"/>
                <a:gd name="T3" fmla="*/ 24 h 344"/>
                <a:gd name="T4" fmla="*/ 6 w 366"/>
                <a:gd name="T5" fmla="*/ 0 h 344"/>
                <a:gd name="T6" fmla="*/ 366 w 366"/>
                <a:gd name="T7" fmla="*/ 336 h 344"/>
                <a:gd name="T8" fmla="*/ 343 w 366"/>
                <a:gd name="T9" fmla="*/ 344 h 344"/>
              </a:gdLst>
              <a:ahLst/>
              <a:cxnLst>
                <a:cxn ang="0">
                  <a:pos x="T0" y="T1"/>
                </a:cxn>
                <a:cxn ang="0">
                  <a:pos x="T2" y="T3"/>
                </a:cxn>
                <a:cxn ang="0">
                  <a:pos x="T4" y="T5"/>
                </a:cxn>
                <a:cxn ang="0">
                  <a:pos x="T6" y="T7"/>
                </a:cxn>
                <a:cxn ang="0">
                  <a:pos x="T8" y="T9"/>
                </a:cxn>
              </a:cxnLst>
              <a:rect l="0" t="0" r="r" b="b"/>
              <a:pathLst>
                <a:path w="366" h="344">
                  <a:moveTo>
                    <a:pt x="343" y="344"/>
                  </a:moveTo>
                  <a:cubicBezTo>
                    <a:pt x="293" y="185"/>
                    <a:pt x="162" y="63"/>
                    <a:pt x="0" y="24"/>
                  </a:cubicBezTo>
                  <a:cubicBezTo>
                    <a:pt x="6" y="0"/>
                    <a:pt x="6" y="0"/>
                    <a:pt x="6" y="0"/>
                  </a:cubicBezTo>
                  <a:cubicBezTo>
                    <a:pt x="176" y="41"/>
                    <a:pt x="314" y="170"/>
                    <a:pt x="366" y="336"/>
                  </a:cubicBezTo>
                  <a:lnTo>
                    <a:pt x="343" y="344"/>
                  </a:lnTo>
                  <a:close/>
                </a:path>
              </a:pathLst>
            </a:custGeom>
            <a:grpFill/>
            <a:ln w="9525">
              <a:noFill/>
              <a:tailEnd type="oval" w="sm" len="sm"/>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endParaRPr lang="en-US">
                <a:solidFill>
                  <a:schemeClr val="bg1">
                    <a:lumMod val="50000"/>
                  </a:schemeClr>
                </a:solidFill>
                <a:cs typeface="+mn-ea"/>
                <a:sym typeface="+mn-lt"/>
              </a:endParaRPr>
            </a:p>
          </p:txBody>
        </p:sp>
        <p:sp>
          <p:nvSpPr>
            <p:cNvPr id="21" name="Freeform 17"/>
            <p:cNvSpPr/>
            <p:nvPr/>
          </p:nvSpPr>
          <p:spPr bwMode="auto">
            <a:xfrm>
              <a:off x="7869452" y="4162512"/>
              <a:ext cx="151392" cy="151392"/>
            </a:xfrm>
            <a:custGeom>
              <a:avLst/>
              <a:gdLst>
                <a:gd name="T0" fmla="*/ 126 w 126"/>
                <a:gd name="T1" fmla="*/ 0 h 126"/>
                <a:gd name="T2" fmla="*/ 93 w 126"/>
                <a:gd name="T3" fmla="*/ 126 h 126"/>
                <a:gd name="T4" fmla="*/ 0 w 126"/>
                <a:gd name="T5" fmla="*/ 36 h 126"/>
                <a:gd name="T6" fmla="*/ 126 w 126"/>
                <a:gd name="T7" fmla="*/ 0 h 126"/>
              </a:gdLst>
              <a:ahLst/>
              <a:cxnLst>
                <a:cxn ang="0">
                  <a:pos x="T0" y="T1"/>
                </a:cxn>
                <a:cxn ang="0">
                  <a:pos x="T2" y="T3"/>
                </a:cxn>
                <a:cxn ang="0">
                  <a:pos x="T4" y="T5"/>
                </a:cxn>
                <a:cxn ang="0">
                  <a:pos x="T6" y="T7"/>
                </a:cxn>
              </a:cxnLst>
              <a:rect l="0" t="0" r="r" b="b"/>
              <a:pathLst>
                <a:path w="126" h="126">
                  <a:moveTo>
                    <a:pt x="126" y="0"/>
                  </a:moveTo>
                  <a:lnTo>
                    <a:pt x="93" y="126"/>
                  </a:lnTo>
                  <a:lnTo>
                    <a:pt x="0" y="36"/>
                  </a:lnTo>
                  <a:lnTo>
                    <a:pt x="126" y="0"/>
                  </a:lnTo>
                  <a:close/>
                </a:path>
              </a:pathLst>
            </a:custGeom>
            <a:grpFill/>
            <a:ln w="9525">
              <a:noFill/>
              <a:tailEnd type="oval" w="sm" len="sm"/>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endParaRPr lang="en-US">
                <a:solidFill>
                  <a:schemeClr val="bg1">
                    <a:lumMod val="50000"/>
                  </a:schemeClr>
                </a:solidFill>
                <a:cs typeface="+mn-ea"/>
                <a:sym typeface="+mn-lt"/>
              </a:endParaRPr>
            </a:p>
          </p:txBody>
        </p:sp>
      </p:grpSp>
      <p:sp>
        <p:nvSpPr>
          <p:cNvPr id="22" name="Freeform 18"/>
          <p:cNvSpPr/>
          <p:nvPr/>
        </p:nvSpPr>
        <p:spPr bwMode="auto">
          <a:xfrm>
            <a:off x="4845213" y="1974341"/>
            <a:ext cx="544291" cy="756961"/>
          </a:xfrm>
          <a:custGeom>
            <a:avLst/>
            <a:gdLst>
              <a:gd name="T0" fmla="*/ 24 w 191"/>
              <a:gd name="T1" fmla="*/ 266 h 266"/>
              <a:gd name="T2" fmla="*/ 0 w 191"/>
              <a:gd name="T3" fmla="*/ 263 h 266"/>
              <a:gd name="T4" fmla="*/ 180 w 191"/>
              <a:gd name="T5" fmla="*/ 0 h 266"/>
              <a:gd name="T6" fmla="*/ 191 w 191"/>
              <a:gd name="T7" fmla="*/ 21 h 266"/>
              <a:gd name="T8" fmla="*/ 24 w 191"/>
              <a:gd name="T9" fmla="*/ 266 h 266"/>
            </a:gdLst>
            <a:ahLst/>
            <a:cxnLst>
              <a:cxn ang="0">
                <a:pos x="T0" y="T1"/>
              </a:cxn>
              <a:cxn ang="0">
                <a:pos x="T2" y="T3"/>
              </a:cxn>
              <a:cxn ang="0">
                <a:pos x="T4" y="T5"/>
              </a:cxn>
              <a:cxn ang="0">
                <a:pos x="T6" y="T7"/>
              </a:cxn>
              <a:cxn ang="0">
                <a:pos x="T8" y="T9"/>
              </a:cxn>
            </a:cxnLst>
            <a:rect l="0" t="0" r="r" b="b"/>
            <a:pathLst>
              <a:path w="191" h="266">
                <a:moveTo>
                  <a:pt x="24" y="266"/>
                </a:moveTo>
                <a:cubicBezTo>
                  <a:pt x="0" y="263"/>
                  <a:pt x="0" y="263"/>
                  <a:pt x="0" y="263"/>
                </a:cubicBezTo>
                <a:cubicBezTo>
                  <a:pt x="12" y="151"/>
                  <a:pt x="79" y="52"/>
                  <a:pt x="180" y="0"/>
                </a:cubicBezTo>
                <a:cubicBezTo>
                  <a:pt x="191" y="21"/>
                  <a:pt x="191" y="21"/>
                  <a:pt x="191" y="21"/>
                </a:cubicBezTo>
                <a:cubicBezTo>
                  <a:pt x="98" y="70"/>
                  <a:pt x="35" y="161"/>
                  <a:pt x="24" y="266"/>
                </a:cubicBezTo>
                <a:close/>
              </a:path>
            </a:pathLst>
          </a:custGeom>
          <a:gradFill>
            <a:gsLst>
              <a:gs pos="0">
                <a:schemeClr val="accent6"/>
              </a:gs>
              <a:gs pos="100000">
                <a:schemeClr val="accent1"/>
              </a:gs>
            </a:gsLst>
            <a:lin ang="5400000" scaled="1"/>
          </a:gradFill>
          <a:ln w="9525">
            <a:noFill/>
            <a:tailEnd type="oval" w="sm" len="sm"/>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endParaRPr lang="en-US">
              <a:solidFill>
                <a:schemeClr val="bg1">
                  <a:lumMod val="50000"/>
                </a:schemeClr>
              </a:solidFill>
              <a:cs typeface="+mn-ea"/>
              <a:sym typeface="+mn-lt"/>
            </a:endParaRPr>
          </a:p>
        </p:txBody>
      </p:sp>
      <p:sp>
        <p:nvSpPr>
          <p:cNvPr id="23" name="Freeform 19"/>
          <p:cNvSpPr/>
          <p:nvPr/>
        </p:nvSpPr>
        <p:spPr bwMode="auto">
          <a:xfrm>
            <a:off x="5321017" y="1943101"/>
            <a:ext cx="156198" cy="141780"/>
          </a:xfrm>
          <a:custGeom>
            <a:avLst/>
            <a:gdLst>
              <a:gd name="T0" fmla="*/ 0 w 130"/>
              <a:gd name="T1" fmla="*/ 0 h 118"/>
              <a:gd name="T2" fmla="*/ 130 w 130"/>
              <a:gd name="T3" fmla="*/ 14 h 118"/>
              <a:gd name="T4" fmla="*/ 54 w 130"/>
              <a:gd name="T5" fmla="*/ 118 h 118"/>
              <a:gd name="T6" fmla="*/ 0 w 130"/>
              <a:gd name="T7" fmla="*/ 0 h 118"/>
            </a:gdLst>
            <a:ahLst/>
            <a:cxnLst>
              <a:cxn ang="0">
                <a:pos x="T0" y="T1"/>
              </a:cxn>
              <a:cxn ang="0">
                <a:pos x="T2" y="T3"/>
              </a:cxn>
              <a:cxn ang="0">
                <a:pos x="T4" y="T5"/>
              </a:cxn>
              <a:cxn ang="0">
                <a:pos x="T6" y="T7"/>
              </a:cxn>
            </a:cxnLst>
            <a:rect l="0" t="0" r="r" b="b"/>
            <a:pathLst>
              <a:path w="130" h="118">
                <a:moveTo>
                  <a:pt x="0" y="0"/>
                </a:moveTo>
                <a:lnTo>
                  <a:pt x="130" y="14"/>
                </a:lnTo>
                <a:lnTo>
                  <a:pt x="54" y="118"/>
                </a:lnTo>
                <a:lnTo>
                  <a:pt x="0" y="0"/>
                </a:lnTo>
                <a:close/>
              </a:path>
            </a:pathLst>
          </a:custGeom>
          <a:gradFill>
            <a:gsLst>
              <a:gs pos="0">
                <a:schemeClr val="accent6"/>
              </a:gs>
              <a:gs pos="100000">
                <a:schemeClr val="accent1"/>
              </a:gs>
            </a:gsLst>
            <a:lin ang="5400000" scaled="1"/>
          </a:gradFill>
          <a:ln w="9525">
            <a:noFill/>
            <a:tailEnd type="oval" w="sm" len="sm"/>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lstStyle/>
          <a:p>
            <a:endParaRPr lang="en-US">
              <a:solidFill>
                <a:schemeClr val="bg1">
                  <a:lumMod val="50000"/>
                </a:schemeClr>
              </a:solidFill>
              <a:cs typeface="+mn-ea"/>
              <a:sym typeface="+mn-lt"/>
            </a:endParaRPr>
          </a:p>
        </p:txBody>
      </p:sp>
      <p:grpSp>
        <p:nvGrpSpPr>
          <p:cNvPr id="24" name="Group 23"/>
          <p:cNvGrpSpPr/>
          <p:nvPr/>
        </p:nvGrpSpPr>
        <p:grpSpPr>
          <a:xfrm>
            <a:off x="5665833" y="2706525"/>
            <a:ext cx="301625" cy="361950"/>
            <a:chOff x="3421063" y="2524125"/>
            <a:chExt cx="301625" cy="361950"/>
          </a:xfrm>
          <a:solidFill>
            <a:schemeClr val="bg1"/>
          </a:solidFill>
        </p:grpSpPr>
        <p:sp>
          <p:nvSpPr>
            <p:cNvPr id="25" name="Freeform 24"/>
            <p:cNvSpPr>
              <a:spLocks noEditPoints="1"/>
            </p:cNvSpPr>
            <p:nvPr/>
          </p:nvSpPr>
          <p:spPr bwMode="auto">
            <a:xfrm>
              <a:off x="3421063" y="2584450"/>
              <a:ext cx="301625" cy="301625"/>
            </a:xfrm>
            <a:custGeom>
              <a:avLst/>
              <a:gdLst>
                <a:gd name="T0" fmla="*/ 70 w 80"/>
                <a:gd name="T1" fmla="*/ 13 h 80"/>
                <a:gd name="T2" fmla="*/ 74 w 80"/>
                <a:gd name="T3" fmla="*/ 9 h 80"/>
                <a:gd name="T4" fmla="*/ 75 w 80"/>
                <a:gd name="T5" fmla="*/ 9 h 80"/>
                <a:gd name="T6" fmla="*/ 76 w 80"/>
                <a:gd name="T7" fmla="*/ 10 h 80"/>
                <a:gd name="T8" fmla="*/ 77 w 80"/>
                <a:gd name="T9" fmla="*/ 9 h 80"/>
                <a:gd name="T10" fmla="*/ 77 w 80"/>
                <a:gd name="T11" fmla="*/ 7 h 80"/>
                <a:gd name="T12" fmla="*/ 73 w 80"/>
                <a:gd name="T13" fmla="*/ 3 h 80"/>
                <a:gd name="T14" fmla="*/ 71 w 80"/>
                <a:gd name="T15" fmla="*/ 3 h 80"/>
                <a:gd name="T16" fmla="*/ 71 w 80"/>
                <a:gd name="T17" fmla="*/ 5 h 80"/>
                <a:gd name="T18" fmla="*/ 71 w 80"/>
                <a:gd name="T19" fmla="*/ 6 h 80"/>
                <a:gd name="T20" fmla="*/ 67 w 80"/>
                <a:gd name="T21" fmla="*/ 10 h 80"/>
                <a:gd name="T22" fmla="*/ 40 w 80"/>
                <a:gd name="T23" fmla="*/ 0 h 80"/>
                <a:gd name="T24" fmla="*/ 0 w 80"/>
                <a:gd name="T25" fmla="*/ 40 h 80"/>
                <a:gd name="T26" fmla="*/ 40 w 80"/>
                <a:gd name="T27" fmla="*/ 80 h 80"/>
                <a:gd name="T28" fmla="*/ 80 w 80"/>
                <a:gd name="T29" fmla="*/ 40 h 80"/>
                <a:gd name="T30" fmla="*/ 70 w 80"/>
                <a:gd name="T31" fmla="*/ 13 h 80"/>
                <a:gd name="T32" fmla="*/ 41 w 80"/>
                <a:gd name="T33" fmla="*/ 41 h 80"/>
                <a:gd name="T34" fmla="*/ 40 w 80"/>
                <a:gd name="T35" fmla="*/ 42 h 80"/>
                <a:gd name="T36" fmla="*/ 39 w 80"/>
                <a:gd name="T37" fmla="*/ 41 h 80"/>
                <a:gd name="T38" fmla="*/ 21 w 80"/>
                <a:gd name="T39" fmla="*/ 23 h 80"/>
                <a:gd name="T40" fmla="*/ 21 w 80"/>
                <a:gd name="T41" fmla="*/ 21 h 80"/>
                <a:gd name="T42" fmla="*/ 23 w 80"/>
                <a:gd name="T43" fmla="*/ 21 h 80"/>
                <a:gd name="T44" fmla="*/ 41 w 80"/>
                <a:gd name="T45" fmla="*/ 39 h 80"/>
                <a:gd name="T46" fmla="*/ 41 w 80"/>
                <a:gd name="T47"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80">
                  <a:moveTo>
                    <a:pt x="70" y="13"/>
                  </a:moveTo>
                  <a:cubicBezTo>
                    <a:pt x="74" y="9"/>
                    <a:pt x="74" y="9"/>
                    <a:pt x="74" y="9"/>
                  </a:cubicBezTo>
                  <a:cubicBezTo>
                    <a:pt x="75" y="9"/>
                    <a:pt x="75" y="9"/>
                    <a:pt x="75" y="9"/>
                  </a:cubicBezTo>
                  <a:cubicBezTo>
                    <a:pt x="75" y="10"/>
                    <a:pt x="75" y="10"/>
                    <a:pt x="76" y="10"/>
                  </a:cubicBezTo>
                  <a:cubicBezTo>
                    <a:pt x="77" y="10"/>
                    <a:pt x="77" y="10"/>
                    <a:pt x="77" y="9"/>
                  </a:cubicBezTo>
                  <a:cubicBezTo>
                    <a:pt x="78" y="9"/>
                    <a:pt x="78" y="7"/>
                    <a:pt x="77" y="7"/>
                  </a:cubicBezTo>
                  <a:cubicBezTo>
                    <a:pt x="73" y="3"/>
                    <a:pt x="73" y="3"/>
                    <a:pt x="73" y="3"/>
                  </a:cubicBezTo>
                  <a:cubicBezTo>
                    <a:pt x="73" y="2"/>
                    <a:pt x="71" y="2"/>
                    <a:pt x="71" y="3"/>
                  </a:cubicBezTo>
                  <a:cubicBezTo>
                    <a:pt x="70" y="3"/>
                    <a:pt x="70" y="5"/>
                    <a:pt x="71" y="5"/>
                  </a:cubicBezTo>
                  <a:cubicBezTo>
                    <a:pt x="71" y="6"/>
                    <a:pt x="71" y="6"/>
                    <a:pt x="71" y="6"/>
                  </a:cubicBezTo>
                  <a:cubicBezTo>
                    <a:pt x="67" y="10"/>
                    <a:pt x="67" y="10"/>
                    <a:pt x="67" y="10"/>
                  </a:cubicBezTo>
                  <a:cubicBezTo>
                    <a:pt x="60" y="4"/>
                    <a:pt x="50" y="0"/>
                    <a:pt x="40" y="0"/>
                  </a:cubicBezTo>
                  <a:cubicBezTo>
                    <a:pt x="18" y="0"/>
                    <a:pt x="0" y="18"/>
                    <a:pt x="0" y="40"/>
                  </a:cubicBezTo>
                  <a:cubicBezTo>
                    <a:pt x="0" y="62"/>
                    <a:pt x="18" y="80"/>
                    <a:pt x="40" y="80"/>
                  </a:cubicBezTo>
                  <a:cubicBezTo>
                    <a:pt x="62" y="80"/>
                    <a:pt x="80" y="62"/>
                    <a:pt x="80" y="40"/>
                  </a:cubicBezTo>
                  <a:cubicBezTo>
                    <a:pt x="80" y="30"/>
                    <a:pt x="76" y="20"/>
                    <a:pt x="70" y="13"/>
                  </a:cubicBezTo>
                  <a:close/>
                  <a:moveTo>
                    <a:pt x="41" y="41"/>
                  </a:moveTo>
                  <a:cubicBezTo>
                    <a:pt x="41" y="42"/>
                    <a:pt x="41" y="42"/>
                    <a:pt x="40" y="42"/>
                  </a:cubicBezTo>
                  <a:cubicBezTo>
                    <a:pt x="39" y="42"/>
                    <a:pt x="39" y="42"/>
                    <a:pt x="39" y="41"/>
                  </a:cubicBezTo>
                  <a:cubicBezTo>
                    <a:pt x="21" y="23"/>
                    <a:pt x="21" y="23"/>
                    <a:pt x="21" y="23"/>
                  </a:cubicBezTo>
                  <a:cubicBezTo>
                    <a:pt x="20" y="23"/>
                    <a:pt x="20" y="21"/>
                    <a:pt x="21" y="21"/>
                  </a:cubicBezTo>
                  <a:cubicBezTo>
                    <a:pt x="21" y="20"/>
                    <a:pt x="23" y="20"/>
                    <a:pt x="23" y="21"/>
                  </a:cubicBezTo>
                  <a:cubicBezTo>
                    <a:pt x="41" y="39"/>
                    <a:pt x="41" y="39"/>
                    <a:pt x="41" y="39"/>
                  </a:cubicBezTo>
                  <a:cubicBezTo>
                    <a:pt x="42" y="39"/>
                    <a:pt x="42" y="41"/>
                    <a:pt x="4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26" name="Freeform 25"/>
            <p:cNvSpPr/>
            <p:nvPr/>
          </p:nvSpPr>
          <p:spPr bwMode="auto">
            <a:xfrm>
              <a:off x="3519488" y="2524125"/>
              <a:ext cx="104775" cy="52388"/>
            </a:xfrm>
            <a:custGeom>
              <a:avLst/>
              <a:gdLst>
                <a:gd name="T0" fmla="*/ 2 w 28"/>
                <a:gd name="T1" fmla="*/ 4 h 14"/>
                <a:gd name="T2" fmla="*/ 8 w 28"/>
                <a:gd name="T3" fmla="*/ 4 h 14"/>
                <a:gd name="T4" fmla="*/ 8 w 28"/>
                <a:gd name="T5" fmla="*/ 12 h 14"/>
                <a:gd name="T6" fmla="*/ 10 w 28"/>
                <a:gd name="T7" fmla="*/ 14 h 14"/>
                <a:gd name="T8" fmla="*/ 18 w 28"/>
                <a:gd name="T9" fmla="*/ 14 h 14"/>
                <a:gd name="T10" fmla="*/ 20 w 28"/>
                <a:gd name="T11" fmla="*/ 12 h 14"/>
                <a:gd name="T12" fmla="*/ 20 w 28"/>
                <a:gd name="T13" fmla="*/ 4 h 14"/>
                <a:gd name="T14" fmla="*/ 26 w 28"/>
                <a:gd name="T15" fmla="*/ 4 h 14"/>
                <a:gd name="T16" fmla="*/ 28 w 28"/>
                <a:gd name="T17" fmla="*/ 2 h 14"/>
                <a:gd name="T18" fmla="*/ 26 w 28"/>
                <a:gd name="T19" fmla="*/ 0 h 14"/>
                <a:gd name="T20" fmla="*/ 18 w 28"/>
                <a:gd name="T21" fmla="*/ 0 h 14"/>
                <a:gd name="T22" fmla="*/ 10 w 28"/>
                <a:gd name="T23" fmla="*/ 0 h 14"/>
                <a:gd name="T24" fmla="*/ 2 w 28"/>
                <a:gd name="T25" fmla="*/ 0 h 14"/>
                <a:gd name="T26" fmla="*/ 0 w 28"/>
                <a:gd name="T27" fmla="*/ 2 h 14"/>
                <a:gd name="T28" fmla="*/ 2 w 28"/>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4">
                  <a:moveTo>
                    <a:pt x="2" y="4"/>
                  </a:moveTo>
                  <a:cubicBezTo>
                    <a:pt x="8" y="4"/>
                    <a:pt x="8" y="4"/>
                    <a:pt x="8" y="4"/>
                  </a:cubicBezTo>
                  <a:cubicBezTo>
                    <a:pt x="8" y="12"/>
                    <a:pt x="8" y="12"/>
                    <a:pt x="8" y="12"/>
                  </a:cubicBezTo>
                  <a:cubicBezTo>
                    <a:pt x="8" y="13"/>
                    <a:pt x="9" y="14"/>
                    <a:pt x="10" y="14"/>
                  </a:cubicBezTo>
                  <a:cubicBezTo>
                    <a:pt x="18" y="14"/>
                    <a:pt x="18" y="14"/>
                    <a:pt x="18" y="14"/>
                  </a:cubicBezTo>
                  <a:cubicBezTo>
                    <a:pt x="19" y="14"/>
                    <a:pt x="20" y="13"/>
                    <a:pt x="20" y="12"/>
                  </a:cubicBezTo>
                  <a:cubicBezTo>
                    <a:pt x="20" y="4"/>
                    <a:pt x="20" y="4"/>
                    <a:pt x="20" y="4"/>
                  </a:cubicBezTo>
                  <a:cubicBezTo>
                    <a:pt x="26" y="4"/>
                    <a:pt x="26" y="4"/>
                    <a:pt x="26" y="4"/>
                  </a:cubicBezTo>
                  <a:cubicBezTo>
                    <a:pt x="27" y="4"/>
                    <a:pt x="28" y="3"/>
                    <a:pt x="28" y="2"/>
                  </a:cubicBezTo>
                  <a:cubicBezTo>
                    <a:pt x="28" y="1"/>
                    <a:pt x="27" y="0"/>
                    <a:pt x="26" y="0"/>
                  </a:cubicBezTo>
                  <a:cubicBezTo>
                    <a:pt x="18" y="0"/>
                    <a:pt x="18" y="0"/>
                    <a:pt x="18" y="0"/>
                  </a:cubicBezTo>
                  <a:cubicBezTo>
                    <a:pt x="10" y="0"/>
                    <a:pt x="10" y="0"/>
                    <a:pt x="10"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grpSp>
      <p:grpSp>
        <p:nvGrpSpPr>
          <p:cNvPr id="27" name="Group 26"/>
          <p:cNvGrpSpPr/>
          <p:nvPr/>
        </p:nvGrpSpPr>
        <p:grpSpPr>
          <a:xfrm>
            <a:off x="4935808" y="3891483"/>
            <a:ext cx="360363" cy="330201"/>
            <a:chOff x="2670175" y="1458913"/>
            <a:chExt cx="360363" cy="330201"/>
          </a:xfrm>
          <a:solidFill>
            <a:schemeClr val="bg1"/>
          </a:solidFill>
        </p:grpSpPr>
        <p:sp>
          <p:nvSpPr>
            <p:cNvPr id="28" name="Freeform 27"/>
            <p:cNvSpPr/>
            <p:nvPr/>
          </p:nvSpPr>
          <p:spPr bwMode="auto">
            <a:xfrm>
              <a:off x="2670175" y="1458913"/>
              <a:ext cx="349250" cy="206375"/>
            </a:xfrm>
            <a:custGeom>
              <a:avLst/>
              <a:gdLst>
                <a:gd name="T0" fmla="*/ 1 w 93"/>
                <a:gd name="T1" fmla="*/ 38 h 55"/>
                <a:gd name="T2" fmla="*/ 0 w 93"/>
                <a:gd name="T3" fmla="*/ 40 h 55"/>
                <a:gd name="T4" fmla="*/ 1 w 93"/>
                <a:gd name="T5" fmla="*/ 42 h 55"/>
                <a:gd name="T6" fmla="*/ 34 w 93"/>
                <a:gd name="T7" fmla="*/ 55 h 55"/>
                <a:gd name="T8" fmla="*/ 93 w 93"/>
                <a:gd name="T9" fmla="*/ 0 h 55"/>
                <a:gd name="T10" fmla="*/ 1 w 93"/>
                <a:gd name="T11" fmla="*/ 38 h 55"/>
              </a:gdLst>
              <a:ahLst/>
              <a:cxnLst>
                <a:cxn ang="0">
                  <a:pos x="T0" y="T1"/>
                </a:cxn>
                <a:cxn ang="0">
                  <a:pos x="T2" y="T3"/>
                </a:cxn>
                <a:cxn ang="0">
                  <a:pos x="T4" y="T5"/>
                </a:cxn>
                <a:cxn ang="0">
                  <a:pos x="T6" y="T7"/>
                </a:cxn>
                <a:cxn ang="0">
                  <a:pos x="T8" y="T9"/>
                </a:cxn>
                <a:cxn ang="0">
                  <a:pos x="T10" y="T11"/>
                </a:cxn>
              </a:cxnLst>
              <a:rect l="0" t="0" r="r" b="b"/>
              <a:pathLst>
                <a:path w="93" h="55">
                  <a:moveTo>
                    <a:pt x="1" y="38"/>
                  </a:moveTo>
                  <a:cubicBezTo>
                    <a:pt x="0" y="38"/>
                    <a:pt x="0" y="39"/>
                    <a:pt x="0" y="40"/>
                  </a:cubicBezTo>
                  <a:cubicBezTo>
                    <a:pt x="0" y="41"/>
                    <a:pt x="1" y="42"/>
                    <a:pt x="1" y="42"/>
                  </a:cubicBezTo>
                  <a:cubicBezTo>
                    <a:pt x="34" y="55"/>
                    <a:pt x="34" y="55"/>
                    <a:pt x="34" y="55"/>
                  </a:cubicBezTo>
                  <a:cubicBezTo>
                    <a:pt x="93" y="0"/>
                    <a:pt x="93" y="0"/>
                    <a:pt x="93" y="0"/>
                  </a:cubicBezTo>
                  <a:lnTo>
                    <a:pt x="1"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29" name="Freeform 28"/>
            <p:cNvSpPr/>
            <p:nvPr/>
          </p:nvSpPr>
          <p:spPr bwMode="auto">
            <a:xfrm>
              <a:off x="2805113" y="1470026"/>
              <a:ext cx="225425" cy="319088"/>
            </a:xfrm>
            <a:custGeom>
              <a:avLst/>
              <a:gdLst>
                <a:gd name="T0" fmla="*/ 0 w 60"/>
                <a:gd name="T1" fmla="*/ 56 h 85"/>
                <a:gd name="T2" fmla="*/ 0 w 60"/>
                <a:gd name="T3" fmla="*/ 56 h 85"/>
                <a:gd name="T4" fmla="*/ 0 w 60"/>
                <a:gd name="T5" fmla="*/ 83 h 85"/>
                <a:gd name="T6" fmla="*/ 2 w 60"/>
                <a:gd name="T7" fmla="*/ 85 h 85"/>
                <a:gd name="T8" fmla="*/ 4 w 60"/>
                <a:gd name="T9" fmla="*/ 84 h 85"/>
                <a:gd name="T10" fmla="*/ 17 w 60"/>
                <a:gd name="T11" fmla="*/ 61 h 85"/>
                <a:gd name="T12" fmla="*/ 41 w 60"/>
                <a:gd name="T13" fmla="*/ 75 h 85"/>
                <a:gd name="T14" fmla="*/ 43 w 60"/>
                <a:gd name="T15" fmla="*/ 75 h 85"/>
                <a:gd name="T16" fmla="*/ 44 w 60"/>
                <a:gd name="T17" fmla="*/ 73 h 85"/>
                <a:gd name="T18" fmla="*/ 60 w 60"/>
                <a:gd name="T19" fmla="*/ 0 h 85"/>
                <a:gd name="T20" fmla="*/ 0 w 60"/>
                <a:gd name="T21"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85">
                  <a:moveTo>
                    <a:pt x="0" y="56"/>
                  </a:moveTo>
                  <a:cubicBezTo>
                    <a:pt x="0" y="56"/>
                    <a:pt x="0" y="56"/>
                    <a:pt x="0" y="56"/>
                  </a:cubicBezTo>
                  <a:cubicBezTo>
                    <a:pt x="0" y="83"/>
                    <a:pt x="0" y="83"/>
                    <a:pt x="0" y="83"/>
                  </a:cubicBezTo>
                  <a:cubicBezTo>
                    <a:pt x="0" y="84"/>
                    <a:pt x="1" y="85"/>
                    <a:pt x="2" y="85"/>
                  </a:cubicBezTo>
                  <a:cubicBezTo>
                    <a:pt x="3" y="85"/>
                    <a:pt x="3" y="85"/>
                    <a:pt x="4" y="84"/>
                  </a:cubicBezTo>
                  <a:cubicBezTo>
                    <a:pt x="17" y="61"/>
                    <a:pt x="17" y="61"/>
                    <a:pt x="17" y="61"/>
                  </a:cubicBezTo>
                  <a:cubicBezTo>
                    <a:pt x="41" y="75"/>
                    <a:pt x="41" y="75"/>
                    <a:pt x="41" y="75"/>
                  </a:cubicBezTo>
                  <a:cubicBezTo>
                    <a:pt x="42" y="75"/>
                    <a:pt x="42" y="75"/>
                    <a:pt x="43" y="75"/>
                  </a:cubicBezTo>
                  <a:cubicBezTo>
                    <a:pt x="43" y="75"/>
                    <a:pt x="44" y="74"/>
                    <a:pt x="44" y="73"/>
                  </a:cubicBezTo>
                  <a:cubicBezTo>
                    <a:pt x="60" y="0"/>
                    <a:pt x="60" y="0"/>
                    <a:pt x="60" y="0"/>
                  </a:cubicBez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grpSp>
      <p:grpSp>
        <p:nvGrpSpPr>
          <p:cNvPr id="30" name="Group 29"/>
          <p:cNvGrpSpPr/>
          <p:nvPr/>
        </p:nvGrpSpPr>
        <p:grpSpPr>
          <a:xfrm>
            <a:off x="6330918" y="4483100"/>
            <a:ext cx="565882" cy="568372"/>
            <a:chOff x="8445501" y="1787525"/>
            <a:chExt cx="360363" cy="361950"/>
          </a:xfrm>
          <a:solidFill>
            <a:schemeClr val="bg1"/>
          </a:solidFill>
        </p:grpSpPr>
        <p:sp>
          <p:nvSpPr>
            <p:cNvPr id="31" name="Freeform 311"/>
            <p:cNvSpPr/>
            <p:nvPr/>
          </p:nvSpPr>
          <p:spPr bwMode="auto">
            <a:xfrm>
              <a:off x="8489951" y="2089150"/>
              <a:ext cx="104775" cy="60325"/>
            </a:xfrm>
            <a:custGeom>
              <a:avLst/>
              <a:gdLst>
                <a:gd name="T0" fmla="*/ 26 w 28"/>
                <a:gd name="T1" fmla="*/ 0 h 16"/>
                <a:gd name="T2" fmla="*/ 24 w 28"/>
                <a:gd name="T3" fmla="*/ 0 h 16"/>
                <a:gd name="T4" fmla="*/ 4 w 28"/>
                <a:gd name="T5" fmla="*/ 0 h 16"/>
                <a:gd name="T6" fmla="*/ 2 w 28"/>
                <a:gd name="T7" fmla="*/ 0 h 16"/>
                <a:gd name="T8" fmla="*/ 0 w 28"/>
                <a:gd name="T9" fmla="*/ 2 h 16"/>
                <a:gd name="T10" fmla="*/ 0 w 28"/>
                <a:gd name="T11" fmla="*/ 14 h 16"/>
                <a:gd name="T12" fmla="*/ 2 w 28"/>
                <a:gd name="T13" fmla="*/ 16 h 16"/>
                <a:gd name="T14" fmla="*/ 26 w 28"/>
                <a:gd name="T15" fmla="*/ 16 h 16"/>
                <a:gd name="T16" fmla="*/ 28 w 28"/>
                <a:gd name="T17" fmla="*/ 14 h 16"/>
                <a:gd name="T18" fmla="*/ 28 w 28"/>
                <a:gd name="T19" fmla="*/ 2 h 16"/>
                <a:gd name="T20" fmla="*/ 26 w 2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0"/>
                  </a:moveTo>
                  <a:cubicBezTo>
                    <a:pt x="24" y="0"/>
                    <a:pt x="24" y="0"/>
                    <a:pt x="24" y="0"/>
                  </a:cubicBezTo>
                  <a:cubicBezTo>
                    <a:pt x="4" y="0"/>
                    <a:pt x="4" y="0"/>
                    <a:pt x="4" y="0"/>
                  </a:cubicBezTo>
                  <a:cubicBezTo>
                    <a:pt x="2" y="0"/>
                    <a:pt x="2" y="0"/>
                    <a:pt x="2" y="0"/>
                  </a:cubicBezTo>
                  <a:cubicBezTo>
                    <a:pt x="1" y="0"/>
                    <a:pt x="0" y="1"/>
                    <a:pt x="0" y="2"/>
                  </a:cubicBezTo>
                  <a:cubicBezTo>
                    <a:pt x="0" y="14"/>
                    <a:pt x="0" y="14"/>
                    <a:pt x="0" y="14"/>
                  </a:cubicBezTo>
                  <a:cubicBezTo>
                    <a:pt x="0" y="15"/>
                    <a:pt x="1" y="16"/>
                    <a:pt x="2" y="16"/>
                  </a:cubicBezTo>
                  <a:cubicBezTo>
                    <a:pt x="26" y="16"/>
                    <a:pt x="26" y="16"/>
                    <a:pt x="26" y="16"/>
                  </a:cubicBezTo>
                  <a:cubicBezTo>
                    <a:pt x="27" y="16"/>
                    <a:pt x="28" y="15"/>
                    <a:pt x="28" y="14"/>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2" name="Freeform 312"/>
            <p:cNvSpPr/>
            <p:nvPr/>
          </p:nvSpPr>
          <p:spPr bwMode="auto">
            <a:xfrm>
              <a:off x="8445501" y="1882775"/>
              <a:ext cx="134938" cy="190500"/>
            </a:xfrm>
            <a:custGeom>
              <a:avLst/>
              <a:gdLst>
                <a:gd name="T0" fmla="*/ 15 w 36"/>
                <a:gd name="T1" fmla="*/ 51 h 51"/>
                <a:gd name="T2" fmla="*/ 36 w 36"/>
                <a:gd name="T3" fmla="*/ 51 h 51"/>
                <a:gd name="T4" fmla="*/ 36 w 36"/>
                <a:gd name="T5" fmla="*/ 39 h 51"/>
                <a:gd name="T6" fmla="*/ 36 w 36"/>
                <a:gd name="T7" fmla="*/ 38 h 51"/>
                <a:gd name="T8" fmla="*/ 30 w 36"/>
                <a:gd name="T9" fmla="*/ 22 h 51"/>
                <a:gd name="T10" fmla="*/ 22 w 36"/>
                <a:gd name="T11" fmla="*/ 19 h 51"/>
                <a:gd name="T12" fmla="*/ 19 w 36"/>
                <a:gd name="T13" fmla="*/ 27 h 51"/>
                <a:gd name="T14" fmla="*/ 20 w 36"/>
                <a:gd name="T15" fmla="*/ 33 h 51"/>
                <a:gd name="T16" fmla="*/ 14 w 36"/>
                <a:gd name="T17" fmla="*/ 26 h 51"/>
                <a:gd name="T18" fmla="*/ 7 w 36"/>
                <a:gd name="T19" fmla="*/ 2 h 51"/>
                <a:gd name="T20" fmla="*/ 1 w 36"/>
                <a:gd name="T21" fmla="*/ 1 h 51"/>
                <a:gd name="T22" fmla="*/ 0 w 36"/>
                <a:gd name="T23" fmla="*/ 3 h 51"/>
                <a:gd name="T24" fmla="*/ 0 w 36"/>
                <a:gd name="T25" fmla="*/ 35 h 51"/>
                <a:gd name="T26" fmla="*/ 1 w 36"/>
                <a:gd name="T27" fmla="*/ 37 h 51"/>
                <a:gd name="T28" fmla="*/ 15 w 36"/>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1">
                  <a:moveTo>
                    <a:pt x="15" y="51"/>
                  </a:moveTo>
                  <a:cubicBezTo>
                    <a:pt x="36" y="51"/>
                    <a:pt x="36" y="51"/>
                    <a:pt x="36" y="51"/>
                  </a:cubicBezTo>
                  <a:cubicBezTo>
                    <a:pt x="36" y="39"/>
                    <a:pt x="36" y="39"/>
                    <a:pt x="36" y="39"/>
                  </a:cubicBezTo>
                  <a:cubicBezTo>
                    <a:pt x="36" y="39"/>
                    <a:pt x="36" y="39"/>
                    <a:pt x="36" y="38"/>
                  </a:cubicBezTo>
                  <a:cubicBezTo>
                    <a:pt x="36" y="38"/>
                    <a:pt x="32" y="26"/>
                    <a:pt x="30" y="22"/>
                  </a:cubicBezTo>
                  <a:cubicBezTo>
                    <a:pt x="28" y="19"/>
                    <a:pt x="24" y="18"/>
                    <a:pt x="22" y="19"/>
                  </a:cubicBezTo>
                  <a:cubicBezTo>
                    <a:pt x="20" y="20"/>
                    <a:pt x="18" y="23"/>
                    <a:pt x="19" y="27"/>
                  </a:cubicBezTo>
                  <a:cubicBezTo>
                    <a:pt x="20" y="33"/>
                    <a:pt x="20" y="33"/>
                    <a:pt x="20" y="33"/>
                  </a:cubicBezTo>
                  <a:cubicBezTo>
                    <a:pt x="14" y="26"/>
                    <a:pt x="14" y="26"/>
                    <a:pt x="14" y="26"/>
                  </a:cubicBezTo>
                  <a:cubicBezTo>
                    <a:pt x="14" y="13"/>
                    <a:pt x="12" y="5"/>
                    <a:pt x="7" y="2"/>
                  </a:cubicBezTo>
                  <a:cubicBezTo>
                    <a:pt x="4" y="0"/>
                    <a:pt x="2" y="1"/>
                    <a:pt x="1" y="1"/>
                  </a:cubicBezTo>
                  <a:cubicBezTo>
                    <a:pt x="1" y="1"/>
                    <a:pt x="0" y="2"/>
                    <a:pt x="0" y="3"/>
                  </a:cubicBezTo>
                  <a:cubicBezTo>
                    <a:pt x="0" y="35"/>
                    <a:pt x="0" y="35"/>
                    <a:pt x="0" y="35"/>
                  </a:cubicBezTo>
                  <a:cubicBezTo>
                    <a:pt x="0" y="36"/>
                    <a:pt x="0" y="36"/>
                    <a:pt x="1" y="37"/>
                  </a:cubicBezTo>
                  <a:cubicBezTo>
                    <a:pt x="4" y="39"/>
                    <a:pt x="12" y="48"/>
                    <a:pt x="1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3" name="Freeform 313"/>
            <p:cNvSpPr/>
            <p:nvPr/>
          </p:nvSpPr>
          <p:spPr bwMode="auto">
            <a:xfrm>
              <a:off x="8655051" y="2089150"/>
              <a:ext cx="104775" cy="60325"/>
            </a:xfrm>
            <a:custGeom>
              <a:avLst/>
              <a:gdLst>
                <a:gd name="T0" fmla="*/ 26 w 28"/>
                <a:gd name="T1" fmla="*/ 0 h 16"/>
                <a:gd name="T2" fmla="*/ 24 w 28"/>
                <a:gd name="T3" fmla="*/ 0 h 16"/>
                <a:gd name="T4" fmla="*/ 4 w 28"/>
                <a:gd name="T5" fmla="*/ 0 h 16"/>
                <a:gd name="T6" fmla="*/ 2 w 28"/>
                <a:gd name="T7" fmla="*/ 0 h 16"/>
                <a:gd name="T8" fmla="*/ 0 w 28"/>
                <a:gd name="T9" fmla="*/ 2 h 16"/>
                <a:gd name="T10" fmla="*/ 0 w 28"/>
                <a:gd name="T11" fmla="*/ 14 h 16"/>
                <a:gd name="T12" fmla="*/ 2 w 28"/>
                <a:gd name="T13" fmla="*/ 16 h 16"/>
                <a:gd name="T14" fmla="*/ 26 w 28"/>
                <a:gd name="T15" fmla="*/ 16 h 16"/>
                <a:gd name="T16" fmla="*/ 28 w 28"/>
                <a:gd name="T17" fmla="*/ 14 h 16"/>
                <a:gd name="T18" fmla="*/ 28 w 28"/>
                <a:gd name="T19" fmla="*/ 2 h 16"/>
                <a:gd name="T20" fmla="*/ 26 w 28"/>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6">
                  <a:moveTo>
                    <a:pt x="26" y="0"/>
                  </a:moveTo>
                  <a:cubicBezTo>
                    <a:pt x="24" y="0"/>
                    <a:pt x="24" y="0"/>
                    <a:pt x="24" y="0"/>
                  </a:cubicBezTo>
                  <a:cubicBezTo>
                    <a:pt x="4" y="0"/>
                    <a:pt x="4" y="0"/>
                    <a:pt x="4" y="0"/>
                  </a:cubicBezTo>
                  <a:cubicBezTo>
                    <a:pt x="2" y="0"/>
                    <a:pt x="2" y="0"/>
                    <a:pt x="2" y="0"/>
                  </a:cubicBezTo>
                  <a:cubicBezTo>
                    <a:pt x="1" y="0"/>
                    <a:pt x="0" y="1"/>
                    <a:pt x="0" y="2"/>
                  </a:cubicBezTo>
                  <a:cubicBezTo>
                    <a:pt x="0" y="14"/>
                    <a:pt x="0" y="14"/>
                    <a:pt x="0" y="14"/>
                  </a:cubicBezTo>
                  <a:cubicBezTo>
                    <a:pt x="0" y="15"/>
                    <a:pt x="1" y="16"/>
                    <a:pt x="2" y="16"/>
                  </a:cubicBezTo>
                  <a:cubicBezTo>
                    <a:pt x="26" y="16"/>
                    <a:pt x="26" y="16"/>
                    <a:pt x="26" y="16"/>
                  </a:cubicBezTo>
                  <a:cubicBezTo>
                    <a:pt x="27" y="16"/>
                    <a:pt x="28" y="15"/>
                    <a:pt x="28" y="14"/>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4" name="Freeform 314"/>
            <p:cNvSpPr/>
            <p:nvPr/>
          </p:nvSpPr>
          <p:spPr bwMode="auto">
            <a:xfrm>
              <a:off x="8670926" y="1882775"/>
              <a:ext cx="134938" cy="190500"/>
            </a:xfrm>
            <a:custGeom>
              <a:avLst/>
              <a:gdLst>
                <a:gd name="T0" fmla="*/ 35 w 36"/>
                <a:gd name="T1" fmla="*/ 1 h 51"/>
                <a:gd name="T2" fmla="*/ 29 w 36"/>
                <a:gd name="T3" fmla="*/ 2 h 51"/>
                <a:gd name="T4" fmla="*/ 22 w 36"/>
                <a:gd name="T5" fmla="*/ 26 h 51"/>
                <a:gd name="T6" fmla="*/ 16 w 36"/>
                <a:gd name="T7" fmla="*/ 33 h 51"/>
                <a:gd name="T8" fmla="*/ 17 w 36"/>
                <a:gd name="T9" fmla="*/ 27 h 51"/>
                <a:gd name="T10" fmla="*/ 14 w 36"/>
                <a:gd name="T11" fmla="*/ 19 h 51"/>
                <a:gd name="T12" fmla="*/ 6 w 36"/>
                <a:gd name="T13" fmla="*/ 22 h 51"/>
                <a:gd name="T14" fmla="*/ 0 w 36"/>
                <a:gd name="T15" fmla="*/ 38 h 51"/>
                <a:gd name="T16" fmla="*/ 0 w 36"/>
                <a:gd name="T17" fmla="*/ 39 h 51"/>
                <a:gd name="T18" fmla="*/ 0 w 36"/>
                <a:gd name="T19" fmla="*/ 51 h 51"/>
                <a:gd name="T20" fmla="*/ 21 w 36"/>
                <a:gd name="T21" fmla="*/ 51 h 51"/>
                <a:gd name="T22" fmla="*/ 35 w 36"/>
                <a:gd name="T23" fmla="*/ 36 h 51"/>
                <a:gd name="T24" fmla="*/ 36 w 36"/>
                <a:gd name="T25" fmla="*/ 35 h 51"/>
                <a:gd name="T26" fmla="*/ 36 w 36"/>
                <a:gd name="T27" fmla="*/ 3 h 51"/>
                <a:gd name="T28" fmla="*/ 35 w 36"/>
                <a:gd name="T2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1">
                  <a:moveTo>
                    <a:pt x="35" y="1"/>
                  </a:moveTo>
                  <a:cubicBezTo>
                    <a:pt x="34" y="1"/>
                    <a:pt x="32" y="0"/>
                    <a:pt x="29" y="2"/>
                  </a:cubicBezTo>
                  <a:cubicBezTo>
                    <a:pt x="24" y="5"/>
                    <a:pt x="22" y="13"/>
                    <a:pt x="22" y="26"/>
                  </a:cubicBezTo>
                  <a:cubicBezTo>
                    <a:pt x="16" y="33"/>
                    <a:pt x="16" y="33"/>
                    <a:pt x="16" y="33"/>
                  </a:cubicBezTo>
                  <a:cubicBezTo>
                    <a:pt x="17" y="27"/>
                    <a:pt x="17" y="27"/>
                    <a:pt x="17" y="27"/>
                  </a:cubicBezTo>
                  <a:cubicBezTo>
                    <a:pt x="18" y="23"/>
                    <a:pt x="16" y="20"/>
                    <a:pt x="14" y="19"/>
                  </a:cubicBezTo>
                  <a:cubicBezTo>
                    <a:pt x="12" y="18"/>
                    <a:pt x="8" y="19"/>
                    <a:pt x="6" y="22"/>
                  </a:cubicBezTo>
                  <a:cubicBezTo>
                    <a:pt x="4" y="26"/>
                    <a:pt x="0" y="38"/>
                    <a:pt x="0" y="38"/>
                  </a:cubicBezTo>
                  <a:cubicBezTo>
                    <a:pt x="0" y="39"/>
                    <a:pt x="0" y="39"/>
                    <a:pt x="0" y="39"/>
                  </a:cubicBezTo>
                  <a:cubicBezTo>
                    <a:pt x="0" y="51"/>
                    <a:pt x="0" y="51"/>
                    <a:pt x="0" y="51"/>
                  </a:cubicBezTo>
                  <a:cubicBezTo>
                    <a:pt x="21" y="51"/>
                    <a:pt x="21" y="51"/>
                    <a:pt x="21" y="51"/>
                  </a:cubicBezTo>
                  <a:cubicBezTo>
                    <a:pt x="24" y="48"/>
                    <a:pt x="33" y="39"/>
                    <a:pt x="35" y="36"/>
                  </a:cubicBezTo>
                  <a:cubicBezTo>
                    <a:pt x="36" y="36"/>
                    <a:pt x="36" y="36"/>
                    <a:pt x="36" y="35"/>
                  </a:cubicBezTo>
                  <a:cubicBezTo>
                    <a:pt x="36" y="3"/>
                    <a:pt x="36" y="3"/>
                    <a:pt x="36" y="3"/>
                  </a:cubicBezTo>
                  <a:cubicBezTo>
                    <a:pt x="36" y="2"/>
                    <a:pt x="35"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5" name="Freeform 315"/>
            <p:cNvSpPr/>
            <p:nvPr/>
          </p:nvSpPr>
          <p:spPr bwMode="auto">
            <a:xfrm>
              <a:off x="8599488" y="1863725"/>
              <a:ext cx="52388" cy="82550"/>
            </a:xfrm>
            <a:custGeom>
              <a:avLst/>
              <a:gdLst>
                <a:gd name="T0" fmla="*/ 33 w 33"/>
                <a:gd name="T1" fmla="*/ 0 h 52"/>
                <a:gd name="T2" fmla="*/ 0 w 33"/>
                <a:gd name="T3" fmla="*/ 0 h 52"/>
                <a:gd name="T4" fmla="*/ 16 w 33"/>
                <a:gd name="T5" fmla="*/ 52 h 52"/>
                <a:gd name="T6" fmla="*/ 33 w 33"/>
                <a:gd name="T7" fmla="*/ 0 h 52"/>
              </a:gdLst>
              <a:ahLst/>
              <a:cxnLst>
                <a:cxn ang="0">
                  <a:pos x="T0" y="T1"/>
                </a:cxn>
                <a:cxn ang="0">
                  <a:pos x="T2" y="T3"/>
                </a:cxn>
                <a:cxn ang="0">
                  <a:pos x="T4" y="T5"/>
                </a:cxn>
                <a:cxn ang="0">
                  <a:pos x="T6" y="T7"/>
                </a:cxn>
              </a:cxnLst>
              <a:rect l="0" t="0" r="r" b="b"/>
              <a:pathLst>
                <a:path w="33" h="52">
                  <a:moveTo>
                    <a:pt x="33" y="0"/>
                  </a:moveTo>
                  <a:lnTo>
                    <a:pt x="0" y="0"/>
                  </a:lnTo>
                  <a:lnTo>
                    <a:pt x="16" y="52"/>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6" name="Freeform 316"/>
            <p:cNvSpPr/>
            <p:nvPr/>
          </p:nvSpPr>
          <p:spPr bwMode="auto">
            <a:xfrm>
              <a:off x="8523288" y="1795463"/>
              <a:ext cx="53975" cy="52388"/>
            </a:xfrm>
            <a:custGeom>
              <a:avLst/>
              <a:gdLst>
                <a:gd name="T0" fmla="*/ 34 w 34"/>
                <a:gd name="T1" fmla="*/ 33 h 33"/>
                <a:gd name="T2" fmla="*/ 26 w 34"/>
                <a:gd name="T3" fmla="*/ 0 h 33"/>
                <a:gd name="T4" fmla="*/ 0 w 34"/>
                <a:gd name="T5" fmla="*/ 33 h 33"/>
                <a:gd name="T6" fmla="*/ 34 w 34"/>
                <a:gd name="T7" fmla="*/ 33 h 33"/>
              </a:gdLst>
              <a:ahLst/>
              <a:cxnLst>
                <a:cxn ang="0">
                  <a:pos x="T0" y="T1"/>
                </a:cxn>
                <a:cxn ang="0">
                  <a:pos x="T2" y="T3"/>
                </a:cxn>
                <a:cxn ang="0">
                  <a:pos x="T4" y="T5"/>
                </a:cxn>
                <a:cxn ang="0">
                  <a:pos x="T6" y="T7"/>
                </a:cxn>
              </a:cxnLst>
              <a:rect l="0" t="0" r="r" b="b"/>
              <a:pathLst>
                <a:path w="34" h="33">
                  <a:moveTo>
                    <a:pt x="34" y="33"/>
                  </a:moveTo>
                  <a:lnTo>
                    <a:pt x="26" y="0"/>
                  </a:lnTo>
                  <a:lnTo>
                    <a:pt x="0" y="33"/>
                  </a:lnTo>
                  <a:lnTo>
                    <a:pt x="3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7" name="Freeform 317"/>
            <p:cNvSpPr/>
            <p:nvPr/>
          </p:nvSpPr>
          <p:spPr bwMode="auto">
            <a:xfrm>
              <a:off x="8580438" y="1787525"/>
              <a:ext cx="90488" cy="60325"/>
            </a:xfrm>
            <a:custGeom>
              <a:avLst/>
              <a:gdLst>
                <a:gd name="T0" fmla="*/ 0 w 57"/>
                <a:gd name="T1" fmla="*/ 0 h 38"/>
                <a:gd name="T2" fmla="*/ 7 w 57"/>
                <a:gd name="T3" fmla="*/ 38 h 38"/>
                <a:gd name="T4" fmla="*/ 47 w 57"/>
                <a:gd name="T5" fmla="*/ 38 h 38"/>
                <a:gd name="T6" fmla="*/ 57 w 57"/>
                <a:gd name="T7" fmla="*/ 0 h 38"/>
                <a:gd name="T8" fmla="*/ 0 w 57"/>
                <a:gd name="T9" fmla="*/ 0 h 38"/>
              </a:gdLst>
              <a:ahLst/>
              <a:cxnLst>
                <a:cxn ang="0">
                  <a:pos x="T0" y="T1"/>
                </a:cxn>
                <a:cxn ang="0">
                  <a:pos x="T2" y="T3"/>
                </a:cxn>
                <a:cxn ang="0">
                  <a:pos x="T4" y="T5"/>
                </a:cxn>
                <a:cxn ang="0">
                  <a:pos x="T6" y="T7"/>
                </a:cxn>
                <a:cxn ang="0">
                  <a:pos x="T8" y="T9"/>
                </a:cxn>
              </a:cxnLst>
              <a:rect l="0" t="0" r="r" b="b"/>
              <a:pathLst>
                <a:path w="57" h="38">
                  <a:moveTo>
                    <a:pt x="0" y="0"/>
                  </a:moveTo>
                  <a:lnTo>
                    <a:pt x="7" y="38"/>
                  </a:lnTo>
                  <a:lnTo>
                    <a:pt x="47" y="38"/>
                  </a:lnTo>
                  <a:lnTo>
                    <a:pt x="5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8" name="Freeform 318"/>
            <p:cNvSpPr/>
            <p:nvPr/>
          </p:nvSpPr>
          <p:spPr bwMode="auto">
            <a:xfrm>
              <a:off x="8632826" y="1863725"/>
              <a:ext cx="93663" cy="104775"/>
            </a:xfrm>
            <a:custGeom>
              <a:avLst/>
              <a:gdLst>
                <a:gd name="T0" fmla="*/ 21 w 59"/>
                <a:gd name="T1" fmla="*/ 0 h 66"/>
                <a:gd name="T2" fmla="*/ 0 w 59"/>
                <a:gd name="T3" fmla="*/ 66 h 66"/>
                <a:gd name="T4" fmla="*/ 0 w 59"/>
                <a:gd name="T5" fmla="*/ 66 h 66"/>
                <a:gd name="T6" fmla="*/ 59 w 59"/>
                <a:gd name="T7" fmla="*/ 0 h 66"/>
                <a:gd name="T8" fmla="*/ 21 w 59"/>
                <a:gd name="T9" fmla="*/ 0 h 66"/>
              </a:gdLst>
              <a:ahLst/>
              <a:cxnLst>
                <a:cxn ang="0">
                  <a:pos x="T0" y="T1"/>
                </a:cxn>
                <a:cxn ang="0">
                  <a:pos x="T2" y="T3"/>
                </a:cxn>
                <a:cxn ang="0">
                  <a:pos x="T4" y="T5"/>
                </a:cxn>
                <a:cxn ang="0">
                  <a:pos x="T6" y="T7"/>
                </a:cxn>
                <a:cxn ang="0">
                  <a:pos x="T8" y="T9"/>
                </a:cxn>
              </a:cxnLst>
              <a:rect l="0" t="0" r="r" b="b"/>
              <a:pathLst>
                <a:path w="59" h="66">
                  <a:moveTo>
                    <a:pt x="21" y="0"/>
                  </a:moveTo>
                  <a:lnTo>
                    <a:pt x="0" y="66"/>
                  </a:lnTo>
                  <a:lnTo>
                    <a:pt x="0" y="66"/>
                  </a:lnTo>
                  <a:lnTo>
                    <a:pt x="59" y="0"/>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39" name="Freeform 319"/>
            <p:cNvSpPr/>
            <p:nvPr/>
          </p:nvSpPr>
          <p:spPr bwMode="auto">
            <a:xfrm>
              <a:off x="8674101" y="1795463"/>
              <a:ext cx="52388" cy="52388"/>
            </a:xfrm>
            <a:custGeom>
              <a:avLst/>
              <a:gdLst>
                <a:gd name="T0" fmla="*/ 0 w 33"/>
                <a:gd name="T1" fmla="*/ 33 h 33"/>
                <a:gd name="T2" fmla="*/ 33 w 33"/>
                <a:gd name="T3" fmla="*/ 33 h 33"/>
                <a:gd name="T4" fmla="*/ 7 w 33"/>
                <a:gd name="T5" fmla="*/ 0 h 33"/>
                <a:gd name="T6" fmla="*/ 0 w 33"/>
                <a:gd name="T7" fmla="*/ 33 h 33"/>
              </a:gdLst>
              <a:ahLst/>
              <a:cxnLst>
                <a:cxn ang="0">
                  <a:pos x="T0" y="T1"/>
                </a:cxn>
                <a:cxn ang="0">
                  <a:pos x="T2" y="T3"/>
                </a:cxn>
                <a:cxn ang="0">
                  <a:pos x="T4" y="T5"/>
                </a:cxn>
                <a:cxn ang="0">
                  <a:pos x="T6" y="T7"/>
                </a:cxn>
              </a:cxnLst>
              <a:rect l="0" t="0" r="r" b="b"/>
              <a:pathLst>
                <a:path w="33" h="33">
                  <a:moveTo>
                    <a:pt x="0" y="33"/>
                  </a:moveTo>
                  <a:lnTo>
                    <a:pt x="33" y="33"/>
                  </a:lnTo>
                  <a:lnTo>
                    <a:pt x="7"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sp>
          <p:nvSpPr>
            <p:cNvPr id="40" name="Freeform 320"/>
            <p:cNvSpPr/>
            <p:nvPr/>
          </p:nvSpPr>
          <p:spPr bwMode="auto">
            <a:xfrm>
              <a:off x="8523288" y="1863725"/>
              <a:ext cx="95250" cy="107950"/>
            </a:xfrm>
            <a:custGeom>
              <a:avLst/>
              <a:gdLst>
                <a:gd name="T0" fmla="*/ 60 w 60"/>
                <a:gd name="T1" fmla="*/ 66 h 68"/>
                <a:gd name="T2" fmla="*/ 36 w 60"/>
                <a:gd name="T3" fmla="*/ 0 h 68"/>
                <a:gd name="T4" fmla="*/ 0 w 60"/>
                <a:gd name="T5" fmla="*/ 0 h 68"/>
                <a:gd name="T6" fmla="*/ 60 w 60"/>
                <a:gd name="T7" fmla="*/ 68 h 68"/>
                <a:gd name="T8" fmla="*/ 60 w 60"/>
                <a:gd name="T9" fmla="*/ 66 h 68"/>
              </a:gdLst>
              <a:ahLst/>
              <a:cxnLst>
                <a:cxn ang="0">
                  <a:pos x="T0" y="T1"/>
                </a:cxn>
                <a:cxn ang="0">
                  <a:pos x="T2" y="T3"/>
                </a:cxn>
                <a:cxn ang="0">
                  <a:pos x="T4" y="T5"/>
                </a:cxn>
                <a:cxn ang="0">
                  <a:pos x="T6" y="T7"/>
                </a:cxn>
                <a:cxn ang="0">
                  <a:pos x="T8" y="T9"/>
                </a:cxn>
              </a:cxnLst>
              <a:rect l="0" t="0" r="r" b="b"/>
              <a:pathLst>
                <a:path w="60" h="68">
                  <a:moveTo>
                    <a:pt x="60" y="66"/>
                  </a:moveTo>
                  <a:lnTo>
                    <a:pt x="36" y="0"/>
                  </a:lnTo>
                  <a:lnTo>
                    <a:pt x="0" y="0"/>
                  </a:lnTo>
                  <a:lnTo>
                    <a:pt x="60" y="68"/>
                  </a:lnTo>
                  <a:lnTo>
                    <a:pt x="6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lumMod val="50000"/>
                  </a:schemeClr>
                </a:solidFill>
                <a:cs typeface="+mn-ea"/>
                <a:sym typeface="+mn-lt"/>
              </a:endParaRPr>
            </a:p>
          </p:txBody>
        </p:sp>
      </p:grpSp>
      <p:grpSp>
        <p:nvGrpSpPr>
          <p:cNvPr id="72" name="Group 71"/>
          <p:cNvGrpSpPr/>
          <p:nvPr/>
        </p:nvGrpSpPr>
        <p:grpSpPr>
          <a:xfrm>
            <a:off x="3933198" y="4584096"/>
            <a:ext cx="888546" cy="347240"/>
            <a:chOff x="3933198" y="4584096"/>
            <a:chExt cx="888546" cy="347240"/>
          </a:xfrm>
        </p:grpSpPr>
        <p:cxnSp>
          <p:nvCxnSpPr>
            <p:cNvPr id="45" name="Straight Connector 44"/>
            <p:cNvCxnSpPr/>
            <p:nvPr/>
          </p:nvCxnSpPr>
          <p:spPr>
            <a:xfrm flipH="1">
              <a:off x="4474504" y="4584096"/>
              <a:ext cx="347240" cy="347240"/>
            </a:xfrm>
            <a:prstGeom prst="line">
              <a:avLst/>
            </a:prstGeom>
            <a:ln w="9525">
              <a:gradFill>
                <a:gsLst>
                  <a:gs pos="0">
                    <a:schemeClr val="accent6"/>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933198" y="4931336"/>
              <a:ext cx="541306" cy="0"/>
            </a:xfrm>
            <a:prstGeom prst="line">
              <a:avLst/>
            </a:prstGeom>
            <a:ln w="9525">
              <a:gradFill>
                <a:gsLst>
                  <a:gs pos="0">
                    <a:schemeClr val="accent6"/>
                  </a:gs>
                  <a:gs pos="100000">
                    <a:schemeClr val="accent1"/>
                  </a:gs>
                </a:gsLst>
                <a:lin ang="5400000" scaled="1"/>
              </a:gradFill>
              <a:tailEnd type="oval" w="sm" len="sm"/>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a:off x="7573020" y="4097858"/>
            <a:ext cx="609927" cy="0"/>
          </a:xfrm>
          <a:prstGeom prst="line">
            <a:avLst/>
          </a:prstGeom>
          <a:ln w="9525">
            <a:gradFill>
              <a:gsLst>
                <a:gs pos="0">
                  <a:schemeClr val="accent6"/>
                </a:gs>
                <a:gs pos="100000">
                  <a:schemeClr val="accent1"/>
                </a:gs>
              </a:gsLst>
              <a:lin ang="5400000" scaled="1"/>
            </a:gradFill>
            <a:tailEnd type="oval" w="sm" len="sm"/>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3933198" y="2887500"/>
            <a:ext cx="1002610" cy="0"/>
          </a:xfrm>
          <a:prstGeom prst="line">
            <a:avLst/>
          </a:prstGeom>
          <a:ln w="9525">
            <a:gradFill>
              <a:gsLst>
                <a:gs pos="0">
                  <a:schemeClr val="accent6"/>
                </a:gs>
                <a:gs pos="100000">
                  <a:schemeClr val="accent1"/>
                </a:gs>
              </a:gsLst>
              <a:lin ang="5400000" scaled="1"/>
            </a:gradFill>
            <a:tailEnd type="oval" w="sm" len="sm"/>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55751" y="2451672"/>
            <a:ext cx="2155224" cy="276860"/>
          </a:xfrm>
          <a:prstGeom prst="rect">
            <a:avLst/>
          </a:prstGeom>
          <a:noFill/>
        </p:spPr>
        <p:txBody>
          <a:bodyPr wrap="square" lIns="0" tIns="0" rIns="0" bIns="0" rtlCol="0">
            <a:spAutoFit/>
          </a:bodyPr>
          <a:lstStyle/>
          <a:p>
            <a:pPr algn="r"/>
            <a:r>
              <a:rPr lang="zh-CN" altLang="en-US" b="1" dirty="0">
                <a:solidFill>
                  <a:schemeClr val="accent6"/>
                </a:solidFill>
                <a:cs typeface="+mn-ea"/>
                <a:sym typeface="+mn-lt"/>
              </a:rPr>
              <a:t>键盘</a:t>
            </a:r>
            <a:endParaRPr lang="zh-CN" altLang="en-US" b="1" dirty="0">
              <a:solidFill>
                <a:schemeClr val="accent6"/>
              </a:solidFill>
              <a:cs typeface="+mn-ea"/>
              <a:sym typeface="+mn-lt"/>
            </a:endParaRPr>
          </a:p>
        </p:txBody>
      </p:sp>
      <p:sp>
        <p:nvSpPr>
          <p:cNvPr id="57" name="TextBox 56"/>
          <p:cNvSpPr txBox="1"/>
          <p:nvPr/>
        </p:nvSpPr>
        <p:spPr>
          <a:xfrm>
            <a:off x="1555751" y="4494297"/>
            <a:ext cx="2155223" cy="276860"/>
          </a:xfrm>
          <a:prstGeom prst="rect">
            <a:avLst/>
          </a:prstGeom>
          <a:noFill/>
        </p:spPr>
        <p:txBody>
          <a:bodyPr wrap="square" lIns="0" tIns="0" rIns="0" bIns="0" rtlCol="0">
            <a:spAutoFit/>
          </a:bodyPr>
          <a:lstStyle/>
          <a:p>
            <a:pPr algn="r"/>
            <a:r>
              <a:rPr lang="zh-CN" altLang="en-US" b="1" dirty="0">
                <a:solidFill>
                  <a:schemeClr val="accent6"/>
                </a:solidFill>
                <a:cs typeface="+mn-ea"/>
                <a:sym typeface="+mn-lt"/>
              </a:rPr>
              <a:t>显示器</a:t>
            </a:r>
            <a:endParaRPr lang="zh-CN" altLang="en-US" b="1" dirty="0">
              <a:solidFill>
                <a:schemeClr val="accent6"/>
              </a:solidFill>
              <a:cs typeface="+mn-ea"/>
              <a:sym typeface="+mn-lt"/>
            </a:endParaRPr>
          </a:p>
        </p:txBody>
      </p:sp>
      <p:sp>
        <p:nvSpPr>
          <p:cNvPr id="60" name="TextBox 59"/>
          <p:cNvSpPr txBox="1"/>
          <p:nvPr/>
        </p:nvSpPr>
        <p:spPr>
          <a:xfrm>
            <a:off x="8515783" y="4008952"/>
            <a:ext cx="894715" cy="276860"/>
          </a:xfrm>
          <a:prstGeom prst="rect">
            <a:avLst/>
          </a:prstGeom>
          <a:noFill/>
        </p:spPr>
        <p:txBody>
          <a:bodyPr wrap="none" lIns="0" tIns="0" rIns="0" bIns="0" rtlCol="0">
            <a:spAutoFit/>
          </a:bodyPr>
          <a:lstStyle/>
          <a:p>
            <a:r>
              <a:rPr lang="en-US" altLang="zh-CN" b="1" dirty="0">
                <a:solidFill>
                  <a:schemeClr val="accent6"/>
                </a:solidFill>
                <a:cs typeface="+mn-ea"/>
                <a:sym typeface="+mn-lt"/>
              </a:rPr>
              <a:t>TTY</a:t>
            </a:r>
            <a:r>
              <a:rPr lang="zh-CN" altLang="en-US" b="1" dirty="0">
                <a:solidFill>
                  <a:schemeClr val="accent6"/>
                </a:solidFill>
                <a:cs typeface="+mn-ea"/>
                <a:sym typeface="+mn-lt"/>
              </a:rPr>
              <a:t>任务</a:t>
            </a:r>
            <a:endParaRPr lang="zh-CN" altLang="en-US" b="1" dirty="0">
              <a:solidFill>
                <a:schemeClr val="accent6"/>
              </a:solidFill>
              <a:cs typeface="+mn-ea"/>
              <a:sym typeface="+mn-lt"/>
            </a:endParaRPr>
          </a:p>
        </p:txBody>
      </p:sp>
      <p:sp>
        <p:nvSpPr>
          <p:cNvPr id="66" name="TextBox 65"/>
          <p:cNvSpPr txBox="1"/>
          <p:nvPr/>
        </p:nvSpPr>
        <p:spPr>
          <a:xfrm>
            <a:off x="9226549" y="812503"/>
            <a:ext cx="1605280" cy="245745"/>
          </a:xfrm>
          <a:prstGeom prst="rect">
            <a:avLst/>
          </a:prstGeom>
          <a:noFill/>
        </p:spPr>
        <p:txBody>
          <a:bodyPr wrap="none" lIns="0" tIns="0" rIns="0" bIns="0" rtlCol="0">
            <a:spAutoFit/>
          </a:bodyPr>
          <a:lstStyle/>
          <a:p>
            <a:r>
              <a:rPr lang="zh-CN" altLang="en-US" sz="1600" dirty="0">
                <a:solidFill>
                  <a:schemeClr val="bg1"/>
                </a:solidFill>
                <a:cs typeface="+mn-ea"/>
                <a:sym typeface="+mn-lt"/>
              </a:rPr>
              <a:t>对</a:t>
            </a:r>
            <a:r>
              <a:rPr lang="en-US" altLang="zh-CN" sz="1600" dirty="0">
                <a:solidFill>
                  <a:schemeClr val="bg1"/>
                </a:solidFill>
                <a:cs typeface="+mn-ea"/>
                <a:sym typeface="+mn-lt"/>
              </a:rPr>
              <a:t>TTY</a:t>
            </a:r>
            <a:r>
              <a:rPr lang="zh-CN" altLang="en-US" sz="1600" dirty="0">
                <a:solidFill>
                  <a:schemeClr val="bg1"/>
                </a:solidFill>
                <a:cs typeface="+mn-ea"/>
                <a:sym typeface="+mn-lt"/>
              </a:rPr>
              <a:t>的一种理解</a:t>
            </a:r>
            <a:endParaRPr lang="zh-CN" altLang="en-US" sz="1600" dirty="0">
              <a:solidFill>
                <a:schemeClr val="bg1"/>
              </a:solidFill>
              <a:cs typeface="+mn-ea"/>
              <a:sym typeface="+mn-lt"/>
            </a:endParaRPr>
          </a:p>
        </p:txBody>
      </p:sp>
      <p:sp>
        <p:nvSpPr>
          <p:cNvPr id="73" name="TextBox 47"/>
          <p:cNvSpPr txBox="1">
            <a:spLocks noChangeArrowheads="1"/>
          </p:cNvSpPr>
          <p:nvPr/>
        </p:nvSpPr>
        <p:spPr bwMode="auto">
          <a:xfrm>
            <a:off x="473710" y="2867025"/>
            <a:ext cx="3529330" cy="159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eaLnBrk="0" hangingPunct="0">
              <a:spcBef>
                <a:spcPct val="20000"/>
              </a:spcBef>
              <a:buChar char="•"/>
              <a:defRPr sz="2000">
                <a:solidFill>
                  <a:schemeClr val="accent1"/>
                </a:solidFill>
                <a:latin typeface="Arial" panose="020B060402020209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defTabSz="1218565" eaLnBrk="1" hangingPunct="1">
              <a:spcBef>
                <a:spcPct val="0"/>
              </a:spcBef>
              <a:buNone/>
            </a:pPr>
            <a:endParaRPr lang="zh-CN" altLang="en-US" sz="1400" kern="0" dirty="0">
              <a:solidFill>
                <a:schemeClr val="bg1">
                  <a:lumMod val="50000"/>
                </a:schemeClr>
              </a:solidFill>
              <a:latin typeface="+mn-lt"/>
              <a:ea typeface="+mn-ea"/>
              <a:cs typeface="+mn-ea"/>
              <a:sym typeface="+mn-lt"/>
            </a:endParaRPr>
          </a:p>
          <a:p>
            <a:pPr defTabSz="1218565" eaLnBrk="1" hangingPunct="1">
              <a:spcBef>
                <a:spcPct val="0"/>
              </a:spcBef>
              <a:buNone/>
            </a:pPr>
            <a:r>
              <a:rPr lang="zh-CN" altLang="en-US" sz="1400" kern="0" dirty="0">
                <a:solidFill>
                  <a:schemeClr val="bg1">
                    <a:lumMod val="50000"/>
                  </a:schemeClr>
                </a:solidFill>
                <a:latin typeface="+mn-lt"/>
                <a:ea typeface="+mn-ea"/>
                <a:cs typeface="+mn-ea"/>
                <a:sym typeface="+mn-lt"/>
              </a:rPr>
              <a:t>扫描码：Make Code（键按下）和Break Code（键弹起）</a:t>
            </a:r>
            <a:endParaRPr lang="zh-CN" altLang="en-US" sz="1400" kern="0" dirty="0">
              <a:solidFill>
                <a:schemeClr val="bg1">
                  <a:lumMod val="50000"/>
                </a:schemeClr>
              </a:solidFill>
              <a:latin typeface="+mn-lt"/>
              <a:ea typeface="+mn-ea"/>
              <a:cs typeface="+mn-ea"/>
              <a:sym typeface="+mn-lt"/>
            </a:endParaRPr>
          </a:p>
          <a:p>
            <a:pPr defTabSz="1218565" eaLnBrk="1" hangingPunct="1">
              <a:spcBef>
                <a:spcPct val="0"/>
              </a:spcBef>
              <a:buNone/>
            </a:pPr>
            <a:r>
              <a:rPr lang="zh-CN" altLang="en-US" sz="1400" kern="0" dirty="0">
                <a:solidFill>
                  <a:schemeClr val="bg1">
                    <a:lumMod val="50000"/>
                  </a:schemeClr>
                </a:solidFill>
                <a:latin typeface="+mn-lt"/>
                <a:ea typeface="+mn-ea"/>
                <a:cs typeface="+mn-ea"/>
                <a:sym typeface="+mn-lt"/>
              </a:rPr>
              <a:t>设置缓冲区，让keyboard_handler将每次收到的扫描码放入这个缓冲区，然后建立一个新的任务专门用来解析它们并做相应处理。</a:t>
            </a:r>
            <a:endParaRPr lang="zh-CN" altLang="en-US" sz="1400" kern="0" dirty="0">
              <a:solidFill>
                <a:schemeClr val="bg1">
                  <a:lumMod val="50000"/>
                </a:schemeClr>
              </a:solidFill>
              <a:latin typeface="+mn-lt"/>
              <a:ea typeface="+mn-ea"/>
              <a:cs typeface="+mn-ea"/>
              <a:sym typeface="+mn-lt"/>
            </a:endParaRPr>
          </a:p>
        </p:txBody>
      </p:sp>
      <p:sp>
        <p:nvSpPr>
          <p:cNvPr id="74" name="TextBox 47"/>
          <p:cNvSpPr txBox="1">
            <a:spLocks noChangeArrowheads="1"/>
          </p:cNvSpPr>
          <p:nvPr/>
        </p:nvSpPr>
        <p:spPr bwMode="auto">
          <a:xfrm>
            <a:off x="1219200" y="4782243"/>
            <a:ext cx="2703189" cy="159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eaLnBrk="0" hangingPunct="0">
              <a:spcBef>
                <a:spcPct val="20000"/>
              </a:spcBef>
              <a:buChar char="•"/>
              <a:defRPr sz="2000">
                <a:solidFill>
                  <a:schemeClr val="accent1"/>
                </a:solidFill>
                <a:latin typeface="Arial" panose="020B060402020209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defTabSz="1218565" eaLnBrk="1" hangingPunct="1">
              <a:spcBef>
                <a:spcPct val="0"/>
              </a:spcBef>
              <a:buNone/>
            </a:pPr>
            <a:r>
              <a:rPr lang="zh-CN" altLang="en-US" sz="1400" kern="0" dirty="0">
                <a:solidFill>
                  <a:schemeClr val="bg1">
                    <a:lumMod val="50000"/>
                  </a:schemeClr>
                </a:solidFill>
                <a:latin typeface="+mn-lt"/>
                <a:ea typeface="+mn-ea"/>
                <a:cs typeface="+mn-ea"/>
                <a:sym typeface="+mn-lt"/>
              </a:rPr>
              <a:t>不同的TTY对应的输入设备是同一个键盘，但输出却好比是在不同的显示器上</a:t>
            </a:r>
            <a:endParaRPr lang="zh-CN" altLang="en-US" sz="1400" kern="0" dirty="0">
              <a:solidFill>
                <a:schemeClr val="bg1">
                  <a:lumMod val="50000"/>
                </a:schemeClr>
              </a:solidFill>
              <a:latin typeface="+mn-lt"/>
              <a:ea typeface="+mn-ea"/>
              <a:cs typeface="+mn-ea"/>
              <a:sym typeface="+mn-lt"/>
            </a:endParaRPr>
          </a:p>
          <a:p>
            <a:pPr defTabSz="1218565" eaLnBrk="1" hangingPunct="1">
              <a:spcBef>
                <a:spcPct val="0"/>
              </a:spcBef>
              <a:buNone/>
            </a:pPr>
            <a:r>
              <a:rPr lang="zh-CN" altLang="en-US" sz="1400" kern="0" dirty="0">
                <a:solidFill>
                  <a:schemeClr val="bg1">
                    <a:lumMod val="50000"/>
                  </a:schemeClr>
                </a:solidFill>
                <a:latin typeface="+mn-lt"/>
                <a:ea typeface="+mn-ea"/>
                <a:cs typeface="+mn-ea"/>
                <a:sym typeface="+mn-lt"/>
              </a:rPr>
              <a:t>3个CONSOLE公用同一块显存，我们需要通过端口操作，使得在切换CONSOLE的瞬间，让屏幕显示显存中某个位置的内容。</a:t>
            </a:r>
            <a:endParaRPr lang="zh-CN" altLang="en-US" sz="1400" kern="0" dirty="0">
              <a:solidFill>
                <a:schemeClr val="bg1">
                  <a:lumMod val="50000"/>
                </a:schemeClr>
              </a:solidFill>
              <a:latin typeface="+mn-lt"/>
              <a:ea typeface="+mn-ea"/>
              <a:cs typeface="+mn-ea"/>
              <a:sym typeface="+mn-lt"/>
            </a:endParaRPr>
          </a:p>
        </p:txBody>
      </p:sp>
      <p:sp>
        <p:nvSpPr>
          <p:cNvPr id="75" name="TextBox 47"/>
          <p:cNvSpPr txBox="1">
            <a:spLocks noChangeArrowheads="1"/>
          </p:cNvSpPr>
          <p:nvPr/>
        </p:nvSpPr>
        <p:spPr bwMode="auto">
          <a:xfrm>
            <a:off x="8399623" y="4509728"/>
            <a:ext cx="2590687" cy="116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4" rIns="91388" bIns="45694">
            <a:spAutoFit/>
          </a:bodyPr>
          <a:lstStyle>
            <a:lvl1pPr eaLnBrk="0" hangingPunct="0">
              <a:spcBef>
                <a:spcPct val="20000"/>
              </a:spcBef>
              <a:buChar char="•"/>
              <a:defRPr sz="2000">
                <a:solidFill>
                  <a:schemeClr val="accent1"/>
                </a:solidFill>
                <a:latin typeface="Arial" panose="020B060402020209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defTabSz="1218565" eaLnBrk="1" hangingPunct="1">
              <a:spcBef>
                <a:spcPct val="0"/>
              </a:spcBef>
              <a:buNone/>
            </a:pPr>
            <a:r>
              <a:rPr lang="zh-CN" altLang="en-US" sz="1400" kern="0" dirty="0">
                <a:solidFill>
                  <a:schemeClr val="bg1">
                    <a:lumMod val="50000"/>
                  </a:schemeClr>
                </a:solidFill>
                <a:latin typeface="+mn-lt"/>
                <a:ea typeface="+mn-ea"/>
                <a:cs typeface="+mn-ea"/>
                <a:sym typeface="+mn-lt"/>
              </a:rPr>
              <a:t>在TTY任务中执行一个循环，这个循环将轮询每一个TTY，处理它的事件，包括从键盘缓冲区读取数据、显示字符等内容。</a:t>
            </a:r>
            <a:endParaRPr lang="zh-CN" altLang="en-US" sz="1400" kern="0" dirty="0">
              <a:solidFill>
                <a:schemeClr val="bg1">
                  <a:lumMod val="50000"/>
                </a:schemeClr>
              </a:solidFill>
              <a:latin typeface="+mn-lt"/>
              <a:ea typeface="+mn-ea"/>
              <a:cs typeface="+mn-ea"/>
              <a:sym typeface="+mn-lt"/>
            </a:endParaRPr>
          </a:p>
        </p:txBody>
      </p:sp>
      <p:grpSp>
        <p:nvGrpSpPr>
          <p:cNvPr id="46" name="组合 45"/>
          <p:cNvGrpSpPr/>
          <p:nvPr/>
        </p:nvGrpSpPr>
        <p:grpSpPr>
          <a:xfrm>
            <a:off x="3493054" y="392383"/>
            <a:ext cx="4998085" cy="667459"/>
            <a:chOff x="3649008" y="202378"/>
            <a:chExt cx="4998085" cy="667459"/>
          </a:xfrm>
        </p:grpSpPr>
        <p:sp>
          <p:nvSpPr>
            <p:cNvPr id="56" name="文本框 55"/>
            <p:cNvSpPr txBox="1"/>
            <p:nvPr/>
          </p:nvSpPr>
          <p:spPr>
            <a:xfrm>
              <a:off x="3649008" y="202378"/>
              <a:ext cx="499808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8</a:t>
              </a:r>
              <a:r>
                <a:rPr lang="zh-CN" altLang="en-US" sz="2400" b="1" spc="300" dirty="0">
                  <a:solidFill>
                    <a:srgbClr val="506EA7"/>
                  </a:solidFill>
                  <a:cs typeface="+mn-ea"/>
                  <a:sym typeface="+mn-lt"/>
                </a:rPr>
                <a:t>加入输入输出系统的内核</a:t>
              </a:r>
              <a:endParaRPr lang="zh-CN" altLang="en-US" sz="2400" b="1" spc="300" dirty="0">
                <a:solidFill>
                  <a:srgbClr val="506EA7"/>
                </a:solidFill>
                <a:cs typeface="+mn-ea"/>
                <a:sym typeface="+mn-lt"/>
              </a:endParaRPr>
            </a:p>
          </p:txBody>
        </p:sp>
        <p:cxnSp>
          <p:nvCxnSpPr>
            <p:cNvPr id="53"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图片 33" descr="C:\Users\12208\AppData\Local\Microsoft\Windows\INetCache\Content.MSO\836E1E9E.tm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8753475" y="1233170"/>
            <a:ext cx="2856230" cy="267462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551714" y="2106567"/>
            <a:ext cx="1088571" cy="1088571"/>
          </a:xfrm>
          <a:prstGeom prst="roundRect">
            <a:avLst/>
          </a:prstGeom>
          <a:gradFill flip="none" rotWithShape="1">
            <a:gsLst>
              <a:gs pos="100000">
                <a:schemeClr val="tx1"/>
              </a:gs>
              <a:gs pos="0">
                <a:srgbClr val="506EA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5292209" y="3312459"/>
            <a:ext cx="1607820"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D59"/>
                </a:solidFill>
                <a:latin typeface="Century Gothic" panose="020B0502020202020204" pitchFamily="34" charset="0"/>
                <a:cs typeface="经典综艺体简" panose="02010609000101010101" pitchFamily="49" charset="-122"/>
              </a:rPr>
              <a:t>成果演示</a:t>
            </a:r>
            <a:endParaRPr lang="zh-CN" altLang="en-US" sz="2800" b="1" dirty="0">
              <a:solidFill>
                <a:srgbClr val="414D59"/>
              </a:solidFill>
              <a:latin typeface="Century Gothic" panose="020B0502020202020204" pitchFamily="34" charset="0"/>
              <a:cs typeface="经典综艺体简" panose="02010609000101010101" pitchFamily="49" charset="-122"/>
            </a:endParaRPr>
          </a:p>
        </p:txBody>
      </p:sp>
      <p:sp>
        <p:nvSpPr>
          <p:cNvPr id="5" name="文本框 4"/>
          <p:cNvSpPr txBox="1"/>
          <p:nvPr/>
        </p:nvSpPr>
        <p:spPr>
          <a:xfrm>
            <a:off x="5788063" y="2143020"/>
            <a:ext cx="615874" cy="1015663"/>
          </a:xfrm>
          <a:prstGeom prst="rect">
            <a:avLst/>
          </a:prstGeom>
          <a:noFill/>
        </p:spPr>
        <p:txBody>
          <a:bodyPr wrap="none" rtlCol="0">
            <a:spAutoFit/>
            <a:scene3d>
              <a:camera prst="orthographicFront"/>
              <a:lightRig rig="threePt" dir="t"/>
            </a:scene3d>
            <a:sp3d contourW="12700"/>
          </a:bodyPr>
          <a:lstStyle/>
          <a:p>
            <a:r>
              <a:rPr lang="en-US" altLang="zh-CN" sz="6000" b="1" i="1" dirty="0" smtClean="0">
                <a:solidFill>
                  <a:schemeClr val="bg1"/>
                </a:solidFill>
                <a:latin typeface="Century Gothic" panose="020B0502020202020204" pitchFamily="34" charset="0"/>
                <a:ea typeface="+mj-ea"/>
                <a:cs typeface="经典综艺体简" panose="02010609000101010101" pitchFamily="49" charset="-122"/>
              </a:rPr>
              <a:t>3</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17464" y="3412443"/>
            <a:ext cx="5756910" cy="713179"/>
            <a:chOff x="3795693" y="156658"/>
            <a:chExt cx="5756910" cy="713179"/>
          </a:xfrm>
        </p:grpSpPr>
        <p:sp>
          <p:nvSpPr>
            <p:cNvPr id="32" name="文本框 31"/>
            <p:cNvSpPr txBox="1"/>
            <p:nvPr/>
          </p:nvSpPr>
          <p:spPr>
            <a:xfrm>
              <a:off x="3795693" y="156658"/>
              <a:ext cx="5756910" cy="553720"/>
            </a:xfrm>
            <a:prstGeom prst="rect">
              <a:avLst/>
            </a:prstGeom>
            <a:noFill/>
          </p:spPr>
          <p:txBody>
            <a:bodyPr wrap="square" lIns="0" tIns="0" rIns="0" bIns="0" rtlCol="0">
              <a:spAutoFit/>
              <a:scene3d>
                <a:camera prst="orthographicFront"/>
                <a:lightRig rig="threePt" dir="t"/>
              </a:scene3d>
            </a:bodyPr>
            <a:lstStyle/>
            <a:p>
              <a:pPr algn="ctr"/>
              <a:r>
                <a:rPr lang="en-US" altLang="zh-CN" sz="3600" b="1" spc="300" dirty="0">
                  <a:solidFill>
                    <a:srgbClr val="506EA7"/>
                  </a:solidFill>
                  <a:cs typeface="+mn-ea"/>
                  <a:sym typeface="+mn-lt"/>
                </a:rPr>
                <a:t>3.1</a:t>
              </a:r>
              <a:r>
                <a:rPr lang="zh-CN" altLang="en-US" sz="3600" b="1" spc="300" dirty="0">
                  <a:solidFill>
                    <a:srgbClr val="506EA7"/>
                  </a:solidFill>
                  <a:cs typeface="+mn-ea"/>
                  <a:sym typeface="+mn-lt"/>
                </a:rPr>
                <a:t>用户登录及权限管理</a:t>
              </a:r>
              <a:endParaRPr lang="zh-CN" altLang="en-US" sz="3600" b="1" spc="300" dirty="0">
                <a:solidFill>
                  <a:srgbClr val="506EA7"/>
                </a:solidFill>
                <a:cs typeface="+mn-ea"/>
                <a:sym typeface="+mn-lt"/>
              </a:endParaRPr>
            </a:p>
          </p:txBody>
        </p:sp>
        <p:cxnSp>
          <p:nvCxnSpPr>
            <p:cNvPr id="31"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13413" y="2800448"/>
            <a:ext cx="5241290" cy="1567535"/>
            <a:chOff x="1182293" y="2063231"/>
            <a:chExt cx="5241290" cy="1567535"/>
          </a:xfrm>
        </p:grpSpPr>
        <p:sp>
          <p:nvSpPr>
            <p:cNvPr id="13" name="文本框 12"/>
            <p:cNvSpPr txBox="1"/>
            <p:nvPr/>
          </p:nvSpPr>
          <p:spPr>
            <a:xfrm>
              <a:off x="1252778" y="2063231"/>
              <a:ext cx="5170805" cy="521970"/>
            </a:xfrm>
            <a:prstGeom prst="rect">
              <a:avLst/>
            </a:prstGeom>
            <a:noFill/>
          </p:spPr>
          <p:txBody>
            <a:bodyPr wrap="none" rtlCol="0">
              <a:spAutoFit/>
              <a:scene3d>
                <a:camera prst="orthographicFront"/>
                <a:lightRig rig="threePt" dir="t"/>
              </a:scene3d>
              <a:sp3d contourW="12700"/>
            </a:bodyPr>
            <a:lstStyle/>
            <a:p>
              <a:r>
                <a:rPr lang="en-US" altLang="zh-CN" sz="2800" b="1" i="1" dirty="0">
                  <a:solidFill>
                    <a:srgbClr val="414D59"/>
                  </a:solidFill>
                  <a:latin typeface="Century Gothic" panose="020B0502020202020204" pitchFamily="34" charset="0"/>
                  <a:ea typeface="+mj-ea"/>
                  <a:cs typeface="经典综艺体简" panose="02010609000101010101" pitchFamily="49" charset="-122"/>
                </a:rPr>
                <a:t>1 .</a:t>
              </a:r>
              <a:r>
                <a:rPr lang="zh-CN" altLang="en-US" sz="2800" b="1" i="1" dirty="0">
                  <a:solidFill>
                    <a:srgbClr val="414D59"/>
                  </a:solidFill>
                  <a:latin typeface="Century Gothic" panose="020B0502020202020204" pitchFamily="34" charset="0"/>
                  <a:ea typeface="+mj-ea"/>
                  <a:cs typeface="经典综艺体简" panose="02010609000101010101" pitchFamily="49" charset="-122"/>
                </a:rPr>
                <a:t>项目简介及操作系统工作流程</a:t>
              </a:r>
              <a:endParaRPr lang="zh-CN" altLang="en-US" sz="2800" b="1" i="1" dirty="0">
                <a:solidFill>
                  <a:srgbClr val="414D59"/>
                </a:solidFill>
                <a:latin typeface="Century Gothic" panose="020B0502020202020204" pitchFamily="34" charset="0"/>
                <a:ea typeface="+mj-ea"/>
                <a:cs typeface="经典综艺体简" panose="02010609000101010101" pitchFamily="49" charset="-122"/>
              </a:endParaRPr>
            </a:p>
          </p:txBody>
        </p:sp>
        <p:sp>
          <p:nvSpPr>
            <p:cNvPr id="11" name="文本框 10"/>
            <p:cNvSpPr txBox="1"/>
            <p:nvPr/>
          </p:nvSpPr>
          <p:spPr>
            <a:xfrm>
              <a:off x="1182293" y="3108796"/>
              <a:ext cx="2035175" cy="521970"/>
            </a:xfrm>
            <a:prstGeom prst="rect">
              <a:avLst/>
            </a:prstGeom>
            <a:noFill/>
          </p:spPr>
          <p:txBody>
            <a:bodyPr wrap="none" rtlCol="0">
              <a:spAutoFit/>
              <a:scene3d>
                <a:camera prst="orthographicFront"/>
                <a:lightRig rig="threePt" dir="t"/>
              </a:scene3d>
              <a:sp3d contourW="12700"/>
            </a:bodyPr>
            <a:lstStyle/>
            <a:p>
              <a:r>
                <a:rPr lang="en-US" altLang="zh-CN" sz="2800" b="1" i="1" dirty="0">
                  <a:solidFill>
                    <a:srgbClr val="414D59"/>
                  </a:solidFill>
                  <a:latin typeface="Century Gothic" panose="020B0502020202020204" pitchFamily="34" charset="0"/>
                  <a:ea typeface="+mj-ea"/>
                  <a:cs typeface="经典综艺体简" panose="02010609000101010101" pitchFamily="49" charset="-122"/>
                </a:rPr>
                <a:t>2 .</a:t>
              </a:r>
              <a:r>
                <a:rPr lang="zh-CN" altLang="en-US" sz="2800" b="1" i="1" dirty="0">
                  <a:solidFill>
                    <a:srgbClr val="414D59"/>
                  </a:solidFill>
                  <a:latin typeface="Century Gothic" panose="020B0502020202020204" pitchFamily="34" charset="0"/>
                  <a:ea typeface="+mj-ea"/>
                  <a:cs typeface="经典综艺体简" panose="02010609000101010101" pitchFamily="49" charset="-122"/>
                </a:rPr>
                <a:t>编写过程</a:t>
              </a:r>
              <a:endParaRPr lang="zh-CN" altLang="en-US" sz="2800" b="1" i="1" dirty="0">
                <a:solidFill>
                  <a:srgbClr val="414D59"/>
                </a:solidFill>
                <a:latin typeface="Century Gothic" panose="020B0502020202020204" pitchFamily="34" charset="0"/>
                <a:ea typeface="+mj-ea"/>
                <a:cs typeface="经典综艺体简" panose="02010609000101010101" pitchFamily="49" charset="-122"/>
              </a:endParaRPr>
            </a:p>
          </p:txBody>
        </p:sp>
      </p:grpSp>
      <p:grpSp>
        <p:nvGrpSpPr>
          <p:cNvPr id="16" name="组合 15"/>
          <p:cNvGrpSpPr/>
          <p:nvPr/>
        </p:nvGrpSpPr>
        <p:grpSpPr>
          <a:xfrm>
            <a:off x="983427" y="4892138"/>
            <a:ext cx="2741295" cy="1569066"/>
            <a:chOff x="-2928697" y="6227419"/>
            <a:chExt cx="2741295" cy="1569066"/>
          </a:xfrm>
        </p:grpSpPr>
        <p:sp>
          <p:nvSpPr>
            <p:cNvPr id="9" name="文本框 8"/>
            <p:cNvSpPr txBox="1"/>
            <p:nvPr/>
          </p:nvSpPr>
          <p:spPr>
            <a:xfrm>
              <a:off x="-2928697" y="6227419"/>
              <a:ext cx="2035175" cy="521970"/>
            </a:xfrm>
            <a:prstGeom prst="rect">
              <a:avLst/>
            </a:prstGeom>
            <a:noFill/>
          </p:spPr>
          <p:txBody>
            <a:bodyPr wrap="none" rtlCol="0">
              <a:spAutoFit/>
              <a:scene3d>
                <a:camera prst="orthographicFront"/>
                <a:lightRig rig="threePt" dir="t"/>
              </a:scene3d>
              <a:sp3d contourW="12700"/>
            </a:bodyPr>
            <a:lstStyle/>
            <a:p>
              <a:r>
                <a:rPr lang="en-US" altLang="zh-CN" sz="2800" b="1" i="1" dirty="0">
                  <a:solidFill>
                    <a:srgbClr val="414D59"/>
                  </a:solidFill>
                  <a:latin typeface="Century Gothic" panose="020B0502020202020204" pitchFamily="34" charset="0"/>
                  <a:ea typeface="+mj-ea"/>
                  <a:cs typeface="经典综艺体简" panose="02010609000101010101" pitchFamily="49" charset="-122"/>
                </a:rPr>
                <a:t>3 .</a:t>
              </a:r>
              <a:r>
                <a:rPr lang="zh-CN" altLang="en-US" sz="2800" b="1" i="1" dirty="0">
                  <a:solidFill>
                    <a:srgbClr val="414D59"/>
                  </a:solidFill>
                  <a:latin typeface="Century Gothic" panose="020B0502020202020204" pitchFamily="34" charset="0"/>
                  <a:ea typeface="+mj-ea"/>
                  <a:cs typeface="经典综艺体简" panose="02010609000101010101" pitchFamily="49" charset="-122"/>
                </a:rPr>
                <a:t>功能展示</a:t>
              </a:r>
              <a:endParaRPr lang="zh-CN" altLang="en-US" sz="2800" b="1" i="1" dirty="0">
                <a:solidFill>
                  <a:srgbClr val="414D59"/>
                </a:solidFill>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2928697" y="7274515"/>
              <a:ext cx="2741295" cy="521970"/>
            </a:xfrm>
            <a:prstGeom prst="rect">
              <a:avLst/>
            </a:prstGeom>
            <a:noFill/>
          </p:spPr>
          <p:txBody>
            <a:bodyPr wrap="square" rtlCol="0">
              <a:spAutoFit/>
              <a:scene3d>
                <a:camera prst="orthographicFront"/>
                <a:lightRig rig="threePt" dir="t"/>
              </a:scene3d>
              <a:sp3d contourW="12700"/>
            </a:bodyPr>
            <a:lstStyle/>
            <a:p>
              <a:endParaRPr lang="zh-CN" altLang="en-US" sz="2800" b="1" dirty="0">
                <a:solidFill>
                  <a:srgbClr val="414D59"/>
                </a:solidFill>
                <a:latin typeface="Century Gothic" panose="020B0502020202020204" pitchFamily="34" charset="0"/>
                <a:ea typeface="+mj-ea"/>
                <a:cs typeface="经典综艺体简" panose="02010609000101010101" pitchFamily="49" charset="-122"/>
              </a:endParaRPr>
            </a:p>
          </p:txBody>
        </p:sp>
      </p:grpSp>
      <p:sp>
        <p:nvSpPr>
          <p:cNvPr id="15" name="文本框 14"/>
          <p:cNvSpPr txBox="1"/>
          <p:nvPr/>
        </p:nvSpPr>
        <p:spPr>
          <a:xfrm>
            <a:off x="913413" y="1473224"/>
            <a:ext cx="2741456" cy="584775"/>
          </a:xfrm>
          <a:prstGeom prst="rect">
            <a:avLst/>
          </a:prstGeom>
          <a:noFill/>
        </p:spPr>
        <p:txBody>
          <a:bodyPr wrap="square" rtlCol="0">
            <a:spAutoFit/>
          </a:bodyPr>
          <a:lstStyle/>
          <a:p>
            <a:pPr algn="dist"/>
            <a:r>
              <a:rPr lang="en-US" altLang="zh-CN" sz="3200" b="1" i="1" dirty="0">
                <a:solidFill>
                  <a:srgbClr val="414D59"/>
                </a:solidFill>
                <a:latin typeface="+mj-lt"/>
                <a:ea typeface="+mj-ea"/>
                <a:cs typeface="+mj-ea"/>
              </a:rPr>
              <a:t>CONTENTS</a:t>
            </a:r>
            <a:endParaRPr lang="en-US" altLang="zh-CN" sz="3200" b="1" i="1" dirty="0">
              <a:solidFill>
                <a:srgbClr val="414D59"/>
              </a:solidFill>
              <a:latin typeface="+mj-lt"/>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17464" y="3412443"/>
            <a:ext cx="5756910" cy="713179"/>
            <a:chOff x="3795693" y="156658"/>
            <a:chExt cx="5756910" cy="713179"/>
          </a:xfrm>
        </p:grpSpPr>
        <p:sp>
          <p:nvSpPr>
            <p:cNvPr id="32" name="文本框 31"/>
            <p:cNvSpPr txBox="1"/>
            <p:nvPr/>
          </p:nvSpPr>
          <p:spPr>
            <a:xfrm>
              <a:off x="3795693" y="156658"/>
              <a:ext cx="5756910" cy="553720"/>
            </a:xfrm>
            <a:prstGeom prst="rect">
              <a:avLst/>
            </a:prstGeom>
            <a:noFill/>
          </p:spPr>
          <p:txBody>
            <a:bodyPr wrap="square" lIns="0" tIns="0" rIns="0" bIns="0" rtlCol="0">
              <a:spAutoFit/>
              <a:scene3d>
                <a:camera prst="orthographicFront"/>
                <a:lightRig rig="threePt" dir="t"/>
              </a:scene3d>
            </a:bodyPr>
            <a:lstStyle/>
            <a:p>
              <a:pPr algn="ctr"/>
              <a:r>
                <a:rPr lang="en-US" altLang="zh-CN" sz="3600" b="1" spc="300" dirty="0">
                  <a:solidFill>
                    <a:srgbClr val="506EA7"/>
                  </a:solidFill>
                  <a:cs typeface="+mn-ea"/>
                  <a:sym typeface="+mn-lt"/>
                </a:rPr>
                <a:t>3.2</a:t>
              </a:r>
              <a:r>
                <a:rPr lang="zh-CN" altLang="en-US" sz="3600" b="1" spc="300" dirty="0">
                  <a:solidFill>
                    <a:srgbClr val="506EA7"/>
                  </a:solidFill>
                  <a:cs typeface="+mn-ea"/>
                  <a:sym typeface="+mn-lt"/>
                </a:rPr>
                <a:t>文件系统</a:t>
              </a:r>
              <a:endParaRPr lang="zh-CN" altLang="en-US" sz="3600" b="1" spc="300" dirty="0">
                <a:solidFill>
                  <a:srgbClr val="506EA7"/>
                </a:solidFill>
                <a:cs typeface="+mn-ea"/>
                <a:sym typeface="+mn-lt"/>
              </a:endParaRPr>
            </a:p>
          </p:txBody>
        </p:sp>
        <p:cxnSp>
          <p:nvCxnSpPr>
            <p:cNvPr id="31"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17464" y="3412443"/>
            <a:ext cx="5756910" cy="713179"/>
            <a:chOff x="3795693" y="156658"/>
            <a:chExt cx="5756910" cy="713179"/>
          </a:xfrm>
        </p:grpSpPr>
        <p:sp>
          <p:nvSpPr>
            <p:cNvPr id="32" name="文本框 31"/>
            <p:cNvSpPr txBox="1"/>
            <p:nvPr/>
          </p:nvSpPr>
          <p:spPr>
            <a:xfrm>
              <a:off x="3795693" y="156658"/>
              <a:ext cx="5756910" cy="553720"/>
            </a:xfrm>
            <a:prstGeom prst="rect">
              <a:avLst/>
            </a:prstGeom>
            <a:noFill/>
          </p:spPr>
          <p:txBody>
            <a:bodyPr wrap="square" lIns="0" tIns="0" rIns="0" bIns="0" rtlCol="0">
              <a:spAutoFit/>
              <a:scene3d>
                <a:camera prst="orthographicFront"/>
                <a:lightRig rig="threePt" dir="t"/>
              </a:scene3d>
            </a:bodyPr>
            <a:lstStyle/>
            <a:p>
              <a:pPr algn="ctr"/>
              <a:r>
                <a:rPr lang="en-US" altLang="zh-CN" sz="3600" b="1" spc="300" dirty="0">
                  <a:solidFill>
                    <a:srgbClr val="506EA7"/>
                  </a:solidFill>
                  <a:cs typeface="+mn-ea"/>
                  <a:sym typeface="+mn-lt"/>
                </a:rPr>
                <a:t>3.3</a:t>
              </a:r>
              <a:r>
                <a:rPr lang="zh-CN" altLang="en-US" sz="3600" b="1" spc="300" dirty="0">
                  <a:solidFill>
                    <a:srgbClr val="506EA7"/>
                  </a:solidFill>
                  <a:cs typeface="+mn-ea"/>
                  <a:sym typeface="+mn-lt"/>
                </a:rPr>
                <a:t>进程管理</a:t>
              </a:r>
              <a:endParaRPr lang="zh-CN" altLang="en-US" sz="3600" b="1" spc="300" dirty="0">
                <a:solidFill>
                  <a:srgbClr val="506EA7"/>
                </a:solidFill>
                <a:cs typeface="+mn-ea"/>
                <a:sym typeface="+mn-lt"/>
              </a:endParaRPr>
            </a:p>
          </p:txBody>
        </p:sp>
        <p:cxnSp>
          <p:nvCxnSpPr>
            <p:cNvPr id="31"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17464" y="3412443"/>
            <a:ext cx="5756910" cy="713179"/>
            <a:chOff x="3795693" y="156658"/>
            <a:chExt cx="5756910" cy="713179"/>
          </a:xfrm>
        </p:grpSpPr>
        <p:sp>
          <p:nvSpPr>
            <p:cNvPr id="32" name="文本框 31"/>
            <p:cNvSpPr txBox="1"/>
            <p:nvPr/>
          </p:nvSpPr>
          <p:spPr>
            <a:xfrm>
              <a:off x="3795693" y="156658"/>
              <a:ext cx="5756910" cy="553720"/>
            </a:xfrm>
            <a:prstGeom prst="rect">
              <a:avLst/>
            </a:prstGeom>
            <a:noFill/>
          </p:spPr>
          <p:txBody>
            <a:bodyPr wrap="square" lIns="0" tIns="0" rIns="0" bIns="0" rtlCol="0">
              <a:spAutoFit/>
              <a:scene3d>
                <a:camera prst="orthographicFront"/>
                <a:lightRig rig="threePt" dir="t"/>
              </a:scene3d>
            </a:bodyPr>
            <a:lstStyle/>
            <a:p>
              <a:pPr algn="ctr"/>
              <a:r>
                <a:rPr lang="en-US" altLang="zh-CN" sz="3600" b="1" spc="300" dirty="0">
                  <a:solidFill>
                    <a:srgbClr val="506EA7"/>
                  </a:solidFill>
                  <a:cs typeface="+mn-ea"/>
                  <a:sym typeface="+mn-lt"/>
                </a:rPr>
                <a:t>3.4</a:t>
              </a:r>
              <a:r>
                <a:rPr lang="zh-CN" altLang="en-US" sz="3600" b="1" spc="300" dirty="0">
                  <a:solidFill>
                    <a:srgbClr val="506EA7"/>
                  </a:solidFill>
                  <a:cs typeface="+mn-ea"/>
                  <a:sym typeface="+mn-lt"/>
                </a:rPr>
                <a:t>应用开发</a:t>
              </a:r>
              <a:endParaRPr lang="zh-CN" altLang="en-US" sz="3600" b="1" spc="300" dirty="0">
                <a:solidFill>
                  <a:srgbClr val="506EA7"/>
                </a:solidFill>
                <a:cs typeface="+mn-ea"/>
                <a:sym typeface="+mn-lt"/>
              </a:endParaRPr>
            </a:p>
          </p:txBody>
        </p:sp>
        <p:cxnSp>
          <p:nvCxnSpPr>
            <p:cNvPr id="31"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17464" y="3412443"/>
            <a:ext cx="5756910" cy="713179"/>
            <a:chOff x="3795693" y="156658"/>
            <a:chExt cx="5756910" cy="713179"/>
          </a:xfrm>
        </p:grpSpPr>
        <p:sp>
          <p:nvSpPr>
            <p:cNvPr id="32" name="文本框 31"/>
            <p:cNvSpPr txBox="1"/>
            <p:nvPr/>
          </p:nvSpPr>
          <p:spPr>
            <a:xfrm>
              <a:off x="3795693" y="156658"/>
              <a:ext cx="5756910" cy="553720"/>
            </a:xfrm>
            <a:prstGeom prst="rect">
              <a:avLst/>
            </a:prstGeom>
            <a:noFill/>
          </p:spPr>
          <p:txBody>
            <a:bodyPr wrap="square" lIns="0" tIns="0" rIns="0" bIns="0" rtlCol="0">
              <a:spAutoFit/>
              <a:scene3d>
                <a:camera prst="orthographicFront"/>
                <a:lightRig rig="threePt" dir="t"/>
              </a:scene3d>
            </a:bodyPr>
            <a:lstStyle/>
            <a:p>
              <a:pPr algn="ctr"/>
              <a:r>
                <a:rPr lang="en-US" altLang="zh-CN" sz="3600" b="1" spc="300" dirty="0">
                  <a:solidFill>
                    <a:srgbClr val="506EA7"/>
                  </a:solidFill>
                  <a:cs typeface="+mn-ea"/>
                  <a:sym typeface="+mn-lt"/>
                </a:rPr>
                <a:t>3.5</a:t>
              </a:r>
              <a:r>
                <a:rPr lang="zh-CN" altLang="en-US" sz="3600" b="1" spc="300" dirty="0">
                  <a:solidFill>
                    <a:srgbClr val="506EA7"/>
                  </a:solidFill>
                  <a:cs typeface="+mn-ea"/>
                  <a:sym typeface="+mn-lt"/>
                </a:rPr>
                <a:t>命令行功能</a:t>
              </a:r>
              <a:endParaRPr lang="zh-CN" altLang="en-US" sz="3600" b="1" spc="300" dirty="0">
                <a:solidFill>
                  <a:srgbClr val="506EA7"/>
                </a:solidFill>
                <a:cs typeface="+mn-ea"/>
                <a:sym typeface="+mn-lt"/>
              </a:endParaRPr>
            </a:p>
          </p:txBody>
        </p:sp>
        <p:cxnSp>
          <p:nvCxnSpPr>
            <p:cNvPr id="31"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60438" y="3056304"/>
            <a:ext cx="4326902" cy="1198880"/>
          </a:xfrm>
          <a:prstGeom prst="rect">
            <a:avLst/>
          </a:prstGeom>
          <a:noFill/>
        </p:spPr>
        <p:txBody>
          <a:bodyPr wrap="square" rtlCol="0">
            <a:spAutoFit/>
          </a:bodyPr>
          <a:lstStyle/>
          <a:p>
            <a:pPr algn="ctr"/>
            <a:r>
              <a:rPr lang="zh-CN" altLang="en-US" sz="3600" b="1" dirty="0" smtClean="0"/>
              <a:t>感谢聆听</a:t>
            </a:r>
            <a:endParaRPr lang="zh-CN" altLang="en-US" sz="3600" b="1" dirty="0" smtClean="0"/>
          </a:p>
          <a:p>
            <a:pPr algn="ctr"/>
            <a:r>
              <a:rPr lang="zh-CN" altLang="en-US" sz="3600" b="1" dirty="0" smtClean="0"/>
              <a:t>如有不足敬请指正</a:t>
            </a:r>
            <a:endParaRPr lang="zh-CN" altLang="en-US" sz="36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551714" y="2106567"/>
            <a:ext cx="1088571" cy="1088571"/>
          </a:xfrm>
          <a:prstGeom prst="roundRect">
            <a:avLst/>
          </a:prstGeom>
          <a:gradFill flip="none" rotWithShape="1">
            <a:gsLst>
              <a:gs pos="100000">
                <a:schemeClr val="tx1"/>
              </a:gs>
              <a:gs pos="0">
                <a:srgbClr val="506EA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3933309" y="3429299"/>
            <a:ext cx="4813935" cy="521970"/>
          </a:xfrm>
          <a:prstGeom prst="rect">
            <a:avLst/>
          </a:prstGeom>
          <a:noFill/>
        </p:spPr>
        <p:txBody>
          <a:bodyPr wrap="none" rtlCol="0">
            <a:spAutoFit/>
            <a:scene3d>
              <a:camera prst="orthographicFront"/>
              <a:lightRig rig="threePt" dir="t"/>
            </a:scene3d>
            <a:sp3d contourW="12700"/>
          </a:bodyPr>
          <a:lstStyle/>
          <a:p>
            <a:r>
              <a:rPr lang="zh-CN" altLang="en-US" sz="2800" b="1" dirty="0">
                <a:latin typeface="Century Gothic" panose="020B0502020202020204" pitchFamily="34" charset="0"/>
                <a:ea typeface="+mj-ea"/>
                <a:cs typeface="经典综艺体简" panose="02010609000101010101" pitchFamily="49" charset="-122"/>
              </a:rPr>
              <a:t>项目简介及操作系统工作流程</a:t>
            </a:r>
            <a:endParaRPr lang="zh-CN" altLang="en-US" sz="2800" b="1" dirty="0">
              <a:latin typeface="Century Gothic" panose="020B0502020202020204" pitchFamily="34" charset="0"/>
              <a:ea typeface="+mj-ea"/>
              <a:cs typeface="经典综艺体简" panose="02010609000101010101" pitchFamily="49" charset="-122"/>
            </a:endParaRPr>
          </a:p>
        </p:txBody>
      </p:sp>
      <p:sp>
        <p:nvSpPr>
          <p:cNvPr id="5" name="文本框 4"/>
          <p:cNvSpPr txBox="1"/>
          <p:nvPr/>
        </p:nvSpPr>
        <p:spPr>
          <a:xfrm>
            <a:off x="5788063" y="2143020"/>
            <a:ext cx="615874" cy="1015663"/>
          </a:xfrm>
          <a:prstGeom prst="rect">
            <a:avLst/>
          </a:prstGeom>
          <a:noFill/>
        </p:spPr>
        <p:txBody>
          <a:bodyPr wrap="non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1</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4154498" y="1592264"/>
            <a:ext cx="3883003" cy="4321171"/>
            <a:chOff x="3662613" y="721024"/>
            <a:chExt cx="4866772" cy="5415950"/>
          </a:xfrm>
          <a:solidFill>
            <a:srgbClr val="0070C0"/>
          </a:solidFill>
        </p:grpSpPr>
        <p:sp>
          <p:nvSpPr>
            <p:cNvPr id="56" name="任意多边形: 形状 55"/>
            <p:cNvSpPr/>
            <p:nvPr/>
          </p:nvSpPr>
          <p:spPr>
            <a:xfrm>
              <a:off x="5369856" y="2767429"/>
              <a:ext cx="1452287" cy="1323140"/>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8833" tIns="328833" rIns="328833" bIns="328833"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866900">
                <a:lnSpc>
                  <a:spcPct val="90000"/>
                </a:lnSpc>
                <a:spcBef>
                  <a:spcPct val="0"/>
                </a:spcBef>
                <a:spcAft>
                  <a:spcPct val="35000"/>
                </a:spcAft>
                <a:buNone/>
              </a:pPr>
              <a:endParaRPr lang="zh-CN" altLang="en-US" sz="4200" kern="1200"/>
            </a:p>
          </p:txBody>
        </p:sp>
        <p:sp>
          <p:nvSpPr>
            <p:cNvPr id="57" name="任意多边形: 形状 56"/>
            <p:cNvSpPr/>
            <p:nvPr/>
          </p:nvSpPr>
          <p:spPr>
            <a:xfrm>
              <a:off x="5437584" y="72102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8" name="任意多边形: 形状 57"/>
            <p:cNvSpPr/>
            <p:nvPr/>
          </p:nvSpPr>
          <p:spPr>
            <a:xfrm>
              <a:off x="7212554" y="174580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9" name="任意多边形: 形状 58"/>
            <p:cNvSpPr/>
            <p:nvPr/>
          </p:nvSpPr>
          <p:spPr>
            <a:xfrm>
              <a:off x="7212554" y="379536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60" name="任意多边形: 形状 59"/>
            <p:cNvSpPr/>
            <p:nvPr/>
          </p:nvSpPr>
          <p:spPr>
            <a:xfrm>
              <a:off x="5437584" y="482014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61" name="任意多边形: 形状 60"/>
            <p:cNvSpPr/>
            <p:nvPr/>
          </p:nvSpPr>
          <p:spPr>
            <a:xfrm>
              <a:off x="3662613" y="379536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62" name="任意多边形: 形状 61"/>
            <p:cNvSpPr/>
            <p:nvPr/>
          </p:nvSpPr>
          <p:spPr>
            <a:xfrm>
              <a:off x="3662613" y="174580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gradFill>
              <a:gsLst>
                <a:gs pos="0">
                  <a:schemeClr val="accent6"/>
                </a:gs>
                <a:gs pos="100000">
                  <a:srgbClr val="506EA7"/>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grpSp>
      <p:grpSp>
        <p:nvGrpSpPr>
          <p:cNvPr id="23" name="组合 22"/>
          <p:cNvGrpSpPr/>
          <p:nvPr/>
        </p:nvGrpSpPr>
        <p:grpSpPr>
          <a:xfrm>
            <a:off x="914836" y="1928884"/>
            <a:ext cx="2915920" cy="1218565"/>
            <a:chOff x="6619557" y="1678126"/>
            <a:chExt cx="2915920" cy="1218565"/>
          </a:xfrm>
        </p:grpSpPr>
        <p:sp>
          <p:nvSpPr>
            <p:cNvPr id="24" name="矩形 23"/>
            <p:cNvSpPr/>
            <p:nvPr/>
          </p:nvSpPr>
          <p:spPr>
            <a:xfrm>
              <a:off x="6619557" y="2030551"/>
              <a:ext cx="2915920" cy="86614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《Orange’S 一个操作系统的实现》</a:t>
              </a:r>
              <a:endParaRPr lang="zh-CN" altLang="en-US" sz="1400" dirty="0">
                <a:solidFill>
                  <a:schemeClr val="tx1">
                    <a:lumMod val="50000"/>
                    <a:lumOff val="50000"/>
                  </a:schemeClr>
                </a:solidFill>
              </a:endParaRPr>
            </a:p>
            <a:p>
              <a:pPr algn="r">
                <a:lnSpc>
                  <a:spcPct val="120000"/>
                </a:lnSpc>
              </a:pPr>
              <a:r>
                <a:rPr lang="zh-CN" altLang="en-US" sz="1400" dirty="0">
                  <a:solidFill>
                    <a:schemeClr val="tx1">
                      <a:lumMod val="50000"/>
                      <a:lumOff val="50000"/>
                    </a:schemeClr>
                  </a:solidFill>
                </a:rPr>
                <a:t>Orange’S的样例代码  </a:t>
              </a:r>
              <a:endParaRPr lang="zh-CN" altLang="en-US" sz="1400" dirty="0">
                <a:solidFill>
                  <a:schemeClr val="tx1">
                    <a:lumMod val="50000"/>
                    <a:lumOff val="50000"/>
                  </a:schemeClr>
                </a:solidFill>
              </a:endParaRPr>
            </a:p>
            <a:p>
              <a:pPr algn="r">
                <a:lnSpc>
                  <a:spcPct val="120000"/>
                </a:lnSpc>
              </a:pPr>
              <a:r>
                <a:rPr lang="en-US" altLang="zh-CN" sz="1400" dirty="0">
                  <a:solidFill>
                    <a:schemeClr val="tx1">
                      <a:lumMod val="50000"/>
                      <a:lumOff val="50000"/>
                    </a:schemeClr>
                  </a:solidFill>
                </a:rPr>
                <a:t>....</a:t>
              </a:r>
              <a:endParaRPr lang="en-US" altLang="zh-CN" sz="1400" dirty="0">
                <a:solidFill>
                  <a:schemeClr val="tx1">
                    <a:lumMod val="50000"/>
                    <a:lumOff val="50000"/>
                  </a:schemeClr>
                </a:solidFill>
              </a:endParaRPr>
            </a:p>
          </p:txBody>
        </p:sp>
        <p:sp>
          <p:nvSpPr>
            <p:cNvPr id="25" name="矩形 24"/>
            <p:cNvSpPr/>
            <p:nvPr/>
          </p:nvSpPr>
          <p:spPr>
            <a:xfrm>
              <a:off x="7293485" y="1678126"/>
              <a:ext cx="2241974" cy="42354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参考</a:t>
              </a:r>
              <a:endParaRPr lang="zh-CN" altLang="en-US" b="1" dirty="0">
                <a:solidFill>
                  <a:schemeClr val="tx1">
                    <a:lumMod val="65000"/>
                    <a:lumOff val="35000"/>
                  </a:schemeClr>
                </a:solidFill>
              </a:endParaRPr>
            </a:p>
          </p:txBody>
        </p:sp>
      </p:grpSp>
      <p:grpSp>
        <p:nvGrpSpPr>
          <p:cNvPr id="26" name="组合 25"/>
          <p:cNvGrpSpPr/>
          <p:nvPr/>
        </p:nvGrpSpPr>
        <p:grpSpPr>
          <a:xfrm>
            <a:off x="914836" y="3340096"/>
            <a:ext cx="2915920" cy="701874"/>
            <a:chOff x="6619557" y="1678126"/>
            <a:chExt cx="2915920" cy="701874"/>
          </a:xfrm>
        </p:grpSpPr>
        <p:sp>
          <p:nvSpPr>
            <p:cNvPr id="27" name="矩形 26"/>
            <p:cNvSpPr/>
            <p:nvPr/>
          </p:nvSpPr>
          <p:spPr>
            <a:xfrm>
              <a:off x="6619557" y="2030750"/>
              <a:ext cx="2915901" cy="34925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虚拟机</a:t>
              </a:r>
              <a:endParaRPr lang="zh-CN" altLang="en-US" sz="1400" dirty="0">
                <a:solidFill>
                  <a:schemeClr val="tx1">
                    <a:lumMod val="50000"/>
                    <a:lumOff val="50000"/>
                  </a:schemeClr>
                </a:solidFill>
              </a:endParaRPr>
            </a:p>
          </p:txBody>
        </p:sp>
        <p:sp>
          <p:nvSpPr>
            <p:cNvPr id="28" name="矩形 27"/>
            <p:cNvSpPr/>
            <p:nvPr/>
          </p:nvSpPr>
          <p:spPr>
            <a:xfrm>
              <a:off x="7293292" y="1678126"/>
              <a:ext cx="2242185" cy="423545"/>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dirty="0">
                  <a:solidFill>
                    <a:schemeClr val="tx1">
                      <a:lumMod val="65000"/>
                      <a:lumOff val="35000"/>
                    </a:schemeClr>
                  </a:solidFill>
                </a:rPr>
                <a:t>Ubuntu</a:t>
              </a:r>
              <a:endParaRPr lang="en-US" altLang="zh-CN" b="1" dirty="0">
                <a:solidFill>
                  <a:schemeClr val="tx1">
                    <a:lumMod val="65000"/>
                    <a:lumOff val="35000"/>
                  </a:schemeClr>
                </a:solidFill>
              </a:endParaRPr>
            </a:p>
          </p:txBody>
        </p:sp>
      </p:grpSp>
      <p:grpSp>
        <p:nvGrpSpPr>
          <p:cNvPr id="29" name="组合 28"/>
          <p:cNvGrpSpPr/>
          <p:nvPr/>
        </p:nvGrpSpPr>
        <p:grpSpPr>
          <a:xfrm>
            <a:off x="914836" y="4751307"/>
            <a:ext cx="2915902" cy="701874"/>
            <a:chOff x="6619557" y="1678126"/>
            <a:chExt cx="2915902" cy="701874"/>
          </a:xfrm>
        </p:grpSpPr>
        <p:sp>
          <p:nvSpPr>
            <p:cNvPr id="30" name="矩形 29"/>
            <p:cNvSpPr/>
            <p:nvPr/>
          </p:nvSpPr>
          <p:spPr>
            <a:xfrm>
              <a:off x="6619557" y="2030750"/>
              <a:ext cx="2915901" cy="349250"/>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sz="1400" dirty="0">
                <a:solidFill>
                  <a:schemeClr val="tx1">
                    <a:lumMod val="50000"/>
                    <a:lumOff val="50000"/>
                  </a:schemeClr>
                </a:solidFill>
              </a:endParaRPr>
            </a:p>
          </p:txBody>
        </p:sp>
        <p:sp>
          <p:nvSpPr>
            <p:cNvPr id="31" name="矩形 30"/>
            <p:cNvSpPr/>
            <p:nvPr/>
          </p:nvSpPr>
          <p:spPr>
            <a:xfrm>
              <a:off x="7293485" y="1678126"/>
              <a:ext cx="2241974" cy="423545"/>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dirty="0">
                  <a:solidFill>
                    <a:schemeClr val="tx1">
                      <a:lumMod val="65000"/>
                      <a:lumOff val="35000"/>
                    </a:schemeClr>
                  </a:solidFill>
                </a:rPr>
                <a:t>Bochs</a:t>
              </a:r>
              <a:endParaRPr lang="en-US" altLang="zh-CN" b="1" dirty="0">
                <a:solidFill>
                  <a:schemeClr val="tx1">
                    <a:lumMod val="65000"/>
                    <a:lumOff val="35000"/>
                  </a:schemeClr>
                </a:solidFill>
              </a:endParaRPr>
            </a:p>
          </p:txBody>
        </p:sp>
      </p:grpSp>
      <p:sp>
        <p:nvSpPr>
          <p:cNvPr id="34" name="矩形 33"/>
          <p:cNvSpPr/>
          <p:nvPr/>
        </p:nvSpPr>
        <p:spPr>
          <a:xfrm>
            <a:off x="8402955" y="1929130"/>
            <a:ext cx="2242185"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多级文件系统</a:t>
            </a:r>
            <a:endParaRPr lang="zh-CN" altLang="en-US" b="1" dirty="0" smtClean="0">
              <a:solidFill>
                <a:schemeClr val="tx1">
                  <a:lumMod val="65000"/>
                  <a:lumOff val="35000"/>
                </a:schemeClr>
              </a:solidFill>
            </a:endParaRPr>
          </a:p>
        </p:txBody>
      </p:sp>
      <p:sp>
        <p:nvSpPr>
          <p:cNvPr id="37" name="矩形 36"/>
          <p:cNvSpPr/>
          <p:nvPr/>
        </p:nvSpPr>
        <p:spPr>
          <a:xfrm>
            <a:off x="8402955" y="3340100"/>
            <a:ext cx="2242185"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用户登陆</a:t>
            </a:r>
            <a:r>
              <a:rPr lang="en-US" altLang="zh-CN" b="1" dirty="0" smtClean="0">
                <a:solidFill>
                  <a:schemeClr val="tx1">
                    <a:lumMod val="65000"/>
                    <a:lumOff val="35000"/>
                  </a:schemeClr>
                </a:solidFill>
              </a:rPr>
              <a:t>&amp;</a:t>
            </a:r>
            <a:r>
              <a:rPr lang="zh-CN" altLang="en-US" b="1" dirty="0" smtClean="0">
                <a:solidFill>
                  <a:schemeClr val="tx1">
                    <a:lumMod val="65000"/>
                    <a:lumOff val="35000"/>
                  </a:schemeClr>
                </a:solidFill>
              </a:rPr>
              <a:t>权限管理</a:t>
            </a:r>
            <a:endParaRPr lang="zh-CN" altLang="en-US" b="1" dirty="0" smtClean="0">
              <a:solidFill>
                <a:schemeClr val="tx1">
                  <a:lumMod val="65000"/>
                  <a:lumOff val="35000"/>
                </a:schemeClr>
              </a:solidFill>
            </a:endParaRPr>
          </a:p>
        </p:txBody>
      </p:sp>
      <p:sp>
        <p:nvSpPr>
          <p:cNvPr id="40" name="矩形 39"/>
          <p:cNvSpPr/>
          <p:nvPr/>
        </p:nvSpPr>
        <p:spPr>
          <a:xfrm>
            <a:off x="8402955" y="4751070"/>
            <a:ext cx="2242185"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用户级应用</a:t>
            </a:r>
            <a:endParaRPr lang="zh-CN" altLang="en-US" b="1" dirty="0" smtClean="0">
              <a:solidFill>
                <a:schemeClr val="tx1">
                  <a:lumMod val="65000"/>
                  <a:lumOff val="35000"/>
                </a:schemeClr>
              </a:solidFill>
            </a:endParaRPr>
          </a:p>
        </p:txBody>
      </p:sp>
      <p:sp>
        <p:nvSpPr>
          <p:cNvPr id="49" name="任意多边形: 形状 48"/>
          <p:cNvSpPr/>
          <p:nvPr/>
        </p:nvSpPr>
        <p:spPr>
          <a:xfrm>
            <a:off x="5854700" y="1883046"/>
            <a:ext cx="482600" cy="46764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0" name="任意多边形: 形状 49"/>
          <p:cNvSpPr/>
          <p:nvPr/>
        </p:nvSpPr>
        <p:spPr>
          <a:xfrm>
            <a:off x="7270878" y="2755505"/>
            <a:ext cx="482600" cy="357984"/>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1" name="任意多边形: 形状 50"/>
          <p:cNvSpPr/>
          <p:nvPr/>
        </p:nvSpPr>
        <p:spPr>
          <a:xfrm>
            <a:off x="7270878" y="4328460"/>
            <a:ext cx="482600" cy="48259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2" name="任意多边形: 形状 51"/>
          <p:cNvSpPr/>
          <p:nvPr/>
        </p:nvSpPr>
        <p:spPr>
          <a:xfrm>
            <a:off x="5854700" y="5149555"/>
            <a:ext cx="482600" cy="475672"/>
          </a:xfrm>
          <a:custGeom>
            <a:avLst/>
            <a:gdLst>
              <a:gd name="connsiteX0" fmla="*/ 155534 w 331788"/>
              <a:gd name="connsiteY0" fmla="*/ 53107 h 327025"/>
              <a:gd name="connsiteX1" fmla="*/ 176255 w 331788"/>
              <a:gd name="connsiteY1" fmla="*/ 53107 h 327025"/>
              <a:gd name="connsiteX2" fmla="*/ 283746 w 331788"/>
              <a:gd name="connsiteY2" fmla="*/ 141384 h 327025"/>
              <a:gd name="connsiteX3" fmla="*/ 288926 w 331788"/>
              <a:gd name="connsiteY3" fmla="*/ 154366 h 327025"/>
              <a:gd name="connsiteX4" fmla="*/ 288926 w 331788"/>
              <a:gd name="connsiteY4" fmla="*/ 310149 h 327025"/>
              <a:gd name="connsiteX5" fmla="*/ 273385 w 331788"/>
              <a:gd name="connsiteY5" fmla="*/ 327025 h 327025"/>
              <a:gd name="connsiteX6" fmla="*/ 207337 w 331788"/>
              <a:gd name="connsiteY6" fmla="*/ 327025 h 327025"/>
              <a:gd name="connsiteX7" fmla="*/ 207337 w 331788"/>
              <a:gd name="connsiteY7" fmla="*/ 234854 h 327025"/>
              <a:gd name="connsiteX8" fmla="*/ 195681 w 331788"/>
              <a:gd name="connsiteY8" fmla="*/ 223170 h 327025"/>
              <a:gd name="connsiteX9" fmla="*/ 136108 w 331788"/>
              <a:gd name="connsiteY9" fmla="*/ 223170 h 327025"/>
              <a:gd name="connsiteX10" fmla="*/ 124452 w 331788"/>
              <a:gd name="connsiteY10" fmla="*/ 234854 h 327025"/>
              <a:gd name="connsiteX11" fmla="*/ 124452 w 331788"/>
              <a:gd name="connsiteY11" fmla="*/ 327025 h 327025"/>
              <a:gd name="connsiteX12" fmla="*/ 58404 w 331788"/>
              <a:gd name="connsiteY12" fmla="*/ 327025 h 327025"/>
              <a:gd name="connsiteX13" fmla="*/ 42863 w 331788"/>
              <a:gd name="connsiteY13" fmla="*/ 310149 h 327025"/>
              <a:gd name="connsiteX14" fmla="*/ 42863 w 331788"/>
              <a:gd name="connsiteY14" fmla="*/ 154366 h 327025"/>
              <a:gd name="connsiteX15" fmla="*/ 48043 w 331788"/>
              <a:gd name="connsiteY15" fmla="*/ 141384 h 327025"/>
              <a:gd name="connsiteX16" fmla="*/ 155534 w 331788"/>
              <a:gd name="connsiteY16" fmla="*/ 53107 h 327025"/>
              <a:gd name="connsiteX17" fmla="*/ 165894 w 331788"/>
              <a:gd name="connsiteY17" fmla="*/ 0 h 327025"/>
              <a:gd name="connsiteX18" fmla="*/ 189223 w 331788"/>
              <a:gd name="connsiteY18" fmla="*/ 9125 h 327025"/>
              <a:gd name="connsiteX19" fmla="*/ 325308 w 331788"/>
              <a:gd name="connsiteY19" fmla="*/ 117321 h 327025"/>
              <a:gd name="connsiteX20" fmla="*/ 331788 w 331788"/>
              <a:gd name="connsiteY20" fmla="*/ 130356 h 327025"/>
              <a:gd name="connsiteX21" fmla="*/ 331788 w 331788"/>
              <a:gd name="connsiteY21" fmla="*/ 143392 h 327025"/>
              <a:gd name="connsiteX22" fmla="*/ 314940 w 331788"/>
              <a:gd name="connsiteY22" fmla="*/ 160338 h 327025"/>
              <a:gd name="connsiteX23" fmla="*/ 298091 w 331788"/>
              <a:gd name="connsiteY23" fmla="*/ 143392 h 327025"/>
              <a:gd name="connsiteX24" fmla="*/ 298091 w 331788"/>
              <a:gd name="connsiteY24" fmla="*/ 139481 h 327025"/>
              <a:gd name="connsiteX25" fmla="*/ 176263 w 331788"/>
              <a:gd name="connsiteY25" fmla="*/ 41714 h 327025"/>
              <a:gd name="connsiteX26" fmla="*/ 165894 w 331788"/>
              <a:gd name="connsiteY26" fmla="*/ 37804 h 327025"/>
              <a:gd name="connsiteX27" fmla="*/ 155526 w 331788"/>
              <a:gd name="connsiteY27" fmla="*/ 41714 h 327025"/>
              <a:gd name="connsiteX28" fmla="*/ 33697 w 331788"/>
              <a:gd name="connsiteY28" fmla="*/ 139481 h 327025"/>
              <a:gd name="connsiteX29" fmla="*/ 33697 w 331788"/>
              <a:gd name="connsiteY29" fmla="*/ 143392 h 327025"/>
              <a:gd name="connsiteX30" fmla="*/ 16849 w 331788"/>
              <a:gd name="connsiteY30" fmla="*/ 160338 h 327025"/>
              <a:gd name="connsiteX31" fmla="*/ 0 w 331788"/>
              <a:gd name="connsiteY31" fmla="*/ 143392 h 327025"/>
              <a:gd name="connsiteX32" fmla="*/ 0 w 331788"/>
              <a:gd name="connsiteY32" fmla="*/ 130356 h 327025"/>
              <a:gd name="connsiteX33" fmla="*/ 6480 w 331788"/>
              <a:gd name="connsiteY33" fmla="*/ 117321 h 327025"/>
              <a:gd name="connsiteX34" fmla="*/ 142565 w 331788"/>
              <a:gd name="connsiteY34" fmla="*/ 9125 h 327025"/>
              <a:gd name="connsiteX35" fmla="*/ 165894 w 331788"/>
              <a:gd name="connsiteY35"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327025">
                <a:moveTo>
                  <a:pt x="155534" y="53107"/>
                </a:moveTo>
                <a:cubicBezTo>
                  <a:pt x="162009" y="49212"/>
                  <a:pt x="169780" y="49212"/>
                  <a:pt x="176255" y="53107"/>
                </a:cubicBezTo>
                <a:cubicBezTo>
                  <a:pt x="176255" y="53107"/>
                  <a:pt x="176255" y="53107"/>
                  <a:pt x="283746" y="141384"/>
                </a:cubicBezTo>
                <a:cubicBezTo>
                  <a:pt x="286336" y="143980"/>
                  <a:pt x="288926" y="149173"/>
                  <a:pt x="288926" y="154366"/>
                </a:cubicBezTo>
                <a:cubicBezTo>
                  <a:pt x="288926" y="154366"/>
                  <a:pt x="288926" y="154366"/>
                  <a:pt x="288926" y="310149"/>
                </a:cubicBezTo>
                <a:cubicBezTo>
                  <a:pt x="288926" y="319236"/>
                  <a:pt x="282451" y="327025"/>
                  <a:pt x="273385" y="327025"/>
                </a:cubicBezTo>
                <a:cubicBezTo>
                  <a:pt x="273385" y="327025"/>
                  <a:pt x="273385" y="327025"/>
                  <a:pt x="207337" y="327025"/>
                </a:cubicBezTo>
                <a:cubicBezTo>
                  <a:pt x="207337" y="327025"/>
                  <a:pt x="207337" y="327025"/>
                  <a:pt x="207337" y="234854"/>
                </a:cubicBezTo>
                <a:cubicBezTo>
                  <a:pt x="207337" y="228363"/>
                  <a:pt x="202157" y="223170"/>
                  <a:pt x="195681" y="223170"/>
                </a:cubicBezTo>
                <a:cubicBezTo>
                  <a:pt x="195681" y="223170"/>
                  <a:pt x="195681" y="223170"/>
                  <a:pt x="136108" y="223170"/>
                </a:cubicBezTo>
                <a:cubicBezTo>
                  <a:pt x="129633" y="223170"/>
                  <a:pt x="124452" y="228363"/>
                  <a:pt x="124452" y="234854"/>
                </a:cubicBezTo>
                <a:cubicBezTo>
                  <a:pt x="124452" y="234854"/>
                  <a:pt x="124452" y="234854"/>
                  <a:pt x="124452" y="327025"/>
                </a:cubicBezTo>
                <a:cubicBezTo>
                  <a:pt x="124452" y="327025"/>
                  <a:pt x="124452" y="327025"/>
                  <a:pt x="58404" y="327025"/>
                </a:cubicBezTo>
                <a:cubicBezTo>
                  <a:pt x="49338" y="327025"/>
                  <a:pt x="42863" y="319236"/>
                  <a:pt x="42863" y="310149"/>
                </a:cubicBezTo>
                <a:cubicBezTo>
                  <a:pt x="42863" y="310149"/>
                  <a:pt x="42863" y="310149"/>
                  <a:pt x="42863" y="154366"/>
                </a:cubicBezTo>
                <a:cubicBezTo>
                  <a:pt x="42863" y="149173"/>
                  <a:pt x="45453" y="143980"/>
                  <a:pt x="48043" y="141384"/>
                </a:cubicBezTo>
                <a:cubicBezTo>
                  <a:pt x="48043" y="141384"/>
                  <a:pt x="48043" y="141384"/>
                  <a:pt x="155534" y="53107"/>
                </a:cubicBezTo>
                <a:close/>
                <a:moveTo>
                  <a:pt x="165894" y="0"/>
                </a:moveTo>
                <a:cubicBezTo>
                  <a:pt x="173670" y="0"/>
                  <a:pt x="182743" y="2607"/>
                  <a:pt x="189223" y="9125"/>
                </a:cubicBezTo>
                <a:cubicBezTo>
                  <a:pt x="189223" y="9125"/>
                  <a:pt x="189223" y="9125"/>
                  <a:pt x="325308" y="117321"/>
                </a:cubicBezTo>
                <a:cubicBezTo>
                  <a:pt x="329196" y="121231"/>
                  <a:pt x="331788" y="126446"/>
                  <a:pt x="331788" y="130356"/>
                </a:cubicBezTo>
                <a:cubicBezTo>
                  <a:pt x="331788" y="130356"/>
                  <a:pt x="331788" y="138178"/>
                  <a:pt x="331788" y="143392"/>
                </a:cubicBezTo>
                <a:cubicBezTo>
                  <a:pt x="331788" y="152517"/>
                  <a:pt x="324012" y="160338"/>
                  <a:pt x="314940" y="160338"/>
                </a:cubicBezTo>
                <a:cubicBezTo>
                  <a:pt x="305867" y="160338"/>
                  <a:pt x="298091" y="152517"/>
                  <a:pt x="298091" y="143392"/>
                </a:cubicBezTo>
                <a:cubicBezTo>
                  <a:pt x="298091" y="142088"/>
                  <a:pt x="298091" y="140785"/>
                  <a:pt x="298091" y="139481"/>
                </a:cubicBezTo>
                <a:cubicBezTo>
                  <a:pt x="298091" y="139481"/>
                  <a:pt x="298091" y="139481"/>
                  <a:pt x="176263" y="41714"/>
                </a:cubicBezTo>
                <a:cubicBezTo>
                  <a:pt x="176263" y="41714"/>
                  <a:pt x="171078" y="37804"/>
                  <a:pt x="165894" y="37804"/>
                </a:cubicBezTo>
                <a:cubicBezTo>
                  <a:pt x="160710" y="37804"/>
                  <a:pt x="155526" y="41714"/>
                  <a:pt x="155526" y="41714"/>
                </a:cubicBezTo>
                <a:cubicBezTo>
                  <a:pt x="155526" y="41714"/>
                  <a:pt x="155526" y="41714"/>
                  <a:pt x="33697" y="139481"/>
                </a:cubicBezTo>
                <a:cubicBezTo>
                  <a:pt x="33697" y="140785"/>
                  <a:pt x="33697" y="142088"/>
                  <a:pt x="33697" y="143392"/>
                </a:cubicBezTo>
                <a:cubicBezTo>
                  <a:pt x="33697" y="152517"/>
                  <a:pt x="25921" y="160338"/>
                  <a:pt x="16849" y="160338"/>
                </a:cubicBezTo>
                <a:cubicBezTo>
                  <a:pt x="7776" y="160338"/>
                  <a:pt x="0" y="152517"/>
                  <a:pt x="0" y="143392"/>
                </a:cubicBezTo>
                <a:cubicBezTo>
                  <a:pt x="0" y="138178"/>
                  <a:pt x="0" y="130356"/>
                  <a:pt x="0" y="130356"/>
                </a:cubicBezTo>
                <a:cubicBezTo>
                  <a:pt x="0" y="126446"/>
                  <a:pt x="2592" y="121231"/>
                  <a:pt x="6480" y="117321"/>
                </a:cubicBezTo>
                <a:cubicBezTo>
                  <a:pt x="6480" y="117321"/>
                  <a:pt x="6480" y="117321"/>
                  <a:pt x="142565" y="9125"/>
                </a:cubicBezTo>
                <a:cubicBezTo>
                  <a:pt x="149046" y="2607"/>
                  <a:pt x="158118" y="0"/>
                  <a:pt x="165894"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3" name="任意多边形: 形状 52"/>
          <p:cNvSpPr/>
          <p:nvPr/>
        </p:nvSpPr>
        <p:spPr>
          <a:xfrm>
            <a:off x="4454382" y="4328459"/>
            <a:ext cx="450879" cy="482600"/>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54" name="任意多边形: 形状 53"/>
          <p:cNvSpPr/>
          <p:nvPr/>
        </p:nvSpPr>
        <p:spPr>
          <a:xfrm>
            <a:off x="4438521" y="2695506"/>
            <a:ext cx="482600" cy="47798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grpSp>
        <p:nvGrpSpPr>
          <p:cNvPr id="45" name="组合 44"/>
          <p:cNvGrpSpPr/>
          <p:nvPr/>
        </p:nvGrpSpPr>
        <p:grpSpPr>
          <a:xfrm>
            <a:off x="3817096" y="271780"/>
            <a:ext cx="3841488" cy="667459"/>
            <a:chOff x="4734184" y="202378"/>
            <a:chExt cx="2804633" cy="667459"/>
          </a:xfrm>
        </p:grpSpPr>
        <p:sp>
          <p:nvSpPr>
            <p:cNvPr id="48" name="文本框 47"/>
            <p:cNvSpPr txBox="1"/>
            <p:nvPr/>
          </p:nvSpPr>
          <p:spPr>
            <a:xfrm>
              <a:off x="4734184" y="202378"/>
              <a:ext cx="2804633" cy="368935"/>
            </a:xfrm>
            <a:prstGeom prst="rect">
              <a:avLst/>
            </a:prstGeom>
            <a:noFill/>
          </p:spPr>
          <p:txBody>
            <a:bodyPr wrap="square" lIns="0" tIns="0" rIns="0" bIns="0" rtlCol="0">
              <a:spAutoFit/>
              <a:scene3d>
                <a:camera prst="orthographicFront"/>
                <a:lightRig rig="threePt" dir="t"/>
              </a:scene3d>
            </a:bodyPr>
            <a:lstStyle/>
            <a:p>
              <a:pPr algn="ctr"/>
              <a:r>
                <a:rPr lang="zh-CN" altLang="en-US" sz="2400" b="1" spc="300" dirty="0">
                  <a:solidFill>
                    <a:srgbClr val="506EA7"/>
                  </a:solidFill>
                  <a:cs typeface="+mn-ea"/>
                  <a:sym typeface="+mn-lt"/>
                </a:rPr>
                <a:t>项目简介</a:t>
              </a:r>
              <a:endParaRPr lang="zh-CN" altLang="en-US" sz="2400" b="1" spc="300" dirty="0">
                <a:solidFill>
                  <a:srgbClr val="506EA7"/>
                </a:solidFill>
                <a:cs typeface="+mn-ea"/>
                <a:sym typeface="+mn-lt"/>
              </a:endParaRPr>
            </a:p>
          </p:txBody>
        </p:sp>
        <p:cxnSp>
          <p:nvCxnSpPr>
            <p:cNvPr id="47"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763260" y="6199505"/>
            <a:ext cx="665480" cy="368300"/>
          </a:xfrm>
          <a:prstGeom prst="rect">
            <a:avLst/>
          </a:prstGeom>
          <a:noFill/>
        </p:spPr>
        <p:txBody>
          <a:bodyPr wrap="none" rtlCol="0">
            <a:spAutoFit/>
          </a:bodyPr>
          <a:p>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6184460" y="1611703"/>
            <a:ext cx="531813" cy="531812"/>
          </a:xfrm>
          <a:prstGeom prst="ellipse">
            <a:avLst/>
          </a:prstGeom>
          <a:gradFill>
            <a:gsLst>
              <a:gs pos="0">
                <a:schemeClr val="accent6"/>
              </a:gs>
              <a:gs pos="100000">
                <a:srgbClr val="506EA7"/>
              </a:gs>
            </a:gsLst>
            <a:lin ang="0" scaled="0"/>
          </a:gradFill>
          <a:ln w="12700">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90204" pitchFamily="34" charset="0"/>
              <a:buNone/>
              <a:defRPr/>
            </a:pPr>
            <a:endParaRPr kumimoji="0" lang="en-US" altLang="zh-CN" sz="1800" b="0" i="0" u="none" strike="noStrike" kern="0" cap="none" spc="0" normalizeH="0" baseline="0" noProof="0" dirty="0">
              <a:ln>
                <a:noFill/>
              </a:ln>
              <a:solidFill>
                <a:srgbClr val="F2F2F2"/>
              </a:solidFill>
              <a:effectLst/>
              <a:uLnTx/>
              <a:uFillTx/>
              <a:cs typeface="+mn-ea"/>
              <a:sym typeface="+mn-lt"/>
            </a:endParaRPr>
          </a:p>
        </p:txBody>
      </p:sp>
      <p:sp>
        <p:nvSpPr>
          <p:cNvPr id="3" name="Oval 4"/>
          <p:cNvSpPr/>
          <p:nvPr/>
        </p:nvSpPr>
        <p:spPr>
          <a:xfrm>
            <a:off x="7236973" y="3270640"/>
            <a:ext cx="819150" cy="819150"/>
          </a:xfrm>
          <a:prstGeom prst="ellipse">
            <a:avLst/>
          </a:prstGeom>
          <a:gradFill>
            <a:gsLst>
              <a:gs pos="0">
                <a:schemeClr val="accent6"/>
              </a:gs>
              <a:gs pos="100000">
                <a:srgbClr val="506EA7"/>
              </a:gs>
            </a:gsLst>
            <a:lin ang="0" scaled="0"/>
          </a:gradFill>
          <a:ln w="12700">
            <a:noFill/>
          </a:ln>
        </p:spPr>
        <p:txBody>
          <a:bodyPr anchor="ctr"/>
          <a:lstStyle/>
          <a:p>
            <a:pPr algn="ctr">
              <a:buFont typeface="Arial" panose="020B0604020202090204" pitchFamily="34" charset="0"/>
              <a:buNone/>
            </a:pPr>
            <a:endParaRPr lang="en-US" altLang="zh-CN" sz="2800" dirty="0">
              <a:solidFill>
                <a:srgbClr val="F2F2F2"/>
              </a:solidFill>
              <a:cs typeface="+mn-ea"/>
              <a:sym typeface="+mn-lt"/>
            </a:endParaRPr>
          </a:p>
        </p:txBody>
      </p:sp>
      <p:sp>
        <p:nvSpPr>
          <p:cNvPr id="4" name="Oval 12"/>
          <p:cNvSpPr/>
          <p:nvPr/>
        </p:nvSpPr>
        <p:spPr>
          <a:xfrm>
            <a:off x="2483998" y="2659453"/>
            <a:ext cx="819150" cy="817562"/>
          </a:xfrm>
          <a:prstGeom prst="ellipse">
            <a:avLst/>
          </a:prstGeom>
          <a:gradFill>
            <a:gsLst>
              <a:gs pos="0">
                <a:schemeClr val="accent6"/>
              </a:gs>
              <a:gs pos="100000">
                <a:srgbClr val="506EA7"/>
              </a:gs>
            </a:gsLst>
            <a:lin ang="0" scaled="0"/>
          </a:gradFill>
          <a:ln w="12700">
            <a:noFill/>
          </a:ln>
        </p:spPr>
        <p:txBody>
          <a:bodyPr anchor="ctr"/>
          <a:lstStyle/>
          <a:p>
            <a:pPr algn="ctr">
              <a:buFont typeface="Arial" panose="020B0604020202090204" pitchFamily="34" charset="0"/>
              <a:buNone/>
            </a:pPr>
            <a:endParaRPr lang="en-US" altLang="zh-CN" sz="2800" dirty="0">
              <a:solidFill>
                <a:srgbClr val="F2F2F2"/>
              </a:solidFill>
              <a:cs typeface="+mn-ea"/>
              <a:sym typeface="+mn-lt"/>
            </a:endParaRPr>
          </a:p>
        </p:txBody>
      </p:sp>
      <p:sp>
        <p:nvSpPr>
          <p:cNvPr id="5" name="Oval 13"/>
          <p:cNvSpPr/>
          <p:nvPr/>
        </p:nvSpPr>
        <p:spPr>
          <a:xfrm>
            <a:off x="1247335" y="4369190"/>
            <a:ext cx="819150" cy="819150"/>
          </a:xfrm>
          <a:prstGeom prst="ellipse">
            <a:avLst/>
          </a:prstGeom>
          <a:gradFill>
            <a:gsLst>
              <a:gs pos="0">
                <a:schemeClr val="accent6"/>
              </a:gs>
              <a:gs pos="100000">
                <a:srgbClr val="506EA7"/>
              </a:gs>
            </a:gsLst>
            <a:lin ang="0" scaled="0"/>
          </a:gradFill>
          <a:ln w="12700">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90204" pitchFamily="34" charset="0"/>
              <a:buNone/>
              <a:defRPr/>
            </a:pPr>
            <a:endParaRPr kumimoji="0" lang="en-US" altLang="zh-CN" sz="2800" b="0" i="0" u="none" strike="noStrike" kern="0" cap="none" spc="0" normalizeH="0" baseline="0" noProof="0" dirty="0">
              <a:ln>
                <a:noFill/>
              </a:ln>
              <a:solidFill>
                <a:srgbClr val="F2F2F2"/>
              </a:solidFill>
              <a:effectLst/>
              <a:uLnTx/>
              <a:uFillTx/>
              <a:cs typeface="+mn-ea"/>
              <a:sym typeface="+mn-lt"/>
            </a:endParaRPr>
          </a:p>
        </p:txBody>
      </p:sp>
      <p:sp>
        <p:nvSpPr>
          <p:cNvPr id="6" name="Oval 15"/>
          <p:cNvSpPr/>
          <p:nvPr/>
        </p:nvSpPr>
        <p:spPr>
          <a:xfrm>
            <a:off x="8214873" y="5034353"/>
            <a:ext cx="531812" cy="531812"/>
          </a:xfrm>
          <a:prstGeom prst="ellipse">
            <a:avLst/>
          </a:prstGeom>
          <a:gradFill>
            <a:gsLst>
              <a:gs pos="0">
                <a:schemeClr val="accent6"/>
              </a:gs>
              <a:gs pos="100000">
                <a:srgbClr val="506EA7"/>
              </a:gs>
            </a:gsLst>
            <a:lin ang="0" scaled="0"/>
          </a:gradFill>
          <a:ln w="12700">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90204" pitchFamily="34" charset="0"/>
              <a:buNone/>
              <a:defRPr/>
            </a:pPr>
            <a:endParaRPr kumimoji="0" lang="en-US" altLang="zh-CN" sz="1800" b="0" i="0" u="none" strike="noStrike" kern="0" cap="none" spc="0" normalizeH="0" baseline="0" noProof="0" dirty="0">
              <a:ln>
                <a:noFill/>
              </a:ln>
              <a:solidFill>
                <a:srgbClr val="F2F2F2"/>
              </a:solidFill>
              <a:effectLst/>
              <a:uLnTx/>
              <a:uFillTx/>
              <a:cs typeface="+mn-ea"/>
              <a:sym typeface="+mn-lt"/>
            </a:endParaRPr>
          </a:p>
        </p:txBody>
      </p:sp>
      <p:sp>
        <p:nvSpPr>
          <p:cNvPr id="8" name="TextBox 17"/>
          <p:cNvSpPr/>
          <p:nvPr/>
        </p:nvSpPr>
        <p:spPr>
          <a:xfrm>
            <a:off x="2183765" y="4323080"/>
            <a:ext cx="2720975" cy="922020"/>
          </a:xfrm>
          <a:prstGeom prst="rect">
            <a:avLst/>
          </a:prstGeom>
          <a:noFill/>
          <a:ln w="9525">
            <a:noFill/>
          </a:ln>
        </p:spPr>
        <p:txBody>
          <a:bodyPr wrap="none" anchor="t">
            <a:spAutoFit/>
          </a:bodyPr>
          <a:lstStyle/>
          <a:p>
            <a:pPr algn="l">
              <a:buFont typeface="Arial" panose="020B0604020202090204" pitchFamily="34" charset="0"/>
              <a:buNone/>
            </a:pPr>
            <a:r>
              <a:rPr lang="en-US" altLang="zh-CN" b="1" dirty="0">
                <a:solidFill>
                  <a:srgbClr val="3F3F3F"/>
                </a:solidFill>
                <a:cs typeface="+mn-ea"/>
                <a:sym typeface="+mn-lt"/>
              </a:rPr>
              <a:t>  1</a:t>
            </a:r>
            <a:r>
              <a:rPr lang="zh-CN" altLang="en-US" b="1" dirty="0">
                <a:solidFill>
                  <a:srgbClr val="3F3F3F"/>
                </a:solidFill>
                <a:cs typeface="+mn-ea"/>
                <a:sym typeface="+mn-lt"/>
              </a:rPr>
              <a:t>、</a:t>
            </a:r>
            <a:r>
              <a:rPr lang="en-US" altLang="zh-CN" b="1" dirty="0">
                <a:solidFill>
                  <a:srgbClr val="3F3F3F"/>
                </a:solidFill>
                <a:cs typeface="+mn-ea"/>
                <a:sym typeface="+mn-lt"/>
              </a:rPr>
              <a:t>从软盘引导扇区引导</a:t>
            </a:r>
            <a:endParaRPr lang="en-US" altLang="zh-CN" b="1" dirty="0">
              <a:solidFill>
                <a:srgbClr val="3F3F3F"/>
              </a:solidFill>
              <a:cs typeface="+mn-ea"/>
              <a:sym typeface="+mn-lt"/>
            </a:endParaRPr>
          </a:p>
          <a:p>
            <a:pPr algn="l">
              <a:buFont typeface="Arial" panose="020B0604020202090204" pitchFamily="34" charset="0"/>
              <a:buNone/>
            </a:pPr>
            <a:r>
              <a:rPr lang="en-US" altLang="zh-CN" b="1" dirty="0">
                <a:solidFill>
                  <a:srgbClr val="3F3F3F"/>
                </a:solidFill>
                <a:cs typeface="+mn-ea"/>
                <a:sym typeface="+mn-lt"/>
              </a:rPr>
              <a:t>在软盘中查找‘loder.bin’ </a:t>
            </a:r>
            <a:endParaRPr lang="en-US" altLang="zh-CN" b="1" dirty="0">
              <a:solidFill>
                <a:srgbClr val="3F3F3F"/>
              </a:solidFill>
              <a:cs typeface="+mn-ea"/>
              <a:sym typeface="+mn-lt"/>
            </a:endParaRPr>
          </a:p>
          <a:p>
            <a:pPr algn="l">
              <a:buFont typeface="Arial" panose="020B0604020202090204" pitchFamily="34" charset="0"/>
              <a:buNone/>
            </a:pPr>
            <a:r>
              <a:rPr lang="zh-CN" altLang="en-US" b="1" dirty="0">
                <a:solidFill>
                  <a:srgbClr val="3F3F3F"/>
                </a:solidFill>
                <a:cs typeface="+mn-ea"/>
                <a:sym typeface="+mn-lt"/>
              </a:rPr>
              <a:t>并跳转执行</a:t>
            </a:r>
            <a:r>
              <a:rPr lang="en-US" altLang="zh-CN" b="1" dirty="0">
                <a:solidFill>
                  <a:srgbClr val="3F3F3F"/>
                </a:solidFill>
                <a:cs typeface="+mn-ea"/>
                <a:sym typeface="+mn-lt"/>
              </a:rPr>
              <a:t> </a:t>
            </a:r>
            <a:endParaRPr lang="en-US" altLang="zh-CN" b="1" dirty="0">
              <a:solidFill>
                <a:srgbClr val="3F3F3F"/>
              </a:solidFill>
              <a:cs typeface="+mn-ea"/>
              <a:sym typeface="+mn-lt"/>
            </a:endParaRPr>
          </a:p>
        </p:txBody>
      </p:sp>
      <p:sp>
        <p:nvSpPr>
          <p:cNvPr id="11" name="TextBox 21"/>
          <p:cNvSpPr/>
          <p:nvPr/>
        </p:nvSpPr>
        <p:spPr>
          <a:xfrm>
            <a:off x="3361055" y="2732405"/>
            <a:ext cx="3964305" cy="922020"/>
          </a:xfrm>
          <a:prstGeom prst="rect">
            <a:avLst/>
          </a:prstGeom>
          <a:noFill/>
          <a:ln w="9525">
            <a:noFill/>
          </a:ln>
        </p:spPr>
        <p:txBody>
          <a:bodyPr wrap="none" anchor="t">
            <a:spAutoFit/>
          </a:bodyPr>
          <a:lstStyle/>
          <a:p>
            <a:pPr algn="l">
              <a:buFont typeface="Arial" panose="020B0604020202090204" pitchFamily="34" charset="0"/>
              <a:buNone/>
            </a:pPr>
            <a:r>
              <a:rPr lang="en-US" altLang="zh-CN" b="1" dirty="0">
                <a:solidFill>
                  <a:srgbClr val="3F3F3F"/>
                </a:solidFill>
                <a:cs typeface="+mn-ea"/>
                <a:sym typeface="+mn-lt"/>
              </a:rPr>
              <a:t>2</a:t>
            </a:r>
            <a:r>
              <a:rPr lang="zh-CN" altLang="en-US" b="1" dirty="0">
                <a:solidFill>
                  <a:srgbClr val="3F3F3F"/>
                </a:solidFill>
                <a:cs typeface="+mn-ea"/>
                <a:sym typeface="+mn-lt"/>
              </a:rPr>
              <a:t>、</a:t>
            </a:r>
            <a:r>
              <a:rPr lang="en-US" altLang="zh-CN" b="1" dirty="0">
                <a:solidFill>
                  <a:srgbClr val="3F3F3F"/>
                </a:solidFill>
                <a:cs typeface="+mn-ea"/>
                <a:sym typeface="+mn-lt"/>
              </a:rPr>
              <a:t>在软盘中查找OS内核‘kernel.bin’ </a:t>
            </a:r>
            <a:endParaRPr lang="en-US" altLang="zh-CN" b="1" dirty="0">
              <a:solidFill>
                <a:srgbClr val="3F3F3F"/>
              </a:solidFill>
              <a:cs typeface="+mn-ea"/>
              <a:sym typeface="+mn-lt"/>
            </a:endParaRPr>
          </a:p>
          <a:p>
            <a:pPr algn="l">
              <a:buFont typeface="Arial" panose="020B0604020202090204" pitchFamily="34" charset="0"/>
              <a:buNone/>
            </a:pPr>
            <a:r>
              <a:rPr lang="en-US" altLang="zh-CN" b="1" dirty="0">
                <a:solidFill>
                  <a:srgbClr val="3F3F3F"/>
                </a:solidFill>
                <a:cs typeface="+mn-ea"/>
                <a:sym typeface="+mn-lt"/>
              </a:rPr>
              <a:t> 跳入保护模式</a:t>
            </a:r>
            <a:r>
              <a:rPr lang="zh-CN" altLang="en-US" b="1" dirty="0">
                <a:solidFill>
                  <a:srgbClr val="3F3F3F"/>
                </a:solidFill>
                <a:cs typeface="+mn-ea"/>
                <a:sym typeface="+mn-lt"/>
              </a:rPr>
              <a:t>后</a:t>
            </a:r>
            <a:r>
              <a:rPr lang="en-US" altLang="zh-CN" b="1" dirty="0">
                <a:solidFill>
                  <a:srgbClr val="3F3F3F"/>
                </a:solidFill>
                <a:cs typeface="+mn-ea"/>
                <a:sym typeface="+mn-lt"/>
              </a:rPr>
              <a:t>加载‘kernel.bin‘ </a:t>
            </a:r>
            <a:endParaRPr lang="en-US" altLang="zh-CN" b="1" dirty="0">
              <a:solidFill>
                <a:srgbClr val="3F3F3F"/>
              </a:solidFill>
              <a:cs typeface="+mn-ea"/>
              <a:sym typeface="+mn-lt"/>
            </a:endParaRPr>
          </a:p>
          <a:p>
            <a:pPr algn="l">
              <a:buFont typeface="Arial" panose="020B0604020202090204" pitchFamily="34" charset="0"/>
              <a:buNone/>
            </a:pPr>
            <a:r>
              <a:rPr lang="en-US" altLang="zh-CN" b="1" dirty="0">
                <a:solidFill>
                  <a:srgbClr val="3F3F3F"/>
                </a:solidFill>
                <a:cs typeface="+mn-ea"/>
                <a:sym typeface="+mn-lt"/>
              </a:rPr>
              <a:t> 跳转’并执行</a:t>
            </a:r>
            <a:r>
              <a:rPr lang="zh-CN" altLang="en-US" b="1" dirty="0">
                <a:solidFill>
                  <a:srgbClr val="3F3F3F"/>
                </a:solidFill>
                <a:cs typeface="+mn-ea"/>
                <a:sym typeface="+mn-lt"/>
              </a:rPr>
              <a:t>代码</a:t>
            </a:r>
            <a:endParaRPr lang="zh-CN" altLang="en-US" b="1" dirty="0">
              <a:solidFill>
                <a:srgbClr val="3F3F3F"/>
              </a:solidFill>
              <a:cs typeface="+mn-ea"/>
              <a:sym typeface="+mn-lt"/>
            </a:endParaRPr>
          </a:p>
        </p:txBody>
      </p:sp>
      <p:sp>
        <p:nvSpPr>
          <p:cNvPr id="14" name="TextBox 24"/>
          <p:cNvSpPr/>
          <p:nvPr/>
        </p:nvSpPr>
        <p:spPr>
          <a:xfrm>
            <a:off x="6920865" y="1417955"/>
            <a:ext cx="4668520" cy="368300"/>
          </a:xfrm>
          <a:prstGeom prst="rect">
            <a:avLst/>
          </a:prstGeom>
          <a:noFill/>
          <a:ln w="9525">
            <a:noFill/>
          </a:ln>
        </p:spPr>
        <p:txBody>
          <a:bodyPr wrap="none" anchor="t">
            <a:spAutoFit/>
          </a:bodyPr>
          <a:lstStyle/>
          <a:p>
            <a:pPr algn="l">
              <a:buFont typeface="Arial" panose="020B0604020202090204" pitchFamily="34" charset="0"/>
              <a:buNone/>
            </a:pPr>
            <a:r>
              <a:rPr lang="en-US" altLang="zh-CN" b="1" dirty="0">
                <a:solidFill>
                  <a:srgbClr val="3F3F3F"/>
                </a:solidFill>
                <a:cs typeface="+mn-ea"/>
                <a:sym typeface="+mn-lt"/>
              </a:rPr>
              <a:t>3</a:t>
            </a:r>
            <a:r>
              <a:rPr lang="zh-CN" altLang="en-US" b="1" dirty="0">
                <a:solidFill>
                  <a:srgbClr val="3F3F3F"/>
                </a:solidFill>
                <a:cs typeface="+mn-ea"/>
                <a:sym typeface="+mn-lt"/>
              </a:rPr>
              <a:t>、</a:t>
            </a:r>
            <a:r>
              <a:rPr lang="en-US" altLang="zh-CN" b="1" dirty="0">
                <a:solidFill>
                  <a:srgbClr val="3F3F3F"/>
                </a:solidFill>
                <a:cs typeface="+mn-ea"/>
                <a:sym typeface="+mn-lt"/>
              </a:rPr>
              <a:t>更新 GDT -&gt; 初始化 IDT -&gt;初始化 TSS</a:t>
            </a:r>
            <a:endParaRPr lang="en-US" altLang="zh-CN" b="1" dirty="0">
              <a:solidFill>
                <a:srgbClr val="3F3F3F"/>
              </a:solidFill>
              <a:cs typeface="+mn-ea"/>
              <a:sym typeface="+mn-lt"/>
            </a:endParaRPr>
          </a:p>
        </p:txBody>
      </p:sp>
      <p:sp>
        <p:nvSpPr>
          <p:cNvPr id="17" name="TextBox 27"/>
          <p:cNvSpPr/>
          <p:nvPr/>
        </p:nvSpPr>
        <p:spPr>
          <a:xfrm>
            <a:off x="8101965" y="3270885"/>
            <a:ext cx="4115435" cy="645160"/>
          </a:xfrm>
          <a:prstGeom prst="rect">
            <a:avLst/>
          </a:prstGeom>
          <a:noFill/>
          <a:ln w="9525">
            <a:noFill/>
          </a:ln>
        </p:spPr>
        <p:txBody>
          <a:bodyPr wrap="none" anchor="t">
            <a:spAutoFit/>
          </a:bodyPr>
          <a:lstStyle/>
          <a:p>
            <a:pPr algn="l">
              <a:buFont typeface="Arial" panose="020B0604020202090204" pitchFamily="34" charset="0"/>
              <a:buNone/>
            </a:pPr>
            <a:r>
              <a:rPr lang="en-US" altLang="zh-CN" b="1" dirty="0">
                <a:solidFill>
                  <a:srgbClr val="3F3F3F"/>
                </a:solidFill>
                <a:cs typeface="+mn-ea"/>
                <a:sym typeface="+mn-lt"/>
              </a:rPr>
              <a:t> 4</a:t>
            </a:r>
            <a:r>
              <a:rPr lang="zh-CN" altLang="en-US" b="1" dirty="0">
                <a:solidFill>
                  <a:srgbClr val="3F3F3F"/>
                </a:solidFill>
                <a:cs typeface="+mn-ea"/>
                <a:sym typeface="+mn-lt"/>
              </a:rPr>
              <a:t>、</a:t>
            </a:r>
            <a:r>
              <a:rPr lang="en-US" altLang="zh-CN" b="1" dirty="0">
                <a:solidFill>
                  <a:srgbClr val="3F3F3F"/>
                </a:solidFill>
                <a:cs typeface="+mn-ea"/>
                <a:sym typeface="+mn-lt"/>
              </a:rPr>
              <a:t>跳入系统主函数 -&gt; 启动系统进程 </a:t>
            </a:r>
            <a:endParaRPr lang="en-US" altLang="zh-CN" b="1" dirty="0">
              <a:solidFill>
                <a:srgbClr val="3F3F3F"/>
              </a:solidFill>
              <a:cs typeface="+mn-ea"/>
              <a:sym typeface="+mn-lt"/>
            </a:endParaRPr>
          </a:p>
          <a:p>
            <a:pPr algn="l">
              <a:buFont typeface="Arial" panose="020B0604020202090204" pitchFamily="34" charset="0"/>
              <a:buNone/>
            </a:pPr>
            <a:r>
              <a:rPr lang="en-US" altLang="zh-CN" b="1" dirty="0">
                <a:solidFill>
                  <a:srgbClr val="3F3F3F"/>
                </a:solidFill>
                <a:cs typeface="+mn-ea"/>
                <a:sym typeface="+mn-lt"/>
              </a:rPr>
              <a:t>-&gt; 开启时钟中断 -&gt; 开启进程调度</a:t>
            </a:r>
            <a:endParaRPr lang="en-US" altLang="zh-CN" b="1" dirty="0">
              <a:solidFill>
                <a:srgbClr val="3F3F3F"/>
              </a:solidFill>
              <a:cs typeface="+mn-ea"/>
              <a:sym typeface="+mn-lt"/>
            </a:endParaRPr>
          </a:p>
        </p:txBody>
      </p:sp>
      <p:sp>
        <p:nvSpPr>
          <p:cNvPr id="20" name="TextBox 30"/>
          <p:cNvSpPr/>
          <p:nvPr/>
        </p:nvSpPr>
        <p:spPr>
          <a:xfrm>
            <a:off x="8867140" y="4845685"/>
            <a:ext cx="1925320" cy="368300"/>
          </a:xfrm>
          <a:prstGeom prst="rect">
            <a:avLst/>
          </a:prstGeom>
          <a:noFill/>
          <a:ln w="9525">
            <a:noFill/>
          </a:ln>
        </p:spPr>
        <p:txBody>
          <a:bodyPr wrap="none" anchor="t">
            <a:spAutoFit/>
          </a:bodyPr>
          <a:lstStyle/>
          <a:p>
            <a:pPr algn="l">
              <a:buFont typeface="Arial" panose="020B0604020202090204" pitchFamily="34" charset="0"/>
              <a:buNone/>
            </a:pPr>
            <a:r>
              <a:rPr lang="en-US" altLang="zh-CN" b="1" dirty="0">
                <a:solidFill>
                  <a:srgbClr val="3F3F3F"/>
                </a:solidFill>
                <a:cs typeface="+mn-ea"/>
                <a:sym typeface="+mn-lt"/>
              </a:rPr>
              <a:t>5</a:t>
            </a:r>
            <a:r>
              <a:rPr lang="zh-CN" altLang="en-US" b="1" dirty="0">
                <a:solidFill>
                  <a:srgbClr val="3F3F3F"/>
                </a:solidFill>
                <a:cs typeface="+mn-ea"/>
                <a:sym typeface="+mn-lt"/>
              </a:rPr>
              <a:t>、</a:t>
            </a:r>
            <a:r>
              <a:rPr lang="en-US" altLang="zh-CN" b="1" dirty="0">
                <a:solidFill>
                  <a:srgbClr val="3F3F3F"/>
                </a:solidFill>
                <a:cs typeface="+mn-ea"/>
                <a:sym typeface="+mn-lt"/>
              </a:rPr>
              <a:t>系统开始运转</a:t>
            </a:r>
            <a:endParaRPr lang="en-US" altLang="zh-CN" b="1" dirty="0">
              <a:solidFill>
                <a:srgbClr val="3F3F3F"/>
              </a:solidFill>
              <a:cs typeface="+mn-ea"/>
              <a:sym typeface="+mn-lt"/>
            </a:endParaRPr>
          </a:p>
        </p:txBody>
      </p:sp>
      <p:cxnSp>
        <p:nvCxnSpPr>
          <p:cNvPr id="22" name="Curved Connector 33"/>
          <p:cNvCxnSpPr/>
          <p:nvPr/>
        </p:nvCxnSpPr>
        <p:spPr>
          <a:xfrm rot="5400000" flipH="1" flipV="1">
            <a:off x="1534795" y="3422650"/>
            <a:ext cx="1066800" cy="826770"/>
          </a:xfrm>
          <a:prstGeom prst="curvedConnector3">
            <a:avLst>
              <a:gd name="adj1" fmla="val 50000"/>
            </a:avLst>
          </a:prstGeom>
          <a:ln w="25400" cap="flat" cmpd="sng">
            <a:solidFill>
              <a:srgbClr val="262626"/>
            </a:solidFill>
            <a:prstDash val="sysDot"/>
            <a:bevel/>
            <a:headEnd type="none" w="med" len="med"/>
            <a:tailEnd type="none" w="med" len="med"/>
          </a:ln>
        </p:spPr>
      </p:cxnSp>
      <p:sp>
        <p:nvSpPr>
          <p:cNvPr id="23" name="Freeform 37"/>
          <p:cNvSpPr/>
          <p:nvPr/>
        </p:nvSpPr>
        <p:spPr>
          <a:xfrm>
            <a:off x="3249173" y="1878403"/>
            <a:ext cx="2955925" cy="844550"/>
          </a:xfrm>
          <a:custGeom>
            <a:avLst/>
            <a:gdLst/>
            <a:ahLst/>
            <a:cxnLst>
              <a:cxn ang="0">
                <a:pos x="0" y="844008"/>
              </a:cxn>
              <a:cxn ang="0">
                <a:pos x="935711" y="58208"/>
              </a:cxn>
              <a:cxn ang="0">
                <a:pos x="2955999" y="58208"/>
              </a:cxn>
            </a:cxnLst>
            <a:rect l="0" t="0" r="0" b="0"/>
            <a:pathLst>
              <a:path w="2955851" h="845092">
                <a:moveTo>
                  <a:pt x="0" y="845092"/>
                </a:moveTo>
                <a:cubicBezTo>
                  <a:pt x="221511" y="517254"/>
                  <a:pt x="443023" y="189417"/>
                  <a:pt x="935665" y="58282"/>
                </a:cubicBezTo>
                <a:cubicBezTo>
                  <a:pt x="1428307" y="-72853"/>
                  <a:pt x="2955851" y="58282"/>
                  <a:pt x="2955851" y="58282"/>
                </a:cubicBezTo>
              </a:path>
            </a:pathLst>
          </a:custGeom>
          <a:noFill/>
          <a:ln w="25400" cap="flat" cmpd="sng">
            <a:solidFill>
              <a:srgbClr val="262626"/>
            </a:solidFill>
            <a:prstDash val="sysDot"/>
            <a:bevel/>
            <a:headEnd type="none" w="med" len="med"/>
            <a:tailEnd type="none" w="med" len="med"/>
          </a:ln>
        </p:spPr>
        <p:txBody>
          <a:bodyPr/>
          <a:lstStyle/>
          <a:p>
            <a:endParaRPr lang="zh-CN" altLang="en-US">
              <a:solidFill>
                <a:prstClr val="black"/>
              </a:solidFill>
              <a:cs typeface="+mn-ea"/>
              <a:sym typeface="+mn-lt"/>
            </a:endParaRPr>
          </a:p>
        </p:txBody>
      </p:sp>
      <p:cxnSp>
        <p:nvCxnSpPr>
          <p:cNvPr id="24" name="Curved Connector 39"/>
          <p:cNvCxnSpPr>
            <a:endCxn id="3" idx="0"/>
          </p:cNvCxnSpPr>
          <p:nvPr/>
        </p:nvCxnSpPr>
        <p:spPr>
          <a:xfrm rot="10800000" flipH="1" flipV="1">
            <a:off x="6660710" y="2124465"/>
            <a:ext cx="985838" cy="1146175"/>
          </a:xfrm>
          <a:prstGeom prst="curvedConnector4">
            <a:avLst>
              <a:gd name="adj1" fmla="val -23181"/>
              <a:gd name="adj2" fmla="val 53343"/>
            </a:avLst>
          </a:prstGeom>
          <a:ln w="25400" cap="flat" cmpd="sng">
            <a:solidFill>
              <a:srgbClr val="262626"/>
            </a:solidFill>
            <a:prstDash val="sysDot"/>
            <a:bevel/>
            <a:headEnd type="none" w="med" len="med"/>
            <a:tailEnd type="none" w="med" len="med"/>
          </a:ln>
        </p:spPr>
      </p:cxnSp>
      <p:cxnSp>
        <p:nvCxnSpPr>
          <p:cNvPr id="25" name="Curved Connector 41"/>
          <p:cNvCxnSpPr>
            <a:endCxn id="3" idx="0"/>
          </p:cNvCxnSpPr>
          <p:nvPr/>
        </p:nvCxnSpPr>
        <p:spPr>
          <a:xfrm rot="-5400000" flipH="1">
            <a:off x="7635435" y="4100903"/>
            <a:ext cx="881063" cy="858837"/>
          </a:xfrm>
          <a:prstGeom prst="curvedConnector3">
            <a:avLst>
              <a:gd name="adj1" fmla="val 50000"/>
            </a:avLst>
          </a:prstGeom>
          <a:ln w="25400" cap="flat" cmpd="sng">
            <a:solidFill>
              <a:srgbClr val="262626"/>
            </a:solidFill>
            <a:prstDash val="sysDot"/>
            <a:bevel/>
            <a:headEnd type="none" w="med" len="med"/>
            <a:tailEnd type="none" w="med" len="med"/>
          </a:ln>
        </p:spPr>
      </p:cxnSp>
      <p:sp>
        <p:nvSpPr>
          <p:cNvPr id="26" name="Freeform 7"/>
          <p:cNvSpPr>
            <a:spLocks noEditPoints="1"/>
          </p:cNvSpPr>
          <p:nvPr/>
        </p:nvSpPr>
        <p:spPr>
          <a:xfrm>
            <a:off x="1485460" y="4569215"/>
            <a:ext cx="342900" cy="401638"/>
          </a:xfrm>
          <a:custGeom>
            <a:avLst/>
            <a:gdLst/>
            <a:ahLst/>
            <a:cxnLst>
              <a:cxn ang="0">
                <a:pos x="625374098" y="300437490"/>
              </a:cxn>
              <a:cxn ang="0">
                <a:pos x="572378801" y="346656327"/>
              </a:cxn>
              <a:cxn ang="0">
                <a:pos x="572378801" y="439097764"/>
              </a:cxn>
              <a:cxn ang="0">
                <a:pos x="487582197" y="439097764"/>
              </a:cxn>
              <a:cxn ang="0">
                <a:pos x="445183895" y="496875072"/>
              </a:cxn>
              <a:cxn ang="0">
                <a:pos x="487582197" y="543097672"/>
              </a:cxn>
              <a:cxn ang="0">
                <a:pos x="572378801" y="543097672"/>
              </a:cxn>
              <a:cxn ang="0">
                <a:pos x="572378801" y="635539109"/>
              </a:cxn>
              <a:cxn ang="0">
                <a:pos x="625374098" y="693312655"/>
              </a:cxn>
              <a:cxn ang="0">
                <a:pos x="667772400" y="635539109"/>
              </a:cxn>
              <a:cxn ang="0">
                <a:pos x="667772400" y="543097672"/>
              </a:cxn>
              <a:cxn ang="0">
                <a:pos x="752569005" y="543097672"/>
              </a:cxn>
              <a:cxn ang="0">
                <a:pos x="805567743" y="496875072"/>
              </a:cxn>
              <a:cxn ang="0">
                <a:pos x="752569005" y="439097764"/>
              </a:cxn>
              <a:cxn ang="0">
                <a:pos x="667772400" y="439097764"/>
              </a:cxn>
              <a:cxn ang="0">
                <a:pos x="667772400" y="346656327"/>
              </a:cxn>
              <a:cxn ang="0">
                <a:pos x="625374098" y="300437490"/>
              </a:cxn>
              <a:cxn ang="0">
                <a:pos x="105997476" y="1143968891"/>
              </a:cxn>
              <a:cxn ang="0">
                <a:pos x="95397040" y="1132414182"/>
              </a:cxn>
              <a:cxn ang="0">
                <a:pos x="84796604" y="1097746291"/>
              </a:cxn>
              <a:cxn ang="0">
                <a:pos x="95397040" y="1063082164"/>
              </a:cxn>
              <a:cxn ang="0">
                <a:pos x="233192383" y="912863418"/>
              </a:cxn>
              <a:cxn ang="0">
                <a:pos x="243789377" y="901308709"/>
              </a:cxn>
              <a:cxn ang="0">
                <a:pos x="264990249" y="912863418"/>
              </a:cxn>
              <a:cxn ang="0">
                <a:pos x="264990249" y="935972837"/>
              </a:cxn>
              <a:cxn ang="0">
                <a:pos x="127194906" y="1086191582"/>
              </a:cxn>
              <a:cxn ang="0">
                <a:pos x="116594470" y="1097746291"/>
              </a:cxn>
              <a:cxn ang="0">
                <a:pos x="127194906" y="1109301001"/>
              </a:cxn>
              <a:cxn ang="0">
                <a:pos x="127194906" y="1132414182"/>
              </a:cxn>
              <a:cxn ang="0">
                <a:pos x="105997476" y="1143968891"/>
              </a:cxn>
              <a:cxn ang="0">
                <a:pos x="614777104" y="831976691"/>
              </a:cxn>
              <a:cxn ang="0">
                <a:pos x="392185156" y="727980545"/>
              </a:cxn>
              <a:cxn ang="0">
                <a:pos x="296788116" y="485320363"/>
              </a:cxn>
              <a:cxn ang="0">
                <a:pos x="392185156" y="242660181"/>
              </a:cxn>
              <a:cxn ang="0">
                <a:pos x="614777104" y="138664036"/>
              </a:cxn>
              <a:cxn ang="0">
                <a:pos x="847966046" y="242660181"/>
              </a:cxn>
              <a:cxn ang="0">
                <a:pos x="932762650" y="485320363"/>
              </a:cxn>
              <a:cxn ang="0">
                <a:pos x="847966046" y="727980545"/>
              </a:cxn>
              <a:cxn ang="0">
                <a:pos x="614777104" y="831976691"/>
              </a:cxn>
              <a:cxn ang="0">
                <a:pos x="614777104" y="0"/>
              </a:cxn>
              <a:cxn ang="0">
                <a:pos x="180193645" y="485320363"/>
              </a:cxn>
              <a:cxn ang="0">
                <a:pos x="264990249" y="762644673"/>
              </a:cxn>
              <a:cxn ang="0">
                <a:pos x="42398302" y="1005304855"/>
              </a:cxn>
              <a:cxn ang="0">
                <a:pos x="42398302" y="1190187728"/>
              </a:cxn>
              <a:cxn ang="0">
                <a:pos x="127194906" y="1236410327"/>
              </a:cxn>
              <a:cxn ang="0">
                <a:pos x="211991511" y="1190187728"/>
              </a:cxn>
              <a:cxn ang="0">
                <a:pos x="423983023" y="970640727"/>
              </a:cxn>
              <a:cxn ang="0">
                <a:pos x="455780889" y="935972837"/>
              </a:cxn>
              <a:cxn ang="0">
                <a:pos x="614777104" y="970640727"/>
              </a:cxn>
              <a:cxn ang="0">
                <a:pos x="1059957557" y="485320363"/>
              </a:cxn>
              <a:cxn ang="0">
                <a:pos x="614777104" y="0"/>
              </a:cxn>
            </a:cxnLst>
            <a:rect l="0" t="0" r="0" b="0"/>
            <a:pathLst>
              <a:path w="100" h="107">
                <a:moveTo>
                  <a:pt x="59" y="26"/>
                </a:moveTo>
                <a:cubicBezTo>
                  <a:pt x="56" y="26"/>
                  <a:pt x="54" y="28"/>
                  <a:pt x="54" y="30"/>
                </a:cubicBezTo>
                <a:cubicBezTo>
                  <a:pt x="54" y="38"/>
                  <a:pt x="54" y="38"/>
                  <a:pt x="54" y="38"/>
                </a:cubicBezTo>
                <a:cubicBezTo>
                  <a:pt x="46" y="38"/>
                  <a:pt x="46" y="38"/>
                  <a:pt x="46" y="38"/>
                </a:cubicBezTo>
                <a:cubicBezTo>
                  <a:pt x="44" y="38"/>
                  <a:pt x="42" y="40"/>
                  <a:pt x="42" y="43"/>
                </a:cubicBezTo>
                <a:cubicBezTo>
                  <a:pt x="42" y="45"/>
                  <a:pt x="44" y="47"/>
                  <a:pt x="46" y="47"/>
                </a:cubicBezTo>
                <a:cubicBezTo>
                  <a:pt x="54" y="47"/>
                  <a:pt x="54" y="47"/>
                  <a:pt x="54" y="47"/>
                </a:cubicBezTo>
                <a:cubicBezTo>
                  <a:pt x="54" y="55"/>
                  <a:pt x="54" y="55"/>
                  <a:pt x="54" y="55"/>
                </a:cubicBezTo>
                <a:cubicBezTo>
                  <a:pt x="54" y="58"/>
                  <a:pt x="56" y="60"/>
                  <a:pt x="59" y="60"/>
                </a:cubicBezTo>
                <a:cubicBezTo>
                  <a:pt x="61" y="60"/>
                  <a:pt x="63" y="58"/>
                  <a:pt x="63" y="55"/>
                </a:cubicBezTo>
                <a:cubicBezTo>
                  <a:pt x="63" y="47"/>
                  <a:pt x="63" y="47"/>
                  <a:pt x="63" y="47"/>
                </a:cubicBezTo>
                <a:cubicBezTo>
                  <a:pt x="71" y="47"/>
                  <a:pt x="71" y="47"/>
                  <a:pt x="71" y="47"/>
                </a:cubicBezTo>
                <a:cubicBezTo>
                  <a:pt x="74" y="47"/>
                  <a:pt x="76" y="45"/>
                  <a:pt x="76" y="43"/>
                </a:cubicBezTo>
                <a:cubicBezTo>
                  <a:pt x="76" y="40"/>
                  <a:pt x="74" y="38"/>
                  <a:pt x="71" y="38"/>
                </a:cubicBezTo>
                <a:cubicBezTo>
                  <a:pt x="63" y="38"/>
                  <a:pt x="63" y="38"/>
                  <a:pt x="63" y="38"/>
                </a:cubicBezTo>
                <a:cubicBezTo>
                  <a:pt x="63" y="30"/>
                  <a:pt x="63" y="30"/>
                  <a:pt x="63" y="30"/>
                </a:cubicBezTo>
                <a:cubicBezTo>
                  <a:pt x="63" y="28"/>
                  <a:pt x="61" y="26"/>
                  <a:pt x="59" y="26"/>
                </a:cubicBezTo>
                <a:moveTo>
                  <a:pt x="10" y="99"/>
                </a:moveTo>
                <a:cubicBezTo>
                  <a:pt x="10" y="99"/>
                  <a:pt x="9" y="99"/>
                  <a:pt x="9" y="98"/>
                </a:cubicBezTo>
                <a:cubicBezTo>
                  <a:pt x="8" y="97"/>
                  <a:pt x="8" y="96"/>
                  <a:pt x="8" y="95"/>
                </a:cubicBezTo>
                <a:cubicBezTo>
                  <a:pt x="8" y="94"/>
                  <a:pt x="8" y="93"/>
                  <a:pt x="9" y="92"/>
                </a:cubicBezTo>
                <a:cubicBezTo>
                  <a:pt x="22" y="79"/>
                  <a:pt x="22" y="79"/>
                  <a:pt x="22" y="79"/>
                </a:cubicBezTo>
                <a:cubicBezTo>
                  <a:pt x="22" y="78"/>
                  <a:pt x="23" y="78"/>
                  <a:pt x="23" y="78"/>
                </a:cubicBezTo>
                <a:cubicBezTo>
                  <a:pt x="24" y="78"/>
                  <a:pt x="24" y="78"/>
                  <a:pt x="25" y="79"/>
                </a:cubicBezTo>
                <a:cubicBezTo>
                  <a:pt x="25" y="79"/>
                  <a:pt x="25" y="80"/>
                  <a:pt x="25" y="81"/>
                </a:cubicBezTo>
                <a:cubicBezTo>
                  <a:pt x="12" y="94"/>
                  <a:pt x="12" y="94"/>
                  <a:pt x="12" y="94"/>
                </a:cubicBezTo>
                <a:cubicBezTo>
                  <a:pt x="11" y="95"/>
                  <a:pt x="11" y="95"/>
                  <a:pt x="11" y="95"/>
                </a:cubicBezTo>
                <a:cubicBezTo>
                  <a:pt x="12" y="96"/>
                  <a:pt x="12" y="96"/>
                  <a:pt x="12" y="96"/>
                </a:cubicBezTo>
                <a:cubicBezTo>
                  <a:pt x="12" y="97"/>
                  <a:pt x="12" y="98"/>
                  <a:pt x="12" y="98"/>
                </a:cubicBezTo>
                <a:cubicBezTo>
                  <a:pt x="11" y="99"/>
                  <a:pt x="11" y="99"/>
                  <a:pt x="10" y="99"/>
                </a:cubicBezTo>
                <a:moveTo>
                  <a:pt x="58" y="72"/>
                </a:moveTo>
                <a:cubicBezTo>
                  <a:pt x="50" y="72"/>
                  <a:pt x="43" y="69"/>
                  <a:pt x="37" y="63"/>
                </a:cubicBezTo>
                <a:cubicBezTo>
                  <a:pt x="32" y="58"/>
                  <a:pt x="28" y="50"/>
                  <a:pt x="28" y="42"/>
                </a:cubicBezTo>
                <a:cubicBezTo>
                  <a:pt x="28" y="34"/>
                  <a:pt x="32" y="26"/>
                  <a:pt x="37" y="21"/>
                </a:cubicBezTo>
                <a:cubicBezTo>
                  <a:pt x="43" y="15"/>
                  <a:pt x="50" y="12"/>
                  <a:pt x="58" y="12"/>
                </a:cubicBezTo>
                <a:cubicBezTo>
                  <a:pt x="67" y="12"/>
                  <a:pt x="74" y="15"/>
                  <a:pt x="80" y="21"/>
                </a:cubicBezTo>
                <a:cubicBezTo>
                  <a:pt x="85" y="26"/>
                  <a:pt x="88" y="34"/>
                  <a:pt x="88" y="42"/>
                </a:cubicBezTo>
                <a:cubicBezTo>
                  <a:pt x="88" y="50"/>
                  <a:pt x="85" y="58"/>
                  <a:pt x="80" y="63"/>
                </a:cubicBezTo>
                <a:cubicBezTo>
                  <a:pt x="74" y="69"/>
                  <a:pt x="67" y="72"/>
                  <a:pt x="58" y="72"/>
                </a:cubicBezTo>
                <a:moveTo>
                  <a:pt x="58" y="0"/>
                </a:moveTo>
                <a:cubicBezTo>
                  <a:pt x="35" y="0"/>
                  <a:pt x="17" y="19"/>
                  <a:pt x="17" y="42"/>
                </a:cubicBezTo>
                <a:cubicBezTo>
                  <a:pt x="17" y="51"/>
                  <a:pt x="20" y="59"/>
                  <a:pt x="25" y="66"/>
                </a:cubicBezTo>
                <a:cubicBezTo>
                  <a:pt x="4" y="87"/>
                  <a:pt x="4" y="87"/>
                  <a:pt x="4" y="87"/>
                </a:cubicBezTo>
                <a:cubicBezTo>
                  <a:pt x="0" y="91"/>
                  <a:pt x="0" y="99"/>
                  <a:pt x="4" y="103"/>
                </a:cubicBezTo>
                <a:cubicBezTo>
                  <a:pt x="6" y="106"/>
                  <a:pt x="9" y="107"/>
                  <a:pt x="12" y="107"/>
                </a:cubicBezTo>
                <a:cubicBezTo>
                  <a:pt x="15" y="107"/>
                  <a:pt x="18" y="106"/>
                  <a:pt x="20" y="103"/>
                </a:cubicBezTo>
                <a:cubicBezTo>
                  <a:pt x="40" y="84"/>
                  <a:pt x="40" y="84"/>
                  <a:pt x="40" y="84"/>
                </a:cubicBezTo>
                <a:cubicBezTo>
                  <a:pt x="43" y="81"/>
                  <a:pt x="43" y="81"/>
                  <a:pt x="43" y="81"/>
                </a:cubicBezTo>
                <a:cubicBezTo>
                  <a:pt x="48" y="83"/>
                  <a:pt x="53" y="84"/>
                  <a:pt x="58" y="84"/>
                </a:cubicBezTo>
                <a:cubicBezTo>
                  <a:pt x="81" y="84"/>
                  <a:pt x="100" y="65"/>
                  <a:pt x="100" y="42"/>
                </a:cubicBezTo>
                <a:cubicBezTo>
                  <a:pt x="100" y="19"/>
                  <a:pt x="81" y="0"/>
                  <a:pt x="58" y="0"/>
                </a:cubicBezTo>
              </a:path>
            </a:pathLst>
          </a:custGeom>
          <a:solidFill>
            <a:sysClr val="window" lastClr="FFFFFF"/>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7" name="Freeform 9"/>
          <p:cNvSpPr>
            <a:spLocks noEditPoints="1"/>
          </p:cNvSpPr>
          <p:nvPr/>
        </p:nvSpPr>
        <p:spPr>
          <a:xfrm>
            <a:off x="6316223" y="1754578"/>
            <a:ext cx="269875" cy="271462"/>
          </a:xfrm>
          <a:custGeom>
            <a:avLst/>
            <a:gdLst/>
            <a:ahLst/>
            <a:cxnLst>
              <a:cxn ang="0">
                <a:pos x="405548911" y="718604737"/>
              </a:cxn>
              <a:cxn ang="0">
                <a:pos x="113837642" y="426893468"/>
              </a:cxn>
              <a:cxn ang="0">
                <a:pos x="170758773" y="249022152"/>
              </a:cxn>
              <a:cxn ang="0">
                <a:pos x="241907300" y="184986168"/>
              </a:cxn>
              <a:cxn ang="0">
                <a:pos x="270366710" y="177871316"/>
              </a:cxn>
              <a:cxn ang="0">
                <a:pos x="305940973" y="192101021"/>
              </a:cxn>
              <a:cxn ang="0">
                <a:pos x="291711268" y="256137005"/>
              </a:cxn>
              <a:cxn ang="0">
                <a:pos x="241907300" y="305940973"/>
              </a:cxn>
              <a:cxn ang="0">
                <a:pos x="206333036" y="426893468"/>
              </a:cxn>
              <a:cxn ang="0">
                <a:pos x="263251858" y="569190521"/>
              </a:cxn>
              <a:cxn ang="0">
                <a:pos x="405548911" y="626111653"/>
              </a:cxn>
              <a:cxn ang="0">
                <a:pos x="554963126" y="569190521"/>
              </a:cxn>
              <a:cxn ang="0">
                <a:pos x="611881947" y="426893468"/>
              </a:cxn>
              <a:cxn ang="0">
                <a:pos x="569192832" y="305940973"/>
              </a:cxn>
              <a:cxn ang="0">
                <a:pos x="533618568" y="263251858"/>
              </a:cxn>
              <a:cxn ang="0">
                <a:pos x="526503716" y="206330726"/>
              </a:cxn>
              <a:cxn ang="0">
                <a:pos x="562077979" y="184986168"/>
              </a:cxn>
              <a:cxn ang="0">
                <a:pos x="590537389" y="199215874"/>
              </a:cxn>
              <a:cxn ang="0">
                <a:pos x="640341358" y="249022152"/>
              </a:cxn>
              <a:cxn ang="0">
                <a:pos x="704377342" y="426893468"/>
              </a:cxn>
              <a:cxn ang="0">
                <a:pos x="405548911" y="718604737"/>
              </a:cxn>
              <a:cxn ang="0">
                <a:pos x="405548911" y="462467732"/>
              </a:cxn>
              <a:cxn ang="0">
                <a:pos x="362859795" y="419778616"/>
              </a:cxn>
              <a:cxn ang="0">
                <a:pos x="362859795" y="120952495"/>
              </a:cxn>
              <a:cxn ang="0">
                <a:pos x="405548911" y="78263379"/>
              </a:cxn>
              <a:cxn ang="0">
                <a:pos x="455355189" y="120952495"/>
              </a:cxn>
              <a:cxn ang="0">
                <a:pos x="455355189" y="419778616"/>
              </a:cxn>
              <a:cxn ang="0">
                <a:pos x="405548911" y="462467732"/>
              </a:cxn>
              <a:cxn ang="0">
                <a:pos x="412663763" y="0"/>
              </a:cxn>
              <a:cxn ang="0">
                <a:pos x="0" y="412663763"/>
              </a:cxn>
              <a:cxn ang="0">
                <a:pos x="412663763" y="832442380"/>
              </a:cxn>
              <a:cxn ang="0">
                <a:pos x="832444690" y="412663763"/>
              </a:cxn>
              <a:cxn ang="0">
                <a:pos x="412663763" y="0"/>
              </a:cxn>
            </a:cxnLst>
            <a:rect l="0" t="0" r="0" b="0"/>
            <a:pathLst>
              <a:path w="117" h="117">
                <a:moveTo>
                  <a:pt x="57" y="101"/>
                </a:moveTo>
                <a:cubicBezTo>
                  <a:pt x="35" y="101"/>
                  <a:pt x="16" y="82"/>
                  <a:pt x="16" y="60"/>
                </a:cubicBezTo>
                <a:cubicBezTo>
                  <a:pt x="16" y="50"/>
                  <a:pt x="19" y="42"/>
                  <a:pt x="24" y="35"/>
                </a:cubicBezTo>
                <a:cubicBezTo>
                  <a:pt x="27" y="31"/>
                  <a:pt x="30" y="28"/>
                  <a:pt x="34" y="26"/>
                </a:cubicBezTo>
                <a:cubicBezTo>
                  <a:pt x="35" y="25"/>
                  <a:pt x="36" y="25"/>
                  <a:pt x="38" y="25"/>
                </a:cubicBezTo>
                <a:cubicBezTo>
                  <a:pt x="39" y="25"/>
                  <a:pt x="41" y="26"/>
                  <a:pt x="43" y="27"/>
                </a:cubicBezTo>
                <a:cubicBezTo>
                  <a:pt x="45" y="30"/>
                  <a:pt x="44" y="34"/>
                  <a:pt x="41" y="36"/>
                </a:cubicBezTo>
                <a:cubicBezTo>
                  <a:pt x="38" y="38"/>
                  <a:pt x="36" y="40"/>
                  <a:pt x="34" y="43"/>
                </a:cubicBezTo>
                <a:cubicBezTo>
                  <a:pt x="31" y="47"/>
                  <a:pt x="29" y="53"/>
                  <a:pt x="29" y="60"/>
                </a:cubicBezTo>
                <a:cubicBezTo>
                  <a:pt x="29" y="68"/>
                  <a:pt x="32" y="75"/>
                  <a:pt x="37" y="80"/>
                </a:cubicBezTo>
                <a:cubicBezTo>
                  <a:pt x="42" y="85"/>
                  <a:pt x="49" y="88"/>
                  <a:pt x="57" y="88"/>
                </a:cubicBezTo>
                <a:cubicBezTo>
                  <a:pt x="65" y="88"/>
                  <a:pt x="72" y="85"/>
                  <a:pt x="78" y="80"/>
                </a:cubicBezTo>
                <a:cubicBezTo>
                  <a:pt x="83" y="75"/>
                  <a:pt x="86" y="68"/>
                  <a:pt x="86" y="60"/>
                </a:cubicBezTo>
                <a:cubicBezTo>
                  <a:pt x="86" y="53"/>
                  <a:pt x="84" y="47"/>
                  <a:pt x="80" y="43"/>
                </a:cubicBezTo>
                <a:cubicBezTo>
                  <a:pt x="79" y="41"/>
                  <a:pt x="77" y="39"/>
                  <a:pt x="75" y="37"/>
                </a:cubicBezTo>
                <a:cubicBezTo>
                  <a:pt x="73" y="35"/>
                  <a:pt x="72" y="31"/>
                  <a:pt x="74" y="29"/>
                </a:cubicBezTo>
                <a:cubicBezTo>
                  <a:pt x="76" y="27"/>
                  <a:pt x="77" y="26"/>
                  <a:pt x="79" y="26"/>
                </a:cubicBezTo>
                <a:cubicBezTo>
                  <a:pt x="81" y="26"/>
                  <a:pt x="82" y="27"/>
                  <a:pt x="83" y="28"/>
                </a:cubicBezTo>
                <a:cubicBezTo>
                  <a:pt x="86" y="30"/>
                  <a:pt x="88" y="32"/>
                  <a:pt x="90" y="35"/>
                </a:cubicBezTo>
                <a:cubicBezTo>
                  <a:pt x="96" y="42"/>
                  <a:pt x="99" y="51"/>
                  <a:pt x="99" y="60"/>
                </a:cubicBezTo>
                <a:cubicBezTo>
                  <a:pt x="99" y="82"/>
                  <a:pt x="80" y="101"/>
                  <a:pt x="57" y="101"/>
                </a:cubicBezTo>
                <a:moveTo>
                  <a:pt x="57" y="65"/>
                </a:moveTo>
                <a:cubicBezTo>
                  <a:pt x="54" y="65"/>
                  <a:pt x="51" y="62"/>
                  <a:pt x="51" y="59"/>
                </a:cubicBezTo>
                <a:cubicBezTo>
                  <a:pt x="51" y="17"/>
                  <a:pt x="51" y="17"/>
                  <a:pt x="51" y="17"/>
                </a:cubicBezTo>
                <a:cubicBezTo>
                  <a:pt x="51" y="14"/>
                  <a:pt x="54" y="11"/>
                  <a:pt x="57" y="11"/>
                </a:cubicBezTo>
                <a:cubicBezTo>
                  <a:pt x="61" y="11"/>
                  <a:pt x="64" y="14"/>
                  <a:pt x="64" y="17"/>
                </a:cubicBezTo>
                <a:cubicBezTo>
                  <a:pt x="64" y="59"/>
                  <a:pt x="64" y="59"/>
                  <a:pt x="64" y="59"/>
                </a:cubicBezTo>
                <a:cubicBezTo>
                  <a:pt x="64" y="62"/>
                  <a:pt x="61" y="65"/>
                  <a:pt x="57" y="65"/>
                </a:cubicBezTo>
                <a:moveTo>
                  <a:pt x="58" y="0"/>
                </a:moveTo>
                <a:cubicBezTo>
                  <a:pt x="26" y="0"/>
                  <a:pt x="0" y="26"/>
                  <a:pt x="0" y="58"/>
                </a:cubicBezTo>
                <a:cubicBezTo>
                  <a:pt x="0" y="90"/>
                  <a:pt x="26" y="117"/>
                  <a:pt x="58" y="117"/>
                </a:cubicBezTo>
                <a:cubicBezTo>
                  <a:pt x="90" y="117"/>
                  <a:pt x="117" y="90"/>
                  <a:pt x="117" y="58"/>
                </a:cubicBezTo>
                <a:cubicBezTo>
                  <a:pt x="117" y="26"/>
                  <a:pt x="90" y="0"/>
                  <a:pt x="58"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8" name="Freeform 10"/>
          <p:cNvSpPr>
            <a:spLocks noEditPoints="1"/>
          </p:cNvSpPr>
          <p:nvPr/>
        </p:nvSpPr>
        <p:spPr>
          <a:xfrm>
            <a:off x="2596710" y="2838840"/>
            <a:ext cx="595313" cy="431800"/>
          </a:xfrm>
          <a:custGeom>
            <a:avLst/>
            <a:gdLst/>
            <a:ahLst/>
            <a:cxnLst>
              <a:cxn ang="0">
                <a:pos x="909491562" y="890655822"/>
              </a:cxn>
              <a:cxn ang="0">
                <a:pos x="755048655" y="957874511"/>
              </a:cxn>
              <a:cxn ang="0">
                <a:pos x="755048655" y="1260364075"/>
              </a:cxn>
              <a:cxn ang="0">
                <a:pos x="909491562" y="1327582764"/>
              </a:cxn>
              <a:cxn ang="0">
                <a:pos x="1063934470" y="1260364075"/>
              </a:cxn>
              <a:cxn ang="0">
                <a:pos x="1063934470" y="957874511"/>
              </a:cxn>
              <a:cxn ang="0">
                <a:pos x="909491562" y="890655822"/>
              </a:cxn>
              <a:cxn ang="0">
                <a:pos x="909491562" y="470536286"/>
              </a:cxn>
              <a:cxn ang="0">
                <a:pos x="377527107" y="688999756"/>
              </a:cxn>
              <a:cxn ang="0">
                <a:pos x="377527107" y="857046478"/>
              </a:cxn>
              <a:cxn ang="0">
                <a:pos x="463323162" y="890655822"/>
              </a:cxn>
              <a:cxn ang="0">
                <a:pos x="549124777" y="857046478"/>
              </a:cxn>
              <a:cxn ang="0">
                <a:pos x="909491562" y="722609101"/>
              </a:cxn>
              <a:cxn ang="0">
                <a:pos x="1269858347" y="857046478"/>
              </a:cxn>
              <a:cxn ang="0">
                <a:pos x="1355659962" y="890655822"/>
              </a:cxn>
              <a:cxn ang="0">
                <a:pos x="1441456017" y="857046478"/>
              </a:cxn>
              <a:cxn ang="0">
                <a:pos x="1441456017" y="688999756"/>
              </a:cxn>
              <a:cxn ang="0">
                <a:pos x="909491562" y="470536286"/>
              </a:cxn>
              <a:cxn ang="0">
                <a:pos x="909491562" y="0"/>
              </a:cxn>
              <a:cxn ang="0">
                <a:pos x="34320646" y="369708253"/>
              </a:cxn>
              <a:cxn ang="0">
                <a:pos x="34320646" y="520947569"/>
              </a:cxn>
              <a:cxn ang="0">
                <a:pos x="120122261" y="554562379"/>
              </a:cxn>
              <a:cxn ang="0">
                <a:pos x="205923877" y="520947569"/>
              </a:cxn>
              <a:cxn ang="0">
                <a:pos x="909491562" y="235265410"/>
              </a:cxn>
              <a:cxn ang="0">
                <a:pos x="1630219571" y="520947569"/>
              </a:cxn>
              <a:cxn ang="0">
                <a:pos x="1716021187" y="554562379"/>
              </a:cxn>
              <a:cxn ang="0">
                <a:pos x="1784662479" y="520947569"/>
              </a:cxn>
              <a:cxn ang="0">
                <a:pos x="1784662479" y="369708253"/>
              </a:cxn>
              <a:cxn ang="0">
                <a:pos x="909491562" y="0"/>
              </a:cxn>
            </a:cxnLst>
            <a:rect l="0" t="0" r="0" b="0"/>
            <a:pathLst>
              <a:path w="107" h="79">
                <a:moveTo>
                  <a:pt x="53" y="53"/>
                </a:moveTo>
                <a:cubicBezTo>
                  <a:pt x="50" y="53"/>
                  <a:pt x="46" y="55"/>
                  <a:pt x="44" y="57"/>
                </a:cubicBezTo>
                <a:cubicBezTo>
                  <a:pt x="39" y="62"/>
                  <a:pt x="39" y="70"/>
                  <a:pt x="44" y="75"/>
                </a:cubicBezTo>
                <a:cubicBezTo>
                  <a:pt x="46" y="77"/>
                  <a:pt x="50" y="79"/>
                  <a:pt x="53" y="79"/>
                </a:cubicBezTo>
                <a:cubicBezTo>
                  <a:pt x="56" y="79"/>
                  <a:pt x="59" y="77"/>
                  <a:pt x="62" y="75"/>
                </a:cubicBezTo>
                <a:cubicBezTo>
                  <a:pt x="67" y="70"/>
                  <a:pt x="67" y="62"/>
                  <a:pt x="62" y="57"/>
                </a:cubicBezTo>
                <a:cubicBezTo>
                  <a:pt x="59" y="55"/>
                  <a:pt x="56" y="53"/>
                  <a:pt x="53" y="53"/>
                </a:cubicBezTo>
                <a:moveTo>
                  <a:pt x="53" y="28"/>
                </a:moveTo>
                <a:cubicBezTo>
                  <a:pt x="42" y="28"/>
                  <a:pt x="31" y="32"/>
                  <a:pt x="22" y="41"/>
                </a:cubicBezTo>
                <a:cubicBezTo>
                  <a:pt x="19" y="44"/>
                  <a:pt x="19" y="48"/>
                  <a:pt x="22" y="51"/>
                </a:cubicBezTo>
                <a:cubicBezTo>
                  <a:pt x="24" y="53"/>
                  <a:pt x="25" y="53"/>
                  <a:pt x="27" y="53"/>
                </a:cubicBezTo>
                <a:cubicBezTo>
                  <a:pt x="29" y="53"/>
                  <a:pt x="31" y="53"/>
                  <a:pt x="32" y="51"/>
                </a:cubicBezTo>
                <a:cubicBezTo>
                  <a:pt x="38" y="45"/>
                  <a:pt x="46" y="43"/>
                  <a:pt x="53" y="43"/>
                </a:cubicBezTo>
                <a:cubicBezTo>
                  <a:pt x="61" y="43"/>
                  <a:pt x="68" y="45"/>
                  <a:pt x="74" y="51"/>
                </a:cubicBezTo>
                <a:cubicBezTo>
                  <a:pt x="76" y="53"/>
                  <a:pt x="77" y="53"/>
                  <a:pt x="79" y="53"/>
                </a:cubicBezTo>
                <a:cubicBezTo>
                  <a:pt x="81" y="53"/>
                  <a:pt x="83" y="53"/>
                  <a:pt x="84" y="51"/>
                </a:cubicBezTo>
                <a:cubicBezTo>
                  <a:pt x="87" y="48"/>
                  <a:pt x="87" y="44"/>
                  <a:pt x="84" y="41"/>
                </a:cubicBezTo>
                <a:cubicBezTo>
                  <a:pt x="76" y="32"/>
                  <a:pt x="65" y="28"/>
                  <a:pt x="53" y="28"/>
                </a:cubicBezTo>
                <a:moveTo>
                  <a:pt x="53" y="0"/>
                </a:moveTo>
                <a:cubicBezTo>
                  <a:pt x="35" y="0"/>
                  <a:pt x="16" y="7"/>
                  <a:pt x="2" y="22"/>
                </a:cubicBezTo>
                <a:cubicBezTo>
                  <a:pt x="0" y="24"/>
                  <a:pt x="0" y="28"/>
                  <a:pt x="2" y="31"/>
                </a:cubicBezTo>
                <a:cubicBezTo>
                  <a:pt x="3" y="32"/>
                  <a:pt x="5" y="33"/>
                  <a:pt x="7" y="33"/>
                </a:cubicBezTo>
                <a:cubicBezTo>
                  <a:pt x="9" y="33"/>
                  <a:pt x="10" y="32"/>
                  <a:pt x="12" y="31"/>
                </a:cubicBezTo>
                <a:cubicBezTo>
                  <a:pt x="23" y="20"/>
                  <a:pt x="38" y="14"/>
                  <a:pt x="53" y="14"/>
                </a:cubicBezTo>
                <a:cubicBezTo>
                  <a:pt x="68" y="14"/>
                  <a:pt x="83" y="20"/>
                  <a:pt x="95" y="31"/>
                </a:cubicBezTo>
                <a:cubicBezTo>
                  <a:pt x="96" y="32"/>
                  <a:pt x="98" y="33"/>
                  <a:pt x="100" y="33"/>
                </a:cubicBezTo>
                <a:cubicBezTo>
                  <a:pt x="101" y="33"/>
                  <a:pt x="103" y="32"/>
                  <a:pt x="104" y="31"/>
                </a:cubicBezTo>
                <a:cubicBezTo>
                  <a:pt x="107" y="28"/>
                  <a:pt x="107" y="24"/>
                  <a:pt x="104" y="22"/>
                </a:cubicBezTo>
                <a:cubicBezTo>
                  <a:pt x="90" y="7"/>
                  <a:pt x="72" y="0"/>
                  <a:pt x="53"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9" name="Freeform 73"/>
          <p:cNvSpPr>
            <a:spLocks noEditPoints="1"/>
          </p:cNvSpPr>
          <p:nvPr/>
        </p:nvSpPr>
        <p:spPr>
          <a:xfrm>
            <a:off x="7468212" y="3477015"/>
            <a:ext cx="416365" cy="470048"/>
          </a:xfrm>
          <a:custGeom>
            <a:avLst/>
            <a:gdLst/>
            <a:ahLst/>
            <a:cxnLst>
              <a:cxn ang="0">
                <a:pos x="786242555" y="393990353"/>
              </a:cxn>
              <a:cxn ang="0">
                <a:pos x="769866386" y="393990353"/>
              </a:cxn>
              <a:cxn ang="0">
                <a:pos x="769866386" y="393990353"/>
              </a:cxn>
              <a:cxn ang="0">
                <a:pos x="671582737" y="439452861"/>
              </a:cxn>
              <a:cxn ang="0">
                <a:pos x="671582737" y="606140520"/>
              </a:cxn>
              <a:cxn ang="0">
                <a:pos x="687964233" y="621293048"/>
              </a:cxn>
              <a:cxn ang="0">
                <a:pos x="687964233" y="1682043880"/>
              </a:cxn>
              <a:cxn ang="0">
                <a:pos x="769866386" y="1757811445"/>
              </a:cxn>
              <a:cxn ang="0">
                <a:pos x="868144708" y="1682043880"/>
              </a:cxn>
              <a:cxn ang="0">
                <a:pos x="868144708" y="621293048"/>
              </a:cxn>
              <a:cxn ang="0">
                <a:pos x="884526204" y="606140520"/>
              </a:cxn>
              <a:cxn ang="0">
                <a:pos x="884526204" y="439452861"/>
              </a:cxn>
              <a:cxn ang="0">
                <a:pos x="786242555" y="393990353"/>
              </a:cxn>
              <a:cxn ang="0">
                <a:pos x="573304416" y="196997637"/>
              </a:cxn>
              <a:cxn ang="0">
                <a:pos x="524165255" y="212150166"/>
              </a:cxn>
              <a:cxn ang="0">
                <a:pos x="524165255" y="833443215"/>
              </a:cxn>
              <a:cxn ang="0">
                <a:pos x="573304416" y="863753193"/>
              </a:cxn>
              <a:cxn ang="0">
                <a:pos x="622443576" y="833443215"/>
              </a:cxn>
              <a:cxn ang="0">
                <a:pos x="622443576" y="742523121"/>
              </a:cxn>
              <a:cxn ang="0">
                <a:pos x="540541423" y="530372955"/>
              </a:cxn>
              <a:cxn ang="0">
                <a:pos x="622443576" y="318222788"/>
              </a:cxn>
              <a:cxn ang="0">
                <a:pos x="622443576" y="212150166"/>
              </a:cxn>
              <a:cxn ang="0">
                <a:pos x="573304416" y="196997637"/>
              </a:cxn>
              <a:cxn ang="0">
                <a:pos x="982804526" y="196997637"/>
              </a:cxn>
              <a:cxn ang="0">
                <a:pos x="917283869" y="212150166"/>
              </a:cxn>
              <a:cxn ang="0">
                <a:pos x="917283869" y="318222788"/>
              </a:cxn>
              <a:cxn ang="0">
                <a:pos x="1015567518" y="530372955"/>
              </a:cxn>
              <a:cxn ang="0">
                <a:pos x="917283869" y="742523121"/>
              </a:cxn>
              <a:cxn ang="0">
                <a:pos x="917283869" y="833443215"/>
              </a:cxn>
              <a:cxn ang="0">
                <a:pos x="982804526" y="863753193"/>
              </a:cxn>
              <a:cxn ang="0">
                <a:pos x="1031943686" y="833443215"/>
              </a:cxn>
              <a:cxn ang="0">
                <a:pos x="1031943686" y="212150166"/>
              </a:cxn>
              <a:cxn ang="0">
                <a:pos x="982804526" y="196997637"/>
              </a:cxn>
              <a:cxn ang="0">
                <a:pos x="360360949" y="0"/>
              </a:cxn>
              <a:cxn ang="0">
                <a:pos x="311221788" y="15152528"/>
              </a:cxn>
              <a:cxn ang="0">
                <a:pos x="311221788" y="1045593381"/>
              </a:cxn>
              <a:cxn ang="0">
                <a:pos x="360360949" y="1060745910"/>
              </a:cxn>
              <a:cxn ang="0">
                <a:pos x="409500110" y="1045593381"/>
              </a:cxn>
              <a:cxn ang="0">
                <a:pos x="409500110" y="939520758"/>
              </a:cxn>
              <a:cxn ang="0">
                <a:pos x="229319635" y="530372955"/>
              </a:cxn>
              <a:cxn ang="0">
                <a:pos x="409500110" y="106072622"/>
              </a:cxn>
              <a:cxn ang="0">
                <a:pos x="409500110" y="15152528"/>
              </a:cxn>
              <a:cxn ang="0">
                <a:pos x="360360949" y="0"/>
              </a:cxn>
              <a:cxn ang="0">
                <a:pos x="1195747992" y="0"/>
              </a:cxn>
              <a:cxn ang="0">
                <a:pos x="1146608832" y="15152528"/>
              </a:cxn>
              <a:cxn ang="0">
                <a:pos x="1146608832" y="106072622"/>
              </a:cxn>
              <a:cxn ang="0">
                <a:pos x="1326789306" y="530372955"/>
              </a:cxn>
              <a:cxn ang="0">
                <a:pos x="1146608832" y="939520758"/>
              </a:cxn>
              <a:cxn ang="0">
                <a:pos x="1146608832" y="1045593381"/>
              </a:cxn>
              <a:cxn ang="0">
                <a:pos x="1195747992" y="1060745910"/>
              </a:cxn>
              <a:cxn ang="0">
                <a:pos x="1244887153" y="1045593381"/>
              </a:cxn>
              <a:cxn ang="0">
                <a:pos x="1244887153" y="15152528"/>
              </a:cxn>
              <a:cxn ang="0">
                <a:pos x="1195747992" y="0"/>
              </a:cxn>
            </a:cxnLst>
            <a:rect l="0" t="0" r="0" b="0"/>
            <a:pathLst>
              <a:path w="95" h="116">
                <a:moveTo>
                  <a:pt x="48" y="26"/>
                </a:moveTo>
                <a:cubicBezTo>
                  <a:pt x="48" y="26"/>
                  <a:pt x="48" y="26"/>
                  <a:pt x="47" y="26"/>
                </a:cubicBezTo>
                <a:cubicBezTo>
                  <a:pt x="47" y="26"/>
                  <a:pt x="47" y="26"/>
                  <a:pt x="47" y="26"/>
                </a:cubicBezTo>
                <a:cubicBezTo>
                  <a:pt x="45" y="26"/>
                  <a:pt x="42" y="27"/>
                  <a:pt x="41" y="29"/>
                </a:cubicBezTo>
                <a:cubicBezTo>
                  <a:pt x="38" y="32"/>
                  <a:pt x="38" y="37"/>
                  <a:pt x="41" y="40"/>
                </a:cubicBezTo>
                <a:cubicBezTo>
                  <a:pt x="41" y="41"/>
                  <a:pt x="42" y="41"/>
                  <a:pt x="42" y="41"/>
                </a:cubicBezTo>
                <a:cubicBezTo>
                  <a:pt x="42" y="111"/>
                  <a:pt x="42" y="111"/>
                  <a:pt x="42" y="111"/>
                </a:cubicBezTo>
                <a:cubicBezTo>
                  <a:pt x="42" y="114"/>
                  <a:pt x="44" y="116"/>
                  <a:pt x="47" y="116"/>
                </a:cubicBezTo>
                <a:cubicBezTo>
                  <a:pt x="50" y="116"/>
                  <a:pt x="53" y="114"/>
                  <a:pt x="53" y="111"/>
                </a:cubicBezTo>
                <a:cubicBezTo>
                  <a:pt x="53" y="41"/>
                  <a:pt x="53" y="41"/>
                  <a:pt x="53" y="41"/>
                </a:cubicBezTo>
                <a:cubicBezTo>
                  <a:pt x="53" y="41"/>
                  <a:pt x="53" y="41"/>
                  <a:pt x="54" y="40"/>
                </a:cubicBezTo>
                <a:cubicBezTo>
                  <a:pt x="57" y="37"/>
                  <a:pt x="57" y="32"/>
                  <a:pt x="54" y="29"/>
                </a:cubicBezTo>
                <a:cubicBezTo>
                  <a:pt x="52" y="27"/>
                  <a:pt x="50" y="26"/>
                  <a:pt x="48" y="26"/>
                </a:cubicBezTo>
                <a:moveTo>
                  <a:pt x="35" y="13"/>
                </a:moveTo>
                <a:cubicBezTo>
                  <a:pt x="34" y="13"/>
                  <a:pt x="32" y="13"/>
                  <a:pt x="32" y="14"/>
                </a:cubicBezTo>
                <a:cubicBezTo>
                  <a:pt x="20" y="26"/>
                  <a:pt x="20" y="44"/>
                  <a:pt x="32" y="55"/>
                </a:cubicBezTo>
                <a:cubicBezTo>
                  <a:pt x="32" y="56"/>
                  <a:pt x="34" y="57"/>
                  <a:pt x="35" y="57"/>
                </a:cubicBezTo>
                <a:cubicBezTo>
                  <a:pt x="36" y="57"/>
                  <a:pt x="37" y="56"/>
                  <a:pt x="38" y="55"/>
                </a:cubicBezTo>
                <a:cubicBezTo>
                  <a:pt x="40" y="53"/>
                  <a:pt x="40" y="50"/>
                  <a:pt x="38" y="49"/>
                </a:cubicBezTo>
                <a:cubicBezTo>
                  <a:pt x="34" y="45"/>
                  <a:pt x="33" y="40"/>
                  <a:pt x="33" y="35"/>
                </a:cubicBezTo>
                <a:cubicBezTo>
                  <a:pt x="33" y="30"/>
                  <a:pt x="34" y="25"/>
                  <a:pt x="38" y="21"/>
                </a:cubicBezTo>
                <a:cubicBezTo>
                  <a:pt x="40" y="19"/>
                  <a:pt x="40" y="16"/>
                  <a:pt x="38" y="14"/>
                </a:cubicBezTo>
                <a:cubicBezTo>
                  <a:pt x="37" y="13"/>
                  <a:pt x="36" y="13"/>
                  <a:pt x="35" y="13"/>
                </a:cubicBezTo>
                <a:moveTo>
                  <a:pt x="60" y="13"/>
                </a:moveTo>
                <a:cubicBezTo>
                  <a:pt x="59" y="13"/>
                  <a:pt x="57" y="13"/>
                  <a:pt x="56" y="14"/>
                </a:cubicBezTo>
                <a:cubicBezTo>
                  <a:pt x="55" y="16"/>
                  <a:pt x="55" y="19"/>
                  <a:pt x="56" y="21"/>
                </a:cubicBezTo>
                <a:cubicBezTo>
                  <a:pt x="60" y="25"/>
                  <a:pt x="62" y="30"/>
                  <a:pt x="62" y="35"/>
                </a:cubicBezTo>
                <a:cubicBezTo>
                  <a:pt x="62" y="40"/>
                  <a:pt x="60" y="45"/>
                  <a:pt x="56" y="49"/>
                </a:cubicBezTo>
                <a:cubicBezTo>
                  <a:pt x="55" y="50"/>
                  <a:pt x="55" y="53"/>
                  <a:pt x="56" y="55"/>
                </a:cubicBezTo>
                <a:cubicBezTo>
                  <a:pt x="57" y="56"/>
                  <a:pt x="59" y="57"/>
                  <a:pt x="60" y="57"/>
                </a:cubicBezTo>
                <a:cubicBezTo>
                  <a:pt x="61" y="57"/>
                  <a:pt x="62" y="56"/>
                  <a:pt x="63" y="55"/>
                </a:cubicBezTo>
                <a:cubicBezTo>
                  <a:pt x="75" y="44"/>
                  <a:pt x="75" y="26"/>
                  <a:pt x="63" y="14"/>
                </a:cubicBezTo>
                <a:cubicBezTo>
                  <a:pt x="62" y="13"/>
                  <a:pt x="61" y="13"/>
                  <a:pt x="60" y="13"/>
                </a:cubicBezTo>
                <a:moveTo>
                  <a:pt x="22" y="0"/>
                </a:moveTo>
                <a:cubicBezTo>
                  <a:pt x="21" y="0"/>
                  <a:pt x="19" y="0"/>
                  <a:pt x="19" y="1"/>
                </a:cubicBezTo>
                <a:cubicBezTo>
                  <a:pt x="0" y="20"/>
                  <a:pt x="0" y="50"/>
                  <a:pt x="19" y="69"/>
                </a:cubicBezTo>
                <a:cubicBezTo>
                  <a:pt x="19" y="69"/>
                  <a:pt x="21" y="70"/>
                  <a:pt x="22" y="70"/>
                </a:cubicBezTo>
                <a:cubicBezTo>
                  <a:pt x="23" y="70"/>
                  <a:pt x="24" y="69"/>
                  <a:pt x="25" y="69"/>
                </a:cubicBezTo>
                <a:cubicBezTo>
                  <a:pt x="27" y="67"/>
                  <a:pt x="27" y="64"/>
                  <a:pt x="25" y="62"/>
                </a:cubicBezTo>
                <a:cubicBezTo>
                  <a:pt x="17" y="55"/>
                  <a:pt x="14" y="45"/>
                  <a:pt x="14" y="35"/>
                </a:cubicBezTo>
                <a:cubicBezTo>
                  <a:pt x="14" y="25"/>
                  <a:pt x="17" y="15"/>
                  <a:pt x="25" y="7"/>
                </a:cubicBezTo>
                <a:cubicBezTo>
                  <a:pt x="27" y="6"/>
                  <a:pt x="27" y="3"/>
                  <a:pt x="25" y="1"/>
                </a:cubicBezTo>
                <a:cubicBezTo>
                  <a:pt x="24" y="0"/>
                  <a:pt x="23" y="0"/>
                  <a:pt x="22" y="0"/>
                </a:cubicBezTo>
                <a:moveTo>
                  <a:pt x="73" y="0"/>
                </a:moveTo>
                <a:cubicBezTo>
                  <a:pt x="72" y="0"/>
                  <a:pt x="71" y="0"/>
                  <a:pt x="70" y="1"/>
                </a:cubicBezTo>
                <a:cubicBezTo>
                  <a:pt x="68" y="3"/>
                  <a:pt x="68" y="6"/>
                  <a:pt x="70" y="7"/>
                </a:cubicBezTo>
                <a:cubicBezTo>
                  <a:pt x="77" y="15"/>
                  <a:pt x="81" y="25"/>
                  <a:pt x="81" y="35"/>
                </a:cubicBezTo>
                <a:cubicBezTo>
                  <a:pt x="81" y="45"/>
                  <a:pt x="77" y="55"/>
                  <a:pt x="70" y="62"/>
                </a:cubicBezTo>
                <a:cubicBezTo>
                  <a:pt x="68" y="64"/>
                  <a:pt x="68" y="67"/>
                  <a:pt x="70" y="69"/>
                </a:cubicBezTo>
                <a:cubicBezTo>
                  <a:pt x="71" y="69"/>
                  <a:pt x="72" y="70"/>
                  <a:pt x="73" y="70"/>
                </a:cubicBezTo>
                <a:cubicBezTo>
                  <a:pt x="74" y="70"/>
                  <a:pt x="75" y="69"/>
                  <a:pt x="76" y="69"/>
                </a:cubicBezTo>
                <a:cubicBezTo>
                  <a:pt x="95" y="50"/>
                  <a:pt x="95" y="20"/>
                  <a:pt x="76" y="1"/>
                </a:cubicBezTo>
                <a:cubicBezTo>
                  <a:pt x="75" y="0"/>
                  <a:pt x="74" y="0"/>
                  <a:pt x="73"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0" name="Freeform 12"/>
          <p:cNvSpPr>
            <a:spLocks noEditPoints="1"/>
          </p:cNvSpPr>
          <p:nvPr/>
        </p:nvSpPr>
        <p:spPr>
          <a:xfrm>
            <a:off x="8354573" y="5188340"/>
            <a:ext cx="252412" cy="241300"/>
          </a:xfrm>
          <a:custGeom>
            <a:avLst/>
            <a:gdLst/>
            <a:ahLst/>
            <a:cxnLst>
              <a:cxn ang="0">
                <a:pos x="100101438" y="541922457"/>
              </a:cxn>
              <a:cxn ang="0">
                <a:pos x="71500034" y="520531298"/>
              </a:cxn>
              <a:cxn ang="0">
                <a:pos x="71500034" y="221048139"/>
              </a:cxn>
              <a:cxn ang="0">
                <a:pos x="100101438" y="199656980"/>
              </a:cxn>
              <a:cxn ang="0">
                <a:pos x="550552120" y="199656980"/>
              </a:cxn>
              <a:cxn ang="0">
                <a:pos x="586302137" y="221048139"/>
              </a:cxn>
              <a:cxn ang="0">
                <a:pos x="586302137" y="520531298"/>
              </a:cxn>
              <a:cxn ang="0">
                <a:pos x="550552120" y="541922457"/>
              </a:cxn>
              <a:cxn ang="0">
                <a:pos x="100101438" y="541922457"/>
              </a:cxn>
              <a:cxn ang="0">
                <a:pos x="200200560" y="128349264"/>
              </a:cxn>
              <a:cxn ang="0">
                <a:pos x="200200560" y="99828490"/>
              </a:cxn>
              <a:cxn ang="0">
                <a:pos x="228801963" y="71305403"/>
              </a:cxn>
              <a:cxn ang="0">
                <a:pos x="679252645" y="71305403"/>
              </a:cxn>
              <a:cxn ang="0">
                <a:pos x="707854049" y="99828490"/>
              </a:cxn>
              <a:cxn ang="0">
                <a:pos x="707854049" y="392182033"/>
              </a:cxn>
              <a:cxn ang="0">
                <a:pos x="679252645" y="413573192"/>
              </a:cxn>
              <a:cxn ang="0">
                <a:pos x="657804488" y="413573192"/>
              </a:cxn>
              <a:cxn ang="0">
                <a:pos x="657804488" y="221048139"/>
              </a:cxn>
              <a:cxn ang="0">
                <a:pos x="550552120" y="128349264"/>
              </a:cxn>
              <a:cxn ang="0">
                <a:pos x="200200560" y="128349264"/>
              </a:cxn>
              <a:cxn ang="0">
                <a:pos x="679252645" y="0"/>
              </a:cxn>
              <a:cxn ang="0">
                <a:pos x="228801963" y="0"/>
              </a:cxn>
              <a:cxn ang="0">
                <a:pos x="128700525" y="99828490"/>
              </a:cxn>
              <a:cxn ang="0">
                <a:pos x="128700525" y="128349264"/>
              </a:cxn>
              <a:cxn ang="0">
                <a:pos x="100101438" y="128349264"/>
              </a:cxn>
              <a:cxn ang="0">
                <a:pos x="0" y="221048139"/>
              </a:cxn>
              <a:cxn ang="0">
                <a:pos x="0" y="520531298"/>
              </a:cxn>
              <a:cxn ang="0">
                <a:pos x="100101438" y="613230173"/>
              </a:cxn>
              <a:cxn ang="0">
                <a:pos x="278851524" y="613230173"/>
              </a:cxn>
              <a:cxn ang="0">
                <a:pos x="278851524" y="663142106"/>
              </a:cxn>
              <a:cxn ang="0">
                <a:pos x="185901016" y="663142106"/>
              </a:cxn>
              <a:cxn ang="0">
                <a:pos x="150150999" y="698797120"/>
              </a:cxn>
              <a:cxn ang="0">
                <a:pos x="185901016" y="741579437"/>
              </a:cxn>
              <a:cxn ang="0">
                <a:pos x="471903471" y="741579437"/>
              </a:cxn>
              <a:cxn ang="0">
                <a:pos x="507653488" y="698797120"/>
              </a:cxn>
              <a:cxn ang="0">
                <a:pos x="471903471" y="663142106"/>
              </a:cxn>
              <a:cxn ang="0">
                <a:pos x="378952963" y="663142106"/>
              </a:cxn>
              <a:cxn ang="0">
                <a:pos x="378952963" y="613230173"/>
              </a:cxn>
              <a:cxn ang="0">
                <a:pos x="550552120" y="613230173"/>
              </a:cxn>
              <a:cxn ang="0">
                <a:pos x="657804488" y="520531298"/>
              </a:cxn>
              <a:cxn ang="0">
                <a:pos x="657804488" y="484878596"/>
              </a:cxn>
              <a:cxn ang="0">
                <a:pos x="679252645" y="484878596"/>
              </a:cxn>
              <a:cxn ang="0">
                <a:pos x="779354083" y="392182033"/>
              </a:cxn>
              <a:cxn ang="0">
                <a:pos x="779354083" y="99828490"/>
              </a:cxn>
              <a:cxn ang="0">
                <a:pos x="679252645" y="0"/>
              </a:cxn>
            </a:cxnLst>
            <a:rect l="0" t="0" r="0" b="0"/>
            <a:pathLst>
              <a:path w="109" h="104">
                <a:moveTo>
                  <a:pt x="14" y="76"/>
                </a:moveTo>
                <a:cubicBezTo>
                  <a:pt x="12" y="76"/>
                  <a:pt x="10" y="74"/>
                  <a:pt x="10" y="73"/>
                </a:cubicBezTo>
                <a:cubicBezTo>
                  <a:pt x="10" y="31"/>
                  <a:pt x="10" y="31"/>
                  <a:pt x="10" y="31"/>
                </a:cubicBezTo>
                <a:cubicBezTo>
                  <a:pt x="10" y="30"/>
                  <a:pt x="12" y="28"/>
                  <a:pt x="14" y="28"/>
                </a:cubicBezTo>
                <a:cubicBezTo>
                  <a:pt x="77" y="28"/>
                  <a:pt x="77" y="28"/>
                  <a:pt x="77" y="28"/>
                </a:cubicBezTo>
                <a:cubicBezTo>
                  <a:pt x="80" y="28"/>
                  <a:pt x="82" y="30"/>
                  <a:pt x="82" y="31"/>
                </a:cubicBezTo>
                <a:cubicBezTo>
                  <a:pt x="82" y="73"/>
                  <a:pt x="82" y="73"/>
                  <a:pt x="82" y="73"/>
                </a:cubicBezTo>
                <a:cubicBezTo>
                  <a:pt x="82" y="74"/>
                  <a:pt x="80" y="76"/>
                  <a:pt x="77" y="76"/>
                </a:cubicBezTo>
                <a:cubicBezTo>
                  <a:pt x="14" y="76"/>
                  <a:pt x="14" y="76"/>
                  <a:pt x="14" y="76"/>
                </a:cubicBezTo>
                <a:moveTo>
                  <a:pt x="28" y="18"/>
                </a:moveTo>
                <a:cubicBezTo>
                  <a:pt x="28" y="14"/>
                  <a:pt x="28" y="14"/>
                  <a:pt x="28" y="14"/>
                </a:cubicBezTo>
                <a:cubicBezTo>
                  <a:pt x="28" y="12"/>
                  <a:pt x="29" y="10"/>
                  <a:pt x="32" y="10"/>
                </a:cubicBezTo>
                <a:cubicBezTo>
                  <a:pt x="95" y="10"/>
                  <a:pt x="95" y="10"/>
                  <a:pt x="95" y="10"/>
                </a:cubicBezTo>
                <a:cubicBezTo>
                  <a:pt x="98" y="10"/>
                  <a:pt x="99" y="12"/>
                  <a:pt x="99" y="14"/>
                </a:cubicBezTo>
                <a:cubicBezTo>
                  <a:pt x="99" y="55"/>
                  <a:pt x="99" y="55"/>
                  <a:pt x="99" y="55"/>
                </a:cubicBezTo>
                <a:cubicBezTo>
                  <a:pt x="99" y="56"/>
                  <a:pt x="98" y="58"/>
                  <a:pt x="95" y="58"/>
                </a:cubicBezTo>
                <a:cubicBezTo>
                  <a:pt x="92" y="58"/>
                  <a:pt x="92" y="58"/>
                  <a:pt x="92" y="58"/>
                </a:cubicBezTo>
                <a:cubicBezTo>
                  <a:pt x="92" y="31"/>
                  <a:pt x="92" y="31"/>
                  <a:pt x="92" y="31"/>
                </a:cubicBezTo>
                <a:cubicBezTo>
                  <a:pt x="92" y="23"/>
                  <a:pt x="85" y="18"/>
                  <a:pt x="77" y="18"/>
                </a:cubicBezTo>
                <a:cubicBezTo>
                  <a:pt x="28" y="18"/>
                  <a:pt x="28" y="18"/>
                  <a:pt x="28" y="18"/>
                </a:cubicBezTo>
                <a:moveTo>
                  <a:pt x="95" y="0"/>
                </a:moveTo>
                <a:cubicBezTo>
                  <a:pt x="32" y="0"/>
                  <a:pt x="32" y="0"/>
                  <a:pt x="32" y="0"/>
                </a:cubicBezTo>
                <a:cubicBezTo>
                  <a:pt x="24" y="0"/>
                  <a:pt x="18" y="6"/>
                  <a:pt x="18" y="14"/>
                </a:cubicBezTo>
                <a:cubicBezTo>
                  <a:pt x="18" y="18"/>
                  <a:pt x="18" y="18"/>
                  <a:pt x="18" y="18"/>
                </a:cubicBezTo>
                <a:cubicBezTo>
                  <a:pt x="14" y="18"/>
                  <a:pt x="14" y="18"/>
                  <a:pt x="14" y="18"/>
                </a:cubicBezTo>
                <a:cubicBezTo>
                  <a:pt x="7" y="18"/>
                  <a:pt x="0" y="23"/>
                  <a:pt x="0" y="31"/>
                </a:cubicBezTo>
                <a:cubicBezTo>
                  <a:pt x="0" y="73"/>
                  <a:pt x="0" y="73"/>
                  <a:pt x="0" y="73"/>
                </a:cubicBezTo>
                <a:cubicBezTo>
                  <a:pt x="0" y="81"/>
                  <a:pt x="7" y="86"/>
                  <a:pt x="14" y="86"/>
                </a:cubicBezTo>
                <a:cubicBezTo>
                  <a:pt x="39" y="86"/>
                  <a:pt x="39" y="86"/>
                  <a:pt x="39" y="86"/>
                </a:cubicBezTo>
                <a:cubicBezTo>
                  <a:pt x="39" y="93"/>
                  <a:pt x="39" y="93"/>
                  <a:pt x="39" y="93"/>
                </a:cubicBezTo>
                <a:cubicBezTo>
                  <a:pt x="26" y="93"/>
                  <a:pt x="26" y="93"/>
                  <a:pt x="26" y="93"/>
                </a:cubicBezTo>
                <a:cubicBezTo>
                  <a:pt x="23" y="93"/>
                  <a:pt x="21" y="95"/>
                  <a:pt x="21" y="98"/>
                </a:cubicBezTo>
                <a:cubicBezTo>
                  <a:pt x="21" y="101"/>
                  <a:pt x="23" y="104"/>
                  <a:pt x="26" y="104"/>
                </a:cubicBezTo>
                <a:cubicBezTo>
                  <a:pt x="66" y="104"/>
                  <a:pt x="66" y="104"/>
                  <a:pt x="66" y="104"/>
                </a:cubicBezTo>
                <a:cubicBezTo>
                  <a:pt x="68" y="104"/>
                  <a:pt x="71" y="101"/>
                  <a:pt x="71" y="98"/>
                </a:cubicBezTo>
                <a:cubicBezTo>
                  <a:pt x="71" y="95"/>
                  <a:pt x="68" y="93"/>
                  <a:pt x="66" y="93"/>
                </a:cubicBezTo>
                <a:cubicBezTo>
                  <a:pt x="53" y="93"/>
                  <a:pt x="53" y="93"/>
                  <a:pt x="53" y="93"/>
                </a:cubicBezTo>
                <a:cubicBezTo>
                  <a:pt x="53" y="86"/>
                  <a:pt x="53" y="86"/>
                  <a:pt x="53" y="86"/>
                </a:cubicBezTo>
                <a:cubicBezTo>
                  <a:pt x="77" y="86"/>
                  <a:pt x="77" y="86"/>
                  <a:pt x="77" y="86"/>
                </a:cubicBezTo>
                <a:cubicBezTo>
                  <a:pt x="85" y="86"/>
                  <a:pt x="92" y="81"/>
                  <a:pt x="92" y="73"/>
                </a:cubicBezTo>
                <a:cubicBezTo>
                  <a:pt x="92" y="68"/>
                  <a:pt x="92" y="68"/>
                  <a:pt x="92" y="68"/>
                </a:cubicBezTo>
                <a:cubicBezTo>
                  <a:pt x="95" y="68"/>
                  <a:pt x="95" y="68"/>
                  <a:pt x="95" y="68"/>
                </a:cubicBezTo>
                <a:cubicBezTo>
                  <a:pt x="103" y="68"/>
                  <a:pt x="109" y="63"/>
                  <a:pt x="109" y="55"/>
                </a:cubicBezTo>
                <a:cubicBezTo>
                  <a:pt x="109" y="14"/>
                  <a:pt x="109" y="14"/>
                  <a:pt x="109" y="14"/>
                </a:cubicBezTo>
                <a:cubicBezTo>
                  <a:pt x="109" y="6"/>
                  <a:pt x="103" y="0"/>
                  <a:pt x="95" y="0"/>
                </a:cubicBezTo>
              </a:path>
            </a:pathLst>
          </a:custGeom>
          <a:solidFill>
            <a:sysClr val="window" lastClr="FFFFFF"/>
          </a:solidFill>
          <a:ln w="9525">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nvGrpSpPr>
          <p:cNvPr id="37" name="组合 36"/>
          <p:cNvGrpSpPr/>
          <p:nvPr/>
        </p:nvGrpSpPr>
        <p:grpSpPr>
          <a:xfrm>
            <a:off x="4578230" y="392383"/>
            <a:ext cx="2804633" cy="667459"/>
            <a:chOff x="4734184" y="202378"/>
            <a:chExt cx="2804633" cy="667459"/>
          </a:xfrm>
        </p:grpSpPr>
        <p:sp>
          <p:nvSpPr>
            <p:cNvPr id="40" name="文本框 39"/>
            <p:cNvSpPr txBox="1"/>
            <p:nvPr/>
          </p:nvSpPr>
          <p:spPr>
            <a:xfrm>
              <a:off x="4734184" y="202378"/>
              <a:ext cx="2804633" cy="368935"/>
            </a:xfrm>
            <a:prstGeom prst="rect">
              <a:avLst/>
            </a:prstGeom>
            <a:noFill/>
          </p:spPr>
          <p:txBody>
            <a:bodyPr wrap="square" lIns="0" tIns="0" rIns="0" bIns="0" rtlCol="0">
              <a:spAutoFit/>
              <a:scene3d>
                <a:camera prst="orthographicFront"/>
                <a:lightRig rig="threePt" dir="t"/>
              </a:scene3d>
            </a:bodyPr>
            <a:lstStyle/>
            <a:p>
              <a:pPr algn="dist"/>
              <a:r>
                <a:rPr lang="en-US" altLang="zh-CN" sz="2400" b="1" spc="300" dirty="0">
                  <a:solidFill>
                    <a:srgbClr val="506EA7"/>
                  </a:solidFill>
                  <a:cs typeface="+mn-ea"/>
                  <a:sym typeface="+mn-lt"/>
                </a:rPr>
                <a:t>TJOS</a:t>
              </a:r>
              <a:r>
                <a:rPr lang="zh-CN" altLang="en-US" sz="2400" b="1" spc="300" dirty="0">
                  <a:solidFill>
                    <a:srgbClr val="506EA7"/>
                  </a:solidFill>
                  <a:cs typeface="+mn-ea"/>
                  <a:sym typeface="+mn-lt"/>
                </a:rPr>
                <a:t>工作流程</a:t>
              </a:r>
              <a:endParaRPr lang="zh-CN" altLang="en-US" sz="2400" b="1" spc="300" dirty="0">
                <a:solidFill>
                  <a:srgbClr val="506EA7"/>
                </a:solidFill>
                <a:cs typeface="+mn-ea"/>
                <a:sym typeface="+mn-lt"/>
              </a:endParaRPr>
            </a:p>
          </p:txBody>
        </p:sp>
        <p:cxnSp>
          <p:nvCxnSpPr>
            <p:cNvPr id="39"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5551714" y="2106567"/>
            <a:ext cx="1088571" cy="1088571"/>
          </a:xfrm>
          <a:prstGeom prst="roundRect">
            <a:avLst/>
          </a:prstGeom>
          <a:gradFill flip="none" rotWithShape="1">
            <a:gsLst>
              <a:gs pos="100000">
                <a:schemeClr val="tx1"/>
              </a:gs>
              <a:gs pos="0">
                <a:srgbClr val="506EA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5292209" y="3378499"/>
            <a:ext cx="1607820"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D59"/>
                </a:solidFill>
                <a:latin typeface="Century Gothic" panose="020B0502020202020204" pitchFamily="34" charset="0"/>
                <a:cs typeface="经典综艺体简" panose="02010609000101010101" pitchFamily="49" charset="-122"/>
              </a:rPr>
              <a:t>编写过程</a:t>
            </a:r>
            <a:endParaRPr lang="zh-CN" altLang="en-US" sz="2800" b="1" dirty="0">
              <a:solidFill>
                <a:srgbClr val="414D59"/>
              </a:solidFill>
              <a:latin typeface="Century Gothic" panose="020B0502020202020204" pitchFamily="34" charset="0"/>
              <a:cs typeface="经典综艺体简" panose="02010609000101010101" pitchFamily="49" charset="-122"/>
            </a:endParaRPr>
          </a:p>
        </p:txBody>
      </p:sp>
      <p:sp>
        <p:nvSpPr>
          <p:cNvPr id="5" name="文本框 4"/>
          <p:cNvSpPr txBox="1"/>
          <p:nvPr/>
        </p:nvSpPr>
        <p:spPr>
          <a:xfrm>
            <a:off x="5788063" y="2143020"/>
            <a:ext cx="615874" cy="1015663"/>
          </a:xfrm>
          <a:prstGeom prst="rect">
            <a:avLst/>
          </a:prstGeom>
          <a:noFill/>
        </p:spPr>
        <p:txBody>
          <a:bodyPr wrap="none" rtlCol="0">
            <a:spAutoFit/>
            <a:scene3d>
              <a:camera prst="orthographicFront"/>
              <a:lightRig rig="threePt" dir="t"/>
            </a:scene3d>
            <a:sp3d contourW="12700"/>
          </a:bodyPr>
          <a:lstStyle/>
          <a:p>
            <a:r>
              <a:rPr lang="en-US" altLang="zh-CN" sz="6000" b="1" i="1" dirty="0" smtClean="0">
                <a:solidFill>
                  <a:schemeClr val="bg1"/>
                </a:solidFill>
                <a:latin typeface="Century Gothic" panose="020B0502020202020204" pitchFamily="34" charset="0"/>
                <a:ea typeface="+mj-ea"/>
                <a:cs typeface="经典综艺体简" panose="02010609000101010101" pitchFamily="49" charset="-122"/>
              </a:rPr>
              <a:t>2</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1"/>
          <p:cNvSpPr txBox="1"/>
          <p:nvPr/>
        </p:nvSpPr>
        <p:spPr>
          <a:xfrm>
            <a:off x="1511935" y="1388110"/>
            <a:ext cx="2760980" cy="3601085"/>
          </a:xfrm>
          <a:prstGeom prst="rect">
            <a:avLst/>
          </a:prstGeom>
          <a:noFill/>
        </p:spPr>
        <p:txBody>
          <a:bodyPr wrap="square" lIns="0" tIns="0" rIns="0" bIns="0" rtlCol="0">
            <a:spAutoFit/>
            <a:scene3d>
              <a:camera prst="orthographicFront"/>
              <a:lightRig rig="threePt" dir="t"/>
            </a:scene3d>
            <a:sp3d contourW="12700"/>
          </a:bodyPr>
          <a:lstStyle/>
          <a:p>
            <a:pPr algn="l"/>
            <a:r>
              <a:rPr lang="en-US" dirty="0">
                <a:solidFill>
                  <a:schemeClr val="tx1">
                    <a:lumMod val="75000"/>
                    <a:lumOff val="25000"/>
                  </a:schemeClr>
                </a:solidFill>
                <a:cs typeface="+mn-ea"/>
                <a:sym typeface="+mn-lt"/>
              </a:rPr>
              <a:t>我们的操作系统是从软盘映像进行启动，所以，我们的引导扇区将会以0xAA55结束。</a:t>
            </a:r>
            <a:endParaRPr lang="en-US" dirty="0">
              <a:solidFill>
                <a:schemeClr val="tx1">
                  <a:lumMod val="75000"/>
                  <a:lumOff val="25000"/>
                </a:schemeClr>
              </a:solidFill>
              <a:cs typeface="+mn-ea"/>
              <a:sym typeface="+mn-lt"/>
            </a:endParaRPr>
          </a:p>
          <a:p>
            <a:pPr algn="l"/>
            <a:endParaRPr lang="en-US" dirty="0">
              <a:solidFill>
                <a:schemeClr val="tx1">
                  <a:lumMod val="75000"/>
                  <a:lumOff val="25000"/>
                </a:schemeClr>
              </a:solidFill>
              <a:cs typeface="+mn-ea"/>
              <a:sym typeface="+mn-lt"/>
            </a:endParaRPr>
          </a:p>
          <a:p>
            <a:pPr algn="l"/>
            <a:r>
              <a:rPr lang="en-US" dirty="0">
                <a:solidFill>
                  <a:schemeClr val="tx1">
                    <a:lumMod val="75000"/>
                    <a:lumOff val="25000"/>
                  </a:schemeClr>
                </a:solidFill>
                <a:cs typeface="+mn-ea"/>
                <a:sym typeface="+mn-lt"/>
              </a:rPr>
              <a:t>在BIOS发现引导扇区后，会将512字节的执行码装载到内存地址0000：7c00处，并跳转到此处，将控制权完全交给这段引导代码。</a:t>
            </a:r>
            <a:endParaRPr lang="en-US" dirty="0">
              <a:solidFill>
                <a:schemeClr val="tx1">
                  <a:lumMod val="75000"/>
                  <a:lumOff val="25000"/>
                </a:schemeClr>
              </a:solidFill>
              <a:cs typeface="+mn-ea"/>
              <a:sym typeface="+mn-lt"/>
            </a:endParaRPr>
          </a:p>
          <a:p>
            <a:pPr algn="l"/>
            <a:endParaRPr lang="en-US" dirty="0">
              <a:solidFill>
                <a:schemeClr val="tx1">
                  <a:lumMod val="75000"/>
                  <a:lumOff val="25000"/>
                </a:schemeClr>
              </a:solidFill>
              <a:cs typeface="+mn-ea"/>
              <a:sym typeface="+mn-lt"/>
            </a:endParaRPr>
          </a:p>
          <a:p>
            <a:pPr algn="l"/>
            <a:r>
              <a:rPr lang="en-US" dirty="0">
                <a:solidFill>
                  <a:schemeClr val="tx1">
                    <a:lumMod val="75000"/>
                    <a:lumOff val="25000"/>
                  </a:schemeClr>
                </a:solidFill>
                <a:cs typeface="+mn-ea"/>
                <a:sym typeface="+mn-lt"/>
              </a:rPr>
              <a:t>此后，计算机由操作系统的一部分来控制。</a:t>
            </a:r>
            <a:endParaRPr lang="en-US" dirty="0">
              <a:solidFill>
                <a:schemeClr val="tx1">
                  <a:lumMod val="75000"/>
                  <a:lumOff val="25000"/>
                </a:schemeClr>
              </a:solidFill>
              <a:cs typeface="+mn-ea"/>
              <a:sym typeface="+mn-lt"/>
            </a:endParaRPr>
          </a:p>
        </p:txBody>
      </p:sp>
      <p:grpSp>
        <p:nvGrpSpPr>
          <p:cNvPr id="22" name="组合 21"/>
          <p:cNvGrpSpPr/>
          <p:nvPr/>
        </p:nvGrpSpPr>
        <p:grpSpPr>
          <a:xfrm>
            <a:off x="3016387" y="362585"/>
            <a:ext cx="5722678" cy="697304"/>
            <a:chOff x="4849793" y="172533"/>
            <a:chExt cx="2804795" cy="697304"/>
          </a:xfrm>
        </p:grpSpPr>
        <p:sp>
          <p:nvSpPr>
            <p:cNvPr id="27" name="文本框 26"/>
            <p:cNvSpPr txBox="1"/>
            <p:nvPr/>
          </p:nvSpPr>
          <p:spPr>
            <a:xfrm>
              <a:off x="4849793" y="172533"/>
              <a:ext cx="280479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1</a:t>
              </a:r>
              <a:r>
                <a:rPr lang="zh-CN" altLang="en-US" sz="2400" b="1" spc="300" dirty="0">
                  <a:solidFill>
                    <a:srgbClr val="506EA7"/>
                  </a:solidFill>
                  <a:cs typeface="+mn-ea"/>
                  <a:sym typeface="+mn-lt"/>
                </a:rPr>
                <a:t>boot sector 引导扇区的编写</a:t>
              </a:r>
              <a:endParaRPr lang="zh-CN" altLang="en-US" sz="2400" b="1" spc="300" dirty="0">
                <a:solidFill>
                  <a:srgbClr val="506EA7"/>
                </a:solidFill>
                <a:cs typeface="+mn-ea"/>
                <a:sym typeface="+mn-lt"/>
              </a:endParaRPr>
            </a:p>
          </p:txBody>
        </p:sp>
        <p:cxnSp>
          <p:nvCxnSpPr>
            <p:cNvPr id="26"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4"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871085" y="731520"/>
            <a:ext cx="6787515" cy="607568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1"/>
          <p:cNvSpPr txBox="1"/>
          <p:nvPr/>
        </p:nvSpPr>
        <p:spPr>
          <a:xfrm>
            <a:off x="1511935" y="1351915"/>
            <a:ext cx="2760980" cy="4708525"/>
          </a:xfrm>
          <a:prstGeom prst="rect">
            <a:avLst/>
          </a:prstGeom>
          <a:noFill/>
        </p:spPr>
        <p:txBody>
          <a:bodyPr wrap="square" lIns="0" tIns="0" rIns="0" bIns="0" rtlCol="0">
            <a:spAutoFit/>
          </a:bodyPr>
          <a:lstStyle/>
          <a:p>
            <a:pPr algn="l"/>
            <a:r>
              <a:rPr lang="en-US" dirty="0">
                <a:ln/>
                <a:solidFill>
                  <a:schemeClr val="accent1"/>
                </a:solidFill>
                <a:effectLst>
                  <a:outerShdw blurRad="38100" dist="25400" dir="5400000" algn="ctr" rotWithShape="0">
                    <a:srgbClr val="6E747A">
                      <a:alpha val="43000"/>
                    </a:srgbClr>
                  </a:outerShdw>
                </a:effectLst>
                <a:cs typeface="+mn-ea"/>
                <a:sym typeface="+mn-lt"/>
              </a:rPr>
              <a:t>3.2.1GDT的编写</a:t>
            </a:r>
            <a:endParaRPr lang="en-US" dirty="0">
              <a:ln/>
              <a:solidFill>
                <a:schemeClr val="accent1"/>
              </a:solidFill>
              <a:effectLst>
                <a:outerShdw blurRad="38100" dist="25400" dir="5400000" algn="ctr" rotWithShape="0">
                  <a:srgbClr val="6E747A">
                    <a:alpha val="43000"/>
                  </a:srgbClr>
                </a:outerShdw>
              </a:effectLst>
              <a:cs typeface="+mn-ea"/>
              <a:sym typeface="+mn-lt"/>
            </a:endParaRPr>
          </a:p>
          <a:p>
            <a:pPr algn="l"/>
            <a:endParaRPr lang="en-US" dirty="0">
              <a:ln/>
              <a:solidFill>
                <a:schemeClr val="accent1"/>
              </a:solidFill>
              <a:effectLst>
                <a:outerShdw blurRad="38100" dist="25400" dir="5400000" algn="ctr" rotWithShape="0">
                  <a:srgbClr val="6E747A">
                    <a:alpha val="43000"/>
                  </a:srgbClr>
                </a:outerShdw>
              </a:effectLst>
              <a:cs typeface="+mn-ea"/>
              <a:sym typeface="+mn-lt"/>
            </a:endParaRPr>
          </a:p>
          <a:p>
            <a:pPr algn="l"/>
            <a:r>
              <a:rPr lang="en-US" dirty="0">
                <a:ln/>
                <a:solidFill>
                  <a:schemeClr val="tx1"/>
                </a:solidFill>
                <a:effectLst>
                  <a:outerShdw blurRad="38100" dist="19050" dir="2700000" algn="tl" rotWithShape="0">
                    <a:schemeClr val="dk1">
                      <a:alpha val="40000"/>
                    </a:schemeClr>
                  </a:outerShdw>
                </a:effectLst>
                <a:cs typeface="+mn-ea"/>
                <a:sym typeface="+mn-lt"/>
              </a:rPr>
              <a:t>      保护模式下，虽然段值仍然由原来16位的cs、ds等寄存器表示，但此时它仅仅是一个索引，这个索引指向一个GDT（或者LDT）的一个描述符，描述符中详细定义了段的起始地址、界限、属性等内容。要编写保护模式，我们首先需要完成的是对GDT的编写。</a:t>
            </a:r>
            <a:endParaRPr lang="en-US" dirty="0">
              <a:ln/>
              <a:solidFill>
                <a:schemeClr val="tx1"/>
              </a:solidFill>
              <a:effectLst>
                <a:outerShdw blurRad="38100" dist="19050" dir="2700000" algn="tl" rotWithShape="0">
                  <a:schemeClr val="dk1">
                    <a:alpha val="40000"/>
                  </a:schemeClr>
                </a:outerShdw>
              </a:effectLst>
              <a:cs typeface="+mn-ea"/>
              <a:sym typeface="+mn-lt"/>
            </a:endParaRPr>
          </a:p>
          <a:p>
            <a:pPr algn="l"/>
            <a:endParaRPr lang="en-US" dirty="0">
              <a:ln/>
              <a:solidFill>
                <a:schemeClr val="tx1"/>
              </a:solidFill>
              <a:effectLst>
                <a:outerShdw blurRad="38100" dist="19050" dir="2700000" algn="tl" rotWithShape="0">
                  <a:schemeClr val="dk1">
                    <a:alpha val="40000"/>
                  </a:schemeClr>
                </a:outerShdw>
              </a:effectLst>
              <a:cs typeface="+mn-ea"/>
              <a:sym typeface="+mn-lt"/>
            </a:endParaRPr>
          </a:p>
          <a:p>
            <a:pPr algn="l"/>
            <a:r>
              <a:rPr lang="en-US" dirty="0">
                <a:ln/>
                <a:solidFill>
                  <a:schemeClr val="tx1"/>
                </a:solidFill>
                <a:effectLst>
                  <a:outerShdw blurRad="38100" dist="19050" dir="2700000" algn="tl" rotWithShape="0">
                    <a:schemeClr val="dk1">
                      <a:alpha val="40000"/>
                    </a:schemeClr>
                  </a:outerShdw>
                </a:effectLst>
                <a:cs typeface="+mn-ea"/>
                <a:sym typeface="+mn-lt"/>
              </a:rPr>
              <a:t>  GDT的作用是用来提供段式存储机制，这种机制通过段寄存器和GDT中的描述符共同提供。</a:t>
            </a:r>
            <a:endParaRPr lang="en-US" dirty="0">
              <a:ln/>
              <a:solidFill>
                <a:schemeClr val="tx1"/>
              </a:solidFill>
              <a:effectLst>
                <a:outerShdw blurRad="38100" dist="19050" dir="2700000" algn="tl" rotWithShape="0">
                  <a:schemeClr val="dk1">
                    <a:alpha val="40000"/>
                  </a:schemeClr>
                </a:outerShdw>
              </a:effectLst>
              <a:cs typeface="+mn-ea"/>
              <a:sym typeface="+mn-lt"/>
            </a:endParaRPr>
          </a:p>
        </p:txBody>
      </p:sp>
      <p:grpSp>
        <p:nvGrpSpPr>
          <p:cNvPr id="22" name="组合 21"/>
          <p:cNvGrpSpPr/>
          <p:nvPr/>
        </p:nvGrpSpPr>
        <p:grpSpPr>
          <a:xfrm>
            <a:off x="3016387" y="362585"/>
            <a:ext cx="5722678" cy="697304"/>
            <a:chOff x="4849793" y="172533"/>
            <a:chExt cx="2804795" cy="697304"/>
          </a:xfrm>
        </p:grpSpPr>
        <p:sp>
          <p:nvSpPr>
            <p:cNvPr id="27" name="文本框 26"/>
            <p:cNvSpPr txBox="1"/>
            <p:nvPr/>
          </p:nvSpPr>
          <p:spPr>
            <a:xfrm>
              <a:off x="4849793" y="172533"/>
              <a:ext cx="2804795" cy="368935"/>
            </a:xfrm>
            <a:prstGeom prst="rect">
              <a:avLst/>
            </a:prstGeom>
            <a:noFill/>
          </p:spPr>
          <p:txBody>
            <a:bodyPr wrap="square" lIns="0" tIns="0" rIns="0" bIns="0" rtlCol="0">
              <a:spAutoFit/>
              <a:scene3d>
                <a:camera prst="orthographicFront"/>
                <a:lightRig rig="threePt" dir="t"/>
              </a:scene3d>
            </a:bodyPr>
            <a:lstStyle/>
            <a:p>
              <a:pPr algn="ctr"/>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2</a:t>
              </a:r>
              <a:r>
                <a:rPr lang="zh-CN" altLang="en-US" sz="2400" b="1" spc="300" dirty="0">
                  <a:solidFill>
                    <a:srgbClr val="506EA7"/>
                  </a:solidFill>
                  <a:cs typeface="+mn-ea"/>
                  <a:sym typeface="+mn-lt"/>
                </a:rPr>
                <a:t>保护模式的建立</a:t>
              </a:r>
              <a:endParaRPr lang="zh-CN" altLang="en-US" sz="2400" b="1" spc="300" dirty="0">
                <a:solidFill>
                  <a:srgbClr val="506EA7"/>
                </a:solidFill>
                <a:cs typeface="+mn-ea"/>
                <a:sym typeface="+mn-lt"/>
              </a:endParaRPr>
            </a:p>
          </p:txBody>
        </p:sp>
        <p:cxnSp>
          <p:nvCxnSpPr>
            <p:cNvPr id="26"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5125085" y="1202055"/>
            <a:ext cx="6544945" cy="5467985"/>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1"/>
          <p:cNvSpPr txBox="1"/>
          <p:nvPr/>
        </p:nvSpPr>
        <p:spPr>
          <a:xfrm>
            <a:off x="611505" y="851535"/>
            <a:ext cx="4330700" cy="5816600"/>
          </a:xfrm>
          <a:prstGeom prst="rect">
            <a:avLst/>
          </a:prstGeom>
          <a:noFill/>
        </p:spPr>
        <p:txBody>
          <a:bodyPr wrap="square" lIns="0" tIns="0" rIns="0" bIns="0" rtlCol="0">
            <a:spAutoFit/>
          </a:bodyPr>
          <a:lstStyle/>
          <a:p>
            <a:pPr algn="l"/>
            <a:r>
              <a:rPr lang="en-US" dirty="0">
                <a:solidFill>
                  <a:schemeClr val="accent1"/>
                </a:solidFill>
                <a:effectLst>
                  <a:outerShdw blurRad="38100" dist="25400" dir="5400000" algn="ctr" rotWithShape="0">
                    <a:srgbClr val="6E747A">
                      <a:alpha val="43000"/>
                    </a:srgbClr>
                  </a:outerShdw>
                </a:effectLst>
                <a:cs typeface="+mn-ea"/>
                <a:sym typeface="+mn-lt"/>
              </a:rPr>
              <a:t>3.2.2从实模式到保护模式的跳转</a:t>
            </a:r>
            <a:endParaRPr lang="en-US" dirty="0">
              <a:solidFill>
                <a:schemeClr val="accent1"/>
              </a:solidFill>
              <a:effectLst>
                <a:outerShdw blurRad="38100" dist="25400" dir="5400000" algn="ctr" rotWithShape="0">
                  <a:srgbClr val="6E747A">
                    <a:alpha val="43000"/>
                  </a:srgbClr>
                </a:outerShdw>
              </a:effectLst>
              <a:cs typeface="+mn-ea"/>
              <a:sym typeface="+mn-lt"/>
            </a:endParaRPr>
          </a:p>
          <a:p>
            <a:pPr algn="l"/>
            <a:r>
              <a:rPr lang="en-US" dirty="0">
                <a:solidFill>
                  <a:schemeClr val="accent1"/>
                </a:solidFill>
                <a:effectLst>
                  <a:outerShdw blurRad="38100" dist="25400" dir="5400000" algn="ctr" rotWithShape="0">
                    <a:srgbClr val="6E747A">
                      <a:alpha val="43000"/>
                    </a:srgbClr>
                  </a:outerShdw>
                </a:effectLst>
                <a:cs typeface="+mn-ea"/>
                <a:sym typeface="+mn-lt"/>
              </a:rPr>
              <a:t> </a:t>
            </a:r>
            <a:r>
              <a:rPr lang="zh-CN" altLang="en-US" dirty="0">
                <a:solidFill>
                  <a:schemeClr val="accent1"/>
                </a:solidFill>
                <a:effectLst>
                  <a:outerShdw blurRad="38100" dist="25400" dir="5400000" algn="ctr" rotWithShape="0">
                    <a:srgbClr val="6E747A">
                      <a:alpha val="43000"/>
                    </a:srgbClr>
                  </a:outerShdw>
                </a:effectLst>
                <a:cs typeface="+mn-ea"/>
                <a:sym typeface="+mn-lt"/>
              </a:rPr>
              <a:t>步骤</a:t>
            </a:r>
            <a:endParaRPr lang="zh-CN" altLang="en-US" dirty="0">
              <a:solidFill>
                <a:schemeClr val="accent1"/>
              </a:solidFill>
              <a:effectLst>
                <a:outerShdw blurRad="38100" dist="25400" dir="5400000" algn="ctr" rotWithShape="0">
                  <a:srgbClr val="6E747A">
                    <a:alpha val="43000"/>
                  </a:srgbClr>
                </a:outerShdw>
              </a:effectLst>
              <a:cs typeface="+mn-ea"/>
              <a:sym typeface="+mn-lt"/>
            </a:endParaRPr>
          </a:p>
          <a:p>
            <a:pPr algn="l"/>
            <a:endParaRPr lang="en-US" dirty="0">
              <a:solidFill>
                <a:schemeClr val="accent1"/>
              </a:solidFill>
              <a:effectLst>
                <a:outerShdw blurRad="38100" dist="25400" dir="5400000" algn="ctr" rotWithShape="0">
                  <a:srgbClr val="6E747A">
                    <a:alpha val="43000"/>
                  </a:srgb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 1 准备GDT</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     </a:t>
            </a:r>
            <a:r>
              <a:rPr lang="en-US" dirty="0">
                <a:solidFill>
                  <a:schemeClr val="tx1">
                    <a:lumMod val="50000"/>
                    <a:lumOff val="50000"/>
                  </a:schemeClr>
                </a:solidFill>
                <a:effectLst>
                  <a:outerShdw blurRad="38100" dist="19050" dir="2700000" algn="tl" rotWithShape="0">
                    <a:schemeClr val="dk1">
                      <a:alpha val="40000"/>
                    </a:schemeClr>
                  </a:outerShdw>
                </a:effectLst>
                <a:latin typeface="+mj-ea"/>
                <a:cs typeface="+mj-ea"/>
                <a:sym typeface="+mn-lt"/>
              </a:rPr>
              <a:t>将GDT的物理地址填充到了GdtPtr中</a:t>
            </a:r>
            <a:endParaRPr lang="en-US" dirty="0">
              <a:solidFill>
                <a:schemeClr val="tx1">
                  <a:lumMod val="50000"/>
                  <a:lumOff val="50000"/>
                </a:schemeClr>
              </a:solidFill>
              <a:effectLst>
                <a:outerShdw blurRad="38100" dist="19050" dir="2700000" algn="tl" rotWithShape="0">
                  <a:schemeClr val="dk1">
                    <a:alpha val="40000"/>
                  </a:schemeClr>
                </a:outerShdw>
              </a:effectLst>
              <a:latin typeface="+mj-ea"/>
              <a:cs typeface="+mj-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2 用lgdt加载gdtr</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  </a:t>
            </a:r>
            <a:r>
              <a:rPr lang="en-US" dirty="0">
                <a:solidFill>
                  <a:schemeClr val="tx1"/>
                </a:solidFill>
                <a:effectLst>
                  <a:outerShdw blurRad="38100" dist="19050" dir="2700000" algn="tl" rotWithShape="0">
                    <a:schemeClr val="dk1">
                      <a:alpha val="40000"/>
                    </a:schemeClr>
                  </a:outerShdw>
                </a:effectLst>
                <a:cs typeface="+mn-ea"/>
                <a:sym typeface="+mn-lt"/>
              </a:rPr>
              <a:t> </a:t>
            </a:r>
            <a:r>
              <a:rPr lang="en-US" dirty="0">
                <a:solidFill>
                  <a:schemeClr val="tx1">
                    <a:lumMod val="50000"/>
                    <a:lumOff val="50000"/>
                  </a:schemeClr>
                </a:solidFill>
                <a:effectLst>
                  <a:outerShdw blurRad="38100" dist="19050" dir="2700000" algn="tl" rotWithShape="0">
                    <a:schemeClr val="dk1">
                      <a:alpha val="40000"/>
                    </a:schemeClr>
                  </a:outerShdw>
                </a:effectLst>
                <a:cs typeface="+mn-ea"/>
                <a:sym typeface="+mn-lt"/>
              </a:rPr>
              <a:t> 执行lgdt [GdtPtr]将其指示的数据加到gdtr寄存器（这一步见具体文件）用于保存32位基地址和16位界限，接下来进行关中断，准备进入到保护模式</a:t>
            </a:r>
            <a:endParaRPr lang="en-US" dirty="0">
              <a:solidFill>
                <a:schemeClr val="tx1">
                  <a:lumMod val="50000"/>
                  <a:lumOff val="50000"/>
                </a:schemeClr>
              </a:solidFill>
              <a:effectLst>
                <a:outerShdw blurRad="38100" dist="19050" dir="2700000" algn="tl" rotWithShape="0">
                  <a:schemeClr val="dk1">
                    <a:alpha val="40000"/>
                  </a:schemeClr>
                </a:outerShdw>
              </a:effectLst>
              <a:cs typeface="+mn-ea"/>
              <a:sym typeface="+mn-lt"/>
            </a:endParaRPr>
          </a:p>
          <a:p>
            <a:pPr algn="l"/>
            <a:endParaRPr lang="en-US" dirty="0">
              <a:solidFill>
                <a:schemeClr val="tx1">
                  <a:lumMod val="50000"/>
                  <a:lumOff val="50000"/>
                </a:schemeClr>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3 打开A20</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4 置cr0的PE位</a:t>
            </a:r>
            <a:endParaRPr lang="en-US" dirty="0">
              <a:solidFill>
                <a:schemeClr val="tx1"/>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     </a:t>
            </a:r>
            <a:r>
              <a:rPr lang="en-US" dirty="0">
                <a:solidFill>
                  <a:schemeClr val="tx1">
                    <a:lumMod val="50000"/>
                    <a:lumOff val="50000"/>
                  </a:schemeClr>
                </a:solidFill>
                <a:effectLst>
                  <a:outerShdw blurRad="38100" dist="19050" dir="2700000" algn="tl" rotWithShape="0">
                    <a:schemeClr val="dk1">
                      <a:alpha val="40000"/>
                    </a:schemeClr>
                  </a:outerShdw>
                </a:effectLst>
                <a:cs typeface="+mn-ea"/>
                <a:sym typeface="+mn-lt"/>
              </a:rPr>
              <a:t>寄存器cr0的第0位是PE位，他决定CPU是处于实模式还是保护模式。此位为0时，CPU运行于实模式，为1时，CPU运行于保护模式。</a:t>
            </a:r>
            <a:endParaRPr lang="en-US" dirty="0">
              <a:solidFill>
                <a:schemeClr val="tx1">
                  <a:lumMod val="50000"/>
                  <a:lumOff val="50000"/>
                </a:schemeClr>
              </a:solidFill>
              <a:effectLst>
                <a:outerShdw blurRad="38100" dist="19050" dir="2700000" algn="tl" rotWithShape="0">
                  <a:schemeClr val="dk1">
                    <a:alpha val="40000"/>
                  </a:schemeClr>
                </a:outerShdw>
              </a:effectLst>
              <a:cs typeface="+mn-ea"/>
              <a:sym typeface="+mn-lt"/>
            </a:endParaRPr>
          </a:p>
          <a:p>
            <a:pPr algn="l"/>
            <a:endParaRPr lang="en-US" dirty="0">
              <a:solidFill>
                <a:schemeClr val="tx1">
                  <a:lumMod val="50000"/>
                  <a:lumOff val="50000"/>
                </a:schemeClr>
              </a:solidFill>
              <a:effectLst>
                <a:outerShdw blurRad="38100" dist="19050" dir="2700000" algn="tl" rotWithShape="0">
                  <a:schemeClr val="dk1">
                    <a:alpha val="40000"/>
                  </a:schemeClr>
                </a:outerShdw>
              </a:effectLst>
              <a:cs typeface="+mn-ea"/>
              <a:sym typeface="+mn-lt"/>
            </a:endParaRPr>
          </a:p>
          <a:p>
            <a:pPr algn="l"/>
            <a:r>
              <a:rPr lang="en-US" dirty="0">
                <a:solidFill>
                  <a:schemeClr val="tx1"/>
                </a:solidFill>
                <a:effectLst>
                  <a:outerShdw blurRad="38100" dist="19050" dir="2700000" algn="tl" rotWithShape="0">
                    <a:schemeClr val="dk1">
                      <a:alpha val="40000"/>
                    </a:schemeClr>
                  </a:outerShdw>
                </a:effectLst>
                <a:cs typeface="+mn-ea"/>
                <a:sym typeface="+mn-lt"/>
              </a:rPr>
              <a:t>5 跳转进入保护模式</a:t>
            </a:r>
            <a:endParaRPr lang="en-US" dirty="0">
              <a:solidFill>
                <a:schemeClr val="tx1"/>
              </a:solidFill>
              <a:effectLst>
                <a:outerShdw blurRad="38100" dist="19050" dir="2700000" algn="tl" rotWithShape="0">
                  <a:schemeClr val="dk1">
                    <a:alpha val="40000"/>
                  </a:schemeClr>
                </a:outerShdw>
              </a:effectLst>
              <a:cs typeface="+mn-ea"/>
              <a:sym typeface="+mn-lt"/>
            </a:endParaRPr>
          </a:p>
        </p:txBody>
      </p:sp>
      <p:grpSp>
        <p:nvGrpSpPr>
          <p:cNvPr id="22" name="组合 21"/>
          <p:cNvGrpSpPr/>
          <p:nvPr/>
        </p:nvGrpSpPr>
        <p:grpSpPr>
          <a:xfrm>
            <a:off x="3270387" y="154305"/>
            <a:ext cx="5722678" cy="697304"/>
            <a:chOff x="4849793" y="172533"/>
            <a:chExt cx="2804795" cy="697304"/>
          </a:xfrm>
        </p:grpSpPr>
        <p:sp>
          <p:nvSpPr>
            <p:cNvPr id="27" name="文本框 26"/>
            <p:cNvSpPr txBox="1"/>
            <p:nvPr/>
          </p:nvSpPr>
          <p:spPr>
            <a:xfrm>
              <a:off x="4849793" y="172533"/>
              <a:ext cx="2804795" cy="368935"/>
            </a:xfrm>
            <a:prstGeom prst="rect">
              <a:avLst/>
            </a:prstGeom>
            <a:noFill/>
          </p:spPr>
          <p:txBody>
            <a:bodyPr wrap="square" lIns="0" tIns="0" rIns="0" bIns="0" rtlCol="0">
              <a:spAutoFit/>
              <a:scene3d>
                <a:camera prst="orthographicFront"/>
                <a:lightRig rig="threePt" dir="t"/>
              </a:scene3d>
            </a:bodyPr>
            <a:lstStyle/>
            <a:p>
              <a:pPr algn="ctr"/>
              <a:r>
                <a:rPr lang="zh-CN" altLang="en-US" sz="2400" b="1" spc="300" dirty="0">
                  <a:solidFill>
                    <a:srgbClr val="506EA7"/>
                  </a:solidFill>
                  <a:cs typeface="+mn-ea"/>
                  <a:sym typeface="+mn-lt"/>
                </a:rPr>
                <a:t>3.</a:t>
              </a:r>
              <a:r>
                <a:rPr lang="en-US" altLang="zh-CN" sz="2400" b="1" spc="300" dirty="0">
                  <a:solidFill>
                    <a:srgbClr val="506EA7"/>
                  </a:solidFill>
                  <a:cs typeface="+mn-ea"/>
                  <a:sym typeface="+mn-lt"/>
                </a:rPr>
                <a:t>2</a:t>
              </a:r>
              <a:r>
                <a:rPr lang="zh-CN" altLang="en-US" sz="2400" b="1" spc="300" dirty="0">
                  <a:solidFill>
                    <a:srgbClr val="506EA7"/>
                  </a:solidFill>
                  <a:cs typeface="+mn-ea"/>
                  <a:sym typeface="+mn-lt"/>
                </a:rPr>
                <a:t>保护模式的建立</a:t>
              </a:r>
              <a:endParaRPr lang="zh-CN" altLang="en-US" sz="2400" b="1" spc="300" dirty="0">
                <a:solidFill>
                  <a:srgbClr val="506EA7"/>
                </a:solidFill>
                <a:cs typeface="+mn-ea"/>
                <a:sym typeface="+mn-lt"/>
              </a:endParaRPr>
            </a:p>
          </p:txBody>
        </p:sp>
        <p:cxnSp>
          <p:nvCxnSpPr>
            <p:cNvPr id="26" name="Conector recto 178"/>
            <p:cNvCxnSpPr/>
            <p:nvPr/>
          </p:nvCxnSpPr>
          <p:spPr>
            <a:xfrm>
              <a:off x="5758763" y="869837"/>
              <a:ext cx="67447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5125085" y="1202055"/>
            <a:ext cx="6544945" cy="5467985"/>
          </a:xfrm>
          <a:prstGeom prst="rect">
            <a:avLst/>
          </a:prstGeom>
        </p:spPr>
      </p:pic>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wvvoetkc">
      <a:majorFont>
        <a:latin typeface="Century Gothic"/>
        <a:ea typeface="方正宋刻本秀楷简体"/>
        <a:cs typeface=""/>
      </a:majorFont>
      <a:minorFont>
        <a:latin typeface="Century Gothic"/>
        <a:ea typeface="方正宋刻本秀楷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3062</Words>
  <Application>WPS 文字</Application>
  <PresentationFormat>宽屏</PresentationFormat>
  <Paragraphs>253</Paragraphs>
  <Slides>24</Slides>
  <Notes>20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24</vt:i4>
      </vt:variant>
    </vt:vector>
  </HeadingPairs>
  <TitlesOfParts>
    <vt:vector size="56" baseType="lpstr">
      <vt:lpstr>Arial</vt:lpstr>
      <vt:lpstr>方正书宋_GBK</vt:lpstr>
      <vt:lpstr>Wingdings</vt:lpstr>
      <vt:lpstr>Century Gothic</vt:lpstr>
      <vt:lpstr>苹方-简</vt:lpstr>
      <vt:lpstr>经典综艺体简</vt:lpstr>
      <vt:lpstr>华文细黑</vt:lpstr>
      <vt:lpstr>黑体-简</vt:lpstr>
      <vt:lpstr>方正兰亭黑简体</vt:lpstr>
      <vt:lpstr>冬青黑体简体中文</vt:lpstr>
      <vt:lpstr>Calibri</vt:lpstr>
      <vt:lpstr>Helvetica Neue</vt:lpstr>
      <vt:lpstr>宋体</vt:lpstr>
      <vt:lpstr>汉仪书宋二KW</vt:lpstr>
      <vt:lpstr>微软雅黑</vt:lpstr>
      <vt:lpstr>汉仪旗黑</vt:lpstr>
      <vt:lpstr>仿宋_GB2312</vt:lpstr>
      <vt:lpstr>方正仿宋_GBK</vt:lpstr>
      <vt:lpstr>Lato Regular</vt:lpstr>
      <vt:lpstr>Thonburi</vt:lpstr>
      <vt:lpstr>方正宋刻本秀楷简体</vt:lpstr>
      <vt:lpstr>宋体</vt:lpstr>
      <vt:lpstr>Arial Unicode MS</vt:lpstr>
      <vt:lpstr>等线</vt:lpstr>
      <vt:lpstr>汉仪中等线KW</vt:lpstr>
      <vt:lpstr>华文宋体</vt:lpstr>
      <vt:lpstr>Lato Regular</vt:lpstr>
      <vt:lpstr>仿宋_GB2312</vt:lpstr>
      <vt:lpstr>微软雅黑</vt:lpstr>
      <vt:lpstr>经典综艺体简</vt:lpstr>
      <vt:lpstr>报隶-繁</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耗崽</dc:creator>
  <cp:lastModifiedBy>znn</cp:lastModifiedBy>
  <cp:revision>18</cp:revision>
  <dcterms:created xsi:type="dcterms:W3CDTF">2021-08-29T13:21:20Z</dcterms:created>
  <dcterms:modified xsi:type="dcterms:W3CDTF">2021-08-29T13:21:20Z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KSOTemplateUUID">
    <vt:lpwstr>v1.0_mb_da2tXndOyHk0Jr0A5ThHow==</vt:lpwstr>
  </property>
</Properties>
</file>