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85419"/>
  </p:normalViewPr>
  <p:slideViewPr>
    <p:cSldViewPr snapToGrid="0" snapToObjects="1">
      <p:cViewPr varScale="1">
        <p:scale>
          <a:sx n="111" d="100"/>
          <a:sy n="111" d="100"/>
        </p:scale>
        <p:origin x="2328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90617-E4C8-254A-A912-E29CA4704ABA}" type="datetimeFigureOut">
              <a:rPr kumimoji="1" lang="zh-CN" altLang="en-US" smtClean="0"/>
              <a:t>2021/2/18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90A5F-99DF-BF48-AE8E-C880B0525C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39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大家好，很高兴大家能来听我的分享，首先祝大家新年快乐！！！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接下来我为大家介绍一下自然语言处理的一个技术</a:t>
            </a:r>
            <a:r>
              <a:rPr kumimoji="1" lang="en-US" altLang="zh-CN" dirty="0"/>
              <a:t>-word2vector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在介绍</a:t>
            </a:r>
            <a:r>
              <a:rPr kumimoji="1" lang="en-US" altLang="zh-CN" dirty="0"/>
              <a:t>word2vector</a:t>
            </a:r>
            <a:r>
              <a:rPr kumimoji="1" lang="zh-CN" altLang="en-US" dirty="0"/>
              <a:t>之前，我给大家简单的介绍一下神经网络，比如上面的一个例子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如何通过孩子对某个兴趣爱好的喜欢程度预测他的性别？？？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我们可以直接建立方程组，求解方程然后代入计算就行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90A5F-99DF-BF48-AE8E-C880B0525CC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89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第二种优化的方式发是 哈夫曼树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 首先看一下哈弗曼苏的构建，通过对字的统计，把统计字的频率作为哈夫曼树的权重，然后构建哈夫曼树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90A5F-99DF-BF48-AE8E-C880B0525CC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439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根据哈夫曼树对每个字进行编码，可以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约定左子树编码为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，右子树编码为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然后从上到下的顺序开始编码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最后最大化预测的路径概率，权重更新就好了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90A5F-99DF-BF48-AE8E-C880B0525CC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53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上面只是一个简单的例子，但是如果给出的数据很多，建立的方程很复杂，我们就很难求解方程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我们还是拿上面的数据举例，但是数据量多了很多，不仅仅是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个数据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我们还是一样的套路</a:t>
            </a:r>
            <a:r>
              <a:rPr kumimoji="1" lang="en-US" altLang="zh-CN" dirty="0"/>
              <a:t>,</a:t>
            </a:r>
            <a:r>
              <a:rPr kumimoji="1" lang="zh-CN" altLang="en-US" dirty="0"/>
              <a:t> 但是稍微的变化了一下：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zh-CN" altLang="en-US" dirty="0"/>
              <a:t> 用 </a:t>
            </a:r>
            <a:r>
              <a:rPr kumimoji="1" lang="en-US" altLang="zh-CN" dirty="0"/>
              <a:t>one-hot</a:t>
            </a:r>
            <a:r>
              <a:rPr kumimoji="1" lang="zh-CN" altLang="en-US" dirty="0"/>
              <a:t>的形式表示，</a:t>
            </a:r>
            <a:r>
              <a:rPr kumimoji="1" lang="en-US" altLang="zh-CN" dirty="0"/>
              <a:t>[0,1]</a:t>
            </a:r>
            <a:r>
              <a:rPr kumimoji="1" lang="zh-CN" altLang="en-US" dirty="0"/>
              <a:t> 代表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[1,0]</a:t>
            </a:r>
            <a:r>
              <a:rPr kumimoji="1" lang="zh-CN" altLang="en-US" dirty="0"/>
              <a:t> 代表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 建立方程组，函数方程用矩阵乘法方式写出来而已，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 然后衡量真实值和预测值之间的一个差距，用梯度下降法求解函数的</a:t>
            </a:r>
            <a:r>
              <a:rPr kumimoji="1" lang="zh-CN" altLang="en-US" b="1" dirty="0"/>
              <a:t>近似解</a:t>
            </a:r>
            <a:endParaRPr kumimoji="1" lang="en-US" altLang="zh-CN" b="1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90A5F-99DF-BF48-AE8E-C880B0525CC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7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上面就是一个基本的求解神经网络的例子，包括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个步骤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90A5F-99DF-BF48-AE8E-C880B0525CC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43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接下来我再介绍词嵌入</a:t>
            </a:r>
            <a:r>
              <a:rPr kumimoji="1" lang="en-US" altLang="zh-CN" dirty="0"/>
              <a:t>-word2vector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比如我们可以用性别，身高，体重等来描述一个人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小赵是性别是啥，身高是多少？体重多少？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90A5F-99DF-BF48-AE8E-C880B0525CC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79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我们可以用一组</a:t>
            </a:r>
            <a:r>
              <a:rPr kumimoji="1" lang="en-US" altLang="zh-CN" dirty="0"/>
              <a:t>one-hot</a:t>
            </a:r>
            <a:r>
              <a:rPr kumimoji="1" lang="zh-CN" altLang="en-US" dirty="0"/>
              <a:t>来描述一个字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比如上面一句话，祝大家新年快乐！如何用一组数字描述呢？</a:t>
            </a:r>
            <a:endParaRPr kumimoji="1" lang="en-US" altLang="zh-CN" dirty="0"/>
          </a:p>
          <a:p>
            <a:r>
              <a:rPr kumimoji="1" lang="en-US" altLang="zh-CN" dirty="0"/>
              <a:t>One-hot</a:t>
            </a:r>
            <a:r>
              <a:rPr kumimoji="1" lang="zh-CN" altLang="en-US" dirty="0"/>
              <a:t>之间没有任何的关系，只是不同字的编码唯一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但是我想用稠密的数字表示，并且每个字之间是有相互关系的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接下来就按照刚才的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个步骤来解决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90A5F-99DF-BF48-AE8E-C880B0525CC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20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首先是构建数据，输入的</a:t>
            </a:r>
            <a:r>
              <a:rPr kumimoji="1" lang="en-US" altLang="zh-CN" dirty="0"/>
              <a:t>x</a:t>
            </a:r>
            <a:r>
              <a:rPr kumimoji="1" lang="zh-CN" altLang="en-US" dirty="0"/>
              <a:t>是啥，输出的</a:t>
            </a:r>
            <a:r>
              <a:rPr kumimoji="1" lang="en-US" altLang="zh-CN" dirty="0"/>
              <a:t>y</a:t>
            </a:r>
            <a:r>
              <a:rPr kumimoji="1" lang="zh-CN" altLang="en-US" dirty="0"/>
              <a:t>是啥？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 这里有两种方法，方法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：给出中间的词，预测周围的词，方法二：给出周围的词，预测中间的词，窗口一直滑过去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90A5F-99DF-BF48-AE8E-C880B0525CC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339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第二就是构建函数：用方法一来介绍一下， 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wj</a:t>
            </a:r>
            <a:r>
              <a:rPr kumimoji="1" lang="zh-CN" altLang="en-US" dirty="0"/>
              <a:t>*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wi</a:t>
            </a:r>
            <a:r>
              <a:rPr kumimoji="1" lang="zh-CN" altLang="en-US" dirty="0"/>
              <a:t>*</a:t>
            </a:r>
            <a:r>
              <a:rPr kumimoji="1" lang="en-US" altLang="zh-CN" dirty="0"/>
              <a:t>x)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输入的 </a:t>
            </a:r>
            <a:r>
              <a:rPr kumimoji="1" lang="en-US" altLang="zh-CN" dirty="0"/>
              <a:t>x</a:t>
            </a:r>
            <a:r>
              <a:rPr kumimoji="1" lang="zh-CN" altLang="en-US" dirty="0"/>
              <a:t> 是家，预测 </a:t>
            </a:r>
            <a:r>
              <a:rPr kumimoji="1" lang="en-US" altLang="zh-CN" dirty="0"/>
              <a:t>y</a:t>
            </a:r>
            <a:r>
              <a:rPr kumimoji="1" lang="zh-CN" altLang="en-US" dirty="0"/>
              <a:t> 是祝，</a:t>
            </a:r>
            <a:r>
              <a:rPr kumimoji="1" lang="en-US" altLang="zh-CN" dirty="0" err="1"/>
              <a:t>wi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n*100</a:t>
            </a:r>
            <a:r>
              <a:rPr kumimoji="1" lang="zh-CN" altLang="en-US" dirty="0"/>
              <a:t>的矩阵， </a:t>
            </a:r>
            <a:r>
              <a:rPr kumimoji="1" lang="en-US" altLang="zh-CN" dirty="0"/>
              <a:t>n</a:t>
            </a:r>
            <a:r>
              <a:rPr kumimoji="1" lang="zh-CN" altLang="en-US" dirty="0"/>
              <a:t>代表是有多少个字，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代表是用少个数字来表示一个字？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第三就是构建损失函数：衡量预测的值和真实值得一个相差程度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第四就是梯度更新，直接更新</a:t>
            </a:r>
            <a:r>
              <a:rPr kumimoji="1" lang="en-US" altLang="zh-CN" dirty="0" err="1"/>
              <a:t>wi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wj</a:t>
            </a:r>
            <a:r>
              <a:rPr kumimoji="1" lang="en-US" altLang="zh-CN" dirty="0"/>
              <a:t>,</a:t>
            </a:r>
            <a:r>
              <a:rPr kumimoji="1" lang="zh-CN" altLang="en-US" dirty="0"/>
              <a:t>得到的</a:t>
            </a:r>
            <a:r>
              <a:rPr kumimoji="1" lang="en-US" altLang="zh-CN" dirty="0" err="1"/>
              <a:t>wi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wj</a:t>
            </a:r>
            <a:r>
              <a:rPr kumimoji="1" lang="zh-CN" altLang="en-US" dirty="0"/>
              <a:t>就是</a:t>
            </a:r>
            <a:r>
              <a:rPr kumimoji="1" lang="en-US" altLang="zh-CN" dirty="0"/>
              <a:t>word2vector,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90A5F-99DF-BF48-AE8E-C880B0525CC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80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上面的一个缺点很明显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万的一个分类，计算量特别的大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）负采样， 在数据方面做处理， 不仅是用一个单词预测下一个单词， </a:t>
            </a:r>
            <a:endParaRPr kumimoji="1" lang="en-US" altLang="zh-CN" dirty="0"/>
          </a:p>
          <a:p>
            <a:r>
              <a:rPr kumimoji="1" lang="zh-CN" altLang="en-US" dirty="0"/>
              <a:t>现在是</a:t>
            </a:r>
            <a:r>
              <a:rPr kumimoji="1" lang="en-US" altLang="zh-CN" dirty="0"/>
              <a:t>x1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y</a:t>
            </a:r>
            <a:r>
              <a:rPr kumimoji="1" lang="zh-CN" altLang="en-US" dirty="0"/>
              <a:t>直接合并为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就是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，现在的输出都是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，肯定不行，所以需要构建其他不是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的样本，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90A5F-99DF-BF48-AE8E-C880B0525CC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291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这就是负采样的整体框架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90A5F-99DF-BF48-AE8E-C880B0525CC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44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4E5B-1336-0744-A9FC-71C96BB1E333}" type="datetimeFigureOut">
              <a:rPr kumimoji="1" lang="zh-CN" altLang="en-US" smtClean="0"/>
              <a:t>2021/2/18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E13-82D7-4B4B-8A3C-D9437C359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80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4E5B-1336-0744-A9FC-71C96BB1E333}" type="datetimeFigureOut">
              <a:rPr kumimoji="1" lang="zh-CN" altLang="en-US" smtClean="0"/>
              <a:t>2021/2/18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E13-82D7-4B4B-8A3C-D9437C359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1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4E5B-1336-0744-A9FC-71C96BB1E333}" type="datetimeFigureOut">
              <a:rPr kumimoji="1" lang="zh-CN" altLang="en-US" smtClean="0"/>
              <a:t>2021/2/18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E13-82D7-4B4B-8A3C-D9437C359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90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4E5B-1336-0744-A9FC-71C96BB1E333}" type="datetimeFigureOut">
              <a:rPr kumimoji="1" lang="zh-CN" altLang="en-US" smtClean="0"/>
              <a:t>2021/2/18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E13-82D7-4B4B-8A3C-D9437C359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18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4E5B-1336-0744-A9FC-71C96BB1E333}" type="datetimeFigureOut">
              <a:rPr kumimoji="1" lang="zh-CN" altLang="en-US" smtClean="0"/>
              <a:t>2021/2/18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E13-82D7-4B4B-8A3C-D9437C359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0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4E5B-1336-0744-A9FC-71C96BB1E333}" type="datetimeFigureOut">
              <a:rPr kumimoji="1" lang="zh-CN" altLang="en-US" smtClean="0"/>
              <a:t>2021/2/18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E13-82D7-4B4B-8A3C-D9437C359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52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4E5B-1336-0744-A9FC-71C96BB1E333}" type="datetimeFigureOut">
              <a:rPr kumimoji="1" lang="zh-CN" altLang="en-US" smtClean="0"/>
              <a:t>2021/2/18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E13-82D7-4B4B-8A3C-D9437C359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9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4E5B-1336-0744-A9FC-71C96BB1E333}" type="datetimeFigureOut">
              <a:rPr kumimoji="1" lang="zh-CN" altLang="en-US" smtClean="0"/>
              <a:t>2021/2/18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E13-82D7-4B4B-8A3C-D9437C359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94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4E5B-1336-0744-A9FC-71C96BB1E333}" type="datetimeFigureOut">
              <a:rPr kumimoji="1" lang="zh-CN" altLang="en-US" smtClean="0"/>
              <a:t>2021/2/18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E13-82D7-4B4B-8A3C-D9437C359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72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4E5B-1336-0744-A9FC-71C96BB1E333}" type="datetimeFigureOut">
              <a:rPr kumimoji="1" lang="zh-CN" altLang="en-US" smtClean="0"/>
              <a:t>2021/2/18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E13-82D7-4B4B-8A3C-D9437C359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417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4E5B-1336-0744-A9FC-71C96BB1E333}" type="datetimeFigureOut">
              <a:rPr kumimoji="1" lang="zh-CN" altLang="en-US" smtClean="0"/>
              <a:t>2021/2/18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E13-82D7-4B4B-8A3C-D9437C359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55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84E5B-1336-0744-A9FC-71C96BB1E333}" type="datetimeFigureOut">
              <a:rPr kumimoji="1" lang="zh-CN" altLang="en-US" smtClean="0"/>
              <a:t>2021/2/18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2E13-82D7-4B4B-8A3C-D9437C359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03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2B0B0024-59B0-E24D-B5CE-0D2980D2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01137"/>
              </p:ext>
            </p:extLst>
          </p:nvPr>
        </p:nvGraphicFramePr>
        <p:xfrm>
          <a:off x="580956" y="803486"/>
          <a:ext cx="7336128" cy="372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122">
                  <a:extLst>
                    <a:ext uri="{9D8B030D-6E8A-4147-A177-3AD203B41FA5}">
                      <a16:colId xmlns:a16="http://schemas.microsoft.com/office/drawing/2014/main" val="115678672"/>
                    </a:ext>
                  </a:extLst>
                </a:gridCol>
                <a:gridCol w="1659331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1467225">
                  <a:extLst>
                    <a:ext uri="{9D8B030D-6E8A-4147-A177-3AD203B41FA5}">
                      <a16:colId xmlns:a16="http://schemas.microsoft.com/office/drawing/2014/main" val="1509235493"/>
                    </a:ext>
                  </a:extLst>
                </a:gridCol>
                <a:gridCol w="1467225">
                  <a:extLst>
                    <a:ext uri="{9D8B030D-6E8A-4147-A177-3AD203B41FA5}">
                      <a16:colId xmlns:a16="http://schemas.microsoft.com/office/drawing/2014/main" val="2803585549"/>
                    </a:ext>
                  </a:extLst>
                </a:gridCol>
                <a:gridCol w="1467225">
                  <a:extLst>
                    <a:ext uri="{9D8B030D-6E8A-4147-A177-3AD203B41FA5}">
                      <a16:colId xmlns:a16="http://schemas.microsoft.com/office/drawing/2014/main" val="1736527048"/>
                    </a:ext>
                  </a:extLst>
                </a:gridCol>
              </a:tblGrid>
              <a:tr h="760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/>
                        <a:t>性别</a:t>
                      </a:r>
                      <a:endParaRPr lang="en-US" altLang="zh-CN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/>
                        <a:t>兴趣</a:t>
                      </a:r>
                      <a:r>
                        <a:rPr lang="en-US" altLang="zh-CN" b="1" baseline="0" dirty="0"/>
                        <a:t>-</a:t>
                      </a:r>
                      <a:r>
                        <a:rPr lang="zh-CN" altLang="en-US" b="1" baseline="0" dirty="0"/>
                        <a:t>钢琴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/>
                        <a:t>兴趣</a:t>
                      </a:r>
                      <a:r>
                        <a:rPr lang="en-US" altLang="zh-CN" b="1" baseline="0" dirty="0"/>
                        <a:t>-</a:t>
                      </a:r>
                      <a:r>
                        <a:rPr lang="zh-CN" altLang="en-US" b="1" baseline="0" dirty="0"/>
                        <a:t>跳舞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/>
                        <a:t>兴趣</a:t>
                      </a:r>
                      <a:r>
                        <a:rPr lang="en-US" altLang="zh-CN" b="1" baseline="0" dirty="0"/>
                        <a:t>-</a:t>
                      </a:r>
                      <a:r>
                        <a:rPr lang="zh-CN" altLang="en-US" b="1" baseline="0" dirty="0"/>
                        <a:t>击剑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/>
                        <a:t>兴趣</a:t>
                      </a:r>
                      <a:r>
                        <a:rPr lang="en-US" altLang="zh-CN" b="1" baseline="0" dirty="0"/>
                        <a:t>-</a:t>
                      </a:r>
                      <a:r>
                        <a:rPr lang="zh-CN" altLang="en-US" b="1" baseline="0" dirty="0"/>
                        <a:t>篮球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493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0.35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/>
                        <a:t>0.47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/>
                        <a:t>0.90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/>
                        <a:t>0.85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  <a:tr h="493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0.45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0.32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0.67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0.89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493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0.25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0.34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0.88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0.91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493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0.65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0.78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0.12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0.35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493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0.45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0.98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0.38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0.43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325382"/>
                  </a:ext>
                </a:extLst>
              </a:tr>
              <a:tr h="49367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rgbClr val="FF0000"/>
                          </a:solidFill>
                        </a:rPr>
                        <a:t>0.34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</a:rPr>
                        <a:t>0.47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</a:rPr>
                        <a:t>0.60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</a:rPr>
                        <a:t>0.88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539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F0B5E6-B5C7-A149-826E-4A28E738377C}"/>
                  </a:ext>
                </a:extLst>
              </p:cNvPr>
              <p:cNvSpPr txBox="1"/>
              <p:nvPr/>
            </p:nvSpPr>
            <p:spPr>
              <a:xfrm>
                <a:off x="739739" y="4847502"/>
                <a:ext cx="64180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zh-CN" sz="32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zh-CN" altLang="en-US" sz="3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kumimoji="1" lang="en-US" altLang="zh-CN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zh-CN" altLang="en-US" sz="3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kumimoji="1" lang="en-US" altLang="zh-CN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kumimoji="1" lang="zh-CN" altLang="en-US" sz="3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kumimoji="1" lang="en-US" altLang="zh-CN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sz="3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zh-CN" altLang="en-US" sz="3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3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</a:t>
                </a:r>
                <a:endParaRPr kumimoji="1"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F0B5E6-B5C7-A149-826E-4A28E7383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39" y="4847502"/>
                <a:ext cx="6418039" cy="492443"/>
              </a:xfrm>
              <a:prstGeom prst="rect">
                <a:avLst/>
              </a:prstGeom>
              <a:blipFill>
                <a:blip r:embed="rId3"/>
                <a:stretch>
                  <a:fillRect l="-2372" t="-25000" r="-1383" b="-4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8306FB8D-A3D2-8942-870B-4FDCEACECD99}"/>
              </a:ext>
            </a:extLst>
          </p:cNvPr>
          <p:cNvGrpSpPr/>
          <p:nvPr/>
        </p:nvGrpSpPr>
        <p:grpSpPr>
          <a:xfrm>
            <a:off x="-16573" y="-3793"/>
            <a:ext cx="3673811" cy="485478"/>
            <a:chOff x="0" y="0"/>
            <a:chExt cx="4617431" cy="726585"/>
          </a:xfrm>
        </p:grpSpPr>
        <p:grpSp>
          <p:nvGrpSpPr>
            <p:cNvPr id="27" name="Group 2">
              <a:extLst>
                <a:ext uri="{FF2B5EF4-FFF2-40B4-BE49-F238E27FC236}">
                  <a16:creationId xmlns:a16="http://schemas.microsoft.com/office/drawing/2014/main" id="{6E52EA14-3EB1-0C4B-942D-488368EC87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17431" cy="726585"/>
              <a:chOff x="74" y="312"/>
              <a:chExt cx="1733" cy="266"/>
            </a:xfrm>
          </p:grpSpPr>
          <p:sp>
            <p:nvSpPr>
              <p:cNvPr id="29" name="Freeform 3">
                <a:extLst>
                  <a:ext uri="{FF2B5EF4-FFF2-40B4-BE49-F238E27FC236}">
                    <a16:creationId xmlns:a16="http://schemas.microsoft.com/office/drawing/2014/main" id="{725F9337-745D-7848-A664-7E51ADD3A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" y="312"/>
                <a:ext cx="1733" cy="266"/>
              </a:xfrm>
              <a:custGeom>
                <a:avLst/>
                <a:gdLst>
                  <a:gd name="T0" fmla="*/ 1511 w 2161"/>
                  <a:gd name="T1" fmla="*/ 262 h 378"/>
                  <a:gd name="T2" fmla="*/ 0 w 2161"/>
                  <a:gd name="T3" fmla="*/ 262 h 378"/>
                  <a:gd name="T4" fmla="*/ 0 w 2161"/>
                  <a:gd name="T5" fmla="*/ 0 h 378"/>
                  <a:gd name="T6" fmla="*/ 1511 w 2161"/>
                  <a:gd name="T7" fmla="*/ 0 h 378"/>
                  <a:gd name="T8" fmla="*/ 1410 w 2161"/>
                  <a:gd name="T9" fmla="*/ 131 h 378"/>
                  <a:gd name="T10" fmla="*/ 1511 w 2161"/>
                  <a:gd name="T11" fmla="*/ 262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1" h="378">
                    <a:moveTo>
                      <a:pt x="2161" y="378"/>
                    </a:moveTo>
                    <a:lnTo>
                      <a:pt x="0" y="378"/>
                    </a:lnTo>
                    <a:lnTo>
                      <a:pt x="0" y="0"/>
                    </a:lnTo>
                    <a:lnTo>
                      <a:pt x="2161" y="0"/>
                    </a:lnTo>
                    <a:lnTo>
                      <a:pt x="2017" y="189"/>
                    </a:lnTo>
                    <a:lnTo>
                      <a:pt x="2161" y="378"/>
                    </a:lnTo>
                    <a:close/>
                  </a:path>
                </a:pathLst>
              </a:custGeom>
              <a:solidFill>
                <a:srgbClr val="26C6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DCA1E96E-1E46-A64C-B1F7-6530F3A02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" y="332"/>
                <a:ext cx="1610" cy="206"/>
              </a:xfrm>
              <a:custGeom>
                <a:avLst/>
                <a:gdLst>
                  <a:gd name="T0" fmla="*/ 0 w 2081"/>
                  <a:gd name="T1" fmla="*/ 0 h 298"/>
                  <a:gd name="T2" fmla="*/ 1444 w 2081"/>
                  <a:gd name="T3" fmla="*/ 0 h 298"/>
                  <a:gd name="T4" fmla="*/ 1365 w 2081"/>
                  <a:gd name="T5" fmla="*/ 103 h 298"/>
                  <a:gd name="T6" fmla="*/ 1444 w 2081"/>
                  <a:gd name="T7" fmla="*/ 206 h 298"/>
                  <a:gd name="T8" fmla="*/ 0 w 2081"/>
                  <a:gd name="T9" fmla="*/ 206 h 2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1" h="298">
                    <a:moveTo>
                      <a:pt x="0" y="0"/>
                    </a:moveTo>
                    <a:lnTo>
                      <a:pt x="2081" y="0"/>
                    </a:lnTo>
                    <a:lnTo>
                      <a:pt x="1967" y="149"/>
                    </a:lnTo>
                    <a:lnTo>
                      <a:pt x="208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flat">
                <a:solidFill>
                  <a:srgbClr val="EDE8C8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D374CD77-12B9-2341-8D95-EA67D0DE1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630"/>
              <a:ext cx="3826384" cy="62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57189" eaLnBrk="1" hangingPunct="1">
                <a:defRPr/>
              </a:pP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PART/01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 基础</a:t>
              </a: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-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神经网络</a:t>
              </a:r>
              <a:endParaRPr kumimoji="1"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32D0F43-1768-A74A-A24D-E00BD797F7B1}"/>
              </a:ext>
            </a:extLst>
          </p:cNvPr>
          <p:cNvSpPr txBox="1"/>
          <p:nvPr/>
        </p:nvSpPr>
        <p:spPr>
          <a:xfrm>
            <a:off x="629895" y="5531294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求解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98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1AECD3F-98DC-0A41-ABF4-DB072E3BD279}"/>
              </a:ext>
            </a:extLst>
          </p:cNvPr>
          <p:cNvGrpSpPr/>
          <p:nvPr/>
        </p:nvGrpSpPr>
        <p:grpSpPr>
          <a:xfrm>
            <a:off x="-16573" y="-3793"/>
            <a:ext cx="3673811" cy="485478"/>
            <a:chOff x="0" y="0"/>
            <a:chExt cx="4617431" cy="726585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DA338B2-284B-0A4F-894C-0528844A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17431" cy="726585"/>
              <a:chOff x="74" y="312"/>
              <a:chExt cx="1733" cy="266"/>
            </a:xfrm>
          </p:grpSpPr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id="{DEDC54A2-F4AF-C547-A568-2415DEB64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" y="312"/>
                <a:ext cx="1733" cy="266"/>
              </a:xfrm>
              <a:custGeom>
                <a:avLst/>
                <a:gdLst>
                  <a:gd name="T0" fmla="*/ 1511 w 2161"/>
                  <a:gd name="T1" fmla="*/ 262 h 378"/>
                  <a:gd name="T2" fmla="*/ 0 w 2161"/>
                  <a:gd name="T3" fmla="*/ 262 h 378"/>
                  <a:gd name="T4" fmla="*/ 0 w 2161"/>
                  <a:gd name="T5" fmla="*/ 0 h 378"/>
                  <a:gd name="T6" fmla="*/ 1511 w 2161"/>
                  <a:gd name="T7" fmla="*/ 0 h 378"/>
                  <a:gd name="T8" fmla="*/ 1410 w 2161"/>
                  <a:gd name="T9" fmla="*/ 131 h 378"/>
                  <a:gd name="T10" fmla="*/ 1511 w 2161"/>
                  <a:gd name="T11" fmla="*/ 262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1" h="378">
                    <a:moveTo>
                      <a:pt x="2161" y="378"/>
                    </a:moveTo>
                    <a:lnTo>
                      <a:pt x="0" y="378"/>
                    </a:lnTo>
                    <a:lnTo>
                      <a:pt x="0" y="0"/>
                    </a:lnTo>
                    <a:lnTo>
                      <a:pt x="2161" y="0"/>
                    </a:lnTo>
                    <a:lnTo>
                      <a:pt x="2017" y="189"/>
                    </a:lnTo>
                    <a:lnTo>
                      <a:pt x="2161" y="378"/>
                    </a:lnTo>
                    <a:close/>
                  </a:path>
                </a:pathLst>
              </a:custGeom>
              <a:solidFill>
                <a:srgbClr val="26C6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1F67AEFA-314D-9D40-BDF8-AD89C7300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" y="332"/>
                <a:ext cx="1610" cy="206"/>
              </a:xfrm>
              <a:custGeom>
                <a:avLst/>
                <a:gdLst>
                  <a:gd name="T0" fmla="*/ 0 w 2081"/>
                  <a:gd name="T1" fmla="*/ 0 h 298"/>
                  <a:gd name="T2" fmla="*/ 1444 w 2081"/>
                  <a:gd name="T3" fmla="*/ 0 h 298"/>
                  <a:gd name="T4" fmla="*/ 1365 w 2081"/>
                  <a:gd name="T5" fmla="*/ 103 h 298"/>
                  <a:gd name="T6" fmla="*/ 1444 w 2081"/>
                  <a:gd name="T7" fmla="*/ 206 h 298"/>
                  <a:gd name="T8" fmla="*/ 0 w 2081"/>
                  <a:gd name="T9" fmla="*/ 206 h 2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1" h="298">
                    <a:moveTo>
                      <a:pt x="0" y="0"/>
                    </a:moveTo>
                    <a:lnTo>
                      <a:pt x="2081" y="0"/>
                    </a:lnTo>
                    <a:lnTo>
                      <a:pt x="1967" y="149"/>
                    </a:lnTo>
                    <a:lnTo>
                      <a:pt x="208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flat">
                <a:solidFill>
                  <a:srgbClr val="EDE8C8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E217E7E-4514-AA41-B73E-C195E2F16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630"/>
              <a:ext cx="4078227" cy="62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57189" eaLnBrk="1" hangingPunct="1">
                <a:defRPr/>
              </a:pP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PART/02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nlp-word2vector</a:t>
              </a:r>
              <a:endParaRPr kumimoji="1"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325ADB5-132E-024C-A894-C7CEE00DDE66}"/>
              </a:ext>
            </a:extLst>
          </p:cNvPr>
          <p:cNvSpPr txBox="1"/>
          <p:nvPr/>
        </p:nvSpPr>
        <p:spPr>
          <a:xfrm>
            <a:off x="314172" y="64873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优化</a:t>
            </a:r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1" lang="zh-CN" altLang="en-US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B0DBD2-063F-8242-BAEB-5FC0647EEDE3}"/>
              </a:ext>
            </a:extLst>
          </p:cNvPr>
          <p:cNvSpPr txBox="1"/>
          <p:nvPr/>
        </p:nvSpPr>
        <p:spPr>
          <a:xfrm>
            <a:off x="1213777" y="64873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哈夫曼树</a:t>
            </a:r>
            <a:r>
              <a:rPr lang="en-US" altLang="zh-CN" b="1" dirty="0"/>
              <a:t>-Huffman Tree</a:t>
            </a:r>
            <a:endParaRPr kumimoji="1" lang="zh-CN" altLang="en-US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FE5B6E-AE21-BC48-A862-B9AD2BA6C77B}"/>
              </a:ext>
            </a:extLst>
          </p:cNvPr>
          <p:cNvSpPr/>
          <p:nvPr/>
        </p:nvSpPr>
        <p:spPr>
          <a:xfrm>
            <a:off x="-263542" y="726847"/>
            <a:ext cx="6117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b="1" dirty="0">
              <a:solidFill>
                <a:srgbClr val="121212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本质是把 </a:t>
            </a:r>
            <a:r>
              <a:rPr lang="en" altLang="zh-CN" b="1" dirty="0">
                <a:solidFill>
                  <a:srgbClr val="121212"/>
                </a:solidFill>
                <a:latin typeface="-apple-system"/>
              </a:rPr>
              <a:t>N 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分类问题变成 </a:t>
            </a:r>
            <a:r>
              <a:rPr lang="en" altLang="zh-CN" b="1" dirty="0">
                <a:solidFill>
                  <a:srgbClr val="121212"/>
                </a:solidFill>
                <a:latin typeface="-apple-system"/>
              </a:rPr>
              <a:t>log(N)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次二分类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F7EF87-878D-A640-8223-DDD513B30117}"/>
              </a:ext>
            </a:extLst>
          </p:cNvPr>
          <p:cNvSpPr txBox="1"/>
          <p:nvPr/>
        </p:nvSpPr>
        <p:spPr>
          <a:xfrm>
            <a:off x="231336" y="13551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8660A9-8905-F14D-8E75-8766C926B6EC}"/>
              </a:ext>
            </a:extLst>
          </p:cNvPr>
          <p:cNvSpPr/>
          <p:nvPr/>
        </p:nvSpPr>
        <p:spPr>
          <a:xfrm>
            <a:off x="225346" y="1686185"/>
            <a:ext cx="43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2E770C-3C0F-3B42-A2C0-5CB173E679DA}"/>
              </a:ext>
            </a:extLst>
          </p:cNvPr>
          <p:cNvSpPr/>
          <p:nvPr/>
        </p:nvSpPr>
        <p:spPr>
          <a:xfrm>
            <a:off x="1982424" y="168618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4249E1-0C3F-6044-8613-F65EAC1A2237}"/>
              </a:ext>
            </a:extLst>
          </p:cNvPr>
          <p:cNvSpPr/>
          <p:nvPr/>
        </p:nvSpPr>
        <p:spPr>
          <a:xfrm>
            <a:off x="517077" y="168618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38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718BC5-A9BD-8B43-AD5D-53FADC18BF00}"/>
              </a:ext>
            </a:extLst>
          </p:cNvPr>
          <p:cNvSpPr/>
          <p:nvPr/>
        </p:nvSpPr>
        <p:spPr>
          <a:xfrm>
            <a:off x="853488" y="168618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151240-7FA9-1C47-958C-40F831683FF4}"/>
              </a:ext>
            </a:extLst>
          </p:cNvPr>
          <p:cNvSpPr/>
          <p:nvPr/>
        </p:nvSpPr>
        <p:spPr>
          <a:xfrm>
            <a:off x="1138447" y="168618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99FACC-8D5D-3345-A306-4B01923DEEBE}"/>
              </a:ext>
            </a:extLst>
          </p:cNvPr>
          <p:cNvSpPr/>
          <p:nvPr/>
        </p:nvSpPr>
        <p:spPr>
          <a:xfrm>
            <a:off x="1363891" y="1686185"/>
            <a:ext cx="43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16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538344-AB8F-E94D-9A1A-0F7AC9B5571F}"/>
              </a:ext>
            </a:extLst>
          </p:cNvPr>
          <p:cNvSpPr/>
          <p:nvPr/>
        </p:nvSpPr>
        <p:spPr>
          <a:xfrm>
            <a:off x="1714563" y="168618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DD3832-42BB-5E4E-B0CF-9B6B7DEAFE0E}"/>
              </a:ext>
            </a:extLst>
          </p:cNvPr>
          <p:cNvSpPr/>
          <p:nvPr/>
        </p:nvSpPr>
        <p:spPr>
          <a:xfrm>
            <a:off x="2206659" y="1686185"/>
            <a:ext cx="43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4F13B69-F457-D24C-9C89-DEA89351DE5B}"/>
              </a:ext>
            </a:extLst>
          </p:cNvPr>
          <p:cNvGrpSpPr/>
          <p:nvPr/>
        </p:nvGrpSpPr>
        <p:grpSpPr>
          <a:xfrm>
            <a:off x="6185029" y="5330600"/>
            <a:ext cx="595035" cy="540000"/>
            <a:chOff x="3346785" y="2240146"/>
            <a:chExt cx="595035" cy="540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2647F03-30FF-0147-A8CD-0AF16B77E9B4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72B5ACF-47F4-8B4F-B52D-5AC9228EE070}"/>
                </a:ext>
              </a:extLst>
            </p:cNvPr>
            <p:cNvSpPr txBox="1"/>
            <p:nvPr/>
          </p:nvSpPr>
          <p:spPr>
            <a:xfrm>
              <a:off x="3346785" y="232857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/>
                <a:t>快</a:t>
              </a:r>
              <a:r>
                <a:rPr kumimoji="1" lang="en-US" altLang="zh-CN" b="1" dirty="0"/>
                <a:t>:3</a:t>
              </a:r>
              <a:endParaRPr kumimoji="1" lang="zh-CN" altLang="en-US" b="1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C67D5E4-170F-5B4D-8346-7DA6132AC7BF}"/>
              </a:ext>
            </a:extLst>
          </p:cNvPr>
          <p:cNvGrpSpPr/>
          <p:nvPr/>
        </p:nvGrpSpPr>
        <p:grpSpPr>
          <a:xfrm>
            <a:off x="7095005" y="5330600"/>
            <a:ext cx="596638" cy="540000"/>
            <a:chOff x="3346785" y="2240146"/>
            <a:chExt cx="596638" cy="54000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1EBAA21-9CB3-1C40-90C2-15A8542DA22F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922F24-4E4E-8F40-B43E-1D495C0C8719}"/>
                </a:ext>
              </a:extLst>
            </p:cNvPr>
            <p:cNvSpPr txBox="1"/>
            <p:nvPr/>
          </p:nvSpPr>
          <p:spPr>
            <a:xfrm>
              <a:off x="3346785" y="2328571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/>
                <a:t>乐</a:t>
              </a:r>
              <a:r>
                <a:rPr kumimoji="1" lang="en-US" altLang="zh-CN" b="1" dirty="0"/>
                <a:t>:4</a:t>
              </a:r>
              <a:endParaRPr kumimoji="1" lang="zh-CN" altLang="en-US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9916247-F9C5-B344-89F2-13545DA4FD8E}"/>
              </a:ext>
            </a:extLst>
          </p:cNvPr>
          <p:cNvGrpSpPr/>
          <p:nvPr/>
        </p:nvGrpSpPr>
        <p:grpSpPr>
          <a:xfrm>
            <a:off x="6659110" y="4719356"/>
            <a:ext cx="540000" cy="540000"/>
            <a:chOff x="3385515" y="2240146"/>
            <a:chExt cx="540000" cy="54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1B0AA51-C5E9-0643-AE3D-329CDF143F84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34D281A-3D9A-944A-B307-FE2788D951BB}"/>
                </a:ext>
              </a:extLst>
            </p:cNvPr>
            <p:cNvSpPr txBox="1"/>
            <p:nvPr/>
          </p:nvSpPr>
          <p:spPr>
            <a:xfrm>
              <a:off x="3497256" y="2328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7</a:t>
              </a:r>
              <a:endParaRPr kumimoji="1" lang="zh-CN" altLang="en-US" b="1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8A3D07E-5C6E-344A-839C-97A9AE20FA20}"/>
              </a:ext>
            </a:extLst>
          </p:cNvPr>
          <p:cNvGrpSpPr/>
          <p:nvPr/>
        </p:nvGrpSpPr>
        <p:grpSpPr>
          <a:xfrm>
            <a:off x="5640371" y="4626757"/>
            <a:ext cx="596638" cy="540000"/>
            <a:chOff x="3346785" y="2240146"/>
            <a:chExt cx="596638" cy="5400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97FF0E2-48DC-2645-A19F-5117EE8C1818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03CE9DE-71D9-B444-AAE1-9EEA9834FD32}"/>
                </a:ext>
              </a:extLst>
            </p:cNvPr>
            <p:cNvSpPr txBox="1"/>
            <p:nvPr/>
          </p:nvSpPr>
          <p:spPr>
            <a:xfrm>
              <a:off x="3346785" y="2328571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/>
                <a:t>新</a:t>
              </a:r>
              <a:r>
                <a:rPr kumimoji="1" lang="en-US" altLang="zh-CN" b="1" dirty="0"/>
                <a:t>:6</a:t>
              </a:r>
              <a:endParaRPr kumimoji="1" lang="zh-CN" altLang="en-US" b="1" dirty="0"/>
            </a:p>
          </p:txBody>
        </p:sp>
      </p:grp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B5ABAF9-5B29-5743-8C1C-21F22CEDC641}"/>
              </a:ext>
            </a:extLst>
          </p:cNvPr>
          <p:cNvCxnSpPr>
            <a:stCxn id="34" idx="5"/>
            <a:endCxn id="31" idx="0"/>
          </p:cNvCxnSpPr>
          <p:nvPr/>
        </p:nvCxnSpPr>
        <p:spPr>
          <a:xfrm>
            <a:off x="7120029" y="5180275"/>
            <a:ext cx="283706" cy="150325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C6BC443-8345-104F-A684-0C4C5AC4C53A}"/>
              </a:ext>
            </a:extLst>
          </p:cNvPr>
          <p:cNvCxnSpPr>
            <a:cxnSpLocks/>
            <a:stCxn id="34" idx="3"/>
            <a:endCxn id="23" idx="0"/>
          </p:cNvCxnSpPr>
          <p:nvPr/>
        </p:nvCxnSpPr>
        <p:spPr>
          <a:xfrm flipH="1">
            <a:off x="6493759" y="5180275"/>
            <a:ext cx="244432" cy="150325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DFAAFF7-F93E-2D4A-9E09-D0CE2A495EE4}"/>
              </a:ext>
            </a:extLst>
          </p:cNvPr>
          <p:cNvGrpSpPr/>
          <p:nvPr/>
        </p:nvGrpSpPr>
        <p:grpSpPr>
          <a:xfrm>
            <a:off x="6175195" y="4003872"/>
            <a:ext cx="540000" cy="540000"/>
            <a:chOff x="3385515" y="2240146"/>
            <a:chExt cx="540000" cy="54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3353092-7D6D-6246-9A34-6F3807732487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143849F-BBE5-EA43-A1AC-486D3A90C334}"/>
                </a:ext>
              </a:extLst>
            </p:cNvPr>
            <p:cNvSpPr txBox="1"/>
            <p:nvPr/>
          </p:nvSpPr>
          <p:spPr>
            <a:xfrm>
              <a:off x="3497256" y="23285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13</a:t>
              </a:r>
              <a:endParaRPr kumimoji="1" lang="zh-CN" altLang="en-US" b="1" dirty="0"/>
            </a:p>
          </p:txBody>
        </p:sp>
      </p:grp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9F8C0D86-424D-B04A-B5B6-BE5E74D6E2BF}"/>
              </a:ext>
            </a:extLst>
          </p:cNvPr>
          <p:cNvCxnSpPr>
            <a:cxnSpLocks/>
            <a:stCxn id="75" idx="5"/>
            <a:endCxn id="64" idx="0"/>
          </p:cNvCxnSpPr>
          <p:nvPr/>
        </p:nvCxnSpPr>
        <p:spPr>
          <a:xfrm>
            <a:off x="8009332" y="3806716"/>
            <a:ext cx="353271" cy="197156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2688DED-D0E1-2641-8FCC-553F697B6AE2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5989940" y="4464791"/>
            <a:ext cx="264336" cy="380457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A7D2A9F-C74D-974C-9EF5-4C6F2734126A}"/>
              </a:ext>
            </a:extLst>
          </p:cNvPr>
          <p:cNvGrpSpPr/>
          <p:nvPr/>
        </p:nvGrpSpPr>
        <p:grpSpPr>
          <a:xfrm>
            <a:off x="5289196" y="4003872"/>
            <a:ext cx="596638" cy="540000"/>
            <a:chOff x="3346785" y="2240146"/>
            <a:chExt cx="596638" cy="540000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AB743DD-CB11-064F-A51E-138E9176DA00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9B8F3CE-A46C-7449-BE1F-79A1450CAB45}"/>
                </a:ext>
              </a:extLst>
            </p:cNvPr>
            <p:cNvSpPr txBox="1"/>
            <p:nvPr/>
          </p:nvSpPr>
          <p:spPr>
            <a:xfrm>
              <a:off x="3346785" y="2328571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/>
                <a:t>家</a:t>
              </a:r>
              <a:r>
                <a:rPr kumimoji="1" lang="en-US" altLang="zh-CN" b="1" dirty="0"/>
                <a:t>:8</a:t>
              </a:r>
              <a:endParaRPr kumimoji="1" lang="zh-CN" altLang="en-US" b="1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A64B6A0-E646-F14F-AA97-8A17EFF32D79}"/>
              </a:ext>
            </a:extLst>
          </p:cNvPr>
          <p:cNvGrpSpPr/>
          <p:nvPr/>
        </p:nvGrpSpPr>
        <p:grpSpPr>
          <a:xfrm>
            <a:off x="5746415" y="3345797"/>
            <a:ext cx="540000" cy="540000"/>
            <a:chOff x="3385515" y="2240146"/>
            <a:chExt cx="540000" cy="540000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7AC573C-9E71-DE40-9847-DC31025A1764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F111B70-2986-804E-95AB-B02512D53F77}"/>
                </a:ext>
              </a:extLst>
            </p:cNvPr>
            <p:cNvSpPr txBox="1"/>
            <p:nvPr/>
          </p:nvSpPr>
          <p:spPr>
            <a:xfrm>
              <a:off x="3450956" y="23285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21</a:t>
              </a:r>
              <a:endParaRPr kumimoji="1" lang="zh-CN" altLang="en-US" b="1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1DA48D8-2906-2847-8B97-C224C9AF83B6}"/>
              </a:ext>
            </a:extLst>
          </p:cNvPr>
          <p:cNvGrpSpPr/>
          <p:nvPr/>
        </p:nvGrpSpPr>
        <p:grpSpPr>
          <a:xfrm>
            <a:off x="7004556" y="4003872"/>
            <a:ext cx="713657" cy="540000"/>
            <a:chOff x="3300485" y="2240146"/>
            <a:chExt cx="713657" cy="540000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66B0BCAB-280E-4844-939A-1D1458813D90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B65E9F8-1E38-E543-95B7-1540578C9601}"/>
                </a:ext>
              </a:extLst>
            </p:cNvPr>
            <p:cNvSpPr txBox="1"/>
            <p:nvPr/>
          </p:nvSpPr>
          <p:spPr>
            <a:xfrm>
              <a:off x="3300485" y="2328571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/>
                <a:t>年</a:t>
              </a:r>
              <a:r>
                <a:rPr kumimoji="1" lang="en-US" altLang="zh-CN" b="1" dirty="0"/>
                <a:t>:16</a:t>
              </a:r>
              <a:endParaRPr kumimoji="1" lang="zh-CN" altLang="en-US" b="1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F6654AE-1295-3B4C-9016-17944436C0F2}"/>
              </a:ext>
            </a:extLst>
          </p:cNvPr>
          <p:cNvGrpSpPr/>
          <p:nvPr/>
        </p:nvGrpSpPr>
        <p:grpSpPr>
          <a:xfrm>
            <a:off x="8007573" y="4003872"/>
            <a:ext cx="713657" cy="540000"/>
            <a:chOff x="3300485" y="2240146"/>
            <a:chExt cx="713657" cy="540000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4A3375B-0040-204B-9796-C3A0FCB0F658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14E1CDC-6D81-8042-996C-0A6DB8FF9DE3}"/>
                </a:ext>
              </a:extLst>
            </p:cNvPr>
            <p:cNvSpPr txBox="1"/>
            <p:nvPr/>
          </p:nvSpPr>
          <p:spPr>
            <a:xfrm>
              <a:off x="3300485" y="2328571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/>
                <a:t>祝</a:t>
              </a:r>
              <a:r>
                <a:rPr kumimoji="1" lang="en-US" altLang="zh-CN" b="1" dirty="0"/>
                <a:t>:20</a:t>
              </a:r>
              <a:endParaRPr kumimoji="1" lang="zh-CN" altLang="en-US" b="1" dirty="0"/>
            </a:p>
          </p:txBody>
        </p:sp>
      </p:grp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1F0C341B-FD46-3348-87BD-4128B9A31E17}"/>
              </a:ext>
            </a:extLst>
          </p:cNvPr>
          <p:cNvCxnSpPr>
            <a:cxnSpLocks/>
            <a:stCxn id="46" idx="5"/>
            <a:endCxn id="34" idx="0"/>
          </p:cNvCxnSpPr>
          <p:nvPr/>
        </p:nvCxnSpPr>
        <p:spPr>
          <a:xfrm>
            <a:off x="6636114" y="4464791"/>
            <a:ext cx="292996" cy="254565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2487FB19-FAFE-8E43-BFD8-B35DDD8CA2D7}"/>
              </a:ext>
            </a:extLst>
          </p:cNvPr>
          <p:cNvCxnSpPr>
            <a:cxnSpLocks/>
            <a:stCxn id="75" idx="3"/>
            <a:endCxn id="61" idx="0"/>
          </p:cNvCxnSpPr>
          <p:nvPr/>
        </p:nvCxnSpPr>
        <p:spPr>
          <a:xfrm flipH="1">
            <a:off x="7359586" y="3806716"/>
            <a:ext cx="267908" cy="197156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BA32ACE-CD3C-0F4E-A035-598FD49642A7}"/>
              </a:ext>
            </a:extLst>
          </p:cNvPr>
          <p:cNvGrpSpPr/>
          <p:nvPr/>
        </p:nvGrpSpPr>
        <p:grpSpPr>
          <a:xfrm>
            <a:off x="7548413" y="3345797"/>
            <a:ext cx="540000" cy="540000"/>
            <a:chOff x="3385515" y="2240146"/>
            <a:chExt cx="540000" cy="540000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392C5C7-D3B2-F147-A7FF-C2E3962EE0C7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E930D6-75F7-0149-8587-E5FB2A5AD07F}"/>
                </a:ext>
              </a:extLst>
            </p:cNvPr>
            <p:cNvSpPr txBox="1"/>
            <p:nvPr/>
          </p:nvSpPr>
          <p:spPr>
            <a:xfrm>
              <a:off x="3450956" y="23285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36</a:t>
              </a:r>
              <a:endParaRPr kumimoji="1" lang="zh-CN" altLang="en-US" b="1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5D6C108-4B1C-E64E-B1AF-E2CBBE54A225}"/>
              </a:ext>
            </a:extLst>
          </p:cNvPr>
          <p:cNvGrpSpPr/>
          <p:nvPr/>
        </p:nvGrpSpPr>
        <p:grpSpPr>
          <a:xfrm>
            <a:off x="6628049" y="3345797"/>
            <a:ext cx="578730" cy="540000"/>
            <a:chOff x="3346785" y="2240146"/>
            <a:chExt cx="578730" cy="54000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163560F-1475-694B-A682-DBF52DE866EE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6A5C10C-3AE2-A347-9D81-A78A390A6E8B}"/>
                </a:ext>
              </a:extLst>
            </p:cNvPr>
            <p:cNvSpPr txBox="1"/>
            <p:nvPr/>
          </p:nvSpPr>
          <p:spPr>
            <a:xfrm>
              <a:off x="3346785" y="2328571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!:25</a:t>
              </a:r>
              <a:endParaRPr kumimoji="1" lang="zh-CN" altLang="en-US" b="1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3E4473C-9B1E-7641-95CB-009E635CF5DB}"/>
              </a:ext>
            </a:extLst>
          </p:cNvPr>
          <p:cNvGrpSpPr/>
          <p:nvPr/>
        </p:nvGrpSpPr>
        <p:grpSpPr>
          <a:xfrm>
            <a:off x="8383746" y="3345797"/>
            <a:ext cx="713657" cy="540000"/>
            <a:chOff x="3300485" y="2240146"/>
            <a:chExt cx="713657" cy="540000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B389044-4B2A-8E4A-9D5A-8931DCC0708F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A3CD4AB-A92E-E545-942F-2A542CA49D11}"/>
                </a:ext>
              </a:extLst>
            </p:cNvPr>
            <p:cNvSpPr txBox="1"/>
            <p:nvPr/>
          </p:nvSpPr>
          <p:spPr>
            <a:xfrm>
              <a:off x="3300485" y="2328571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/>
                <a:t>大</a:t>
              </a:r>
              <a:r>
                <a:rPr kumimoji="1" lang="en-US" altLang="zh-CN" b="1" dirty="0"/>
                <a:t>:38</a:t>
              </a:r>
              <a:endParaRPr kumimoji="1" lang="zh-CN" altLang="en-US" b="1" dirty="0"/>
            </a:p>
          </p:txBody>
        </p:sp>
      </p:grp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EF09473C-C605-CB4D-8E9E-71450B6AF3FB}"/>
              </a:ext>
            </a:extLst>
          </p:cNvPr>
          <p:cNvCxnSpPr>
            <a:cxnSpLocks/>
            <a:stCxn id="58" idx="3"/>
            <a:endCxn id="55" idx="0"/>
          </p:cNvCxnSpPr>
          <p:nvPr/>
        </p:nvCxnSpPr>
        <p:spPr>
          <a:xfrm flipH="1">
            <a:off x="5597926" y="3806716"/>
            <a:ext cx="227570" cy="197156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D3F04B4C-A729-9043-934F-C07530DCE497}"/>
              </a:ext>
            </a:extLst>
          </p:cNvPr>
          <p:cNvCxnSpPr>
            <a:cxnSpLocks/>
            <a:stCxn id="58" idx="5"/>
            <a:endCxn id="46" idx="0"/>
          </p:cNvCxnSpPr>
          <p:nvPr/>
        </p:nvCxnSpPr>
        <p:spPr>
          <a:xfrm>
            <a:off x="6207334" y="3806716"/>
            <a:ext cx="237861" cy="197156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570D8663-EED4-D64C-B3C7-D2C6AF908909}"/>
              </a:ext>
            </a:extLst>
          </p:cNvPr>
          <p:cNvCxnSpPr>
            <a:cxnSpLocks/>
            <a:stCxn id="102" idx="3"/>
            <a:endCxn id="58" idx="1"/>
          </p:cNvCxnSpPr>
          <p:nvPr/>
        </p:nvCxnSpPr>
        <p:spPr>
          <a:xfrm flipH="1">
            <a:off x="5825496" y="3149176"/>
            <a:ext cx="410871" cy="275702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B6778EDF-3F91-E74D-9A5C-EA8AD003CC99}"/>
              </a:ext>
            </a:extLst>
          </p:cNvPr>
          <p:cNvCxnSpPr>
            <a:cxnSpLocks/>
            <a:stCxn id="102" idx="5"/>
            <a:endCxn id="78" idx="0"/>
          </p:cNvCxnSpPr>
          <p:nvPr/>
        </p:nvCxnSpPr>
        <p:spPr>
          <a:xfrm>
            <a:off x="6618205" y="3149176"/>
            <a:ext cx="318574" cy="196621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615AD97-AFBB-3543-A705-7FCD3F779820}"/>
              </a:ext>
            </a:extLst>
          </p:cNvPr>
          <p:cNvCxnSpPr>
            <a:cxnSpLocks/>
            <a:stCxn id="105" idx="5"/>
            <a:endCxn id="81" idx="0"/>
          </p:cNvCxnSpPr>
          <p:nvPr/>
        </p:nvCxnSpPr>
        <p:spPr>
          <a:xfrm>
            <a:off x="8514485" y="3149176"/>
            <a:ext cx="224291" cy="196621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2D4005CE-BA74-8244-A24D-F64CF1C66A95}"/>
              </a:ext>
            </a:extLst>
          </p:cNvPr>
          <p:cNvCxnSpPr>
            <a:cxnSpLocks/>
            <a:stCxn id="105" idx="3"/>
            <a:endCxn id="75" idx="0"/>
          </p:cNvCxnSpPr>
          <p:nvPr/>
        </p:nvCxnSpPr>
        <p:spPr>
          <a:xfrm flipH="1">
            <a:off x="7818413" y="3149176"/>
            <a:ext cx="314234" cy="196621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7A36D3BE-170E-D749-8B36-B24614200FF6}"/>
              </a:ext>
            </a:extLst>
          </p:cNvPr>
          <p:cNvGrpSpPr/>
          <p:nvPr/>
        </p:nvGrpSpPr>
        <p:grpSpPr>
          <a:xfrm>
            <a:off x="6157286" y="2688257"/>
            <a:ext cx="540000" cy="540000"/>
            <a:chOff x="3385515" y="2240146"/>
            <a:chExt cx="540000" cy="540000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24A4733-7F17-A046-9DBC-C329AB3F8BD1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7A228AE-4BE5-8E48-ADCB-47E7A49F3A70}"/>
                </a:ext>
              </a:extLst>
            </p:cNvPr>
            <p:cNvSpPr txBox="1"/>
            <p:nvPr/>
          </p:nvSpPr>
          <p:spPr>
            <a:xfrm>
              <a:off x="3450956" y="23285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46</a:t>
              </a:r>
              <a:endParaRPr kumimoji="1" lang="zh-CN" altLang="en-US" b="1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A04D4F0-70E0-4940-B67C-CFB6BD85917D}"/>
              </a:ext>
            </a:extLst>
          </p:cNvPr>
          <p:cNvGrpSpPr/>
          <p:nvPr/>
        </p:nvGrpSpPr>
        <p:grpSpPr>
          <a:xfrm>
            <a:off x="8053566" y="2688257"/>
            <a:ext cx="540000" cy="540000"/>
            <a:chOff x="3385515" y="2240146"/>
            <a:chExt cx="540000" cy="540000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BFE731E-611D-3645-9D5D-DA43C77F1C77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D17F3E6-E396-214D-A323-EC6F1CFF3934}"/>
                </a:ext>
              </a:extLst>
            </p:cNvPr>
            <p:cNvSpPr txBox="1"/>
            <p:nvPr/>
          </p:nvSpPr>
          <p:spPr>
            <a:xfrm>
              <a:off x="3450956" y="23285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74</a:t>
              </a:r>
              <a:endParaRPr kumimoji="1" lang="zh-CN" altLang="en-US" b="1" dirty="0"/>
            </a:p>
          </p:txBody>
        </p:sp>
      </p:grp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65511495-8460-D644-A53C-604AA7B1ED5D}"/>
              </a:ext>
            </a:extLst>
          </p:cNvPr>
          <p:cNvCxnSpPr>
            <a:cxnSpLocks/>
            <a:stCxn id="113" idx="3"/>
            <a:endCxn id="102" idx="0"/>
          </p:cNvCxnSpPr>
          <p:nvPr/>
        </p:nvCxnSpPr>
        <p:spPr>
          <a:xfrm flipH="1">
            <a:off x="6427286" y="2525658"/>
            <a:ext cx="701688" cy="162599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D2E8E216-1FEF-004A-94F9-50A426A3DF78}"/>
              </a:ext>
            </a:extLst>
          </p:cNvPr>
          <p:cNvCxnSpPr>
            <a:cxnSpLocks/>
            <a:stCxn id="113" idx="5"/>
            <a:endCxn id="105" idx="0"/>
          </p:cNvCxnSpPr>
          <p:nvPr/>
        </p:nvCxnSpPr>
        <p:spPr>
          <a:xfrm>
            <a:off x="7510812" y="2525658"/>
            <a:ext cx="812754" cy="162599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D7FB8FDE-88E9-3D49-A423-2BEE65C60A4C}"/>
              </a:ext>
            </a:extLst>
          </p:cNvPr>
          <p:cNvGrpSpPr/>
          <p:nvPr/>
        </p:nvGrpSpPr>
        <p:grpSpPr>
          <a:xfrm>
            <a:off x="7049893" y="2064739"/>
            <a:ext cx="601165" cy="540000"/>
            <a:chOff x="3385515" y="2240146"/>
            <a:chExt cx="601165" cy="540000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BF7D1759-9EFC-E049-ADF5-CA588A4F789D}"/>
                </a:ext>
              </a:extLst>
            </p:cNvPr>
            <p:cNvSpPr/>
            <p:nvPr/>
          </p:nvSpPr>
          <p:spPr>
            <a:xfrm>
              <a:off x="3385515" y="224014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4952247-E5A0-664E-86BC-7DA56BF9299D}"/>
                </a:ext>
              </a:extLst>
            </p:cNvPr>
            <p:cNvSpPr txBox="1"/>
            <p:nvPr/>
          </p:nvSpPr>
          <p:spPr>
            <a:xfrm>
              <a:off x="3450956" y="232857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120</a:t>
              </a:r>
              <a:endParaRPr kumimoji="1" lang="zh-CN" altLang="en-US" b="1" dirty="0"/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5B268719-0B7C-B14D-A169-827890E350D5}"/>
              </a:ext>
            </a:extLst>
          </p:cNvPr>
          <p:cNvSpPr/>
          <p:nvPr/>
        </p:nvSpPr>
        <p:spPr>
          <a:xfrm>
            <a:off x="500909" y="1336025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大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E4319D6-C201-DB41-993C-56585E64FE73}"/>
              </a:ext>
            </a:extLst>
          </p:cNvPr>
          <p:cNvSpPr/>
          <p:nvPr/>
        </p:nvSpPr>
        <p:spPr>
          <a:xfrm>
            <a:off x="796487" y="134992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FDB1EC0-A3EF-D540-9218-28BEB5A28B3E}"/>
              </a:ext>
            </a:extLst>
          </p:cNvPr>
          <p:cNvSpPr/>
          <p:nvPr/>
        </p:nvSpPr>
        <p:spPr>
          <a:xfrm>
            <a:off x="1090432" y="136131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637B1E2-8C5D-1F4D-8C83-08B4501411C0}"/>
              </a:ext>
            </a:extLst>
          </p:cNvPr>
          <p:cNvSpPr/>
          <p:nvPr/>
        </p:nvSpPr>
        <p:spPr>
          <a:xfrm>
            <a:off x="1363106" y="134992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年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DEC2A63-553E-C54A-A437-4974502B8028}"/>
              </a:ext>
            </a:extLst>
          </p:cNvPr>
          <p:cNvSpPr/>
          <p:nvPr/>
        </p:nvSpPr>
        <p:spPr>
          <a:xfrm>
            <a:off x="1678812" y="1336025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906EBA3-BCB2-6C49-A996-D68325F357B3}"/>
              </a:ext>
            </a:extLst>
          </p:cNvPr>
          <p:cNvSpPr/>
          <p:nvPr/>
        </p:nvSpPr>
        <p:spPr>
          <a:xfrm>
            <a:off x="1974813" y="134950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乐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7C220C1-343D-8747-A14F-B78D77C54FC9}"/>
              </a:ext>
            </a:extLst>
          </p:cNvPr>
          <p:cNvSpPr/>
          <p:nvPr/>
        </p:nvSpPr>
        <p:spPr>
          <a:xfrm>
            <a:off x="2270347" y="136131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！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D5D8A1A-664C-E544-82FF-6F71AF06455B}"/>
              </a:ext>
            </a:extLst>
          </p:cNvPr>
          <p:cNvSpPr txBox="1"/>
          <p:nvPr/>
        </p:nvSpPr>
        <p:spPr>
          <a:xfrm>
            <a:off x="820355" y="227128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:3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66369D7-C8C4-6D42-9AEC-A091557CA3FC}"/>
              </a:ext>
            </a:extLst>
          </p:cNvPr>
          <p:cNvSpPr/>
          <p:nvPr/>
        </p:nvSpPr>
        <p:spPr>
          <a:xfrm>
            <a:off x="-3680" y="227128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频率表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7298D72-FA62-C14B-BC59-9187EA74F648}"/>
              </a:ext>
            </a:extLst>
          </p:cNvPr>
          <p:cNvSpPr txBox="1"/>
          <p:nvPr/>
        </p:nvSpPr>
        <p:spPr>
          <a:xfrm>
            <a:off x="1369150" y="227128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乐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:4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4A21F884-15CF-2E4B-B13F-F14D0E8290EA}"/>
              </a:ext>
            </a:extLst>
          </p:cNvPr>
          <p:cNvSpPr txBox="1"/>
          <p:nvPr/>
        </p:nvSpPr>
        <p:spPr>
          <a:xfrm>
            <a:off x="1917945" y="227128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:6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A235619-8FED-314A-83C8-4B0473385EFF}"/>
              </a:ext>
            </a:extLst>
          </p:cNvPr>
          <p:cNvSpPr txBox="1"/>
          <p:nvPr/>
        </p:nvSpPr>
        <p:spPr>
          <a:xfrm>
            <a:off x="2466740" y="22712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:8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1EED9F35-AF8C-184A-9DAD-6FD526D5D730}"/>
              </a:ext>
            </a:extLst>
          </p:cNvPr>
          <p:cNvSpPr txBox="1"/>
          <p:nvPr/>
        </p:nvSpPr>
        <p:spPr>
          <a:xfrm>
            <a:off x="3703791" y="22712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:20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7D6FF8E-CAB0-964E-9B69-5728DB7D6259}"/>
              </a:ext>
            </a:extLst>
          </p:cNvPr>
          <p:cNvSpPr txBox="1"/>
          <p:nvPr/>
        </p:nvSpPr>
        <p:spPr>
          <a:xfrm>
            <a:off x="4368002" y="227128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!:25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6690A71-1D4B-EF48-863E-BCA396083A73}"/>
              </a:ext>
            </a:extLst>
          </p:cNvPr>
          <p:cNvSpPr txBox="1"/>
          <p:nvPr/>
        </p:nvSpPr>
        <p:spPr>
          <a:xfrm>
            <a:off x="4876724" y="22712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:38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CF3BEC5-C140-E649-86A8-A5CDEE921AA4}"/>
              </a:ext>
            </a:extLst>
          </p:cNvPr>
          <p:cNvSpPr txBox="1"/>
          <p:nvPr/>
        </p:nvSpPr>
        <p:spPr>
          <a:xfrm>
            <a:off x="3039580" y="22712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:16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875D386-B0D2-3543-AD28-862B63DFEDE5}"/>
              </a:ext>
            </a:extLst>
          </p:cNvPr>
          <p:cNvSpPr/>
          <p:nvPr/>
        </p:nvSpPr>
        <p:spPr>
          <a:xfrm>
            <a:off x="-3680" y="28053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频率表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5D0A9BD-BF6A-2D49-9CFD-ACE305ADC591}"/>
              </a:ext>
            </a:extLst>
          </p:cNvPr>
          <p:cNvSpPr txBox="1"/>
          <p:nvPr/>
        </p:nvSpPr>
        <p:spPr>
          <a:xfrm>
            <a:off x="820355" y="280971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:6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83D88E4-80A8-E442-86A7-815A1FC9CAD8}"/>
              </a:ext>
            </a:extLst>
          </p:cNvPr>
          <p:cNvSpPr txBox="1"/>
          <p:nvPr/>
        </p:nvSpPr>
        <p:spPr>
          <a:xfrm>
            <a:off x="2178804" y="28097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:8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7EC497A6-AEB5-E841-A947-81095DB42436}"/>
              </a:ext>
            </a:extLst>
          </p:cNvPr>
          <p:cNvSpPr txBox="1"/>
          <p:nvPr/>
        </p:nvSpPr>
        <p:spPr>
          <a:xfrm>
            <a:off x="3444279" y="28097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:20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5B15643-C523-9C47-8EDF-ABC659DC64A5}"/>
              </a:ext>
            </a:extLst>
          </p:cNvPr>
          <p:cNvSpPr txBox="1"/>
          <p:nvPr/>
        </p:nvSpPr>
        <p:spPr>
          <a:xfrm>
            <a:off x="4122702" y="28097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!:25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6BD9AB4B-A86E-1B43-BCCB-9051D4CD9A91}"/>
              </a:ext>
            </a:extLst>
          </p:cNvPr>
          <p:cNvSpPr txBox="1"/>
          <p:nvPr/>
        </p:nvSpPr>
        <p:spPr>
          <a:xfrm>
            <a:off x="4645632" y="28097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:38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4BA8453-EF29-9841-AC12-A83224A0EEBE}"/>
              </a:ext>
            </a:extLst>
          </p:cNvPr>
          <p:cNvSpPr txBox="1"/>
          <p:nvPr/>
        </p:nvSpPr>
        <p:spPr>
          <a:xfrm>
            <a:off x="2765856" y="28097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:16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22330BA-C17A-E34B-917B-D674488AA1DC}"/>
              </a:ext>
            </a:extLst>
          </p:cNvPr>
          <p:cNvSpPr/>
          <p:nvPr/>
        </p:nvSpPr>
        <p:spPr>
          <a:xfrm>
            <a:off x="-3680" y="333931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频率表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66653FC-B89A-BA4C-8C27-A68BDE2BC1AB}"/>
              </a:ext>
            </a:extLst>
          </p:cNvPr>
          <p:cNvSpPr txBox="1"/>
          <p:nvPr/>
        </p:nvSpPr>
        <p:spPr>
          <a:xfrm>
            <a:off x="827946" y="33532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:8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29FB04B2-3B95-734D-A193-B82F24A9607A}"/>
              </a:ext>
            </a:extLst>
          </p:cNvPr>
          <p:cNvSpPr txBox="1"/>
          <p:nvPr/>
        </p:nvSpPr>
        <p:spPr>
          <a:xfrm>
            <a:off x="3238875" y="335323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:20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FFDF2587-0C54-6347-A1B2-E524BC8BB09A}"/>
              </a:ext>
            </a:extLst>
          </p:cNvPr>
          <p:cNvSpPr txBox="1"/>
          <p:nvPr/>
        </p:nvSpPr>
        <p:spPr>
          <a:xfrm>
            <a:off x="3918018" y="335323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!:25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5872939-4996-1F42-8685-AA585116B02C}"/>
              </a:ext>
            </a:extLst>
          </p:cNvPr>
          <p:cNvSpPr txBox="1"/>
          <p:nvPr/>
        </p:nvSpPr>
        <p:spPr>
          <a:xfrm>
            <a:off x="2559732" y="335323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:16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F7A7602-F6FF-A14D-98D9-8D0EB5FC020E}"/>
              </a:ext>
            </a:extLst>
          </p:cNvPr>
          <p:cNvSpPr txBox="1"/>
          <p:nvPr/>
        </p:nvSpPr>
        <p:spPr>
          <a:xfrm>
            <a:off x="1383362" y="280971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快乐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:7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4B73ED8-C180-C948-A46F-0CA212BFEB10}"/>
              </a:ext>
            </a:extLst>
          </p:cNvPr>
          <p:cNvSpPr txBox="1"/>
          <p:nvPr/>
        </p:nvSpPr>
        <p:spPr>
          <a:xfrm>
            <a:off x="1415718" y="335323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快乐新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:13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CFBC43DA-BEA6-3943-9431-07FB89FA2D3E}"/>
              </a:ext>
            </a:extLst>
          </p:cNvPr>
          <p:cNvSpPr/>
          <p:nvPr/>
        </p:nvSpPr>
        <p:spPr>
          <a:xfrm>
            <a:off x="-3680" y="38733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频率表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B2BD486F-2846-6F4D-85A5-8DB24685E80A}"/>
              </a:ext>
            </a:extLst>
          </p:cNvPr>
          <p:cNvSpPr txBox="1"/>
          <p:nvPr/>
        </p:nvSpPr>
        <p:spPr>
          <a:xfrm>
            <a:off x="1469202" y="387333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:20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3357E837-E7C1-474E-8D90-0EB463DB10CB}"/>
              </a:ext>
            </a:extLst>
          </p:cNvPr>
          <p:cNvSpPr txBox="1"/>
          <p:nvPr/>
        </p:nvSpPr>
        <p:spPr>
          <a:xfrm>
            <a:off x="3529231" y="38733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!:25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6B7B412-4BD3-EC42-BC46-50AA02E48A39}"/>
              </a:ext>
            </a:extLst>
          </p:cNvPr>
          <p:cNvSpPr txBox="1"/>
          <p:nvPr/>
        </p:nvSpPr>
        <p:spPr>
          <a:xfrm>
            <a:off x="4055101" y="387333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:38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744BB6E8-B097-874E-AE82-58A745EDDCD4}"/>
              </a:ext>
            </a:extLst>
          </p:cNvPr>
          <p:cNvSpPr txBox="1"/>
          <p:nvPr/>
        </p:nvSpPr>
        <p:spPr>
          <a:xfrm>
            <a:off x="787840" y="387333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:16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D010E84-75C1-FC47-8D33-552683B6EC4F}"/>
              </a:ext>
            </a:extLst>
          </p:cNvPr>
          <p:cNvSpPr txBox="1"/>
          <p:nvPr/>
        </p:nvSpPr>
        <p:spPr>
          <a:xfrm>
            <a:off x="2150564" y="387333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快乐新家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:21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8837AD5A-B809-E745-B18B-30588E7D0392}"/>
              </a:ext>
            </a:extLst>
          </p:cNvPr>
          <p:cNvSpPr/>
          <p:nvPr/>
        </p:nvSpPr>
        <p:spPr>
          <a:xfrm>
            <a:off x="-3680" y="440734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频率表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110F9771-217E-4D47-91BB-BDD2933959B6}"/>
              </a:ext>
            </a:extLst>
          </p:cNvPr>
          <p:cNvSpPr txBox="1"/>
          <p:nvPr/>
        </p:nvSpPr>
        <p:spPr>
          <a:xfrm>
            <a:off x="2134632" y="440734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!:25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33194B8-583E-9548-A78C-E21B6F8B8C5F}"/>
              </a:ext>
            </a:extLst>
          </p:cNvPr>
          <p:cNvSpPr txBox="1"/>
          <p:nvPr/>
        </p:nvSpPr>
        <p:spPr>
          <a:xfrm>
            <a:off x="3605493" y="440734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:38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2E7EE8B2-7E6D-2C4F-895C-870DCA9B2D63}"/>
              </a:ext>
            </a:extLst>
          </p:cNvPr>
          <p:cNvSpPr txBox="1"/>
          <p:nvPr/>
        </p:nvSpPr>
        <p:spPr>
          <a:xfrm>
            <a:off x="2670312" y="440734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年祝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:36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9C98520A-8978-D142-8EFD-AC7909814D57}"/>
              </a:ext>
            </a:extLst>
          </p:cNvPr>
          <p:cNvSpPr txBox="1"/>
          <p:nvPr/>
        </p:nvSpPr>
        <p:spPr>
          <a:xfrm>
            <a:off x="780883" y="440734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快乐新家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:21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9982C0F-0E32-2C43-8497-55951CF08940}"/>
              </a:ext>
            </a:extLst>
          </p:cNvPr>
          <p:cNvSpPr/>
          <p:nvPr/>
        </p:nvSpPr>
        <p:spPr>
          <a:xfrm>
            <a:off x="-3680" y="494136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频率表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C0B9FB73-7C80-364A-8CE7-577C52D5A527}"/>
              </a:ext>
            </a:extLst>
          </p:cNvPr>
          <p:cNvSpPr txBox="1"/>
          <p:nvPr/>
        </p:nvSpPr>
        <p:spPr>
          <a:xfrm>
            <a:off x="2211462" y="49390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年祝大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:74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39546A78-E2E7-FA4D-A782-B1246EECC2FB}"/>
              </a:ext>
            </a:extLst>
          </p:cNvPr>
          <p:cNvSpPr txBox="1"/>
          <p:nvPr/>
        </p:nvSpPr>
        <p:spPr>
          <a:xfrm>
            <a:off x="770204" y="493907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快乐新家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!:46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5E7FEAB-2FDC-074E-8608-13BDC1E5EC19}"/>
              </a:ext>
            </a:extLst>
          </p:cNvPr>
          <p:cNvSpPr/>
          <p:nvPr/>
        </p:nvSpPr>
        <p:spPr>
          <a:xfrm>
            <a:off x="-3680" y="547537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频率表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A94DB46-5C84-3849-9570-A42CF258C331}"/>
              </a:ext>
            </a:extLst>
          </p:cNvPr>
          <p:cNvSpPr txBox="1"/>
          <p:nvPr/>
        </p:nvSpPr>
        <p:spPr>
          <a:xfrm>
            <a:off x="782553" y="5470135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快乐新家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年祝大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:120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5" name="文本框 1064">
            <a:extLst>
              <a:ext uri="{FF2B5EF4-FFF2-40B4-BE49-F238E27FC236}">
                <a16:creationId xmlns:a16="http://schemas.microsoft.com/office/drawing/2014/main" id="{5F808C83-CAC7-1645-B060-A5A6B43729A0}"/>
              </a:ext>
            </a:extLst>
          </p:cNvPr>
          <p:cNvSpPr txBox="1"/>
          <p:nvPr/>
        </p:nvSpPr>
        <p:spPr>
          <a:xfrm>
            <a:off x="5842058" y="3010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CC1A3E6-81D2-5348-A87E-EB227324B1E4}"/>
              </a:ext>
            </a:extLst>
          </p:cNvPr>
          <p:cNvSpPr txBox="1"/>
          <p:nvPr/>
        </p:nvSpPr>
        <p:spPr>
          <a:xfrm>
            <a:off x="7777730" y="2333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D0EBDBAA-0A6C-6540-9C0B-9AF86A127DF0}"/>
              </a:ext>
            </a:extLst>
          </p:cNvPr>
          <p:cNvSpPr txBox="1"/>
          <p:nvPr/>
        </p:nvSpPr>
        <p:spPr>
          <a:xfrm>
            <a:off x="6572651" y="2318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E0F5BFE-3FC9-DC46-90AC-54C896DE7CB1}"/>
              </a:ext>
            </a:extLst>
          </p:cNvPr>
          <p:cNvSpPr txBox="1"/>
          <p:nvPr/>
        </p:nvSpPr>
        <p:spPr>
          <a:xfrm>
            <a:off x="5495169" y="3662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CDBA5369-565A-A34F-B938-C9488D9D6046}"/>
              </a:ext>
            </a:extLst>
          </p:cNvPr>
          <p:cNvSpPr txBox="1"/>
          <p:nvPr/>
        </p:nvSpPr>
        <p:spPr>
          <a:xfrm>
            <a:off x="5937332" y="4325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7BC52C06-AF9C-604B-91A9-B99BA9EBE622}"/>
              </a:ext>
            </a:extLst>
          </p:cNvPr>
          <p:cNvSpPr txBox="1"/>
          <p:nvPr/>
        </p:nvSpPr>
        <p:spPr>
          <a:xfrm>
            <a:off x="6400004" y="5008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E12B5459-00E9-474F-B785-DD34F79D7F86}"/>
              </a:ext>
            </a:extLst>
          </p:cNvPr>
          <p:cNvSpPr txBox="1"/>
          <p:nvPr/>
        </p:nvSpPr>
        <p:spPr>
          <a:xfrm>
            <a:off x="6737234" y="2973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F5430CB5-B7F1-FE40-B541-63BC11628629}"/>
              </a:ext>
            </a:extLst>
          </p:cNvPr>
          <p:cNvSpPr txBox="1"/>
          <p:nvPr/>
        </p:nvSpPr>
        <p:spPr>
          <a:xfrm>
            <a:off x="8569174" y="3010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4E6837FD-E553-8E44-B85A-39FBDD52F083}"/>
              </a:ext>
            </a:extLst>
          </p:cNvPr>
          <p:cNvSpPr txBox="1"/>
          <p:nvPr/>
        </p:nvSpPr>
        <p:spPr>
          <a:xfrm>
            <a:off x="8085131" y="3660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EE02E5A4-3EC3-3D43-AA94-9C6AA4A34FA5}"/>
              </a:ext>
            </a:extLst>
          </p:cNvPr>
          <p:cNvSpPr txBox="1"/>
          <p:nvPr/>
        </p:nvSpPr>
        <p:spPr>
          <a:xfrm>
            <a:off x="6674137" y="4356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D8F2080D-C5FB-E24E-A4D2-EB2E7BB6449E}"/>
              </a:ext>
            </a:extLst>
          </p:cNvPr>
          <p:cNvSpPr txBox="1"/>
          <p:nvPr/>
        </p:nvSpPr>
        <p:spPr>
          <a:xfrm>
            <a:off x="7195413" y="500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187F03AE-1E0A-A74C-B8DB-2FD84F8E36AD}"/>
              </a:ext>
            </a:extLst>
          </p:cNvPr>
          <p:cNvSpPr txBox="1"/>
          <p:nvPr/>
        </p:nvSpPr>
        <p:spPr>
          <a:xfrm>
            <a:off x="7746160" y="2961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D054389-42CA-D942-B8F9-853CEDE44473}"/>
              </a:ext>
            </a:extLst>
          </p:cNvPr>
          <p:cNvSpPr txBox="1"/>
          <p:nvPr/>
        </p:nvSpPr>
        <p:spPr>
          <a:xfrm>
            <a:off x="6270541" y="3665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FF0DCF2-9BA4-4D40-993C-7516C491F972}"/>
              </a:ext>
            </a:extLst>
          </p:cNvPr>
          <p:cNvSpPr txBox="1"/>
          <p:nvPr/>
        </p:nvSpPr>
        <p:spPr>
          <a:xfrm>
            <a:off x="7284839" y="3656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01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1AECD3F-98DC-0A41-ABF4-DB072E3BD279}"/>
              </a:ext>
            </a:extLst>
          </p:cNvPr>
          <p:cNvGrpSpPr/>
          <p:nvPr/>
        </p:nvGrpSpPr>
        <p:grpSpPr>
          <a:xfrm>
            <a:off x="-16573" y="-3793"/>
            <a:ext cx="3673811" cy="485478"/>
            <a:chOff x="0" y="0"/>
            <a:chExt cx="4617431" cy="726585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DA338B2-284B-0A4F-894C-0528844A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17431" cy="726585"/>
              <a:chOff x="74" y="312"/>
              <a:chExt cx="1733" cy="266"/>
            </a:xfrm>
          </p:grpSpPr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id="{DEDC54A2-F4AF-C547-A568-2415DEB64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" y="312"/>
                <a:ext cx="1733" cy="266"/>
              </a:xfrm>
              <a:custGeom>
                <a:avLst/>
                <a:gdLst>
                  <a:gd name="T0" fmla="*/ 1511 w 2161"/>
                  <a:gd name="T1" fmla="*/ 262 h 378"/>
                  <a:gd name="T2" fmla="*/ 0 w 2161"/>
                  <a:gd name="T3" fmla="*/ 262 h 378"/>
                  <a:gd name="T4" fmla="*/ 0 w 2161"/>
                  <a:gd name="T5" fmla="*/ 0 h 378"/>
                  <a:gd name="T6" fmla="*/ 1511 w 2161"/>
                  <a:gd name="T7" fmla="*/ 0 h 378"/>
                  <a:gd name="T8" fmla="*/ 1410 w 2161"/>
                  <a:gd name="T9" fmla="*/ 131 h 378"/>
                  <a:gd name="T10" fmla="*/ 1511 w 2161"/>
                  <a:gd name="T11" fmla="*/ 262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1" h="378">
                    <a:moveTo>
                      <a:pt x="2161" y="378"/>
                    </a:moveTo>
                    <a:lnTo>
                      <a:pt x="0" y="378"/>
                    </a:lnTo>
                    <a:lnTo>
                      <a:pt x="0" y="0"/>
                    </a:lnTo>
                    <a:lnTo>
                      <a:pt x="2161" y="0"/>
                    </a:lnTo>
                    <a:lnTo>
                      <a:pt x="2017" y="189"/>
                    </a:lnTo>
                    <a:lnTo>
                      <a:pt x="2161" y="378"/>
                    </a:lnTo>
                    <a:close/>
                  </a:path>
                </a:pathLst>
              </a:custGeom>
              <a:solidFill>
                <a:srgbClr val="26C6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1F67AEFA-314D-9D40-BDF8-AD89C7300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" y="332"/>
                <a:ext cx="1610" cy="206"/>
              </a:xfrm>
              <a:custGeom>
                <a:avLst/>
                <a:gdLst>
                  <a:gd name="T0" fmla="*/ 0 w 2081"/>
                  <a:gd name="T1" fmla="*/ 0 h 298"/>
                  <a:gd name="T2" fmla="*/ 1444 w 2081"/>
                  <a:gd name="T3" fmla="*/ 0 h 298"/>
                  <a:gd name="T4" fmla="*/ 1365 w 2081"/>
                  <a:gd name="T5" fmla="*/ 103 h 298"/>
                  <a:gd name="T6" fmla="*/ 1444 w 2081"/>
                  <a:gd name="T7" fmla="*/ 206 h 298"/>
                  <a:gd name="T8" fmla="*/ 0 w 2081"/>
                  <a:gd name="T9" fmla="*/ 206 h 2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1" h="298">
                    <a:moveTo>
                      <a:pt x="0" y="0"/>
                    </a:moveTo>
                    <a:lnTo>
                      <a:pt x="2081" y="0"/>
                    </a:lnTo>
                    <a:lnTo>
                      <a:pt x="1967" y="149"/>
                    </a:lnTo>
                    <a:lnTo>
                      <a:pt x="208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flat">
                <a:solidFill>
                  <a:srgbClr val="EDE8C8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E217E7E-4514-AA41-B73E-C195E2F16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630"/>
              <a:ext cx="4078227" cy="62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57189" eaLnBrk="1" hangingPunct="1">
                <a:defRPr/>
              </a:pP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PART/02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nlp-word2vector</a:t>
              </a:r>
              <a:endParaRPr kumimoji="1"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325ADB5-132E-024C-A894-C7CEE00DDE66}"/>
              </a:ext>
            </a:extLst>
          </p:cNvPr>
          <p:cNvSpPr txBox="1"/>
          <p:nvPr/>
        </p:nvSpPr>
        <p:spPr>
          <a:xfrm>
            <a:off x="314172" y="64873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优化</a:t>
            </a:r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1" lang="zh-CN" altLang="en-US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B0DBD2-063F-8242-BAEB-5FC0647EEDE3}"/>
              </a:ext>
            </a:extLst>
          </p:cNvPr>
          <p:cNvSpPr txBox="1"/>
          <p:nvPr/>
        </p:nvSpPr>
        <p:spPr>
          <a:xfrm>
            <a:off x="1213777" y="64873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哈夫曼树</a:t>
            </a:r>
            <a:r>
              <a:rPr lang="en-US" altLang="zh-CN" b="1" dirty="0"/>
              <a:t>-Huffman Tree</a:t>
            </a:r>
            <a:endParaRPr kumimoji="1" lang="zh-CN" altLang="en-US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文本框 1047">
                <a:extLst>
                  <a:ext uri="{FF2B5EF4-FFF2-40B4-BE49-F238E27FC236}">
                    <a16:creationId xmlns:a16="http://schemas.microsoft.com/office/drawing/2014/main" id="{0A9B405D-4832-1347-A621-6C1368941225}"/>
                  </a:ext>
                </a:extLst>
              </p:cNvPr>
              <p:cNvSpPr txBox="1"/>
              <p:nvPr/>
            </p:nvSpPr>
            <p:spPr>
              <a:xfrm>
                <a:off x="684541" y="5775499"/>
                <a:ext cx="8144537" cy="53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" altLang="zh-CN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048" name="文本框 1047">
                <a:extLst>
                  <a:ext uri="{FF2B5EF4-FFF2-40B4-BE49-F238E27FC236}">
                    <a16:creationId xmlns:a16="http://schemas.microsoft.com/office/drawing/2014/main" id="{0A9B405D-4832-1347-A621-6C1368941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41" y="5775499"/>
                <a:ext cx="8144537" cy="530338"/>
              </a:xfrm>
              <a:prstGeom prst="rect">
                <a:avLst/>
              </a:prstGeom>
              <a:blipFill>
                <a:blip r:embed="rId3"/>
                <a:stretch>
                  <a:fillRect t="-4651" r="-311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F0292678-F41F-DC41-90E3-E95A717C3234}"/>
              </a:ext>
            </a:extLst>
          </p:cNvPr>
          <p:cNvGrpSpPr/>
          <p:nvPr/>
        </p:nvGrpSpPr>
        <p:grpSpPr>
          <a:xfrm>
            <a:off x="3239005" y="1416559"/>
            <a:ext cx="3808207" cy="3805861"/>
            <a:chOff x="3239005" y="1277661"/>
            <a:chExt cx="3808207" cy="380586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4F13B69-F457-D24C-9C89-DEA89351DE5B}"/>
                </a:ext>
              </a:extLst>
            </p:cNvPr>
            <p:cNvGrpSpPr/>
            <p:nvPr/>
          </p:nvGrpSpPr>
          <p:grpSpPr>
            <a:xfrm>
              <a:off x="4134838" y="4543522"/>
              <a:ext cx="595035" cy="540000"/>
              <a:chOff x="3346785" y="2240146"/>
              <a:chExt cx="595035" cy="54000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2647F03-30FF-0147-A8CD-0AF16B77E9B4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72B5ACF-47F4-8B4F-B52D-5AC9228EE070}"/>
                  </a:ext>
                </a:extLst>
              </p:cNvPr>
              <p:cNvSpPr txBox="1"/>
              <p:nvPr/>
            </p:nvSpPr>
            <p:spPr>
              <a:xfrm>
                <a:off x="3346785" y="2328571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>
                    <a:solidFill>
                      <a:srgbClr val="FF0000"/>
                    </a:solidFill>
                  </a:rPr>
                  <a:t>快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:3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C67D5E4-170F-5B4D-8346-7DA6132AC7BF}"/>
                </a:ext>
              </a:extLst>
            </p:cNvPr>
            <p:cNvGrpSpPr/>
            <p:nvPr/>
          </p:nvGrpSpPr>
          <p:grpSpPr>
            <a:xfrm>
              <a:off x="5044814" y="4543522"/>
              <a:ext cx="596638" cy="540000"/>
              <a:chOff x="3346785" y="2240146"/>
              <a:chExt cx="596638" cy="540000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C1EBAA21-9CB3-1C40-90C2-15A8542DA22F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922F24-4E4E-8F40-B43E-1D495C0C8719}"/>
                  </a:ext>
                </a:extLst>
              </p:cNvPr>
              <p:cNvSpPr txBox="1"/>
              <p:nvPr/>
            </p:nvSpPr>
            <p:spPr>
              <a:xfrm>
                <a:off x="3346785" y="2328571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/>
                  <a:t>乐</a:t>
                </a:r>
                <a:r>
                  <a:rPr kumimoji="1" lang="en-US" altLang="zh-CN" b="1" dirty="0"/>
                  <a:t>:4</a:t>
                </a:r>
                <a:endParaRPr kumimoji="1" lang="zh-CN" altLang="en-US" b="1" dirty="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916247-F9C5-B344-89F2-13545DA4FD8E}"/>
                </a:ext>
              </a:extLst>
            </p:cNvPr>
            <p:cNvGrpSpPr/>
            <p:nvPr/>
          </p:nvGrpSpPr>
          <p:grpSpPr>
            <a:xfrm>
              <a:off x="4608919" y="3932278"/>
              <a:ext cx="540000" cy="540000"/>
              <a:chOff x="3385515" y="2240146"/>
              <a:chExt cx="540000" cy="54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11B0AA51-C5E9-0643-AE3D-329CDF143F84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34D281A-3D9A-944A-B307-FE2788D951BB}"/>
                  </a:ext>
                </a:extLst>
              </p:cNvPr>
              <p:cNvSpPr txBox="1"/>
              <p:nvPr/>
            </p:nvSpPr>
            <p:spPr>
              <a:xfrm>
                <a:off x="3497256" y="232857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/>
                  <a:t>7</a:t>
                </a:r>
                <a:endParaRPr kumimoji="1" lang="zh-CN" altLang="en-US" b="1" dirty="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8A3D07E-5C6E-344A-839C-97A9AE20FA20}"/>
                </a:ext>
              </a:extLst>
            </p:cNvPr>
            <p:cNvGrpSpPr/>
            <p:nvPr/>
          </p:nvGrpSpPr>
          <p:grpSpPr>
            <a:xfrm>
              <a:off x="3590180" y="3839679"/>
              <a:ext cx="596638" cy="540000"/>
              <a:chOff x="3346785" y="2240146"/>
              <a:chExt cx="596638" cy="540000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97FF0E2-48DC-2645-A19F-5117EE8C1818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03CE9DE-71D9-B444-AAE1-9EEA9834FD32}"/>
                  </a:ext>
                </a:extLst>
              </p:cNvPr>
              <p:cNvSpPr txBox="1"/>
              <p:nvPr/>
            </p:nvSpPr>
            <p:spPr>
              <a:xfrm>
                <a:off x="3346785" y="2328571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/>
                  <a:t>新</a:t>
                </a:r>
                <a:r>
                  <a:rPr kumimoji="1" lang="en-US" altLang="zh-CN" b="1" dirty="0"/>
                  <a:t>:6</a:t>
                </a:r>
                <a:endParaRPr kumimoji="1" lang="zh-CN" altLang="en-US" b="1" dirty="0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2B5ABAF9-5B29-5743-8C1C-21F22CEDC641}"/>
                </a:ext>
              </a:extLst>
            </p:cNvPr>
            <p:cNvCxnSpPr>
              <a:stCxn id="34" idx="5"/>
              <a:endCxn id="31" idx="0"/>
            </p:cNvCxnSpPr>
            <p:nvPr/>
          </p:nvCxnSpPr>
          <p:spPr>
            <a:xfrm>
              <a:off x="5069838" y="4393197"/>
              <a:ext cx="283706" cy="150325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FC6BC443-8345-104F-A684-0C4C5AC4C53A}"/>
                </a:ext>
              </a:extLst>
            </p:cNvPr>
            <p:cNvCxnSpPr>
              <a:cxnSpLocks/>
              <a:stCxn id="34" idx="3"/>
              <a:endCxn id="23" idx="0"/>
            </p:cNvCxnSpPr>
            <p:nvPr/>
          </p:nvCxnSpPr>
          <p:spPr>
            <a:xfrm flipH="1">
              <a:off x="4443568" y="4393197"/>
              <a:ext cx="244432" cy="150325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DFAAFF7-F93E-2D4A-9E09-D0CE2A495EE4}"/>
                </a:ext>
              </a:extLst>
            </p:cNvPr>
            <p:cNvGrpSpPr/>
            <p:nvPr/>
          </p:nvGrpSpPr>
          <p:grpSpPr>
            <a:xfrm>
              <a:off x="4125004" y="3216794"/>
              <a:ext cx="540000" cy="540000"/>
              <a:chOff x="3385515" y="2240146"/>
              <a:chExt cx="540000" cy="540000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13353092-7D6D-6246-9A34-6F3807732487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143849F-BBE5-EA43-A1AC-486D3A90C334}"/>
                  </a:ext>
                </a:extLst>
              </p:cNvPr>
              <p:cNvSpPr txBox="1"/>
              <p:nvPr/>
            </p:nvSpPr>
            <p:spPr>
              <a:xfrm>
                <a:off x="3497256" y="232857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/>
                  <a:t>13</a:t>
                </a:r>
                <a:endParaRPr kumimoji="1" lang="zh-CN" altLang="en-US" b="1" dirty="0"/>
              </a:p>
            </p:txBody>
          </p:sp>
        </p:grp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9F8C0D86-424D-B04A-B5B6-BE5E74D6E2BF}"/>
                </a:ext>
              </a:extLst>
            </p:cNvPr>
            <p:cNvCxnSpPr>
              <a:cxnSpLocks/>
              <a:stCxn id="75" idx="5"/>
              <a:endCxn id="64" idx="0"/>
            </p:cNvCxnSpPr>
            <p:nvPr/>
          </p:nvCxnSpPr>
          <p:spPr>
            <a:xfrm>
              <a:off x="5959141" y="3019638"/>
              <a:ext cx="353271" cy="197156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A2688DED-D0E1-2641-8FCC-553F697B6AE2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H="1">
              <a:off x="3939749" y="3677713"/>
              <a:ext cx="264336" cy="380457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A7D2A9F-C74D-974C-9EF5-4C6F2734126A}"/>
                </a:ext>
              </a:extLst>
            </p:cNvPr>
            <p:cNvGrpSpPr/>
            <p:nvPr/>
          </p:nvGrpSpPr>
          <p:grpSpPr>
            <a:xfrm>
              <a:off x="3239005" y="3216794"/>
              <a:ext cx="596638" cy="540000"/>
              <a:chOff x="3346785" y="2240146"/>
              <a:chExt cx="596638" cy="540000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AB743DD-CB11-064F-A51E-138E9176DA00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9B8F3CE-A46C-7449-BE1F-79A1450CAB45}"/>
                  </a:ext>
                </a:extLst>
              </p:cNvPr>
              <p:cNvSpPr txBox="1"/>
              <p:nvPr/>
            </p:nvSpPr>
            <p:spPr>
              <a:xfrm>
                <a:off x="3346785" y="2328571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/>
                  <a:t>家</a:t>
                </a:r>
                <a:r>
                  <a:rPr kumimoji="1" lang="en-US" altLang="zh-CN" b="1" dirty="0"/>
                  <a:t>:8</a:t>
                </a:r>
                <a:endParaRPr kumimoji="1" lang="zh-CN" altLang="en-US" b="1" dirty="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A64B6A0-E646-F14F-AA97-8A17EFF32D79}"/>
                </a:ext>
              </a:extLst>
            </p:cNvPr>
            <p:cNvGrpSpPr/>
            <p:nvPr/>
          </p:nvGrpSpPr>
          <p:grpSpPr>
            <a:xfrm>
              <a:off x="3696224" y="2558719"/>
              <a:ext cx="540000" cy="540000"/>
              <a:chOff x="3385515" y="2240146"/>
              <a:chExt cx="540000" cy="540000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F7AC573C-9E71-DE40-9847-DC31025A1764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F111B70-2986-804E-95AB-B02512D53F77}"/>
                  </a:ext>
                </a:extLst>
              </p:cNvPr>
              <p:cNvSpPr txBox="1"/>
              <p:nvPr/>
            </p:nvSpPr>
            <p:spPr>
              <a:xfrm>
                <a:off x="3450956" y="232857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/>
                  <a:t>21</a:t>
                </a:r>
                <a:endParaRPr kumimoji="1" lang="zh-CN" altLang="en-US" b="1" dirty="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1DA48D8-2906-2847-8B97-C224C9AF83B6}"/>
                </a:ext>
              </a:extLst>
            </p:cNvPr>
            <p:cNvGrpSpPr/>
            <p:nvPr/>
          </p:nvGrpSpPr>
          <p:grpSpPr>
            <a:xfrm>
              <a:off x="4954365" y="3216794"/>
              <a:ext cx="713657" cy="540000"/>
              <a:chOff x="3300485" y="2240146"/>
              <a:chExt cx="713657" cy="540000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6B0BCAB-280E-4844-939A-1D1458813D90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B65E9F8-1E38-E543-95B7-1540578C9601}"/>
                  </a:ext>
                </a:extLst>
              </p:cNvPr>
              <p:cNvSpPr txBox="1"/>
              <p:nvPr/>
            </p:nvSpPr>
            <p:spPr>
              <a:xfrm>
                <a:off x="3300485" y="2328571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/>
                  <a:t>年</a:t>
                </a:r>
                <a:r>
                  <a:rPr kumimoji="1" lang="en-US" altLang="zh-CN" b="1" dirty="0"/>
                  <a:t>:16</a:t>
                </a:r>
                <a:endParaRPr kumimoji="1" lang="zh-CN" altLang="en-US" b="1" dirty="0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F6654AE-1295-3B4C-9016-17944436C0F2}"/>
                </a:ext>
              </a:extLst>
            </p:cNvPr>
            <p:cNvGrpSpPr/>
            <p:nvPr/>
          </p:nvGrpSpPr>
          <p:grpSpPr>
            <a:xfrm>
              <a:off x="5957382" y="3216794"/>
              <a:ext cx="713657" cy="540000"/>
              <a:chOff x="3300485" y="2240146"/>
              <a:chExt cx="713657" cy="540000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4A3375B-0040-204B-9796-C3A0FCB0F658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14E1CDC-6D81-8042-996C-0A6DB8FF9DE3}"/>
                  </a:ext>
                </a:extLst>
              </p:cNvPr>
              <p:cNvSpPr txBox="1"/>
              <p:nvPr/>
            </p:nvSpPr>
            <p:spPr>
              <a:xfrm>
                <a:off x="3300485" y="2328571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/>
                  <a:t>祝</a:t>
                </a:r>
                <a:r>
                  <a:rPr kumimoji="1" lang="en-US" altLang="zh-CN" b="1" dirty="0"/>
                  <a:t>:20</a:t>
                </a:r>
                <a:endParaRPr kumimoji="1" lang="zh-CN" altLang="en-US" b="1" dirty="0"/>
              </a:p>
            </p:txBody>
          </p:sp>
        </p:grp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1F0C341B-FD46-3348-87BD-4128B9A31E17}"/>
                </a:ext>
              </a:extLst>
            </p:cNvPr>
            <p:cNvCxnSpPr>
              <a:cxnSpLocks/>
              <a:stCxn id="46" idx="5"/>
              <a:endCxn id="34" idx="0"/>
            </p:cNvCxnSpPr>
            <p:nvPr/>
          </p:nvCxnSpPr>
          <p:spPr>
            <a:xfrm>
              <a:off x="4585923" y="3677713"/>
              <a:ext cx="292996" cy="254565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2487FB19-FAFE-8E43-BFD8-B35DDD8CA2D7}"/>
                </a:ext>
              </a:extLst>
            </p:cNvPr>
            <p:cNvCxnSpPr>
              <a:cxnSpLocks/>
              <a:stCxn id="75" idx="3"/>
              <a:endCxn id="61" idx="0"/>
            </p:cNvCxnSpPr>
            <p:nvPr/>
          </p:nvCxnSpPr>
          <p:spPr>
            <a:xfrm flipH="1">
              <a:off x="5309395" y="3019638"/>
              <a:ext cx="267908" cy="197156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9BA32ACE-CD3C-0F4E-A035-598FD49642A7}"/>
                </a:ext>
              </a:extLst>
            </p:cNvPr>
            <p:cNvGrpSpPr/>
            <p:nvPr/>
          </p:nvGrpSpPr>
          <p:grpSpPr>
            <a:xfrm>
              <a:off x="5498222" y="2558719"/>
              <a:ext cx="540000" cy="540000"/>
              <a:chOff x="3385515" y="2240146"/>
              <a:chExt cx="540000" cy="540000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392C5C7-D3B2-F147-A7FF-C2E3962EE0C7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1E930D6-75F7-0149-8587-E5FB2A5AD07F}"/>
                  </a:ext>
                </a:extLst>
              </p:cNvPr>
              <p:cNvSpPr txBox="1"/>
              <p:nvPr/>
            </p:nvSpPr>
            <p:spPr>
              <a:xfrm>
                <a:off x="3450956" y="232857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/>
                  <a:t>36</a:t>
                </a:r>
                <a:endParaRPr kumimoji="1" lang="zh-CN" altLang="en-US" b="1" dirty="0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5D6C108-4B1C-E64E-B1AF-E2CBBE54A225}"/>
                </a:ext>
              </a:extLst>
            </p:cNvPr>
            <p:cNvGrpSpPr/>
            <p:nvPr/>
          </p:nvGrpSpPr>
          <p:grpSpPr>
            <a:xfrm>
              <a:off x="4577858" y="2558719"/>
              <a:ext cx="578730" cy="540000"/>
              <a:chOff x="3346785" y="2240146"/>
              <a:chExt cx="578730" cy="540000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8163560F-1475-694B-A682-DBF52DE866EE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6A5C10C-3AE2-A347-9D81-A78A390A6E8B}"/>
                  </a:ext>
                </a:extLst>
              </p:cNvPr>
              <p:cNvSpPr txBox="1"/>
              <p:nvPr/>
            </p:nvSpPr>
            <p:spPr>
              <a:xfrm>
                <a:off x="3346785" y="2328571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/>
                  <a:t>!:25</a:t>
                </a:r>
                <a:endParaRPr kumimoji="1" lang="zh-CN" altLang="en-US" b="1" dirty="0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83E4473C-9B1E-7641-95CB-009E635CF5DB}"/>
                </a:ext>
              </a:extLst>
            </p:cNvPr>
            <p:cNvGrpSpPr/>
            <p:nvPr/>
          </p:nvGrpSpPr>
          <p:grpSpPr>
            <a:xfrm>
              <a:off x="6333555" y="2558719"/>
              <a:ext cx="713657" cy="540000"/>
              <a:chOff x="3300485" y="2240146"/>
              <a:chExt cx="713657" cy="540000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9B389044-4B2A-8E4A-9D5A-8931DCC0708F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A3CD4AB-A92E-E545-942F-2A542CA49D11}"/>
                  </a:ext>
                </a:extLst>
              </p:cNvPr>
              <p:cNvSpPr txBox="1"/>
              <p:nvPr/>
            </p:nvSpPr>
            <p:spPr>
              <a:xfrm>
                <a:off x="3300485" y="2328571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/>
                  <a:t>大</a:t>
                </a:r>
                <a:r>
                  <a:rPr kumimoji="1" lang="en-US" altLang="zh-CN" b="1" dirty="0"/>
                  <a:t>:38</a:t>
                </a:r>
                <a:endParaRPr kumimoji="1" lang="zh-CN" altLang="en-US" b="1" dirty="0"/>
              </a:p>
            </p:txBody>
          </p:sp>
        </p:grp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EF09473C-C605-CB4D-8E9E-71450B6AF3FB}"/>
                </a:ext>
              </a:extLst>
            </p:cNvPr>
            <p:cNvCxnSpPr>
              <a:cxnSpLocks/>
              <a:stCxn id="58" idx="3"/>
              <a:endCxn id="55" idx="0"/>
            </p:cNvCxnSpPr>
            <p:nvPr/>
          </p:nvCxnSpPr>
          <p:spPr>
            <a:xfrm flipH="1">
              <a:off x="3547735" y="3019638"/>
              <a:ext cx="227570" cy="197156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87">
              <a:extLst>
                <a:ext uri="{FF2B5EF4-FFF2-40B4-BE49-F238E27FC236}">
                  <a16:creationId xmlns:a16="http://schemas.microsoft.com/office/drawing/2014/main" id="{D3F04B4C-A729-9043-934F-C07530DCE497}"/>
                </a:ext>
              </a:extLst>
            </p:cNvPr>
            <p:cNvCxnSpPr>
              <a:cxnSpLocks/>
              <a:stCxn id="58" idx="5"/>
              <a:endCxn id="46" idx="0"/>
            </p:cNvCxnSpPr>
            <p:nvPr/>
          </p:nvCxnSpPr>
          <p:spPr>
            <a:xfrm>
              <a:off x="4157143" y="3019638"/>
              <a:ext cx="237861" cy="197156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570D8663-EED4-D64C-B3C7-D2C6AF908909}"/>
                </a:ext>
              </a:extLst>
            </p:cNvPr>
            <p:cNvCxnSpPr>
              <a:cxnSpLocks/>
              <a:stCxn id="102" idx="3"/>
              <a:endCxn id="58" idx="1"/>
            </p:cNvCxnSpPr>
            <p:nvPr/>
          </p:nvCxnSpPr>
          <p:spPr>
            <a:xfrm flipH="1">
              <a:off x="3775305" y="2362098"/>
              <a:ext cx="410871" cy="275702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>
              <a:extLst>
                <a:ext uri="{FF2B5EF4-FFF2-40B4-BE49-F238E27FC236}">
                  <a16:creationId xmlns:a16="http://schemas.microsoft.com/office/drawing/2014/main" id="{B6778EDF-3F91-E74D-9A5C-EA8AD003CC99}"/>
                </a:ext>
              </a:extLst>
            </p:cNvPr>
            <p:cNvCxnSpPr>
              <a:cxnSpLocks/>
              <a:stCxn id="102" idx="5"/>
              <a:endCxn id="78" idx="0"/>
            </p:cNvCxnSpPr>
            <p:nvPr/>
          </p:nvCxnSpPr>
          <p:spPr>
            <a:xfrm>
              <a:off x="4568014" y="2362098"/>
              <a:ext cx="318574" cy="19662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615AD97-AFBB-3543-A705-7FCD3F779820}"/>
                </a:ext>
              </a:extLst>
            </p:cNvPr>
            <p:cNvCxnSpPr>
              <a:cxnSpLocks/>
              <a:stCxn id="105" idx="5"/>
              <a:endCxn id="81" idx="0"/>
            </p:cNvCxnSpPr>
            <p:nvPr/>
          </p:nvCxnSpPr>
          <p:spPr>
            <a:xfrm>
              <a:off x="6464294" y="2362098"/>
              <a:ext cx="224291" cy="19662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>
              <a:extLst>
                <a:ext uri="{FF2B5EF4-FFF2-40B4-BE49-F238E27FC236}">
                  <a16:creationId xmlns:a16="http://schemas.microsoft.com/office/drawing/2014/main" id="{2D4005CE-BA74-8244-A24D-F64CF1C66A95}"/>
                </a:ext>
              </a:extLst>
            </p:cNvPr>
            <p:cNvCxnSpPr>
              <a:cxnSpLocks/>
              <a:stCxn id="105" idx="3"/>
              <a:endCxn id="75" idx="0"/>
            </p:cNvCxnSpPr>
            <p:nvPr/>
          </p:nvCxnSpPr>
          <p:spPr>
            <a:xfrm flipH="1">
              <a:off x="5768222" y="2362098"/>
              <a:ext cx="314234" cy="19662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7A36D3BE-170E-D749-8B36-B24614200FF6}"/>
                </a:ext>
              </a:extLst>
            </p:cNvPr>
            <p:cNvGrpSpPr/>
            <p:nvPr/>
          </p:nvGrpSpPr>
          <p:grpSpPr>
            <a:xfrm>
              <a:off x="4107095" y="1901179"/>
              <a:ext cx="540000" cy="540000"/>
              <a:chOff x="3385515" y="2240146"/>
              <a:chExt cx="540000" cy="540000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724A4733-7F17-A046-9DBC-C329AB3F8BD1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7A228AE-4BE5-8E48-ADCB-47E7A49F3A70}"/>
                  </a:ext>
                </a:extLst>
              </p:cNvPr>
              <p:cNvSpPr txBox="1"/>
              <p:nvPr/>
            </p:nvSpPr>
            <p:spPr>
              <a:xfrm>
                <a:off x="3450956" y="232857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/>
                  <a:t>46</a:t>
                </a:r>
                <a:endParaRPr kumimoji="1" lang="zh-CN" altLang="en-US" b="1" dirty="0"/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BA04D4F0-70E0-4940-B67C-CFB6BD85917D}"/>
                </a:ext>
              </a:extLst>
            </p:cNvPr>
            <p:cNvGrpSpPr/>
            <p:nvPr/>
          </p:nvGrpSpPr>
          <p:grpSpPr>
            <a:xfrm>
              <a:off x="6003375" y="1901179"/>
              <a:ext cx="540000" cy="540000"/>
              <a:chOff x="3385515" y="2240146"/>
              <a:chExt cx="540000" cy="540000"/>
            </a:xfrm>
          </p:grpSpPr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6BFE731E-611D-3645-9D5D-DA43C77F1C77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D17F3E6-E396-214D-A323-EC6F1CFF3934}"/>
                  </a:ext>
                </a:extLst>
              </p:cNvPr>
              <p:cNvSpPr txBox="1"/>
              <p:nvPr/>
            </p:nvSpPr>
            <p:spPr>
              <a:xfrm>
                <a:off x="3450956" y="232857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/>
                  <a:t>74</a:t>
                </a:r>
                <a:endParaRPr kumimoji="1" lang="zh-CN" altLang="en-US" b="1" dirty="0"/>
              </a:p>
            </p:txBody>
          </p:sp>
        </p:grp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65511495-8460-D644-A53C-604AA7B1ED5D}"/>
                </a:ext>
              </a:extLst>
            </p:cNvPr>
            <p:cNvCxnSpPr>
              <a:cxnSpLocks/>
              <a:stCxn id="113" idx="3"/>
              <a:endCxn id="102" idx="0"/>
            </p:cNvCxnSpPr>
            <p:nvPr/>
          </p:nvCxnSpPr>
          <p:spPr>
            <a:xfrm flipH="1">
              <a:off x="4377095" y="1738580"/>
              <a:ext cx="701688" cy="162599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D2E8E216-1FEF-004A-94F9-50A426A3DF78}"/>
                </a:ext>
              </a:extLst>
            </p:cNvPr>
            <p:cNvCxnSpPr>
              <a:cxnSpLocks/>
              <a:stCxn id="113" idx="5"/>
              <a:endCxn id="105" idx="0"/>
            </p:cNvCxnSpPr>
            <p:nvPr/>
          </p:nvCxnSpPr>
          <p:spPr>
            <a:xfrm>
              <a:off x="5460621" y="1738580"/>
              <a:ext cx="812754" cy="162599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D7FB8FDE-88E9-3D49-A423-2BEE65C60A4C}"/>
                </a:ext>
              </a:extLst>
            </p:cNvPr>
            <p:cNvGrpSpPr/>
            <p:nvPr/>
          </p:nvGrpSpPr>
          <p:grpSpPr>
            <a:xfrm>
              <a:off x="4999702" y="1277661"/>
              <a:ext cx="601165" cy="540000"/>
              <a:chOff x="3385515" y="2240146"/>
              <a:chExt cx="601165" cy="540000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F7D1759-9EFC-E049-ADF5-CA588A4F789D}"/>
                  </a:ext>
                </a:extLst>
              </p:cNvPr>
              <p:cNvSpPr/>
              <p:nvPr/>
            </p:nvSpPr>
            <p:spPr>
              <a:xfrm>
                <a:off x="3385515" y="224014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4952247-E5A0-664E-86BC-7DA56BF9299D}"/>
                  </a:ext>
                </a:extLst>
              </p:cNvPr>
              <p:cNvSpPr txBox="1"/>
              <p:nvPr/>
            </p:nvSpPr>
            <p:spPr>
              <a:xfrm>
                <a:off x="3450956" y="2328571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/>
                  <a:t>120</a:t>
                </a:r>
                <a:endParaRPr kumimoji="1" lang="zh-CN" altLang="en-US" b="1" dirty="0"/>
              </a:p>
            </p:txBody>
          </p:sp>
        </p:grpSp>
        <p:sp>
          <p:nvSpPr>
            <p:cNvPr id="1065" name="文本框 1064">
              <a:extLst>
                <a:ext uri="{FF2B5EF4-FFF2-40B4-BE49-F238E27FC236}">
                  <a16:creationId xmlns:a16="http://schemas.microsoft.com/office/drawing/2014/main" id="{5F808C83-CAC7-1645-B060-A5A6B43729A0}"/>
                </a:ext>
              </a:extLst>
            </p:cNvPr>
            <p:cNvSpPr txBox="1"/>
            <p:nvPr/>
          </p:nvSpPr>
          <p:spPr>
            <a:xfrm>
              <a:off x="3791867" y="2223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ECC1A3E6-81D2-5348-A87E-EB227324B1E4}"/>
                </a:ext>
              </a:extLst>
            </p:cNvPr>
            <p:cNvSpPr txBox="1"/>
            <p:nvPr/>
          </p:nvSpPr>
          <p:spPr>
            <a:xfrm>
              <a:off x="5727539" y="1546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D0EBDBAA-0A6C-6540-9C0B-9AF86A127DF0}"/>
                </a:ext>
              </a:extLst>
            </p:cNvPr>
            <p:cNvSpPr txBox="1"/>
            <p:nvPr/>
          </p:nvSpPr>
          <p:spPr>
            <a:xfrm>
              <a:off x="4522460" y="1531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AE0F5BFE-3FC9-DC46-90AC-54C896DE7CB1}"/>
                </a:ext>
              </a:extLst>
            </p:cNvPr>
            <p:cNvSpPr txBox="1"/>
            <p:nvPr/>
          </p:nvSpPr>
          <p:spPr>
            <a:xfrm>
              <a:off x="3444978" y="28756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CDBA5369-565A-A34F-B938-C9488D9D6046}"/>
                </a:ext>
              </a:extLst>
            </p:cNvPr>
            <p:cNvSpPr txBox="1"/>
            <p:nvPr/>
          </p:nvSpPr>
          <p:spPr>
            <a:xfrm>
              <a:off x="3887141" y="35379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7BC52C06-AF9C-604B-91A9-B99BA9EBE622}"/>
                </a:ext>
              </a:extLst>
            </p:cNvPr>
            <p:cNvSpPr txBox="1"/>
            <p:nvPr/>
          </p:nvSpPr>
          <p:spPr>
            <a:xfrm>
              <a:off x="4349813" y="42210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E12B5459-00E9-474F-B785-DD34F79D7F86}"/>
                </a:ext>
              </a:extLst>
            </p:cNvPr>
            <p:cNvSpPr txBox="1"/>
            <p:nvPr/>
          </p:nvSpPr>
          <p:spPr>
            <a:xfrm>
              <a:off x="4687043" y="21862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F5430CB5-B7F1-FE40-B541-63BC11628629}"/>
                </a:ext>
              </a:extLst>
            </p:cNvPr>
            <p:cNvSpPr txBox="1"/>
            <p:nvPr/>
          </p:nvSpPr>
          <p:spPr>
            <a:xfrm>
              <a:off x="6518983" y="2223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4E6837FD-E553-8E44-B85A-39FBDD52F083}"/>
                </a:ext>
              </a:extLst>
            </p:cNvPr>
            <p:cNvSpPr txBox="1"/>
            <p:nvPr/>
          </p:nvSpPr>
          <p:spPr>
            <a:xfrm>
              <a:off x="6034940" y="2872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EE02E5A4-3EC3-3D43-AA94-9C6AA4A34FA5}"/>
                </a:ext>
              </a:extLst>
            </p:cNvPr>
            <p:cNvSpPr txBox="1"/>
            <p:nvPr/>
          </p:nvSpPr>
          <p:spPr>
            <a:xfrm>
              <a:off x="4623946" y="35691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D8F2080D-C5FB-E24E-A4D2-EB2E7BB6449E}"/>
                </a:ext>
              </a:extLst>
            </p:cNvPr>
            <p:cNvSpPr txBox="1"/>
            <p:nvPr/>
          </p:nvSpPr>
          <p:spPr>
            <a:xfrm>
              <a:off x="5145222" y="4218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187F03AE-1E0A-A74C-B8DB-2FD84F8E36AD}"/>
                </a:ext>
              </a:extLst>
            </p:cNvPr>
            <p:cNvSpPr txBox="1"/>
            <p:nvPr/>
          </p:nvSpPr>
          <p:spPr>
            <a:xfrm>
              <a:off x="5695969" y="21742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8D054389-42CA-D942-B8F9-853CEDE44473}"/>
                </a:ext>
              </a:extLst>
            </p:cNvPr>
            <p:cNvSpPr txBox="1"/>
            <p:nvPr/>
          </p:nvSpPr>
          <p:spPr>
            <a:xfrm>
              <a:off x="4220350" y="28781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6FF0DCF2-9BA4-4D40-993C-7516C491F972}"/>
                </a:ext>
              </a:extLst>
            </p:cNvPr>
            <p:cNvSpPr txBox="1"/>
            <p:nvPr/>
          </p:nvSpPr>
          <p:spPr>
            <a:xfrm>
              <a:off x="5234648" y="28695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D4A4841-C11B-9349-84C3-7B0DB38B1A41}"/>
              </a:ext>
            </a:extLst>
          </p:cNvPr>
          <p:cNvSpPr txBox="1"/>
          <p:nvPr/>
        </p:nvSpPr>
        <p:spPr>
          <a:xfrm>
            <a:off x="231336" y="153361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:101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DEF7CB7-57B4-6648-BB59-53F422EA166A}"/>
              </a:ext>
            </a:extLst>
          </p:cNvPr>
          <p:cNvSpPr txBox="1"/>
          <p:nvPr/>
        </p:nvSpPr>
        <p:spPr>
          <a:xfrm>
            <a:off x="231336" y="1939381"/>
            <a:ext cx="71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:11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7BC27045-8607-5F43-B488-7DF2414A4D58}"/>
              </a:ext>
            </a:extLst>
          </p:cNvPr>
          <p:cNvSpPr txBox="1"/>
          <p:nvPr/>
        </p:nvSpPr>
        <p:spPr>
          <a:xfrm>
            <a:off x="231336" y="275091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:0010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0321C91-3DA3-2742-8053-E05A800FFF18}"/>
              </a:ext>
            </a:extLst>
          </p:cNvPr>
          <p:cNvSpPr txBox="1"/>
          <p:nvPr/>
        </p:nvSpPr>
        <p:spPr>
          <a:xfrm>
            <a:off x="231336" y="315668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:100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CABBD7B-3443-6A44-8789-1F5F54C2DB92}"/>
              </a:ext>
            </a:extLst>
          </p:cNvPr>
          <p:cNvSpPr txBox="1"/>
          <p:nvPr/>
        </p:nvSpPr>
        <p:spPr>
          <a:xfrm>
            <a:off x="231336" y="3562449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:00110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D996B34-15F6-554B-884E-36A8FD30996C}"/>
              </a:ext>
            </a:extLst>
          </p:cNvPr>
          <p:cNvSpPr txBox="1"/>
          <p:nvPr/>
        </p:nvSpPr>
        <p:spPr>
          <a:xfrm>
            <a:off x="231336" y="3968216"/>
            <a:ext cx="150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乐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:00111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6B866C64-30AA-1D4A-8A00-BA624702F845}"/>
              </a:ext>
            </a:extLst>
          </p:cNvPr>
          <p:cNvSpPr txBox="1"/>
          <p:nvPr/>
        </p:nvSpPr>
        <p:spPr>
          <a:xfrm>
            <a:off x="231336" y="234514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:000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8DEFBD91-962C-CE4A-982E-3943E7F5E6AA}"/>
              </a:ext>
            </a:extLst>
          </p:cNvPr>
          <p:cNvSpPr txBox="1"/>
          <p:nvPr/>
        </p:nvSpPr>
        <p:spPr>
          <a:xfrm>
            <a:off x="231336" y="437398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！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:01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354A50F8-AB3B-6941-8B64-3E37AA50D777}"/>
              </a:ext>
            </a:extLst>
          </p:cNvPr>
          <p:cNvSpPr/>
          <p:nvPr/>
        </p:nvSpPr>
        <p:spPr>
          <a:xfrm>
            <a:off x="100916" y="540616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预测的路径概率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5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2B0B0024-59B0-E24D-B5CE-0D2980D2DBC5}"/>
              </a:ext>
            </a:extLst>
          </p:cNvPr>
          <p:cNvGraphicFramePr>
            <a:graphicFrameLocks noGrp="1"/>
          </p:cNvGraphicFramePr>
          <p:nvPr/>
        </p:nvGraphicFramePr>
        <p:xfrm>
          <a:off x="580958" y="803486"/>
          <a:ext cx="3477232" cy="2858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392">
                  <a:extLst>
                    <a:ext uri="{9D8B030D-6E8A-4147-A177-3AD203B41FA5}">
                      <a16:colId xmlns:a16="http://schemas.microsoft.com/office/drawing/2014/main" val="115678672"/>
                    </a:ext>
                  </a:extLst>
                </a:gridCol>
                <a:gridCol w="786502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695446">
                  <a:extLst>
                    <a:ext uri="{9D8B030D-6E8A-4147-A177-3AD203B41FA5}">
                      <a16:colId xmlns:a16="http://schemas.microsoft.com/office/drawing/2014/main" val="1509235493"/>
                    </a:ext>
                  </a:extLst>
                </a:gridCol>
                <a:gridCol w="695446">
                  <a:extLst>
                    <a:ext uri="{9D8B030D-6E8A-4147-A177-3AD203B41FA5}">
                      <a16:colId xmlns:a16="http://schemas.microsoft.com/office/drawing/2014/main" val="2803585549"/>
                    </a:ext>
                  </a:extLst>
                </a:gridCol>
                <a:gridCol w="695446">
                  <a:extLst>
                    <a:ext uri="{9D8B030D-6E8A-4147-A177-3AD203B41FA5}">
                      <a16:colId xmlns:a16="http://schemas.microsoft.com/office/drawing/2014/main" val="1736527048"/>
                    </a:ext>
                  </a:extLst>
                </a:gridCol>
              </a:tblGrid>
              <a:tr h="583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[0,1]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[0,1]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[0,1]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[1,0]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[1,0]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325382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23430"/>
                  </a:ext>
                </a:extLst>
              </a:tr>
            </a:tbl>
          </a:graphicData>
        </a:graphic>
      </p:graphicFrame>
      <p:graphicFrame>
        <p:nvGraphicFramePr>
          <p:cNvPr id="5" name="表格 12">
            <a:extLst>
              <a:ext uri="{FF2B5EF4-FFF2-40B4-BE49-F238E27FC236}">
                <a16:creationId xmlns:a16="http://schemas.microsoft.com/office/drawing/2014/main" id="{98CC937C-EFF6-E346-BC26-BA7B91E8E0F7}"/>
              </a:ext>
            </a:extLst>
          </p:cNvPr>
          <p:cNvGraphicFramePr>
            <a:graphicFrameLocks noGrp="1"/>
          </p:cNvGraphicFramePr>
          <p:nvPr/>
        </p:nvGraphicFramePr>
        <p:xfrm>
          <a:off x="4689569" y="776857"/>
          <a:ext cx="1332483" cy="221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178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625305">
                  <a:extLst>
                    <a:ext uri="{9D8B030D-6E8A-4147-A177-3AD203B41FA5}">
                      <a16:colId xmlns:a16="http://schemas.microsoft.com/office/drawing/2014/main" val="1509235493"/>
                    </a:ext>
                  </a:extLst>
                </a:gridCol>
              </a:tblGrid>
              <a:tr h="61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</a:t>
                      </a:r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401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  <a:tr h="401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401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401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F0B5E6-B5C7-A149-826E-4A28E738377C}"/>
                  </a:ext>
                </a:extLst>
              </p:cNvPr>
              <p:cNvSpPr txBox="1"/>
              <p:nvPr/>
            </p:nvSpPr>
            <p:spPr>
              <a:xfrm>
                <a:off x="467747" y="3744515"/>
                <a:ext cx="23701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zh-CN" sz="32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zh-CN" altLang="en-US" sz="3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3200" b="1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kumimoji="1" lang="en-US" altLang="zh-CN" sz="32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kumimoji="1"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F0B5E6-B5C7-A149-826E-4A28E7383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47" y="3744515"/>
                <a:ext cx="2370136" cy="492443"/>
              </a:xfrm>
              <a:prstGeom prst="rect">
                <a:avLst/>
              </a:prstGeom>
              <a:blipFill>
                <a:blip r:embed="rId3"/>
                <a:stretch>
                  <a:fillRect l="-6383" t="-22500" r="-2660" b="-4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12">
            <a:extLst>
              <a:ext uri="{FF2B5EF4-FFF2-40B4-BE49-F238E27FC236}">
                <a16:creationId xmlns:a16="http://schemas.microsoft.com/office/drawing/2014/main" id="{AE142406-0CAB-8C4A-80B3-8F23311E34B0}"/>
              </a:ext>
            </a:extLst>
          </p:cNvPr>
          <p:cNvGraphicFramePr>
            <a:graphicFrameLocks noGrp="1"/>
          </p:cNvGraphicFramePr>
          <p:nvPr/>
        </p:nvGraphicFramePr>
        <p:xfrm>
          <a:off x="6856123" y="792194"/>
          <a:ext cx="1332483" cy="103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178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625305">
                  <a:extLst>
                    <a:ext uri="{9D8B030D-6E8A-4147-A177-3AD203B41FA5}">
                      <a16:colId xmlns:a16="http://schemas.microsoft.com/office/drawing/2014/main" val="1509235493"/>
                    </a:ext>
                  </a:extLst>
                </a:gridCol>
              </a:tblGrid>
              <a:tr h="5695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462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</a:tbl>
          </a:graphicData>
        </a:graphic>
      </p:graphicFrame>
      <p:graphicFrame>
        <p:nvGraphicFramePr>
          <p:cNvPr id="9" name="表格 12">
            <a:extLst>
              <a:ext uri="{FF2B5EF4-FFF2-40B4-BE49-F238E27FC236}">
                <a16:creationId xmlns:a16="http://schemas.microsoft.com/office/drawing/2014/main" id="{73610876-686E-C44F-B4D9-159E942F5ABF}"/>
              </a:ext>
            </a:extLst>
          </p:cNvPr>
          <p:cNvGraphicFramePr>
            <a:graphicFrameLocks noGrp="1"/>
          </p:cNvGraphicFramePr>
          <p:nvPr/>
        </p:nvGraphicFramePr>
        <p:xfrm>
          <a:off x="4084326" y="3861936"/>
          <a:ext cx="1645926" cy="278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29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772397">
                  <a:extLst>
                    <a:ext uri="{9D8B030D-6E8A-4147-A177-3AD203B41FA5}">
                      <a16:colId xmlns:a16="http://schemas.microsoft.com/office/drawing/2014/main" val="1509235493"/>
                    </a:ext>
                  </a:extLst>
                </a:gridCol>
              </a:tblGrid>
              <a:tr h="5273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预测值</a:t>
                      </a:r>
                      <a:r>
                        <a:rPr lang="en-US" altLang="zh-CN" sz="105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-y</a:t>
                      </a:r>
                      <a:r>
                        <a:rPr lang="en-US" altLang="zh-CN" sz="105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05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预测值</a:t>
                      </a:r>
                      <a:r>
                        <a:rPr kumimoji="0" lang="en-US" altLang="zh-CN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-y</a:t>
                      </a:r>
                      <a:r>
                        <a:rPr kumimoji="0" lang="en-US" altLang="zh-CN" sz="105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376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  <a:tr h="376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376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376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376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325382"/>
                  </a:ext>
                </a:extLst>
              </a:tr>
              <a:tr h="376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691985"/>
                  </a:ext>
                </a:extLst>
              </a:tr>
            </a:tbl>
          </a:graphicData>
        </a:graphic>
      </p:graphicFrame>
      <p:graphicFrame>
        <p:nvGraphicFramePr>
          <p:cNvPr id="18" name="表格 12">
            <a:extLst>
              <a:ext uri="{FF2B5EF4-FFF2-40B4-BE49-F238E27FC236}">
                <a16:creationId xmlns:a16="http://schemas.microsoft.com/office/drawing/2014/main" id="{0CBC4DA8-3B5F-314D-9001-B1BEFC5FF5C3}"/>
              </a:ext>
            </a:extLst>
          </p:cNvPr>
          <p:cNvGraphicFramePr>
            <a:graphicFrameLocks noGrp="1"/>
          </p:cNvGraphicFramePr>
          <p:nvPr/>
        </p:nvGraphicFramePr>
        <p:xfrm>
          <a:off x="5924308" y="3848558"/>
          <a:ext cx="1637249" cy="279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41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745408">
                  <a:extLst>
                    <a:ext uri="{9D8B030D-6E8A-4147-A177-3AD203B41FA5}">
                      <a16:colId xmlns:a16="http://schemas.microsoft.com/office/drawing/2014/main" val="1509235493"/>
                    </a:ext>
                  </a:extLst>
                </a:gridCol>
              </a:tblGrid>
              <a:tr h="529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真实值</a:t>
                      </a:r>
                      <a:r>
                        <a:rPr lang="en-US" altLang="zh-CN" sz="105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-y</a:t>
                      </a:r>
                      <a:r>
                        <a:rPr lang="en-US" altLang="zh-CN" sz="105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05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真实值</a:t>
                      </a:r>
                      <a:r>
                        <a:rPr kumimoji="0" lang="en-US" altLang="zh-CN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-y</a:t>
                      </a:r>
                      <a:r>
                        <a:rPr kumimoji="0" lang="en-US" altLang="zh-CN" sz="105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377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  <a:tr h="377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377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377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377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325382"/>
                  </a:ext>
                </a:extLst>
              </a:tr>
              <a:tr h="377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691985"/>
                  </a:ext>
                </a:extLst>
              </a:tr>
            </a:tbl>
          </a:graphicData>
        </a:graphic>
      </p:graphicFrame>
      <p:graphicFrame>
        <p:nvGraphicFramePr>
          <p:cNvPr id="19" name="表格 12">
            <a:extLst>
              <a:ext uri="{FF2B5EF4-FFF2-40B4-BE49-F238E27FC236}">
                <a16:creationId xmlns:a16="http://schemas.microsoft.com/office/drawing/2014/main" id="{67843827-D80B-4C45-87E9-7770B5CE731F}"/>
              </a:ext>
            </a:extLst>
          </p:cNvPr>
          <p:cNvGraphicFramePr>
            <a:graphicFrameLocks noGrp="1"/>
          </p:cNvGraphicFramePr>
          <p:nvPr/>
        </p:nvGraphicFramePr>
        <p:xfrm>
          <a:off x="8091002" y="3848558"/>
          <a:ext cx="707178" cy="278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178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</a:tblGrid>
              <a:tr h="5273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损失</a:t>
                      </a:r>
                      <a:r>
                        <a:rPr lang="zh-CN" altLang="en-US" sz="12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</a:t>
                      </a:r>
                      <a:endParaRPr lang="zh-CN" altLang="en-US" sz="12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376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  <a:tr h="376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376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376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376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1.44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25382"/>
                  </a:ext>
                </a:extLst>
              </a:tr>
              <a:tr h="376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6919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F01FC1A-DEEB-5F42-BC6E-77EB38C4478E}"/>
                  </a:ext>
                </a:extLst>
              </p:cNvPr>
              <p:cNvSpPr txBox="1"/>
              <p:nvPr/>
            </p:nvSpPr>
            <p:spPr>
              <a:xfrm>
                <a:off x="77735" y="5047577"/>
                <a:ext cx="4088395" cy="75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𝒍𝒐𝒔𝒔</m:t>
                    </m:r>
                  </m:oMath>
                </a14:m>
                <a:r>
                  <a:rPr kumimoji="1" lang="zh-CN" altLang="en-US" sz="2400" b="1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sz="2400" b="1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  <m:t>（</m:t>
                            </m:r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𝒕𝒓𝒖𝒆</m:t>
                                </m:r>
                              </m:sub>
                            </m:s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𝒑𝒓𝒆𝒅</m:t>
                                </m:r>
                              </m:sub>
                            </m:sSub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  <m:t>）</m:t>
                            </m:r>
                          </m:e>
                          <m:sup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kumimoji="1" lang="zh-CN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F01FC1A-DEEB-5F42-BC6E-77EB38C44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5" y="5047577"/>
                <a:ext cx="4088395" cy="751552"/>
              </a:xfrm>
              <a:prstGeom prst="rect">
                <a:avLst/>
              </a:prstGeom>
              <a:blipFill>
                <a:blip r:embed="rId4"/>
                <a:stretch>
                  <a:fillRect l="-2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BF9AC0D-A9DB-4A4A-834B-00519AB5C30D}"/>
              </a:ext>
            </a:extLst>
          </p:cNvPr>
          <p:cNvSpPr txBox="1"/>
          <p:nvPr/>
        </p:nvSpPr>
        <p:spPr>
          <a:xfrm>
            <a:off x="53412" y="471922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损失函数：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8B0825-E6C5-AB44-958C-21A6555FE258}"/>
              </a:ext>
            </a:extLst>
          </p:cNvPr>
          <p:cNvSpPr txBox="1"/>
          <p:nvPr/>
        </p:nvSpPr>
        <p:spPr>
          <a:xfrm>
            <a:off x="4166130" y="1450140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✖️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136493-D258-E248-873C-BDFFDD7CB5E1}"/>
              </a:ext>
            </a:extLst>
          </p:cNvPr>
          <p:cNvSpPr txBox="1"/>
          <p:nvPr/>
        </p:nvSpPr>
        <p:spPr>
          <a:xfrm>
            <a:off x="6237933" y="14394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➕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D4F716B-0F4A-9641-B43D-F83894707E0B}"/>
              </a:ext>
            </a:extLst>
          </p:cNvPr>
          <p:cNvSpPr txBox="1"/>
          <p:nvPr/>
        </p:nvSpPr>
        <p:spPr>
          <a:xfrm>
            <a:off x="4581627" y="653143"/>
            <a:ext cx="4275991" cy="30084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3C8D33-E0BB-334A-8CDF-90193FB8E0BE}"/>
              </a:ext>
            </a:extLst>
          </p:cNvPr>
          <p:cNvSpPr txBox="1"/>
          <p:nvPr/>
        </p:nvSpPr>
        <p:spPr>
          <a:xfrm>
            <a:off x="6237933" y="3069289"/>
            <a:ext cx="14221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训练参数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306FB8D-A3D2-8942-870B-4FDCEACECD99}"/>
              </a:ext>
            </a:extLst>
          </p:cNvPr>
          <p:cNvGrpSpPr/>
          <p:nvPr/>
        </p:nvGrpSpPr>
        <p:grpSpPr>
          <a:xfrm>
            <a:off x="-16573" y="-3793"/>
            <a:ext cx="3673811" cy="485478"/>
            <a:chOff x="0" y="0"/>
            <a:chExt cx="4617431" cy="726585"/>
          </a:xfrm>
        </p:grpSpPr>
        <p:grpSp>
          <p:nvGrpSpPr>
            <p:cNvPr id="27" name="Group 2">
              <a:extLst>
                <a:ext uri="{FF2B5EF4-FFF2-40B4-BE49-F238E27FC236}">
                  <a16:creationId xmlns:a16="http://schemas.microsoft.com/office/drawing/2014/main" id="{6E52EA14-3EB1-0C4B-942D-488368EC87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17431" cy="726585"/>
              <a:chOff x="74" y="312"/>
              <a:chExt cx="1733" cy="266"/>
            </a:xfrm>
          </p:grpSpPr>
          <p:sp>
            <p:nvSpPr>
              <p:cNvPr id="29" name="Freeform 3">
                <a:extLst>
                  <a:ext uri="{FF2B5EF4-FFF2-40B4-BE49-F238E27FC236}">
                    <a16:creationId xmlns:a16="http://schemas.microsoft.com/office/drawing/2014/main" id="{725F9337-745D-7848-A664-7E51ADD3A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" y="312"/>
                <a:ext cx="1733" cy="266"/>
              </a:xfrm>
              <a:custGeom>
                <a:avLst/>
                <a:gdLst>
                  <a:gd name="T0" fmla="*/ 1511 w 2161"/>
                  <a:gd name="T1" fmla="*/ 262 h 378"/>
                  <a:gd name="T2" fmla="*/ 0 w 2161"/>
                  <a:gd name="T3" fmla="*/ 262 h 378"/>
                  <a:gd name="T4" fmla="*/ 0 w 2161"/>
                  <a:gd name="T5" fmla="*/ 0 h 378"/>
                  <a:gd name="T6" fmla="*/ 1511 w 2161"/>
                  <a:gd name="T7" fmla="*/ 0 h 378"/>
                  <a:gd name="T8" fmla="*/ 1410 w 2161"/>
                  <a:gd name="T9" fmla="*/ 131 h 378"/>
                  <a:gd name="T10" fmla="*/ 1511 w 2161"/>
                  <a:gd name="T11" fmla="*/ 262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1" h="378">
                    <a:moveTo>
                      <a:pt x="2161" y="378"/>
                    </a:moveTo>
                    <a:lnTo>
                      <a:pt x="0" y="378"/>
                    </a:lnTo>
                    <a:lnTo>
                      <a:pt x="0" y="0"/>
                    </a:lnTo>
                    <a:lnTo>
                      <a:pt x="2161" y="0"/>
                    </a:lnTo>
                    <a:lnTo>
                      <a:pt x="2017" y="189"/>
                    </a:lnTo>
                    <a:lnTo>
                      <a:pt x="2161" y="378"/>
                    </a:lnTo>
                    <a:close/>
                  </a:path>
                </a:pathLst>
              </a:custGeom>
              <a:solidFill>
                <a:srgbClr val="26C6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DCA1E96E-1E46-A64C-B1F7-6530F3A02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" y="332"/>
                <a:ext cx="1610" cy="206"/>
              </a:xfrm>
              <a:custGeom>
                <a:avLst/>
                <a:gdLst>
                  <a:gd name="T0" fmla="*/ 0 w 2081"/>
                  <a:gd name="T1" fmla="*/ 0 h 298"/>
                  <a:gd name="T2" fmla="*/ 1444 w 2081"/>
                  <a:gd name="T3" fmla="*/ 0 h 298"/>
                  <a:gd name="T4" fmla="*/ 1365 w 2081"/>
                  <a:gd name="T5" fmla="*/ 103 h 298"/>
                  <a:gd name="T6" fmla="*/ 1444 w 2081"/>
                  <a:gd name="T7" fmla="*/ 206 h 298"/>
                  <a:gd name="T8" fmla="*/ 0 w 2081"/>
                  <a:gd name="T9" fmla="*/ 206 h 2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1" h="298">
                    <a:moveTo>
                      <a:pt x="0" y="0"/>
                    </a:moveTo>
                    <a:lnTo>
                      <a:pt x="2081" y="0"/>
                    </a:lnTo>
                    <a:lnTo>
                      <a:pt x="1967" y="149"/>
                    </a:lnTo>
                    <a:lnTo>
                      <a:pt x="208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flat">
                <a:solidFill>
                  <a:srgbClr val="EDE8C8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D374CD77-12B9-2341-8D95-EA67D0DE1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630"/>
              <a:ext cx="3826384" cy="62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57189" eaLnBrk="1" hangingPunct="1">
                <a:defRPr/>
              </a:pP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PART/01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 基础</a:t>
              </a: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-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神经网络</a:t>
              </a:r>
              <a:endParaRPr kumimoji="1"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4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5A4C2F4-B504-B54D-B756-9A9D3FF056AA}"/>
              </a:ext>
            </a:extLst>
          </p:cNvPr>
          <p:cNvSpPr txBox="1"/>
          <p:nvPr/>
        </p:nvSpPr>
        <p:spPr>
          <a:xfrm>
            <a:off x="464174" y="856627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构建数据：输入</a:t>
            </a:r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是啥，输出 </a:t>
            </a:r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D87D23-7EEA-8B42-9FD5-DE3CB78115CE}"/>
              </a:ext>
            </a:extLst>
          </p:cNvPr>
          <p:cNvSpPr txBox="1"/>
          <p:nvPr/>
        </p:nvSpPr>
        <p:spPr>
          <a:xfrm>
            <a:off x="464174" y="1423534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构建函数：建立的方程是啥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5B85ED-5BDE-9346-B5AD-66F7072B5CA2}"/>
              </a:ext>
            </a:extLst>
          </p:cNvPr>
          <p:cNvSpPr txBox="1"/>
          <p:nvPr/>
        </p:nvSpPr>
        <p:spPr>
          <a:xfrm>
            <a:off x="464174" y="2030162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损失函数：度量预测</a:t>
            </a:r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与真实</a:t>
            </a:r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的差距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FE6400-1457-0449-A10C-DB4397FDD8CF}"/>
              </a:ext>
            </a:extLst>
          </p:cNvPr>
          <p:cNvGrpSpPr/>
          <p:nvPr/>
        </p:nvGrpSpPr>
        <p:grpSpPr>
          <a:xfrm>
            <a:off x="-16573" y="-3793"/>
            <a:ext cx="3673811" cy="485478"/>
            <a:chOff x="0" y="0"/>
            <a:chExt cx="4617431" cy="726585"/>
          </a:xfrm>
        </p:grpSpPr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B6CB8CDC-D9B9-F245-9238-3BBFFEDC1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17431" cy="726585"/>
              <a:chOff x="74" y="312"/>
              <a:chExt cx="1733" cy="266"/>
            </a:xfrm>
          </p:grpSpPr>
          <p:sp>
            <p:nvSpPr>
              <p:cNvPr id="15" name="Freeform 3">
                <a:extLst>
                  <a:ext uri="{FF2B5EF4-FFF2-40B4-BE49-F238E27FC236}">
                    <a16:creationId xmlns:a16="http://schemas.microsoft.com/office/drawing/2014/main" id="{7CAB17E5-7AA8-044C-9CD5-A13C8BD1B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" y="312"/>
                <a:ext cx="1733" cy="266"/>
              </a:xfrm>
              <a:custGeom>
                <a:avLst/>
                <a:gdLst>
                  <a:gd name="T0" fmla="*/ 1511 w 2161"/>
                  <a:gd name="T1" fmla="*/ 262 h 378"/>
                  <a:gd name="T2" fmla="*/ 0 w 2161"/>
                  <a:gd name="T3" fmla="*/ 262 h 378"/>
                  <a:gd name="T4" fmla="*/ 0 w 2161"/>
                  <a:gd name="T5" fmla="*/ 0 h 378"/>
                  <a:gd name="T6" fmla="*/ 1511 w 2161"/>
                  <a:gd name="T7" fmla="*/ 0 h 378"/>
                  <a:gd name="T8" fmla="*/ 1410 w 2161"/>
                  <a:gd name="T9" fmla="*/ 131 h 378"/>
                  <a:gd name="T10" fmla="*/ 1511 w 2161"/>
                  <a:gd name="T11" fmla="*/ 262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1" h="378">
                    <a:moveTo>
                      <a:pt x="2161" y="378"/>
                    </a:moveTo>
                    <a:lnTo>
                      <a:pt x="0" y="378"/>
                    </a:lnTo>
                    <a:lnTo>
                      <a:pt x="0" y="0"/>
                    </a:lnTo>
                    <a:lnTo>
                      <a:pt x="2161" y="0"/>
                    </a:lnTo>
                    <a:lnTo>
                      <a:pt x="2017" y="189"/>
                    </a:lnTo>
                    <a:lnTo>
                      <a:pt x="2161" y="378"/>
                    </a:lnTo>
                    <a:close/>
                  </a:path>
                </a:pathLst>
              </a:custGeom>
              <a:solidFill>
                <a:srgbClr val="26C6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id="{9D8DCF4A-4480-C946-8645-EFD500F1C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" y="332"/>
                <a:ext cx="1610" cy="206"/>
              </a:xfrm>
              <a:custGeom>
                <a:avLst/>
                <a:gdLst>
                  <a:gd name="T0" fmla="*/ 0 w 2081"/>
                  <a:gd name="T1" fmla="*/ 0 h 298"/>
                  <a:gd name="T2" fmla="*/ 1444 w 2081"/>
                  <a:gd name="T3" fmla="*/ 0 h 298"/>
                  <a:gd name="T4" fmla="*/ 1365 w 2081"/>
                  <a:gd name="T5" fmla="*/ 103 h 298"/>
                  <a:gd name="T6" fmla="*/ 1444 w 2081"/>
                  <a:gd name="T7" fmla="*/ 206 h 298"/>
                  <a:gd name="T8" fmla="*/ 0 w 2081"/>
                  <a:gd name="T9" fmla="*/ 206 h 2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1" h="298">
                    <a:moveTo>
                      <a:pt x="0" y="0"/>
                    </a:moveTo>
                    <a:lnTo>
                      <a:pt x="2081" y="0"/>
                    </a:lnTo>
                    <a:lnTo>
                      <a:pt x="1967" y="149"/>
                    </a:lnTo>
                    <a:lnTo>
                      <a:pt x="208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flat">
                <a:solidFill>
                  <a:srgbClr val="EDE8C8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4D159068-0460-A74C-9107-1AEA470ED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630"/>
              <a:ext cx="3826384" cy="62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57189" eaLnBrk="1" hangingPunct="1">
                <a:defRPr/>
              </a:pP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PART/01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 基础</a:t>
              </a: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-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神经网络</a:t>
              </a:r>
              <a:endParaRPr kumimoji="1"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64AE644-43CA-2D44-9A04-1A7CD93316A5}"/>
              </a:ext>
            </a:extLst>
          </p:cNvPr>
          <p:cNvSpPr txBox="1"/>
          <p:nvPr/>
        </p:nvSpPr>
        <p:spPr>
          <a:xfrm>
            <a:off x="464174" y="263679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更新参数：如何求解方程</a:t>
            </a:r>
          </a:p>
        </p:txBody>
      </p:sp>
    </p:spTree>
    <p:extLst>
      <p:ext uri="{BB962C8B-B14F-4D97-AF65-F5344CB8AC3E}">
        <p14:creationId xmlns:p14="http://schemas.microsoft.com/office/powerpoint/2010/main" val="149457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1AECD3F-98DC-0A41-ABF4-DB072E3BD279}"/>
              </a:ext>
            </a:extLst>
          </p:cNvPr>
          <p:cNvGrpSpPr/>
          <p:nvPr/>
        </p:nvGrpSpPr>
        <p:grpSpPr>
          <a:xfrm>
            <a:off x="-16573" y="-3793"/>
            <a:ext cx="3673811" cy="485478"/>
            <a:chOff x="0" y="0"/>
            <a:chExt cx="4617431" cy="726585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DA338B2-284B-0A4F-894C-0528844A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17431" cy="726585"/>
              <a:chOff x="74" y="312"/>
              <a:chExt cx="1733" cy="266"/>
            </a:xfrm>
          </p:grpSpPr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id="{DEDC54A2-F4AF-C547-A568-2415DEB64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" y="312"/>
                <a:ext cx="1733" cy="266"/>
              </a:xfrm>
              <a:custGeom>
                <a:avLst/>
                <a:gdLst>
                  <a:gd name="T0" fmla="*/ 1511 w 2161"/>
                  <a:gd name="T1" fmla="*/ 262 h 378"/>
                  <a:gd name="T2" fmla="*/ 0 w 2161"/>
                  <a:gd name="T3" fmla="*/ 262 h 378"/>
                  <a:gd name="T4" fmla="*/ 0 w 2161"/>
                  <a:gd name="T5" fmla="*/ 0 h 378"/>
                  <a:gd name="T6" fmla="*/ 1511 w 2161"/>
                  <a:gd name="T7" fmla="*/ 0 h 378"/>
                  <a:gd name="T8" fmla="*/ 1410 w 2161"/>
                  <a:gd name="T9" fmla="*/ 131 h 378"/>
                  <a:gd name="T10" fmla="*/ 1511 w 2161"/>
                  <a:gd name="T11" fmla="*/ 262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1" h="378">
                    <a:moveTo>
                      <a:pt x="2161" y="378"/>
                    </a:moveTo>
                    <a:lnTo>
                      <a:pt x="0" y="378"/>
                    </a:lnTo>
                    <a:lnTo>
                      <a:pt x="0" y="0"/>
                    </a:lnTo>
                    <a:lnTo>
                      <a:pt x="2161" y="0"/>
                    </a:lnTo>
                    <a:lnTo>
                      <a:pt x="2017" y="189"/>
                    </a:lnTo>
                    <a:lnTo>
                      <a:pt x="2161" y="378"/>
                    </a:lnTo>
                    <a:close/>
                  </a:path>
                </a:pathLst>
              </a:custGeom>
              <a:solidFill>
                <a:srgbClr val="26C6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1F67AEFA-314D-9D40-BDF8-AD89C7300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" y="332"/>
                <a:ext cx="1610" cy="206"/>
              </a:xfrm>
              <a:custGeom>
                <a:avLst/>
                <a:gdLst>
                  <a:gd name="T0" fmla="*/ 0 w 2081"/>
                  <a:gd name="T1" fmla="*/ 0 h 298"/>
                  <a:gd name="T2" fmla="*/ 1444 w 2081"/>
                  <a:gd name="T3" fmla="*/ 0 h 298"/>
                  <a:gd name="T4" fmla="*/ 1365 w 2081"/>
                  <a:gd name="T5" fmla="*/ 103 h 298"/>
                  <a:gd name="T6" fmla="*/ 1444 w 2081"/>
                  <a:gd name="T7" fmla="*/ 206 h 298"/>
                  <a:gd name="T8" fmla="*/ 0 w 2081"/>
                  <a:gd name="T9" fmla="*/ 206 h 2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1" h="298">
                    <a:moveTo>
                      <a:pt x="0" y="0"/>
                    </a:moveTo>
                    <a:lnTo>
                      <a:pt x="2081" y="0"/>
                    </a:lnTo>
                    <a:lnTo>
                      <a:pt x="1967" y="149"/>
                    </a:lnTo>
                    <a:lnTo>
                      <a:pt x="208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flat">
                <a:solidFill>
                  <a:srgbClr val="EDE8C8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E217E7E-4514-AA41-B73E-C195E2F16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630"/>
              <a:ext cx="4078227" cy="62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57189" eaLnBrk="1" hangingPunct="1">
                <a:defRPr/>
              </a:pP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PART/02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nlp-word2vector</a:t>
              </a:r>
              <a:endParaRPr kumimoji="1"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941C8C9-251C-C64B-95CF-A33CDBF540B9}"/>
              </a:ext>
            </a:extLst>
          </p:cNvPr>
          <p:cNvSpPr txBox="1"/>
          <p:nvPr/>
        </p:nvSpPr>
        <p:spPr>
          <a:xfrm>
            <a:off x="241054" y="71022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描述一个人：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1EA387-2695-7F4B-8836-4B1BBB8D7482}"/>
              </a:ext>
            </a:extLst>
          </p:cNvPr>
          <p:cNvSpPr txBox="1"/>
          <p:nvPr/>
        </p:nvSpPr>
        <p:spPr>
          <a:xfrm>
            <a:off x="319431" y="4422477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目标： 如何用一组数字描述一个单词或者一个字？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05B984F-9223-9A46-958B-E526F305F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42457"/>
              </p:ext>
            </p:extLst>
          </p:nvPr>
        </p:nvGraphicFramePr>
        <p:xfrm>
          <a:off x="481963" y="1422415"/>
          <a:ext cx="7382285" cy="2585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143">
                  <a:extLst>
                    <a:ext uri="{9D8B030D-6E8A-4147-A177-3AD203B41FA5}">
                      <a16:colId xmlns:a16="http://schemas.microsoft.com/office/drawing/2014/main" val="115678672"/>
                    </a:ext>
                  </a:extLst>
                </a:gridCol>
                <a:gridCol w="1669771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1476457">
                  <a:extLst>
                    <a:ext uri="{9D8B030D-6E8A-4147-A177-3AD203B41FA5}">
                      <a16:colId xmlns:a16="http://schemas.microsoft.com/office/drawing/2014/main" val="1509235493"/>
                    </a:ext>
                  </a:extLst>
                </a:gridCol>
                <a:gridCol w="1476457">
                  <a:extLst>
                    <a:ext uri="{9D8B030D-6E8A-4147-A177-3AD203B41FA5}">
                      <a16:colId xmlns:a16="http://schemas.microsoft.com/office/drawing/2014/main" val="2803585549"/>
                    </a:ext>
                  </a:extLst>
                </a:gridCol>
                <a:gridCol w="1476457">
                  <a:extLst>
                    <a:ext uri="{9D8B030D-6E8A-4147-A177-3AD203B41FA5}">
                      <a16:colId xmlns:a16="http://schemas.microsoft.com/office/drawing/2014/main" val="1736527048"/>
                    </a:ext>
                  </a:extLst>
                </a:gridCol>
              </a:tblGrid>
              <a:tr h="5988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姓名</a:t>
                      </a:r>
                      <a:endParaRPr lang="en-US" altLang="zh-CN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身高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体重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397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  <a:tr h="397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397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397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39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32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73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1AECD3F-98DC-0A41-ABF4-DB072E3BD279}"/>
              </a:ext>
            </a:extLst>
          </p:cNvPr>
          <p:cNvGrpSpPr/>
          <p:nvPr/>
        </p:nvGrpSpPr>
        <p:grpSpPr>
          <a:xfrm>
            <a:off x="-16573" y="-3793"/>
            <a:ext cx="3673811" cy="485478"/>
            <a:chOff x="0" y="0"/>
            <a:chExt cx="4617431" cy="726585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DA338B2-284B-0A4F-894C-0528844A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17431" cy="726585"/>
              <a:chOff x="74" y="312"/>
              <a:chExt cx="1733" cy="266"/>
            </a:xfrm>
          </p:grpSpPr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id="{DEDC54A2-F4AF-C547-A568-2415DEB64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" y="312"/>
                <a:ext cx="1733" cy="266"/>
              </a:xfrm>
              <a:custGeom>
                <a:avLst/>
                <a:gdLst>
                  <a:gd name="T0" fmla="*/ 1511 w 2161"/>
                  <a:gd name="T1" fmla="*/ 262 h 378"/>
                  <a:gd name="T2" fmla="*/ 0 w 2161"/>
                  <a:gd name="T3" fmla="*/ 262 h 378"/>
                  <a:gd name="T4" fmla="*/ 0 w 2161"/>
                  <a:gd name="T5" fmla="*/ 0 h 378"/>
                  <a:gd name="T6" fmla="*/ 1511 w 2161"/>
                  <a:gd name="T7" fmla="*/ 0 h 378"/>
                  <a:gd name="T8" fmla="*/ 1410 w 2161"/>
                  <a:gd name="T9" fmla="*/ 131 h 378"/>
                  <a:gd name="T10" fmla="*/ 1511 w 2161"/>
                  <a:gd name="T11" fmla="*/ 262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1" h="378">
                    <a:moveTo>
                      <a:pt x="2161" y="378"/>
                    </a:moveTo>
                    <a:lnTo>
                      <a:pt x="0" y="378"/>
                    </a:lnTo>
                    <a:lnTo>
                      <a:pt x="0" y="0"/>
                    </a:lnTo>
                    <a:lnTo>
                      <a:pt x="2161" y="0"/>
                    </a:lnTo>
                    <a:lnTo>
                      <a:pt x="2017" y="189"/>
                    </a:lnTo>
                    <a:lnTo>
                      <a:pt x="2161" y="378"/>
                    </a:lnTo>
                    <a:close/>
                  </a:path>
                </a:pathLst>
              </a:custGeom>
              <a:solidFill>
                <a:srgbClr val="26C6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1F67AEFA-314D-9D40-BDF8-AD89C7300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" y="332"/>
                <a:ext cx="1610" cy="206"/>
              </a:xfrm>
              <a:custGeom>
                <a:avLst/>
                <a:gdLst>
                  <a:gd name="T0" fmla="*/ 0 w 2081"/>
                  <a:gd name="T1" fmla="*/ 0 h 298"/>
                  <a:gd name="T2" fmla="*/ 1444 w 2081"/>
                  <a:gd name="T3" fmla="*/ 0 h 298"/>
                  <a:gd name="T4" fmla="*/ 1365 w 2081"/>
                  <a:gd name="T5" fmla="*/ 103 h 298"/>
                  <a:gd name="T6" fmla="*/ 1444 w 2081"/>
                  <a:gd name="T7" fmla="*/ 206 h 298"/>
                  <a:gd name="T8" fmla="*/ 0 w 2081"/>
                  <a:gd name="T9" fmla="*/ 206 h 2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1" h="298">
                    <a:moveTo>
                      <a:pt x="0" y="0"/>
                    </a:moveTo>
                    <a:lnTo>
                      <a:pt x="2081" y="0"/>
                    </a:lnTo>
                    <a:lnTo>
                      <a:pt x="1967" y="149"/>
                    </a:lnTo>
                    <a:lnTo>
                      <a:pt x="208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flat">
                <a:solidFill>
                  <a:srgbClr val="EDE8C8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E217E7E-4514-AA41-B73E-C195E2F16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630"/>
              <a:ext cx="4078227" cy="62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57189" eaLnBrk="1" hangingPunct="1">
                <a:defRPr/>
              </a:pP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PART/02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nlp-word2vector</a:t>
              </a:r>
              <a:endParaRPr kumimoji="1"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941C8C9-251C-C64B-95CF-A33CDBF540B9}"/>
              </a:ext>
            </a:extLst>
          </p:cNvPr>
          <p:cNvSpPr txBox="1"/>
          <p:nvPr/>
        </p:nvSpPr>
        <p:spPr>
          <a:xfrm>
            <a:off x="241054" y="71022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祝大家新年快乐！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05B984F-9223-9A46-958B-E526F305F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11401"/>
              </p:ext>
            </p:extLst>
          </p:nvPr>
        </p:nvGraphicFramePr>
        <p:xfrm>
          <a:off x="316498" y="1308091"/>
          <a:ext cx="4255503" cy="345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11">
                  <a:extLst>
                    <a:ext uri="{9D8B030D-6E8A-4147-A177-3AD203B41FA5}">
                      <a16:colId xmlns:a16="http://schemas.microsoft.com/office/drawing/2014/main" val="115678672"/>
                    </a:ext>
                  </a:extLst>
                </a:gridCol>
                <a:gridCol w="437516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1509235493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2803585549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3349138853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4142630556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1884102459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1371184802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2323806558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223912716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1736527048"/>
                    </a:ext>
                  </a:extLst>
                </a:gridCol>
              </a:tblGrid>
              <a:tr h="527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</a:t>
                      </a:r>
                      <a:endParaRPr lang="en-US" altLang="zh-CN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1" baseline="-25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b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325382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863824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60329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68327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50253F4-C84B-2243-8305-DFFDB00A699A}"/>
              </a:ext>
            </a:extLst>
          </p:cNvPr>
          <p:cNvSpPr txBox="1"/>
          <p:nvPr/>
        </p:nvSpPr>
        <p:spPr>
          <a:xfrm>
            <a:off x="305174" y="4863645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编码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701240-E714-0A4D-9ECF-DC307308CE15}"/>
              </a:ext>
            </a:extLst>
          </p:cNvPr>
          <p:cNvSpPr txBox="1"/>
          <p:nvPr/>
        </p:nvSpPr>
        <p:spPr>
          <a:xfrm>
            <a:off x="316499" y="5226742"/>
            <a:ext cx="425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缺点： 存储量大，每个字之间没有任何的关系，只是字的编码是唯一表示的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60CD541-89B1-A244-B65F-9F1F71723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08125"/>
              </p:ext>
            </p:extLst>
          </p:nvPr>
        </p:nvGraphicFramePr>
        <p:xfrm>
          <a:off x="4818829" y="1308091"/>
          <a:ext cx="3915869" cy="345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93">
                  <a:extLst>
                    <a:ext uri="{9D8B030D-6E8A-4147-A177-3AD203B41FA5}">
                      <a16:colId xmlns:a16="http://schemas.microsoft.com/office/drawing/2014/main" val="115678672"/>
                    </a:ext>
                  </a:extLst>
                </a:gridCol>
                <a:gridCol w="738096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652645">
                  <a:extLst>
                    <a:ext uri="{9D8B030D-6E8A-4147-A177-3AD203B41FA5}">
                      <a16:colId xmlns:a16="http://schemas.microsoft.com/office/drawing/2014/main" val="1509235493"/>
                    </a:ext>
                  </a:extLst>
                </a:gridCol>
                <a:gridCol w="652645">
                  <a:extLst>
                    <a:ext uri="{9D8B030D-6E8A-4147-A177-3AD203B41FA5}">
                      <a16:colId xmlns:a16="http://schemas.microsoft.com/office/drawing/2014/main" val="2803585549"/>
                    </a:ext>
                  </a:extLst>
                </a:gridCol>
                <a:gridCol w="652645">
                  <a:extLst>
                    <a:ext uri="{9D8B030D-6E8A-4147-A177-3AD203B41FA5}">
                      <a16:colId xmlns:a16="http://schemas.microsoft.com/office/drawing/2014/main" val="223912716"/>
                    </a:ext>
                  </a:extLst>
                </a:gridCol>
                <a:gridCol w="652645">
                  <a:extLst>
                    <a:ext uri="{9D8B030D-6E8A-4147-A177-3AD203B41FA5}">
                      <a16:colId xmlns:a16="http://schemas.microsoft.com/office/drawing/2014/main" val="1736527048"/>
                    </a:ext>
                  </a:extLst>
                </a:gridCol>
              </a:tblGrid>
              <a:tr h="527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</a:t>
                      </a:r>
                      <a:endParaRPr lang="en-US" altLang="zh-CN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1" baseline="-25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b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325382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043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863824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60329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68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24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1AECD3F-98DC-0A41-ABF4-DB072E3BD279}"/>
              </a:ext>
            </a:extLst>
          </p:cNvPr>
          <p:cNvGrpSpPr/>
          <p:nvPr/>
        </p:nvGrpSpPr>
        <p:grpSpPr>
          <a:xfrm>
            <a:off x="-16573" y="-3793"/>
            <a:ext cx="3673811" cy="485478"/>
            <a:chOff x="0" y="0"/>
            <a:chExt cx="4617431" cy="726585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DA338B2-284B-0A4F-894C-0528844A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17431" cy="726585"/>
              <a:chOff x="74" y="312"/>
              <a:chExt cx="1733" cy="266"/>
            </a:xfrm>
          </p:grpSpPr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id="{DEDC54A2-F4AF-C547-A568-2415DEB64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" y="312"/>
                <a:ext cx="1733" cy="266"/>
              </a:xfrm>
              <a:custGeom>
                <a:avLst/>
                <a:gdLst>
                  <a:gd name="T0" fmla="*/ 1511 w 2161"/>
                  <a:gd name="T1" fmla="*/ 262 h 378"/>
                  <a:gd name="T2" fmla="*/ 0 w 2161"/>
                  <a:gd name="T3" fmla="*/ 262 h 378"/>
                  <a:gd name="T4" fmla="*/ 0 w 2161"/>
                  <a:gd name="T5" fmla="*/ 0 h 378"/>
                  <a:gd name="T6" fmla="*/ 1511 w 2161"/>
                  <a:gd name="T7" fmla="*/ 0 h 378"/>
                  <a:gd name="T8" fmla="*/ 1410 w 2161"/>
                  <a:gd name="T9" fmla="*/ 131 h 378"/>
                  <a:gd name="T10" fmla="*/ 1511 w 2161"/>
                  <a:gd name="T11" fmla="*/ 262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1" h="378">
                    <a:moveTo>
                      <a:pt x="2161" y="378"/>
                    </a:moveTo>
                    <a:lnTo>
                      <a:pt x="0" y="378"/>
                    </a:lnTo>
                    <a:lnTo>
                      <a:pt x="0" y="0"/>
                    </a:lnTo>
                    <a:lnTo>
                      <a:pt x="2161" y="0"/>
                    </a:lnTo>
                    <a:lnTo>
                      <a:pt x="2017" y="189"/>
                    </a:lnTo>
                    <a:lnTo>
                      <a:pt x="2161" y="378"/>
                    </a:lnTo>
                    <a:close/>
                  </a:path>
                </a:pathLst>
              </a:custGeom>
              <a:solidFill>
                <a:srgbClr val="26C6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1F67AEFA-314D-9D40-BDF8-AD89C7300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" y="332"/>
                <a:ext cx="1610" cy="206"/>
              </a:xfrm>
              <a:custGeom>
                <a:avLst/>
                <a:gdLst>
                  <a:gd name="T0" fmla="*/ 0 w 2081"/>
                  <a:gd name="T1" fmla="*/ 0 h 298"/>
                  <a:gd name="T2" fmla="*/ 1444 w 2081"/>
                  <a:gd name="T3" fmla="*/ 0 h 298"/>
                  <a:gd name="T4" fmla="*/ 1365 w 2081"/>
                  <a:gd name="T5" fmla="*/ 103 h 298"/>
                  <a:gd name="T6" fmla="*/ 1444 w 2081"/>
                  <a:gd name="T7" fmla="*/ 206 h 298"/>
                  <a:gd name="T8" fmla="*/ 0 w 2081"/>
                  <a:gd name="T9" fmla="*/ 206 h 2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1" h="298">
                    <a:moveTo>
                      <a:pt x="0" y="0"/>
                    </a:moveTo>
                    <a:lnTo>
                      <a:pt x="2081" y="0"/>
                    </a:lnTo>
                    <a:lnTo>
                      <a:pt x="1967" y="149"/>
                    </a:lnTo>
                    <a:lnTo>
                      <a:pt x="208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flat">
                <a:solidFill>
                  <a:srgbClr val="EDE8C8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E217E7E-4514-AA41-B73E-C195E2F16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630"/>
              <a:ext cx="4078227" cy="62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57189" eaLnBrk="1" hangingPunct="1">
                <a:defRPr/>
              </a:pP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PART/02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nlp-word2vector</a:t>
              </a:r>
              <a:endParaRPr kumimoji="1"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941C8C9-251C-C64B-95CF-A33CDBF540B9}"/>
              </a:ext>
            </a:extLst>
          </p:cNvPr>
          <p:cNvSpPr txBox="1"/>
          <p:nvPr/>
        </p:nvSpPr>
        <p:spPr>
          <a:xfrm>
            <a:off x="328053" y="1092792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 大 家 新 年 快 乐 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E8D231-AB32-8D4D-AF6B-0651A5248EFA}"/>
              </a:ext>
            </a:extLst>
          </p:cNvPr>
          <p:cNvSpPr txBox="1"/>
          <p:nvPr/>
        </p:nvSpPr>
        <p:spPr>
          <a:xfrm>
            <a:off x="145259" y="631127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构建数据：输入</a:t>
            </a:r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是啥，输出 </a:t>
            </a:r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是啥</a:t>
            </a:r>
          </a:p>
        </p:txBody>
      </p:sp>
      <p:graphicFrame>
        <p:nvGraphicFramePr>
          <p:cNvPr id="14" name="表格 12">
            <a:extLst>
              <a:ext uri="{FF2B5EF4-FFF2-40B4-BE49-F238E27FC236}">
                <a16:creationId xmlns:a16="http://schemas.microsoft.com/office/drawing/2014/main" id="{C74E5740-115C-6546-89DB-CED893DF2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53299"/>
              </p:ext>
            </p:extLst>
          </p:nvPr>
        </p:nvGraphicFramePr>
        <p:xfrm>
          <a:off x="302252" y="3694675"/>
          <a:ext cx="655869" cy="247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69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</a:tblGrid>
              <a:tr h="583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/>
                        <a:t>x1</a:t>
                      </a:r>
                      <a:r>
                        <a:rPr lang="zh-CN" altLang="en-US" b="1" baseline="0" dirty="0"/>
                        <a:t> 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b="1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家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b="1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家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23430"/>
                  </a:ext>
                </a:extLst>
              </a:tr>
            </a:tbl>
          </a:graphicData>
        </a:graphic>
      </p:graphicFrame>
      <p:graphicFrame>
        <p:nvGraphicFramePr>
          <p:cNvPr id="16" name="表格 12">
            <a:extLst>
              <a:ext uri="{FF2B5EF4-FFF2-40B4-BE49-F238E27FC236}">
                <a16:creationId xmlns:a16="http://schemas.microsoft.com/office/drawing/2014/main" id="{A8F12402-C330-4345-BA30-94920CF5A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21988"/>
              </p:ext>
            </p:extLst>
          </p:nvPr>
        </p:nvGraphicFramePr>
        <p:xfrm>
          <a:off x="4689370" y="3694675"/>
          <a:ext cx="2476801" cy="247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076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599575">
                  <a:extLst>
                    <a:ext uri="{9D8B030D-6E8A-4147-A177-3AD203B41FA5}">
                      <a16:colId xmlns:a16="http://schemas.microsoft.com/office/drawing/2014/main" val="1509235493"/>
                    </a:ext>
                  </a:extLst>
                </a:gridCol>
                <a:gridCol w="599575">
                  <a:extLst>
                    <a:ext uri="{9D8B030D-6E8A-4147-A177-3AD203B41FA5}">
                      <a16:colId xmlns:a16="http://schemas.microsoft.com/office/drawing/2014/main" val="2803585549"/>
                    </a:ext>
                  </a:extLst>
                </a:gridCol>
                <a:gridCol w="599575">
                  <a:extLst>
                    <a:ext uri="{9D8B030D-6E8A-4147-A177-3AD203B41FA5}">
                      <a16:colId xmlns:a16="http://schemas.microsoft.com/office/drawing/2014/main" val="1736527048"/>
                    </a:ext>
                  </a:extLst>
                </a:gridCol>
              </a:tblGrid>
              <a:tr h="583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/>
                        <a:t>x1</a:t>
                      </a:r>
                      <a:r>
                        <a:rPr lang="zh-CN" altLang="en-US" b="1" baseline="0" dirty="0"/>
                        <a:t> 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/>
                        <a:t>x2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/>
                        <a:t>x3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/>
                        <a:t>x4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/>
                        <a:t>祝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/>
                        <a:t>大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/>
                        <a:t>新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/>
                        <a:t>年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/>
                        <a:t>大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/>
                        <a:t>家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/>
                        <a:t>年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/>
                        <a:t>快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/>
                        <a:t>家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/>
                        <a:t>新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/>
                        <a:t>快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/>
                        <a:t>乐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/>
                        <a:t>新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/>
                        <a:t>年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/>
                        <a:t>乐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/>
                        <a:t>！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2343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ADF6DF5-12B3-7B43-9E81-D598F7965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84626"/>
              </p:ext>
            </p:extLst>
          </p:nvPr>
        </p:nvGraphicFramePr>
        <p:xfrm>
          <a:off x="1458226" y="3725468"/>
          <a:ext cx="579538" cy="247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38">
                  <a:extLst>
                    <a:ext uri="{9D8B030D-6E8A-4147-A177-3AD203B41FA5}">
                      <a16:colId xmlns:a16="http://schemas.microsoft.com/office/drawing/2014/main" val="2437297521"/>
                    </a:ext>
                  </a:extLst>
                </a:gridCol>
              </a:tblGrid>
              <a:tr h="583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altLang="zh-CN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62640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祝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26930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101623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083150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0715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54127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0A14869-455C-DD43-8562-C4548D710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58785"/>
              </p:ext>
            </p:extLst>
          </p:nvPr>
        </p:nvGraphicFramePr>
        <p:xfrm>
          <a:off x="7515496" y="3694675"/>
          <a:ext cx="579600" cy="247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00">
                  <a:extLst>
                    <a:ext uri="{9D8B030D-6E8A-4147-A177-3AD203B41FA5}">
                      <a16:colId xmlns:a16="http://schemas.microsoft.com/office/drawing/2014/main" val="749820309"/>
                    </a:ext>
                  </a:extLst>
                </a:gridCol>
              </a:tblGrid>
              <a:tr h="583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altLang="zh-CN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10959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</a:rPr>
                        <a:t>家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14063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</a:rPr>
                        <a:t>新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896252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</a:rPr>
                        <a:t>年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72175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</a:rPr>
                        <a:t>快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13872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672912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112546D-CAF8-5144-8974-97E37D783E83}"/>
              </a:ext>
            </a:extLst>
          </p:cNvPr>
          <p:cNvSpPr txBox="1"/>
          <p:nvPr/>
        </p:nvSpPr>
        <p:spPr>
          <a:xfrm>
            <a:off x="314172" y="1554457"/>
            <a:ext cx="189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1- Skip-Gram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85C33D-55F4-D842-A5D3-AC357C86F187}"/>
              </a:ext>
            </a:extLst>
          </p:cNvPr>
          <p:cNvSpPr txBox="1"/>
          <p:nvPr/>
        </p:nvSpPr>
        <p:spPr>
          <a:xfrm>
            <a:off x="4785166" y="1554457"/>
            <a:ext cx="189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2- CBOW 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A07E10-3635-4448-A744-81A5786E32EF}"/>
              </a:ext>
            </a:extLst>
          </p:cNvPr>
          <p:cNvSpPr/>
          <p:nvPr/>
        </p:nvSpPr>
        <p:spPr>
          <a:xfrm>
            <a:off x="344672" y="1963109"/>
            <a:ext cx="169309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大 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新 年 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 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年 快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 新 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年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 乐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 年 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乐 ！ </a:t>
            </a:r>
            <a:endParaRPr kumimoji="1" lang="en-US" altLang="zh-CN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D8A709-E44B-D449-9C11-B94F792172DE}"/>
              </a:ext>
            </a:extLst>
          </p:cNvPr>
          <p:cNvSpPr/>
          <p:nvPr/>
        </p:nvSpPr>
        <p:spPr>
          <a:xfrm>
            <a:off x="4812274" y="1923789"/>
            <a:ext cx="163538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 大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新 年 </a:t>
            </a:r>
            <a:endParaRPr kumimoji="1" lang="en-US" altLang="zh-CN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年 快</a:t>
            </a:r>
            <a:endParaRPr kumimoji="1" lang="en-US" altLang="zh-CN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 新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年 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 乐</a:t>
            </a:r>
            <a:endParaRPr kumimoji="1" lang="en-US" altLang="zh-CN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 年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 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乐 ！</a:t>
            </a:r>
            <a:endParaRPr kumimoji="1" lang="en-US" altLang="zh-CN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50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1AECD3F-98DC-0A41-ABF4-DB072E3BD279}"/>
              </a:ext>
            </a:extLst>
          </p:cNvPr>
          <p:cNvGrpSpPr/>
          <p:nvPr/>
        </p:nvGrpSpPr>
        <p:grpSpPr>
          <a:xfrm>
            <a:off x="-16573" y="-3793"/>
            <a:ext cx="3673811" cy="485478"/>
            <a:chOff x="0" y="0"/>
            <a:chExt cx="4617431" cy="726585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DA338B2-284B-0A4F-894C-0528844A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17431" cy="726585"/>
              <a:chOff x="74" y="312"/>
              <a:chExt cx="1733" cy="266"/>
            </a:xfrm>
          </p:grpSpPr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id="{DEDC54A2-F4AF-C547-A568-2415DEB64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" y="312"/>
                <a:ext cx="1733" cy="266"/>
              </a:xfrm>
              <a:custGeom>
                <a:avLst/>
                <a:gdLst>
                  <a:gd name="T0" fmla="*/ 1511 w 2161"/>
                  <a:gd name="T1" fmla="*/ 262 h 378"/>
                  <a:gd name="T2" fmla="*/ 0 w 2161"/>
                  <a:gd name="T3" fmla="*/ 262 h 378"/>
                  <a:gd name="T4" fmla="*/ 0 w 2161"/>
                  <a:gd name="T5" fmla="*/ 0 h 378"/>
                  <a:gd name="T6" fmla="*/ 1511 w 2161"/>
                  <a:gd name="T7" fmla="*/ 0 h 378"/>
                  <a:gd name="T8" fmla="*/ 1410 w 2161"/>
                  <a:gd name="T9" fmla="*/ 131 h 378"/>
                  <a:gd name="T10" fmla="*/ 1511 w 2161"/>
                  <a:gd name="T11" fmla="*/ 262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1" h="378">
                    <a:moveTo>
                      <a:pt x="2161" y="378"/>
                    </a:moveTo>
                    <a:lnTo>
                      <a:pt x="0" y="378"/>
                    </a:lnTo>
                    <a:lnTo>
                      <a:pt x="0" y="0"/>
                    </a:lnTo>
                    <a:lnTo>
                      <a:pt x="2161" y="0"/>
                    </a:lnTo>
                    <a:lnTo>
                      <a:pt x="2017" y="189"/>
                    </a:lnTo>
                    <a:lnTo>
                      <a:pt x="2161" y="378"/>
                    </a:lnTo>
                    <a:close/>
                  </a:path>
                </a:pathLst>
              </a:custGeom>
              <a:solidFill>
                <a:srgbClr val="26C6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1F67AEFA-314D-9D40-BDF8-AD89C7300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" y="332"/>
                <a:ext cx="1610" cy="206"/>
              </a:xfrm>
              <a:custGeom>
                <a:avLst/>
                <a:gdLst>
                  <a:gd name="T0" fmla="*/ 0 w 2081"/>
                  <a:gd name="T1" fmla="*/ 0 h 298"/>
                  <a:gd name="T2" fmla="*/ 1444 w 2081"/>
                  <a:gd name="T3" fmla="*/ 0 h 298"/>
                  <a:gd name="T4" fmla="*/ 1365 w 2081"/>
                  <a:gd name="T5" fmla="*/ 103 h 298"/>
                  <a:gd name="T6" fmla="*/ 1444 w 2081"/>
                  <a:gd name="T7" fmla="*/ 206 h 298"/>
                  <a:gd name="T8" fmla="*/ 0 w 2081"/>
                  <a:gd name="T9" fmla="*/ 206 h 2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1" h="298">
                    <a:moveTo>
                      <a:pt x="0" y="0"/>
                    </a:moveTo>
                    <a:lnTo>
                      <a:pt x="2081" y="0"/>
                    </a:lnTo>
                    <a:lnTo>
                      <a:pt x="1967" y="149"/>
                    </a:lnTo>
                    <a:lnTo>
                      <a:pt x="208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flat">
                <a:solidFill>
                  <a:srgbClr val="EDE8C8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E217E7E-4514-AA41-B73E-C195E2F16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630"/>
              <a:ext cx="4078227" cy="62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57189" eaLnBrk="1" hangingPunct="1">
                <a:defRPr/>
              </a:pP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PART/02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nlp-word2vector</a:t>
              </a:r>
              <a:endParaRPr kumimoji="1"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941C8C9-251C-C64B-95CF-A33CDBF540B9}"/>
              </a:ext>
            </a:extLst>
          </p:cNvPr>
          <p:cNvSpPr txBox="1"/>
          <p:nvPr/>
        </p:nvSpPr>
        <p:spPr>
          <a:xfrm>
            <a:off x="328053" y="1092792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 大 家 新 年 快 乐 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25ADB5-132E-024C-A894-C7CEE00DDE66}"/>
              </a:ext>
            </a:extLst>
          </p:cNvPr>
          <p:cNvSpPr txBox="1"/>
          <p:nvPr/>
        </p:nvSpPr>
        <p:spPr>
          <a:xfrm>
            <a:off x="314172" y="64873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构建函数</a:t>
            </a:r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1" lang="zh-CN" altLang="en-US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29D3831-001B-BB46-8C4E-7285CFFFB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61058"/>
              </p:ext>
            </p:extLst>
          </p:nvPr>
        </p:nvGraphicFramePr>
        <p:xfrm>
          <a:off x="314172" y="1612891"/>
          <a:ext cx="3094911" cy="738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11">
                  <a:extLst>
                    <a:ext uri="{9D8B030D-6E8A-4147-A177-3AD203B41FA5}">
                      <a16:colId xmlns:a16="http://schemas.microsoft.com/office/drawing/2014/main" val="115678672"/>
                    </a:ext>
                  </a:extLst>
                </a:gridCol>
                <a:gridCol w="437516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1509235493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2803585549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3349138853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4142630556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223912716"/>
                    </a:ext>
                  </a:extLst>
                </a:gridCol>
                <a:gridCol w="386864">
                  <a:extLst>
                    <a:ext uri="{9D8B030D-6E8A-4147-A177-3AD203B41FA5}">
                      <a16:colId xmlns:a16="http://schemas.microsoft.com/office/drawing/2014/main" val="1736527048"/>
                    </a:ext>
                  </a:extLst>
                </a:gridCol>
              </a:tblGrid>
              <a:tr h="372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1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0BC2DC0-16EE-484E-B90F-8FF9BBF53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44563"/>
              </p:ext>
            </p:extLst>
          </p:nvPr>
        </p:nvGraphicFramePr>
        <p:xfrm>
          <a:off x="4453553" y="896804"/>
          <a:ext cx="24479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193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592602">
                  <a:extLst>
                    <a:ext uri="{9D8B030D-6E8A-4147-A177-3AD203B41FA5}">
                      <a16:colId xmlns:a16="http://schemas.microsoft.com/office/drawing/2014/main" val="1509235493"/>
                    </a:ext>
                  </a:extLst>
                </a:gridCol>
                <a:gridCol w="592602">
                  <a:extLst>
                    <a:ext uri="{9D8B030D-6E8A-4147-A177-3AD203B41FA5}">
                      <a16:colId xmlns:a16="http://schemas.microsoft.com/office/drawing/2014/main" val="223912716"/>
                    </a:ext>
                  </a:extLst>
                </a:gridCol>
                <a:gridCol w="592602">
                  <a:extLst>
                    <a:ext uri="{9D8B030D-6E8A-4147-A177-3AD203B41FA5}">
                      <a16:colId xmlns:a16="http://schemas.microsoft.com/office/drawing/2014/main" val="1736527048"/>
                    </a:ext>
                  </a:extLst>
                </a:gridCol>
              </a:tblGrid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051817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0.56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0.94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32538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195A86B-8F57-4448-8472-452DFF596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872994"/>
              </p:ext>
            </p:extLst>
          </p:nvPr>
        </p:nvGraphicFramePr>
        <p:xfrm>
          <a:off x="328053" y="2725604"/>
          <a:ext cx="3138396" cy="75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82">
                  <a:extLst>
                    <a:ext uri="{9D8B030D-6E8A-4147-A177-3AD203B41FA5}">
                      <a16:colId xmlns:a16="http://schemas.microsoft.com/office/drawing/2014/main" val="3023419818"/>
                    </a:ext>
                  </a:extLst>
                </a:gridCol>
                <a:gridCol w="435408">
                  <a:extLst>
                    <a:ext uri="{9D8B030D-6E8A-4147-A177-3AD203B41FA5}">
                      <a16:colId xmlns:a16="http://schemas.microsoft.com/office/drawing/2014/main" val="2453030907"/>
                    </a:ext>
                  </a:extLst>
                </a:gridCol>
                <a:gridCol w="385001">
                  <a:extLst>
                    <a:ext uri="{9D8B030D-6E8A-4147-A177-3AD203B41FA5}">
                      <a16:colId xmlns:a16="http://schemas.microsoft.com/office/drawing/2014/main" val="1443738741"/>
                    </a:ext>
                  </a:extLst>
                </a:gridCol>
                <a:gridCol w="385001">
                  <a:extLst>
                    <a:ext uri="{9D8B030D-6E8A-4147-A177-3AD203B41FA5}">
                      <a16:colId xmlns:a16="http://schemas.microsoft.com/office/drawing/2014/main" val="2882402335"/>
                    </a:ext>
                  </a:extLst>
                </a:gridCol>
                <a:gridCol w="385001">
                  <a:extLst>
                    <a:ext uri="{9D8B030D-6E8A-4147-A177-3AD203B41FA5}">
                      <a16:colId xmlns:a16="http://schemas.microsoft.com/office/drawing/2014/main" val="2941728185"/>
                    </a:ext>
                  </a:extLst>
                </a:gridCol>
                <a:gridCol w="385001">
                  <a:extLst>
                    <a:ext uri="{9D8B030D-6E8A-4147-A177-3AD203B41FA5}">
                      <a16:colId xmlns:a16="http://schemas.microsoft.com/office/drawing/2014/main" val="2251687592"/>
                    </a:ext>
                  </a:extLst>
                </a:gridCol>
                <a:gridCol w="385001">
                  <a:extLst>
                    <a:ext uri="{9D8B030D-6E8A-4147-A177-3AD203B41FA5}">
                      <a16:colId xmlns:a16="http://schemas.microsoft.com/office/drawing/2014/main" val="3353635025"/>
                    </a:ext>
                  </a:extLst>
                </a:gridCol>
                <a:gridCol w="385001">
                  <a:extLst>
                    <a:ext uri="{9D8B030D-6E8A-4147-A177-3AD203B41FA5}">
                      <a16:colId xmlns:a16="http://schemas.microsoft.com/office/drawing/2014/main" val="2668661196"/>
                    </a:ext>
                  </a:extLst>
                </a:gridCol>
              </a:tblGrid>
              <a:tr h="387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281056"/>
                  </a:ext>
                </a:extLst>
              </a:tr>
              <a:tr h="36166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22161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B15C538-BFCF-EE40-AA49-1663C6C51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6058"/>
              </p:ext>
            </p:extLst>
          </p:nvPr>
        </p:nvGraphicFramePr>
        <p:xfrm>
          <a:off x="4453556" y="3078506"/>
          <a:ext cx="24479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193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592602">
                  <a:extLst>
                    <a:ext uri="{9D8B030D-6E8A-4147-A177-3AD203B41FA5}">
                      <a16:colId xmlns:a16="http://schemas.microsoft.com/office/drawing/2014/main" val="1509235493"/>
                    </a:ext>
                  </a:extLst>
                </a:gridCol>
                <a:gridCol w="592602">
                  <a:extLst>
                    <a:ext uri="{9D8B030D-6E8A-4147-A177-3AD203B41FA5}">
                      <a16:colId xmlns:a16="http://schemas.microsoft.com/office/drawing/2014/main" val="223912716"/>
                    </a:ext>
                  </a:extLst>
                </a:gridCol>
                <a:gridCol w="592602">
                  <a:extLst>
                    <a:ext uri="{9D8B030D-6E8A-4147-A177-3AD203B41FA5}">
                      <a16:colId xmlns:a16="http://schemas.microsoft.com/office/drawing/2014/main" val="1736527048"/>
                    </a:ext>
                  </a:extLst>
                </a:gridCol>
              </a:tblGrid>
              <a:tr h="361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361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821770"/>
                  </a:ext>
                </a:extLst>
              </a:tr>
              <a:tr h="361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361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361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325382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4A8B2804-D101-6847-90D3-68FA1301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29207"/>
              </p:ext>
            </p:extLst>
          </p:nvPr>
        </p:nvGraphicFramePr>
        <p:xfrm>
          <a:off x="3099817" y="5152605"/>
          <a:ext cx="5225720" cy="131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720">
                  <a:extLst>
                    <a:ext uri="{9D8B030D-6E8A-4147-A177-3AD203B41FA5}">
                      <a16:colId xmlns:a16="http://schemas.microsoft.com/office/drawing/2014/main" val="302341981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5303090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44373874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8240233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4172818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5168759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5363502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668661196"/>
                    </a:ext>
                  </a:extLst>
                </a:gridCol>
              </a:tblGrid>
              <a:tr h="4283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281056"/>
                  </a:ext>
                </a:extLst>
              </a:tr>
              <a:tr h="444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22161"/>
                  </a:ext>
                </a:extLst>
              </a:tr>
              <a:tr h="444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</a:t>
                      </a:r>
                      <a:endParaRPr lang="zh-CN" alt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74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C4D832C-84B3-0E4C-89E1-685C3D80F1DA}"/>
                  </a:ext>
                </a:extLst>
              </p:cNvPr>
              <p:cNvSpPr txBox="1"/>
              <p:nvPr/>
            </p:nvSpPr>
            <p:spPr>
              <a:xfrm>
                <a:off x="1820332" y="604638"/>
                <a:ext cx="3094911" cy="4043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zh-CN" alt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C4D832C-84B3-0E4C-89E1-685C3D80F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332" y="604638"/>
                <a:ext cx="3094911" cy="404341"/>
              </a:xfrm>
              <a:prstGeom prst="rect">
                <a:avLst/>
              </a:prstGeom>
              <a:blipFill>
                <a:blip r:embed="rId3"/>
                <a:stretch>
                  <a:fillRect l="-6148" t="-21212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1A2E37A-1CC1-0640-9161-6177A1063ECE}"/>
              </a:ext>
            </a:extLst>
          </p:cNvPr>
          <p:cNvSpPr txBox="1"/>
          <p:nvPr/>
        </p:nvSpPr>
        <p:spPr>
          <a:xfrm>
            <a:off x="7115687" y="161277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*</a:t>
            </a:r>
            <a:r>
              <a:rPr kumimoji="1" lang="en-US" altLang="zh-CN" dirty="0"/>
              <a:t>100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93EFB5-35F5-0B41-A803-C0F304D71823}"/>
              </a:ext>
            </a:extLst>
          </p:cNvPr>
          <p:cNvSpPr txBox="1"/>
          <p:nvPr/>
        </p:nvSpPr>
        <p:spPr>
          <a:xfrm>
            <a:off x="7115687" y="365578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100</a:t>
            </a:r>
            <a:r>
              <a:rPr kumimoji="1" lang="zh-CN" altLang="en-US" dirty="0"/>
              <a:t>*</a:t>
            </a:r>
            <a:r>
              <a:rPr kumimoji="1" lang="en-US" altLang="zh-CN" dirty="0"/>
              <a:t>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CBC21C4-DF44-4B47-94F4-CADD4E960867}"/>
                  </a:ext>
                </a:extLst>
              </p:cNvPr>
              <p:cNvSpPr txBox="1"/>
              <p:nvPr/>
            </p:nvSpPr>
            <p:spPr>
              <a:xfrm>
                <a:off x="459225" y="5744081"/>
                <a:ext cx="2871658" cy="335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𝒍𝒐𝒔𝒔</m:t>
                    </m:r>
                  </m:oMath>
                </a14:m>
                <a:r>
                  <a:rPr kumimoji="1" lang="zh-CN" altLang="en-US" sz="2000" b="1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b="1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sz="2000" b="1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𝑭</m:t>
                    </m:r>
                  </m:oMath>
                </a14:m>
                <a:r>
                  <a:rPr kumimoji="1" lang="en-US" altLang="zh-CN" sz="2000" b="1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𝒕𝒓𝒖𝒆</m:t>
                        </m:r>
                      </m:sub>
                    </m:sSub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𝒑𝒓𝒆𝒅</m:t>
                        </m:r>
                      </m:sub>
                    </m:sSub>
                  </m:oMath>
                </a14:m>
                <a:r>
                  <a:rPr kumimoji="1" lang="en-US" altLang="zh-CN" sz="2000" b="1" dirty="0">
                    <a:latin typeface="SimHei" panose="02010609060101010101" pitchFamily="49" charset="-122"/>
                    <a:ea typeface="SimHei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kumimoji="1"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CBC21C4-DF44-4B47-94F4-CADD4E960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25" y="5744081"/>
                <a:ext cx="2871658" cy="335285"/>
              </a:xfrm>
              <a:prstGeom prst="rect">
                <a:avLst/>
              </a:prstGeom>
              <a:blipFill>
                <a:blip r:embed="rId4"/>
                <a:stretch>
                  <a:fillRect l="-3524" t="-29630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2D772A1F-BA86-6F42-831B-356A63964195}"/>
              </a:ext>
            </a:extLst>
          </p:cNvPr>
          <p:cNvSpPr txBox="1"/>
          <p:nvPr/>
        </p:nvSpPr>
        <p:spPr>
          <a:xfrm>
            <a:off x="314172" y="5245109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 损失函数：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C6ECCA3-A44D-9B4B-BA8B-D69EFBB15BE7}"/>
              </a:ext>
            </a:extLst>
          </p:cNvPr>
          <p:cNvSpPr txBox="1"/>
          <p:nvPr/>
        </p:nvSpPr>
        <p:spPr>
          <a:xfrm>
            <a:off x="314172" y="6338061"/>
            <a:ext cx="291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缺点：预测是</a:t>
            </a:r>
            <a:r>
              <a:rPr kumimoji="1" lang="en-US" altLang="zh-CN" b="1" dirty="0">
                <a:solidFill>
                  <a:srgbClr val="FF0000"/>
                </a:solidFill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</a:rPr>
              <a:t>万</a:t>
            </a:r>
            <a:r>
              <a:rPr kumimoji="1" lang="en-US" altLang="zh-CN" b="1" dirty="0">
                <a:solidFill>
                  <a:srgbClr val="FF0000"/>
                </a:solidFill>
              </a:rPr>
              <a:t>+</a:t>
            </a:r>
            <a:r>
              <a:rPr kumimoji="1" lang="zh-CN" altLang="en-US" b="1" dirty="0">
                <a:solidFill>
                  <a:srgbClr val="FF0000"/>
                </a:solidFill>
              </a:rPr>
              <a:t>的分类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79775E-EAC3-3E4D-8AB6-CA559DE11EBC}"/>
              </a:ext>
            </a:extLst>
          </p:cNvPr>
          <p:cNvSpPr txBox="1"/>
          <p:nvPr/>
        </p:nvSpPr>
        <p:spPr>
          <a:xfrm>
            <a:off x="4099938" y="648739"/>
            <a:ext cx="4225600" cy="4369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3779AC-B22F-674F-8FD4-295EC23EE22B}"/>
              </a:ext>
            </a:extLst>
          </p:cNvPr>
          <p:cNvSpPr txBox="1"/>
          <p:nvPr/>
        </p:nvSpPr>
        <p:spPr>
          <a:xfrm>
            <a:off x="6903353" y="266285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训练参数</a:t>
            </a:r>
          </a:p>
        </p:txBody>
      </p:sp>
    </p:spTree>
    <p:extLst>
      <p:ext uri="{BB962C8B-B14F-4D97-AF65-F5344CB8AC3E}">
        <p14:creationId xmlns:p14="http://schemas.microsoft.com/office/powerpoint/2010/main" val="252426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1AECD3F-98DC-0A41-ABF4-DB072E3BD279}"/>
              </a:ext>
            </a:extLst>
          </p:cNvPr>
          <p:cNvGrpSpPr/>
          <p:nvPr/>
        </p:nvGrpSpPr>
        <p:grpSpPr>
          <a:xfrm>
            <a:off x="-16573" y="-3793"/>
            <a:ext cx="3673811" cy="485478"/>
            <a:chOff x="0" y="0"/>
            <a:chExt cx="4617431" cy="726585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DA338B2-284B-0A4F-894C-0528844A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17431" cy="726585"/>
              <a:chOff x="74" y="312"/>
              <a:chExt cx="1733" cy="266"/>
            </a:xfrm>
          </p:grpSpPr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id="{DEDC54A2-F4AF-C547-A568-2415DEB64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" y="312"/>
                <a:ext cx="1733" cy="266"/>
              </a:xfrm>
              <a:custGeom>
                <a:avLst/>
                <a:gdLst>
                  <a:gd name="T0" fmla="*/ 1511 w 2161"/>
                  <a:gd name="T1" fmla="*/ 262 h 378"/>
                  <a:gd name="T2" fmla="*/ 0 w 2161"/>
                  <a:gd name="T3" fmla="*/ 262 h 378"/>
                  <a:gd name="T4" fmla="*/ 0 w 2161"/>
                  <a:gd name="T5" fmla="*/ 0 h 378"/>
                  <a:gd name="T6" fmla="*/ 1511 w 2161"/>
                  <a:gd name="T7" fmla="*/ 0 h 378"/>
                  <a:gd name="T8" fmla="*/ 1410 w 2161"/>
                  <a:gd name="T9" fmla="*/ 131 h 378"/>
                  <a:gd name="T10" fmla="*/ 1511 w 2161"/>
                  <a:gd name="T11" fmla="*/ 262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1" h="378">
                    <a:moveTo>
                      <a:pt x="2161" y="378"/>
                    </a:moveTo>
                    <a:lnTo>
                      <a:pt x="0" y="378"/>
                    </a:lnTo>
                    <a:lnTo>
                      <a:pt x="0" y="0"/>
                    </a:lnTo>
                    <a:lnTo>
                      <a:pt x="2161" y="0"/>
                    </a:lnTo>
                    <a:lnTo>
                      <a:pt x="2017" y="189"/>
                    </a:lnTo>
                    <a:lnTo>
                      <a:pt x="2161" y="378"/>
                    </a:lnTo>
                    <a:close/>
                  </a:path>
                </a:pathLst>
              </a:custGeom>
              <a:solidFill>
                <a:srgbClr val="26C6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1F67AEFA-314D-9D40-BDF8-AD89C7300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" y="332"/>
                <a:ext cx="1610" cy="206"/>
              </a:xfrm>
              <a:custGeom>
                <a:avLst/>
                <a:gdLst>
                  <a:gd name="T0" fmla="*/ 0 w 2081"/>
                  <a:gd name="T1" fmla="*/ 0 h 298"/>
                  <a:gd name="T2" fmla="*/ 1444 w 2081"/>
                  <a:gd name="T3" fmla="*/ 0 h 298"/>
                  <a:gd name="T4" fmla="*/ 1365 w 2081"/>
                  <a:gd name="T5" fmla="*/ 103 h 298"/>
                  <a:gd name="T6" fmla="*/ 1444 w 2081"/>
                  <a:gd name="T7" fmla="*/ 206 h 298"/>
                  <a:gd name="T8" fmla="*/ 0 w 2081"/>
                  <a:gd name="T9" fmla="*/ 206 h 2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1" h="298">
                    <a:moveTo>
                      <a:pt x="0" y="0"/>
                    </a:moveTo>
                    <a:lnTo>
                      <a:pt x="2081" y="0"/>
                    </a:lnTo>
                    <a:lnTo>
                      <a:pt x="1967" y="149"/>
                    </a:lnTo>
                    <a:lnTo>
                      <a:pt x="208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flat">
                <a:solidFill>
                  <a:srgbClr val="EDE8C8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E217E7E-4514-AA41-B73E-C195E2F16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630"/>
              <a:ext cx="4078227" cy="62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57189" eaLnBrk="1" hangingPunct="1">
                <a:defRPr/>
              </a:pP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PART/02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nlp-word2vector</a:t>
              </a:r>
              <a:endParaRPr kumimoji="1"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941C8C9-251C-C64B-95CF-A33CDBF540B9}"/>
              </a:ext>
            </a:extLst>
          </p:cNvPr>
          <p:cNvSpPr txBox="1"/>
          <p:nvPr/>
        </p:nvSpPr>
        <p:spPr>
          <a:xfrm>
            <a:off x="328053" y="1092792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 大 家 新 年 快 乐 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25ADB5-132E-024C-A894-C7CEE00DDE66}"/>
              </a:ext>
            </a:extLst>
          </p:cNvPr>
          <p:cNvSpPr txBox="1"/>
          <p:nvPr/>
        </p:nvSpPr>
        <p:spPr>
          <a:xfrm>
            <a:off x="314172" y="64873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优化</a:t>
            </a:r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1" lang="zh-CN" altLang="en-US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B0DBD2-063F-8242-BAEB-5FC0647EEDE3}"/>
              </a:ext>
            </a:extLst>
          </p:cNvPr>
          <p:cNvSpPr txBox="1"/>
          <p:nvPr/>
        </p:nvSpPr>
        <p:spPr>
          <a:xfrm>
            <a:off x="1213777" y="648739"/>
            <a:ext cx="270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负采样</a:t>
            </a:r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" altLang="zh-CN" dirty="0"/>
              <a:t> negative sampling</a:t>
            </a:r>
            <a:endParaRPr kumimoji="1" lang="zh-CN" altLang="en-US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CE5FD259-FF2D-1846-A55E-B46760317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05912"/>
              </p:ext>
            </p:extLst>
          </p:nvPr>
        </p:nvGraphicFramePr>
        <p:xfrm>
          <a:off x="4225952" y="1462124"/>
          <a:ext cx="994952" cy="361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43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  <a:gridCol w="466909">
                  <a:extLst>
                    <a:ext uri="{9D8B030D-6E8A-4147-A177-3AD203B41FA5}">
                      <a16:colId xmlns:a16="http://schemas.microsoft.com/office/drawing/2014/main" val="284045393"/>
                    </a:ext>
                  </a:extLst>
                </a:gridCol>
              </a:tblGrid>
              <a:tr h="583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/>
                        <a:t>x1</a:t>
                      </a:r>
                      <a:r>
                        <a:rPr lang="zh-CN" altLang="en-US" b="1" baseline="0" dirty="0"/>
                        <a:t> 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b="1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家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祝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b="1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家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82735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23727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113793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2343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F382940-19B1-F345-A92E-2355CD833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14764"/>
              </p:ext>
            </p:extLst>
          </p:nvPr>
        </p:nvGraphicFramePr>
        <p:xfrm>
          <a:off x="5695352" y="1462123"/>
          <a:ext cx="579538" cy="361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38">
                  <a:extLst>
                    <a:ext uri="{9D8B030D-6E8A-4147-A177-3AD203B41FA5}">
                      <a16:colId xmlns:a16="http://schemas.microsoft.com/office/drawing/2014/main" val="2437297521"/>
                    </a:ext>
                  </a:extLst>
                </a:gridCol>
              </a:tblGrid>
              <a:tr h="583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altLang="zh-CN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62640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26930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101623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083150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0715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13739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070468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baseline="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754849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541278"/>
                  </a:ext>
                </a:extLst>
              </a:tr>
            </a:tbl>
          </a:graphicData>
        </a:graphic>
      </p:graphicFrame>
      <p:sp>
        <p:nvSpPr>
          <p:cNvPr id="12" name="圆角矩形 11">
            <a:extLst>
              <a:ext uri="{FF2B5EF4-FFF2-40B4-BE49-F238E27FC236}">
                <a16:creationId xmlns:a16="http://schemas.microsoft.com/office/drawing/2014/main" id="{804E8A01-14CB-C048-A6F1-439E28DDB436}"/>
              </a:ext>
            </a:extLst>
          </p:cNvPr>
          <p:cNvSpPr/>
          <p:nvPr/>
        </p:nvSpPr>
        <p:spPr>
          <a:xfrm>
            <a:off x="4128115" y="3557280"/>
            <a:ext cx="2185578" cy="11366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9968E1-8CAC-B540-8ADB-BA9B44C2FE6B}"/>
              </a:ext>
            </a:extLst>
          </p:cNvPr>
          <p:cNvSpPr txBox="1"/>
          <p:nvPr/>
        </p:nvSpPr>
        <p:spPr>
          <a:xfrm>
            <a:off x="328053" y="1092792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 大 家 新 年 快 乐 ！</a:t>
            </a:r>
          </a:p>
        </p:txBody>
      </p:sp>
      <p:graphicFrame>
        <p:nvGraphicFramePr>
          <p:cNvPr id="35" name="表格 12">
            <a:extLst>
              <a:ext uri="{FF2B5EF4-FFF2-40B4-BE49-F238E27FC236}">
                <a16:creationId xmlns:a16="http://schemas.microsoft.com/office/drawing/2014/main" id="{9393CDB2-4811-7842-A415-8DCD75D7F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8522"/>
              </p:ext>
            </p:extLst>
          </p:nvPr>
        </p:nvGraphicFramePr>
        <p:xfrm>
          <a:off x="302252" y="3694675"/>
          <a:ext cx="655869" cy="247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69">
                  <a:extLst>
                    <a:ext uri="{9D8B030D-6E8A-4147-A177-3AD203B41FA5}">
                      <a16:colId xmlns:a16="http://schemas.microsoft.com/office/drawing/2014/main" val="2525540619"/>
                    </a:ext>
                  </a:extLst>
                </a:gridCol>
              </a:tblGrid>
              <a:tr h="583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/>
                        <a:t>x1</a:t>
                      </a:r>
                      <a:r>
                        <a:rPr lang="zh-CN" altLang="en-US" b="1" baseline="0" dirty="0"/>
                        <a:t> 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52088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b="1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家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156511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b="1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家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25639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23753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23169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/>
                        <a:t>…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23430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2DAA5657-5715-BA49-A8AA-A9A95218D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40518"/>
              </p:ext>
            </p:extLst>
          </p:nvPr>
        </p:nvGraphicFramePr>
        <p:xfrm>
          <a:off x="1364994" y="3697593"/>
          <a:ext cx="579538" cy="247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38">
                  <a:extLst>
                    <a:ext uri="{9D8B030D-6E8A-4147-A177-3AD203B41FA5}">
                      <a16:colId xmlns:a16="http://schemas.microsoft.com/office/drawing/2014/main" val="2437297521"/>
                    </a:ext>
                  </a:extLst>
                </a:gridCol>
              </a:tblGrid>
              <a:tr h="583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altLang="zh-CN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62640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祝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26930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101623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083150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0715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541278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15EE38B3-C533-5346-A3ED-5FD99E6DD989}"/>
              </a:ext>
            </a:extLst>
          </p:cNvPr>
          <p:cNvSpPr txBox="1"/>
          <p:nvPr/>
        </p:nvSpPr>
        <p:spPr>
          <a:xfrm>
            <a:off x="314172" y="1554457"/>
            <a:ext cx="189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1- Skip-Gram</a:t>
            </a:r>
            <a:endParaRPr kumimoji="1"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7C96154-4F7D-8F46-8CA0-0FBEB42E67AE}"/>
              </a:ext>
            </a:extLst>
          </p:cNvPr>
          <p:cNvSpPr/>
          <p:nvPr/>
        </p:nvSpPr>
        <p:spPr>
          <a:xfrm>
            <a:off x="344672" y="1963109"/>
            <a:ext cx="169309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祝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大 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新 年 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 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年 快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家 新 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年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 乐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 年 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快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乐 ！ </a:t>
            </a:r>
            <a:endParaRPr kumimoji="1" lang="en-US" altLang="zh-CN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22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1AECD3F-98DC-0A41-ABF4-DB072E3BD279}"/>
              </a:ext>
            </a:extLst>
          </p:cNvPr>
          <p:cNvGrpSpPr/>
          <p:nvPr/>
        </p:nvGrpSpPr>
        <p:grpSpPr>
          <a:xfrm>
            <a:off x="-16573" y="-3793"/>
            <a:ext cx="3673811" cy="485478"/>
            <a:chOff x="0" y="0"/>
            <a:chExt cx="4617431" cy="726585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DA338B2-284B-0A4F-894C-0528844A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17431" cy="726585"/>
              <a:chOff x="74" y="312"/>
              <a:chExt cx="1733" cy="266"/>
            </a:xfrm>
          </p:grpSpPr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id="{DEDC54A2-F4AF-C547-A568-2415DEB64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" y="312"/>
                <a:ext cx="1733" cy="266"/>
              </a:xfrm>
              <a:custGeom>
                <a:avLst/>
                <a:gdLst>
                  <a:gd name="T0" fmla="*/ 1511 w 2161"/>
                  <a:gd name="T1" fmla="*/ 262 h 378"/>
                  <a:gd name="T2" fmla="*/ 0 w 2161"/>
                  <a:gd name="T3" fmla="*/ 262 h 378"/>
                  <a:gd name="T4" fmla="*/ 0 w 2161"/>
                  <a:gd name="T5" fmla="*/ 0 h 378"/>
                  <a:gd name="T6" fmla="*/ 1511 w 2161"/>
                  <a:gd name="T7" fmla="*/ 0 h 378"/>
                  <a:gd name="T8" fmla="*/ 1410 w 2161"/>
                  <a:gd name="T9" fmla="*/ 131 h 378"/>
                  <a:gd name="T10" fmla="*/ 1511 w 2161"/>
                  <a:gd name="T11" fmla="*/ 262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1" h="378">
                    <a:moveTo>
                      <a:pt x="2161" y="378"/>
                    </a:moveTo>
                    <a:lnTo>
                      <a:pt x="0" y="378"/>
                    </a:lnTo>
                    <a:lnTo>
                      <a:pt x="0" y="0"/>
                    </a:lnTo>
                    <a:lnTo>
                      <a:pt x="2161" y="0"/>
                    </a:lnTo>
                    <a:lnTo>
                      <a:pt x="2017" y="189"/>
                    </a:lnTo>
                    <a:lnTo>
                      <a:pt x="2161" y="378"/>
                    </a:lnTo>
                    <a:close/>
                  </a:path>
                </a:pathLst>
              </a:custGeom>
              <a:solidFill>
                <a:srgbClr val="26C6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1F67AEFA-314D-9D40-BDF8-AD89C7300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" y="332"/>
                <a:ext cx="1610" cy="206"/>
              </a:xfrm>
              <a:custGeom>
                <a:avLst/>
                <a:gdLst>
                  <a:gd name="T0" fmla="*/ 0 w 2081"/>
                  <a:gd name="T1" fmla="*/ 0 h 298"/>
                  <a:gd name="T2" fmla="*/ 1444 w 2081"/>
                  <a:gd name="T3" fmla="*/ 0 h 298"/>
                  <a:gd name="T4" fmla="*/ 1365 w 2081"/>
                  <a:gd name="T5" fmla="*/ 103 h 298"/>
                  <a:gd name="T6" fmla="*/ 1444 w 2081"/>
                  <a:gd name="T7" fmla="*/ 206 h 298"/>
                  <a:gd name="T8" fmla="*/ 0 w 2081"/>
                  <a:gd name="T9" fmla="*/ 206 h 2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1" h="298">
                    <a:moveTo>
                      <a:pt x="0" y="0"/>
                    </a:moveTo>
                    <a:lnTo>
                      <a:pt x="2081" y="0"/>
                    </a:lnTo>
                    <a:lnTo>
                      <a:pt x="1967" y="149"/>
                    </a:lnTo>
                    <a:lnTo>
                      <a:pt x="2081" y="298"/>
                    </a:lnTo>
                    <a:lnTo>
                      <a:pt x="0" y="298"/>
                    </a:lnTo>
                  </a:path>
                </a:pathLst>
              </a:custGeom>
              <a:noFill/>
              <a:ln w="12700" cap="flat">
                <a:solidFill>
                  <a:srgbClr val="EDE8C8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E217E7E-4514-AA41-B73E-C195E2F16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630"/>
              <a:ext cx="4078227" cy="62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57189" eaLnBrk="1" hangingPunct="1">
                <a:defRPr/>
              </a:pP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PART/02</a:t>
              </a:r>
              <a:r>
                <a:rPr kumimoji="1" lang="zh-CN" altLang="en-US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kumimoji="1" lang="en-US" altLang="zh-CN" sz="21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+mn-lt"/>
                </a:rPr>
                <a:t>nlp-word2vector</a:t>
              </a:r>
              <a:endParaRPr kumimoji="1"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325ADB5-132E-024C-A894-C7CEE00DDE66}"/>
              </a:ext>
            </a:extLst>
          </p:cNvPr>
          <p:cNvSpPr txBox="1"/>
          <p:nvPr/>
        </p:nvSpPr>
        <p:spPr>
          <a:xfrm>
            <a:off x="314172" y="64873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优化</a:t>
            </a:r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1" lang="zh-CN" altLang="en-US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70BB9F-1725-6241-A023-3948D517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23" y="1122244"/>
            <a:ext cx="5895703" cy="53333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8ADA1E6-9B70-AA49-ACE5-29CD318876CF}"/>
              </a:ext>
            </a:extLst>
          </p:cNvPr>
          <p:cNvSpPr txBox="1"/>
          <p:nvPr/>
        </p:nvSpPr>
        <p:spPr>
          <a:xfrm>
            <a:off x="1213777" y="648739"/>
            <a:ext cx="270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负采样</a:t>
            </a:r>
            <a:r>
              <a:rPr kumimoji="1" lang="en-US" altLang="zh-CN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" altLang="zh-CN" dirty="0"/>
              <a:t> negative sampling</a:t>
            </a:r>
            <a:endParaRPr kumimoji="1" lang="zh-CN" altLang="en-US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7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1840</TotalTime>
  <Words>1846</Words>
  <Application>Microsoft Macintosh PowerPoint</Application>
  <PresentationFormat>全屏显示(4:3)</PresentationFormat>
  <Paragraphs>741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-apple-system</vt:lpstr>
      <vt:lpstr>等线</vt:lpstr>
      <vt:lpstr>SimHei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kangming</dc:creator>
  <cp:lastModifiedBy>chen kangming</cp:lastModifiedBy>
  <cp:revision>99</cp:revision>
  <dcterms:created xsi:type="dcterms:W3CDTF">2021-02-07T02:23:01Z</dcterms:created>
  <dcterms:modified xsi:type="dcterms:W3CDTF">2021-02-18T02:09:11Z</dcterms:modified>
</cp:coreProperties>
</file>