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5715000" cy="9144000" type="screen16x10"/>
  <p:notesSz cx="6858000" cy="9144000"/>
  <p:defaultTextStyle>
    <a:defPPr>
      <a:defRPr lang="zh-CN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雨课堂试卷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85750" y="3810000"/>
            <a:ext cx="5143500" cy="1524000"/>
          </a:xfrm>
          <a:prstGeom prst="rect">
            <a:avLst/>
          </a:prstGeom>
        </p:spPr>
        <p:txBody>
          <a:bodyPr vert="horz" anchor="ctr" anchorCtr="1"/>
          <a:lstStyle>
            <a:lvl1pPr>
              <a:defRPr sz="2600"/>
            </a:lvl1pPr>
          </a:lstStyle>
          <a:p>
            <a:r>
              <a:rPr lang="zh-CN" altLang="en-US" smtClean="0"/>
              <a:t>请填写试卷标题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05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52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63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41" indent="-96441" algn="l" defTabSz="385763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289322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482204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75085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7966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38.xml"/><Relationship Id="rId13" Type="http://schemas.openxmlformats.org/officeDocument/2006/relationships/tags" Target="../tags/tag143.xml"/><Relationship Id="rId18" Type="http://schemas.openxmlformats.org/officeDocument/2006/relationships/image" Target="../media/image1.tmp"/><Relationship Id="rId3" Type="http://schemas.openxmlformats.org/officeDocument/2006/relationships/tags" Target="../tags/tag133.xml"/><Relationship Id="rId7" Type="http://schemas.openxmlformats.org/officeDocument/2006/relationships/tags" Target="../tags/tag137.xml"/><Relationship Id="rId12" Type="http://schemas.openxmlformats.org/officeDocument/2006/relationships/tags" Target="../tags/tag142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32.xml"/><Relationship Id="rId16" Type="http://schemas.openxmlformats.org/officeDocument/2006/relationships/tags" Target="../tags/tag146.xml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11" Type="http://schemas.openxmlformats.org/officeDocument/2006/relationships/tags" Target="../tags/tag141.xml"/><Relationship Id="rId5" Type="http://schemas.openxmlformats.org/officeDocument/2006/relationships/tags" Target="../tags/tag135.xml"/><Relationship Id="rId15" Type="http://schemas.openxmlformats.org/officeDocument/2006/relationships/tags" Target="../tags/tag145.xml"/><Relationship Id="rId10" Type="http://schemas.openxmlformats.org/officeDocument/2006/relationships/tags" Target="../tags/tag140.xml"/><Relationship Id="rId4" Type="http://schemas.openxmlformats.org/officeDocument/2006/relationships/tags" Target="../tags/tag134.xml"/><Relationship Id="rId9" Type="http://schemas.openxmlformats.org/officeDocument/2006/relationships/tags" Target="../tags/tag139.xml"/><Relationship Id="rId14" Type="http://schemas.openxmlformats.org/officeDocument/2006/relationships/tags" Target="../tags/tag14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13" Type="http://schemas.openxmlformats.org/officeDocument/2006/relationships/tags" Target="../tags/tag159.xml"/><Relationship Id="rId18" Type="http://schemas.openxmlformats.org/officeDocument/2006/relationships/image" Target="../media/image1.tmp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12" Type="http://schemas.openxmlformats.org/officeDocument/2006/relationships/tags" Target="../tags/tag158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48.xml"/><Relationship Id="rId16" Type="http://schemas.openxmlformats.org/officeDocument/2006/relationships/tags" Target="../tags/tag162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tags" Target="../tags/tag157.xml"/><Relationship Id="rId5" Type="http://schemas.openxmlformats.org/officeDocument/2006/relationships/tags" Target="../tags/tag151.xml"/><Relationship Id="rId15" Type="http://schemas.openxmlformats.org/officeDocument/2006/relationships/tags" Target="../tags/tag161.xml"/><Relationship Id="rId10" Type="http://schemas.openxmlformats.org/officeDocument/2006/relationships/tags" Target="../tags/tag156.xml"/><Relationship Id="rId4" Type="http://schemas.openxmlformats.org/officeDocument/2006/relationships/tags" Target="../tags/tag150.xml"/><Relationship Id="rId9" Type="http://schemas.openxmlformats.org/officeDocument/2006/relationships/tags" Target="../tags/tag155.xml"/><Relationship Id="rId14" Type="http://schemas.openxmlformats.org/officeDocument/2006/relationships/tags" Target="../tags/tag16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image" Target="../media/image1.tmp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tags" Target="../tags/tag31.xml"/><Relationship Id="rId18" Type="http://schemas.openxmlformats.org/officeDocument/2006/relationships/image" Target="../media/image1.tmp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6" Type="http://schemas.openxmlformats.org/officeDocument/2006/relationships/tags" Target="../tags/tag34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5" Type="http://schemas.openxmlformats.org/officeDocument/2006/relationships/tags" Target="../tags/tag23.xml"/><Relationship Id="rId15" Type="http://schemas.openxmlformats.org/officeDocument/2006/relationships/tags" Target="../tags/tag33.xml"/><Relationship Id="rId10" Type="http://schemas.openxmlformats.org/officeDocument/2006/relationships/tags" Target="../tags/tag28.xml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tags" Target="../tags/tag3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image" Target="../media/image1.tmp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tags" Target="../tags/tag63.xml"/><Relationship Id="rId18" Type="http://schemas.openxmlformats.org/officeDocument/2006/relationships/image" Target="../media/image1.tmp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tags" Target="../tags/tag62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6" Type="http://schemas.openxmlformats.org/officeDocument/2006/relationships/tags" Target="../tags/tag66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tags" Target="../tags/tag61.xml"/><Relationship Id="rId5" Type="http://schemas.openxmlformats.org/officeDocument/2006/relationships/tags" Target="../tags/tag55.xml"/><Relationship Id="rId15" Type="http://schemas.openxmlformats.org/officeDocument/2006/relationships/tags" Target="../tags/tag65.xml"/><Relationship Id="rId10" Type="http://schemas.openxmlformats.org/officeDocument/2006/relationships/tags" Target="../tags/tag60.xml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tags" Target="../tags/tag6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18" Type="http://schemas.openxmlformats.org/officeDocument/2006/relationships/image" Target="../media/image1.tmp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6" Type="http://schemas.openxmlformats.org/officeDocument/2006/relationships/tags" Target="../tags/tag82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tags" Target="../tags/tag81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13" Type="http://schemas.openxmlformats.org/officeDocument/2006/relationships/tags" Target="../tags/tag95.xml"/><Relationship Id="rId18" Type="http://schemas.openxmlformats.org/officeDocument/2006/relationships/image" Target="../media/image1.tmp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12" Type="http://schemas.openxmlformats.org/officeDocument/2006/relationships/tags" Target="../tags/tag94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6" Type="http://schemas.openxmlformats.org/officeDocument/2006/relationships/tags" Target="../tags/tag98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tags" Target="../tags/tag93.xml"/><Relationship Id="rId5" Type="http://schemas.openxmlformats.org/officeDocument/2006/relationships/tags" Target="../tags/tag87.xml"/><Relationship Id="rId15" Type="http://schemas.openxmlformats.org/officeDocument/2006/relationships/tags" Target="../tags/tag97.xml"/><Relationship Id="rId10" Type="http://schemas.openxmlformats.org/officeDocument/2006/relationships/tags" Target="../tags/tag92.xml"/><Relationship Id="rId4" Type="http://schemas.openxmlformats.org/officeDocument/2006/relationships/tags" Target="../tags/tag86.xml"/><Relationship Id="rId9" Type="http://schemas.openxmlformats.org/officeDocument/2006/relationships/tags" Target="../tags/tag91.xml"/><Relationship Id="rId14" Type="http://schemas.openxmlformats.org/officeDocument/2006/relationships/tags" Target="../tags/tag9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tags" Target="../tags/tag111.xml"/><Relationship Id="rId18" Type="http://schemas.openxmlformats.org/officeDocument/2006/relationships/image" Target="../media/image1.tmp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00.xml"/><Relationship Id="rId16" Type="http://schemas.openxmlformats.org/officeDocument/2006/relationships/tags" Target="../tags/tag114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5" Type="http://schemas.openxmlformats.org/officeDocument/2006/relationships/tags" Target="../tags/tag11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Relationship Id="rId14" Type="http://schemas.openxmlformats.org/officeDocument/2006/relationships/tags" Target="../tags/tag1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13" Type="http://schemas.openxmlformats.org/officeDocument/2006/relationships/tags" Target="../tags/tag127.xml"/><Relationship Id="rId18" Type="http://schemas.openxmlformats.org/officeDocument/2006/relationships/image" Target="../media/image1.tmp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12" Type="http://schemas.openxmlformats.org/officeDocument/2006/relationships/tags" Target="../tags/tag126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16.xml"/><Relationship Id="rId16" Type="http://schemas.openxmlformats.org/officeDocument/2006/relationships/tags" Target="../tags/tag130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tags" Target="../tags/tag125.xml"/><Relationship Id="rId5" Type="http://schemas.openxmlformats.org/officeDocument/2006/relationships/tags" Target="../tags/tag119.xml"/><Relationship Id="rId15" Type="http://schemas.openxmlformats.org/officeDocument/2006/relationships/tags" Target="../tags/tag129.xml"/><Relationship Id="rId10" Type="http://schemas.openxmlformats.org/officeDocument/2006/relationships/tags" Target="../tags/tag124.xml"/><Relationship Id="rId4" Type="http://schemas.openxmlformats.org/officeDocument/2006/relationships/tags" Target="../tags/tag118.xml"/><Relationship Id="rId9" Type="http://schemas.openxmlformats.org/officeDocument/2006/relationships/tags" Target="../tags/tag123.xml"/><Relationship Id="rId14" Type="http://schemas.openxmlformats.org/officeDocument/2006/relationships/tags" Target="../tags/tag1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第一次 随堂测试</a:t>
            </a:r>
            <a:endParaRPr lang="zh-CN" altLang="en-US" dirty="0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841500" y="5842000"/>
            <a:ext cx="2032000" cy="5080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 anchorCtr="1">
            <a:noAutofit/>
          </a:bodyPr>
          <a:lstStyle/>
          <a:p>
            <a:r>
              <a:rPr lang="zh-CN" altLang="en-US" sz="2000" smtClean="0">
                <a:solidFill>
                  <a:srgbClr val="000000"/>
                </a:solidFill>
              </a:rPr>
              <a:t>总分</a:t>
            </a:r>
            <a:r>
              <a:rPr lang="en-US" altLang="zh-CN" sz="2000" smtClean="0">
                <a:solidFill>
                  <a:srgbClr val="000000"/>
                </a:solidFill>
              </a:rPr>
              <a:t>: 10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000" y="7874000"/>
            <a:ext cx="5461000" cy="10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rtlCol="0" anchor="ctr">
            <a:no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*此封面页请勿删除，删除后将无法上传至试卷库，添加菜单栏任意题型即可制作试卷。本提示将在上传时自动隐藏。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546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dirty="0" smtClean="0"/>
              <a:t>9. </a:t>
            </a:r>
            <a:r>
              <a:rPr lang="zh-CN" altLang="en-US" sz="2800" dirty="0" smtClean="0"/>
              <a:t>操作系统</a:t>
            </a:r>
            <a:r>
              <a:rPr lang="zh-CN" altLang="en-US" sz="2800" dirty="0"/>
              <a:t>完成用户请求的系统调用功能后，应使</a:t>
            </a:r>
            <a:r>
              <a:rPr lang="en-US" altLang="zh-CN" sz="2800" dirty="0"/>
              <a:t>CPU__________</a:t>
            </a:r>
            <a:r>
              <a:rPr lang="zh-CN" altLang="en-US" sz="2800" dirty="0"/>
              <a:t>工作。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/>
              <a:t>维持在用户态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/>
              <a:t>从用户态转换到内核态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/>
              <a:t>维持在内核态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/>
              <a:t>从内核态转换到用户态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6" name="组合 15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2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5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94770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400" dirty="0" smtClean="0"/>
              <a:t>10. </a:t>
            </a:r>
            <a:r>
              <a:rPr lang="zh-CN" altLang="en-US" sz="2400" dirty="0" smtClean="0"/>
              <a:t>关于操作系统应当具备的资源管理功能，包括处理机管理、存储器管理、设备管理和文件管理，一般均需支持（      ）等方面的管理控制功能。①资源分配；②资源共享；③资源保护；④资源回收；</a:t>
            </a:r>
            <a:endParaRPr lang="zh-CN" altLang="en-US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dirty="0" smtClean="0"/>
              <a:t>①②④</a:t>
            </a:r>
            <a:endParaRPr lang="zh-CN" altLang="en-US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dirty="0" smtClean="0"/>
              <a:t>①②③</a:t>
            </a:r>
            <a:endParaRPr lang="zh-CN" altLang="en-US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dirty="0" smtClean="0"/>
              <a:t>①③④</a:t>
            </a:r>
            <a:endParaRPr lang="zh-CN" altLang="en-US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dirty="0" smtClean="0"/>
              <a:t>①②③④</a:t>
            </a:r>
            <a:endParaRPr lang="zh-CN" altLang="en-US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6" name="组合 15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2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5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791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dirty="0" smtClean="0"/>
              <a:t>1. </a:t>
            </a:r>
            <a:r>
              <a:rPr lang="zh-CN" altLang="en-US" sz="2800" dirty="0" smtClean="0"/>
              <a:t>操作系统</a:t>
            </a:r>
            <a:r>
              <a:rPr lang="zh-CN" altLang="en-US" sz="2800" dirty="0"/>
              <a:t>在计算机系统中位于</a:t>
            </a:r>
            <a:r>
              <a:rPr lang="en-US" altLang="zh-CN" sz="2800" dirty="0"/>
              <a:t>_________</a:t>
            </a:r>
            <a:r>
              <a:rPr lang="zh-CN" altLang="en-US" sz="2800" dirty="0"/>
              <a:t>之间。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/>
              <a:t>CPU</a:t>
            </a:r>
            <a:r>
              <a:rPr lang="zh-CN" altLang="en-US" sz="2800" dirty="0"/>
              <a:t>和用户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/>
              <a:t>CPU</a:t>
            </a:r>
            <a:r>
              <a:rPr lang="zh-CN" altLang="en-US" sz="2800" dirty="0"/>
              <a:t>和硬盘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/>
              <a:t>计算机硬件和用户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 smtClean="0"/>
              <a:t>软件</a:t>
            </a:r>
            <a:r>
              <a:rPr lang="zh-CN" altLang="en-US" sz="2800" dirty="0"/>
              <a:t>和硬件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5814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dirty="0" smtClean="0"/>
              <a:t>2. </a:t>
            </a:r>
            <a:r>
              <a:rPr lang="zh-CN" altLang="en-US" sz="2800" dirty="0" smtClean="0"/>
              <a:t>操作系统</a:t>
            </a:r>
            <a:r>
              <a:rPr lang="zh-CN" altLang="en-US" sz="2800" dirty="0"/>
              <a:t>的逻辑结构不包含</a:t>
            </a:r>
            <a:r>
              <a:rPr lang="en-US" altLang="zh-CN" sz="2800" dirty="0"/>
              <a:t>_________</a:t>
            </a:r>
            <a:r>
              <a:rPr lang="zh-CN" altLang="en-US" sz="2800" dirty="0"/>
              <a:t>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 smtClean="0"/>
              <a:t>混合型</a:t>
            </a:r>
            <a:r>
              <a:rPr lang="zh-CN" altLang="en-US" sz="2800" dirty="0"/>
              <a:t>结构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/>
              <a:t>单内核结构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/>
              <a:t>微内核结构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/>
              <a:t>分层结构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6" name="组合 15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2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5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0980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dirty="0" smtClean="0"/>
              <a:t>3. </a:t>
            </a:r>
            <a:r>
              <a:rPr lang="zh-CN" altLang="en-US" sz="2800" dirty="0" smtClean="0"/>
              <a:t>若</a:t>
            </a:r>
            <a:r>
              <a:rPr lang="zh-CN" altLang="en-US" sz="2800" dirty="0"/>
              <a:t>把操作系统看着计算机资源的管理者，下列</a:t>
            </a:r>
            <a:r>
              <a:rPr lang="en-US" altLang="zh-CN" sz="2800" dirty="0"/>
              <a:t>________</a:t>
            </a:r>
            <a:r>
              <a:rPr lang="zh-CN" altLang="en-US" sz="2800" dirty="0"/>
              <a:t>不属于它管理的资源。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/>
              <a:t>内存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/>
              <a:t>硬盘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/>
              <a:t>CPU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/>
              <a:t>显示器贴膜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6" name="组合 15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2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5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1100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dirty="0" smtClean="0"/>
              <a:t>4. _________</a:t>
            </a:r>
            <a:r>
              <a:rPr lang="zh-CN" altLang="en-US" sz="2800" dirty="0"/>
              <a:t>不是分时操作系统的基本特质。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/>
              <a:t>实时性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 smtClean="0"/>
              <a:t>同时性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/>
              <a:t>独立性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 smtClean="0"/>
              <a:t>交互</a:t>
            </a:r>
            <a:r>
              <a:rPr lang="zh-CN" altLang="en-US" sz="2800" dirty="0"/>
              <a:t>性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6" name="组合 15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2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5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01165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dirty="0" smtClean="0"/>
              <a:t>5. ________</a:t>
            </a:r>
            <a:r>
              <a:rPr lang="zh-CN" altLang="en-US" sz="2800" dirty="0"/>
              <a:t>操作系统允许在同一台主机上同时连接多台终端，多个用户可以通过各自的终端同时交互地使用计算机。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/>
              <a:t>网络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 smtClean="0"/>
              <a:t>分时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/>
              <a:t>分布式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/>
              <a:t>实时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6" name="组合 15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2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5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84986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dirty="0" smtClean="0"/>
              <a:t>6. </a:t>
            </a:r>
            <a:r>
              <a:rPr lang="zh-CN" altLang="en-US" sz="2800" dirty="0" smtClean="0"/>
              <a:t>当</a:t>
            </a:r>
            <a:r>
              <a:rPr lang="en-US" altLang="zh-CN" sz="2800" dirty="0"/>
              <a:t>CPU</a:t>
            </a:r>
            <a:r>
              <a:rPr lang="zh-CN" altLang="en-US" sz="2800" dirty="0"/>
              <a:t>执行内核代码的时候，我们称</a:t>
            </a:r>
            <a:r>
              <a:rPr lang="en-US" altLang="zh-CN" sz="2800" dirty="0"/>
              <a:t>CPU</a:t>
            </a:r>
            <a:r>
              <a:rPr lang="zh-CN" altLang="en-US" sz="2800" dirty="0"/>
              <a:t>处于</a:t>
            </a:r>
            <a:r>
              <a:rPr lang="en-US" altLang="zh-CN" sz="2800" dirty="0"/>
              <a:t>___________</a:t>
            </a:r>
            <a:r>
              <a:rPr lang="zh-CN" altLang="en-US" sz="2800" dirty="0"/>
              <a:t>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 smtClean="0"/>
              <a:t>自由</a:t>
            </a:r>
            <a:r>
              <a:rPr lang="zh-CN" altLang="en-US" sz="2800" dirty="0"/>
              <a:t>态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/>
              <a:t>用户态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/>
              <a:t>受控态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/>
              <a:t>内核态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6" name="组合 15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2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5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66665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360947" y="635000"/>
            <a:ext cx="5053263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dirty="0" smtClean="0"/>
              <a:t>7.</a:t>
            </a:r>
            <a:r>
              <a:rPr lang="zh-CN" altLang="en-US" sz="2800" dirty="0" smtClean="0"/>
              <a:t>下列对操作系统概念的认识与理解，正确的是（       ）。</a:t>
            </a:r>
            <a:endParaRPr lang="en-US" altLang="zh-CN" sz="2800" dirty="0" smtClean="0"/>
          </a:p>
          <a:p>
            <a:r>
              <a:rPr lang="zh-CN" altLang="en-US" sz="2800" dirty="0" smtClean="0"/>
              <a:t>①操作系统是系统软件；②操作系统是用户与计算机硬件系统之间的接口；③操作系统是计算机系统资源的管理者；④操作系统可看作是扩充机器</a:t>
            </a:r>
            <a:endParaRPr lang="zh-CN" altLang="en-US" sz="26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 smtClean="0"/>
              <a:t>①②③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 smtClean="0"/>
              <a:t>①③④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 smtClean="0"/>
              <a:t>①②③④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 smtClean="0"/>
              <a:t>①②④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6" name="组合 15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2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5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9284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dirty="0" smtClean="0"/>
              <a:t>8. </a:t>
            </a:r>
            <a:r>
              <a:rPr lang="zh-CN" altLang="en-US" sz="2800" dirty="0" smtClean="0"/>
              <a:t>中断</a:t>
            </a:r>
            <a:r>
              <a:rPr lang="zh-CN" altLang="en-US" sz="2800" dirty="0"/>
              <a:t>的概念是指</a:t>
            </a:r>
            <a:r>
              <a:rPr lang="en-US" altLang="zh-CN" sz="2800" dirty="0"/>
              <a:t>_______</a:t>
            </a:r>
            <a:r>
              <a:rPr lang="zh-CN" altLang="en-US" sz="2800" dirty="0"/>
              <a:t>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/>
              <a:t>暂停</a:t>
            </a:r>
            <a:r>
              <a:rPr lang="en-US" altLang="zh-CN" sz="2800" dirty="0"/>
              <a:t>CPU</a:t>
            </a:r>
            <a:r>
              <a:rPr lang="zh-CN" altLang="en-US" sz="2800" dirty="0"/>
              <a:t>执行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/>
              <a:t>暂停</a:t>
            </a:r>
            <a:r>
              <a:rPr lang="en-US" altLang="zh-CN" sz="2800" dirty="0" err="1"/>
              <a:t>cpu</a:t>
            </a:r>
            <a:r>
              <a:rPr lang="zh-CN" altLang="en-US" sz="2800" dirty="0"/>
              <a:t>对当前运行程序的执行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/>
              <a:t>停止整个系统的运行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 smtClean="0"/>
              <a:t>使</a:t>
            </a:r>
            <a:r>
              <a:rPr lang="en-US" altLang="zh-CN" sz="2800" dirty="0"/>
              <a:t>CPU</a:t>
            </a:r>
            <a:r>
              <a:rPr lang="zh-CN" altLang="en-US" sz="2800" dirty="0"/>
              <a:t>空转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6" name="组合 15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2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5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067966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Titl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Scor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402</Words>
  <Application>Microsoft Office PowerPoint</Application>
  <PresentationFormat>全屏显示(16:10)</PresentationFormat>
  <Paragraphs>114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Microsoft Yahei</vt:lpstr>
      <vt:lpstr>宋体</vt:lpstr>
      <vt:lpstr>Arial</vt:lpstr>
      <vt:lpstr>Calibri</vt:lpstr>
      <vt:lpstr>Calibri Light</vt:lpstr>
      <vt:lpstr>Office 主题</vt:lpstr>
      <vt:lpstr>第一次 随堂测试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 随堂测试</dc:title>
  <dc:creator>king</dc:creator>
  <cp:lastModifiedBy>king</cp:lastModifiedBy>
  <cp:revision>6</cp:revision>
  <dcterms:created xsi:type="dcterms:W3CDTF">2020-02-24T12:17:22Z</dcterms:created>
  <dcterms:modified xsi:type="dcterms:W3CDTF">2020-02-24T12:42:11Z</dcterms:modified>
</cp:coreProperties>
</file>