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57" r:id="rId5"/>
    <p:sldId id="268" r:id="rId6"/>
    <p:sldId id="270" r:id="rId7"/>
    <p:sldId id="293" r:id="rId8"/>
    <p:sldId id="272" r:id="rId9"/>
    <p:sldId id="273" r:id="rId10"/>
    <p:sldId id="283" r:id="rId11"/>
    <p:sldId id="285" r:id="rId12"/>
    <p:sldId id="284" r:id="rId13"/>
    <p:sldId id="294" r:id="rId14"/>
    <p:sldId id="287" r:id="rId15"/>
    <p:sldId id="288" r:id="rId16"/>
    <p:sldId id="289" r:id="rId17"/>
    <p:sldId id="290" r:id="rId18"/>
    <p:sldId id="291" r:id="rId19"/>
    <p:sldId id="286" r:id="rId20"/>
    <p:sldId id="295" r:id="rId21"/>
    <p:sldId id="316" r:id="rId22"/>
    <p:sldId id="317" r:id="rId23"/>
    <p:sldId id="318" r:id="rId24"/>
    <p:sldId id="296" r:id="rId25"/>
    <p:sldId id="299" r:id="rId26"/>
    <p:sldId id="300" r:id="rId27"/>
    <p:sldId id="302" r:id="rId28"/>
    <p:sldId id="301" r:id="rId29"/>
    <p:sldId id="304" r:id="rId30"/>
    <p:sldId id="303" r:id="rId31"/>
    <p:sldId id="305" r:id="rId32"/>
    <p:sldId id="306" r:id="rId33"/>
    <p:sldId id="307" r:id="rId34"/>
    <p:sldId id="308" r:id="rId35"/>
    <p:sldId id="309" r:id="rId36"/>
    <p:sldId id="310" r:id="rId37"/>
    <p:sldId id="312" r:id="rId38"/>
    <p:sldId id="311" r:id="rId39"/>
    <p:sldId id="314" r:id="rId40"/>
    <p:sldId id="315" r:id="rId4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0051" autoAdjust="0"/>
  </p:normalViewPr>
  <p:slideViewPr>
    <p:cSldViewPr>
      <p:cViewPr varScale="1">
        <p:scale>
          <a:sx n="100" d="100"/>
          <a:sy n="100" d="100"/>
        </p:scale>
        <p:origin x="93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5/22/2024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5/22/2024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Bună ziua!  Vă mulțumesc pentru prezența, și mai exact pentru că sunteți aici să mă ascultați cum vorbesc despre „</a:t>
            </a:r>
            <a:r>
              <a:rPr lang="en-US" sz="1600" dirty="0"/>
              <a:t>An Analysis on Real-time Data based Path Planning Strategies for Wheeled Mobile Robots</a:t>
            </a:r>
            <a:r>
              <a:rPr lang="ro-RO" sz="1600" dirty="0"/>
              <a:t>”</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2630661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De menționat că este un model omnidirecțional.</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2549837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El funcționează cu ajutorul următoarelor componente principale și de interes</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104471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Nvidia jetson: sistem de operare pe LINUX, folosit pentru a putea sincroniza informații și controla platforma, menționez că este pe bază de ROS programul principal</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2866530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STM32Fceva, un bridge între toți senzorii, jetson și motoare. </a:t>
            </a:r>
            <a:br>
              <a:rPr lang="ro-RO" dirty="0"/>
            </a:br>
            <a:r>
              <a:rPr lang="ro-RO" dirty="0"/>
              <a:t>Side think: A fost folosti în mod direct cu o interfața pentru a da comenzi simple motoarelor la început pentru a testa corectitudinea low level a protocolului;</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1619522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Senzori de distanța, folosiți în semestrul 1 pentru a proiecta niște algoritmi mai simpli de detecție de obiecte și evitare. Extremi de buni pentru a semnala pericole eminente, fiind în număr de 6 în fața robotului</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1405778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LIDARele: cel mai important senzor din acest sistem, pe baza modului de funcționare (insert paralelă despre cum funcționează asemănător cu un ultrasonic, doar că pe bază de lumină), explică ce output dă: distanța pentru un unghi  cunoscut și intensitatea luminii reflectată.</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157185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Aici avem o hartă nefiltrată cu informații brute de la robot.</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2883885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Se aplică două filtre principale de interes: cel pe bază de deviatie de intensitate, și cel pe bază de densitate a punctelor. Std se folosește pentru a evita punctele extrem de slabe și punctele de coliziune cu robotul care pot apărea în apropierea lui dar nu în hitbox; </a:t>
            </a:r>
            <a:br>
              <a:rPr lang="ro-RO" dirty="0"/>
            </a:br>
            <a:r>
              <a:rPr lang="ro-RO" dirty="0"/>
              <a:t>DBSCAN se folosește pentru a considera noise obiectele din mai putin de 5 puncte, cu mai puțin de 5 cm în dimensiune;</a:t>
            </a:r>
            <a:br>
              <a:rPr lang="ro-RO" dirty="0"/>
            </a:br>
            <a:r>
              <a:rPr lang="ro-RO" dirty="0"/>
              <a:t> Cum functionează filtrele, ei bine: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662811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Se aplică două filtre principale de interes: cel pe bază de deviatie de intensitate, și cel pe bază de densitate a punctelor. Std se folosește pentru a evita punctele extrem de slabe și punctele de coliziune cu robotul care pot apărea în apropierea lui dar nu în hitbox; </a:t>
            </a:r>
            <a:br>
              <a:rPr lang="ro-RO" dirty="0"/>
            </a:br>
            <a:r>
              <a:rPr lang="ro-RO" dirty="0"/>
              <a:t>DBSCAN se folosește pentru a considera noise obiectele din mai putin de 5 puncte, cu mai puțin de 5 cm în dimensiune;</a:t>
            </a:r>
            <a:br>
              <a:rPr lang="ro-RO" dirty="0"/>
            </a:br>
            <a:r>
              <a:rPr lang="ro-RO" dirty="0"/>
              <a:t> Cum functionează filtrele, ei bine: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3723363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Se aplică două filtre principale de interes: cel pe bază de deviatie de intensitate, și cel pe bază de densitate a punctelor. Std se folosește pentru a evita punctele extrem de slabe și punctele de coliziune cu robotul care pot apărea în apropierea lui dar nu în hitbox; </a:t>
            </a:r>
            <a:br>
              <a:rPr lang="ro-RO" dirty="0"/>
            </a:br>
            <a:r>
              <a:rPr lang="ro-RO" dirty="0"/>
              <a:t>DBSCAN se folosește pentru a considera noise obiectele din mai putin de 5 puncte, cu mai puțin de 5 cm în dimensiune;</a:t>
            </a:r>
            <a:br>
              <a:rPr lang="ro-RO" dirty="0"/>
            </a:br>
            <a:r>
              <a:rPr lang="ro-RO" dirty="0"/>
              <a:t> Cum functionează filtrele, ei bine: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163238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Aici avem în linii mari ce dorim să discutăm, unele capitole fiind sparte în subcapitole dacă va fi nevoie</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3382920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Se aplică două filtre principale de interes: cel pe bază de deviatie de intensitate, și cel pe bază de densitate a punctelor. Std se folosește pentru a evita punctele extrem de slabe și punctele de coliziune cu robotul care pot apărea în apropierea lui dar nu în hitbox; </a:t>
            </a:r>
            <a:br>
              <a:rPr lang="ro-RO" dirty="0"/>
            </a:br>
            <a:r>
              <a:rPr lang="ro-RO" dirty="0"/>
              <a:t>DBSCAN se folosește pentru a considera noise obiectele din mai putin de 5 puncte, cu mai puțin de 5 cm în dimensiune;</a:t>
            </a:r>
            <a:br>
              <a:rPr lang="ro-RO" dirty="0"/>
            </a:br>
            <a:r>
              <a:rPr lang="ro-RO" dirty="0"/>
              <a:t> Cum functionează filtrele, ei bine: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2143776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S-a realizat diviziunea spațiului într-un grid pentru a putea aplica algoritmi de căutare;</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21</a:t>
            </a:fld>
            <a:endParaRPr lang="en-US"/>
          </a:p>
        </p:txBody>
      </p:sp>
    </p:spTree>
    <p:extLst>
      <p:ext uri="{BB962C8B-B14F-4D97-AF65-F5344CB8AC3E}">
        <p14:creationId xmlns:p14="http://schemas.microsoft.com/office/powerpoint/2010/main" val="3411442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Însă pentru a putea ajunge la un model simplificat  s-au extins obiectele astfel încât robotul să poată realiza orice manevră, dar în același timp să fie reprezentat de un punct pe grid;</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22</a:t>
            </a:fld>
            <a:endParaRPr lang="en-US"/>
          </a:p>
        </p:txBody>
      </p:sp>
    </p:spTree>
    <p:extLst>
      <p:ext uri="{BB962C8B-B14F-4D97-AF65-F5344CB8AC3E}">
        <p14:creationId xmlns:p14="http://schemas.microsoft.com/office/powerpoint/2010/main" val="1068287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Harta de test bazată pe informațiile de la LIDAR</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23</a:t>
            </a:fld>
            <a:endParaRPr lang="en-US"/>
          </a:p>
        </p:txBody>
      </p:sp>
    </p:spTree>
    <p:extLst>
      <p:ext uri="{BB962C8B-B14F-4D97-AF65-F5344CB8AC3E}">
        <p14:creationId xmlns:p14="http://schemas.microsoft.com/office/powerpoint/2010/main" val="686071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Harta simplă pentru a testa funcționalitățile de bază;</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24</a:t>
            </a:fld>
            <a:endParaRPr lang="en-US"/>
          </a:p>
        </p:txBody>
      </p:sp>
    </p:spTree>
    <p:extLst>
      <p:ext uri="{BB962C8B-B14F-4D97-AF65-F5344CB8AC3E}">
        <p14:creationId xmlns:p14="http://schemas.microsoft.com/office/powerpoint/2010/main" val="2754953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Hărți generate random pentru a pune algoritmii în situații cât mai divers: Se generează maxim 5 obstacole conectate, de lungimi aleatoare (pentru a reprezenta un depozit cu rafturi, cutii, oameni);</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25</a:t>
            </a:fld>
            <a:endParaRPr lang="en-US"/>
          </a:p>
        </p:txBody>
      </p:sp>
    </p:spTree>
    <p:extLst>
      <p:ext uri="{BB962C8B-B14F-4D97-AF65-F5344CB8AC3E}">
        <p14:creationId xmlns:p14="http://schemas.microsoft.com/office/powerpoint/2010/main" val="48390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Clasificare de bază a algoritmilor testați cu mențiunea că sunt adaptati pentru platformă;</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26</a:t>
            </a:fld>
            <a:endParaRPr lang="en-US"/>
          </a:p>
        </p:txBody>
      </p:sp>
    </p:spTree>
    <p:extLst>
      <p:ext uri="{BB962C8B-B14F-4D97-AF65-F5344CB8AC3E}">
        <p14:creationId xmlns:p14="http://schemas.microsoft.com/office/powerpoint/2010/main" val="3935212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O divizie a lor după modul în care se interclasează; RRT* fiind o ușoară combinație dintre RRT și A*, iar RRT Div fiind o implementare relativ nouă, proprie, care se folosește de elemnte din RRT*, pentru a îi mări viteza de convergență.</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27</a:t>
            </a:fld>
            <a:endParaRPr lang="en-US"/>
          </a:p>
        </p:txBody>
      </p:sp>
    </p:spTree>
    <p:extLst>
      <p:ext uri="{BB962C8B-B14F-4D97-AF65-F5344CB8AC3E}">
        <p14:creationId xmlns:p14="http://schemas.microsoft.com/office/powerpoint/2010/main" val="3461822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GA: din păcate nu a putut trece de primul set de teste, din cauza vitezei foarte lente, neavând un caracter te transmitere a cunoștiințelor de la o rulare la alta. Posibil de adăugat rețea neuronală la început, și practic GA-ul să îi tuneze parametrii și numărul lor;</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28</a:t>
            </a:fld>
            <a:endParaRPr lang="en-US"/>
          </a:p>
        </p:txBody>
      </p:sp>
    </p:spTree>
    <p:extLst>
      <p:ext uri="{BB962C8B-B14F-4D97-AF65-F5344CB8AC3E}">
        <p14:creationId xmlns:p14="http://schemas.microsoft.com/office/powerpoint/2010/main" val="281537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RRT: scurtă explicație cum funcționează, că se alege un punct randomm pe hartă, după se găsește cel mai aporpiat din arbore, dacă distanța este mai mare decât una impusă atunci se scurtează punctul. </a:t>
            </a:r>
            <a:br>
              <a:rPr lang="ro-RO" dirty="0"/>
            </a:br>
            <a:r>
              <a:rPr lang="ro-RO" dirty="0"/>
              <a:t>Dacă în intersecția dintre cel mai apropiat nod și cel nou generat se întâlnește un obstacol atunci se consideră invalid și se continuă generarea. Prin legarea continuă de nod se explorează cât mai mult </a:t>
            </a:r>
          </a:p>
          <a:p>
            <a:r>
              <a:rPr lang="ro-RO" dirty="0"/>
              <a:t>din envirenment și sunt șanse din ce în ce mai mari să se ajungă la goal. Această metodă este una de bază pentru cele care urmează. </a:t>
            </a:r>
            <a:br>
              <a:rPr lang="ro-RO" dirty="0"/>
            </a:br>
            <a:r>
              <a:rPr lang="ro-RO" dirty="0"/>
              <a:t>În Dreapta este un exemplu din rulări, semi reprezentativ,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29</a:t>
            </a:fld>
            <a:endParaRPr lang="en-US"/>
          </a:p>
        </p:txBody>
      </p:sp>
    </p:spTree>
    <p:extLst>
      <p:ext uri="{BB962C8B-B14F-4D97-AF65-F5344CB8AC3E}">
        <p14:creationId xmlns:p14="http://schemas.microsoft.com/office/powerpoint/2010/main" val="2977755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Voi începe prin a vă felicita! Este foarte impresionant că ați putut ajunge astăzi aici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1060965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RRT Con: prima versiune derivată din RRT, practic se folosesc doi arbori în loc de unul, și goal-ul unuia este nodul cel mai apropiat nod din celalaltă. Cel mai mare upgrade este cel dat de viteza de convergență.</a:t>
            </a:r>
            <a:endParaRPr lang="en-US" i="0" dirty="0"/>
          </a:p>
        </p:txBody>
      </p:sp>
      <p:sp>
        <p:nvSpPr>
          <p:cNvPr id="4" name="Slide Number Placeholder 3"/>
          <p:cNvSpPr>
            <a:spLocks noGrp="1"/>
          </p:cNvSpPr>
          <p:nvPr>
            <p:ph type="sldNum" sz="quarter" idx="5"/>
          </p:nvPr>
        </p:nvSpPr>
        <p:spPr/>
        <p:txBody>
          <a:bodyPr/>
          <a:lstStyle/>
          <a:p>
            <a:fld id="{3EBA5BD7-F043-4D1B-AA17-CD412FC534DE}" type="slidenum">
              <a:rPr lang="en-US" smtClean="0"/>
              <a:t>30</a:t>
            </a:fld>
            <a:endParaRPr lang="en-US"/>
          </a:p>
        </p:txBody>
      </p:sp>
    </p:spTree>
    <p:extLst>
      <p:ext uri="{BB962C8B-B14F-4D97-AF65-F5344CB8AC3E}">
        <p14:creationId xmlns:p14="http://schemas.microsoft.com/office/powerpoint/2010/main" val="1210110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RRT Fast:</a:t>
            </a:r>
          </a:p>
          <a:p>
            <a:r>
              <a:rPr lang="ro-RO" dirty="0"/>
              <a:t>Pleacă ca RRT simplu, cu diferența în faptul că există o sansă să se genereze noduri în vecinătatea goal-ului, astfel se accelerează și mai tare procesul de convergența. Ca adăugire în cadrul proiectului: inițial 10% din timp se generează un nod din vecinătatea goal-ului, dacă în mod repetat aceasta dă succes șansa crește și range-ul scade. Asemănător cu o funcție de fitness.</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31</a:t>
            </a:fld>
            <a:endParaRPr lang="en-US"/>
          </a:p>
        </p:txBody>
      </p:sp>
    </p:spTree>
    <p:extLst>
      <p:ext uri="{BB962C8B-B14F-4D97-AF65-F5344CB8AC3E}">
        <p14:creationId xmlns:p14="http://schemas.microsoft.com/office/powerpoint/2010/main" val="2542165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RRT Star: Acest algoritm preia căutarea drumul optim din A* prin faptul că acum nodul random nu se leagă obligatoriu de nodul cel mai aporpiat, ci de nodul dintr-un anumit range, care minimizează</a:t>
            </a:r>
          </a:p>
          <a:p>
            <a:r>
              <a:rPr lang="ro-RO" dirty="0"/>
              <a:t> drumul. Se poate observa și din dreapta (și stânga din parametru) forma mult mai smooth.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32</a:t>
            </a:fld>
            <a:endParaRPr lang="en-US"/>
          </a:p>
        </p:txBody>
      </p:sp>
    </p:spTree>
    <p:extLst>
      <p:ext uri="{BB962C8B-B14F-4D97-AF65-F5344CB8AC3E}">
        <p14:creationId xmlns:p14="http://schemas.microsoft.com/office/powerpoint/2010/main" val="2939338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RRT Div: asemănător ca la RRT* se caută o cale „optimă” în timp extrem de rapid. La fiecare iterație se imparte spatiul în 4 cadrane după ultimul nod adăugat, se alege un punct </a:t>
            </a:r>
          </a:p>
          <a:p>
            <a:r>
              <a:rPr lang="ro-RO" dirty="0"/>
              <a:t>aleator în fiecare cadran și se alege cel care minimizează costul. Astfel se menține o „directie” constantă spre goal. Care se observă cel mai clar în timpul extrem de mic comparativ </a:t>
            </a:r>
          </a:p>
          <a:p>
            <a:r>
              <a:rPr lang="ro-RO" dirty="0"/>
              <a:t>cu restul implementărilor, astfel această implementare putând fi folosită și în cazul sistemelor de timp real, iar cu viteză de această natură se pot chiar executa multiple constrângeri</a:t>
            </a:r>
          </a:p>
          <a:p>
            <a:r>
              <a:rPr lang="ro-RO" dirty="0"/>
              <a:t>legat smoothness, număr de schimbări de direcție și alte caracteristiți.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33</a:t>
            </a:fld>
            <a:endParaRPr lang="en-US"/>
          </a:p>
        </p:txBody>
      </p:sp>
    </p:spTree>
    <p:extLst>
      <p:ext uri="{BB962C8B-B14F-4D97-AF65-F5344CB8AC3E}">
        <p14:creationId xmlns:p14="http://schemas.microsoft.com/office/powerpoint/2010/main" val="2299522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General results</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34</a:t>
            </a:fld>
            <a:endParaRPr lang="en-US"/>
          </a:p>
        </p:txBody>
      </p:sp>
    </p:spTree>
    <p:extLst>
      <p:ext uri="{BB962C8B-B14F-4D97-AF65-F5344CB8AC3E}">
        <p14:creationId xmlns:p14="http://schemas.microsoft.com/office/powerpoint/2010/main" val="554888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Conclusions:  te spus idile de pe slide-uri + completări de ce este așa </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35</a:t>
            </a:fld>
            <a:endParaRPr lang="en-US"/>
          </a:p>
        </p:txBody>
      </p:sp>
    </p:spTree>
    <p:extLst>
      <p:ext uri="{BB962C8B-B14F-4D97-AF65-F5344CB8AC3E}">
        <p14:creationId xmlns:p14="http://schemas.microsoft.com/office/powerpoint/2010/main" val="22623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36</a:t>
            </a:fld>
            <a:endParaRPr lang="en-US"/>
          </a:p>
        </p:txBody>
      </p:sp>
    </p:spTree>
    <p:extLst>
      <p:ext uri="{BB962C8B-B14F-4D97-AF65-F5344CB8AC3E}">
        <p14:creationId xmlns:p14="http://schemas.microsoft.com/office/powerpoint/2010/main" val="3020626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37</a:t>
            </a:fld>
            <a:endParaRPr lang="en-US"/>
          </a:p>
        </p:txBody>
      </p:sp>
    </p:spTree>
    <p:extLst>
      <p:ext uri="{BB962C8B-B14F-4D97-AF65-F5344CB8AC3E}">
        <p14:creationId xmlns:p14="http://schemas.microsoft.com/office/powerpoint/2010/main" val="1320970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Pentru început a fost nevoie de o hartă mintală, de o oră la care să ajungeți, constrains de spațiu și de timp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1257107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După din infinitatea de metode de a ajunge ați ales una plauzibilă, sper chiar optimă</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399697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Nu v-a oprit niciun obstacol pe drum, și dacă ați avut ați avut capacitatea de a înțelege ce este acela obstacol și de a îl evita.</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8723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Acum trebuie să ne întrebăm, cum ar face un robot toate aceste aspecte? Interacțiunea cu meniul, crearea de hartă, navigarea, detecția de obstacole, ei bine astâzi discutăm dintre aceste aspecte despre path planning în principiu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164075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Totuși mai rău decât a fi robot, gândiți-vă că ați funcționa cu Windows</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162117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windows</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275443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5/22/2024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5/22/2024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5/22/2024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5/22/2024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5/22/2024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2.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26.png"/><Relationship Id="rId5" Type="http://schemas.openxmlformats.org/officeDocument/2006/relationships/image" Target="../media/image1.png"/><Relationship Id="rId10" Type="http://schemas.openxmlformats.org/officeDocument/2006/relationships/image" Target="../media/image34.png"/><Relationship Id="rId4" Type="http://schemas.openxmlformats.org/officeDocument/2006/relationships/image" Target="../media/image27.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26.png"/><Relationship Id="rId5" Type="http://schemas.openxmlformats.org/officeDocument/2006/relationships/image" Target="../media/image1.png"/><Relationship Id="rId10" Type="http://schemas.openxmlformats.org/officeDocument/2006/relationships/image" Target="../media/image34.png"/><Relationship Id="rId4" Type="http://schemas.openxmlformats.org/officeDocument/2006/relationships/image" Target="../media/image27.png"/><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1.png"/><Relationship Id="rId4" Type="http://schemas.openxmlformats.org/officeDocument/2006/relationships/image" Target="../media/image41.png"/><Relationship Id="rId9" Type="http://schemas.openxmlformats.org/officeDocument/2006/relationships/image" Target="../media/image46.pn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1.png"/><Relationship Id="rId3" Type="http://schemas.openxmlformats.org/officeDocument/2006/relationships/image" Target="../media/image2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56.png"/><Relationship Id="rId7" Type="http://schemas.openxmlformats.org/officeDocument/2006/relationships/image" Target="../media/image43.png"/><Relationship Id="rId12"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55.png"/><Relationship Id="rId5" Type="http://schemas.openxmlformats.org/officeDocument/2006/relationships/image" Target="../media/image58.png"/><Relationship Id="rId10" Type="http://schemas.openxmlformats.org/officeDocument/2006/relationships/image" Target="../media/image46.png"/><Relationship Id="rId4" Type="http://schemas.openxmlformats.org/officeDocument/2006/relationships/image" Target="../media/image57.png"/><Relationship Id="rId9"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1.png"/><Relationship Id="rId3" Type="http://schemas.openxmlformats.org/officeDocument/2006/relationships/image" Target="../media/image59.png"/><Relationship Id="rId7" Type="http://schemas.openxmlformats.org/officeDocument/2006/relationships/image" Target="../media/image42.png"/><Relationship Id="rId12"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60.png"/><Relationship Id="rId9"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1.png"/><Relationship Id="rId3" Type="http://schemas.openxmlformats.org/officeDocument/2006/relationships/image" Target="../media/image62.png"/><Relationship Id="rId7" Type="http://schemas.openxmlformats.org/officeDocument/2006/relationships/image" Target="../media/image42.png"/><Relationship Id="rId12"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63.png"/><Relationship Id="rId9" Type="http://schemas.openxmlformats.org/officeDocument/2006/relationships/image" Target="../media/image64.png"/></Relationships>
</file>

<file path=ppt/slides/_rels/slide3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1.png"/><Relationship Id="rId3" Type="http://schemas.openxmlformats.org/officeDocument/2006/relationships/image" Target="../media/image65.png"/><Relationship Id="rId7" Type="http://schemas.openxmlformats.org/officeDocument/2006/relationships/image" Target="../media/image42.png"/><Relationship Id="rId12"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44.png"/></Relationships>
</file>

<file path=ppt/slides/_rels/slide3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1.png"/><Relationship Id="rId3" Type="http://schemas.openxmlformats.org/officeDocument/2006/relationships/image" Target="../media/image68.png"/><Relationship Id="rId7" Type="http://schemas.openxmlformats.org/officeDocument/2006/relationships/image" Target="../media/image69.png"/><Relationship Id="rId12"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70.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1.png"/><Relationship Id="rId3" Type="http://schemas.openxmlformats.org/officeDocument/2006/relationships/image" Target="../media/image71.png"/><Relationship Id="rId7" Type="http://schemas.openxmlformats.org/officeDocument/2006/relationships/image" Target="../media/image43.png"/><Relationship Id="rId12"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73.png"/><Relationship Id="rId5" Type="http://schemas.openxmlformats.org/officeDocument/2006/relationships/image" Target="../media/image41.png"/><Relationship Id="rId10" Type="http://schemas.openxmlformats.org/officeDocument/2006/relationships/image" Target="../media/image72.png"/><Relationship Id="rId4" Type="http://schemas.openxmlformats.org/officeDocument/2006/relationships/image" Target="../media/image40.png"/><Relationship Id="rId9" Type="http://schemas.openxmlformats.org/officeDocument/2006/relationships/image" Target="../media/image45.png"/></Relationships>
</file>

<file path=ppt/slides/_rels/slide3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55.png"/><Relationship Id="rId5" Type="http://schemas.openxmlformats.org/officeDocument/2006/relationships/image" Target="../media/image42.png"/><Relationship Id="rId10" Type="http://schemas.openxmlformats.org/officeDocument/2006/relationships/image" Target="../media/image74.png"/><Relationship Id="rId4" Type="http://schemas.openxmlformats.org/officeDocument/2006/relationships/image" Target="../media/image41.png"/><Relationship Id="rId9" Type="http://schemas.openxmlformats.org/officeDocument/2006/relationships/image" Target="../media/image46.png"/></Relationships>
</file>

<file path=ppt/slides/_rels/slide3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png"/><Relationship Id="rId9"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49" y="2286000"/>
            <a:ext cx="8735325" cy="2032000"/>
          </a:xfrm>
        </p:spPr>
        <p:txBody>
          <a:bodyPr>
            <a:normAutofit fontScale="90000"/>
          </a:bodyPr>
          <a:lstStyle/>
          <a:p>
            <a:pPr algn="ctr"/>
            <a:r>
              <a:rPr lang="en-US" sz="5400" dirty="0"/>
              <a:t>An Analysis on Real-time Data based Path Planning Strategies for Wheeled Mobile Robots </a:t>
            </a:r>
            <a:br>
              <a:rPr lang="ro-RO" sz="5400" dirty="0"/>
            </a:br>
            <a:endParaRPr lang="en-US" dirty="0"/>
          </a:p>
        </p:txBody>
      </p:sp>
      <p:sp>
        <p:nvSpPr>
          <p:cNvPr id="5" name="Subtitle 4"/>
          <p:cNvSpPr>
            <a:spLocks noGrp="1"/>
          </p:cNvSpPr>
          <p:nvPr>
            <p:ph type="subTitle" idx="1"/>
          </p:nvPr>
        </p:nvSpPr>
        <p:spPr>
          <a:xfrm>
            <a:off x="1726749" y="3581400"/>
            <a:ext cx="8735325" cy="1752600"/>
          </a:xfrm>
        </p:spPr>
        <p:txBody>
          <a:bodyPr>
            <a:normAutofit/>
          </a:bodyPr>
          <a:lstStyle/>
          <a:p>
            <a:pPr algn="ctr"/>
            <a:r>
              <a:rPr lang="en-US" sz="2000" dirty="0"/>
              <a:t>Department of Automatic Control and Applied Informatics Faculty of Automatic Control and Computer Engineering Iasi, Romania iulian.vornicu@student.tuiasi.ro</a:t>
            </a:r>
          </a:p>
        </p:txBody>
      </p:sp>
      <p:pic>
        <p:nvPicPr>
          <p:cNvPr id="3" name="Picture 2" descr="A blue and black background with circles&#10;&#10;Description automatically generated">
            <a:extLst>
              <a:ext uri="{FF2B5EF4-FFF2-40B4-BE49-F238E27FC236}">
                <a16:creationId xmlns:a16="http://schemas.microsoft.com/office/drawing/2014/main" id="{B1844C7B-C00B-7201-F3DC-0D0F053E2B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6282366"/>
            <a:ext cx="1219200" cy="575634"/>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Methodology:</a:t>
            </a:r>
            <a:endParaRPr lang="en-US" dirty="0"/>
          </a:p>
        </p:txBody>
      </p:sp>
      <p:pic>
        <p:nvPicPr>
          <p:cNvPr id="17" name="Picture 16" descr="A close-up of a device&#10;&#10;Description automatically generated">
            <a:extLst>
              <a:ext uri="{FF2B5EF4-FFF2-40B4-BE49-F238E27FC236}">
                <a16:creationId xmlns:a16="http://schemas.microsoft.com/office/drawing/2014/main" id="{588F425E-251D-AD5C-6D47-68A2AE88EE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2209" y="4370542"/>
            <a:ext cx="1084067" cy="1086240"/>
          </a:xfrm>
          <a:prstGeom prst="rect">
            <a:avLst/>
          </a:prstGeom>
        </p:spPr>
      </p:pic>
      <p:pic>
        <p:nvPicPr>
          <p:cNvPr id="18" name="Picture 17" descr="A close-up of a device&#10;&#10;Description automatically generated">
            <a:extLst>
              <a:ext uri="{FF2B5EF4-FFF2-40B4-BE49-F238E27FC236}">
                <a16:creationId xmlns:a16="http://schemas.microsoft.com/office/drawing/2014/main" id="{E35E98F2-7CD7-63E6-9E56-BABA51F4CC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903225" y="4379335"/>
            <a:ext cx="1084067" cy="1086240"/>
          </a:xfrm>
          <a:prstGeom prst="rect">
            <a:avLst/>
          </a:prstGeom>
        </p:spPr>
      </p:pic>
      <p:pic>
        <p:nvPicPr>
          <p:cNvPr id="19" name="Picture 18" descr="A grey square device with a black background&#10;&#10;Description automatically generated">
            <a:extLst>
              <a:ext uri="{FF2B5EF4-FFF2-40B4-BE49-F238E27FC236}">
                <a16:creationId xmlns:a16="http://schemas.microsoft.com/office/drawing/2014/main" id="{DDF2BFBB-8120-0809-76DA-7EC474F4D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5466" y="4725805"/>
            <a:ext cx="1627396" cy="1182575"/>
          </a:xfrm>
          <a:prstGeom prst="rect">
            <a:avLst/>
          </a:prstGeom>
        </p:spPr>
      </p:pic>
      <p:pic>
        <p:nvPicPr>
          <p:cNvPr id="20" name="Picture 19" descr="A close-up of a computer chip&#10;&#10;Description automatically generated">
            <a:extLst>
              <a:ext uri="{FF2B5EF4-FFF2-40B4-BE49-F238E27FC236}">
                <a16:creationId xmlns:a16="http://schemas.microsoft.com/office/drawing/2014/main" id="{9E21F912-A127-6886-20B6-C844958906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0291" y="4168734"/>
            <a:ext cx="1784642" cy="1296841"/>
          </a:xfrm>
          <a:prstGeom prst="rect">
            <a:avLst/>
          </a:prstGeom>
        </p:spPr>
      </p:pic>
      <p:pic>
        <p:nvPicPr>
          <p:cNvPr id="21" name="Picture 20" descr="A blue circuit board with two round speakers&#10;&#10;Description automatically generated">
            <a:extLst>
              <a:ext uri="{FF2B5EF4-FFF2-40B4-BE49-F238E27FC236}">
                <a16:creationId xmlns:a16="http://schemas.microsoft.com/office/drawing/2014/main" id="{C0D50F0C-B54D-C3F5-FB40-737AB79435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2624" y="4265738"/>
            <a:ext cx="1266238" cy="920133"/>
          </a:xfrm>
          <a:prstGeom prst="rect">
            <a:avLst/>
          </a:prstGeom>
        </p:spPr>
      </p:pic>
      <p:pic>
        <p:nvPicPr>
          <p:cNvPr id="16" name="Content Placeholder 5" descr="A white robotic arm with a screen&#10;&#10;Description automatically generated">
            <a:extLst>
              <a:ext uri="{FF2B5EF4-FFF2-40B4-BE49-F238E27FC236}">
                <a16:creationId xmlns:a16="http://schemas.microsoft.com/office/drawing/2014/main" id="{62533C92-6D29-6696-C4C3-CE4305976C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6914" y="457200"/>
            <a:ext cx="6172200" cy="6172200"/>
          </a:xfrm>
          <a:prstGeom prst="rect">
            <a:avLst/>
          </a:prstGeom>
        </p:spPr>
      </p:pic>
      <p:sp>
        <p:nvSpPr>
          <p:cNvPr id="22" name="Title 12">
            <a:extLst>
              <a:ext uri="{FF2B5EF4-FFF2-40B4-BE49-F238E27FC236}">
                <a16:creationId xmlns:a16="http://schemas.microsoft.com/office/drawing/2014/main" id="{E38D4E38-70A6-5C1B-52DB-F39940DAE322}"/>
              </a:ext>
            </a:extLst>
          </p:cNvPr>
          <p:cNvSpPr txBox="1">
            <a:spLocks/>
          </p:cNvSpPr>
          <p:nvPr/>
        </p:nvSpPr>
        <p:spPr>
          <a:xfrm>
            <a:off x="1218883" y="1401218"/>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dirty="0"/>
              <a:t>Lebai S300</a:t>
            </a:r>
            <a:endParaRPr lang="en-US" dirty="0"/>
          </a:p>
        </p:txBody>
      </p:sp>
      <p:pic>
        <p:nvPicPr>
          <p:cNvPr id="3" name="Picture 2" descr="A blue and black background with circles&#10;&#10;Description automatically generated">
            <a:extLst>
              <a:ext uri="{FF2B5EF4-FFF2-40B4-BE49-F238E27FC236}">
                <a16:creationId xmlns:a16="http://schemas.microsoft.com/office/drawing/2014/main" id="{C2E9798D-2D67-60F2-7228-6EACBB02413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3200" y="6282366"/>
            <a:ext cx="1219200" cy="575634"/>
          </a:xfrm>
          <a:prstGeom prst="rect">
            <a:avLst/>
          </a:prstGeom>
        </p:spPr>
      </p:pic>
    </p:spTree>
    <p:extLst>
      <p:ext uri="{BB962C8B-B14F-4D97-AF65-F5344CB8AC3E}">
        <p14:creationId xmlns:p14="http://schemas.microsoft.com/office/powerpoint/2010/main" val="1351360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Methodology:</a:t>
            </a:r>
            <a:endParaRPr lang="en-US" dirty="0"/>
          </a:p>
        </p:txBody>
      </p:sp>
      <p:pic>
        <p:nvPicPr>
          <p:cNvPr id="17" name="Picture 16" descr="A close-up of a device&#10;&#10;Description automatically generated">
            <a:extLst>
              <a:ext uri="{FF2B5EF4-FFF2-40B4-BE49-F238E27FC236}">
                <a16:creationId xmlns:a16="http://schemas.microsoft.com/office/drawing/2014/main" id="{588F425E-251D-AD5C-6D47-68A2AE88EE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5529" y="2045098"/>
            <a:ext cx="1084067" cy="1086240"/>
          </a:xfrm>
          <a:prstGeom prst="rect">
            <a:avLst/>
          </a:prstGeom>
        </p:spPr>
      </p:pic>
      <p:pic>
        <p:nvPicPr>
          <p:cNvPr id="18" name="Picture 17" descr="A close-up of a device&#10;&#10;Description automatically generated">
            <a:extLst>
              <a:ext uri="{FF2B5EF4-FFF2-40B4-BE49-F238E27FC236}">
                <a16:creationId xmlns:a16="http://schemas.microsoft.com/office/drawing/2014/main" id="{E35E98F2-7CD7-63E6-9E56-BABA51F4CC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974230" y="1608445"/>
            <a:ext cx="1084067" cy="1086240"/>
          </a:xfrm>
          <a:prstGeom prst="rect">
            <a:avLst/>
          </a:prstGeom>
        </p:spPr>
      </p:pic>
      <p:pic>
        <p:nvPicPr>
          <p:cNvPr id="19" name="Picture 18" descr="A grey square device with a black background&#10;&#10;Description automatically generated">
            <a:extLst>
              <a:ext uri="{FF2B5EF4-FFF2-40B4-BE49-F238E27FC236}">
                <a16:creationId xmlns:a16="http://schemas.microsoft.com/office/drawing/2014/main" id="{DDF2BFBB-8120-0809-76DA-7EC474F4D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2413" y="3200579"/>
            <a:ext cx="1627396" cy="1182575"/>
          </a:xfrm>
          <a:prstGeom prst="rect">
            <a:avLst/>
          </a:prstGeom>
        </p:spPr>
      </p:pic>
      <p:pic>
        <p:nvPicPr>
          <p:cNvPr id="20" name="Picture 19" descr="A close-up of a computer chip&#10;&#10;Description automatically generated">
            <a:extLst>
              <a:ext uri="{FF2B5EF4-FFF2-40B4-BE49-F238E27FC236}">
                <a16:creationId xmlns:a16="http://schemas.microsoft.com/office/drawing/2014/main" id="{9E21F912-A127-6886-20B6-C844958906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61178" y="3200579"/>
            <a:ext cx="1784642" cy="1296841"/>
          </a:xfrm>
          <a:prstGeom prst="rect">
            <a:avLst/>
          </a:prstGeom>
        </p:spPr>
      </p:pic>
      <p:pic>
        <p:nvPicPr>
          <p:cNvPr id="21" name="Picture 20" descr="A blue circuit board with two round speakers&#10;&#10;Description automatically generated">
            <a:extLst>
              <a:ext uri="{FF2B5EF4-FFF2-40B4-BE49-F238E27FC236}">
                <a16:creationId xmlns:a16="http://schemas.microsoft.com/office/drawing/2014/main" id="{C0D50F0C-B54D-C3F5-FB40-737AB79435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79043" y="2045098"/>
            <a:ext cx="1266238" cy="920133"/>
          </a:xfrm>
          <a:prstGeom prst="rect">
            <a:avLst/>
          </a:prstGeom>
        </p:spPr>
      </p:pic>
      <p:pic>
        <p:nvPicPr>
          <p:cNvPr id="16" name="Content Placeholder 5" descr="A white robotic arm with a screen&#10;&#10;Description automatically generated">
            <a:extLst>
              <a:ext uri="{FF2B5EF4-FFF2-40B4-BE49-F238E27FC236}">
                <a16:creationId xmlns:a16="http://schemas.microsoft.com/office/drawing/2014/main" id="{62533C92-6D29-6696-C4C3-CE4305976C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23812" y="7086600"/>
            <a:ext cx="951975" cy="951975"/>
          </a:xfrm>
          <a:prstGeom prst="rect">
            <a:avLst/>
          </a:prstGeom>
        </p:spPr>
      </p:pic>
      <p:sp>
        <p:nvSpPr>
          <p:cNvPr id="2" name="TextBox 1">
            <a:extLst>
              <a:ext uri="{FF2B5EF4-FFF2-40B4-BE49-F238E27FC236}">
                <a16:creationId xmlns:a16="http://schemas.microsoft.com/office/drawing/2014/main" id="{359B5AB5-1CE8-E8A3-D4C3-D5E29AD4336F}"/>
              </a:ext>
            </a:extLst>
          </p:cNvPr>
          <p:cNvSpPr txBox="1"/>
          <p:nvPr/>
        </p:nvSpPr>
        <p:spPr>
          <a:xfrm>
            <a:off x="3710028" y="2243554"/>
            <a:ext cx="2514600" cy="523220"/>
          </a:xfrm>
          <a:prstGeom prst="rect">
            <a:avLst/>
          </a:prstGeom>
          <a:noFill/>
        </p:spPr>
        <p:txBody>
          <a:bodyPr wrap="square" rtlCol="0">
            <a:spAutoFit/>
          </a:bodyPr>
          <a:lstStyle/>
          <a:p>
            <a:pPr marL="457200" indent="-457200">
              <a:buFont typeface="Arial" panose="020B0604020202020204" pitchFamily="34" charset="0"/>
              <a:buChar char="•"/>
            </a:pPr>
            <a:r>
              <a:rPr lang="ro-RO" sz="2800" dirty="0"/>
              <a:t>LiDARs</a:t>
            </a:r>
            <a:endParaRPr lang="en-US" sz="2800" dirty="0"/>
          </a:p>
        </p:txBody>
      </p:sp>
      <p:sp>
        <p:nvSpPr>
          <p:cNvPr id="3" name="TextBox 2">
            <a:extLst>
              <a:ext uri="{FF2B5EF4-FFF2-40B4-BE49-F238E27FC236}">
                <a16:creationId xmlns:a16="http://schemas.microsoft.com/office/drawing/2014/main" id="{A3B7B192-9EEC-582A-8C26-7794CB237A83}"/>
              </a:ext>
            </a:extLst>
          </p:cNvPr>
          <p:cNvSpPr txBox="1"/>
          <p:nvPr/>
        </p:nvSpPr>
        <p:spPr>
          <a:xfrm>
            <a:off x="3710028" y="3590867"/>
            <a:ext cx="2514600" cy="523220"/>
          </a:xfrm>
          <a:prstGeom prst="rect">
            <a:avLst/>
          </a:prstGeom>
          <a:noFill/>
        </p:spPr>
        <p:txBody>
          <a:bodyPr wrap="square" rtlCol="0">
            <a:spAutoFit/>
          </a:bodyPr>
          <a:lstStyle/>
          <a:p>
            <a:pPr marL="457200" indent="-457200">
              <a:buFont typeface="Arial" panose="020B0604020202020204" pitchFamily="34" charset="0"/>
              <a:buChar char="•"/>
            </a:pPr>
            <a:r>
              <a:rPr lang="ro-RO" sz="2800" dirty="0"/>
              <a:t>STM32</a:t>
            </a:r>
            <a:endParaRPr lang="en-US" sz="2800" dirty="0"/>
          </a:p>
        </p:txBody>
      </p:sp>
      <p:sp>
        <p:nvSpPr>
          <p:cNvPr id="4" name="TextBox 3">
            <a:extLst>
              <a:ext uri="{FF2B5EF4-FFF2-40B4-BE49-F238E27FC236}">
                <a16:creationId xmlns:a16="http://schemas.microsoft.com/office/drawing/2014/main" id="{1E148881-9128-DF75-2EB6-EF1EB0AB7203}"/>
              </a:ext>
            </a:extLst>
          </p:cNvPr>
          <p:cNvSpPr txBox="1"/>
          <p:nvPr/>
        </p:nvSpPr>
        <p:spPr>
          <a:xfrm>
            <a:off x="8843644" y="2294575"/>
            <a:ext cx="2514600" cy="400110"/>
          </a:xfrm>
          <a:prstGeom prst="rect">
            <a:avLst/>
          </a:prstGeom>
          <a:noFill/>
        </p:spPr>
        <p:txBody>
          <a:bodyPr wrap="square" rtlCol="0">
            <a:spAutoFit/>
          </a:bodyPr>
          <a:lstStyle/>
          <a:p>
            <a:pPr marL="457200" indent="-457200">
              <a:buFont typeface="Arial" panose="020B0604020202020204" pitchFamily="34" charset="0"/>
              <a:buChar char="•"/>
            </a:pPr>
            <a:r>
              <a:rPr lang="ro-RO" sz="2000" dirty="0"/>
              <a:t>Distance senors</a:t>
            </a:r>
          </a:p>
        </p:txBody>
      </p:sp>
      <p:sp>
        <p:nvSpPr>
          <p:cNvPr id="6" name="TextBox 5">
            <a:extLst>
              <a:ext uri="{FF2B5EF4-FFF2-40B4-BE49-F238E27FC236}">
                <a16:creationId xmlns:a16="http://schemas.microsoft.com/office/drawing/2014/main" id="{A6506724-264F-80F5-B184-8F8359795DC2}"/>
              </a:ext>
            </a:extLst>
          </p:cNvPr>
          <p:cNvSpPr txBox="1"/>
          <p:nvPr/>
        </p:nvSpPr>
        <p:spPr>
          <a:xfrm>
            <a:off x="8837612" y="3590867"/>
            <a:ext cx="2514600" cy="461665"/>
          </a:xfrm>
          <a:prstGeom prst="rect">
            <a:avLst/>
          </a:prstGeom>
          <a:noFill/>
        </p:spPr>
        <p:txBody>
          <a:bodyPr wrap="square" rtlCol="0">
            <a:spAutoFit/>
          </a:bodyPr>
          <a:lstStyle/>
          <a:p>
            <a:pPr marL="457200" indent="-457200">
              <a:buFont typeface="Arial" panose="020B0604020202020204" pitchFamily="34" charset="0"/>
              <a:buChar char="•"/>
            </a:pPr>
            <a:r>
              <a:rPr lang="ro-RO" dirty="0"/>
              <a:t>Nvidia Jetson</a:t>
            </a:r>
            <a:endParaRPr lang="en-US" dirty="0"/>
          </a:p>
        </p:txBody>
      </p:sp>
      <p:pic>
        <p:nvPicPr>
          <p:cNvPr id="8" name="Picture 7" descr="A blue and black background with circles&#10;&#10;Description automatically generated">
            <a:extLst>
              <a:ext uri="{FF2B5EF4-FFF2-40B4-BE49-F238E27FC236}">
                <a16:creationId xmlns:a16="http://schemas.microsoft.com/office/drawing/2014/main" id="{DD0F42D5-E87D-36EF-49BD-D5572E471D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08960" y="6282366"/>
            <a:ext cx="1219200" cy="575634"/>
          </a:xfrm>
          <a:prstGeom prst="rect">
            <a:avLst/>
          </a:prstGeom>
        </p:spPr>
      </p:pic>
    </p:spTree>
    <p:extLst>
      <p:ext uri="{BB962C8B-B14F-4D97-AF65-F5344CB8AC3E}">
        <p14:creationId xmlns:p14="http://schemas.microsoft.com/office/powerpoint/2010/main" val="4801093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Methodology:</a:t>
            </a:r>
            <a:endParaRPr lang="en-US" dirty="0"/>
          </a:p>
        </p:txBody>
      </p:sp>
      <p:pic>
        <p:nvPicPr>
          <p:cNvPr id="17" name="Picture 16" descr="A close-up of a device&#10;&#10;Description automatically generated">
            <a:extLst>
              <a:ext uri="{FF2B5EF4-FFF2-40B4-BE49-F238E27FC236}">
                <a16:creationId xmlns:a16="http://schemas.microsoft.com/office/drawing/2014/main" id="{588F425E-251D-AD5C-6D47-68A2AE88EE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4577" y="790020"/>
            <a:ext cx="1084067" cy="1086240"/>
          </a:xfrm>
          <a:prstGeom prst="rect">
            <a:avLst/>
          </a:prstGeom>
        </p:spPr>
      </p:pic>
      <p:pic>
        <p:nvPicPr>
          <p:cNvPr id="18" name="Picture 17" descr="A close-up of a device&#10;&#10;Description automatically generated">
            <a:extLst>
              <a:ext uri="{FF2B5EF4-FFF2-40B4-BE49-F238E27FC236}">
                <a16:creationId xmlns:a16="http://schemas.microsoft.com/office/drawing/2014/main" id="{E35E98F2-7CD7-63E6-9E56-BABA51F4CC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523278" y="353367"/>
            <a:ext cx="1084067" cy="1086240"/>
          </a:xfrm>
          <a:prstGeom prst="rect">
            <a:avLst/>
          </a:prstGeom>
        </p:spPr>
      </p:pic>
      <p:pic>
        <p:nvPicPr>
          <p:cNvPr id="19" name="Picture 18" descr="A grey square device with a black background&#10;&#10;Description automatically generated">
            <a:extLst>
              <a:ext uri="{FF2B5EF4-FFF2-40B4-BE49-F238E27FC236}">
                <a16:creationId xmlns:a16="http://schemas.microsoft.com/office/drawing/2014/main" id="{DDF2BFBB-8120-0809-76DA-7EC474F4D9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1012" y="2479973"/>
            <a:ext cx="2611999" cy="1898054"/>
          </a:xfrm>
          <a:prstGeom prst="rect">
            <a:avLst/>
          </a:prstGeom>
        </p:spPr>
      </p:pic>
      <p:pic>
        <p:nvPicPr>
          <p:cNvPr id="20" name="Picture 19" descr="A close-up of a computer chip&#10;&#10;Description automatically generated">
            <a:extLst>
              <a:ext uri="{FF2B5EF4-FFF2-40B4-BE49-F238E27FC236}">
                <a16:creationId xmlns:a16="http://schemas.microsoft.com/office/drawing/2014/main" id="{9E21F912-A127-6886-20B6-C844958906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0812" y="579419"/>
            <a:ext cx="1784642" cy="1296841"/>
          </a:xfrm>
          <a:prstGeom prst="rect">
            <a:avLst/>
          </a:prstGeom>
        </p:spPr>
      </p:pic>
      <p:pic>
        <p:nvPicPr>
          <p:cNvPr id="21" name="Picture 20" descr="A blue circuit board with two round speakers&#10;&#10;Description automatically generated">
            <a:extLst>
              <a:ext uri="{FF2B5EF4-FFF2-40B4-BE49-F238E27FC236}">
                <a16:creationId xmlns:a16="http://schemas.microsoft.com/office/drawing/2014/main" id="{C0D50F0C-B54D-C3F5-FB40-737AB79435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2012" y="767772"/>
            <a:ext cx="1266238" cy="920133"/>
          </a:xfrm>
          <a:prstGeom prst="rect">
            <a:avLst/>
          </a:prstGeom>
        </p:spPr>
      </p:pic>
      <p:pic>
        <p:nvPicPr>
          <p:cNvPr id="16" name="Content Placeholder 5" descr="A white robotic arm with a screen&#10;&#10;Description automatically generated">
            <a:extLst>
              <a:ext uri="{FF2B5EF4-FFF2-40B4-BE49-F238E27FC236}">
                <a16:creationId xmlns:a16="http://schemas.microsoft.com/office/drawing/2014/main" id="{62533C92-6D29-6696-C4C3-CE4305976C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23812" y="7086600"/>
            <a:ext cx="951975" cy="951975"/>
          </a:xfrm>
          <a:prstGeom prst="rect">
            <a:avLst/>
          </a:prstGeom>
        </p:spPr>
      </p:pic>
      <p:sp>
        <p:nvSpPr>
          <p:cNvPr id="7" name="TextBox 6">
            <a:extLst>
              <a:ext uri="{FF2B5EF4-FFF2-40B4-BE49-F238E27FC236}">
                <a16:creationId xmlns:a16="http://schemas.microsoft.com/office/drawing/2014/main" id="{A7046121-1BBB-20E2-20E1-AEF0347C5177}"/>
              </a:ext>
            </a:extLst>
          </p:cNvPr>
          <p:cNvSpPr txBox="1"/>
          <p:nvPr/>
        </p:nvSpPr>
        <p:spPr>
          <a:xfrm>
            <a:off x="4363010" y="2521059"/>
            <a:ext cx="6379601" cy="1815882"/>
          </a:xfrm>
          <a:prstGeom prst="rect">
            <a:avLst/>
          </a:prstGeom>
          <a:noFill/>
        </p:spPr>
        <p:txBody>
          <a:bodyPr wrap="square" rtlCol="0">
            <a:spAutoFit/>
          </a:bodyPr>
          <a:lstStyle/>
          <a:p>
            <a:pPr marL="457200" indent="-457200">
              <a:buFont typeface="Arial" panose="020B0604020202020204" pitchFamily="34" charset="0"/>
              <a:buChar char="•"/>
            </a:pPr>
            <a:r>
              <a:rPr lang="ro-RO" sz="2800" dirty="0"/>
              <a:t>The central processing power</a:t>
            </a:r>
          </a:p>
          <a:p>
            <a:pPr marL="457200" indent="-457200">
              <a:buFont typeface="Arial" panose="020B0604020202020204" pitchFamily="34" charset="0"/>
              <a:buChar char="•"/>
            </a:pPr>
            <a:r>
              <a:rPr lang="ro-RO" sz="2800" dirty="0"/>
              <a:t>Linux operating system</a:t>
            </a:r>
          </a:p>
          <a:p>
            <a:pPr marL="457200" indent="-457200">
              <a:buFont typeface="Arial" panose="020B0604020202020204" pitchFamily="34" charset="0"/>
              <a:buChar char="•"/>
            </a:pPr>
            <a:r>
              <a:rPr lang="ro-RO" sz="2800" dirty="0"/>
              <a:t>Main application is done in ROS </a:t>
            </a:r>
          </a:p>
          <a:p>
            <a:pPr marL="457200" indent="-457200">
              <a:buFont typeface="Arial" panose="020B0604020202020204" pitchFamily="34" charset="0"/>
              <a:buChar char="•"/>
            </a:pPr>
            <a:endParaRPr lang="en-US" sz="2800" dirty="0"/>
          </a:p>
        </p:txBody>
      </p:sp>
      <p:pic>
        <p:nvPicPr>
          <p:cNvPr id="2" name="Picture 1" descr="A blue and black background with circles&#10;&#10;Description automatically generated">
            <a:extLst>
              <a:ext uri="{FF2B5EF4-FFF2-40B4-BE49-F238E27FC236}">
                <a16:creationId xmlns:a16="http://schemas.microsoft.com/office/drawing/2014/main" id="{223EF968-BE64-67F6-79E9-06B70B25C56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29000" y="6282366"/>
            <a:ext cx="1219200" cy="575634"/>
          </a:xfrm>
          <a:prstGeom prst="rect">
            <a:avLst/>
          </a:prstGeom>
        </p:spPr>
      </p:pic>
    </p:spTree>
    <p:extLst>
      <p:ext uri="{BB962C8B-B14F-4D97-AF65-F5344CB8AC3E}">
        <p14:creationId xmlns:p14="http://schemas.microsoft.com/office/powerpoint/2010/main" val="25475140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Methodology:</a:t>
            </a:r>
            <a:endParaRPr lang="en-US" dirty="0"/>
          </a:p>
        </p:txBody>
      </p:sp>
      <p:pic>
        <p:nvPicPr>
          <p:cNvPr id="17" name="Picture 16" descr="A close-up of a device&#10;&#10;Description automatically generated">
            <a:extLst>
              <a:ext uri="{FF2B5EF4-FFF2-40B4-BE49-F238E27FC236}">
                <a16:creationId xmlns:a16="http://schemas.microsoft.com/office/drawing/2014/main" id="{588F425E-251D-AD5C-6D47-68A2AE88EE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0711" y="815808"/>
            <a:ext cx="1084067" cy="1086240"/>
          </a:xfrm>
          <a:prstGeom prst="rect">
            <a:avLst/>
          </a:prstGeom>
        </p:spPr>
      </p:pic>
      <p:pic>
        <p:nvPicPr>
          <p:cNvPr id="18" name="Picture 17" descr="A close-up of a device&#10;&#10;Description automatically generated">
            <a:extLst>
              <a:ext uri="{FF2B5EF4-FFF2-40B4-BE49-F238E27FC236}">
                <a16:creationId xmlns:a16="http://schemas.microsoft.com/office/drawing/2014/main" id="{E35E98F2-7CD7-63E6-9E56-BABA51F4CC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99412" y="379155"/>
            <a:ext cx="1084067" cy="1086240"/>
          </a:xfrm>
          <a:prstGeom prst="rect">
            <a:avLst/>
          </a:prstGeom>
        </p:spPr>
      </p:pic>
      <p:pic>
        <p:nvPicPr>
          <p:cNvPr id="19" name="Picture 18" descr="A grey square device with a black background&#10;&#10;Description automatically generated">
            <a:extLst>
              <a:ext uri="{FF2B5EF4-FFF2-40B4-BE49-F238E27FC236}">
                <a16:creationId xmlns:a16="http://schemas.microsoft.com/office/drawing/2014/main" id="{DDF2BFBB-8120-0809-76DA-7EC474F4D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5700" y="540619"/>
            <a:ext cx="1915600" cy="1392004"/>
          </a:xfrm>
          <a:prstGeom prst="rect">
            <a:avLst/>
          </a:prstGeom>
        </p:spPr>
      </p:pic>
      <p:pic>
        <p:nvPicPr>
          <p:cNvPr id="20" name="Picture 19" descr="A close-up of a computer chip&#10;&#10;Description automatically generated">
            <a:extLst>
              <a:ext uri="{FF2B5EF4-FFF2-40B4-BE49-F238E27FC236}">
                <a16:creationId xmlns:a16="http://schemas.microsoft.com/office/drawing/2014/main" id="{9E21F912-A127-6886-20B6-C844958906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212" y="2171700"/>
            <a:ext cx="3460456" cy="2514600"/>
          </a:xfrm>
          <a:prstGeom prst="rect">
            <a:avLst/>
          </a:prstGeom>
        </p:spPr>
      </p:pic>
      <p:pic>
        <p:nvPicPr>
          <p:cNvPr id="21" name="Picture 20" descr="A blue circuit board with two round speakers&#10;&#10;Description automatically generated">
            <a:extLst>
              <a:ext uri="{FF2B5EF4-FFF2-40B4-BE49-F238E27FC236}">
                <a16:creationId xmlns:a16="http://schemas.microsoft.com/office/drawing/2014/main" id="{C0D50F0C-B54D-C3F5-FB40-737AB79435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75412" y="718580"/>
            <a:ext cx="1266238" cy="920133"/>
          </a:xfrm>
          <a:prstGeom prst="rect">
            <a:avLst/>
          </a:prstGeom>
        </p:spPr>
      </p:pic>
      <p:pic>
        <p:nvPicPr>
          <p:cNvPr id="16" name="Content Placeholder 5" descr="A white robotic arm with a screen&#10;&#10;Description automatically generated">
            <a:extLst>
              <a:ext uri="{FF2B5EF4-FFF2-40B4-BE49-F238E27FC236}">
                <a16:creationId xmlns:a16="http://schemas.microsoft.com/office/drawing/2014/main" id="{62533C92-6D29-6696-C4C3-CE4305976C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23812" y="7086600"/>
            <a:ext cx="951975" cy="951975"/>
          </a:xfrm>
          <a:prstGeom prst="rect">
            <a:avLst/>
          </a:prstGeom>
        </p:spPr>
      </p:pic>
      <p:sp>
        <p:nvSpPr>
          <p:cNvPr id="7" name="TextBox 6">
            <a:extLst>
              <a:ext uri="{FF2B5EF4-FFF2-40B4-BE49-F238E27FC236}">
                <a16:creationId xmlns:a16="http://schemas.microsoft.com/office/drawing/2014/main" id="{A7046121-1BBB-20E2-20E1-AEF0347C5177}"/>
              </a:ext>
            </a:extLst>
          </p:cNvPr>
          <p:cNvSpPr txBox="1"/>
          <p:nvPr/>
        </p:nvSpPr>
        <p:spPr>
          <a:xfrm>
            <a:off x="4363009" y="2521059"/>
            <a:ext cx="6379601" cy="1815882"/>
          </a:xfrm>
          <a:prstGeom prst="rect">
            <a:avLst/>
          </a:prstGeom>
          <a:noFill/>
        </p:spPr>
        <p:txBody>
          <a:bodyPr wrap="square" rtlCol="0">
            <a:spAutoFit/>
          </a:bodyPr>
          <a:lstStyle/>
          <a:p>
            <a:pPr marL="457200" indent="-457200">
              <a:buFont typeface="Arial" panose="020B0604020202020204" pitchFamily="34" charset="0"/>
              <a:buChar char="•"/>
            </a:pPr>
            <a:r>
              <a:rPr lang="ro-RO" sz="2800" dirty="0"/>
              <a:t>The bridge between all of the subsystems</a:t>
            </a:r>
          </a:p>
          <a:p>
            <a:pPr marL="457200" indent="-457200">
              <a:buFont typeface="Arial" panose="020B0604020202020204" pitchFamily="34" charset="0"/>
              <a:buChar char="•"/>
            </a:pPr>
            <a:r>
              <a:rPr lang="ro-RO" sz="2800" dirty="0"/>
              <a:t>Command set for controlling the motors</a:t>
            </a:r>
          </a:p>
        </p:txBody>
      </p:sp>
      <p:pic>
        <p:nvPicPr>
          <p:cNvPr id="2" name="Picture 1" descr="A blue and black background with circles&#10;&#10;Description automatically generated">
            <a:extLst>
              <a:ext uri="{FF2B5EF4-FFF2-40B4-BE49-F238E27FC236}">
                <a16:creationId xmlns:a16="http://schemas.microsoft.com/office/drawing/2014/main" id="{0B953B73-B130-0480-B8E1-8A73276552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49040" y="6282366"/>
            <a:ext cx="1219200" cy="575634"/>
          </a:xfrm>
          <a:prstGeom prst="rect">
            <a:avLst/>
          </a:prstGeom>
        </p:spPr>
      </p:pic>
    </p:spTree>
    <p:extLst>
      <p:ext uri="{BB962C8B-B14F-4D97-AF65-F5344CB8AC3E}">
        <p14:creationId xmlns:p14="http://schemas.microsoft.com/office/powerpoint/2010/main" val="38190731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Methodology:</a:t>
            </a:r>
            <a:endParaRPr lang="en-US" dirty="0"/>
          </a:p>
        </p:txBody>
      </p:sp>
      <p:pic>
        <p:nvPicPr>
          <p:cNvPr id="17" name="Picture 16" descr="A close-up of a device&#10;&#10;Description automatically generated">
            <a:extLst>
              <a:ext uri="{FF2B5EF4-FFF2-40B4-BE49-F238E27FC236}">
                <a16:creationId xmlns:a16="http://schemas.microsoft.com/office/drawing/2014/main" id="{588F425E-251D-AD5C-6D47-68A2AE88EE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7612" y="846383"/>
            <a:ext cx="1084067" cy="1086240"/>
          </a:xfrm>
          <a:prstGeom prst="rect">
            <a:avLst/>
          </a:prstGeom>
        </p:spPr>
      </p:pic>
      <p:pic>
        <p:nvPicPr>
          <p:cNvPr id="18" name="Picture 17" descr="A close-up of a device&#10;&#10;Description automatically generated">
            <a:extLst>
              <a:ext uri="{FF2B5EF4-FFF2-40B4-BE49-F238E27FC236}">
                <a16:creationId xmlns:a16="http://schemas.microsoft.com/office/drawing/2014/main" id="{E35E98F2-7CD7-63E6-9E56-BABA51F4CC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46313" y="409730"/>
            <a:ext cx="1084067" cy="1086240"/>
          </a:xfrm>
          <a:prstGeom prst="rect">
            <a:avLst/>
          </a:prstGeom>
        </p:spPr>
      </p:pic>
      <p:pic>
        <p:nvPicPr>
          <p:cNvPr id="19" name="Picture 18" descr="A grey square device with a black background&#10;&#10;Description automatically generated">
            <a:extLst>
              <a:ext uri="{FF2B5EF4-FFF2-40B4-BE49-F238E27FC236}">
                <a16:creationId xmlns:a16="http://schemas.microsoft.com/office/drawing/2014/main" id="{DDF2BFBB-8120-0809-76DA-7EC474F4D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5700" y="540619"/>
            <a:ext cx="1915600" cy="1392004"/>
          </a:xfrm>
          <a:prstGeom prst="rect">
            <a:avLst/>
          </a:prstGeom>
        </p:spPr>
      </p:pic>
      <p:pic>
        <p:nvPicPr>
          <p:cNvPr id="20" name="Picture 19" descr="A close-up of a computer chip&#10;&#10;Description automatically generated">
            <a:extLst>
              <a:ext uri="{FF2B5EF4-FFF2-40B4-BE49-F238E27FC236}">
                <a16:creationId xmlns:a16="http://schemas.microsoft.com/office/drawing/2014/main" id="{9E21F912-A127-6886-20B6-C844958906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812" y="436561"/>
            <a:ext cx="1981200" cy="1439673"/>
          </a:xfrm>
          <a:prstGeom prst="rect">
            <a:avLst/>
          </a:prstGeom>
        </p:spPr>
      </p:pic>
      <p:pic>
        <p:nvPicPr>
          <p:cNvPr id="21" name="Picture 20" descr="A blue circuit board with two round speakers&#10;&#10;Description automatically generated">
            <a:extLst>
              <a:ext uri="{FF2B5EF4-FFF2-40B4-BE49-F238E27FC236}">
                <a16:creationId xmlns:a16="http://schemas.microsoft.com/office/drawing/2014/main" id="{C0D50F0C-B54D-C3F5-FB40-737AB79435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0012" y="2509665"/>
            <a:ext cx="2514600" cy="1827276"/>
          </a:xfrm>
          <a:prstGeom prst="rect">
            <a:avLst/>
          </a:prstGeom>
        </p:spPr>
      </p:pic>
      <p:pic>
        <p:nvPicPr>
          <p:cNvPr id="16" name="Content Placeholder 5" descr="A white robotic arm with a screen&#10;&#10;Description automatically generated">
            <a:extLst>
              <a:ext uri="{FF2B5EF4-FFF2-40B4-BE49-F238E27FC236}">
                <a16:creationId xmlns:a16="http://schemas.microsoft.com/office/drawing/2014/main" id="{62533C92-6D29-6696-C4C3-CE4305976C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23812" y="7086600"/>
            <a:ext cx="951975" cy="951975"/>
          </a:xfrm>
          <a:prstGeom prst="rect">
            <a:avLst/>
          </a:prstGeom>
        </p:spPr>
      </p:pic>
      <p:sp>
        <p:nvSpPr>
          <p:cNvPr id="7" name="TextBox 6">
            <a:extLst>
              <a:ext uri="{FF2B5EF4-FFF2-40B4-BE49-F238E27FC236}">
                <a16:creationId xmlns:a16="http://schemas.microsoft.com/office/drawing/2014/main" id="{A7046121-1BBB-20E2-20E1-AEF0347C5177}"/>
              </a:ext>
            </a:extLst>
          </p:cNvPr>
          <p:cNvSpPr txBox="1"/>
          <p:nvPr/>
        </p:nvSpPr>
        <p:spPr>
          <a:xfrm>
            <a:off x="4363009" y="2946249"/>
            <a:ext cx="6379601" cy="954107"/>
          </a:xfrm>
          <a:prstGeom prst="rect">
            <a:avLst/>
          </a:prstGeom>
          <a:noFill/>
        </p:spPr>
        <p:txBody>
          <a:bodyPr wrap="square" rtlCol="0">
            <a:spAutoFit/>
          </a:bodyPr>
          <a:lstStyle/>
          <a:p>
            <a:pPr marL="457200" indent="-457200">
              <a:buFont typeface="Arial" panose="020B0604020202020204" pitchFamily="34" charset="0"/>
              <a:buChar char="•"/>
            </a:pPr>
            <a:r>
              <a:rPr lang="ro-RO" sz="2800" dirty="0"/>
              <a:t>Used for detection of very close objects in front of the vehicle</a:t>
            </a:r>
          </a:p>
        </p:txBody>
      </p:sp>
      <p:pic>
        <p:nvPicPr>
          <p:cNvPr id="2" name="Picture 1" descr="A blue and black background with circles&#10;&#10;Description automatically generated">
            <a:extLst>
              <a:ext uri="{FF2B5EF4-FFF2-40B4-BE49-F238E27FC236}">
                <a16:creationId xmlns:a16="http://schemas.microsoft.com/office/drawing/2014/main" id="{1F2E0B41-FF5B-CEC9-C38D-A7E2DF8A30D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14800" y="6282366"/>
            <a:ext cx="1219200" cy="575634"/>
          </a:xfrm>
          <a:prstGeom prst="rect">
            <a:avLst/>
          </a:prstGeom>
        </p:spPr>
      </p:pic>
    </p:spTree>
    <p:extLst>
      <p:ext uri="{BB962C8B-B14F-4D97-AF65-F5344CB8AC3E}">
        <p14:creationId xmlns:p14="http://schemas.microsoft.com/office/powerpoint/2010/main" val="41755612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Methodology:</a:t>
            </a:r>
            <a:endParaRPr lang="en-US" dirty="0"/>
          </a:p>
        </p:txBody>
      </p:sp>
      <p:pic>
        <p:nvPicPr>
          <p:cNvPr id="17" name="Picture 16" descr="A close-up of a device&#10;&#10;Description automatically generated">
            <a:extLst>
              <a:ext uri="{FF2B5EF4-FFF2-40B4-BE49-F238E27FC236}">
                <a16:creationId xmlns:a16="http://schemas.microsoft.com/office/drawing/2014/main" id="{588F425E-251D-AD5C-6D47-68A2AE88EE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9709" y="2935326"/>
            <a:ext cx="1752600" cy="1756113"/>
          </a:xfrm>
          <a:prstGeom prst="rect">
            <a:avLst/>
          </a:prstGeom>
        </p:spPr>
      </p:pic>
      <p:pic>
        <p:nvPicPr>
          <p:cNvPr id="18" name="Picture 17" descr="A close-up of a device&#10;&#10;Description automatically generated">
            <a:extLst>
              <a:ext uri="{FF2B5EF4-FFF2-40B4-BE49-F238E27FC236}">
                <a16:creationId xmlns:a16="http://schemas.microsoft.com/office/drawing/2014/main" id="{E35E98F2-7CD7-63E6-9E56-BABA51F4CC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751012" y="2209800"/>
            <a:ext cx="1752600" cy="1756113"/>
          </a:xfrm>
          <a:prstGeom prst="rect">
            <a:avLst/>
          </a:prstGeom>
        </p:spPr>
      </p:pic>
      <p:pic>
        <p:nvPicPr>
          <p:cNvPr id="19" name="Picture 18" descr="A grey square device with a black background&#10;&#10;Description automatically generated">
            <a:extLst>
              <a:ext uri="{FF2B5EF4-FFF2-40B4-BE49-F238E27FC236}">
                <a16:creationId xmlns:a16="http://schemas.microsoft.com/office/drawing/2014/main" id="{DDF2BFBB-8120-0809-76DA-7EC474F4D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65700" y="540619"/>
            <a:ext cx="1915600" cy="1392004"/>
          </a:xfrm>
          <a:prstGeom prst="rect">
            <a:avLst/>
          </a:prstGeom>
        </p:spPr>
      </p:pic>
      <p:pic>
        <p:nvPicPr>
          <p:cNvPr id="20" name="Picture 19" descr="A close-up of a computer chip&#10;&#10;Description automatically generated">
            <a:extLst>
              <a:ext uri="{FF2B5EF4-FFF2-40B4-BE49-F238E27FC236}">
                <a16:creationId xmlns:a16="http://schemas.microsoft.com/office/drawing/2014/main" id="{9E21F912-A127-6886-20B6-C844958906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46812" y="436561"/>
            <a:ext cx="1981200" cy="1439673"/>
          </a:xfrm>
          <a:prstGeom prst="rect">
            <a:avLst/>
          </a:prstGeom>
        </p:spPr>
      </p:pic>
      <p:pic>
        <p:nvPicPr>
          <p:cNvPr id="21" name="Picture 20" descr="A blue circuit board with two round speakers&#10;&#10;Description automatically generated">
            <a:extLst>
              <a:ext uri="{FF2B5EF4-FFF2-40B4-BE49-F238E27FC236}">
                <a16:creationId xmlns:a16="http://schemas.microsoft.com/office/drawing/2014/main" id="{C0D50F0C-B54D-C3F5-FB40-737AB794350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7037" y="596075"/>
            <a:ext cx="1828800" cy="1328928"/>
          </a:xfrm>
          <a:prstGeom prst="rect">
            <a:avLst/>
          </a:prstGeom>
        </p:spPr>
      </p:pic>
      <p:pic>
        <p:nvPicPr>
          <p:cNvPr id="16" name="Content Placeholder 5" descr="A white robotic arm with a screen&#10;&#10;Description automatically generated">
            <a:extLst>
              <a:ext uri="{FF2B5EF4-FFF2-40B4-BE49-F238E27FC236}">
                <a16:creationId xmlns:a16="http://schemas.microsoft.com/office/drawing/2014/main" id="{62533C92-6D29-6696-C4C3-CE4305976C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23812" y="7086600"/>
            <a:ext cx="951975" cy="951975"/>
          </a:xfrm>
          <a:prstGeom prst="rect">
            <a:avLst/>
          </a:prstGeom>
        </p:spPr>
      </p:pic>
      <p:sp>
        <p:nvSpPr>
          <p:cNvPr id="7" name="TextBox 6">
            <a:extLst>
              <a:ext uri="{FF2B5EF4-FFF2-40B4-BE49-F238E27FC236}">
                <a16:creationId xmlns:a16="http://schemas.microsoft.com/office/drawing/2014/main" id="{A7046121-1BBB-20E2-20E1-AEF0347C5177}"/>
              </a:ext>
            </a:extLst>
          </p:cNvPr>
          <p:cNvSpPr txBox="1"/>
          <p:nvPr/>
        </p:nvSpPr>
        <p:spPr>
          <a:xfrm>
            <a:off x="4418012" y="3103588"/>
            <a:ext cx="6379601"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main way of the robot to see the environment</a:t>
            </a:r>
          </a:p>
        </p:txBody>
      </p:sp>
      <p:pic>
        <p:nvPicPr>
          <p:cNvPr id="2" name="Picture 1" descr="A blue and black background with circles&#10;&#10;Description automatically generated">
            <a:extLst>
              <a:ext uri="{FF2B5EF4-FFF2-40B4-BE49-F238E27FC236}">
                <a16:creationId xmlns:a16="http://schemas.microsoft.com/office/drawing/2014/main" id="{DB9FFB10-85A2-F3E8-DA67-A3343F2639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89120" y="6282366"/>
            <a:ext cx="1219200" cy="575634"/>
          </a:xfrm>
          <a:prstGeom prst="rect">
            <a:avLst/>
          </a:prstGeom>
        </p:spPr>
      </p:pic>
    </p:spTree>
    <p:extLst>
      <p:ext uri="{BB962C8B-B14F-4D97-AF65-F5344CB8AC3E}">
        <p14:creationId xmlns:p14="http://schemas.microsoft.com/office/powerpoint/2010/main" val="19254259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and blue lines&#10;&#10;Description automatically generated">
            <a:extLst>
              <a:ext uri="{FF2B5EF4-FFF2-40B4-BE49-F238E27FC236}">
                <a16:creationId xmlns:a16="http://schemas.microsoft.com/office/drawing/2014/main" id="{A2CEC39C-50B1-908A-F3B6-7DB2937745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069" y="1600200"/>
            <a:ext cx="5440686" cy="4080515"/>
          </a:xfrm>
          <a:prstGeom prst="rect">
            <a:avLst/>
          </a:prstGeom>
        </p:spPr>
      </p:pic>
      <p:sp>
        <p:nvSpPr>
          <p:cNvPr id="13" name="Title 12"/>
          <p:cNvSpPr>
            <a:spLocks noGrp="1"/>
          </p:cNvSpPr>
          <p:nvPr>
            <p:ph type="title"/>
          </p:nvPr>
        </p:nvSpPr>
        <p:spPr/>
        <p:txBody>
          <a:bodyPr/>
          <a:lstStyle/>
          <a:p>
            <a:r>
              <a:rPr lang="ro-RO" dirty="0"/>
              <a:t>Data filtering:</a:t>
            </a:r>
            <a:endParaRPr lang="en-US" dirty="0"/>
          </a:p>
        </p:txBody>
      </p:sp>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10989">
            <a:off x="2249698" y="5074940"/>
            <a:ext cx="1524000" cy="1527054"/>
          </a:xfrm>
          <a:prstGeom prst="rect">
            <a:avLst/>
          </a:prstGeom>
        </p:spPr>
      </p:pic>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943948" flipH="1">
            <a:off x="8554219" y="836674"/>
            <a:ext cx="1524000" cy="1527054"/>
          </a:xfrm>
          <a:prstGeom prst="rect">
            <a:avLst/>
          </a:prstGeom>
        </p:spPr>
      </p:pic>
      <p:pic>
        <p:nvPicPr>
          <p:cNvPr id="6" name="Content Placeholder 5" descr="A white robotic arm with a screen&#10;&#10;Description automatically generated">
            <a:extLst>
              <a:ext uri="{FF2B5EF4-FFF2-40B4-BE49-F238E27FC236}">
                <a16:creationId xmlns:a16="http://schemas.microsoft.com/office/drawing/2014/main" id="{5C1ABF69-9BC7-8D0F-BAEC-03F3A127589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rot="21389663">
            <a:off x="12565129" y="6013516"/>
            <a:ext cx="2359037" cy="2359037"/>
          </a:xfrm>
        </p:spPr>
      </p:pic>
      <p:pic>
        <p:nvPicPr>
          <p:cNvPr id="7" name="Picture 6" descr="A close-up of a filter&#10;&#10;Description automatically generated">
            <a:extLst>
              <a:ext uri="{FF2B5EF4-FFF2-40B4-BE49-F238E27FC236}">
                <a16:creationId xmlns:a16="http://schemas.microsoft.com/office/drawing/2014/main" id="{E79A4F3A-79E7-0CEA-574F-544D458800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5344813" y="541746"/>
            <a:ext cx="6197421" cy="6197421"/>
          </a:xfrm>
          <a:prstGeom prst="rect">
            <a:avLst/>
          </a:prstGeom>
        </p:spPr>
      </p:pic>
      <p:pic>
        <p:nvPicPr>
          <p:cNvPr id="2" name="Picture 1" descr="A blue and black background with circles&#10;&#10;Description automatically generated">
            <a:extLst>
              <a:ext uri="{FF2B5EF4-FFF2-40B4-BE49-F238E27FC236}">
                <a16:creationId xmlns:a16="http://schemas.microsoft.com/office/drawing/2014/main" id="{345F5974-E9BD-CECF-EA9D-73BF90F857A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0600" y="6282366"/>
            <a:ext cx="1219200" cy="575634"/>
          </a:xfrm>
          <a:prstGeom prst="rect">
            <a:avLst/>
          </a:prstGeom>
        </p:spPr>
      </p:pic>
    </p:spTree>
    <p:extLst>
      <p:ext uri="{BB962C8B-B14F-4D97-AF65-F5344CB8AC3E}">
        <p14:creationId xmlns:p14="http://schemas.microsoft.com/office/powerpoint/2010/main" val="20327737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id of black squares&#10;&#10;Description automatically generated">
            <a:extLst>
              <a:ext uri="{FF2B5EF4-FFF2-40B4-BE49-F238E27FC236}">
                <a16:creationId xmlns:a16="http://schemas.microsoft.com/office/drawing/2014/main" id="{A58B7AF7-9297-FC37-C7C0-0ECAD405C0C7}"/>
              </a:ext>
            </a:extLst>
          </p:cNvPr>
          <p:cNvPicPr>
            <a:picLocks noChangeAspect="1"/>
          </p:cNvPicPr>
          <p:nvPr/>
        </p:nvPicPr>
        <p:blipFill rotWithShape="1">
          <a:blip r:embed="rId3">
            <a:extLst>
              <a:ext uri="{28A0092B-C50C-407E-A947-70E740481C1C}">
                <a14:useLocalDpi xmlns:a14="http://schemas.microsoft.com/office/drawing/2010/main" val="0"/>
              </a:ext>
            </a:extLst>
          </a:blip>
          <a:srcRect l="13271" t="8054" r="9993" b="10363"/>
          <a:stretch/>
        </p:blipFill>
        <p:spPr>
          <a:xfrm>
            <a:off x="2287272" y="1718067"/>
            <a:ext cx="4111861" cy="3933377"/>
          </a:xfrm>
          <a:prstGeom prst="rect">
            <a:avLst/>
          </a:prstGeom>
        </p:spPr>
      </p:pic>
      <p:pic>
        <p:nvPicPr>
          <p:cNvPr id="3" name="Picture 2">
            <a:extLst>
              <a:ext uri="{FF2B5EF4-FFF2-40B4-BE49-F238E27FC236}">
                <a16:creationId xmlns:a16="http://schemas.microsoft.com/office/drawing/2014/main" id="{A2CEC39C-50B1-908A-F3B6-7DB2937745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8883" y="1689634"/>
            <a:ext cx="5440686" cy="4080514"/>
          </a:xfrm>
          <a:prstGeom prst="rect">
            <a:avLst/>
          </a:prstGeom>
        </p:spPr>
      </p:pic>
      <p:sp>
        <p:nvSpPr>
          <p:cNvPr id="13" name="Title 12"/>
          <p:cNvSpPr>
            <a:spLocks noGrp="1"/>
          </p:cNvSpPr>
          <p:nvPr>
            <p:ph type="title"/>
          </p:nvPr>
        </p:nvSpPr>
        <p:spPr/>
        <p:txBody>
          <a:bodyPr/>
          <a:lstStyle/>
          <a:p>
            <a:r>
              <a:rPr lang="ro-RO" dirty="0"/>
              <a:t>Data filtering:</a:t>
            </a:r>
            <a:endParaRPr lang="en-US" dirty="0"/>
          </a:p>
        </p:txBody>
      </p:sp>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910989">
            <a:off x="94512" y="5164374"/>
            <a:ext cx="1524000" cy="1527054"/>
          </a:xfrm>
          <a:prstGeom prst="rect">
            <a:avLst/>
          </a:prstGeom>
        </p:spPr>
      </p:pic>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943948" flipH="1">
            <a:off x="6399033" y="926108"/>
            <a:ext cx="1524000" cy="1527054"/>
          </a:xfrm>
          <a:prstGeom prst="rect">
            <a:avLst/>
          </a:prstGeom>
        </p:spPr>
      </p:pic>
      <p:sp>
        <p:nvSpPr>
          <p:cNvPr id="4" name="Title 12">
            <a:extLst>
              <a:ext uri="{FF2B5EF4-FFF2-40B4-BE49-F238E27FC236}">
                <a16:creationId xmlns:a16="http://schemas.microsoft.com/office/drawing/2014/main" id="{89ED57A1-217F-08C0-FBDF-790C801FB661}"/>
              </a:ext>
            </a:extLst>
          </p:cNvPr>
          <p:cNvSpPr txBox="1">
            <a:spLocks/>
          </p:cNvSpPr>
          <p:nvPr/>
        </p:nvSpPr>
        <p:spPr>
          <a:xfrm>
            <a:off x="6686556" y="2817018"/>
            <a:ext cx="10360501" cy="1223963"/>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dirty="0"/>
              <a:t>Filters applied:</a:t>
            </a:r>
          </a:p>
          <a:p>
            <a:pPr marL="571500" indent="-571500">
              <a:buFont typeface="Arial" panose="020B0604020202020204" pitchFamily="34" charset="0"/>
              <a:buChar char="•"/>
            </a:pPr>
            <a:r>
              <a:rPr lang="ro-RO" dirty="0"/>
              <a:t>Standard Deviation Filter</a:t>
            </a:r>
          </a:p>
          <a:p>
            <a:pPr marL="571500" indent="-571500">
              <a:buFont typeface="Arial" panose="020B0604020202020204" pitchFamily="34" charset="0"/>
              <a:buChar char="•"/>
            </a:pPr>
            <a:r>
              <a:rPr lang="ro-RO" dirty="0"/>
              <a:t>DBSCAN (</a:t>
            </a:r>
            <a:r>
              <a:rPr lang="en-US" dirty="0"/>
              <a:t>Density-Based Spatial </a:t>
            </a:r>
            <a:endParaRPr lang="ro-RO" dirty="0"/>
          </a:p>
          <a:p>
            <a:r>
              <a:rPr lang="en-US" dirty="0"/>
              <a:t>Clustering of Applications with Noise</a:t>
            </a:r>
            <a:r>
              <a:rPr lang="ro-RO" dirty="0"/>
              <a:t>)</a:t>
            </a:r>
          </a:p>
        </p:txBody>
      </p:sp>
      <p:pic>
        <p:nvPicPr>
          <p:cNvPr id="2" name="Picture 1" descr="A close-up of a filter&#10;&#10;Description automatically generated">
            <a:extLst>
              <a:ext uri="{FF2B5EF4-FFF2-40B4-BE49-F238E27FC236}">
                <a16:creationId xmlns:a16="http://schemas.microsoft.com/office/drawing/2014/main" id="{2DC36C0E-2584-864E-E08A-29FDD85998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1657012" y="385942"/>
            <a:ext cx="6197421" cy="6197421"/>
          </a:xfrm>
          <a:prstGeom prst="rect">
            <a:avLst/>
          </a:prstGeom>
        </p:spPr>
      </p:pic>
      <p:pic>
        <p:nvPicPr>
          <p:cNvPr id="6" name="Picture 5" descr="A blue and black background with circles&#10;&#10;Description automatically generated">
            <a:extLst>
              <a:ext uri="{FF2B5EF4-FFF2-40B4-BE49-F238E27FC236}">
                <a16:creationId xmlns:a16="http://schemas.microsoft.com/office/drawing/2014/main" id="{A1964A6E-F79F-BAC7-D21B-1D3C35A4F4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20640" y="6282366"/>
            <a:ext cx="1219200" cy="575634"/>
          </a:xfrm>
          <a:prstGeom prst="rect">
            <a:avLst/>
          </a:prstGeom>
        </p:spPr>
      </p:pic>
      <p:pic>
        <p:nvPicPr>
          <p:cNvPr id="5" name="Picture 4" descr="A group of green circles&#10;&#10;Description automatically generated">
            <a:extLst>
              <a:ext uri="{FF2B5EF4-FFF2-40B4-BE49-F238E27FC236}">
                <a16:creationId xmlns:a16="http://schemas.microsoft.com/office/drawing/2014/main" id="{362A2880-C95E-1CC9-106C-F29A23A0099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32585" y="7221443"/>
            <a:ext cx="2066548" cy="2066548"/>
          </a:xfrm>
          <a:prstGeom prst="rect">
            <a:avLst/>
          </a:prstGeom>
        </p:spPr>
      </p:pic>
      <p:pic>
        <p:nvPicPr>
          <p:cNvPr id="7" name="Picture 6" descr="A group of green circles&#10;&#10;Description automatically generated">
            <a:extLst>
              <a:ext uri="{FF2B5EF4-FFF2-40B4-BE49-F238E27FC236}">
                <a16:creationId xmlns:a16="http://schemas.microsoft.com/office/drawing/2014/main" id="{23595AC8-794D-7762-0341-F108254735A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47016" y="7162800"/>
            <a:ext cx="2414021" cy="2066548"/>
          </a:xfrm>
          <a:prstGeom prst="rect">
            <a:avLst/>
          </a:prstGeom>
        </p:spPr>
      </p:pic>
      <p:pic>
        <p:nvPicPr>
          <p:cNvPr id="10" name="Picture 9" descr="A close up of two circles&#10;&#10;Description automatically generated">
            <a:extLst>
              <a:ext uri="{FF2B5EF4-FFF2-40B4-BE49-F238E27FC236}">
                <a16:creationId xmlns:a16="http://schemas.microsoft.com/office/drawing/2014/main" id="{C687CA7D-8397-3F42-6CDA-A4C3D3EE2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640852" y="4992649"/>
            <a:ext cx="2066548" cy="2066548"/>
          </a:xfrm>
          <a:prstGeom prst="rect">
            <a:avLst/>
          </a:prstGeom>
        </p:spPr>
      </p:pic>
      <p:pic>
        <p:nvPicPr>
          <p:cNvPr id="11" name="Picture 10" descr="A red circle on a black background&#10;&#10;Description automatically generated">
            <a:extLst>
              <a:ext uri="{FF2B5EF4-FFF2-40B4-BE49-F238E27FC236}">
                <a16:creationId xmlns:a16="http://schemas.microsoft.com/office/drawing/2014/main" id="{C98BC5C6-1E95-BB84-4BD5-859945DF979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689174" y="274636"/>
            <a:ext cx="2066548" cy="2066548"/>
          </a:xfrm>
          <a:prstGeom prst="rect">
            <a:avLst/>
          </a:prstGeom>
        </p:spPr>
      </p:pic>
    </p:spTree>
    <p:extLst>
      <p:ext uri="{BB962C8B-B14F-4D97-AF65-F5344CB8AC3E}">
        <p14:creationId xmlns:p14="http://schemas.microsoft.com/office/powerpoint/2010/main" val="15130722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rid of black squares&#10;&#10;Description automatically generated">
            <a:extLst>
              <a:ext uri="{FF2B5EF4-FFF2-40B4-BE49-F238E27FC236}">
                <a16:creationId xmlns:a16="http://schemas.microsoft.com/office/drawing/2014/main" id="{B506458F-EF2B-DBBB-6C6F-1D5D6D1DA31B}"/>
              </a:ext>
            </a:extLst>
          </p:cNvPr>
          <p:cNvPicPr>
            <a:picLocks noChangeAspect="1"/>
          </p:cNvPicPr>
          <p:nvPr/>
        </p:nvPicPr>
        <p:blipFill rotWithShape="1">
          <a:blip r:embed="rId3">
            <a:extLst>
              <a:ext uri="{28A0092B-C50C-407E-A947-70E740481C1C}">
                <a14:useLocalDpi xmlns:a14="http://schemas.microsoft.com/office/drawing/2010/main" val="0"/>
              </a:ext>
            </a:extLst>
          </a:blip>
          <a:srcRect l="13271" t="8054" r="9993" b="10363"/>
          <a:stretch/>
        </p:blipFill>
        <p:spPr>
          <a:xfrm>
            <a:off x="4239302" y="886618"/>
            <a:ext cx="5131548" cy="4908802"/>
          </a:xfrm>
          <a:prstGeom prst="rect">
            <a:avLst/>
          </a:prstGeom>
        </p:spPr>
      </p:pic>
      <p:sp>
        <p:nvSpPr>
          <p:cNvPr id="13" name="Title 12"/>
          <p:cNvSpPr>
            <a:spLocks noGrp="1"/>
          </p:cNvSpPr>
          <p:nvPr>
            <p:ph type="title"/>
          </p:nvPr>
        </p:nvSpPr>
        <p:spPr/>
        <p:txBody>
          <a:bodyPr/>
          <a:lstStyle/>
          <a:p>
            <a:r>
              <a:rPr lang="ro-RO" dirty="0"/>
              <a:t>Data filtering:</a:t>
            </a:r>
            <a:endParaRPr lang="en-US" dirty="0"/>
          </a:p>
        </p:txBody>
      </p:sp>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910989">
            <a:off x="3438488" y="5068585"/>
            <a:ext cx="1524000" cy="1527054"/>
          </a:xfrm>
          <a:prstGeom prst="rect">
            <a:avLst/>
          </a:prstGeom>
        </p:spPr>
      </p:pic>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0943948" flipH="1">
            <a:off x="8768754" y="299053"/>
            <a:ext cx="1524000" cy="1527054"/>
          </a:xfrm>
          <a:prstGeom prst="rect">
            <a:avLst/>
          </a:prstGeom>
        </p:spPr>
      </p:pic>
      <p:pic>
        <p:nvPicPr>
          <p:cNvPr id="2" name="Picture 1" descr="A close-up of a filter&#10;&#10;Description automatically generated">
            <a:extLst>
              <a:ext uri="{FF2B5EF4-FFF2-40B4-BE49-F238E27FC236}">
                <a16:creationId xmlns:a16="http://schemas.microsoft.com/office/drawing/2014/main" id="{2DC36C0E-2584-864E-E08A-29FDD85998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1657012" y="385942"/>
            <a:ext cx="6197421" cy="6197421"/>
          </a:xfrm>
          <a:prstGeom prst="rect">
            <a:avLst/>
          </a:prstGeom>
        </p:spPr>
      </p:pic>
      <p:pic>
        <p:nvPicPr>
          <p:cNvPr id="6" name="Picture 5" descr="A blue and black background with circles&#10;&#10;Description automatically generated">
            <a:extLst>
              <a:ext uri="{FF2B5EF4-FFF2-40B4-BE49-F238E27FC236}">
                <a16:creationId xmlns:a16="http://schemas.microsoft.com/office/drawing/2014/main" id="{A1964A6E-F79F-BAC7-D21B-1D3C35A4F42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20640" y="6282366"/>
            <a:ext cx="1219200" cy="575634"/>
          </a:xfrm>
          <a:prstGeom prst="rect">
            <a:avLst/>
          </a:prstGeom>
        </p:spPr>
      </p:pic>
      <p:pic>
        <p:nvPicPr>
          <p:cNvPr id="7" name="Picture 6" descr="A group of green circles&#10;&#10;Description automatically generated">
            <a:extLst>
              <a:ext uri="{FF2B5EF4-FFF2-40B4-BE49-F238E27FC236}">
                <a16:creationId xmlns:a16="http://schemas.microsoft.com/office/drawing/2014/main" id="{9C5744A0-F306-5D7A-AA3F-BA847454150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5578" y="800041"/>
            <a:ext cx="2066548" cy="2066548"/>
          </a:xfrm>
          <a:prstGeom prst="rect">
            <a:avLst/>
          </a:prstGeom>
        </p:spPr>
      </p:pic>
      <p:pic>
        <p:nvPicPr>
          <p:cNvPr id="11" name="Picture 10" descr="A group of green circles&#10;&#10;Description automatically generated">
            <a:extLst>
              <a:ext uri="{FF2B5EF4-FFF2-40B4-BE49-F238E27FC236}">
                <a16:creationId xmlns:a16="http://schemas.microsoft.com/office/drawing/2014/main" id="{476DA8CF-8FE3-4807-2D7F-EEA65D3F3F2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51591" y="1696558"/>
            <a:ext cx="2414021" cy="2066548"/>
          </a:xfrm>
          <a:prstGeom prst="rect">
            <a:avLst/>
          </a:prstGeom>
        </p:spPr>
      </p:pic>
      <p:pic>
        <p:nvPicPr>
          <p:cNvPr id="14" name="Picture 13" descr="A close up of two circles&#10;&#10;Description automatically generated">
            <a:extLst>
              <a:ext uri="{FF2B5EF4-FFF2-40B4-BE49-F238E27FC236}">
                <a16:creationId xmlns:a16="http://schemas.microsoft.com/office/drawing/2014/main" id="{FB31F4B6-01B8-5174-ADCE-7CC43607629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85316" y="5341568"/>
            <a:ext cx="2066548" cy="2066548"/>
          </a:xfrm>
          <a:prstGeom prst="rect">
            <a:avLst/>
          </a:prstGeom>
        </p:spPr>
      </p:pic>
      <p:pic>
        <p:nvPicPr>
          <p:cNvPr id="16" name="Picture 15" descr="A red circle on a black background&#10;&#10;Description automatically generated">
            <a:extLst>
              <a:ext uri="{FF2B5EF4-FFF2-40B4-BE49-F238E27FC236}">
                <a16:creationId xmlns:a16="http://schemas.microsoft.com/office/drawing/2014/main" id="{360F02CF-FF30-B3FE-35DE-4685427062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22448" y="762092"/>
            <a:ext cx="2066548" cy="2066548"/>
          </a:xfrm>
          <a:prstGeom prst="rect">
            <a:avLst/>
          </a:prstGeom>
        </p:spPr>
      </p:pic>
    </p:spTree>
    <p:extLst>
      <p:ext uri="{BB962C8B-B14F-4D97-AF65-F5344CB8AC3E}">
        <p14:creationId xmlns:p14="http://schemas.microsoft.com/office/powerpoint/2010/main" val="13737057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rid of black squares&#10;&#10;Description automatically generated">
            <a:extLst>
              <a:ext uri="{FF2B5EF4-FFF2-40B4-BE49-F238E27FC236}">
                <a16:creationId xmlns:a16="http://schemas.microsoft.com/office/drawing/2014/main" id="{B506458F-EF2B-DBBB-6C6F-1D5D6D1DA31B}"/>
              </a:ext>
            </a:extLst>
          </p:cNvPr>
          <p:cNvPicPr>
            <a:picLocks noChangeAspect="1"/>
          </p:cNvPicPr>
          <p:nvPr/>
        </p:nvPicPr>
        <p:blipFill rotWithShape="1">
          <a:blip r:embed="rId3">
            <a:extLst>
              <a:ext uri="{28A0092B-C50C-407E-A947-70E740481C1C}">
                <a14:useLocalDpi xmlns:a14="http://schemas.microsoft.com/office/drawing/2010/main" val="0"/>
              </a:ext>
            </a:extLst>
          </a:blip>
          <a:srcRect l="13271" t="8054" r="9993" b="10363"/>
          <a:stretch/>
        </p:blipFill>
        <p:spPr>
          <a:xfrm>
            <a:off x="4239302" y="886618"/>
            <a:ext cx="5131548" cy="4908802"/>
          </a:xfrm>
          <a:prstGeom prst="rect">
            <a:avLst/>
          </a:prstGeom>
        </p:spPr>
      </p:pic>
      <p:sp>
        <p:nvSpPr>
          <p:cNvPr id="13" name="Title 12"/>
          <p:cNvSpPr>
            <a:spLocks noGrp="1"/>
          </p:cNvSpPr>
          <p:nvPr>
            <p:ph type="title"/>
          </p:nvPr>
        </p:nvSpPr>
        <p:spPr/>
        <p:txBody>
          <a:bodyPr/>
          <a:lstStyle/>
          <a:p>
            <a:r>
              <a:rPr lang="ro-RO" dirty="0"/>
              <a:t>Data filtering:</a:t>
            </a:r>
            <a:endParaRPr lang="en-US" dirty="0"/>
          </a:p>
        </p:txBody>
      </p:sp>
      <p:pic>
        <p:nvPicPr>
          <p:cNvPr id="2" name="Picture 1" descr="A close-up of a filter&#10;&#10;Description automatically generated">
            <a:extLst>
              <a:ext uri="{FF2B5EF4-FFF2-40B4-BE49-F238E27FC236}">
                <a16:creationId xmlns:a16="http://schemas.microsoft.com/office/drawing/2014/main" id="{2DC36C0E-2584-864E-E08A-29FDD8599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1657012" y="385942"/>
            <a:ext cx="6197421" cy="6197421"/>
          </a:xfrm>
          <a:prstGeom prst="rect">
            <a:avLst/>
          </a:prstGeom>
        </p:spPr>
      </p:pic>
      <p:pic>
        <p:nvPicPr>
          <p:cNvPr id="6" name="Picture 5" descr="A blue and black background with circles&#10;&#10;Description automatically generated">
            <a:extLst>
              <a:ext uri="{FF2B5EF4-FFF2-40B4-BE49-F238E27FC236}">
                <a16:creationId xmlns:a16="http://schemas.microsoft.com/office/drawing/2014/main" id="{A1964A6E-F79F-BAC7-D21B-1D3C35A4F4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0640" y="6282366"/>
            <a:ext cx="1219200" cy="575634"/>
          </a:xfrm>
          <a:prstGeom prst="rect">
            <a:avLst/>
          </a:prstGeom>
        </p:spPr>
      </p:pic>
      <p:pic>
        <p:nvPicPr>
          <p:cNvPr id="7" name="Picture 6" descr="A group of green circles&#10;&#10;Description automatically generated">
            <a:extLst>
              <a:ext uri="{FF2B5EF4-FFF2-40B4-BE49-F238E27FC236}">
                <a16:creationId xmlns:a16="http://schemas.microsoft.com/office/drawing/2014/main" id="{9C5744A0-F306-5D7A-AA3F-BA84745415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95578" y="800041"/>
            <a:ext cx="2066548" cy="2066548"/>
          </a:xfrm>
          <a:prstGeom prst="rect">
            <a:avLst/>
          </a:prstGeom>
        </p:spPr>
      </p:pic>
      <p:pic>
        <p:nvPicPr>
          <p:cNvPr id="11" name="Picture 10" descr="A group of green circles&#10;&#10;Description automatically generated">
            <a:extLst>
              <a:ext uri="{FF2B5EF4-FFF2-40B4-BE49-F238E27FC236}">
                <a16:creationId xmlns:a16="http://schemas.microsoft.com/office/drawing/2014/main" id="{476DA8CF-8FE3-4807-2D7F-EEA65D3F3F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51591" y="1696558"/>
            <a:ext cx="2414021" cy="2066548"/>
          </a:xfrm>
          <a:prstGeom prst="rect">
            <a:avLst/>
          </a:prstGeom>
        </p:spPr>
      </p:pic>
      <p:pic>
        <p:nvPicPr>
          <p:cNvPr id="14" name="Picture 13" descr="A close up of two circles&#10;&#10;Description automatically generated">
            <a:extLst>
              <a:ext uri="{FF2B5EF4-FFF2-40B4-BE49-F238E27FC236}">
                <a16:creationId xmlns:a16="http://schemas.microsoft.com/office/drawing/2014/main" id="{FB31F4B6-01B8-5174-ADCE-7CC43607629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38528" y="3728872"/>
            <a:ext cx="2066548" cy="2066548"/>
          </a:xfrm>
          <a:prstGeom prst="rect">
            <a:avLst/>
          </a:prstGeom>
        </p:spPr>
      </p:pic>
      <p:pic>
        <p:nvPicPr>
          <p:cNvPr id="16" name="Picture 15" descr="A red circle on a black background&#10;&#10;Description automatically generated">
            <a:extLst>
              <a:ext uri="{FF2B5EF4-FFF2-40B4-BE49-F238E27FC236}">
                <a16:creationId xmlns:a16="http://schemas.microsoft.com/office/drawing/2014/main" id="{360F02CF-FF30-B3FE-35DE-46854270620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87366" y="1662324"/>
            <a:ext cx="2066548" cy="2066548"/>
          </a:xfrm>
          <a:prstGeom prst="rect">
            <a:avLst/>
          </a:prstGeom>
        </p:spPr>
      </p:pic>
      <p:pic>
        <p:nvPicPr>
          <p:cNvPr id="3" name="Picture 2" descr="A diagram of a normalized output&#10;&#10;Description automatically generated">
            <a:extLst>
              <a:ext uri="{FF2B5EF4-FFF2-40B4-BE49-F238E27FC236}">
                <a16:creationId xmlns:a16="http://schemas.microsoft.com/office/drawing/2014/main" id="{485CFE09-0AF2-FB40-484C-4B8B86A3BE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71354" y="6960614"/>
            <a:ext cx="7848447" cy="4709068"/>
          </a:xfrm>
          <a:prstGeom prst="rect">
            <a:avLst/>
          </a:prstGeom>
        </p:spPr>
      </p:pic>
      <p:pic>
        <p:nvPicPr>
          <p:cNvPr id="4" name="Picture 3" descr="A close-up of a device&#10;&#10;Description automatically generated">
            <a:extLst>
              <a:ext uri="{FF2B5EF4-FFF2-40B4-BE49-F238E27FC236}">
                <a16:creationId xmlns:a16="http://schemas.microsoft.com/office/drawing/2014/main" id="{CBB1D5A1-221A-2046-155C-AC6E5AAEF9F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9910989">
            <a:off x="3438488" y="5068585"/>
            <a:ext cx="1524000" cy="1527054"/>
          </a:xfrm>
          <a:prstGeom prst="rect">
            <a:avLst/>
          </a:prstGeom>
        </p:spPr>
      </p:pic>
      <p:pic>
        <p:nvPicPr>
          <p:cNvPr id="5" name="Picture 4" descr="A close-up of a device&#10;&#10;Description automatically generated">
            <a:extLst>
              <a:ext uri="{FF2B5EF4-FFF2-40B4-BE49-F238E27FC236}">
                <a16:creationId xmlns:a16="http://schemas.microsoft.com/office/drawing/2014/main" id="{904C2014-250D-A180-2AC2-C60FF7E8B2F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0943948" flipH="1">
            <a:off x="8768754" y="299053"/>
            <a:ext cx="1524000" cy="1527054"/>
          </a:xfrm>
          <a:prstGeom prst="rect">
            <a:avLst/>
          </a:prstGeom>
        </p:spPr>
      </p:pic>
    </p:spTree>
    <p:extLst>
      <p:ext uri="{BB962C8B-B14F-4D97-AF65-F5344CB8AC3E}">
        <p14:creationId xmlns:p14="http://schemas.microsoft.com/office/powerpoint/2010/main" val="22408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Abstract:</a:t>
            </a:r>
            <a:endParaRPr lang="en-US" dirty="0"/>
          </a:p>
        </p:txBody>
      </p:sp>
      <p:sp>
        <p:nvSpPr>
          <p:cNvPr id="14" name="Content Placeholder 13"/>
          <p:cNvSpPr>
            <a:spLocks noGrp="1"/>
          </p:cNvSpPr>
          <p:nvPr>
            <p:ph idx="1"/>
          </p:nvPr>
        </p:nvSpPr>
        <p:spPr/>
        <p:txBody>
          <a:bodyPr>
            <a:normAutofit lnSpcReduction="10000"/>
          </a:bodyPr>
          <a:lstStyle/>
          <a:p>
            <a:r>
              <a:rPr lang="en-US" dirty="0"/>
              <a:t>Introduction</a:t>
            </a:r>
          </a:p>
          <a:p>
            <a:r>
              <a:rPr lang="ro-RO" dirty="0"/>
              <a:t>Methodology</a:t>
            </a:r>
          </a:p>
          <a:p>
            <a:pPr lvl="1"/>
            <a:r>
              <a:rPr lang="ro-RO" dirty="0"/>
              <a:t>Data acquisition</a:t>
            </a:r>
          </a:p>
          <a:p>
            <a:pPr lvl="1"/>
            <a:r>
              <a:rPr lang="ro-RO" dirty="0"/>
              <a:t>Data filtering </a:t>
            </a:r>
          </a:p>
          <a:p>
            <a:pPr lvl="1"/>
            <a:r>
              <a:rPr lang="ro-RO" dirty="0"/>
              <a:t>Mapping</a:t>
            </a:r>
          </a:p>
          <a:p>
            <a:pPr lvl="1"/>
            <a:r>
              <a:rPr lang="ro-RO" dirty="0"/>
              <a:t>Algorithms</a:t>
            </a:r>
          </a:p>
          <a:p>
            <a:r>
              <a:rPr lang="ro-RO" dirty="0"/>
              <a:t>Results</a:t>
            </a:r>
            <a:endParaRPr lang="en-US" dirty="0"/>
          </a:p>
          <a:p>
            <a:r>
              <a:rPr lang="ro-RO" dirty="0"/>
              <a:t>Discussion to Conclusion</a:t>
            </a:r>
          </a:p>
          <a:p>
            <a:r>
              <a:rPr lang="ro-RO" dirty="0"/>
              <a:t>References</a:t>
            </a:r>
          </a:p>
        </p:txBody>
      </p:sp>
      <p:pic>
        <p:nvPicPr>
          <p:cNvPr id="5" name="Picture 4" descr="A blue and black background with circles&#10;&#10;Description automatically generated">
            <a:extLst>
              <a:ext uri="{FF2B5EF4-FFF2-40B4-BE49-F238E27FC236}">
                <a16:creationId xmlns:a16="http://schemas.microsoft.com/office/drawing/2014/main" id="{8C2572D4-C02F-53E4-317C-8DE02A96D5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2" y="6277286"/>
            <a:ext cx="1219200" cy="575634"/>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rid of black squares&#10;&#10;Description automatically generated">
            <a:extLst>
              <a:ext uri="{FF2B5EF4-FFF2-40B4-BE49-F238E27FC236}">
                <a16:creationId xmlns:a16="http://schemas.microsoft.com/office/drawing/2014/main" id="{B506458F-EF2B-DBBB-6C6F-1D5D6D1DA31B}"/>
              </a:ext>
            </a:extLst>
          </p:cNvPr>
          <p:cNvPicPr>
            <a:picLocks noChangeAspect="1"/>
          </p:cNvPicPr>
          <p:nvPr/>
        </p:nvPicPr>
        <p:blipFill rotWithShape="1">
          <a:blip r:embed="rId3">
            <a:extLst>
              <a:ext uri="{28A0092B-C50C-407E-A947-70E740481C1C}">
                <a14:useLocalDpi xmlns:a14="http://schemas.microsoft.com/office/drawing/2010/main" val="0"/>
              </a:ext>
            </a:extLst>
          </a:blip>
          <a:srcRect l="13271" t="8054" r="9993" b="10363"/>
          <a:stretch/>
        </p:blipFill>
        <p:spPr>
          <a:xfrm>
            <a:off x="2665412" y="1582116"/>
            <a:ext cx="7052068" cy="4389266"/>
          </a:xfrm>
          <a:prstGeom prst="rect">
            <a:avLst/>
          </a:prstGeom>
        </p:spPr>
      </p:pic>
      <p:sp>
        <p:nvSpPr>
          <p:cNvPr id="13" name="Title 12"/>
          <p:cNvSpPr>
            <a:spLocks noGrp="1"/>
          </p:cNvSpPr>
          <p:nvPr>
            <p:ph type="title"/>
          </p:nvPr>
        </p:nvSpPr>
        <p:spPr/>
        <p:txBody>
          <a:bodyPr/>
          <a:lstStyle/>
          <a:p>
            <a:r>
              <a:rPr lang="ro-RO" dirty="0"/>
              <a:t>Data filtering:</a:t>
            </a:r>
            <a:endParaRPr lang="en-US" dirty="0"/>
          </a:p>
        </p:txBody>
      </p:sp>
      <p:pic>
        <p:nvPicPr>
          <p:cNvPr id="2" name="Picture 1" descr="A close-up of a filter&#10;&#10;Description automatically generated">
            <a:extLst>
              <a:ext uri="{FF2B5EF4-FFF2-40B4-BE49-F238E27FC236}">
                <a16:creationId xmlns:a16="http://schemas.microsoft.com/office/drawing/2014/main" id="{2DC36C0E-2584-864E-E08A-29FDD8599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1657012" y="385942"/>
            <a:ext cx="6197421" cy="6197421"/>
          </a:xfrm>
          <a:prstGeom prst="rect">
            <a:avLst/>
          </a:prstGeom>
        </p:spPr>
      </p:pic>
      <p:pic>
        <p:nvPicPr>
          <p:cNvPr id="6" name="Picture 5" descr="A blue and black background with circles&#10;&#10;Description automatically generated">
            <a:extLst>
              <a:ext uri="{FF2B5EF4-FFF2-40B4-BE49-F238E27FC236}">
                <a16:creationId xmlns:a16="http://schemas.microsoft.com/office/drawing/2014/main" id="{A1964A6E-F79F-BAC7-D21B-1D3C35A4F4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0640" y="6282366"/>
            <a:ext cx="1219200" cy="575634"/>
          </a:xfrm>
          <a:prstGeom prst="rect">
            <a:avLst/>
          </a:prstGeom>
        </p:spPr>
      </p:pic>
      <p:pic>
        <p:nvPicPr>
          <p:cNvPr id="7" name="Picture 6" descr="A group of green circles&#10;&#10;Description automatically generated">
            <a:extLst>
              <a:ext uri="{FF2B5EF4-FFF2-40B4-BE49-F238E27FC236}">
                <a16:creationId xmlns:a16="http://schemas.microsoft.com/office/drawing/2014/main" id="{9C5744A0-F306-5D7A-AA3F-BA84745415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67435" y="2971800"/>
            <a:ext cx="2066548" cy="2066548"/>
          </a:xfrm>
          <a:prstGeom prst="rect">
            <a:avLst/>
          </a:prstGeom>
        </p:spPr>
      </p:pic>
      <p:pic>
        <p:nvPicPr>
          <p:cNvPr id="11" name="Picture 10" descr="A group of green circles&#10;&#10;Description automatically generated">
            <a:extLst>
              <a:ext uri="{FF2B5EF4-FFF2-40B4-BE49-F238E27FC236}">
                <a16:creationId xmlns:a16="http://schemas.microsoft.com/office/drawing/2014/main" id="{476DA8CF-8FE3-4807-2D7F-EEA65D3F3F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70392" y="7160118"/>
            <a:ext cx="2414021" cy="2066548"/>
          </a:xfrm>
          <a:prstGeom prst="rect">
            <a:avLst/>
          </a:prstGeom>
        </p:spPr>
      </p:pic>
      <p:pic>
        <p:nvPicPr>
          <p:cNvPr id="14" name="Picture 13" descr="A close up of two circles&#10;&#10;Description automatically generated">
            <a:extLst>
              <a:ext uri="{FF2B5EF4-FFF2-40B4-BE49-F238E27FC236}">
                <a16:creationId xmlns:a16="http://schemas.microsoft.com/office/drawing/2014/main" id="{FB31F4B6-01B8-5174-ADCE-7CC43607629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20640" y="7696200"/>
            <a:ext cx="2066548" cy="2066548"/>
          </a:xfrm>
          <a:prstGeom prst="rect">
            <a:avLst/>
          </a:prstGeom>
        </p:spPr>
      </p:pic>
      <p:pic>
        <p:nvPicPr>
          <p:cNvPr id="16" name="Picture 15" descr="A red circle on a black background&#10;&#10;Description automatically generated">
            <a:extLst>
              <a:ext uri="{FF2B5EF4-FFF2-40B4-BE49-F238E27FC236}">
                <a16:creationId xmlns:a16="http://schemas.microsoft.com/office/drawing/2014/main" id="{360F02CF-FF30-B3FE-35DE-46854270620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71345" y="7162800"/>
            <a:ext cx="2066548" cy="2066548"/>
          </a:xfrm>
          <a:prstGeom prst="rect">
            <a:avLst/>
          </a:prstGeom>
        </p:spPr>
      </p:pic>
      <p:pic>
        <p:nvPicPr>
          <p:cNvPr id="4" name="Picture 3" descr="A diagram of a normalized output&#10;&#10;Description automatically generated">
            <a:extLst>
              <a:ext uri="{FF2B5EF4-FFF2-40B4-BE49-F238E27FC236}">
                <a16:creationId xmlns:a16="http://schemas.microsoft.com/office/drawing/2014/main" id="{C2EF16F4-D2D0-2952-024D-E7EA2607110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71345" y="1557262"/>
            <a:ext cx="7356867" cy="4414120"/>
          </a:xfrm>
          <a:prstGeom prst="rect">
            <a:avLst/>
          </a:prstGeom>
        </p:spPr>
      </p:pic>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9910989">
            <a:off x="1722199" y="5207855"/>
            <a:ext cx="1524000" cy="1527054"/>
          </a:xfrm>
          <a:prstGeom prst="rect">
            <a:avLst/>
          </a:prstGeom>
        </p:spPr>
      </p:pic>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0943948" flipH="1">
            <a:off x="9129419" y="933031"/>
            <a:ext cx="1524000" cy="1527054"/>
          </a:xfrm>
          <a:prstGeom prst="rect">
            <a:avLst/>
          </a:prstGeom>
        </p:spPr>
      </p:pic>
    </p:spTree>
    <p:extLst>
      <p:ext uri="{BB962C8B-B14F-4D97-AF65-F5344CB8AC3E}">
        <p14:creationId xmlns:p14="http://schemas.microsoft.com/office/powerpoint/2010/main" val="16464607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CEC39C-50B1-908A-F3B6-7DB2937745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84412" y="1619622"/>
            <a:ext cx="7162800" cy="4516801"/>
          </a:xfrm>
          <a:prstGeom prst="rect">
            <a:avLst/>
          </a:prstGeom>
        </p:spPr>
      </p:pic>
      <p:sp>
        <p:nvSpPr>
          <p:cNvPr id="13" name="Title 12"/>
          <p:cNvSpPr>
            <a:spLocks noGrp="1"/>
          </p:cNvSpPr>
          <p:nvPr>
            <p:ph type="title"/>
          </p:nvPr>
        </p:nvSpPr>
        <p:spPr/>
        <p:txBody>
          <a:bodyPr/>
          <a:lstStyle/>
          <a:p>
            <a:r>
              <a:rPr lang="ro-RO" dirty="0"/>
              <a:t>Space quantization:</a:t>
            </a:r>
            <a:endParaRPr lang="en-US" dirty="0"/>
          </a:p>
        </p:txBody>
      </p:sp>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560400">
            <a:off x="1522412" y="5325085"/>
            <a:ext cx="1524000" cy="1527054"/>
          </a:xfrm>
          <a:prstGeom prst="rect">
            <a:avLst/>
          </a:prstGeom>
        </p:spPr>
      </p:pic>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21100" flipH="1">
            <a:off x="8685212" y="5372897"/>
            <a:ext cx="1524000" cy="1527054"/>
          </a:xfrm>
          <a:prstGeom prst="rect">
            <a:avLst/>
          </a:prstGeom>
        </p:spPr>
      </p:pic>
      <p:pic>
        <p:nvPicPr>
          <p:cNvPr id="2" name="Picture 1" descr="A blue and black background with circles&#10;&#10;Description automatically generated">
            <a:extLst>
              <a:ext uri="{FF2B5EF4-FFF2-40B4-BE49-F238E27FC236}">
                <a16:creationId xmlns:a16="http://schemas.microsoft.com/office/drawing/2014/main" id="{5F451707-A775-7430-5649-7FA7C917F5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6400" y="6282366"/>
            <a:ext cx="1219200" cy="575634"/>
          </a:xfrm>
          <a:prstGeom prst="rect">
            <a:avLst/>
          </a:prstGeom>
        </p:spPr>
      </p:pic>
    </p:spTree>
    <p:extLst>
      <p:ext uri="{BB962C8B-B14F-4D97-AF65-F5344CB8AC3E}">
        <p14:creationId xmlns:p14="http://schemas.microsoft.com/office/powerpoint/2010/main" val="29275768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CEC39C-50B1-908A-F3B6-7DB2937745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11243" y="1619622"/>
            <a:ext cx="7109138" cy="4516801"/>
          </a:xfrm>
          <a:prstGeom prst="rect">
            <a:avLst/>
          </a:prstGeom>
        </p:spPr>
      </p:pic>
      <p:sp>
        <p:nvSpPr>
          <p:cNvPr id="13" name="Title 12"/>
          <p:cNvSpPr>
            <a:spLocks noGrp="1"/>
          </p:cNvSpPr>
          <p:nvPr>
            <p:ph type="title"/>
          </p:nvPr>
        </p:nvSpPr>
        <p:spPr/>
        <p:txBody>
          <a:bodyPr/>
          <a:lstStyle/>
          <a:p>
            <a:r>
              <a:rPr lang="ro-RO" dirty="0"/>
              <a:t>Object extension:</a:t>
            </a:r>
            <a:endParaRPr lang="en-US" dirty="0"/>
          </a:p>
        </p:txBody>
      </p:sp>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560400">
            <a:off x="1522412" y="5325085"/>
            <a:ext cx="1524000" cy="1527054"/>
          </a:xfrm>
          <a:prstGeom prst="rect">
            <a:avLst/>
          </a:prstGeom>
        </p:spPr>
      </p:pic>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21100" flipH="1">
            <a:off x="8685212" y="5372897"/>
            <a:ext cx="1524000" cy="1527054"/>
          </a:xfrm>
          <a:prstGeom prst="rect">
            <a:avLst/>
          </a:prstGeom>
        </p:spPr>
      </p:pic>
      <p:pic>
        <p:nvPicPr>
          <p:cNvPr id="2" name="Picture 1" descr="A blue and black background with circles&#10;&#10;Description automatically generated">
            <a:extLst>
              <a:ext uri="{FF2B5EF4-FFF2-40B4-BE49-F238E27FC236}">
                <a16:creationId xmlns:a16="http://schemas.microsoft.com/office/drawing/2014/main" id="{4F0ABDF2-FA7E-5C1E-2426-5E09BF6071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33872" y="6282366"/>
            <a:ext cx="1219200" cy="575634"/>
          </a:xfrm>
          <a:prstGeom prst="rect">
            <a:avLst/>
          </a:prstGeom>
        </p:spPr>
      </p:pic>
    </p:spTree>
    <p:extLst>
      <p:ext uri="{BB962C8B-B14F-4D97-AF65-F5344CB8AC3E}">
        <p14:creationId xmlns:p14="http://schemas.microsoft.com/office/powerpoint/2010/main" val="937030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CEC39C-50B1-908A-F3B6-7DB2937745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9443" y="1619622"/>
            <a:ext cx="7032738" cy="4516801"/>
          </a:xfrm>
          <a:prstGeom prst="rect">
            <a:avLst/>
          </a:prstGeom>
        </p:spPr>
      </p:pic>
      <p:sp>
        <p:nvSpPr>
          <p:cNvPr id="13" name="Title 12"/>
          <p:cNvSpPr>
            <a:spLocks noGrp="1"/>
          </p:cNvSpPr>
          <p:nvPr>
            <p:ph type="title"/>
          </p:nvPr>
        </p:nvSpPr>
        <p:spPr/>
        <p:txBody>
          <a:bodyPr/>
          <a:lstStyle/>
          <a:p>
            <a:r>
              <a:rPr lang="ro-RO" dirty="0"/>
              <a:t>Object reduction to one point (lidar test grid):</a:t>
            </a:r>
            <a:endParaRPr lang="en-US" dirty="0"/>
          </a:p>
        </p:txBody>
      </p:sp>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560400">
            <a:off x="1522412" y="5325085"/>
            <a:ext cx="1524000" cy="1527054"/>
          </a:xfrm>
          <a:prstGeom prst="rect">
            <a:avLst/>
          </a:prstGeom>
        </p:spPr>
      </p:pic>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21100" flipH="1">
            <a:off x="8685212" y="5372897"/>
            <a:ext cx="1524000" cy="1527054"/>
          </a:xfrm>
          <a:prstGeom prst="rect">
            <a:avLst/>
          </a:prstGeom>
        </p:spPr>
      </p:pic>
      <p:pic>
        <p:nvPicPr>
          <p:cNvPr id="2" name="Picture 1" descr="A blue and black background with circles&#10;&#10;Description automatically generated">
            <a:extLst>
              <a:ext uri="{FF2B5EF4-FFF2-40B4-BE49-F238E27FC236}">
                <a16:creationId xmlns:a16="http://schemas.microsoft.com/office/drawing/2014/main" id="{13070FCD-46F8-DBBC-5F05-61DD9A2B03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2200" y="6282366"/>
            <a:ext cx="1219200" cy="575634"/>
          </a:xfrm>
          <a:prstGeom prst="rect">
            <a:avLst/>
          </a:prstGeom>
        </p:spPr>
      </p:pic>
    </p:spTree>
    <p:extLst>
      <p:ext uri="{BB962C8B-B14F-4D97-AF65-F5344CB8AC3E}">
        <p14:creationId xmlns:p14="http://schemas.microsoft.com/office/powerpoint/2010/main" val="1507110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Five by five scene test mapping:</a:t>
            </a:r>
            <a:endParaRPr lang="en-US" dirty="0"/>
          </a:p>
        </p:txBody>
      </p:sp>
      <p:pic>
        <p:nvPicPr>
          <p:cNvPr id="4" name="Picture 3">
            <a:extLst>
              <a:ext uri="{FF2B5EF4-FFF2-40B4-BE49-F238E27FC236}">
                <a16:creationId xmlns:a16="http://schemas.microsoft.com/office/drawing/2014/main" id="{57327375-D901-7EC3-317E-7CA5E462BB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89249" y="1498600"/>
            <a:ext cx="5610325" cy="4207744"/>
          </a:xfrm>
          <a:prstGeom prst="rect">
            <a:avLst/>
          </a:prstGeom>
        </p:spPr>
      </p:pic>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787940" flipH="1">
            <a:off x="8015640" y="5048374"/>
            <a:ext cx="1524000" cy="1527054"/>
          </a:xfrm>
          <a:prstGeom prst="rect">
            <a:avLst/>
          </a:prstGeom>
        </p:spPr>
      </p:pic>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907541">
            <a:off x="2527250" y="5133018"/>
            <a:ext cx="1524000" cy="1527054"/>
          </a:xfrm>
          <a:prstGeom prst="rect">
            <a:avLst/>
          </a:prstGeom>
        </p:spPr>
      </p:pic>
      <p:pic>
        <p:nvPicPr>
          <p:cNvPr id="2" name="Picture 1" descr="A blue and black background with circles&#10;&#10;Description automatically generated">
            <a:extLst>
              <a:ext uri="{FF2B5EF4-FFF2-40B4-BE49-F238E27FC236}">
                <a16:creationId xmlns:a16="http://schemas.microsoft.com/office/drawing/2014/main" id="{C5BE3FAD-D081-0C52-0D69-A5A82EB17B1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2240" y="6282366"/>
            <a:ext cx="1219200" cy="575634"/>
          </a:xfrm>
          <a:prstGeom prst="rect">
            <a:avLst/>
          </a:prstGeom>
        </p:spPr>
      </p:pic>
    </p:spTree>
    <p:extLst>
      <p:ext uri="{BB962C8B-B14F-4D97-AF65-F5344CB8AC3E}">
        <p14:creationId xmlns:p14="http://schemas.microsoft.com/office/powerpoint/2010/main" val="20123136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Random scene test mapping:</a:t>
            </a:r>
            <a:endParaRPr lang="en-US" dirty="0"/>
          </a:p>
        </p:txBody>
      </p:sp>
      <p:pic>
        <p:nvPicPr>
          <p:cNvPr id="4" name="Picture 3">
            <a:extLst>
              <a:ext uri="{FF2B5EF4-FFF2-40B4-BE49-F238E27FC236}">
                <a16:creationId xmlns:a16="http://schemas.microsoft.com/office/drawing/2014/main" id="{57327375-D901-7EC3-317E-7CA5E462BB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11940" y="1705844"/>
            <a:ext cx="4572000" cy="4572000"/>
          </a:xfrm>
          <a:prstGeom prst="rect">
            <a:avLst/>
          </a:prstGeom>
        </p:spPr>
      </p:pic>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787940" flipH="1">
            <a:off x="7919683" y="5315373"/>
            <a:ext cx="1524000" cy="1527054"/>
          </a:xfrm>
          <a:prstGeom prst="rect">
            <a:avLst/>
          </a:prstGeom>
        </p:spPr>
      </p:pic>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7907541">
            <a:off x="2701131" y="5422391"/>
            <a:ext cx="1524000" cy="1527054"/>
          </a:xfrm>
          <a:prstGeom prst="rect">
            <a:avLst/>
          </a:prstGeom>
        </p:spPr>
      </p:pic>
      <p:cxnSp>
        <p:nvCxnSpPr>
          <p:cNvPr id="2" name="Straight Connector 1">
            <a:extLst>
              <a:ext uri="{FF2B5EF4-FFF2-40B4-BE49-F238E27FC236}">
                <a16:creationId xmlns:a16="http://schemas.microsoft.com/office/drawing/2014/main" id="{19DBFD4E-D657-196A-9A0B-A7FD9CD3D9FC}"/>
              </a:ext>
            </a:extLst>
          </p:cNvPr>
          <p:cNvCxnSpPr>
            <a:cxnSpLocks/>
          </p:cNvCxnSpPr>
          <p:nvPr/>
        </p:nvCxnSpPr>
        <p:spPr>
          <a:xfrm flipV="1">
            <a:off x="4497508" y="-3200400"/>
            <a:ext cx="0" cy="2590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B25272C-BC14-0149-6973-42D060D6CC0E}"/>
              </a:ext>
            </a:extLst>
          </p:cNvPr>
          <p:cNvCxnSpPr>
            <a:cxnSpLocks/>
          </p:cNvCxnSpPr>
          <p:nvPr/>
        </p:nvCxnSpPr>
        <p:spPr>
          <a:xfrm flipV="1">
            <a:off x="5411908" y="-3200400"/>
            <a:ext cx="0" cy="2209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FB844BF-AC07-BED4-3526-F9A41138C50A}"/>
              </a:ext>
            </a:extLst>
          </p:cNvPr>
          <p:cNvCxnSpPr>
            <a:cxnSpLocks/>
          </p:cNvCxnSpPr>
          <p:nvPr/>
        </p:nvCxnSpPr>
        <p:spPr>
          <a:xfrm flipV="1">
            <a:off x="3583108" y="-3200400"/>
            <a:ext cx="0" cy="320040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7" name="Picture 6" descr="A blue and black background with circles&#10;&#10;Description automatically generated">
            <a:extLst>
              <a:ext uri="{FF2B5EF4-FFF2-40B4-BE49-F238E27FC236}">
                <a16:creationId xmlns:a16="http://schemas.microsoft.com/office/drawing/2014/main" id="{8BA5CD2E-AAF6-18F6-2874-C27F0AD1F2E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0" y="6282366"/>
            <a:ext cx="1219200" cy="575634"/>
          </a:xfrm>
          <a:prstGeom prst="rect">
            <a:avLst/>
          </a:prstGeom>
        </p:spPr>
      </p:pic>
    </p:spTree>
    <p:extLst>
      <p:ext uri="{BB962C8B-B14F-4D97-AF65-F5344CB8AC3E}">
        <p14:creationId xmlns:p14="http://schemas.microsoft.com/office/powerpoint/2010/main" val="2285563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Algorithms:</a:t>
            </a:r>
            <a:endParaRPr lang="en-US" dirty="0"/>
          </a:p>
        </p:txBody>
      </p:sp>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9174" y="884235"/>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1541" y="886617"/>
            <a:ext cx="738984" cy="738984"/>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4979" y="884235"/>
            <a:ext cx="738983" cy="73898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51812" y="886618"/>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52850" y="886617"/>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52331" y="886617"/>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51292" y="886617"/>
            <a:ext cx="737155" cy="737155"/>
          </a:xfrm>
          <a:prstGeom prst="rect">
            <a:avLst/>
          </a:prstGeom>
        </p:spPr>
      </p:pic>
      <p:sp>
        <p:nvSpPr>
          <p:cNvPr id="2" name="Title 12">
            <a:extLst>
              <a:ext uri="{FF2B5EF4-FFF2-40B4-BE49-F238E27FC236}">
                <a16:creationId xmlns:a16="http://schemas.microsoft.com/office/drawing/2014/main" id="{7CB7968D-1184-2904-B7DB-25D89F9D10A4}"/>
              </a:ext>
            </a:extLst>
          </p:cNvPr>
          <p:cNvSpPr txBox="1">
            <a:spLocks/>
          </p:cNvSpPr>
          <p:nvPr/>
        </p:nvSpPr>
        <p:spPr>
          <a:xfrm>
            <a:off x="1218882" y="3429000"/>
            <a:ext cx="10360501" cy="1223963"/>
          </a:xfrm>
          <a:prstGeom prst="rect">
            <a:avLst/>
          </a:prstGeom>
        </p:spPr>
        <p:txBody>
          <a:bodyPr vert="horz" lIns="121899" tIns="60949" rIns="121899" bIns="60949" rtlCol="0" anchor="b">
            <a:normAutofit fontScale="77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marL="571500" indent="-571500">
              <a:buFont typeface="Arial" panose="020B0604020202020204" pitchFamily="34" charset="0"/>
              <a:buChar char="•"/>
            </a:pPr>
            <a:r>
              <a:rPr lang="ro-RO" dirty="0"/>
              <a:t>All of the algorithms were implemented with the platform in mind;</a:t>
            </a:r>
          </a:p>
          <a:p>
            <a:pPr marL="571500" indent="-571500">
              <a:buFont typeface="Arial" panose="020B0604020202020204" pitchFamily="34" charset="0"/>
              <a:buChar char="•"/>
            </a:pPr>
            <a:r>
              <a:rPr lang="ro-RO" dirty="0"/>
              <a:t>The data processing and implementation was done in Python;</a:t>
            </a:r>
          </a:p>
        </p:txBody>
      </p:sp>
      <p:cxnSp>
        <p:nvCxnSpPr>
          <p:cNvPr id="4" name="Straight Connector 3">
            <a:extLst>
              <a:ext uri="{FF2B5EF4-FFF2-40B4-BE49-F238E27FC236}">
                <a16:creationId xmlns:a16="http://schemas.microsoft.com/office/drawing/2014/main" id="{7CD14ECE-9179-8221-6794-6B2B1E72B399}"/>
              </a:ext>
            </a:extLst>
          </p:cNvPr>
          <p:cNvCxnSpPr>
            <a:cxnSpLocks/>
          </p:cNvCxnSpPr>
          <p:nvPr/>
        </p:nvCxnSpPr>
        <p:spPr>
          <a:xfrm flipV="1">
            <a:off x="4494212" y="0"/>
            <a:ext cx="0" cy="2590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1A34D1A-BEFB-74B3-82B7-6B0D37384125}"/>
              </a:ext>
            </a:extLst>
          </p:cNvPr>
          <p:cNvCxnSpPr>
            <a:cxnSpLocks/>
          </p:cNvCxnSpPr>
          <p:nvPr/>
        </p:nvCxnSpPr>
        <p:spPr>
          <a:xfrm flipV="1">
            <a:off x="5408612" y="0"/>
            <a:ext cx="0" cy="2209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CC2AEB-6F2F-7A7F-29CF-1B474AFAA259}"/>
              </a:ext>
            </a:extLst>
          </p:cNvPr>
          <p:cNvCxnSpPr>
            <a:cxnSpLocks/>
          </p:cNvCxnSpPr>
          <p:nvPr/>
        </p:nvCxnSpPr>
        <p:spPr>
          <a:xfrm flipV="1">
            <a:off x="3579812" y="0"/>
            <a:ext cx="0" cy="3200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itle 12">
            <a:extLst>
              <a:ext uri="{FF2B5EF4-FFF2-40B4-BE49-F238E27FC236}">
                <a16:creationId xmlns:a16="http://schemas.microsoft.com/office/drawing/2014/main" id="{32F0C475-9FE5-2890-D6BC-3FE358C7FB98}"/>
              </a:ext>
            </a:extLst>
          </p:cNvPr>
          <p:cNvSpPr txBox="1">
            <a:spLocks/>
          </p:cNvSpPr>
          <p:nvPr/>
        </p:nvSpPr>
        <p:spPr>
          <a:xfrm>
            <a:off x="5378356" y="1941234"/>
            <a:ext cx="1696024" cy="338691"/>
          </a:xfrm>
          <a:prstGeom prst="rect">
            <a:avLst/>
          </a:prstGeom>
        </p:spPr>
        <p:txBody>
          <a:bodyPr vert="horz" lIns="121899" tIns="60949" rIns="121899" bIns="60949" rtlCol="0" anchor="b">
            <a:normAutofit fontScale="55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sz="2000" dirty="0"/>
              <a:t>Random Sample based</a:t>
            </a:r>
            <a:endParaRPr lang="en-US" dirty="0"/>
          </a:p>
        </p:txBody>
      </p:sp>
      <p:sp>
        <p:nvSpPr>
          <p:cNvPr id="23" name="Title 12">
            <a:extLst>
              <a:ext uri="{FF2B5EF4-FFF2-40B4-BE49-F238E27FC236}">
                <a16:creationId xmlns:a16="http://schemas.microsoft.com/office/drawing/2014/main" id="{3706C5C3-0CAD-2F45-594F-3BC3B8B33C66}"/>
              </a:ext>
            </a:extLst>
          </p:cNvPr>
          <p:cNvSpPr txBox="1">
            <a:spLocks/>
          </p:cNvSpPr>
          <p:nvPr/>
        </p:nvSpPr>
        <p:spPr>
          <a:xfrm>
            <a:off x="4448317" y="2336800"/>
            <a:ext cx="1696024" cy="338691"/>
          </a:xfrm>
          <a:prstGeom prst="rect">
            <a:avLst/>
          </a:prstGeom>
        </p:spPr>
        <p:txBody>
          <a:bodyPr vert="horz" lIns="121899" tIns="60949" rIns="121899" bIns="60949" rtlCol="0" anchor="b">
            <a:normAutofit fontScale="62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sz="2000" dirty="0"/>
              <a:t>Artificial Intelligence</a:t>
            </a:r>
            <a:endParaRPr lang="en-US" sz="1400" dirty="0"/>
          </a:p>
        </p:txBody>
      </p:sp>
      <p:sp>
        <p:nvSpPr>
          <p:cNvPr id="25" name="Title 12">
            <a:extLst>
              <a:ext uri="{FF2B5EF4-FFF2-40B4-BE49-F238E27FC236}">
                <a16:creationId xmlns:a16="http://schemas.microsoft.com/office/drawing/2014/main" id="{FD6E42CD-F24B-5687-9B10-7A6540AB5E46}"/>
              </a:ext>
            </a:extLst>
          </p:cNvPr>
          <p:cNvSpPr txBox="1">
            <a:spLocks/>
          </p:cNvSpPr>
          <p:nvPr/>
        </p:nvSpPr>
        <p:spPr>
          <a:xfrm>
            <a:off x="3538521" y="2911673"/>
            <a:ext cx="1696024" cy="338691"/>
          </a:xfrm>
          <a:prstGeom prst="rect">
            <a:avLst/>
          </a:prstGeom>
        </p:spPr>
        <p:txBody>
          <a:bodyPr vert="horz" lIns="121899" tIns="60949" rIns="121899" bIns="60949" rtlCol="0" anchor="b">
            <a:normAutofit fontScale="47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dirty="0"/>
              <a:t>Grid search</a:t>
            </a:r>
            <a:endParaRPr lang="en-US" dirty="0"/>
          </a:p>
        </p:txBody>
      </p:sp>
      <p:pic>
        <p:nvPicPr>
          <p:cNvPr id="3" name="Picture 2" descr="A blue and black background with circles&#10;&#10;Description automatically generated">
            <a:extLst>
              <a:ext uri="{FF2B5EF4-FFF2-40B4-BE49-F238E27FC236}">
                <a16:creationId xmlns:a16="http://schemas.microsoft.com/office/drawing/2014/main" id="{1EDED838-9500-CEBD-937D-E2A2429A4AE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32320" y="6282366"/>
            <a:ext cx="1219200" cy="575634"/>
          </a:xfrm>
          <a:prstGeom prst="rect">
            <a:avLst/>
          </a:prstGeom>
        </p:spPr>
      </p:pic>
    </p:spTree>
    <p:extLst>
      <p:ext uri="{BB962C8B-B14F-4D97-AF65-F5344CB8AC3E}">
        <p14:creationId xmlns:p14="http://schemas.microsoft.com/office/powerpoint/2010/main" val="7828133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79BEB6-96B4-20CC-81EC-F12CAF661DF5}"/>
              </a:ext>
            </a:extLst>
          </p:cNvPr>
          <p:cNvSpPr/>
          <p:nvPr/>
        </p:nvSpPr>
        <p:spPr>
          <a:xfrm>
            <a:off x="912812" y="7848600"/>
            <a:ext cx="1030049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Title 12"/>
          <p:cNvSpPr>
            <a:spLocks noGrp="1"/>
          </p:cNvSpPr>
          <p:nvPr>
            <p:ph type="title"/>
          </p:nvPr>
        </p:nvSpPr>
        <p:spPr/>
        <p:txBody>
          <a:bodyPr/>
          <a:lstStyle/>
          <a:p>
            <a:r>
              <a:rPr lang="ro-RO" dirty="0"/>
              <a:t>Algorithms:</a:t>
            </a:r>
            <a:endParaRPr lang="en-US" dirty="0"/>
          </a:p>
        </p:txBody>
      </p:sp>
      <p:pic>
        <p:nvPicPr>
          <p:cNvPr id="9" name="Picture 8" descr="A close-up of a device&#10;&#10;Description automatically generated">
            <a:extLst>
              <a:ext uri="{FF2B5EF4-FFF2-40B4-BE49-F238E27FC236}">
                <a16:creationId xmlns:a16="http://schemas.microsoft.com/office/drawing/2014/main" id="{E3F870F6-8958-DC65-A1FD-01CFD2BB2A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87940" flipH="1">
            <a:off x="8010998" y="7706203"/>
            <a:ext cx="1524000" cy="1527054"/>
          </a:xfrm>
          <a:prstGeom prst="rect">
            <a:avLst/>
          </a:prstGeom>
        </p:spPr>
      </p:pic>
      <p:pic>
        <p:nvPicPr>
          <p:cNvPr id="8" name="Picture 7" descr="A close-up of a device&#10;&#10;Description automatically generated">
            <a:extLst>
              <a:ext uri="{FF2B5EF4-FFF2-40B4-BE49-F238E27FC236}">
                <a16:creationId xmlns:a16="http://schemas.microsoft.com/office/drawing/2014/main" id="{738FA1D5-7E1C-CECD-3740-32C9C5AFDF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907541">
            <a:off x="2697837" y="7433036"/>
            <a:ext cx="1524000" cy="1527054"/>
          </a:xfrm>
          <a:prstGeom prst="rect">
            <a:avLst/>
          </a:prstGeom>
        </p:spPr>
      </p:pic>
      <p:pic>
        <p:nvPicPr>
          <p:cNvPr id="11" name="Picture 10" descr="A diagram of a network&#10;&#10;Description automatically generated">
            <a:extLst>
              <a:ext uri="{FF2B5EF4-FFF2-40B4-BE49-F238E27FC236}">
                <a16:creationId xmlns:a16="http://schemas.microsoft.com/office/drawing/2014/main" id="{D3F8299D-7707-F33F-506B-D382DCE948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9412" y="1066800"/>
            <a:ext cx="4876800" cy="4876800"/>
          </a:xfrm>
          <a:prstGeom prst="rect">
            <a:avLst/>
          </a:prstGeom>
        </p:spPr>
      </p:pic>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9412" y="1066800"/>
            <a:ext cx="1223963" cy="1223963"/>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80112" y="995363"/>
            <a:ext cx="1295400" cy="1295400"/>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2249" y="1066800"/>
            <a:ext cx="1223963" cy="122396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27101" y="2893217"/>
            <a:ext cx="1223963" cy="1223963"/>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14811" y="2893218"/>
            <a:ext cx="1223963" cy="1223963"/>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189412" y="4694238"/>
            <a:ext cx="1249362" cy="1249362"/>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02973" y="4719637"/>
            <a:ext cx="1248091" cy="1248091"/>
          </a:xfrm>
          <a:prstGeom prst="rect">
            <a:avLst/>
          </a:prstGeom>
        </p:spPr>
      </p:pic>
      <p:cxnSp>
        <p:nvCxnSpPr>
          <p:cNvPr id="27" name="Straight Connector 26">
            <a:extLst>
              <a:ext uri="{FF2B5EF4-FFF2-40B4-BE49-F238E27FC236}">
                <a16:creationId xmlns:a16="http://schemas.microsoft.com/office/drawing/2014/main" id="{4BBA50FD-C9EE-CC46-302A-C350091EFC08}"/>
              </a:ext>
            </a:extLst>
          </p:cNvPr>
          <p:cNvCxnSpPr>
            <a:cxnSpLocks/>
          </p:cNvCxnSpPr>
          <p:nvPr/>
        </p:nvCxnSpPr>
        <p:spPr>
          <a:xfrm flipV="1">
            <a:off x="4494212" y="-3276600"/>
            <a:ext cx="0" cy="2590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A73FBA-BEC8-54D4-A9EB-E8626FA6E225}"/>
              </a:ext>
            </a:extLst>
          </p:cNvPr>
          <p:cNvCxnSpPr>
            <a:cxnSpLocks/>
          </p:cNvCxnSpPr>
          <p:nvPr/>
        </p:nvCxnSpPr>
        <p:spPr>
          <a:xfrm flipV="1">
            <a:off x="5408612" y="-3276600"/>
            <a:ext cx="0" cy="2209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EE3359F-F58C-29A5-7A54-74C323C4A5B7}"/>
              </a:ext>
            </a:extLst>
          </p:cNvPr>
          <p:cNvCxnSpPr>
            <a:cxnSpLocks/>
          </p:cNvCxnSpPr>
          <p:nvPr/>
        </p:nvCxnSpPr>
        <p:spPr>
          <a:xfrm flipV="1">
            <a:off x="3579812" y="-3276600"/>
            <a:ext cx="0" cy="320040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3" name="Picture 32" descr="A black square with white lines&#10;&#10;Description automatically generated">
            <a:extLst>
              <a:ext uri="{FF2B5EF4-FFF2-40B4-BE49-F238E27FC236}">
                <a16:creationId xmlns:a16="http://schemas.microsoft.com/office/drawing/2014/main" id="{D13C8FDD-86F5-A32E-FC57-430477AF9DC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706" y="7475825"/>
            <a:ext cx="10818812" cy="4156103"/>
          </a:xfrm>
          <a:prstGeom prst="rect">
            <a:avLst/>
          </a:prstGeom>
        </p:spPr>
      </p:pic>
      <p:pic>
        <p:nvPicPr>
          <p:cNvPr id="2" name="Picture 1" descr="A blue and black background with circles&#10;&#10;Description automatically generated">
            <a:extLst>
              <a:ext uri="{FF2B5EF4-FFF2-40B4-BE49-F238E27FC236}">
                <a16:creationId xmlns:a16="http://schemas.microsoft.com/office/drawing/2014/main" id="{7A7FA790-FD58-0B9A-41B5-0CEE0101409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543800" y="6282366"/>
            <a:ext cx="1219200" cy="575634"/>
          </a:xfrm>
          <a:prstGeom prst="rect">
            <a:avLst/>
          </a:prstGeom>
        </p:spPr>
      </p:pic>
    </p:spTree>
    <p:extLst>
      <p:ext uri="{BB962C8B-B14F-4D97-AF65-F5344CB8AC3E}">
        <p14:creationId xmlns:p14="http://schemas.microsoft.com/office/powerpoint/2010/main" val="3059468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3CFDF9-F8DD-E844-5EA2-56EFED49BDA3}"/>
              </a:ext>
            </a:extLst>
          </p:cNvPr>
          <p:cNvSpPr/>
          <p:nvPr/>
        </p:nvSpPr>
        <p:spPr>
          <a:xfrm>
            <a:off x="1218883" y="2133600"/>
            <a:ext cx="1030049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descr="A graph with a red rectangle&#10;&#10;Description automatically generated">
            <a:extLst>
              <a:ext uri="{FF2B5EF4-FFF2-40B4-BE49-F238E27FC236}">
                <a16:creationId xmlns:a16="http://schemas.microsoft.com/office/drawing/2014/main" id="{123268C0-FCD1-B665-C0BE-1EDA522DA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3" y="2209801"/>
            <a:ext cx="6528096" cy="3505200"/>
          </a:xfrm>
          <a:prstGeom prst="rect">
            <a:avLst/>
          </a:prstGeom>
        </p:spPr>
      </p:pic>
      <p:pic>
        <p:nvPicPr>
          <p:cNvPr id="11" name="Picture 10" descr="A graph of a robot environment&#10;&#10;Description automatically generated">
            <a:extLst>
              <a:ext uri="{FF2B5EF4-FFF2-40B4-BE49-F238E27FC236}">
                <a16:creationId xmlns:a16="http://schemas.microsoft.com/office/drawing/2014/main" id="{A2910121-AE0A-E86A-9F40-90C9E5742270}"/>
              </a:ext>
            </a:extLst>
          </p:cNvPr>
          <p:cNvPicPr>
            <a:picLocks noChangeAspect="1"/>
          </p:cNvPicPr>
          <p:nvPr/>
        </p:nvPicPr>
        <p:blipFill rotWithShape="1">
          <a:blip r:embed="rId4">
            <a:extLst>
              <a:ext uri="{28A0092B-C50C-407E-A947-70E740481C1C}">
                <a14:useLocalDpi xmlns:a14="http://schemas.microsoft.com/office/drawing/2010/main" val="0"/>
              </a:ext>
            </a:extLst>
          </a:blip>
          <a:srcRect r="16521"/>
          <a:stretch/>
        </p:blipFill>
        <p:spPr>
          <a:xfrm>
            <a:off x="7617893" y="2172257"/>
            <a:ext cx="3901483" cy="3505200"/>
          </a:xfrm>
          <a:prstGeom prst="rect">
            <a:avLst/>
          </a:prstGeom>
        </p:spPr>
      </p:pic>
      <p:sp>
        <p:nvSpPr>
          <p:cNvPr id="13" name="Title 12"/>
          <p:cNvSpPr>
            <a:spLocks noGrp="1"/>
          </p:cNvSpPr>
          <p:nvPr>
            <p:ph type="title"/>
          </p:nvPr>
        </p:nvSpPr>
        <p:spPr/>
        <p:txBody>
          <a:bodyPr/>
          <a:lstStyle/>
          <a:p>
            <a:r>
              <a:rPr lang="ro-RO" dirty="0"/>
              <a:t>Algorithms:</a:t>
            </a:r>
            <a:endParaRPr lang="en-US" dirty="0"/>
          </a:p>
        </p:txBody>
      </p:sp>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0066" y="762975"/>
            <a:ext cx="892367" cy="892367"/>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72179" y="840582"/>
            <a:ext cx="738984" cy="738984"/>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2450" y="840583"/>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73488" y="840582"/>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72969" y="840582"/>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071930" y="840582"/>
            <a:ext cx="737155" cy="737155"/>
          </a:xfrm>
          <a:prstGeom prst="rect">
            <a:avLst/>
          </a:prstGeom>
        </p:spPr>
      </p:pic>
      <p:pic>
        <p:nvPicPr>
          <p:cNvPr id="4" name="Picture 3" descr="A black square with white lines&#10;&#10;Description automatically generated">
            <a:extLst>
              <a:ext uri="{FF2B5EF4-FFF2-40B4-BE49-F238E27FC236}">
                <a16:creationId xmlns:a16="http://schemas.microsoft.com/office/drawing/2014/main" id="{E2DC7590-7239-8AC6-7B77-CC5235C15EC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43444" y="1878311"/>
            <a:ext cx="10818812" cy="4156103"/>
          </a:xfrm>
          <a:prstGeom prst="rect">
            <a:avLst/>
          </a:prstGeom>
        </p:spPr>
      </p:pic>
      <p:pic>
        <p:nvPicPr>
          <p:cNvPr id="3" name="Picture 2" descr="A blue and black background with circles&#10;&#10;Description automatically generated">
            <a:extLst>
              <a:ext uri="{FF2B5EF4-FFF2-40B4-BE49-F238E27FC236}">
                <a16:creationId xmlns:a16="http://schemas.microsoft.com/office/drawing/2014/main" id="{624BEE5D-C3A3-1023-BD21-627BAD7C9FC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63840" y="6282366"/>
            <a:ext cx="1219200" cy="575634"/>
          </a:xfrm>
          <a:prstGeom prst="rect">
            <a:avLst/>
          </a:prstGeom>
        </p:spPr>
      </p:pic>
    </p:spTree>
    <p:extLst>
      <p:ext uri="{BB962C8B-B14F-4D97-AF65-F5344CB8AC3E}">
        <p14:creationId xmlns:p14="http://schemas.microsoft.com/office/powerpoint/2010/main" val="8690646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DB6FC7-C0C5-2F8E-08DE-EBA86D0514E5}"/>
              </a:ext>
            </a:extLst>
          </p:cNvPr>
          <p:cNvSpPr/>
          <p:nvPr/>
        </p:nvSpPr>
        <p:spPr>
          <a:xfrm>
            <a:off x="1218883" y="2133600"/>
            <a:ext cx="1030049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1" name="Picture 10" descr="A graph with a line graph&#10;&#10;Description automatically generated with medium confidence">
            <a:extLst>
              <a:ext uri="{FF2B5EF4-FFF2-40B4-BE49-F238E27FC236}">
                <a16:creationId xmlns:a16="http://schemas.microsoft.com/office/drawing/2014/main" id="{5B26A1A6-3049-2C5A-E9BE-945B952867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118" r="24994"/>
          <a:stretch/>
        </p:blipFill>
        <p:spPr>
          <a:xfrm>
            <a:off x="7952181" y="2209800"/>
            <a:ext cx="3552431" cy="3476625"/>
          </a:xfrm>
          <a:prstGeom prst="rect">
            <a:avLst/>
          </a:prstGeom>
        </p:spPr>
      </p:pic>
      <p:pic>
        <p:nvPicPr>
          <p:cNvPr id="7" name="Picture 6" descr="A graph with different colored bars&#10;&#10;Description automatically generated">
            <a:extLst>
              <a:ext uri="{FF2B5EF4-FFF2-40B4-BE49-F238E27FC236}">
                <a16:creationId xmlns:a16="http://schemas.microsoft.com/office/drawing/2014/main" id="{A81C5C15-DBCF-A344-A5AA-E180C64DD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355" y="2209800"/>
            <a:ext cx="6542457" cy="3505200"/>
          </a:xfrm>
          <a:prstGeom prst="rect">
            <a:avLst/>
          </a:prstGeom>
        </p:spPr>
      </p:pic>
      <p:sp>
        <p:nvSpPr>
          <p:cNvPr id="13" name="Title 12"/>
          <p:cNvSpPr>
            <a:spLocks noGrp="1"/>
          </p:cNvSpPr>
          <p:nvPr>
            <p:ph type="title"/>
          </p:nvPr>
        </p:nvSpPr>
        <p:spPr/>
        <p:txBody>
          <a:bodyPr/>
          <a:lstStyle/>
          <a:p>
            <a:r>
              <a:rPr lang="ro-RO" dirty="0"/>
              <a:t>Algorithms:</a:t>
            </a:r>
            <a:endParaRPr lang="en-US" dirty="0"/>
          </a:p>
        </p:txBody>
      </p:sp>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7865" y="990600"/>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28563" y="734526"/>
            <a:ext cx="882653" cy="882653"/>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11037" y="990600"/>
            <a:ext cx="738983" cy="73898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0083" y="840583"/>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1121" y="840582"/>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80602" y="840582"/>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179563" y="840582"/>
            <a:ext cx="737155" cy="737155"/>
          </a:xfrm>
          <a:prstGeom prst="rect">
            <a:avLst/>
          </a:prstGeom>
        </p:spPr>
      </p:pic>
      <p:pic>
        <p:nvPicPr>
          <p:cNvPr id="4" name="Picture 3" descr="A black square with white lines&#10;&#10;Description automatically generated">
            <a:extLst>
              <a:ext uri="{FF2B5EF4-FFF2-40B4-BE49-F238E27FC236}">
                <a16:creationId xmlns:a16="http://schemas.microsoft.com/office/drawing/2014/main" id="{776769A7-903E-12F4-D22C-AA62EFC9144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3444" y="1878311"/>
            <a:ext cx="10818812" cy="4156103"/>
          </a:xfrm>
          <a:prstGeom prst="rect">
            <a:avLst/>
          </a:prstGeom>
        </p:spPr>
      </p:pic>
      <p:pic>
        <p:nvPicPr>
          <p:cNvPr id="3" name="Picture 2" descr="A blue and black background with circles&#10;&#10;Description automatically generated">
            <a:extLst>
              <a:ext uri="{FF2B5EF4-FFF2-40B4-BE49-F238E27FC236}">
                <a16:creationId xmlns:a16="http://schemas.microsoft.com/office/drawing/2014/main" id="{3A8C32A7-C6C9-47F0-3D54-4FA8C50114D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229600" y="6282366"/>
            <a:ext cx="1219200" cy="575634"/>
          </a:xfrm>
          <a:prstGeom prst="rect">
            <a:avLst/>
          </a:prstGeom>
        </p:spPr>
      </p:pic>
    </p:spTree>
    <p:extLst>
      <p:ext uri="{BB962C8B-B14F-4D97-AF65-F5344CB8AC3E}">
        <p14:creationId xmlns:p14="http://schemas.microsoft.com/office/powerpoint/2010/main" val="13296897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r>
              <a:rPr lang="ro-RO" dirty="0"/>
              <a:t>:</a:t>
            </a:r>
            <a:endParaRPr lang="en-US" dirty="0"/>
          </a:p>
        </p:txBody>
      </p:sp>
      <p:pic>
        <p:nvPicPr>
          <p:cNvPr id="3" name="Content Placeholder 2" descr="A screenshot of a video game&#10;&#10;Description automatically generated">
            <a:extLst>
              <a:ext uri="{FF2B5EF4-FFF2-40B4-BE49-F238E27FC236}">
                <a16:creationId xmlns:a16="http://schemas.microsoft.com/office/drawing/2014/main" id="{B5747EF4-AC8C-C317-9251-F107693CCF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2639" y="1701800"/>
            <a:ext cx="4453146" cy="4462463"/>
          </a:xfrm>
        </p:spPr>
      </p:pic>
      <p:pic>
        <p:nvPicPr>
          <p:cNvPr id="5" name="Picture 4" descr="A blue and black background with circles&#10;&#10;Description automatically generated">
            <a:extLst>
              <a:ext uri="{FF2B5EF4-FFF2-40B4-BE49-F238E27FC236}">
                <a16:creationId xmlns:a16="http://schemas.microsoft.com/office/drawing/2014/main" id="{8C2572D4-C02F-53E4-317C-8DE02A96D5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472" y="6282366"/>
            <a:ext cx="1219200" cy="575634"/>
          </a:xfrm>
          <a:prstGeom prst="rect">
            <a:avLst/>
          </a:prstGeom>
        </p:spPr>
      </p:pic>
    </p:spTree>
    <p:extLst>
      <p:ext uri="{BB962C8B-B14F-4D97-AF65-F5344CB8AC3E}">
        <p14:creationId xmlns:p14="http://schemas.microsoft.com/office/powerpoint/2010/main" val="38596503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27A98C-EE83-832F-EDB2-259DE6158E14}"/>
              </a:ext>
            </a:extLst>
          </p:cNvPr>
          <p:cNvSpPr/>
          <p:nvPr/>
        </p:nvSpPr>
        <p:spPr>
          <a:xfrm>
            <a:off x="1218883" y="2133600"/>
            <a:ext cx="1030049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descr="A graph of different colored rectangles&#10;&#10;Description automatically generated">
            <a:extLst>
              <a:ext uri="{FF2B5EF4-FFF2-40B4-BE49-F238E27FC236}">
                <a16:creationId xmlns:a16="http://schemas.microsoft.com/office/drawing/2014/main" id="{9076ED9A-CC92-208D-6DB6-748123F52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884" y="2209800"/>
            <a:ext cx="6635606" cy="3505199"/>
          </a:xfrm>
          <a:prstGeom prst="rect">
            <a:avLst/>
          </a:prstGeom>
        </p:spPr>
      </p:pic>
      <p:pic>
        <p:nvPicPr>
          <p:cNvPr id="4" name="Picture 3" descr="A graph with a line going up&#10;&#10;Description automatically generated">
            <a:extLst>
              <a:ext uri="{FF2B5EF4-FFF2-40B4-BE49-F238E27FC236}">
                <a16:creationId xmlns:a16="http://schemas.microsoft.com/office/drawing/2014/main" id="{4F12B865-8C20-1E6C-A445-DCFE6AF0D2A7}"/>
              </a:ext>
            </a:extLst>
          </p:cNvPr>
          <p:cNvPicPr>
            <a:picLocks noChangeAspect="1"/>
          </p:cNvPicPr>
          <p:nvPr/>
        </p:nvPicPr>
        <p:blipFill rotWithShape="1">
          <a:blip r:embed="rId4">
            <a:extLst>
              <a:ext uri="{28A0092B-C50C-407E-A947-70E740481C1C}">
                <a14:useLocalDpi xmlns:a14="http://schemas.microsoft.com/office/drawing/2010/main" val="0"/>
              </a:ext>
            </a:extLst>
          </a:blip>
          <a:srcRect l="9071" r="17502" b="2049"/>
          <a:stretch/>
        </p:blipFill>
        <p:spPr>
          <a:xfrm>
            <a:off x="7921784" y="2209800"/>
            <a:ext cx="3657600" cy="3659431"/>
          </a:xfrm>
          <a:prstGeom prst="rect">
            <a:avLst/>
          </a:prstGeom>
        </p:spPr>
      </p:pic>
      <p:sp>
        <p:nvSpPr>
          <p:cNvPr id="13" name="Title 12"/>
          <p:cNvSpPr>
            <a:spLocks noGrp="1"/>
          </p:cNvSpPr>
          <p:nvPr>
            <p:ph type="title"/>
          </p:nvPr>
        </p:nvSpPr>
        <p:spPr/>
        <p:txBody>
          <a:bodyPr/>
          <a:lstStyle/>
          <a:p>
            <a:r>
              <a:rPr lang="ro-RO" dirty="0"/>
              <a:t>Algorithms:</a:t>
            </a:r>
            <a:endParaRPr lang="en-US" dirty="0"/>
          </a:p>
        </p:txBody>
      </p:sp>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7865" y="990600"/>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4210" y="840582"/>
            <a:ext cx="738984" cy="738984"/>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11037" y="990600"/>
            <a:ext cx="738983" cy="73898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3695" y="840583"/>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70285" y="753182"/>
            <a:ext cx="863997" cy="863997"/>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94214" y="840582"/>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3175" y="840582"/>
            <a:ext cx="737155" cy="737155"/>
          </a:xfrm>
          <a:prstGeom prst="rect">
            <a:avLst/>
          </a:prstGeom>
        </p:spPr>
      </p:pic>
      <p:pic>
        <p:nvPicPr>
          <p:cNvPr id="2" name="Picture 1" descr="A black square with white lines&#10;&#10;Description automatically generated">
            <a:extLst>
              <a:ext uri="{FF2B5EF4-FFF2-40B4-BE49-F238E27FC236}">
                <a16:creationId xmlns:a16="http://schemas.microsoft.com/office/drawing/2014/main" id="{80961CBD-DAD2-582B-7736-C669F5FB1B8E}"/>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3444" y="1878311"/>
            <a:ext cx="10818812" cy="4156103"/>
          </a:xfrm>
          <a:prstGeom prst="rect">
            <a:avLst/>
          </a:prstGeom>
        </p:spPr>
      </p:pic>
      <p:pic>
        <p:nvPicPr>
          <p:cNvPr id="6" name="Picture 5" descr="A blue and black background with circles&#10;&#10;Description automatically generated">
            <a:extLst>
              <a:ext uri="{FF2B5EF4-FFF2-40B4-BE49-F238E27FC236}">
                <a16:creationId xmlns:a16="http://schemas.microsoft.com/office/drawing/2014/main" id="{250B6B58-B315-ABF9-4A2E-77388CBE78A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77072" y="6282366"/>
            <a:ext cx="1219200" cy="575634"/>
          </a:xfrm>
          <a:prstGeom prst="rect">
            <a:avLst/>
          </a:prstGeom>
        </p:spPr>
      </p:pic>
    </p:spTree>
    <p:extLst>
      <p:ext uri="{BB962C8B-B14F-4D97-AF65-F5344CB8AC3E}">
        <p14:creationId xmlns:p14="http://schemas.microsoft.com/office/powerpoint/2010/main" val="14445566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15A33B-6EB8-D006-78DF-FB2C2BBB9C19}"/>
              </a:ext>
            </a:extLst>
          </p:cNvPr>
          <p:cNvSpPr/>
          <p:nvPr/>
        </p:nvSpPr>
        <p:spPr>
          <a:xfrm>
            <a:off x="1065212" y="2133600"/>
            <a:ext cx="10613071"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4" name="Picture 3" descr="A graph with different colored rectangles&#10;&#10;Description automatically generated">
            <a:extLst>
              <a:ext uri="{FF2B5EF4-FFF2-40B4-BE49-F238E27FC236}">
                <a16:creationId xmlns:a16="http://schemas.microsoft.com/office/drawing/2014/main" id="{9C8CE962-A7AC-E6F4-9485-04EEB3233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12" y="2209800"/>
            <a:ext cx="6705599" cy="3505200"/>
          </a:xfrm>
          <a:prstGeom prst="rect">
            <a:avLst/>
          </a:prstGeom>
        </p:spPr>
      </p:pic>
      <p:pic>
        <p:nvPicPr>
          <p:cNvPr id="7" name="Picture 6" descr="A graph with a line graph&#10;&#10;Description automatically generated">
            <a:extLst>
              <a:ext uri="{FF2B5EF4-FFF2-40B4-BE49-F238E27FC236}">
                <a16:creationId xmlns:a16="http://schemas.microsoft.com/office/drawing/2014/main" id="{DBBCB8A9-0FF6-5C6C-B961-E30CADBD6E1D}"/>
              </a:ext>
            </a:extLst>
          </p:cNvPr>
          <p:cNvPicPr>
            <a:picLocks noChangeAspect="1"/>
          </p:cNvPicPr>
          <p:nvPr/>
        </p:nvPicPr>
        <p:blipFill rotWithShape="1">
          <a:blip r:embed="rId4">
            <a:extLst>
              <a:ext uri="{28A0092B-C50C-407E-A947-70E740481C1C}">
                <a14:useLocalDpi xmlns:a14="http://schemas.microsoft.com/office/drawing/2010/main" val="0"/>
              </a:ext>
            </a:extLst>
          </a:blip>
          <a:srcRect l="8334" t="1" r="16146" b="1389"/>
          <a:stretch/>
        </p:blipFill>
        <p:spPr>
          <a:xfrm>
            <a:off x="7893517" y="2209800"/>
            <a:ext cx="3763495" cy="3685634"/>
          </a:xfrm>
          <a:prstGeom prst="rect">
            <a:avLst/>
          </a:prstGeom>
        </p:spPr>
      </p:pic>
      <p:sp>
        <p:nvSpPr>
          <p:cNvPr id="13" name="Title 12"/>
          <p:cNvSpPr>
            <a:spLocks noGrp="1"/>
          </p:cNvSpPr>
          <p:nvPr>
            <p:ph type="title"/>
          </p:nvPr>
        </p:nvSpPr>
        <p:spPr/>
        <p:txBody>
          <a:bodyPr/>
          <a:lstStyle/>
          <a:p>
            <a:r>
              <a:rPr lang="ro-RO" dirty="0"/>
              <a:t>Algorithms:</a:t>
            </a:r>
            <a:endParaRPr lang="en-US" dirty="0"/>
          </a:p>
        </p:txBody>
      </p:sp>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27865" y="990600"/>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94210" y="840582"/>
            <a:ext cx="738984" cy="738984"/>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11037" y="990600"/>
            <a:ext cx="738983" cy="73898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79049" y="840583"/>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27866" y="840582"/>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18530" y="729685"/>
            <a:ext cx="899481" cy="899481"/>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78529" y="840582"/>
            <a:ext cx="737155" cy="737155"/>
          </a:xfrm>
          <a:prstGeom prst="rect">
            <a:avLst/>
          </a:prstGeom>
        </p:spPr>
      </p:pic>
      <p:pic>
        <p:nvPicPr>
          <p:cNvPr id="2" name="Picture 1" descr="A black square with white lines&#10;&#10;Description automatically generated">
            <a:extLst>
              <a:ext uri="{FF2B5EF4-FFF2-40B4-BE49-F238E27FC236}">
                <a16:creationId xmlns:a16="http://schemas.microsoft.com/office/drawing/2014/main" id="{EE7EE717-3171-F3B6-FBA6-47B61553C09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3444" y="1878311"/>
            <a:ext cx="10818812" cy="4156103"/>
          </a:xfrm>
          <a:prstGeom prst="rect">
            <a:avLst/>
          </a:prstGeom>
        </p:spPr>
      </p:pic>
      <p:pic>
        <p:nvPicPr>
          <p:cNvPr id="8" name="Picture 7" descr="A blue and black background with circles&#10;&#10;Description automatically generated">
            <a:extLst>
              <a:ext uri="{FF2B5EF4-FFF2-40B4-BE49-F238E27FC236}">
                <a16:creationId xmlns:a16="http://schemas.microsoft.com/office/drawing/2014/main" id="{D8361483-DEB8-B229-A523-4DAD175FCFC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915400" y="6282366"/>
            <a:ext cx="1219200" cy="575634"/>
          </a:xfrm>
          <a:prstGeom prst="rect">
            <a:avLst/>
          </a:prstGeom>
        </p:spPr>
      </p:pic>
    </p:spTree>
    <p:extLst>
      <p:ext uri="{BB962C8B-B14F-4D97-AF65-F5344CB8AC3E}">
        <p14:creationId xmlns:p14="http://schemas.microsoft.com/office/powerpoint/2010/main" val="36330205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DEFE03-1B13-2EF7-EC0C-A0DF5970765B}"/>
              </a:ext>
            </a:extLst>
          </p:cNvPr>
          <p:cNvSpPr/>
          <p:nvPr/>
        </p:nvSpPr>
        <p:spPr>
          <a:xfrm>
            <a:off x="1141412" y="2133600"/>
            <a:ext cx="10437971"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descr="A graph with a line going up&#10;&#10;Description automatically generated">
            <a:extLst>
              <a:ext uri="{FF2B5EF4-FFF2-40B4-BE49-F238E27FC236}">
                <a16:creationId xmlns:a16="http://schemas.microsoft.com/office/drawing/2014/main" id="{34701E2A-DC1B-346F-4595-A4F240B7CE3F}"/>
              </a:ext>
            </a:extLst>
          </p:cNvPr>
          <p:cNvPicPr>
            <a:picLocks noChangeAspect="1"/>
          </p:cNvPicPr>
          <p:nvPr/>
        </p:nvPicPr>
        <p:blipFill rotWithShape="1">
          <a:blip r:embed="rId3">
            <a:extLst>
              <a:ext uri="{28A0092B-C50C-407E-A947-70E740481C1C}">
                <a14:useLocalDpi xmlns:a14="http://schemas.microsoft.com/office/drawing/2010/main" val="0"/>
              </a:ext>
            </a:extLst>
          </a:blip>
          <a:srcRect l="8334" t="-1866" r="17998" b="1866"/>
          <a:stretch/>
        </p:blipFill>
        <p:spPr>
          <a:xfrm>
            <a:off x="7770812" y="2133601"/>
            <a:ext cx="3808572" cy="3723732"/>
          </a:xfrm>
          <a:prstGeom prst="rect">
            <a:avLst/>
          </a:prstGeom>
        </p:spPr>
      </p:pic>
      <p:sp>
        <p:nvSpPr>
          <p:cNvPr id="13" name="Title 12"/>
          <p:cNvSpPr>
            <a:spLocks noGrp="1"/>
          </p:cNvSpPr>
          <p:nvPr>
            <p:ph type="title"/>
          </p:nvPr>
        </p:nvSpPr>
        <p:spPr/>
        <p:txBody>
          <a:bodyPr/>
          <a:lstStyle/>
          <a:p>
            <a:r>
              <a:rPr lang="ro-RO" dirty="0"/>
              <a:t>Algorithms:</a:t>
            </a:r>
            <a:endParaRPr lang="en-US" dirty="0"/>
          </a:p>
        </p:txBody>
      </p:sp>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7865" y="990600"/>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210" y="840582"/>
            <a:ext cx="738984" cy="738984"/>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1037" y="990600"/>
            <a:ext cx="738983" cy="73898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61348" y="737227"/>
            <a:ext cx="891939" cy="891939"/>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27866" y="840582"/>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3308" y="840582"/>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94214" y="840582"/>
            <a:ext cx="737155" cy="737155"/>
          </a:xfrm>
          <a:prstGeom prst="rect">
            <a:avLst/>
          </a:prstGeom>
        </p:spPr>
      </p:pic>
      <p:pic>
        <p:nvPicPr>
          <p:cNvPr id="4" name="Picture 3" descr="A graph with different colored squares&#10;&#10;Description automatically generated">
            <a:extLst>
              <a:ext uri="{FF2B5EF4-FFF2-40B4-BE49-F238E27FC236}">
                <a16:creationId xmlns:a16="http://schemas.microsoft.com/office/drawing/2014/main" id="{A3D4A2E2-65B5-7BED-FBF9-05D1CBA3ED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41412" y="2209799"/>
            <a:ext cx="6629400" cy="3505201"/>
          </a:xfrm>
          <a:prstGeom prst="rect">
            <a:avLst/>
          </a:prstGeom>
        </p:spPr>
      </p:pic>
      <p:pic>
        <p:nvPicPr>
          <p:cNvPr id="2" name="Picture 1" descr="A black square with white lines&#10;&#10;Description automatically generated">
            <a:extLst>
              <a:ext uri="{FF2B5EF4-FFF2-40B4-BE49-F238E27FC236}">
                <a16:creationId xmlns:a16="http://schemas.microsoft.com/office/drawing/2014/main" id="{800B1ABC-5803-3742-4D9D-B4C74F8562DB}"/>
              </a:ext>
            </a:extLst>
          </p:cNvPr>
          <p:cNvPicPr>
            <a:picLocks noGrp="1" noRot="1" noChangeAspect="1" noMove="1" noResize="1" noEditPoints="1" noAdjustHandles="1" noChangeArrowheads="1" noChangeShapeType="1" noCrop="1"/>
          </p:cNvPicPr>
          <p:nvPr/>
        </p:nvPicPr>
        <p:blipFill>
          <a:blip r:embed="rId12" cstate="print">
            <a:extLst>
              <a:ext uri="{28A0092B-C50C-407E-A947-70E740481C1C}">
                <a14:useLocalDpi xmlns:a14="http://schemas.microsoft.com/office/drawing/2010/main" val="0"/>
              </a:ext>
            </a:extLst>
          </a:blip>
          <a:stretch>
            <a:fillRect/>
          </a:stretch>
        </p:blipFill>
        <p:spPr>
          <a:xfrm>
            <a:off x="943444" y="1878311"/>
            <a:ext cx="10818812" cy="4156103"/>
          </a:xfrm>
          <a:prstGeom prst="rect">
            <a:avLst/>
          </a:prstGeom>
        </p:spPr>
      </p:pic>
      <p:pic>
        <p:nvPicPr>
          <p:cNvPr id="6" name="Picture 5" descr="A blue and black background with circles&#10;&#10;Description automatically generated">
            <a:extLst>
              <a:ext uri="{FF2B5EF4-FFF2-40B4-BE49-F238E27FC236}">
                <a16:creationId xmlns:a16="http://schemas.microsoft.com/office/drawing/2014/main" id="{846E2FED-B6FA-66D5-25D8-5EBCE702D1E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235440" y="6282366"/>
            <a:ext cx="1219200" cy="575634"/>
          </a:xfrm>
          <a:prstGeom prst="rect">
            <a:avLst/>
          </a:prstGeom>
        </p:spPr>
      </p:pic>
    </p:spTree>
    <p:extLst>
      <p:ext uri="{BB962C8B-B14F-4D97-AF65-F5344CB8AC3E}">
        <p14:creationId xmlns:p14="http://schemas.microsoft.com/office/powerpoint/2010/main" val="27477726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62F66D-2EEF-9724-6EF9-39C49C6DD6B8}"/>
              </a:ext>
            </a:extLst>
          </p:cNvPr>
          <p:cNvSpPr/>
          <p:nvPr/>
        </p:nvSpPr>
        <p:spPr>
          <a:xfrm>
            <a:off x="1065213" y="2133600"/>
            <a:ext cx="10509726"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descr="A graph with a line graph&#10;&#10;Description automatically generated">
            <a:extLst>
              <a:ext uri="{FF2B5EF4-FFF2-40B4-BE49-F238E27FC236}">
                <a16:creationId xmlns:a16="http://schemas.microsoft.com/office/drawing/2014/main" id="{CA50E770-B50D-F0B7-3CBA-08600F9FC807}"/>
              </a:ext>
            </a:extLst>
          </p:cNvPr>
          <p:cNvPicPr>
            <a:picLocks noChangeAspect="1"/>
          </p:cNvPicPr>
          <p:nvPr/>
        </p:nvPicPr>
        <p:blipFill rotWithShape="1">
          <a:blip r:embed="rId3">
            <a:extLst>
              <a:ext uri="{28A0092B-C50C-407E-A947-70E740481C1C}">
                <a14:useLocalDpi xmlns:a14="http://schemas.microsoft.com/office/drawing/2010/main" val="0"/>
              </a:ext>
            </a:extLst>
          </a:blip>
          <a:srcRect l="11484" r="15076" b="6250"/>
          <a:stretch/>
        </p:blipFill>
        <p:spPr>
          <a:xfrm>
            <a:off x="7923212" y="2220188"/>
            <a:ext cx="3651727" cy="3496334"/>
          </a:xfrm>
          <a:prstGeom prst="rect">
            <a:avLst/>
          </a:prstGeom>
        </p:spPr>
      </p:pic>
      <p:sp>
        <p:nvSpPr>
          <p:cNvPr id="13" name="Title 12"/>
          <p:cNvSpPr>
            <a:spLocks noGrp="1"/>
          </p:cNvSpPr>
          <p:nvPr>
            <p:ph type="title"/>
          </p:nvPr>
        </p:nvSpPr>
        <p:spPr/>
        <p:txBody>
          <a:bodyPr/>
          <a:lstStyle/>
          <a:p>
            <a:r>
              <a:rPr lang="ro-RO" dirty="0"/>
              <a:t>Algorithms:</a:t>
            </a:r>
            <a:endParaRPr lang="en-US" dirty="0"/>
          </a:p>
        </p:txBody>
      </p:sp>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7865" y="990600"/>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210" y="840582"/>
            <a:ext cx="738984" cy="738984"/>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1037" y="990600"/>
            <a:ext cx="738983" cy="73898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68793" y="840583"/>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27866" y="840582"/>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3308" y="840582"/>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56795" y="739537"/>
            <a:ext cx="838200" cy="838200"/>
          </a:xfrm>
          <a:prstGeom prst="rect">
            <a:avLst/>
          </a:prstGeom>
        </p:spPr>
      </p:pic>
      <p:pic>
        <p:nvPicPr>
          <p:cNvPr id="4" name="Picture 3" descr="A graph with different colored squares&#10;&#10;Description automatically generated">
            <a:extLst>
              <a:ext uri="{FF2B5EF4-FFF2-40B4-BE49-F238E27FC236}">
                <a16:creationId xmlns:a16="http://schemas.microsoft.com/office/drawing/2014/main" id="{2C1966FE-42CC-9EE7-8C95-1EA7113B3EF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5212" y="2209801"/>
            <a:ext cx="6666837" cy="3505200"/>
          </a:xfrm>
          <a:prstGeom prst="rect">
            <a:avLst/>
          </a:prstGeom>
        </p:spPr>
      </p:pic>
      <p:pic>
        <p:nvPicPr>
          <p:cNvPr id="2" name="Picture 1" descr="A black square with white lines&#10;&#10;Description automatically generated">
            <a:extLst>
              <a:ext uri="{FF2B5EF4-FFF2-40B4-BE49-F238E27FC236}">
                <a16:creationId xmlns:a16="http://schemas.microsoft.com/office/drawing/2014/main" id="{7EB72F9D-68AF-7F9C-1694-523AF3FCA25D}"/>
              </a:ext>
            </a:extLst>
          </p:cNvPr>
          <p:cNvPicPr>
            <a:picLocks noGrp="1" noRot="1" noChangeAspect="1" noMove="1" noResize="1" noEditPoints="1" noAdjustHandles="1" noChangeArrowheads="1" noChangeShapeType="1" noCrop="1"/>
          </p:cNvPicPr>
          <p:nvPr/>
        </p:nvPicPr>
        <p:blipFill>
          <a:blip r:embed="rId12" cstate="print">
            <a:extLst>
              <a:ext uri="{28A0092B-C50C-407E-A947-70E740481C1C}">
                <a14:useLocalDpi xmlns:a14="http://schemas.microsoft.com/office/drawing/2010/main" val="0"/>
              </a:ext>
            </a:extLst>
          </a:blip>
          <a:stretch>
            <a:fillRect/>
          </a:stretch>
        </p:blipFill>
        <p:spPr>
          <a:xfrm>
            <a:off x="943444" y="1878311"/>
            <a:ext cx="10818812" cy="4156103"/>
          </a:xfrm>
          <a:prstGeom prst="rect">
            <a:avLst/>
          </a:prstGeom>
        </p:spPr>
      </p:pic>
      <p:pic>
        <p:nvPicPr>
          <p:cNvPr id="6" name="Picture 5" descr="A blue and black background with circles&#10;&#10;Description automatically generated">
            <a:extLst>
              <a:ext uri="{FF2B5EF4-FFF2-40B4-BE49-F238E27FC236}">
                <a16:creationId xmlns:a16="http://schemas.microsoft.com/office/drawing/2014/main" id="{4359C886-EBA4-B302-3D8E-7142E70BB86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601200" y="6282366"/>
            <a:ext cx="1219200" cy="575634"/>
          </a:xfrm>
          <a:prstGeom prst="rect">
            <a:avLst/>
          </a:prstGeom>
        </p:spPr>
      </p:pic>
    </p:spTree>
    <p:extLst>
      <p:ext uri="{BB962C8B-B14F-4D97-AF65-F5344CB8AC3E}">
        <p14:creationId xmlns:p14="http://schemas.microsoft.com/office/powerpoint/2010/main" val="5237889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Algorithms general results:</a:t>
            </a:r>
            <a:endParaRPr lang="en-US" dirty="0"/>
          </a:p>
        </p:txBody>
      </p:sp>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865" y="990600"/>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4210" y="840582"/>
            <a:ext cx="738984" cy="738984"/>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1037" y="990600"/>
            <a:ext cx="738983" cy="73898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68793" y="840583"/>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27866" y="840582"/>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3308" y="840582"/>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60378" y="840582"/>
            <a:ext cx="737155" cy="737155"/>
          </a:xfrm>
          <a:prstGeom prst="rect">
            <a:avLst/>
          </a:prstGeom>
        </p:spPr>
      </p:pic>
      <p:pic>
        <p:nvPicPr>
          <p:cNvPr id="3" name="Picture 2" descr="A graph of different colored bars&#10;&#10;Description automatically generated">
            <a:extLst>
              <a:ext uri="{FF2B5EF4-FFF2-40B4-BE49-F238E27FC236}">
                <a16:creationId xmlns:a16="http://schemas.microsoft.com/office/drawing/2014/main" id="{B7EDD48C-0982-DD96-31B4-18E780D6032A}"/>
              </a:ext>
            </a:extLst>
          </p:cNvPr>
          <p:cNvPicPr>
            <a:picLocks noChangeAspect="1"/>
          </p:cNvPicPr>
          <p:nvPr/>
        </p:nvPicPr>
        <p:blipFill rotWithShape="1">
          <a:blip r:embed="rId10">
            <a:extLst>
              <a:ext uri="{28A0092B-C50C-407E-A947-70E740481C1C}">
                <a14:useLocalDpi xmlns:a14="http://schemas.microsoft.com/office/drawing/2010/main" val="0"/>
              </a:ext>
            </a:extLst>
          </a:blip>
          <a:srcRect b="3916"/>
          <a:stretch/>
        </p:blipFill>
        <p:spPr>
          <a:xfrm>
            <a:off x="2648148" y="1577737"/>
            <a:ext cx="6892527" cy="4415075"/>
          </a:xfrm>
          <a:prstGeom prst="rect">
            <a:avLst/>
          </a:prstGeom>
        </p:spPr>
      </p:pic>
      <p:pic>
        <p:nvPicPr>
          <p:cNvPr id="4" name="Picture 3" descr="A black square with white lines&#10;&#10;Description automatically generated">
            <a:extLst>
              <a:ext uri="{FF2B5EF4-FFF2-40B4-BE49-F238E27FC236}">
                <a16:creationId xmlns:a16="http://schemas.microsoft.com/office/drawing/2014/main" id="{9E751C06-9220-0654-6ECA-E5C682AFAC93}"/>
              </a:ext>
            </a:extLst>
          </p:cNvPr>
          <p:cNvPicPr>
            <a:picLocks/>
          </p:cNvPicPr>
          <p:nvPr/>
        </p:nvPicPr>
        <p:blipFill>
          <a:blip r:embed="rId11" cstate="print">
            <a:extLst>
              <a:ext uri="{28A0092B-C50C-407E-A947-70E740481C1C}">
                <a14:useLocalDpi xmlns:a14="http://schemas.microsoft.com/office/drawing/2010/main" val="0"/>
              </a:ext>
            </a:extLst>
          </a:blip>
          <a:stretch>
            <a:fillRect/>
          </a:stretch>
        </p:blipFill>
        <p:spPr>
          <a:xfrm>
            <a:off x="989727" y="7010400"/>
            <a:ext cx="10818812" cy="4156103"/>
          </a:xfrm>
          <a:prstGeom prst="rect">
            <a:avLst/>
          </a:prstGeom>
        </p:spPr>
      </p:pic>
      <p:sp>
        <p:nvSpPr>
          <p:cNvPr id="2" name="Rectangle 1">
            <a:extLst>
              <a:ext uri="{FF2B5EF4-FFF2-40B4-BE49-F238E27FC236}">
                <a16:creationId xmlns:a16="http://schemas.microsoft.com/office/drawing/2014/main" id="{68DB3CC2-3BA7-8F62-0153-138F4908694F}"/>
              </a:ext>
            </a:extLst>
          </p:cNvPr>
          <p:cNvSpPr/>
          <p:nvPr/>
        </p:nvSpPr>
        <p:spPr>
          <a:xfrm>
            <a:off x="1218883" y="7315200"/>
            <a:ext cx="10300493"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6" name="Picture 5" descr="A blue and black background with circles&#10;&#10;Description automatically generated">
            <a:extLst>
              <a:ext uri="{FF2B5EF4-FFF2-40B4-BE49-F238E27FC236}">
                <a16:creationId xmlns:a16="http://schemas.microsoft.com/office/drawing/2014/main" id="{A3FE3DCB-83FE-D9A7-EA04-51857321EAD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21240" y="6282366"/>
            <a:ext cx="1219200" cy="575634"/>
          </a:xfrm>
          <a:prstGeom prst="rect">
            <a:avLst/>
          </a:prstGeom>
        </p:spPr>
      </p:pic>
    </p:spTree>
    <p:extLst>
      <p:ext uri="{BB962C8B-B14F-4D97-AF65-F5344CB8AC3E}">
        <p14:creationId xmlns:p14="http://schemas.microsoft.com/office/powerpoint/2010/main" val="14919283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Conclusions:</a:t>
            </a:r>
            <a:endParaRPr lang="en-US" dirty="0"/>
          </a:p>
        </p:txBody>
      </p:sp>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3350" y="4436155"/>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4396" y="2908614"/>
            <a:ext cx="738984" cy="738984"/>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3350" y="3397925"/>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7170" y="3429000"/>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35310" y="3964457"/>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61372" y="2426769"/>
            <a:ext cx="737155" cy="737155"/>
          </a:xfrm>
          <a:prstGeom prst="rect">
            <a:avLst/>
          </a:prstGeom>
        </p:spPr>
      </p:pic>
      <p:sp>
        <p:nvSpPr>
          <p:cNvPr id="3" name="Title 12">
            <a:extLst>
              <a:ext uri="{FF2B5EF4-FFF2-40B4-BE49-F238E27FC236}">
                <a16:creationId xmlns:a16="http://schemas.microsoft.com/office/drawing/2014/main" id="{A530AD14-0C01-7BCC-1A68-27CE864BB096}"/>
              </a:ext>
            </a:extLst>
          </p:cNvPr>
          <p:cNvSpPr txBox="1">
            <a:spLocks/>
          </p:cNvSpPr>
          <p:nvPr/>
        </p:nvSpPr>
        <p:spPr>
          <a:xfrm>
            <a:off x="2204559" y="2452330"/>
            <a:ext cx="3581400" cy="72060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sz="2000" dirty="0"/>
              <a:t>The best one overall, very big potential for real time systems; </a:t>
            </a:r>
            <a:endParaRPr lang="en-US" sz="2000" dirty="0"/>
          </a:p>
        </p:txBody>
      </p:sp>
      <p:sp>
        <p:nvSpPr>
          <p:cNvPr id="6" name="Title 12">
            <a:extLst>
              <a:ext uri="{FF2B5EF4-FFF2-40B4-BE49-F238E27FC236}">
                <a16:creationId xmlns:a16="http://schemas.microsoft.com/office/drawing/2014/main" id="{1443AE0E-ECF6-D496-E031-C3C69DF62B45}"/>
              </a:ext>
            </a:extLst>
          </p:cNvPr>
          <p:cNvSpPr txBox="1">
            <a:spLocks/>
          </p:cNvSpPr>
          <p:nvPr/>
        </p:nvSpPr>
        <p:spPr>
          <a:xfrm>
            <a:off x="2166459" y="3429000"/>
            <a:ext cx="3581400" cy="720607"/>
          </a:xfrm>
          <a:prstGeom prst="rect">
            <a:avLst/>
          </a:prstGeom>
        </p:spPr>
        <p:txBody>
          <a:bodyPr vert="horz" lIns="121899" tIns="60949" rIns="121899" bIns="60949" rtlCol="0" anchor="b">
            <a:normAutofit fontScale="85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sz="2000" dirty="0"/>
              <a:t>Very consistent speed, great posibility of rewiring in case of dinamyc obstacles;</a:t>
            </a:r>
            <a:endParaRPr lang="en-US" sz="2000" dirty="0"/>
          </a:p>
        </p:txBody>
      </p:sp>
      <p:sp>
        <p:nvSpPr>
          <p:cNvPr id="7" name="Title 12">
            <a:extLst>
              <a:ext uri="{FF2B5EF4-FFF2-40B4-BE49-F238E27FC236}">
                <a16:creationId xmlns:a16="http://schemas.microsoft.com/office/drawing/2014/main" id="{892AA1C1-B1DC-51F1-F4E2-0C4CE7A2E129}"/>
              </a:ext>
            </a:extLst>
          </p:cNvPr>
          <p:cNvSpPr txBox="1">
            <a:spLocks/>
          </p:cNvSpPr>
          <p:nvPr/>
        </p:nvSpPr>
        <p:spPr>
          <a:xfrm>
            <a:off x="2143677" y="4399443"/>
            <a:ext cx="3581400" cy="72060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sz="2000" dirty="0"/>
              <a:t>Great potential for future implementations with NN</a:t>
            </a:r>
            <a:endParaRPr lang="en-US" sz="2000" dirty="0"/>
          </a:p>
        </p:txBody>
      </p:sp>
      <p:sp>
        <p:nvSpPr>
          <p:cNvPr id="12" name="Title 12">
            <a:extLst>
              <a:ext uri="{FF2B5EF4-FFF2-40B4-BE49-F238E27FC236}">
                <a16:creationId xmlns:a16="http://schemas.microsoft.com/office/drawing/2014/main" id="{8BF2D823-10A0-08C0-DBD7-4069FBCDE924}"/>
              </a:ext>
            </a:extLst>
          </p:cNvPr>
          <p:cNvSpPr txBox="1">
            <a:spLocks/>
          </p:cNvSpPr>
          <p:nvPr/>
        </p:nvSpPr>
        <p:spPr>
          <a:xfrm>
            <a:off x="7394257" y="3435828"/>
            <a:ext cx="3581400" cy="72060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sz="2000" dirty="0"/>
              <a:t>Each one has an aspect in which it is the most constant one;</a:t>
            </a:r>
            <a:endParaRPr lang="en-US" sz="2000" dirty="0"/>
          </a:p>
        </p:txBody>
      </p:sp>
      <p:pic>
        <p:nvPicPr>
          <p:cNvPr id="2" name="Picture 1" descr="A blue and black background with circles&#10;&#10;Description automatically generated">
            <a:extLst>
              <a:ext uri="{FF2B5EF4-FFF2-40B4-BE49-F238E27FC236}">
                <a16:creationId xmlns:a16="http://schemas.microsoft.com/office/drawing/2014/main" id="{FC081C8E-1E5C-8516-5FEF-80739E9A07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72800" y="6282366"/>
            <a:ext cx="1219200" cy="575634"/>
          </a:xfrm>
          <a:prstGeom prst="rect">
            <a:avLst/>
          </a:prstGeom>
        </p:spPr>
      </p:pic>
    </p:spTree>
    <p:extLst>
      <p:ext uri="{BB962C8B-B14F-4D97-AF65-F5344CB8AC3E}">
        <p14:creationId xmlns:p14="http://schemas.microsoft.com/office/powerpoint/2010/main" val="40224831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Bibliography:</a:t>
            </a:r>
            <a:endParaRPr lang="en-US" dirty="0"/>
          </a:p>
        </p:txBody>
      </p:sp>
      <p:pic>
        <p:nvPicPr>
          <p:cNvPr id="5" name="Picture 4" descr="A blue and black background with circles&#10;&#10;Description automatically generated">
            <a:extLst>
              <a:ext uri="{FF2B5EF4-FFF2-40B4-BE49-F238E27FC236}">
                <a16:creationId xmlns:a16="http://schemas.microsoft.com/office/drawing/2014/main" id="{8C2572D4-C02F-53E4-317C-8DE02A96D5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88825" y="6259189"/>
            <a:ext cx="1219200" cy="575634"/>
          </a:xfrm>
          <a:prstGeom prst="rect">
            <a:avLst/>
          </a:prstGeom>
        </p:spPr>
      </p:pic>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7865" y="990600"/>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210" y="840582"/>
            <a:ext cx="738984" cy="738984"/>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1037" y="990600"/>
            <a:ext cx="738983" cy="73898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68793" y="840583"/>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27866" y="840582"/>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3308" y="840582"/>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20245" y="840582"/>
            <a:ext cx="737155" cy="737155"/>
          </a:xfrm>
          <a:prstGeom prst="rect">
            <a:avLst/>
          </a:prstGeom>
        </p:spPr>
      </p:pic>
      <p:sp>
        <p:nvSpPr>
          <p:cNvPr id="2" name="Title 12">
            <a:extLst>
              <a:ext uri="{FF2B5EF4-FFF2-40B4-BE49-F238E27FC236}">
                <a16:creationId xmlns:a16="http://schemas.microsoft.com/office/drawing/2014/main" id="{48D844D9-2A3C-8198-5F2F-39D80683E92A}"/>
              </a:ext>
            </a:extLst>
          </p:cNvPr>
          <p:cNvSpPr txBox="1">
            <a:spLocks/>
          </p:cNvSpPr>
          <p:nvPr/>
        </p:nvSpPr>
        <p:spPr>
          <a:xfrm>
            <a:off x="1218883" y="3962400"/>
            <a:ext cx="7390051" cy="1223963"/>
          </a:xfrm>
          <a:prstGeom prst="rect">
            <a:avLst/>
          </a:prstGeom>
        </p:spPr>
        <p:txBody>
          <a:bodyPr vert="horz" lIns="121899" tIns="60949" rIns="121899" bIns="60949" rtlCol="0" anchor="b">
            <a:normAutofit fontScale="25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just"/>
            <a:r>
              <a:rPr lang="en-US" dirty="0"/>
              <a:t>[1] M. Jain, “Lane line detection,” International Journal for Research in Applied Science and Engineering Technology, vol. 12, pp. 4932–4938, 04 2024. </a:t>
            </a:r>
            <a:endParaRPr lang="ro-RO" dirty="0"/>
          </a:p>
          <a:p>
            <a:pPr algn="just"/>
            <a:r>
              <a:rPr lang="en-US" dirty="0"/>
              <a:t>[2] Y. Guo and Z. Liu, “</a:t>
            </a:r>
            <a:r>
              <a:rPr lang="en-US" dirty="0" err="1"/>
              <a:t>Uav</a:t>
            </a:r>
            <a:r>
              <a:rPr lang="en-US" dirty="0"/>
              <a:t> path planning based on deep reinforcement learning,” International Journal of Advanced Network, Monitoring and Controls, vol. 8, pp. 81–88, 03 2024. </a:t>
            </a:r>
            <a:endParaRPr lang="ro-RO" dirty="0"/>
          </a:p>
          <a:p>
            <a:pPr algn="just"/>
            <a:r>
              <a:rPr lang="en-US" dirty="0"/>
              <a:t>[3] M. Laith, A. </a:t>
            </a:r>
            <a:r>
              <a:rPr lang="en-US" dirty="0" err="1"/>
              <a:t>Humaidi</a:t>
            </a:r>
            <a:r>
              <a:rPr lang="en-US" dirty="0"/>
              <a:t>, and E. </a:t>
            </a:r>
            <a:r>
              <a:rPr lang="en-US" dirty="0" err="1"/>
              <a:t>Flaieh</a:t>
            </a:r>
            <a:r>
              <a:rPr lang="en-US" dirty="0"/>
              <a:t>, “A comparison study and real-time implementation of path planning of two arm planar manipulator based on graph search algorithms in obstacle environment,” ICIC Express Letters, vol. 17, pp. 61–72, 01 2023. </a:t>
            </a:r>
            <a:endParaRPr lang="ro-RO" dirty="0"/>
          </a:p>
          <a:p>
            <a:pPr algn="just"/>
            <a:r>
              <a:rPr lang="en-US" dirty="0"/>
              <a:t>[4] Q. Zou, M. Le, and Y. Shen, “</a:t>
            </a:r>
            <a:r>
              <a:rPr lang="en-US" dirty="0" err="1"/>
              <a:t>Rrt</a:t>
            </a:r>
            <a:r>
              <a:rPr lang="en-US" dirty="0"/>
              <a:t> path planning algorithm with enhanced sampling,” Journal of Physics: Conference Series, vol. 2580, p. 012017, 09 2023. </a:t>
            </a:r>
            <a:endParaRPr lang="ro-RO" dirty="0"/>
          </a:p>
          <a:p>
            <a:pPr algn="just"/>
            <a:r>
              <a:rPr lang="en-US" dirty="0"/>
              <a:t>[5] H.-C. Chen, L. Shih An, T.-H. Chang, h.-M. Feng, and Y.-C. Chen, “Hybrid centralized training and decentralized execution reinforcement learning in multi-agent path-finding simulations,” Applied Sciences, vol. 14, p. 3960, 05 2024. </a:t>
            </a:r>
            <a:endParaRPr lang="ro-RO" dirty="0"/>
          </a:p>
          <a:p>
            <a:pPr algn="just"/>
            <a:r>
              <a:rPr lang="en-US" dirty="0"/>
              <a:t>[6] Y. Guo and Z. Liu, “</a:t>
            </a:r>
            <a:r>
              <a:rPr lang="en-US" dirty="0" err="1"/>
              <a:t>Uav</a:t>
            </a:r>
            <a:r>
              <a:rPr lang="en-US" dirty="0"/>
              <a:t> path planning based on deep reinforcement learning,” International Journal of Advanced Network, Monitoring and Controls, vol. 8, pp. 81–88, 03 2024. </a:t>
            </a:r>
            <a:endParaRPr lang="ro-RO" dirty="0"/>
          </a:p>
          <a:p>
            <a:pPr algn="just"/>
            <a:r>
              <a:rPr lang="en-US" dirty="0"/>
              <a:t>[7] J.-S. Shaw and S.-Y. Lee, “Using genetic algorithm for drawing path planning in a robotic arm pencil sketching system,” Proceedings of the Institution of Mechanical Engineers, Part C: Journal of Mechanical Engineering Science, 02 2024. </a:t>
            </a:r>
            <a:endParaRPr lang="ro-RO" dirty="0"/>
          </a:p>
          <a:p>
            <a:pPr algn="just"/>
            <a:r>
              <a:rPr lang="en-US" dirty="0"/>
              <a:t>[8] M. Sun, Design of Path Planning Algorithm for Intelligent Robot Based on Chaos Genetic Algorithm, pp. 127–135. 10 2023. </a:t>
            </a:r>
            <a:endParaRPr lang="ro-RO" dirty="0"/>
          </a:p>
          <a:p>
            <a:pPr algn="just"/>
            <a:r>
              <a:rPr lang="en-US" dirty="0"/>
              <a:t>[9] Z. Lin, Q. Zhang, Z. Tian, P. Yu, and J. Lan, “</a:t>
            </a:r>
            <a:r>
              <a:rPr lang="en-US" dirty="0" err="1"/>
              <a:t>Dpl</a:t>
            </a:r>
            <a:r>
              <a:rPr lang="en-US" dirty="0"/>
              <a:t>-slam: Enhancing dynamic point-line slam through dense semantic methods,” IEEE Sensors Journal, vol. PP, pp. 1–1, 05 2024. </a:t>
            </a:r>
            <a:endParaRPr lang="ro-RO" dirty="0"/>
          </a:p>
          <a:p>
            <a:pPr algn="just"/>
            <a:r>
              <a:rPr lang="en-US" dirty="0"/>
              <a:t>[10] M. Begum, M. H. Shuvo, M. G. </a:t>
            </a:r>
            <a:r>
              <a:rPr lang="en-US" dirty="0" err="1"/>
              <a:t>Mostofa</a:t>
            </a:r>
            <a:r>
              <a:rPr lang="en-US" dirty="0"/>
              <a:t>, A. Kamrul, A. K. Islam Riad, M. </a:t>
            </a:r>
            <a:r>
              <a:rPr lang="en-US" dirty="0" err="1"/>
              <a:t>Arabin</a:t>
            </a:r>
            <a:r>
              <a:rPr lang="en-US" dirty="0"/>
              <a:t>, I. </a:t>
            </a:r>
            <a:r>
              <a:rPr lang="en-US" dirty="0" err="1"/>
              <a:t>Talukder</a:t>
            </a:r>
            <a:r>
              <a:rPr lang="en-US" dirty="0"/>
              <a:t>, S. </a:t>
            </a:r>
            <a:r>
              <a:rPr lang="en-US" dirty="0" err="1"/>
              <a:t>Mst</a:t>
            </a:r>
            <a:r>
              <a:rPr lang="en-US" dirty="0"/>
              <a:t>, Akter, and H. Shahriar, “M-</a:t>
            </a:r>
            <a:r>
              <a:rPr lang="en-US" dirty="0" err="1"/>
              <a:t>dbscan</a:t>
            </a:r>
            <a:r>
              <a:rPr lang="en-US" dirty="0"/>
              <a:t>: Modified </a:t>
            </a:r>
            <a:r>
              <a:rPr lang="en-US" dirty="0" err="1"/>
              <a:t>dbscan</a:t>
            </a:r>
            <a:r>
              <a:rPr lang="en-US" dirty="0"/>
              <a:t> clustering algorithm for detecting and controlling outliers,” 04 2024. </a:t>
            </a:r>
            <a:endParaRPr lang="ro-RO" dirty="0"/>
          </a:p>
          <a:p>
            <a:pPr algn="just"/>
            <a:r>
              <a:rPr lang="en-US" dirty="0"/>
              <a:t>[11] J. Yao, “</a:t>
            </a:r>
            <a:r>
              <a:rPr lang="en-US" dirty="0" err="1"/>
              <a:t>Rrt</a:t>
            </a:r>
            <a:r>
              <a:rPr lang="en-US" dirty="0"/>
              <a:t> algorithm learning and optimization,” Applied and Computational Engineering, vol. 53, pp. 296–302, 03 2024. </a:t>
            </a:r>
            <a:endParaRPr lang="ro-RO" dirty="0"/>
          </a:p>
          <a:p>
            <a:pPr algn="just"/>
            <a:r>
              <a:rPr lang="en-US" dirty="0"/>
              <a:t>[12] Z. Tu, W. Zhuang, Y. </a:t>
            </a:r>
            <a:r>
              <a:rPr lang="en-US" dirty="0" err="1"/>
              <a:t>Leng</a:t>
            </a:r>
            <a:r>
              <a:rPr lang="en-US" dirty="0"/>
              <a:t>, and C. Fu, Accelerated Informed RRT*: Fast and Asymptotically Path Planning Method Combined with RRT*- Connect and APF, pp. 279–292. 10 2023. </a:t>
            </a:r>
            <a:endParaRPr lang="ro-RO" dirty="0"/>
          </a:p>
          <a:p>
            <a:pPr algn="just"/>
            <a:r>
              <a:rPr lang="en-US" dirty="0"/>
              <a:t>[13] Y. Li and S. Ma, “Navigation of apple tree pruning robot based on improved </a:t>
            </a:r>
            <a:r>
              <a:rPr lang="en-US" dirty="0" err="1"/>
              <a:t>rrt</a:t>
            </a:r>
            <a:r>
              <a:rPr lang="en-US" dirty="0"/>
              <a:t>-connect algorithm,” Agriculture, vol. 13, p. 1495, 07 2023. </a:t>
            </a:r>
            <a:endParaRPr lang="ro-RO" dirty="0"/>
          </a:p>
          <a:p>
            <a:pPr algn="just"/>
            <a:r>
              <a:rPr lang="en-US" dirty="0"/>
              <a:t>[14] H. Pu, X. Wan, T. Song, P. </a:t>
            </a:r>
            <a:r>
              <a:rPr lang="en-US" dirty="0" err="1"/>
              <a:t>Schonfeld</a:t>
            </a:r>
            <a:r>
              <a:rPr lang="en-US" dirty="0"/>
              <a:t>, and L. Peng, “A 3d-rrt-star algorithm for optimizing constrained mountain railway alignments,” Engineering Applications of Artificial Intelligence, vol. 130, p. 107770, 04 2024. </a:t>
            </a:r>
            <a:endParaRPr lang="ro-RO" dirty="0"/>
          </a:p>
          <a:p>
            <a:pPr algn="just"/>
            <a:r>
              <a:rPr lang="en-US" dirty="0"/>
              <a:t>[15] Z. Wu, Z. Meng, W. Zhao, and Z. Wu, “Fast-</a:t>
            </a:r>
            <a:r>
              <a:rPr lang="en-US" dirty="0" err="1"/>
              <a:t>rrt</a:t>
            </a:r>
            <a:r>
              <a:rPr lang="en-US" dirty="0"/>
              <a:t>: A </a:t>
            </a:r>
            <a:r>
              <a:rPr lang="en-US" dirty="0" err="1"/>
              <a:t>rrt</a:t>
            </a:r>
            <a:r>
              <a:rPr lang="en-US" dirty="0"/>
              <a:t>-based optimal path finding method,” Applied Sciences, vol. 11, p. 11777, 12 2021. [16] R. </a:t>
            </a:r>
            <a:r>
              <a:rPr lang="en-US" dirty="0" err="1"/>
              <a:t>Mankudiyil</a:t>
            </a:r>
            <a:r>
              <a:rPr lang="en-US" dirty="0"/>
              <a:t>, R. </a:t>
            </a:r>
            <a:r>
              <a:rPr lang="en-US" dirty="0" err="1"/>
              <a:t>Dornberger</a:t>
            </a:r>
            <a:r>
              <a:rPr lang="en-US" dirty="0"/>
              <a:t>, and T. Hanne, “Improved genetic algorithm in a static environment for the robotic path planning problem,” pp. 217–230, 02 2024.</a:t>
            </a:r>
          </a:p>
        </p:txBody>
      </p:sp>
    </p:spTree>
    <p:extLst>
      <p:ext uri="{BB962C8B-B14F-4D97-AF65-F5344CB8AC3E}">
        <p14:creationId xmlns:p14="http://schemas.microsoft.com/office/powerpoint/2010/main" val="28315513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418012" y="2988925"/>
            <a:ext cx="3352800" cy="880150"/>
          </a:xfrm>
        </p:spPr>
        <p:txBody>
          <a:bodyPr>
            <a:normAutofit/>
          </a:bodyPr>
          <a:lstStyle/>
          <a:p>
            <a:r>
              <a:rPr lang="ro-RO" sz="5400" dirty="0">
                <a:solidFill>
                  <a:srgbClr val="E2EEFF"/>
                </a:solidFill>
                <a:latin typeface="Google Sans"/>
              </a:rPr>
              <a:t>T</a:t>
            </a:r>
            <a:r>
              <a:rPr lang="en-US" sz="5400" b="0" i="0" dirty="0">
                <a:solidFill>
                  <a:srgbClr val="E2EEFF"/>
                </a:solidFill>
                <a:effectLst/>
                <a:latin typeface="Google Sans"/>
              </a:rPr>
              <a:t>hank</a:t>
            </a:r>
            <a:r>
              <a:rPr lang="ro-RO" sz="5400" b="0" i="0" dirty="0">
                <a:solidFill>
                  <a:srgbClr val="E2EEFF"/>
                </a:solidFill>
                <a:effectLst/>
                <a:latin typeface="Google Sans"/>
              </a:rPr>
              <a:t> </a:t>
            </a:r>
            <a:r>
              <a:rPr lang="en-US" sz="5400" b="0" i="0" dirty="0">
                <a:solidFill>
                  <a:srgbClr val="E2EEFF"/>
                </a:solidFill>
                <a:effectLst/>
                <a:latin typeface="Google Sans"/>
              </a:rPr>
              <a:t>you</a:t>
            </a:r>
            <a:r>
              <a:rPr lang="ro-RO" sz="5400" b="0" i="0" dirty="0">
                <a:solidFill>
                  <a:srgbClr val="E2EEFF"/>
                </a:solidFill>
                <a:effectLst/>
                <a:latin typeface="Google Sans"/>
              </a:rPr>
              <a:t>!</a:t>
            </a:r>
            <a:endParaRPr lang="en-US" sz="8800" dirty="0"/>
          </a:p>
        </p:txBody>
      </p:sp>
      <p:pic>
        <p:nvPicPr>
          <p:cNvPr id="5" name="Picture 4" descr="A blue and black background with circles&#10;&#10;Description automatically generated">
            <a:extLst>
              <a:ext uri="{FF2B5EF4-FFF2-40B4-BE49-F238E27FC236}">
                <a16:creationId xmlns:a16="http://schemas.microsoft.com/office/drawing/2014/main" id="{8C2572D4-C02F-53E4-317C-8DE02A96D5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88825" y="6259189"/>
            <a:ext cx="1219200" cy="575634"/>
          </a:xfrm>
          <a:prstGeom prst="rect">
            <a:avLst/>
          </a:prstGeom>
        </p:spPr>
      </p:pic>
      <p:pic>
        <p:nvPicPr>
          <p:cNvPr id="14" name="Picture 13" descr="A pink circle with black text&#10;&#10;Description automatically generated">
            <a:extLst>
              <a:ext uri="{FF2B5EF4-FFF2-40B4-BE49-F238E27FC236}">
                <a16:creationId xmlns:a16="http://schemas.microsoft.com/office/drawing/2014/main" id="{92DEA6BC-AA52-FDB0-4C99-AB826BFBCB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7865" y="990600"/>
            <a:ext cx="737155" cy="737155"/>
          </a:xfrm>
          <a:prstGeom prst="rect">
            <a:avLst/>
          </a:prstGeom>
        </p:spPr>
      </p:pic>
      <p:pic>
        <p:nvPicPr>
          <p:cNvPr id="16" name="Picture 15" descr="A blue circle with black text&#10;&#10;Description automatically generated">
            <a:extLst>
              <a:ext uri="{FF2B5EF4-FFF2-40B4-BE49-F238E27FC236}">
                <a16:creationId xmlns:a16="http://schemas.microsoft.com/office/drawing/2014/main" id="{DF8A00AE-6436-207A-1082-9E092694CA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210" y="840582"/>
            <a:ext cx="738984" cy="738984"/>
          </a:xfrm>
          <a:prstGeom prst="rect">
            <a:avLst/>
          </a:prstGeom>
        </p:spPr>
      </p:pic>
      <p:pic>
        <p:nvPicPr>
          <p:cNvPr id="18" name="Picture 17" descr="A green circle with a black letter and a symbol&#10;&#10;Description automatically generated">
            <a:extLst>
              <a:ext uri="{FF2B5EF4-FFF2-40B4-BE49-F238E27FC236}">
                <a16:creationId xmlns:a16="http://schemas.microsoft.com/office/drawing/2014/main" id="{AD819A95-057B-43E0-E386-BB99F0014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1037" y="990600"/>
            <a:ext cx="738983" cy="738983"/>
          </a:xfrm>
          <a:prstGeom prst="rect">
            <a:avLst/>
          </a:prstGeom>
        </p:spPr>
      </p:pic>
      <p:pic>
        <p:nvPicPr>
          <p:cNvPr id="20" name="Picture 19" descr="A green and blue circle with black text&#10;&#10;Description automatically generated">
            <a:extLst>
              <a:ext uri="{FF2B5EF4-FFF2-40B4-BE49-F238E27FC236}">
                <a16:creationId xmlns:a16="http://schemas.microsoft.com/office/drawing/2014/main" id="{FDF3AA71-9070-F5B8-B01F-7B617B7FF9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68793" y="840583"/>
            <a:ext cx="737156" cy="737156"/>
          </a:xfrm>
          <a:prstGeom prst="rect">
            <a:avLst/>
          </a:prstGeom>
        </p:spPr>
      </p:pic>
      <p:pic>
        <p:nvPicPr>
          <p:cNvPr id="22" name="Picture 21" descr="A blue circle with black text&#10;&#10;Description automatically generated">
            <a:extLst>
              <a:ext uri="{FF2B5EF4-FFF2-40B4-BE49-F238E27FC236}">
                <a16:creationId xmlns:a16="http://schemas.microsoft.com/office/drawing/2014/main" id="{A2EB9C50-F4E7-0A8C-1BE4-84BA3319CE4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27866" y="840582"/>
            <a:ext cx="737155" cy="737155"/>
          </a:xfrm>
          <a:prstGeom prst="rect">
            <a:avLst/>
          </a:prstGeom>
        </p:spPr>
      </p:pic>
      <p:pic>
        <p:nvPicPr>
          <p:cNvPr id="24" name="Picture 23" descr="A blue circle with black text&#10;&#10;Description automatically generated">
            <a:extLst>
              <a:ext uri="{FF2B5EF4-FFF2-40B4-BE49-F238E27FC236}">
                <a16:creationId xmlns:a16="http://schemas.microsoft.com/office/drawing/2014/main" id="{F00B6E93-D5E0-6D22-28E9-F4B597374CC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3308" y="840582"/>
            <a:ext cx="737155" cy="737155"/>
          </a:xfrm>
          <a:prstGeom prst="rect">
            <a:avLst/>
          </a:prstGeom>
        </p:spPr>
      </p:pic>
      <p:pic>
        <p:nvPicPr>
          <p:cNvPr id="26" name="Picture 25" descr="A green and blue circle with black text&#10;&#10;Description automatically generated">
            <a:extLst>
              <a:ext uri="{FF2B5EF4-FFF2-40B4-BE49-F238E27FC236}">
                <a16:creationId xmlns:a16="http://schemas.microsoft.com/office/drawing/2014/main" id="{9313AA17-4283-561E-4005-0314858E2C4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20245" y="840582"/>
            <a:ext cx="737155" cy="737155"/>
          </a:xfrm>
          <a:prstGeom prst="rect">
            <a:avLst/>
          </a:prstGeom>
        </p:spPr>
      </p:pic>
    </p:spTree>
    <p:extLst>
      <p:ext uri="{BB962C8B-B14F-4D97-AF65-F5344CB8AC3E}">
        <p14:creationId xmlns:p14="http://schemas.microsoft.com/office/powerpoint/2010/main" val="17193636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r>
              <a:rPr lang="ro-RO" dirty="0"/>
              <a:t>:</a:t>
            </a:r>
            <a:endParaRPr lang="en-US" dirty="0"/>
          </a:p>
        </p:txBody>
      </p:sp>
      <p:pic>
        <p:nvPicPr>
          <p:cNvPr id="3" name="Content Placeholder 2" descr="A screenshot of a video game&#10;&#10;Description automatically generated">
            <a:extLst>
              <a:ext uri="{FF2B5EF4-FFF2-40B4-BE49-F238E27FC236}">
                <a16:creationId xmlns:a16="http://schemas.microsoft.com/office/drawing/2014/main" id="{B5747EF4-AC8C-C317-9251-F107693CCF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2639" y="1701800"/>
            <a:ext cx="4453146" cy="4462463"/>
          </a:xfrm>
        </p:spPr>
      </p:pic>
      <p:sp>
        <p:nvSpPr>
          <p:cNvPr id="7" name="Title 12">
            <a:extLst>
              <a:ext uri="{FF2B5EF4-FFF2-40B4-BE49-F238E27FC236}">
                <a16:creationId xmlns:a16="http://schemas.microsoft.com/office/drawing/2014/main" id="{23EB8605-4017-ED1A-07B2-FFE9FF1C6D83}"/>
              </a:ext>
            </a:extLst>
          </p:cNvPr>
          <p:cNvSpPr txBox="1">
            <a:spLocks/>
          </p:cNvSpPr>
          <p:nvPr/>
        </p:nvSpPr>
        <p:spPr>
          <a:xfrm>
            <a:off x="1218882" y="149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dirty="0"/>
              <a:t>Mapping</a:t>
            </a:r>
            <a:endParaRPr lang="en-US" dirty="0"/>
          </a:p>
        </p:txBody>
      </p:sp>
      <p:pic>
        <p:nvPicPr>
          <p:cNvPr id="2" name="Picture 1" descr="A blue and black background with circles&#10;&#10;Description automatically generated">
            <a:extLst>
              <a:ext uri="{FF2B5EF4-FFF2-40B4-BE49-F238E27FC236}">
                <a16:creationId xmlns:a16="http://schemas.microsoft.com/office/drawing/2014/main" id="{C85B8F63-AA4A-543A-648F-846E8B15E9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6282366"/>
            <a:ext cx="1219200" cy="575634"/>
          </a:xfrm>
          <a:prstGeom prst="rect">
            <a:avLst/>
          </a:prstGeom>
        </p:spPr>
      </p:pic>
    </p:spTree>
    <p:extLst>
      <p:ext uri="{BB962C8B-B14F-4D97-AF65-F5344CB8AC3E}">
        <p14:creationId xmlns:p14="http://schemas.microsoft.com/office/powerpoint/2010/main" val="29010946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r>
              <a:rPr lang="ro-RO" dirty="0"/>
              <a:t>:</a:t>
            </a:r>
            <a:endParaRPr lang="en-US" dirty="0"/>
          </a:p>
        </p:txBody>
      </p:sp>
      <p:pic>
        <p:nvPicPr>
          <p:cNvPr id="8" name="Content Placeholder 7">
            <a:extLst>
              <a:ext uri="{FF2B5EF4-FFF2-40B4-BE49-F238E27FC236}">
                <a16:creationId xmlns:a16="http://schemas.microsoft.com/office/drawing/2014/main" id="{F486AFFF-3778-850D-3DFB-8B8AC34ECC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2639" y="1701800"/>
            <a:ext cx="4453146" cy="4462463"/>
          </a:xfrm>
          <a:prstGeom prst="rect">
            <a:avLst/>
          </a:prstGeom>
        </p:spPr>
      </p:pic>
      <p:sp>
        <p:nvSpPr>
          <p:cNvPr id="11" name="Title 12">
            <a:extLst>
              <a:ext uri="{FF2B5EF4-FFF2-40B4-BE49-F238E27FC236}">
                <a16:creationId xmlns:a16="http://schemas.microsoft.com/office/drawing/2014/main" id="{F8C6F042-8D3D-99B8-AB5C-6A2015CBBD39}"/>
              </a:ext>
            </a:extLst>
          </p:cNvPr>
          <p:cNvSpPr txBox="1">
            <a:spLocks/>
          </p:cNvSpPr>
          <p:nvPr/>
        </p:nvSpPr>
        <p:spPr>
          <a:xfrm>
            <a:off x="1218882" y="149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dirty="0"/>
              <a:t>Mapping</a:t>
            </a:r>
          </a:p>
        </p:txBody>
      </p:sp>
      <p:sp>
        <p:nvSpPr>
          <p:cNvPr id="12" name="Title 12">
            <a:extLst>
              <a:ext uri="{FF2B5EF4-FFF2-40B4-BE49-F238E27FC236}">
                <a16:creationId xmlns:a16="http://schemas.microsoft.com/office/drawing/2014/main" id="{3EA45EBB-1C67-DCBA-1BE4-6FC3E847547C}"/>
              </a:ext>
            </a:extLst>
          </p:cNvPr>
          <p:cNvSpPr txBox="1">
            <a:spLocks/>
          </p:cNvSpPr>
          <p:nvPr/>
        </p:nvSpPr>
        <p:spPr>
          <a:xfrm>
            <a:off x="1218882" y="2722563"/>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dirty="0"/>
              <a:t>Path Planning</a:t>
            </a:r>
          </a:p>
        </p:txBody>
      </p:sp>
      <p:pic>
        <p:nvPicPr>
          <p:cNvPr id="2" name="Picture 1" descr="A blue and black background with circles&#10;&#10;Description automatically generated">
            <a:extLst>
              <a:ext uri="{FF2B5EF4-FFF2-40B4-BE49-F238E27FC236}">
                <a16:creationId xmlns:a16="http://schemas.microsoft.com/office/drawing/2014/main" id="{CA620F14-FF06-0323-999C-69980E2EC8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400" y="6282366"/>
            <a:ext cx="1219200" cy="575634"/>
          </a:xfrm>
          <a:prstGeom prst="rect">
            <a:avLst/>
          </a:prstGeom>
        </p:spPr>
      </p:pic>
    </p:spTree>
    <p:extLst>
      <p:ext uri="{BB962C8B-B14F-4D97-AF65-F5344CB8AC3E}">
        <p14:creationId xmlns:p14="http://schemas.microsoft.com/office/powerpoint/2010/main" val="1668682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Introduction:</a:t>
            </a:r>
            <a:endParaRPr lang="en-US" dirty="0"/>
          </a:p>
        </p:txBody>
      </p:sp>
      <p:pic>
        <p:nvPicPr>
          <p:cNvPr id="6" name="Content Placeholder 5" descr="A map with arrows and a person&#10;&#10;Description automatically generated">
            <a:extLst>
              <a:ext uri="{FF2B5EF4-FFF2-40B4-BE49-F238E27FC236}">
                <a16:creationId xmlns:a16="http://schemas.microsoft.com/office/drawing/2014/main" id="{14288983-83BB-AC05-1654-163A34F6DA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2639" y="1701800"/>
            <a:ext cx="4453146" cy="4462463"/>
          </a:xfrm>
        </p:spPr>
      </p:pic>
      <p:sp>
        <p:nvSpPr>
          <p:cNvPr id="9" name="Title 12">
            <a:extLst>
              <a:ext uri="{FF2B5EF4-FFF2-40B4-BE49-F238E27FC236}">
                <a16:creationId xmlns:a16="http://schemas.microsoft.com/office/drawing/2014/main" id="{F29FE325-F6C6-B141-6206-EDF22D95DE4E}"/>
              </a:ext>
            </a:extLst>
          </p:cNvPr>
          <p:cNvSpPr txBox="1">
            <a:spLocks/>
          </p:cNvSpPr>
          <p:nvPr/>
        </p:nvSpPr>
        <p:spPr>
          <a:xfrm>
            <a:off x="1218882" y="149860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dirty="0"/>
              <a:t>Mapping</a:t>
            </a:r>
          </a:p>
        </p:txBody>
      </p:sp>
      <p:sp>
        <p:nvSpPr>
          <p:cNvPr id="10" name="Title 12">
            <a:extLst>
              <a:ext uri="{FF2B5EF4-FFF2-40B4-BE49-F238E27FC236}">
                <a16:creationId xmlns:a16="http://schemas.microsoft.com/office/drawing/2014/main" id="{AC38E178-2FF9-7471-4276-DE89FFC0CB54}"/>
              </a:ext>
            </a:extLst>
          </p:cNvPr>
          <p:cNvSpPr txBox="1">
            <a:spLocks/>
          </p:cNvSpPr>
          <p:nvPr/>
        </p:nvSpPr>
        <p:spPr>
          <a:xfrm>
            <a:off x="1218882" y="2722563"/>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dirty="0"/>
              <a:t>Path Planning</a:t>
            </a:r>
          </a:p>
        </p:txBody>
      </p:sp>
      <p:sp>
        <p:nvSpPr>
          <p:cNvPr id="11" name="Title 12">
            <a:extLst>
              <a:ext uri="{FF2B5EF4-FFF2-40B4-BE49-F238E27FC236}">
                <a16:creationId xmlns:a16="http://schemas.microsoft.com/office/drawing/2014/main" id="{D680F2F9-F0BB-692C-6F46-1F1E75022A93}"/>
              </a:ext>
            </a:extLst>
          </p:cNvPr>
          <p:cNvSpPr txBox="1">
            <a:spLocks/>
          </p:cNvSpPr>
          <p:nvPr/>
        </p:nvSpPr>
        <p:spPr>
          <a:xfrm>
            <a:off x="1228089" y="4355307"/>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ro-RO" dirty="0"/>
              <a:t>Obstacle </a:t>
            </a:r>
          </a:p>
          <a:p>
            <a:r>
              <a:rPr lang="ro-RO" dirty="0"/>
              <a:t>Avoidence</a:t>
            </a:r>
          </a:p>
        </p:txBody>
      </p:sp>
      <p:pic>
        <p:nvPicPr>
          <p:cNvPr id="2" name="Picture 1" descr="A blue and black background with circles&#10;&#10;Description automatically generated">
            <a:extLst>
              <a:ext uri="{FF2B5EF4-FFF2-40B4-BE49-F238E27FC236}">
                <a16:creationId xmlns:a16="http://schemas.microsoft.com/office/drawing/2014/main" id="{31DD41DB-E281-3EE2-CB2B-B9921BF43A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1600" y="6282366"/>
            <a:ext cx="1219200" cy="575634"/>
          </a:xfrm>
          <a:prstGeom prst="rect">
            <a:avLst/>
          </a:prstGeom>
        </p:spPr>
      </p:pic>
    </p:spTree>
    <p:extLst>
      <p:ext uri="{BB962C8B-B14F-4D97-AF65-F5344CB8AC3E}">
        <p14:creationId xmlns:p14="http://schemas.microsoft.com/office/powerpoint/2010/main" val="127720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Introduction:</a:t>
            </a:r>
            <a:endParaRPr lang="en-US" dirty="0"/>
          </a:p>
        </p:txBody>
      </p:sp>
      <p:pic>
        <p:nvPicPr>
          <p:cNvPr id="7" name="Content Placeholder 6" descr="A map with a robot and a triangle&#10;&#10;Description automatically generated">
            <a:extLst>
              <a:ext uri="{FF2B5EF4-FFF2-40B4-BE49-F238E27FC236}">
                <a16:creationId xmlns:a16="http://schemas.microsoft.com/office/drawing/2014/main" id="{B85AA819-564C-F20F-1890-43AA90FDC09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67981" y="1701800"/>
            <a:ext cx="4462463" cy="4462463"/>
          </a:xfrm>
        </p:spPr>
      </p:pic>
      <p:pic>
        <p:nvPicPr>
          <p:cNvPr id="2" name="Picture 1" descr="A blue and black background with circles&#10;&#10;Description automatically generated">
            <a:extLst>
              <a:ext uri="{FF2B5EF4-FFF2-40B4-BE49-F238E27FC236}">
                <a16:creationId xmlns:a16="http://schemas.microsoft.com/office/drawing/2014/main" id="{A5392C69-61CA-E534-CA55-1534E8C471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5920" y="6282366"/>
            <a:ext cx="1219200" cy="575634"/>
          </a:xfrm>
          <a:prstGeom prst="rect">
            <a:avLst/>
          </a:prstGeom>
        </p:spPr>
      </p:pic>
    </p:spTree>
    <p:extLst>
      <p:ext uri="{BB962C8B-B14F-4D97-AF65-F5344CB8AC3E}">
        <p14:creationId xmlns:p14="http://schemas.microsoft.com/office/powerpoint/2010/main" val="20565598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Introduction:</a:t>
            </a:r>
            <a:endParaRPr lang="en-US" dirty="0"/>
          </a:p>
        </p:txBody>
      </p:sp>
      <p:pic>
        <p:nvPicPr>
          <p:cNvPr id="6" name="Content Placeholder 5" descr="A map with a window and arrows&#10;&#10;Description automatically generated">
            <a:extLst>
              <a:ext uri="{FF2B5EF4-FFF2-40B4-BE49-F238E27FC236}">
                <a16:creationId xmlns:a16="http://schemas.microsoft.com/office/drawing/2014/main" id="{BD11FAEE-97D0-F1BE-BA15-069B3ADDC5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37281" y="1701800"/>
            <a:ext cx="4723862" cy="4462463"/>
          </a:xfrm>
        </p:spPr>
      </p:pic>
      <p:pic>
        <p:nvPicPr>
          <p:cNvPr id="2" name="Picture 1" descr="A blue and black background with circles&#10;&#10;Description automatically generated">
            <a:extLst>
              <a:ext uri="{FF2B5EF4-FFF2-40B4-BE49-F238E27FC236}">
                <a16:creationId xmlns:a16="http://schemas.microsoft.com/office/drawing/2014/main" id="{3D7ED398-225B-F75B-B11C-F7C3D9B1BD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7400" y="6282366"/>
            <a:ext cx="1219200" cy="575634"/>
          </a:xfrm>
          <a:prstGeom prst="rect">
            <a:avLst/>
          </a:prstGeom>
        </p:spPr>
      </p:pic>
    </p:spTree>
    <p:extLst>
      <p:ext uri="{BB962C8B-B14F-4D97-AF65-F5344CB8AC3E}">
        <p14:creationId xmlns:p14="http://schemas.microsoft.com/office/powerpoint/2010/main" val="34678106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RO" dirty="0"/>
              <a:t>Introduction:</a:t>
            </a:r>
            <a:endParaRPr lang="en-US" dirty="0"/>
          </a:p>
        </p:txBody>
      </p:sp>
      <p:pic>
        <p:nvPicPr>
          <p:cNvPr id="7" name="Content Placeholder 6" descr="A blue screen with a qr code&#10;&#10;Description automatically generated">
            <a:extLst>
              <a:ext uri="{FF2B5EF4-FFF2-40B4-BE49-F238E27FC236}">
                <a16:creationId xmlns:a16="http://schemas.microsoft.com/office/drawing/2014/main" id="{F5D6BC29-3BAB-7B7C-4EC6-147B851F27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31889"/>
            <a:ext cx="12188825" cy="6886576"/>
          </a:xfrm>
        </p:spPr>
      </p:pic>
      <p:pic>
        <p:nvPicPr>
          <p:cNvPr id="10" name="Picture 9" descr="A close-up of a device&#10;&#10;Description automatically generated">
            <a:extLst>
              <a:ext uri="{FF2B5EF4-FFF2-40B4-BE49-F238E27FC236}">
                <a16:creationId xmlns:a16="http://schemas.microsoft.com/office/drawing/2014/main" id="{6DDFB207-D56D-BD08-8724-9889A33CE7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41292" y="7819339"/>
            <a:ext cx="816396" cy="818032"/>
          </a:xfrm>
          <a:prstGeom prst="rect">
            <a:avLst/>
          </a:prstGeom>
        </p:spPr>
      </p:pic>
      <p:pic>
        <p:nvPicPr>
          <p:cNvPr id="11" name="Picture 10" descr="A close-up of a device&#10;&#10;Description automatically generated">
            <a:extLst>
              <a:ext uri="{FF2B5EF4-FFF2-40B4-BE49-F238E27FC236}">
                <a16:creationId xmlns:a16="http://schemas.microsoft.com/office/drawing/2014/main" id="{49BD3054-EEDF-4106-0A0A-7D77B93371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3031402" y="7767688"/>
            <a:ext cx="816396" cy="818032"/>
          </a:xfrm>
          <a:prstGeom prst="rect">
            <a:avLst/>
          </a:prstGeom>
        </p:spPr>
      </p:pic>
      <p:pic>
        <p:nvPicPr>
          <p:cNvPr id="12" name="Picture 11" descr="A grey square device with a black background&#10;&#10;Description automatically generated">
            <a:extLst>
              <a:ext uri="{FF2B5EF4-FFF2-40B4-BE49-F238E27FC236}">
                <a16:creationId xmlns:a16="http://schemas.microsoft.com/office/drawing/2014/main" id="{46B1D6F5-BE27-04E7-9315-20CE2B84B3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323740" y="8333264"/>
            <a:ext cx="816396" cy="593248"/>
          </a:xfrm>
          <a:prstGeom prst="rect">
            <a:avLst/>
          </a:prstGeom>
        </p:spPr>
      </p:pic>
      <p:pic>
        <p:nvPicPr>
          <p:cNvPr id="15" name="Picture 14" descr="A close-up of a computer chip&#10;&#10;Description automatically generated">
            <a:extLst>
              <a:ext uri="{FF2B5EF4-FFF2-40B4-BE49-F238E27FC236}">
                <a16:creationId xmlns:a16="http://schemas.microsoft.com/office/drawing/2014/main" id="{92B8D181-AB3C-C4DB-6ADC-4B8CEBCF788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469588" y="7632900"/>
            <a:ext cx="1343990" cy="976633"/>
          </a:xfrm>
          <a:prstGeom prst="rect">
            <a:avLst/>
          </a:prstGeom>
        </p:spPr>
      </p:pic>
      <p:pic>
        <p:nvPicPr>
          <p:cNvPr id="17" name="Picture 16" descr="A blue circuit board with two round speakers&#10;&#10;Description automatically generated">
            <a:extLst>
              <a:ext uri="{FF2B5EF4-FFF2-40B4-BE49-F238E27FC236}">
                <a16:creationId xmlns:a16="http://schemas.microsoft.com/office/drawing/2014/main" id="{174F95D1-3576-BB68-1826-BE8995D2880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409612" y="7694073"/>
            <a:ext cx="953587" cy="692940"/>
          </a:xfrm>
          <a:prstGeom prst="rect">
            <a:avLst/>
          </a:prstGeom>
        </p:spPr>
      </p:pic>
      <p:pic>
        <p:nvPicPr>
          <p:cNvPr id="9" name="Content Placeholder 5" descr="A white robotic arm with a screen&#10;&#10;Description automatically generated">
            <a:extLst>
              <a:ext uri="{FF2B5EF4-FFF2-40B4-BE49-F238E27FC236}">
                <a16:creationId xmlns:a16="http://schemas.microsoft.com/office/drawing/2014/main" id="{57930E96-265A-6E54-FACA-DC9DDC4C9D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52212" y="4659105"/>
            <a:ext cx="4873625" cy="4873625"/>
          </a:xfrm>
          <a:prstGeom prst="rect">
            <a:avLst/>
          </a:prstGeom>
        </p:spPr>
      </p:pic>
      <p:pic>
        <p:nvPicPr>
          <p:cNvPr id="3" name="Picture 2" descr="A blue and black background with circles&#10;&#10;Description automatically generated">
            <a:extLst>
              <a:ext uri="{FF2B5EF4-FFF2-40B4-BE49-F238E27FC236}">
                <a16:creationId xmlns:a16="http://schemas.microsoft.com/office/drawing/2014/main" id="{38C66BC9-F931-43E5-A07F-81A8C1464DD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70212" y="7010400"/>
            <a:ext cx="1219200" cy="575634"/>
          </a:xfrm>
          <a:prstGeom prst="rect">
            <a:avLst/>
          </a:prstGeom>
        </p:spPr>
      </p:pic>
    </p:spTree>
    <p:extLst>
      <p:ext uri="{BB962C8B-B14F-4D97-AF65-F5344CB8AC3E}">
        <p14:creationId xmlns:p14="http://schemas.microsoft.com/office/powerpoint/2010/main" val="41745984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www.w3.org/XML/1998/namespace"/>
    <ds:schemaRef ds:uri="4873beb7-5857-4685-be1f-d57550cc96cc"/>
    <ds:schemaRef ds:uri="http://schemas.microsoft.com/office/infopath/2007/PartnerControl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1916</TotalTime>
  <Words>2429</Words>
  <Application>Microsoft Office PowerPoint</Application>
  <PresentationFormat>Custom</PresentationFormat>
  <Paragraphs>172</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Google Sans</vt:lpstr>
      <vt:lpstr>Tech 16x9</vt:lpstr>
      <vt:lpstr>An Analysis on Real-time Data based Path Planning Strategies for Wheeled Mobile Robots  </vt:lpstr>
      <vt:lpstr>Abstract:</vt:lpstr>
      <vt:lpstr>Introduction:</vt:lpstr>
      <vt:lpstr>Introduction:</vt:lpstr>
      <vt:lpstr>Introduction:</vt:lpstr>
      <vt:lpstr>Introduction:</vt:lpstr>
      <vt:lpstr>Introduction:</vt:lpstr>
      <vt:lpstr>Introduction:</vt:lpstr>
      <vt:lpstr>Introduction:</vt:lpstr>
      <vt:lpstr>Methodology:</vt:lpstr>
      <vt:lpstr>Methodology:</vt:lpstr>
      <vt:lpstr>Methodology:</vt:lpstr>
      <vt:lpstr>Methodology:</vt:lpstr>
      <vt:lpstr>Methodology:</vt:lpstr>
      <vt:lpstr>Methodology:</vt:lpstr>
      <vt:lpstr>Data filtering:</vt:lpstr>
      <vt:lpstr>Data filtering:</vt:lpstr>
      <vt:lpstr>Data filtering:</vt:lpstr>
      <vt:lpstr>Data filtering:</vt:lpstr>
      <vt:lpstr>Data filtering:</vt:lpstr>
      <vt:lpstr>Space quantization:</vt:lpstr>
      <vt:lpstr>Object extension:</vt:lpstr>
      <vt:lpstr>Object reduction to one point (lidar test grid):</vt:lpstr>
      <vt:lpstr>Five by five scene test mapping:</vt:lpstr>
      <vt:lpstr>Random scene test mapping:</vt:lpstr>
      <vt:lpstr>Algorithms:</vt:lpstr>
      <vt:lpstr>Algorithms:</vt:lpstr>
      <vt:lpstr>Algorithms:</vt:lpstr>
      <vt:lpstr>Algorithms:</vt:lpstr>
      <vt:lpstr>Algorithms:</vt:lpstr>
      <vt:lpstr>Algorithms:</vt:lpstr>
      <vt:lpstr>Algorithms:</vt:lpstr>
      <vt:lpstr>Algorithms:</vt:lpstr>
      <vt:lpstr>Algorithms general results:</vt:lpstr>
      <vt:lpstr>Conclusions:</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on Real-time Data based Path Planning Strategies for Wheeled Mobile Robots</dc:title>
  <dc:creator>Iulian Vornicu</dc:creator>
  <cp:lastModifiedBy>Iulian Vornicu</cp:lastModifiedBy>
  <cp:revision>50</cp:revision>
  <dcterms:created xsi:type="dcterms:W3CDTF">2024-05-19T19:12:44Z</dcterms:created>
  <dcterms:modified xsi:type="dcterms:W3CDTF">2024-05-22T14:27:43Z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