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92" r:id="rId2"/>
    <p:sldId id="325" r:id="rId3"/>
    <p:sldId id="324" r:id="rId4"/>
    <p:sldId id="277" r:id="rId5"/>
    <p:sldId id="328" r:id="rId6"/>
    <p:sldId id="333" r:id="rId7"/>
    <p:sldId id="293" r:id="rId8"/>
    <p:sldId id="326" r:id="rId9"/>
    <p:sldId id="301" r:id="rId10"/>
    <p:sldId id="314" r:id="rId11"/>
    <p:sldId id="327" r:id="rId12"/>
    <p:sldId id="329" r:id="rId13"/>
    <p:sldId id="330" r:id="rId14"/>
    <p:sldId id="332" r:id="rId15"/>
    <p:sldId id="323" r:id="rId16"/>
    <p:sldId id="331" r:id="rId17"/>
    <p:sldId id="287" r:id="rId18"/>
    <p:sldId id="297" r:id="rId19"/>
    <p:sldId id="298" r:id="rId20"/>
    <p:sldId id="299" r:id="rId21"/>
    <p:sldId id="285" r:id="rId22"/>
    <p:sldId id="291" r:id="rId23"/>
    <p:sldId id="290" r:id="rId24"/>
    <p:sldId id="334" r:id="rId25"/>
  </p:sldIdLst>
  <p:sldSz cx="18288000" cy="10287000"/>
  <p:notesSz cx="6858000" cy="9144000"/>
  <p:embeddedFontLst>
    <p:embeddedFont>
      <p:font typeface="Pretendard" panose="020B0600000101010101" charset="-127"/>
      <p:regular r:id="rId27"/>
      <p:bold r:id="rId28"/>
    </p:embeddedFont>
    <p:embeddedFont>
      <p:font typeface="나눔고딕 ExtraBold" panose="020B0600000101010101" charset="-127"/>
      <p:bold r:id="rId29"/>
    </p:embeddedFont>
    <p:embeddedFont>
      <p:font typeface="나눔고딕" pitchFamily="2" charset="-127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4B4D"/>
    <a:srgbClr val="C0504D"/>
    <a:srgbClr val="26121C"/>
    <a:srgbClr val="FF5B5B"/>
    <a:srgbClr val="E46C0A"/>
    <a:srgbClr val="DDDDDD"/>
    <a:srgbClr val="4D4D4D"/>
    <a:srgbClr val="333333"/>
    <a:srgbClr val="FFF4E4"/>
    <a:srgbClr val="E3E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8637C-9EB8-4761-9AE7-7284F4FB9420}" v="747" dt="2024-10-13T14:19:49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3" autoAdjust="0"/>
    <p:restoredTop sz="93429" autoAdjust="0"/>
  </p:normalViewPr>
  <p:slideViewPr>
    <p:cSldViewPr>
      <p:cViewPr varScale="1">
        <p:scale>
          <a:sx n="53" d="100"/>
          <a:sy n="53" d="100"/>
        </p:scale>
        <p:origin x="15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cap="none" spc="0" normalizeH="0" baseline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defRPr>
            </a:pPr>
            <a:r>
              <a:rPr lang="ko-KR" altLang="en-US" sz="3200" b="1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국내 시장 규모 </a:t>
            </a:r>
            <a:r>
              <a:rPr lang="en-US" altLang="ko-KR" sz="3200" b="1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(</a:t>
            </a:r>
            <a:r>
              <a:rPr lang="ko-KR" altLang="en-US" sz="3200" b="1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연간 추정 매출</a:t>
            </a:r>
            <a:r>
              <a:rPr lang="en-US" altLang="ko-KR" sz="3200" b="1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)</a:t>
            </a:r>
            <a:endParaRPr lang="ko-KR" sz="3200" b="1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cap="none" spc="0" normalizeH="0" baseline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8865181306863127E-3"/>
          <c:y val="0.24004291745499423"/>
          <c:w val="0.96824830056245059"/>
          <c:h val="0.6571926310531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방탈출 전체 시장</c:v>
                </c:pt>
              </c:strCache>
            </c:strRef>
          </c:tx>
          <c:spPr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rgbClr val="000310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22B97F8-AF03-443A-A426-395590AC53C1}" type="VALUE">
                      <a:rPr lang="en-US" altLang="ko-KR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/>
                      <a:t>[값]</a:t>
                    </a:fld>
                    <a:r>
                      <a: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억원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F0E-46CE-A472-2FCB694E73C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1E477C7-68A6-4044-942B-5A1F1992064F}" type="VALUE">
                      <a:rPr lang="en-US" altLang="ko-KR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/>
                      <a:t>[값]</a:t>
                    </a:fld>
                    <a:r>
                      <a: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억원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F0E-46CE-A472-2FCB694E73C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8D984D7-0EDF-40E4-926D-8C46790AB4F3}" type="VALUE">
                      <a:rPr lang="en-US" altLang="ko-KR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/>
                      <a:t>[값]</a:t>
                    </a:fld>
                    <a:r>
                      <a: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억원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F0E-46CE-A472-2FCB694E73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222</c:v>
                </c:pt>
                <c:pt idx="1">
                  <c:v>272</c:v>
                </c:pt>
                <c:pt idx="2">
                  <c:v>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0E-46CE-A472-2FCB694E73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숨바꼭질 방탈출</c:v>
                </c:pt>
              </c:strCache>
            </c:strRef>
          </c:tx>
          <c:spPr>
            <a:gradFill>
              <a:gsLst>
                <a:gs pos="0">
                  <a:srgbClr val="FF5B5B"/>
                </a:gs>
                <a:gs pos="100000">
                  <a:srgbClr val="000310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F0E-46CE-A472-2FCB694E73C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rgbClr val="FF5B5B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defRPr>
                    </a:pPr>
                    <a:fld id="{68BDE352-AAC3-4E11-8F16-DE9D99E71F60}" type="VALUE">
                      <a:rPr lang="en-US" altLang="ko-KR" sz="2800" smtClean="0">
                        <a:solidFill>
                          <a:srgbClr val="FF5B5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Pretendard Medium" panose="02000603000000020004" pitchFamily="2" charset="-127"/>
                      </a:rPr>
                      <a:pPr>
                        <a:defRPr sz="2800">
                          <a:solidFill>
                            <a:srgbClr val="FF5B5B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defRPr>
                      </a:pPr>
                      <a:t>[값]</a:t>
                    </a:fld>
                    <a:r>
                      <a:rPr lang="ko-KR" altLang="en-US" sz="2800" dirty="0">
                        <a:solidFill>
                          <a:srgbClr val="FF5B5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Pretendard Medium" panose="02000603000000020004" pitchFamily="2" charset="-127"/>
                      </a:rPr>
                      <a:t>억원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rgbClr val="FF5B5B"/>
                      </a:solidFill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323822771108718"/>
                      <c:h val="0.12235143255613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F0E-46CE-A472-2FCB694E73C3}"/>
                </c:ext>
              </c:extLst>
            </c:dLbl>
            <c:dLbl>
              <c:idx val="2"/>
              <c:layout>
                <c:manualLayout>
                  <c:x val="3.545004998933955E-4"/>
                  <c:y val="3.741714777708332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 rtl="0">
                      <a:defRPr lang="en-US" altLang="ko-KR" sz="2800" b="0" i="0" u="none" strike="noStrike" kern="1200" baseline="0" smtClean="0">
                        <a:solidFill>
                          <a:srgbClr val="FF5B5B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defRPr>
                    </a:pPr>
                    <a:fld id="{0A10ADCD-05AB-4563-B94F-9A3BD8D4846A}" type="VALUE">
                      <a:rPr lang="en-US" altLang="ko-KR" sz="2800" b="0" i="0" u="none" strike="noStrike" kern="1200" baseline="0" smtClean="0">
                        <a:solidFill>
                          <a:srgbClr val="FF5B5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Pretendard Medium" panose="02000603000000020004" pitchFamily="2" charset="-127"/>
                      </a:rPr>
                      <a:pPr algn="ctr" rtl="0">
                        <a:defRPr lang="en-US" altLang="ko-KR" sz="2800" smtClean="0">
                          <a:solidFill>
                            <a:srgbClr val="FF5B5B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defRPr>
                      </a:pPr>
                      <a:t>[값]</a:t>
                    </a:fld>
                    <a:r>
                      <a:rPr lang="ko-KR" altLang="en-US" sz="2800" b="0" i="0" u="none" strike="noStrike" kern="1200" baseline="0" dirty="0">
                        <a:solidFill>
                          <a:srgbClr val="FF5B5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Pretendard Medium" panose="02000603000000020004" pitchFamily="2" charset="-127"/>
                      </a:rPr>
                      <a:t>억원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 rtl="0">
                    <a:defRPr lang="en-US" altLang="ko-KR" sz="2800" b="0" i="0" u="none" strike="noStrike" kern="1200" baseline="0" smtClean="0">
                      <a:solidFill>
                        <a:srgbClr val="FF5B5B"/>
                      </a:solidFill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11021971453104"/>
                      <c:h val="0.1848271666183063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F0E-46CE-A472-2FCB694E73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FF5B5B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7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F0E-46CE-A472-2FCB694E73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38222176"/>
        <c:axId val="1338229856"/>
      </c:barChart>
      <c:catAx>
        <c:axId val="133822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rgbClr val="FFF4E4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pPr>
            <a:endParaRPr lang="ko-KR"/>
          </a:p>
        </c:txPr>
        <c:crossAx val="1338229856"/>
        <c:crosses val="autoZero"/>
        <c:auto val="1"/>
        <c:lblAlgn val="ctr"/>
        <c:lblOffset val="100"/>
        <c:noMultiLvlLbl val="0"/>
      </c:catAx>
      <c:valAx>
        <c:axId val="13382298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3822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rgbClr val="FFF4E4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출생연도 응답분포</a:t>
            </a:r>
            <a:endParaRPr lang="ko-KR" sz="40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2008</c:v>
                </c:pt>
                <c:pt idx="1">
                  <c:v>2007</c:v>
                </c:pt>
                <c:pt idx="2">
                  <c:v>2006</c:v>
                </c:pt>
                <c:pt idx="3">
                  <c:v>2005</c:v>
                </c:pt>
                <c:pt idx="4">
                  <c:v>2004</c:v>
                </c:pt>
                <c:pt idx="5">
                  <c:v>2003</c:v>
                </c:pt>
                <c:pt idx="6">
                  <c:v>2002</c:v>
                </c:pt>
                <c:pt idx="7">
                  <c:v>2001</c:v>
                </c:pt>
                <c:pt idx="8">
                  <c:v>2000</c:v>
                </c:pt>
                <c:pt idx="9">
                  <c:v>1999</c:v>
                </c:pt>
                <c:pt idx="10">
                  <c:v>1998</c:v>
                </c:pt>
                <c:pt idx="11">
                  <c:v>1997</c:v>
                </c:pt>
                <c:pt idx="12">
                  <c:v>1996</c:v>
                </c:pt>
                <c:pt idx="13">
                  <c:v>1995</c:v>
                </c:pt>
                <c:pt idx="14">
                  <c:v>1994</c:v>
                </c:pt>
                <c:pt idx="15">
                  <c:v>1993</c:v>
                </c:pt>
                <c:pt idx="16">
                  <c:v>1992</c:v>
                </c:pt>
                <c:pt idx="17">
                  <c:v>1991</c:v>
                </c:pt>
                <c:pt idx="18">
                  <c:v>1990</c:v>
                </c:pt>
                <c:pt idx="19">
                  <c:v>1989</c:v>
                </c:pt>
                <c:pt idx="20">
                  <c:v>1988</c:v>
                </c:pt>
                <c:pt idx="21">
                  <c:v>1987</c:v>
                </c:pt>
                <c:pt idx="22">
                  <c:v>1986</c:v>
                </c:pt>
                <c:pt idx="23">
                  <c:v>1985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4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4</c:v>
                </c:pt>
                <c:pt idx="16">
                  <c:v>4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23-4189-A0DE-C83C21FFD9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rgbClr val="FFA95B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2008</c:v>
                </c:pt>
                <c:pt idx="1">
                  <c:v>2007</c:v>
                </c:pt>
                <c:pt idx="2">
                  <c:v>2006</c:v>
                </c:pt>
                <c:pt idx="3">
                  <c:v>2005</c:v>
                </c:pt>
                <c:pt idx="4">
                  <c:v>2004</c:v>
                </c:pt>
                <c:pt idx="5">
                  <c:v>2003</c:v>
                </c:pt>
                <c:pt idx="6">
                  <c:v>2002</c:v>
                </c:pt>
                <c:pt idx="7">
                  <c:v>2001</c:v>
                </c:pt>
                <c:pt idx="8">
                  <c:v>2000</c:v>
                </c:pt>
                <c:pt idx="9">
                  <c:v>1999</c:v>
                </c:pt>
                <c:pt idx="10">
                  <c:v>1998</c:v>
                </c:pt>
                <c:pt idx="11">
                  <c:v>1997</c:v>
                </c:pt>
                <c:pt idx="12">
                  <c:v>1996</c:v>
                </c:pt>
                <c:pt idx="13">
                  <c:v>1995</c:v>
                </c:pt>
                <c:pt idx="14">
                  <c:v>1994</c:v>
                </c:pt>
                <c:pt idx="15">
                  <c:v>1993</c:v>
                </c:pt>
                <c:pt idx="16">
                  <c:v>1992</c:v>
                </c:pt>
                <c:pt idx="17">
                  <c:v>1991</c:v>
                </c:pt>
                <c:pt idx="18">
                  <c:v>1990</c:v>
                </c:pt>
                <c:pt idx="19">
                  <c:v>1989</c:v>
                </c:pt>
                <c:pt idx="20">
                  <c:v>1988</c:v>
                </c:pt>
                <c:pt idx="21">
                  <c:v>1987</c:v>
                </c:pt>
                <c:pt idx="22">
                  <c:v>1986</c:v>
                </c:pt>
                <c:pt idx="23">
                  <c:v>1985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5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23-4189-A0DE-C83C21FFD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66372751"/>
        <c:axId val="1366369871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총 인원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2008</c:v>
                </c:pt>
                <c:pt idx="1">
                  <c:v>2007</c:v>
                </c:pt>
                <c:pt idx="2">
                  <c:v>2006</c:v>
                </c:pt>
                <c:pt idx="3">
                  <c:v>2005</c:v>
                </c:pt>
                <c:pt idx="4">
                  <c:v>2004</c:v>
                </c:pt>
                <c:pt idx="5">
                  <c:v>2003</c:v>
                </c:pt>
                <c:pt idx="6">
                  <c:v>2002</c:v>
                </c:pt>
                <c:pt idx="7">
                  <c:v>2001</c:v>
                </c:pt>
                <c:pt idx="8">
                  <c:v>2000</c:v>
                </c:pt>
                <c:pt idx="9">
                  <c:v>1999</c:v>
                </c:pt>
                <c:pt idx="10">
                  <c:v>1998</c:v>
                </c:pt>
                <c:pt idx="11">
                  <c:v>1997</c:v>
                </c:pt>
                <c:pt idx="12">
                  <c:v>1996</c:v>
                </c:pt>
                <c:pt idx="13">
                  <c:v>1995</c:v>
                </c:pt>
                <c:pt idx="14">
                  <c:v>1994</c:v>
                </c:pt>
                <c:pt idx="15">
                  <c:v>1993</c:v>
                </c:pt>
                <c:pt idx="16">
                  <c:v>1992</c:v>
                </c:pt>
                <c:pt idx="17">
                  <c:v>1991</c:v>
                </c:pt>
                <c:pt idx="18">
                  <c:v>1990</c:v>
                </c:pt>
                <c:pt idx="19">
                  <c:v>1989</c:v>
                </c:pt>
                <c:pt idx="20">
                  <c:v>1988</c:v>
                </c:pt>
                <c:pt idx="21">
                  <c:v>1987</c:v>
                </c:pt>
                <c:pt idx="22">
                  <c:v>1986</c:v>
                </c:pt>
                <c:pt idx="23">
                  <c:v>1985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6</c:v>
                </c:pt>
                <c:pt idx="7">
                  <c:v>5</c:v>
                </c:pt>
                <c:pt idx="8">
                  <c:v>7</c:v>
                </c:pt>
                <c:pt idx="9">
                  <c:v>3</c:v>
                </c:pt>
                <c:pt idx="10">
                  <c:v>9</c:v>
                </c:pt>
                <c:pt idx="11">
                  <c:v>3</c:v>
                </c:pt>
                <c:pt idx="12">
                  <c:v>5</c:v>
                </c:pt>
                <c:pt idx="13">
                  <c:v>7</c:v>
                </c:pt>
                <c:pt idx="14">
                  <c:v>2</c:v>
                </c:pt>
                <c:pt idx="15">
                  <c:v>5</c:v>
                </c:pt>
                <c:pt idx="16">
                  <c:v>7</c:v>
                </c:pt>
                <c:pt idx="17">
                  <c:v>2</c:v>
                </c:pt>
                <c:pt idx="18">
                  <c:v>3</c:v>
                </c:pt>
                <c:pt idx="19">
                  <c:v>0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23-4189-A0DE-C83C21FFD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6372751"/>
        <c:axId val="1366369871"/>
      </c:lineChart>
      <c:catAx>
        <c:axId val="1366372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pPr>
            <a:endParaRPr lang="ko-KR"/>
          </a:p>
        </c:txPr>
        <c:crossAx val="1366369871"/>
        <c:crosses val="autoZero"/>
        <c:auto val="1"/>
        <c:lblAlgn val="ctr"/>
        <c:lblOffset val="100"/>
        <c:noMultiLvlLbl val="0"/>
      </c:catAx>
      <c:valAx>
        <c:axId val="136636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pPr>
            <a:endParaRPr lang="ko-KR"/>
          </a:p>
        </c:txPr>
        <c:crossAx val="1366372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00" normalizeH="0" baseline="0">
                <a:solidFill>
                  <a:schemeClr val="lt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defRPr>
            </a:pPr>
            <a:r>
              <a:rPr lang="ko-KR" altLang="en-US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동반 참여</a:t>
            </a:r>
            <a:r>
              <a:rPr lang="ko-KR" altLang="en-US" sz="3600" baseline="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희망 인원 </a:t>
            </a:r>
            <a:r>
              <a:rPr lang="en-US" altLang="ko-KR" sz="3600" baseline="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(</a:t>
            </a:r>
            <a:r>
              <a:rPr lang="ko-KR" altLang="en-US" sz="3600" baseline="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자신 포함</a:t>
            </a:r>
            <a:r>
              <a:rPr lang="en-US" altLang="ko-KR" sz="3600" baseline="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)</a:t>
            </a:r>
            <a:endParaRPr lang="ko-KR" sz="3600" dirty="0"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c:rich>
      </c:tx>
      <c:layout>
        <c:manualLayout>
          <c:xMode val="edge"/>
          <c:yMode val="edge"/>
          <c:x val="0.32431682108925919"/>
          <c:y val="4.45311400463052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00" normalizeH="0" baseline="0">
              <a:solidFill>
                <a:schemeClr val="lt1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동반 참여 희망 인원 (자신 포함)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D6-417F-9DA5-17379E3D3960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D6-417F-9DA5-17379E3D3960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D6-417F-9DA5-17379E3D3960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D6-417F-9DA5-17379E3D3960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D6-417F-9DA5-17379E3D3960}"/>
              </c:ext>
            </c:extLst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D6-417F-9DA5-17379E3D3960}"/>
              </c:ext>
            </c:extLst>
          </c:dPt>
          <c:dPt>
            <c:idx val="6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D6-417F-9DA5-17379E3D3960}"/>
              </c:ext>
            </c:extLst>
          </c:dPt>
          <c:dPt>
            <c:idx val="7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D6-417F-9DA5-17379E3D3960}"/>
              </c:ext>
            </c:extLst>
          </c:dPt>
          <c:dPt>
            <c:idx val="8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D6-417F-9DA5-17379E3D3960}"/>
              </c:ext>
            </c:extLst>
          </c:dPt>
          <c:dPt>
            <c:idx val="9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D6-417F-9DA5-17379E3D39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1명 (혼자)</c:v>
                </c:pt>
                <c:pt idx="1">
                  <c:v>2명</c:v>
                </c:pt>
                <c:pt idx="2">
                  <c:v>3명</c:v>
                </c:pt>
                <c:pt idx="3">
                  <c:v>4명</c:v>
                </c:pt>
                <c:pt idx="4">
                  <c:v>5명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38</c:v>
                </c:pt>
                <c:pt idx="2">
                  <c:v>6</c:v>
                </c:pt>
                <c:pt idx="3">
                  <c:v>11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D6-417F-9DA5-17379E3D396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pPr>
            <a:r>
              <a:rPr lang="ko-KR" altLang="en-US" sz="32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방탈출</a:t>
            </a:r>
            <a:r>
              <a:rPr lang="ko-KR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카페 방문 횟수 응답</a:t>
            </a:r>
          </a:p>
        </c:rich>
      </c:tx>
      <c:layout>
        <c:manualLayout>
          <c:xMode val="edge"/>
          <c:yMode val="edge"/>
          <c:x val="0.36533249182062189"/>
          <c:y val="4.4531167425738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방탈출 카페 이용 횟수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7F4-495D-80BE-71B604947E90}"/>
              </c:ext>
            </c:extLst>
          </c:dPt>
          <c:dPt>
            <c:idx val="1"/>
            <c:bubble3D val="0"/>
            <c:spPr>
              <a:solidFill>
                <a:schemeClr val="accent1">
                  <a:shade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F4-495D-80BE-71B604947E90}"/>
              </c:ext>
            </c:extLst>
          </c:dPt>
          <c:dPt>
            <c:idx val="2"/>
            <c:bubble3D val="0"/>
            <c:spPr>
              <a:solidFill>
                <a:schemeClr val="accent1">
                  <a:shade val="6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7F4-495D-80BE-71B604947E90}"/>
              </c:ext>
            </c:extLst>
          </c:dPt>
          <c:dPt>
            <c:idx val="3"/>
            <c:bubble3D val="0"/>
            <c:spPr>
              <a:solidFill>
                <a:schemeClr val="accent1">
                  <a:shade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F4-495D-80BE-71B604947E90}"/>
              </c:ext>
            </c:extLst>
          </c:dPt>
          <c:dPt>
            <c:idx val="4"/>
            <c:bubble3D val="0"/>
            <c:spPr>
              <a:solidFill>
                <a:schemeClr val="accent1">
                  <a:shade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7F4-495D-80BE-71B604947E90}"/>
              </c:ext>
            </c:extLst>
          </c:dPt>
          <c:dPt>
            <c:idx val="5"/>
            <c:bubble3D val="0"/>
            <c:spPr>
              <a:solidFill>
                <a:schemeClr val="accent1">
                  <a:tint val="9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F4-495D-80BE-71B604947E90}"/>
              </c:ext>
            </c:extLst>
          </c:dPt>
          <c:dPt>
            <c:idx val="6"/>
            <c:bubble3D val="0"/>
            <c:spPr>
              <a:solidFill>
                <a:schemeClr val="accent1">
                  <a:tint val="8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7F4-495D-80BE-71B604947E90}"/>
              </c:ext>
            </c:extLst>
          </c:dPt>
          <c:dPt>
            <c:idx val="7"/>
            <c:bubble3D val="0"/>
            <c:spPr>
              <a:solidFill>
                <a:schemeClr val="accent1">
                  <a:tint val="6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F4-495D-80BE-71B604947E90}"/>
              </c:ext>
            </c:extLst>
          </c:dPt>
          <c:dPt>
            <c:idx val="8"/>
            <c:bubble3D val="0"/>
            <c:spPr>
              <a:solidFill>
                <a:schemeClr val="accent1">
                  <a:tint val="5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7F4-495D-80BE-71B604947E90}"/>
              </c:ext>
            </c:extLst>
          </c:dPt>
          <c:dPt>
            <c:idx val="9"/>
            <c:bubble3D val="0"/>
            <c:spPr>
              <a:solidFill>
                <a:schemeClr val="accent1">
                  <a:tint val="4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F4-495D-80BE-71B604947E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연간 0회</c:v>
                </c:pt>
                <c:pt idx="1">
                  <c:v>연간 1~2회</c:v>
                </c:pt>
                <c:pt idx="2">
                  <c:v>연간 3~4회 (계절당 1번정도)</c:v>
                </c:pt>
                <c:pt idx="3">
                  <c:v>연간 5~6회</c:v>
                </c:pt>
                <c:pt idx="4">
                  <c:v>연간 7~8회 (계절당 2번 정도)</c:v>
                </c:pt>
                <c:pt idx="5">
                  <c:v>연간 9~10회</c:v>
                </c:pt>
                <c:pt idx="6">
                  <c:v>연간 12~13회 (매달 1번 정도)</c:v>
                </c:pt>
                <c:pt idx="7">
                  <c:v>연간 24회 내외 (매달 2번 정도)</c:v>
                </c:pt>
                <c:pt idx="8">
                  <c:v>연간 50회 내외 (매주 1번 정도)</c:v>
                </c:pt>
                <c:pt idx="9">
                  <c:v>연간 100회 내외 (매주 2번 이상)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9</c:v>
                </c:pt>
                <c:pt idx="2">
                  <c:v>13</c:v>
                </c:pt>
                <c:pt idx="3">
                  <c:v>3</c:v>
                </c:pt>
                <c:pt idx="4">
                  <c:v>6</c:v>
                </c:pt>
                <c:pt idx="5">
                  <c:v>6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4-495D-80BE-71B604947E9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707170278203694"/>
          <c:y val="0.28104263568656934"/>
          <c:w val="0.24332537753616687"/>
          <c:h val="0.552938350497052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C0AB229E-9FE5-4750-ACA0-C193E01997A6}" type="datetimeFigureOut">
              <a:rPr lang="ko-KR" altLang="en-US" smtClean="0"/>
              <a:pPr/>
              <a:t>2024-10-16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BAF7168-9C6F-4C91-8C6F-2D87BC5A2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29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신개념 엔터테인먼트</a:t>
            </a:r>
            <a:r>
              <a:rPr lang="en-US" altLang="ko-KR" dirty="0"/>
              <a:t>, IoT </a:t>
            </a:r>
            <a:r>
              <a:rPr lang="ko-KR" altLang="en-US" dirty="0"/>
              <a:t>기술과 폐교운동장을 활용한 술래잡기 액티비티를 만들어가고 있는 </a:t>
            </a:r>
            <a:r>
              <a:rPr lang="ko-KR" altLang="en-US" dirty="0" err="1"/>
              <a:t>팀페달링입니다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(*</a:t>
            </a:r>
            <a:r>
              <a:rPr lang="ko-KR" altLang="en-US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쉽게 말하면</a:t>
            </a:r>
            <a:r>
              <a:rPr lang="en-US" altLang="ko-KR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, </a:t>
            </a:r>
            <a:r>
              <a:rPr lang="ko-KR" altLang="en-US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예능 </a:t>
            </a:r>
            <a:r>
              <a:rPr lang="en-US" altLang="ko-KR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1200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런닝맨</a:t>
            </a:r>
            <a:r>
              <a:rPr lang="en-US" altLang="ko-KR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 </a:t>
            </a:r>
            <a:r>
              <a:rPr lang="ko-KR" altLang="en-US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초기 포맷이나</a:t>
            </a:r>
            <a:r>
              <a:rPr lang="en-US" altLang="ko-KR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</a:t>
            </a:r>
            <a:r>
              <a:rPr lang="ko-KR" altLang="en-US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온라인 게임 </a:t>
            </a:r>
            <a:r>
              <a:rPr lang="en-US" altLang="ko-KR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1200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어몽어스</a:t>
            </a:r>
            <a:r>
              <a:rPr lang="en-US" altLang="ko-KR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’</a:t>
            </a:r>
            <a:r>
              <a:rPr lang="ko-KR" altLang="en-US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와 같이 생존자 미션이 존재하는 </a:t>
            </a:r>
            <a:r>
              <a:rPr lang="en-US" altLang="ko-KR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술래잡기</a:t>
            </a:r>
            <a:r>
              <a:rPr lang="en-US" altLang="ko-KR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’</a:t>
            </a:r>
            <a:r>
              <a:rPr lang="ko-KR" altLang="en-US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를</a:t>
            </a:r>
            <a:r>
              <a:rPr lang="en-US" altLang="ko-KR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‘</a:t>
            </a:r>
            <a:r>
              <a:rPr lang="ko-KR" altLang="en-US" sz="1200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방탈출</a:t>
            </a:r>
            <a:r>
              <a:rPr lang="ko-KR" altLang="en-US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카페</a:t>
            </a:r>
            <a:r>
              <a:rPr lang="en-US" altLang="ko-KR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처럼 실제 현실에서 플레이하는 액티비티를 의미합니다</a:t>
            </a:r>
            <a:r>
              <a:rPr lang="en-US" altLang="ko-KR" sz="1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F7168-9C6F-4C91-8C6F-2D87BC5A26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05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D6CF-0D67-4D05-AEEE-583A97DCEA3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84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F7168-9C6F-4C91-8C6F-2D87BC5A260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16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사람들에게 </a:t>
            </a:r>
            <a:r>
              <a:rPr lang="ko-KR" altLang="en-US" dirty="0" err="1"/>
              <a:t>마법같은</a:t>
            </a:r>
            <a:r>
              <a:rPr lang="ko-KR" altLang="en-US" dirty="0"/>
              <a:t> 엔터테인먼트 경험을 제공하고 싶은 </a:t>
            </a:r>
            <a:r>
              <a:rPr lang="ko-KR" altLang="en-US" dirty="0" err="1"/>
              <a:t>팀페달링이었습니다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F7168-9C6F-4C91-8C6F-2D87BC5A26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2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사람들에게 </a:t>
            </a:r>
            <a:r>
              <a:rPr lang="ko-KR" altLang="en-US" dirty="0" err="1"/>
              <a:t>마법같은</a:t>
            </a:r>
            <a:r>
              <a:rPr lang="ko-KR" altLang="en-US" dirty="0"/>
              <a:t> 엔터테인먼트 경험을 제공하고 싶은 </a:t>
            </a:r>
            <a:r>
              <a:rPr lang="ko-KR" altLang="en-US" dirty="0" err="1"/>
              <a:t>팀페달링이었습니다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F7168-9C6F-4C91-8C6F-2D87BC5A26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1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년 전 </a:t>
            </a:r>
            <a:r>
              <a:rPr lang="ko-KR" altLang="en-US" dirty="0" err="1"/>
              <a:t>방탈출</a:t>
            </a:r>
            <a:r>
              <a:rPr lang="ko-KR" altLang="en-US" dirty="0"/>
              <a:t> 카페 액티비티 시장에서 실내 숨바꼭질 </a:t>
            </a:r>
            <a:r>
              <a:rPr lang="ko-KR" altLang="en-US" dirty="0" err="1"/>
              <a:t>방탈출</a:t>
            </a:r>
            <a:r>
              <a:rPr lang="ko-KR" altLang="en-US" dirty="0"/>
              <a:t> 액티비티라는 것이 등장하였는데요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IoT </a:t>
            </a:r>
            <a:r>
              <a:rPr lang="ko-KR" altLang="en-US" dirty="0"/>
              <a:t>기술을 기반으로 마치 온라인 게임을 하는 듯한 경험을 제공하는 이 숨바꼭질 방탈출은 직전연도 대비 </a:t>
            </a:r>
            <a:r>
              <a:rPr lang="en-US" altLang="ko-KR" dirty="0"/>
              <a:t>2-3</a:t>
            </a:r>
            <a:r>
              <a:rPr lang="ko-KR" altLang="en-US" dirty="0"/>
              <a:t>배 가량의 점유율 상승세를 보이며 빠르게 시장에 침투하고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팀은 이런 숨바꼭질 방탈출의 인기를 체감하면서도</a:t>
            </a:r>
            <a:r>
              <a:rPr lang="en-US" altLang="ko-KR" dirty="0"/>
              <a:t>, </a:t>
            </a:r>
            <a:r>
              <a:rPr lang="ko-KR" altLang="en-US" dirty="0"/>
              <a:t>동시에 실내 공간 특성상 제한적인 움직임 속에서 다소 정적으로 </a:t>
            </a:r>
            <a:r>
              <a:rPr lang="ko-KR" altLang="en-US" dirty="0" err="1"/>
              <a:t>진행해야하는</a:t>
            </a:r>
            <a:r>
              <a:rPr lang="ko-KR" altLang="en-US" dirty="0"/>
              <a:t> 점이 아쉽게 느껴졌습니다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F7168-9C6F-4C91-8C6F-2D87BC5A26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5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수요를 묻는 설문을 </a:t>
            </a:r>
            <a:r>
              <a:rPr lang="ko-KR" altLang="en-US" dirty="0" err="1"/>
              <a:t>진행했었고</a:t>
            </a:r>
            <a:r>
              <a:rPr lang="en-US" altLang="ko-KR" dirty="0"/>
              <a:t>, 101</a:t>
            </a:r>
            <a:r>
              <a:rPr lang="ko-KR" altLang="en-US" dirty="0"/>
              <a:t>명으로부터 자발적인 응답을 </a:t>
            </a:r>
            <a:r>
              <a:rPr lang="ko-KR" altLang="en-US" dirty="0" err="1"/>
              <a:t>확보했었는데요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일부 결과를 살펴보면</a:t>
            </a:r>
            <a:r>
              <a:rPr lang="en-US" altLang="ko-KR" dirty="0"/>
              <a:t>, “</a:t>
            </a:r>
            <a:r>
              <a:rPr lang="ko-KR" altLang="en-US" dirty="0"/>
              <a:t>직접 두 발로 </a:t>
            </a:r>
            <a:r>
              <a:rPr lang="ko-KR" altLang="en-US" dirty="0" err="1"/>
              <a:t>뛰어다녀야한다는</a:t>
            </a:r>
            <a:r>
              <a:rPr lang="ko-KR" altLang="en-US" dirty="0"/>
              <a:t> 점을 고려하더라도 본 서비스가 여전히 흥미롭게 </a:t>
            </a:r>
            <a:r>
              <a:rPr lang="ko-KR" altLang="en-US" dirty="0" err="1"/>
              <a:t>느껴지냐”는</a:t>
            </a:r>
            <a:r>
              <a:rPr lang="ko-KR" altLang="en-US" dirty="0"/>
              <a:t> 질문에</a:t>
            </a:r>
            <a:r>
              <a:rPr lang="en-US" altLang="ko-KR" dirty="0"/>
              <a:t>, </a:t>
            </a:r>
            <a:r>
              <a:rPr lang="ko-KR" altLang="en-US" dirty="0"/>
              <a:t>총 응답자 중 </a:t>
            </a:r>
            <a:r>
              <a:rPr lang="en-US" altLang="ko-KR" dirty="0"/>
              <a:t>80%</a:t>
            </a:r>
            <a:r>
              <a:rPr lang="ko-KR" altLang="en-US" dirty="0"/>
              <a:t>가 여전히 흥미롭다고 답변하였습니다</a:t>
            </a:r>
            <a:r>
              <a:rPr lang="en-US" altLang="ko-KR" dirty="0"/>
              <a:t>. </a:t>
            </a:r>
            <a:r>
              <a:rPr lang="ko-KR" altLang="en-US" dirty="0"/>
              <a:t>이 내용과 다른 분석 결과를 종합해 저희 팀은 ‘활동성 높은 야외 술래잡기 </a:t>
            </a:r>
            <a:r>
              <a:rPr lang="ko-KR" altLang="en-US" dirty="0" err="1"/>
              <a:t>액티비티’에</a:t>
            </a:r>
            <a:r>
              <a:rPr lang="ko-KR" altLang="en-US" dirty="0"/>
              <a:t> 대한 수요가 잠정적으로 존재한다고 판단하였습니다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F7168-9C6F-4C91-8C6F-2D87BC5A26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0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번째는</a:t>
            </a:r>
            <a:r>
              <a:rPr lang="ko-KR" altLang="en-US" dirty="0"/>
              <a:t> 국내 </a:t>
            </a:r>
            <a:r>
              <a:rPr lang="ko-KR" altLang="en-US" dirty="0" err="1"/>
              <a:t>저출생</a:t>
            </a:r>
            <a:r>
              <a:rPr lang="ko-KR" altLang="en-US" dirty="0"/>
              <a:t> 문제에 따라 폐교 </a:t>
            </a:r>
            <a:r>
              <a:rPr lang="ko-KR" altLang="en-US" dirty="0" err="1"/>
              <a:t>미활용</a:t>
            </a:r>
            <a:r>
              <a:rPr lang="ko-KR" altLang="en-US" dirty="0"/>
              <a:t> 문제가 대두되고 있고</a:t>
            </a:r>
            <a:r>
              <a:rPr lang="en-US" altLang="ko-KR" dirty="0"/>
              <a:t>, </a:t>
            </a:r>
            <a:r>
              <a:rPr lang="ko-KR" altLang="en-US" dirty="0"/>
              <a:t>이러한 폐교 활용 문제를 지자체 내부가 아닌 민간을 통해서도 해결을 시도하려는 움직임이 나타나고 있다는 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F7168-9C6F-4C91-8C6F-2D87BC5A26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8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이러한 외부 상황들을 기회로 여기고</a:t>
            </a:r>
            <a:r>
              <a:rPr lang="en-US" altLang="ko-KR" dirty="0"/>
              <a:t>, </a:t>
            </a:r>
            <a:r>
              <a:rPr lang="ko-KR" altLang="en-US" dirty="0"/>
              <a:t>비즈니스 모델을 구상했습니다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교육청과 지자체에선 </a:t>
            </a:r>
            <a:r>
              <a:rPr lang="ko-KR" altLang="en-US" dirty="0" err="1"/>
              <a:t>미활용</a:t>
            </a:r>
            <a:r>
              <a:rPr lang="ko-KR" altLang="en-US" dirty="0"/>
              <a:t> 폐교 공간들과 도내 유휴공간을 저희 팀에게 지원해주고</a:t>
            </a:r>
            <a:r>
              <a:rPr lang="en-US" altLang="ko-KR" dirty="0"/>
              <a:t>, </a:t>
            </a:r>
            <a:r>
              <a:rPr lang="ko-KR" altLang="en-US" dirty="0"/>
              <a:t>이 공간에서 저희는 지역에 방문한 관광객들에게 액티비티를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 관광객들에게 얻은 액티비티 이용료 일부를 지자체와 공유하고</a:t>
            </a:r>
            <a:r>
              <a:rPr lang="en-US" altLang="ko-KR" dirty="0"/>
              <a:t>, </a:t>
            </a:r>
            <a:r>
              <a:rPr lang="ko-KR" altLang="en-US" dirty="0"/>
              <a:t>증가한 관광객 수를 바탕으로 인근 상권 및 지역 경제에 활력 역시 제공하는 모델입니다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F7168-9C6F-4C91-8C6F-2D87BC5A26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2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D6CF-0D67-4D05-AEEE-583A97DCEA3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3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D6CF-0D67-4D05-AEEE-583A97DCEA3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0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realbs.or.kr/2024/contest.asp" TargetMode="External"/><Relationship Id="rId2" Type="http://schemas.openxmlformats.org/officeDocument/2006/relationships/hyperlink" Target="https://www.hannam.ac.kr/kor/community/community_01_1.html?pPostNo=19036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C8DEB6D-01F1-465D-D318-491E2E0A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9528">
            <a:off x="1399970" y="864424"/>
            <a:ext cx="5973120" cy="5973120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49D51B4-4635-3AE2-F77F-8DACE5CDCF6A}"/>
              </a:ext>
            </a:extLst>
          </p:cNvPr>
          <p:cNvGrpSpPr/>
          <p:nvPr/>
        </p:nvGrpSpPr>
        <p:grpSpPr>
          <a:xfrm>
            <a:off x="16078200" y="-3535639"/>
            <a:ext cx="9671185" cy="8116864"/>
            <a:chOff x="16078200" y="-3535639"/>
            <a:chExt cx="9671185" cy="8116864"/>
          </a:xfrm>
        </p:grpSpPr>
        <p:sp>
          <p:nvSpPr>
            <p:cNvPr id="129" name="다이아몬드 128">
              <a:extLst>
                <a:ext uri="{FF2B5EF4-FFF2-40B4-BE49-F238E27FC236}">
                  <a16:creationId xmlns:a16="http://schemas.microsoft.com/office/drawing/2014/main" id="{40EDE244-4BF6-ABD9-4006-9DFFD92E94F0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0" name="다이아몬드 129">
              <a:extLst>
                <a:ext uri="{FF2B5EF4-FFF2-40B4-BE49-F238E27FC236}">
                  <a16:creationId xmlns:a16="http://schemas.microsoft.com/office/drawing/2014/main" id="{AD859419-36F1-B056-B781-640A3EC6FEB5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1" name="다이아몬드 130">
              <a:extLst>
                <a:ext uri="{FF2B5EF4-FFF2-40B4-BE49-F238E27FC236}">
                  <a16:creationId xmlns:a16="http://schemas.microsoft.com/office/drawing/2014/main" id="{8A114642-8D92-6C02-1951-F71A076D7C4E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2" name="다이아몬드 131">
              <a:extLst>
                <a:ext uri="{FF2B5EF4-FFF2-40B4-BE49-F238E27FC236}">
                  <a16:creationId xmlns:a16="http://schemas.microsoft.com/office/drawing/2014/main" id="{754F5299-DD34-6FFD-399A-FE8E879D1EF2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3" name="다이아몬드 132">
              <a:extLst>
                <a:ext uri="{FF2B5EF4-FFF2-40B4-BE49-F238E27FC236}">
                  <a16:creationId xmlns:a16="http://schemas.microsoft.com/office/drawing/2014/main" id="{100BF0E5-70F5-E344-942F-F048420FD148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4" name="다이아몬드 133">
              <a:extLst>
                <a:ext uri="{FF2B5EF4-FFF2-40B4-BE49-F238E27FC236}">
                  <a16:creationId xmlns:a16="http://schemas.microsoft.com/office/drawing/2014/main" id="{41F38561-63EC-F64D-DBEC-CFA408FF603F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3393574-B99E-E04A-DFE7-736EE3362A31}"/>
              </a:ext>
            </a:extLst>
          </p:cNvPr>
          <p:cNvGrpSpPr/>
          <p:nvPr/>
        </p:nvGrpSpPr>
        <p:grpSpPr>
          <a:xfrm>
            <a:off x="-6071323" y="8577386"/>
            <a:ext cx="9671185" cy="8116864"/>
            <a:chOff x="16078200" y="-3535639"/>
            <a:chExt cx="9671185" cy="8116864"/>
          </a:xfrm>
        </p:grpSpPr>
        <p:sp>
          <p:nvSpPr>
            <p:cNvPr id="144" name="다이아몬드 143">
              <a:extLst>
                <a:ext uri="{FF2B5EF4-FFF2-40B4-BE49-F238E27FC236}">
                  <a16:creationId xmlns:a16="http://schemas.microsoft.com/office/drawing/2014/main" id="{73395C2D-C3A9-3637-EAFD-0295375D6694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5" name="다이아몬드 144">
              <a:extLst>
                <a:ext uri="{FF2B5EF4-FFF2-40B4-BE49-F238E27FC236}">
                  <a16:creationId xmlns:a16="http://schemas.microsoft.com/office/drawing/2014/main" id="{C384D13F-9F47-D9C0-2D22-91B59B511522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6" name="다이아몬드 145">
              <a:extLst>
                <a:ext uri="{FF2B5EF4-FFF2-40B4-BE49-F238E27FC236}">
                  <a16:creationId xmlns:a16="http://schemas.microsoft.com/office/drawing/2014/main" id="{48C7AB70-56B3-E237-35EF-F4DE4EAA61DA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7" name="다이아몬드 146">
              <a:extLst>
                <a:ext uri="{FF2B5EF4-FFF2-40B4-BE49-F238E27FC236}">
                  <a16:creationId xmlns:a16="http://schemas.microsoft.com/office/drawing/2014/main" id="{8040FBE6-AC98-ABAE-D819-7D98B2A8349E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8" name="다이아몬드 147">
              <a:extLst>
                <a:ext uri="{FF2B5EF4-FFF2-40B4-BE49-F238E27FC236}">
                  <a16:creationId xmlns:a16="http://schemas.microsoft.com/office/drawing/2014/main" id="{CF082E8C-C189-431D-BAF9-4533A418416C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9" name="다이아몬드 148">
              <a:extLst>
                <a:ext uri="{FF2B5EF4-FFF2-40B4-BE49-F238E27FC236}">
                  <a16:creationId xmlns:a16="http://schemas.microsoft.com/office/drawing/2014/main" id="{89F88C2A-91D9-82B1-D636-10944704CDF6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TextBox 27"/>
          <p:cNvSpPr txBox="1"/>
          <p:nvPr/>
        </p:nvSpPr>
        <p:spPr>
          <a:xfrm>
            <a:off x="1652267" y="2330524"/>
            <a:ext cx="15734426" cy="2318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28"/>
              </a:lnSpc>
            </a:pPr>
            <a:r>
              <a:rPr lang="ko-KR" altLang="en-US" sz="6000" dirty="0">
                <a:solidFill>
                  <a:srgbClr val="FF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신개념</a:t>
            </a:r>
            <a:r>
              <a:rPr lang="en-US" altLang="ko-KR" sz="6000" dirty="0">
                <a:solidFill>
                  <a:srgbClr val="FF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 </a:t>
            </a:r>
            <a:r>
              <a:rPr lang="ko-KR" altLang="en-US" sz="6000" dirty="0">
                <a:solidFill>
                  <a:srgbClr val="FF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엔터테인먼트</a:t>
            </a:r>
            <a:r>
              <a:rPr lang="en-US" altLang="ko-KR" sz="6000" dirty="0">
                <a:solidFill>
                  <a:srgbClr val="FFF4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, </a:t>
            </a:r>
            <a:br>
              <a:rPr lang="en-US" altLang="ko-KR" sz="6000" dirty="0">
                <a:solidFill>
                  <a:srgbClr val="FFF4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</a:br>
            <a:r>
              <a:rPr lang="en-US" sz="6000" dirty="0">
                <a:solidFill>
                  <a:srgbClr val="FFF4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IoT </a:t>
            </a:r>
            <a:r>
              <a:rPr lang="ko-KR" altLang="en-US" sz="6000" dirty="0">
                <a:solidFill>
                  <a:srgbClr val="FFF4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기술과 폐교 운동장을 활용한 </a:t>
            </a:r>
            <a:r>
              <a:rPr lang="ko-KR" altLang="en-US" sz="6000" dirty="0">
                <a:solidFill>
                  <a:srgbClr val="FF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술래잡기 액티비티</a:t>
            </a:r>
            <a:endParaRPr lang="en-US" sz="6000" dirty="0">
              <a:solidFill>
                <a:srgbClr val="0003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AFFCED49-F490-6B9B-9DA1-1EA83CE83C9F}"/>
              </a:ext>
            </a:extLst>
          </p:cNvPr>
          <p:cNvSpPr/>
          <p:nvPr/>
        </p:nvSpPr>
        <p:spPr>
          <a:xfrm>
            <a:off x="911211" y="5916084"/>
            <a:ext cx="16995790" cy="2013114"/>
          </a:xfrm>
          <a:prstGeom prst="wedgeRoundRectCallout">
            <a:avLst>
              <a:gd name="adj1" fmla="val -899"/>
              <a:gd name="adj2" fmla="val -86274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쉽게 말하면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,</a:t>
            </a:r>
          </a:p>
          <a:p>
            <a:pPr algn="ctr"/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예능 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3200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런닝맨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 </a:t>
            </a:r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초기 포맷이나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</a:t>
            </a:r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온라인 게임 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3200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어몽어스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’</a:t>
            </a:r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와 같이 생존자 미션이 존재하는 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술래잡기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’</a:t>
            </a:r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를</a:t>
            </a:r>
            <a:endParaRPr lang="en-US" altLang="ko-KR" sz="32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  <a:p>
            <a:pPr algn="ctr"/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3200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방탈출</a:t>
            </a:r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카페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 </a:t>
            </a:r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처럼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</a:t>
            </a:r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실제 현실에서 플레이하는 액티비티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.</a:t>
            </a:r>
          </a:p>
        </p:txBody>
      </p:sp>
      <p:sp>
        <p:nvSpPr>
          <p:cNvPr id="2" name="TextBox 28">
            <a:extLst>
              <a:ext uri="{FF2B5EF4-FFF2-40B4-BE49-F238E27FC236}">
                <a16:creationId xmlns:a16="http://schemas.microsoft.com/office/drawing/2014/main" id="{540EDC7E-65F9-F3EA-8C33-3951FDA9FF13}"/>
              </a:ext>
            </a:extLst>
          </p:cNvPr>
          <p:cNvSpPr txBox="1"/>
          <p:nvPr/>
        </p:nvSpPr>
        <p:spPr>
          <a:xfrm>
            <a:off x="16078200" y="9486900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b="1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b="1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b="1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215560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3A4E3807-E9B1-F446-26D3-9B033512E01F}"/>
              </a:ext>
            </a:extLst>
          </p:cNvPr>
          <p:cNvSpPr/>
          <p:nvPr/>
        </p:nvSpPr>
        <p:spPr>
          <a:xfrm>
            <a:off x="18440400" y="-1485900"/>
            <a:ext cx="381000" cy="3472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6E9A03D3-FC98-5134-DD81-B7838652562C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DCEFDA-22C7-4920-595C-6D47CCEE1B3C}"/>
              </a:ext>
            </a:extLst>
          </p:cNvPr>
          <p:cNvGrpSpPr/>
          <p:nvPr/>
        </p:nvGrpSpPr>
        <p:grpSpPr>
          <a:xfrm>
            <a:off x="-5910974" y="-7013652"/>
            <a:ext cx="9671185" cy="8116864"/>
            <a:chOff x="16078200" y="-3535639"/>
            <a:chExt cx="9671185" cy="8116864"/>
          </a:xfrm>
        </p:grpSpPr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6BE8F20A-24CD-CCF3-3FDD-9CADD0A2198D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E40E5B33-0D69-D93B-79AB-6663AC55F58F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26" name="다이아몬드 25">
              <a:extLst>
                <a:ext uri="{FF2B5EF4-FFF2-40B4-BE49-F238E27FC236}">
                  <a16:creationId xmlns:a16="http://schemas.microsoft.com/office/drawing/2014/main" id="{10317BA9-4239-634D-916E-9434B3D9F804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217C5F43-D7CB-DC24-D2F3-7F03FE08C01F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939BDDA-9A15-1057-3826-59FE312C0910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9C249A53-A511-6A40-FC0F-9DE68276CE92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BAD478-8D40-F545-7597-08F45FAC2642}"/>
              </a:ext>
            </a:extLst>
          </p:cNvPr>
          <p:cNvSpPr/>
          <p:nvPr/>
        </p:nvSpPr>
        <p:spPr>
          <a:xfrm>
            <a:off x="2219715" y="5017370"/>
            <a:ext cx="2767343" cy="1238345"/>
          </a:xfrm>
          <a:prstGeom prst="roundRect">
            <a:avLst>
              <a:gd name="adj" fmla="val 38705"/>
            </a:avLst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교육청</a:t>
            </a:r>
            <a:r>
              <a:rPr lang="en-US" altLang="ko-KR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/</a:t>
            </a:r>
            <a:r>
              <a:rPr lang="ko-KR" altLang="en-US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지자체</a:t>
            </a:r>
            <a:endParaRPr lang="en-US" altLang="ko-KR" sz="2800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DDDA66A-FD48-C33E-CD0B-E20810715E99}"/>
              </a:ext>
            </a:extLst>
          </p:cNvPr>
          <p:cNvSpPr/>
          <p:nvPr/>
        </p:nvSpPr>
        <p:spPr>
          <a:xfrm>
            <a:off x="13331855" y="5017369"/>
            <a:ext cx="2767343" cy="1238345"/>
          </a:xfrm>
          <a:prstGeom prst="roundRect">
            <a:avLst>
              <a:gd name="adj" fmla="val 38705"/>
            </a:avLst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지역 관광객</a:t>
            </a:r>
            <a:endParaRPr lang="en-US" altLang="ko-KR" sz="2800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E7A848-888A-01F3-833B-D4D07B1E456D}"/>
              </a:ext>
            </a:extLst>
          </p:cNvPr>
          <p:cNvSpPr/>
          <p:nvPr/>
        </p:nvSpPr>
        <p:spPr>
          <a:xfrm>
            <a:off x="7803104" y="5017370"/>
            <a:ext cx="2767343" cy="1238345"/>
          </a:xfrm>
          <a:prstGeom prst="roundRect">
            <a:avLst>
              <a:gd name="adj" fmla="val 38705"/>
            </a:avLst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Our Team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6E34B2D-CE77-0A0D-58DC-BB595D0A915C}"/>
              </a:ext>
            </a:extLst>
          </p:cNvPr>
          <p:cNvCxnSpPr/>
          <p:nvPr/>
        </p:nvCxnSpPr>
        <p:spPr>
          <a:xfrm>
            <a:off x="5334000" y="5253181"/>
            <a:ext cx="2088104" cy="0"/>
          </a:xfrm>
          <a:prstGeom prst="straightConnector1">
            <a:avLst/>
          </a:prstGeom>
          <a:ln w="57150">
            <a:solidFill>
              <a:srgbClr val="FDE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31AF8F-36C8-2311-6B41-6EC92B6BB2F0}"/>
              </a:ext>
            </a:extLst>
          </p:cNvPr>
          <p:cNvCxnSpPr>
            <a:cxnSpLocks/>
          </p:cNvCxnSpPr>
          <p:nvPr/>
        </p:nvCxnSpPr>
        <p:spPr>
          <a:xfrm flipH="1">
            <a:off x="5334000" y="5875409"/>
            <a:ext cx="2088104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E9A328-485E-F3E8-7AB9-C2BF67206460}"/>
              </a:ext>
            </a:extLst>
          </p:cNvPr>
          <p:cNvSpPr txBox="1"/>
          <p:nvPr/>
        </p:nvSpPr>
        <p:spPr>
          <a:xfrm>
            <a:off x="4631148" y="3788874"/>
            <a:ext cx="3328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미활용</a:t>
            </a:r>
            <a:r>
              <a:rPr lang="ko-KR" altLang="en-US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폐교 공간</a:t>
            </a:r>
            <a:br>
              <a:rPr lang="en-US" altLang="ko-KR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</a:br>
            <a:r>
              <a:rPr lang="en-US" altLang="ko-KR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/</a:t>
            </a:r>
            <a:r>
              <a:rPr lang="ko-KR" altLang="en-US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도내 유휴공간 지원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C5453-4ED9-61ED-C03F-73EF43CCCCAD}"/>
              </a:ext>
            </a:extLst>
          </p:cNvPr>
          <p:cNvSpPr txBox="1"/>
          <p:nvPr/>
        </p:nvSpPr>
        <p:spPr>
          <a:xfrm>
            <a:off x="4090135" y="6551593"/>
            <a:ext cx="441018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인근 상권 및 지역 경제 활력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750DE5-CE80-637E-E300-B0ABF02DD583}"/>
              </a:ext>
            </a:extLst>
          </p:cNvPr>
          <p:cNvCxnSpPr/>
          <p:nvPr/>
        </p:nvCxnSpPr>
        <p:spPr>
          <a:xfrm>
            <a:off x="10896600" y="5253181"/>
            <a:ext cx="2088104" cy="0"/>
          </a:xfrm>
          <a:prstGeom prst="straightConnector1">
            <a:avLst/>
          </a:prstGeom>
          <a:ln w="57150">
            <a:solidFill>
              <a:srgbClr val="FDE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70B4B11-8D6C-1094-05E4-4D2C08A97004}"/>
              </a:ext>
            </a:extLst>
          </p:cNvPr>
          <p:cNvCxnSpPr>
            <a:cxnSpLocks/>
          </p:cNvCxnSpPr>
          <p:nvPr/>
        </p:nvCxnSpPr>
        <p:spPr>
          <a:xfrm flipH="1">
            <a:off x="10896600" y="5875409"/>
            <a:ext cx="2088104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B45F5D-D210-09A7-8C22-3F14EF57B9F1}"/>
              </a:ext>
            </a:extLst>
          </p:cNvPr>
          <p:cNvSpPr txBox="1"/>
          <p:nvPr/>
        </p:nvSpPr>
        <p:spPr>
          <a:xfrm>
            <a:off x="10438608" y="3775479"/>
            <a:ext cx="32271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활동성</a:t>
            </a:r>
            <a:r>
              <a:rPr lang="en-US" altLang="ko-KR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/</a:t>
            </a:r>
            <a:r>
              <a:rPr lang="ko-KR" altLang="en-US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몰입도 높은 </a:t>
            </a:r>
            <a:br>
              <a:rPr lang="en-US" altLang="ko-KR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</a:br>
            <a:r>
              <a:rPr lang="ko-KR" altLang="en-US" sz="28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액티비티 서비스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C10D04-51CA-9953-262E-10D8617573EC}"/>
              </a:ext>
            </a:extLst>
          </p:cNvPr>
          <p:cNvSpPr txBox="1"/>
          <p:nvPr/>
        </p:nvSpPr>
        <p:spPr>
          <a:xfrm>
            <a:off x="10827335" y="6796570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액티비티 이용료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AE08CFC-D895-03B8-552F-B91162A41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52" y="5612867"/>
            <a:ext cx="571500" cy="571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4B25CFE-4AB9-7AED-2D97-56371FE85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471" y="5600167"/>
            <a:ext cx="571500" cy="571500"/>
          </a:xfrm>
          <a:prstGeom prst="rect">
            <a:avLst/>
          </a:prstGeom>
        </p:spPr>
      </p:pic>
      <p:sp>
        <p:nvSpPr>
          <p:cNvPr id="5" name="TextBox 28">
            <a:extLst>
              <a:ext uri="{FF2B5EF4-FFF2-40B4-BE49-F238E27FC236}">
                <a16:creationId xmlns:a16="http://schemas.microsoft.com/office/drawing/2014/main" id="{942D6F76-4C7A-CC57-DD6C-BB611E4F5E57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D57F3510-E06D-0E0E-14BA-91190DECC1AE}"/>
              </a:ext>
            </a:extLst>
          </p:cNvPr>
          <p:cNvSpPr txBox="1"/>
          <p:nvPr/>
        </p:nvSpPr>
        <p:spPr>
          <a:xfrm>
            <a:off x="4424673" y="349394"/>
            <a:ext cx="8935256" cy="110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altLang="ko-KR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3. </a:t>
            </a:r>
            <a:r>
              <a:rPr lang="ko-KR" alt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기대 효과</a:t>
            </a:r>
            <a:endParaRPr lang="en-US" altLang="ko-KR" sz="60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202994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5A5392C-8F6B-7F6B-15BF-F6C747BE8DE3}"/>
              </a:ext>
            </a:extLst>
          </p:cNvPr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698F9C1-2593-3613-056D-9AB793134A79}"/>
                </a:ext>
              </a:extLst>
            </p:cNvPr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AACC223-3740-0FFC-9DB7-C175CCB418E0}"/>
                </a:ext>
              </a:extLst>
            </p:cNvPr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27">
            <a:extLst>
              <a:ext uri="{FF2B5EF4-FFF2-40B4-BE49-F238E27FC236}">
                <a16:creationId xmlns:a16="http://schemas.microsoft.com/office/drawing/2014/main" id="{7B1D08B0-BA4C-0CE2-35ED-546543F2CF5B}"/>
              </a:ext>
            </a:extLst>
          </p:cNvPr>
          <p:cNvSpPr txBox="1"/>
          <p:nvPr/>
        </p:nvSpPr>
        <p:spPr>
          <a:xfrm>
            <a:off x="4424672" y="349394"/>
            <a:ext cx="13609673" cy="1119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66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4. </a:t>
            </a:r>
            <a:r>
              <a:rPr lang="ko-KR" altLang="en-US" sz="66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개발 기술</a:t>
            </a:r>
            <a:endParaRPr lang="en-US" sz="66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AC961EF-BBA2-1133-FC14-2180691284F7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0A754EC-45C8-C357-7F01-D786C2E124AE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640D89B-2100-07D7-8D19-8BEA25F6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32" y="3669277"/>
            <a:ext cx="5181314" cy="36546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5B535-8EDE-28F8-65EF-6759D175A63D}"/>
              </a:ext>
            </a:extLst>
          </p:cNvPr>
          <p:cNvSpPr txBox="1"/>
          <p:nvPr/>
        </p:nvSpPr>
        <p:spPr>
          <a:xfrm>
            <a:off x="1171873" y="2378283"/>
            <a:ext cx="132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UWB(Ultra Wide Band) </a:t>
            </a:r>
            <a:r>
              <a:rPr lang="ko-KR" altLang="en-US" sz="3200" b="1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센서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C4108-05D4-8D37-693A-F650CE0E6BB5}"/>
              </a:ext>
            </a:extLst>
          </p:cNvPr>
          <p:cNvSpPr txBox="1"/>
          <p:nvPr/>
        </p:nvSpPr>
        <p:spPr>
          <a:xfrm>
            <a:off x="1562243" y="7908717"/>
            <a:ext cx="15163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UWB: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실내 거리 측정을 위한 모듈</a:t>
            </a:r>
            <a:endParaRPr lang="en-US" altLang="ko-KR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ToF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(Time of Flight)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기법 이용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0E2C784-45AD-B533-799F-22D4E0C5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402" y="3669278"/>
            <a:ext cx="10134456" cy="3654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 descr="ESP32 Development Board WiFi+bluetooth Ultra Low Power Consumption Dual  Cores ESP-32 ESP-32S Board">
            <a:extLst>
              <a:ext uri="{FF2B5EF4-FFF2-40B4-BE49-F238E27FC236}">
                <a16:creationId xmlns:a16="http://schemas.microsoft.com/office/drawing/2014/main" id="{F06C42C4-82A2-FE83-FA5F-D4832DA58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t="6813" r="4359" b="10430"/>
          <a:stretch/>
        </p:blipFill>
        <p:spPr bwMode="auto">
          <a:xfrm>
            <a:off x="12344400" y="7627072"/>
            <a:ext cx="2133600" cy="19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FB27F8-4665-F022-4DE0-873ACCFF526C}"/>
              </a:ext>
            </a:extLst>
          </p:cNvPr>
          <p:cNvSpPr txBox="1"/>
          <p:nvPr/>
        </p:nvSpPr>
        <p:spPr>
          <a:xfrm>
            <a:off x="14706600" y="8321511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+ ESP32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B6E239-A46E-66BF-522F-31E592E53A54}"/>
              </a:ext>
            </a:extLst>
          </p:cNvPr>
          <p:cNvSpPr/>
          <p:nvPr/>
        </p:nvSpPr>
        <p:spPr>
          <a:xfrm>
            <a:off x="11201400" y="3669277"/>
            <a:ext cx="1752600" cy="35316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0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4302704-C784-ACF5-16AC-F24DE89256C7}"/>
              </a:ext>
            </a:extLst>
          </p:cNvPr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7C48E03-9957-7D8B-FBF0-BE18F1411DA1}"/>
                </a:ext>
              </a:extLst>
            </p:cNvPr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21609DF-886F-450D-2FAB-BD6F9368A880}"/>
                </a:ext>
              </a:extLst>
            </p:cNvPr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27">
            <a:extLst>
              <a:ext uri="{FF2B5EF4-FFF2-40B4-BE49-F238E27FC236}">
                <a16:creationId xmlns:a16="http://schemas.microsoft.com/office/drawing/2014/main" id="{84A2F637-9E04-044E-E856-E9EEC83914E6}"/>
              </a:ext>
            </a:extLst>
          </p:cNvPr>
          <p:cNvSpPr txBox="1"/>
          <p:nvPr/>
        </p:nvSpPr>
        <p:spPr>
          <a:xfrm>
            <a:off x="4424672" y="349394"/>
            <a:ext cx="13609673" cy="1119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66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4. </a:t>
            </a:r>
            <a:r>
              <a:rPr lang="ko-KR" altLang="en-US" sz="66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개발 기술</a:t>
            </a:r>
            <a:endParaRPr lang="en-US" sz="66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590D1B4C-6887-40E1-1FD5-E917466DF3B2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4F0733F-97FF-E870-06F3-220F3BA68975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DD5B4-A667-5A8E-FCB2-0D152BD106E3}"/>
              </a:ext>
            </a:extLst>
          </p:cNvPr>
          <p:cNvSpPr txBox="1"/>
          <p:nvPr/>
        </p:nvSpPr>
        <p:spPr>
          <a:xfrm>
            <a:off x="1171873" y="2378283"/>
            <a:ext cx="132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사용자 터치</a:t>
            </a:r>
            <a:r>
              <a:rPr lang="en-US" altLang="ko-KR" sz="3200" b="1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</a:t>
            </a:r>
            <a:r>
              <a:rPr lang="ko-KR" altLang="en-US" sz="3200" b="1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디스플레이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ECD8F-2611-0C8E-13FF-1078F6CD9815}"/>
              </a:ext>
            </a:extLst>
          </p:cNvPr>
          <p:cNvSpPr txBox="1"/>
          <p:nvPr/>
        </p:nvSpPr>
        <p:spPr>
          <a:xfrm>
            <a:off x="1632862" y="8343900"/>
            <a:ext cx="15163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웹사이트로 구성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(PHP + Nginx)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미션을 수행할 때마다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성공까지 남은 미션 개수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화면에 보여줌</a:t>
            </a:r>
            <a:endParaRPr lang="en-US" altLang="ko-KR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BC0A11-5DAD-0900-DB02-A1ACD330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2" y="3319671"/>
            <a:ext cx="10211317" cy="47165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86A1CF-AFF3-A303-A61D-CF35546D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638" y="3312411"/>
            <a:ext cx="4381500" cy="47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12D2523-5553-2BA1-39B5-E800ABE712B8}"/>
              </a:ext>
            </a:extLst>
          </p:cNvPr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6F95884-D536-13C3-C003-BA9D5899D410}"/>
                </a:ext>
              </a:extLst>
            </p:cNvPr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2E69ADE-998B-850E-0799-4B625C81FCE1}"/>
                </a:ext>
              </a:extLst>
            </p:cNvPr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27">
            <a:extLst>
              <a:ext uri="{FF2B5EF4-FFF2-40B4-BE49-F238E27FC236}">
                <a16:creationId xmlns:a16="http://schemas.microsoft.com/office/drawing/2014/main" id="{6CA5AE6E-478D-8DF8-135A-BC61C108D039}"/>
              </a:ext>
            </a:extLst>
          </p:cNvPr>
          <p:cNvSpPr txBox="1"/>
          <p:nvPr/>
        </p:nvSpPr>
        <p:spPr>
          <a:xfrm>
            <a:off x="4424672" y="349394"/>
            <a:ext cx="13609673" cy="1119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66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4. </a:t>
            </a:r>
            <a:r>
              <a:rPr lang="ko-KR" altLang="en-US" sz="66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개발 기술</a:t>
            </a:r>
            <a:endParaRPr lang="en-US" sz="66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6A75855D-A99F-8937-13F4-60FCFDC0A3C2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137653D-9825-3E1B-2CDC-B9E8BAB77E5C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131AD-CE0B-ED0F-8398-D7C3F7DE725F}"/>
              </a:ext>
            </a:extLst>
          </p:cNvPr>
          <p:cNvSpPr txBox="1"/>
          <p:nvPr/>
        </p:nvSpPr>
        <p:spPr>
          <a:xfrm>
            <a:off x="1171873" y="2378283"/>
            <a:ext cx="132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5B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게임 룰 판단 알고리즘 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개발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029CF-E3FC-A518-67A4-37E32A453420}"/>
              </a:ext>
            </a:extLst>
          </p:cNvPr>
          <p:cNvSpPr txBox="1"/>
          <p:nvPr/>
        </p:nvSpPr>
        <p:spPr>
          <a:xfrm>
            <a:off x="1402367" y="2951878"/>
            <a:ext cx="17950538" cy="4218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 데이터를 수집하고 이를 활용해 </a:t>
            </a:r>
            <a:r>
              <a:rPr lang="ko-KR" altLang="en-US" sz="28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탈락 위기를 판정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알고리즘이 필요합니다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생존자가 술래의 시야 안에서 </a:t>
            </a:r>
            <a:r>
              <a:rPr lang="ko-KR" altLang="en-US" sz="28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3m 이내로 3초 이상 유지되면 ＇탈락 </a:t>
            </a:r>
            <a:r>
              <a:rPr lang="ko-KR" altLang="en-US" sz="2800" dirty="0" err="1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위기＇</a:t>
            </a:r>
            <a:r>
              <a:rPr lang="ko-KR" altLang="en-US" sz="2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에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처하게 된다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.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탈락 위기에 처한 경우 </a:t>
            </a:r>
            <a:r>
              <a:rPr lang="en-US" altLang="ko-KR" sz="2800" dirty="0">
                <a:solidFill>
                  <a:srgbClr val="CE4B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sz="2800" dirty="0">
                <a:solidFill>
                  <a:srgbClr val="CE4B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 이내로 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감옥으로 돌아가야 하며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그렇지 않으면 탈락 처리됩니다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캐릭터의 </a:t>
            </a:r>
            <a:r>
              <a:rPr lang="ko-KR" altLang="en-US" sz="28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고유 스킬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사용할 때마다 해당 알고리즘이 작동할 수 있도록 해야 합니다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68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>
            <a:extLst>
              <a:ext uri="{FF2B5EF4-FFF2-40B4-BE49-F238E27FC236}">
                <a16:creationId xmlns:a16="http://schemas.microsoft.com/office/drawing/2014/main" id="{2EF56D99-1015-BB40-3A5B-D080FCAE8A3C}"/>
              </a:ext>
            </a:extLst>
          </p:cNvPr>
          <p:cNvSpPr txBox="1"/>
          <p:nvPr/>
        </p:nvSpPr>
        <p:spPr>
          <a:xfrm>
            <a:off x="4678327" y="4991100"/>
            <a:ext cx="13609673" cy="1430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ko-KR" altLang="en-US" sz="166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감사합니다</a:t>
            </a:r>
            <a:endParaRPr lang="en-US" sz="166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126479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1C4BF4-125D-A442-820D-844B52509AAB}"/>
              </a:ext>
            </a:extLst>
          </p:cNvPr>
          <p:cNvSpPr txBox="1"/>
          <p:nvPr/>
        </p:nvSpPr>
        <p:spPr>
          <a:xfrm>
            <a:off x="1087888" y="3190273"/>
            <a:ext cx="16819112" cy="3906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2024 고려대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크림슨창업지원단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소속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KU창업동아리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선정 (지원금 100만원)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2024 한남대학교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이노폴리스캠퍼스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사업 프로그램 지원 대상 팀 (종료 시점 발표 심사에서 수상 시, MVP 제작비 최대 1000만원)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hlinkClick r:id="rId2"/>
              </a:rPr>
              <a:t>https://www.hannam.ac.kr/kor/community/community_01_1.html?pPostNo=190369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2024 위치정보 우수 비즈니스 모델 발굴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프로젝트_아이디어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분야 지원 대상 팀 선정 (프로그램 종료 시점에 진행하는 발표 심사에서 수상 시 최대 500만원)</a:t>
            </a:r>
            <a:b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</a:b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hlinkClick r:id="rId3"/>
              </a:rPr>
              <a:t>https://www.korealbs.or.kr/2024/contest.asp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2024 중소벤처기업부 예비창업패키지 ST 사전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인큐베이팅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프로그램 (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서울과기대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) 지원 대상 팀 (멘토링 프로그램 지원)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66C8BFBA-82FB-DBBE-4784-AC2634C081C9}"/>
              </a:ext>
            </a:extLst>
          </p:cNvPr>
          <p:cNvSpPr txBox="1"/>
          <p:nvPr/>
        </p:nvSpPr>
        <p:spPr>
          <a:xfrm>
            <a:off x="478288" y="268988"/>
            <a:ext cx="17428712" cy="1119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528"/>
              </a:lnSpc>
            </a:pP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별첨</a:t>
            </a:r>
            <a:r>
              <a:rPr lang="en-US" altLang="ko-KR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0. </a:t>
            </a: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현재까지 성과 및 진행 프로그램</a:t>
            </a:r>
            <a:r>
              <a:rPr lang="en-US" altLang="ko-KR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 </a:t>
            </a:r>
            <a:endParaRPr lang="en-US" sz="6600" dirty="0"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363356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FA9855F-4F94-DA6E-09CB-ACBDD102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93" y="2094796"/>
            <a:ext cx="10820714" cy="5928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585955-992F-3010-330B-37E5185DF018}"/>
              </a:ext>
            </a:extLst>
          </p:cNvPr>
          <p:cNvSpPr txBox="1"/>
          <p:nvPr/>
        </p:nvSpPr>
        <p:spPr>
          <a:xfrm>
            <a:off x="4953314" y="8861054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대안책으로 서바이벌장 공간 임대</a:t>
            </a:r>
            <a:endParaRPr lang="ko-KR" altLang="en-US" sz="3200" dirty="0">
              <a:solidFill>
                <a:srgbClr val="FF5B5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026B8C9-ED7E-0861-4DF0-68C8249908FA}"/>
              </a:ext>
            </a:extLst>
          </p:cNvPr>
          <p:cNvSpPr/>
          <p:nvPr/>
        </p:nvSpPr>
        <p:spPr>
          <a:xfrm rot="16200000">
            <a:off x="4499275" y="8970937"/>
            <a:ext cx="233739" cy="365007"/>
          </a:xfrm>
          <a:prstGeom prst="downArrow">
            <a:avLst>
              <a:gd name="adj1" fmla="val 32613"/>
              <a:gd name="adj2" fmla="val 63040"/>
            </a:avLst>
          </a:prstGeom>
          <a:solidFill>
            <a:srgbClr val="FFF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FFF4E4"/>
              </a:solidFill>
              <a:ea typeface="나눔고딕" panose="020D0604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78E3641-75A6-1A09-7393-2BD7457D9CE3}"/>
              </a:ext>
            </a:extLst>
          </p:cNvPr>
          <p:cNvSpPr/>
          <p:nvPr/>
        </p:nvSpPr>
        <p:spPr>
          <a:xfrm>
            <a:off x="3998476" y="8730688"/>
            <a:ext cx="10612331" cy="813590"/>
          </a:xfrm>
          <a:prstGeom prst="roundRect">
            <a:avLst>
              <a:gd name="adj" fmla="val 38705"/>
            </a:avLst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40FFDDA8-7867-3F96-8C17-5FFF346C7BC0}"/>
              </a:ext>
            </a:extLst>
          </p:cNvPr>
          <p:cNvSpPr txBox="1"/>
          <p:nvPr/>
        </p:nvSpPr>
        <p:spPr>
          <a:xfrm>
            <a:off x="478288" y="268988"/>
            <a:ext cx="17428712" cy="1118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528"/>
              </a:lnSpc>
            </a:pPr>
            <a:r>
              <a:rPr lang="ko-KR" altLang="en-US" sz="66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별첨</a:t>
            </a:r>
            <a:r>
              <a:rPr lang="en-US" altLang="ko-KR" sz="66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1.</a:t>
            </a:r>
            <a:r>
              <a:rPr lang="ko-KR" altLang="en-US" sz="6600" b="1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실제 </a:t>
            </a:r>
            <a:r>
              <a:rPr lang="ko-KR" altLang="en-US" sz="6600" b="1" dirty="0" err="1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화전동</a:t>
            </a:r>
            <a:r>
              <a:rPr lang="ko-KR" altLang="en-US" sz="6600" b="1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서바이벌장 모습</a:t>
            </a:r>
            <a:r>
              <a:rPr lang="en-US" altLang="ko-KR" sz="66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 </a:t>
            </a:r>
            <a:endParaRPr lang="en-US" sz="6600" dirty="0">
              <a:solidFill>
                <a:schemeClr val="bg1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16424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>
            <a:extLst>
              <a:ext uri="{FF2B5EF4-FFF2-40B4-BE49-F238E27FC236}">
                <a16:creationId xmlns:a16="http://schemas.microsoft.com/office/drawing/2014/main" id="{AD1AAA47-4034-34E2-05A5-6B27800A2B1D}"/>
              </a:ext>
            </a:extLst>
          </p:cNvPr>
          <p:cNvSpPr txBox="1"/>
          <p:nvPr/>
        </p:nvSpPr>
        <p:spPr>
          <a:xfrm>
            <a:off x="478288" y="268988"/>
            <a:ext cx="17428712" cy="1119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별첨</a:t>
            </a:r>
            <a:r>
              <a:rPr lang="en-US" altLang="ko-KR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2. </a:t>
            </a: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가수요 설문 분석 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(</a:t>
            </a:r>
            <a:r>
              <a:rPr lang="ko-KR" altLang="en-US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타겟 고객에 대한 기타 인사이트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)  </a:t>
            </a:r>
            <a:endParaRPr lang="en-US" sz="6600" dirty="0"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DE4E7341-9734-2F2C-26FD-A534E30EB8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168716"/>
              </p:ext>
            </p:extLst>
          </p:nvPr>
        </p:nvGraphicFramePr>
        <p:xfrm>
          <a:off x="1267933" y="2171746"/>
          <a:ext cx="15752134" cy="594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D2ADDE-AF6B-3BD4-B7FB-39253571F886}"/>
              </a:ext>
            </a:extLst>
          </p:cNvPr>
          <p:cNvSpPr txBox="1"/>
          <p:nvPr/>
        </p:nvSpPr>
        <p:spPr>
          <a:xfrm>
            <a:off x="8319540" y="8572669"/>
            <a:ext cx="245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평균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98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년생 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D9D679-2654-97BB-40E1-E83741BDDE8C}"/>
              </a:ext>
            </a:extLst>
          </p:cNvPr>
          <p:cNvSpPr/>
          <p:nvPr/>
        </p:nvSpPr>
        <p:spPr>
          <a:xfrm rot="16200000">
            <a:off x="7865501" y="8682552"/>
            <a:ext cx="233739" cy="365007"/>
          </a:xfrm>
          <a:prstGeom prst="downArrow">
            <a:avLst>
              <a:gd name="adj1" fmla="val 32613"/>
              <a:gd name="adj2" fmla="val 63040"/>
            </a:avLst>
          </a:prstGeom>
          <a:solidFill>
            <a:srgbClr val="FFF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ea typeface="나눔고딕" panose="020D06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BE898D-7729-9811-9E50-21DB10E49506}"/>
              </a:ext>
            </a:extLst>
          </p:cNvPr>
          <p:cNvSpPr/>
          <p:nvPr/>
        </p:nvSpPr>
        <p:spPr>
          <a:xfrm>
            <a:off x="6885467" y="8444664"/>
            <a:ext cx="4800600" cy="813590"/>
          </a:xfrm>
          <a:prstGeom prst="roundRect">
            <a:avLst>
              <a:gd name="adj" fmla="val 3870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56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>
            <a:extLst>
              <a:ext uri="{FF2B5EF4-FFF2-40B4-BE49-F238E27FC236}">
                <a16:creationId xmlns:a16="http://schemas.microsoft.com/office/drawing/2014/main" id="{AD1AAA47-4034-34E2-05A5-6B27800A2B1D}"/>
              </a:ext>
            </a:extLst>
          </p:cNvPr>
          <p:cNvSpPr txBox="1"/>
          <p:nvPr/>
        </p:nvSpPr>
        <p:spPr>
          <a:xfrm>
            <a:off x="478288" y="268988"/>
            <a:ext cx="17428712" cy="1119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별첨</a:t>
            </a:r>
            <a:r>
              <a:rPr lang="en-US" altLang="ko-KR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2. </a:t>
            </a: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가수요 설문 분석 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(</a:t>
            </a:r>
            <a:r>
              <a:rPr lang="ko-KR" altLang="en-US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타겟 고객에 대한 기타 인사이트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)  </a:t>
            </a:r>
            <a:endParaRPr lang="en-US" sz="6600" dirty="0"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2ADDE-AF6B-3BD4-B7FB-39253571F886}"/>
              </a:ext>
            </a:extLst>
          </p:cNvPr>
          <p:cNvSpPr txBox="1"/>
          <p:nvPr/>
        </p:nvSpPr>
        <p:spPr>
          <a:xfrm>
            <a:off x="7176541" y="8798730"/>
            <a:ext cx="5282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다인원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동반 참여에 대한 니즈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D9D679-2654-97BB-40E1-E83741BDDE8C}"/>
              </a:ext>
            </a:extLst>
          </p:cNvPr>
          <p:cNvSpPr/>
          <p:nvPr/>
        </p:nvSpPr>
        <p:spPr>
          <a:xfrm rot="16200000">
            <a:off x="6722502" y="8908613"/>
            <a:ext cx="233739" cy="365007"/>
          </a:xfrm>
          <a:prstGeom prst="downArrow">
            <a:avLst>
              <a:gd name="adj1" fmla="val 32613"/>
              <a:gd name="adj2" fmla="val 63040"/>
            </a:avLst>
          </a:prstGeom>
          <a:solidFill>
            <a:srgbClr val="FFF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ea typeface="나눔고딕" panose="020D06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BE898D-7729-9811-9E50-21DB10E49506}"/>
              </a:ext>
            </a:extLst>
          </p:cNvPr>
          <p:cNvSpPr/>
          <p:nvPr/>
        </p:nvSpPr>
        <p:spPr>
          <a:xfrm>
            <a:off x="5742467" y="8670725"/>
            <a:ext cx="7211533" cy="813590"/>
          </a:xfrm>
          <a:prstGeom prst="roundRect">
            <a:avLst>
              <a:gd name="adj" fmla="val 3870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B8EC7ECC-6F0A-1F1C-4252-5C61231E7B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263191"/>
              </p:ext>
            </p:extLst>
          </p:nvPr>
        </p:nvGraphicFramePr>
        <p:xfrm>
          <a:off x="1093418" y="1664783"/>
          <a:ext cx="16101163" cy="6465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997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>
            <a:extLst>
              <a:ext uri="{FF2B5EF4-FFF2-40B4-BE49-F238E27FC236}">
                <a16:creationId xmlns:a16="http://schemas.microsoft.com/office/drawing/2014/main" id="{AD1AAA47-4034-34E2-05A5-6B27800A2B1D}"/>
              </a:ext>
            </a:extLst>
          </p:cNvPr>
          <p:cNvSpPr txBox="1"/>
          <p:nvPr/>
        </p:nvSpPr>
        <p:spPr>
          <a:xfrm>
            <a:off x="478288" y="268988"/>
            <a:ext cx="17428712" cy="1119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별첨</a:t>
            </a:r>
            <a:r>
              <a:rPr lang="en-US" altLang="ko-KR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2. </a:t>
            </a: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가수요 설문 분석 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(</a:t>
            </a:r>
            <a:r>
              <a:rPr lang="ko-KR" altLang="en-US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타겟 고객에 대한 기타 인사이트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)  </a:t>
            </a:r>
            <a:endParaRPr lang="en-US" sz="6600" dirty="0"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5C8EE7-4DD4-42A8-4390-7457412E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71700"/>
            <a:ext cx="16314708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9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126E080-3B4F-C3D1-BF8A-BAD73CA22805}"/>
              </a:ext>
            </a:extLst>
          </p:cNvPr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04F72A1-5A36-392E-679E-28A9433B76A5}"/>
                </a:ext>
              </a:extLst>
            </p:cNvPr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19FEAC6-36F9-BBA2-0864-B3FAC47A397E}"/>
                </a:ext>
              </a:extLst>
            </p:cNvPr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27">
            <a:extLst>
              <a:ext uri="{FF2B5EF4-FFF2-40B4-BE49-F238E27FC236}">
                <a16:creationId xmlns:a16="http://schemas.microsoft.com/office/drawing/2014/main" id="{DB09533D-5D37-FE75-584A-083CA4087AE9}"/>
              </a:ext>
            </a:extLst>
          </p:cNvPr>
          <p:cNvSpPr txBox="1"/>
          <p:nvPr/>
        </p:nvSpPr>
        <p:spPr>
          <a:xfrm>
            <a:off x="4424673" y="349394"/>
            <a:ext cx="8935256" cy="110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ko-KR" alt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목 차</a:t>
            </a:r>
            <a:endParaRPr lang="en-US" sz="60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77E4866-BE8C-F2D2-1484-9405E5C4AC2C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908FCF5E-BF42-7762-DFCA-4874E7ECA31A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67D82659-0A79-BD07-F9FE-BC4C7A4817A5}"/>
              </a:ext>
            </a:extLst>
          </p:cNvPr>
          <p:cNvSpPr txBox="1"/>
          <p:nvPr/>
        </p:nvSpPr>
        <p:spPr>
          <a:xfrm>
            <a:off x="2895600" y="2705100"/>
            <a:ext cx="8935256" cy="95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indent="-1143000" algn="l">
              <a:lnSpc>
                <a:spcPts val="9528"/>
              </a:lnSpc>
              <a:buAutoNum type="arabicPeriod"/>
            </a:pPr>
            <a:r>
              <a:rPr lang="ko-KR" altLang="en-US" sz="4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협업 계기</a:t>
            </a:r>
            <a:endParaRPr lang="en-US" altLang="ko-KR" sz="44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  <a:p>
            <a:pPr marL="1143000" indent="-1143000" algn="l">
              <a:lnSpc>
                <a:spcPts val="9528"/>
              </a:lnSpc>
              <a:buAutoNum type="arabicPeriod"/>
            </a:pPr>
            <a:r>
              <a:rPr lang="ko-KR" altLang="en-US" sz="4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프로젝트 설명</a:t>
            </a:r>
            <a:endParaRPr lang="en-US" altLang="ko-KR" sz="44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  <a:p>
            <a:pPr marL="1143000" indent="-1143000" algn="l">
              <a:lnSpc>
                <a:spcPts val="9528"/>
              </a:lnSpc>
              <a:buAutoNum type="arabicPeriod"/>
            </a:pPr>
            <a:r>
              <a:rPr lang="ko-KR" altLang="en-US" sz="4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기대 효과</a:t>
            </a:r>
            <a:endParaRPr lang="en-US" altLang="ko-KR" sz="44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  <a:p>
            <a:pPr marL="1143000" indent="-1143000" algn="l">
              <a:lnSpc>
                <a:spcPts val="9528"/>
              </a:lnSpc>
              <a:buAutoNum type="arabicPeriod"/>
            </a:pPr>
            <a:r>
              <a:rPr lang="ko-KR" altLang="en-US" sz="4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개발 기술</a:t>
            </a:r>
            <a:endParaRPr lang="en-US" altLang="ko-KR" sz="44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  <a:p>
            <a:pPr algn="l">
              <a:lnSpc>
                <a:spcPts val="9528"/>
              </a:lnSpc>
            </a:pPr>
            <a:endParaRPr lang="en-US" altLang="ko-KR" sz="44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  <a:p>
            <a:pPr marL="1143000" indent="-1143000" algn="l">
              <a:lnSpc>
                <a:spcPts val="9528"/>
              </a:lnSpc>
              <a:buAutoNum type="arabicPeriod"/>
            </a:pPr>
            <a:endParaRPr lang="en-US" altLang="ko-KR" sz="44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  <a:p>
            <a:pPr marL="1143000" indent="-1143000" algn="l">
              <a:lnSpc>
                <a:spcPts val="9528"/>
              </a:lnSpc>
              <a:buAutoNum type="arabicPeriod"/>
            </a:pPr>
            <a:endParaRPr lang="en-US" altLang="ko-KR" sz="44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  <a:p>
            <a:pPr marL="1143000" indent="-1143000" algn="l">
              <a:lnSpc>
                <a:spcPts val="9528"/>
              </a:lnSpc>
              <a:buAutoNum type="arabicPeriod"/>
            </a:pPr>
            <a:endParaRPr lang="en-US" sz="44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38918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FD6E1-915C-C666-2D93-D0C4C98C2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01015"/>
              </p:ext>
            </p:extLst>
          </p:nvPr>
        </p:nvGraphicFramePr>
        <p:xfrm>
          <a:off x="3806757" y="3695700"/>
          <a:ext cx="10439400" cy="533400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219700">
                  <a:extLst>
                    <a:ext uri="{9D8B030D-6E8A-4147-A177-3AD203B41FA5}">
                      <a16:colId xmlns:a16="http://schemas.microsoft.com/office/drawing/2014/main" val="1095501211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286758790"/>
                    </a:ext>
                  </a:extLst>
                </a:gridCol>
              </a:tblGrid>
              <a:tr h="9014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동반 다수 참여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4.69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43938"/>
                  </a:ext>
                </a:extLst>
              </a:tr>
              <a:tr h="9014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술래잡기 형식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4.61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845883"/>
                  </a:ext>
                </a:extLst>
              </a:tr>
              <a:tr h="82697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다양한 캐릭터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4.56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695204"/>
                  </a:ext>
                </a:extLst>
              </a:tr>
              <a:tr h="901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iot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상호작용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4.42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162047"/>
                  </a:ext>
                </a:extLst>
              </a:tr>
              <a:tr h="9014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야외 진행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4.03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796821"/>
                  </a:ext>
                </a:extLst>
              </a:tr>
              <a:tr h="9014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전기자전거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3.72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4882972"/>
                  </a:ext>
                </a:extLst>
              </a:tr>
            </a:tbl>
          </a:graphicData>
        </a:graphic>
      </p:graphicFrame>
      <p:sp>
        <p:nvSpPr>
          <p:cNvPr id="5" name="TextBox 27">
            <a:extLst>
              <a:ext uri="{FF2B5EF4-FFF2-40B4-BE49-F238E27FC236}">
                <a16:creationId xmlns:a16="http://schemas.microsoft.com/office/drawing/2014/main" id="{44F922CB-CB44-83F7-EDAD-C7DF1721DC1F}"/>
              </a:ext>
            </a:extLst>
          </p:cNvPr>
          <p:cNvSpPr txBox="1"/>
          <p:nvPr/>
        </p:nvSpPr>
        <p:spPr>
          <a:xfrm>
            <a:off x="478288" y="268988"/>
            <a:ext cx="17428712" cy="1119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별첨</a:t>
            </a:r>
            <a:r>
              <a:rPr lang="en-US" altLang="ko-KR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2. </a:t>
            </a: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가수요 설문 분석 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(</a:t>
            </a:r>
            <a:r>
              <a:rPr lang="ko-KR" altLang="en-US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타겟 고객에 대한 기타 인사이트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)  </a:t>
            </a:r>
            <a:endParaRPr lang="en-US" sz="6600" dirty="0"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76E4324E-BA2E-DFF0-C101-981AF11BD920}"/>
              </a:ext>
            </a:extLst>
          </p:cNvPr>
          <p:cNvSpPr txBox="1"/>
          <p:nvPr/>
        </p:nvSpPr>
        <p:spPr>
          <a:xfrm>
            <a:off x="3657600" y="2036817"/>
            <a:ext cx="11811000" cy="1050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ko-KR" altLang="en-US" sz="40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각 항목별에 대한 흥미 정도를 </a:t>
            </a:r>
            <a:r>
              <a:rPr lang="en-US" altLang="ko-KR" sz="40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5</a:t>
            </a:r>
            <a:r>
              <a:rPr lang="ko-KR" altLang="en-US" sz="40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점 만점으로 표현하면</a:t>
            </a:r>
            <a:r>
              <a:rPr lang="en-US" altLang="ko-KR" sz="40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?</a:t>
            </a:r>
            <a:endParaRPr lang="en-US" sz="4000" dirty="0"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37091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FDC248D-CA20-AFE7-3CA4-1F7E82A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109511"/>
              </p:ext>
            </p:extLst>
          </p:nvPr>
        </p:nvGraphicFramePr>
        <p:xfrm>
          <a:off x="1093416" y="1129161"/>
          <a:ext cx="16101163" cy="7332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55D7F8-4E55-58A9-9FFA-DD0E9B2F42E6}"/>
              </a:ext>
            </a:extLst>
          </p:cNvPr>
          <p:cNvSpPr txBox="1"/>
          <p:nvPr/>
        </p:nvSpPr>
        <p:spPr>
          <a:xfrm>
            <a:off x="5043014" y="8436106"/>
            <a:ext cx="101457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응답자 중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방탈출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카페 방문 횟수가 연간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회 이상인 비율은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96%, </a:t>
            </a:r>
            <a:b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</a:b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계절당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번 이상인 비율은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78.8%,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매달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번 이상인 비율은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25%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676E1C5-6E35-8989-3869-E327FEC5A8E3}"/>
              </a:ext>
            </a:extLst>
          </p:cNvPr>
          <p:cNvSpPr/>
          <p:nvPr/>
        </p:nvSpPr>
        <p:spPr>
          <a:xfrm rot="16200000">
            <a:off x="4125269" y="8486444"/>
            <a:ext cx="533400" cy="762000"/>
          </a:xfrm>
          <a:prstGeom prst="downArrow">
            <a:avLst>
              <a:gd name="adj1" fmla="val 32613"/>
              <a:gd name="adj2" fmla="val 630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ea typeface="나눔고딕" panose="020D06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348967-8936-5B57-A8DF-3998CF8EE29A}"/>
              </a:ext>
            </a:extLst>
          </p:cNvPr>
          <p:cNvSpPr/>
          <p:nvPr/>
        </p:nvSpPr>
        <p:spPr>
          <a:xfrm>
            <a:off x="3505200" y="8267700"/>
            <a:ext cx="11506200" cy="1230662"/>
          </a:xfrm>
          <a:prstGeom prst="roundRect">
            <a:avLst>
              <a:gd name="adj" fmla="val 3870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" name="TextBox 27">
            <a:extLst>
              <a:ext uri="{FF2B5EF4-FFF2-40B4-BE49-F238E27FC236}">
                <a16:creationId xmlns:a16="http://schemas.microsoft.com/office/drawing/2014/main" id="{517DA940-AE6A-3A50-5F9A-61ED930299E7}"/>
              </a:ext>
            </a:extLst>
          </p:cNvPr>
          <p:cNvSpPr txBox="1"/>
          <p:nvPr/>
        </p:nvSpPr>
        <p:spPr>
          <a:xfrm>
            <a:off x="478288" y="268988"/>
            <a:ext cx="17428712" cy="1119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별첨</a:t>
            </a:r>
            <a:r>
              <a:rPr lang="en-US" altLang="ko-KR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2. </a:t>
            </a: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가수요 설문 분석 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(</a:t>
            </a:r>
            <a:r>
              <a:rPr lang="ko-KR" altLang="en-US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타겟 고객에 대한 기타 인사이트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)  </a:t>
            </a:r>
            <a:endParaRPr lang="en-US" sz="6600" dirty="0"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274871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7">
            <a:extLst>
              <a:ext uri="{FF2B5EF4-FFF2-40B4-BE49-F238E27FC236}">
                <a16:creationId xmlns:a16="http://schemas.microsoft.com/office/drawing/2014/main" id="{EB340E80-416C-8B1F-AF18-5BA8D567E3FE}"/>
              </a:ext>
            </a:extLst>
          </p:cNvPr>
          <p:cNvSpPr txBox="1"/>
          <p:nvPr/>
        </p:nvSpPr>
        <p:spPr>
          <a:xfrm>
            <a:off x="478288" y="268988"/>
            <a:ext cx="17428712" cy="1119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별첨</a:t>
            </a:r>
            <a:r>
              <a:rPr lang="en-US" altLang="ko-KR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2. </a:t>
            </a: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가수요 설문 분석 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(</a:t>
            </a:r>
            <a:r>
              <a:rPr lang="ko-KR" altLang="en-US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타겟 고객에 대한 기타 인사이트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)  </a:t>
            </a:r>
            <a:endParaRPr lang="en-US" sz="6600" dirty="0"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D408F-DA32-8267-165C-46B75E4AE148}"/>
              </a:ext>
            </a:extLst>
          </p:cNvPr>
          <p:cNvSpPr txBox="1"/>
          <p:nvPr/>
        </p:nvSpPr>
        <p:spPr>
          <a:xfrm>
            <a:off x="5715000" y="2019300"/>
            <a:ext cx="68243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주관식 응답</a:t>
            </a:r>
            <a:r>
              <a:rPr lang="en-US" altLang="ko-KR" sz="44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(</a:t>
            </a:r>
            <a:r>
              <a:rPr lang="ko-KR" altLang="en-US" sz="44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총 </a:t>
            </a:r>
            <a:r>
              <a:rPr lang="en-US" altLang="ko-KR" sz="44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57</a:t>
            </a:r>
            <a:r>
              <a:rPr lang="ko-KR" altLang="en-US" sz="44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개</a:t>
            </a:r>
            <a:r>
              <a:rPr lang="en-US" altLang="ko-KR" sz="44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) </a:t>
            </a:r>
            <a:r>
              <a:rPr lang="ko-KR" altLang="en-US" sz="44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중 일부</a:t>
            </a:r>
          </a:p>
        </p:txBody>
      </p:sp>
      <p:pic>
        <p:nvPicPr>
          <p:cNvPr id="3" name="Picture 0">
            <a:extLst>
              <a:ext uri="{FF2B5EF4-FFF2-40B4-BE49-F238E27FC236}">
                <a16:creationId xmlns:a16="http://schemas.microsoft.com/office/drawing/2014/main" id="{E1B64DC0-5E39-0400-A1FB-4287FAD95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5" t="17032"/>
          <a:stretch/>
        </p:blipFill>
        <p:spPr>
          <a:xfrm>
            <a:off x="874566" y="2788741"/>
            <a:ext cx="8318078" cy="720368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3F7426-CD0B-0E42-A700-B1B1F6B65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12"/>
          <a:stretch/>
        </p:blipFill>
        <p:spPr>
          <a:xfrm>
            <a:off x="9448800" y="3238499"/>
            <a:ext cx="8006178" cy="67651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65D676-ABFD-2693-70EA-103C01F70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30290" y="4823144"/>
            <a:ext cx="2041122" cy="3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9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84D916-4C64-5187-CA80-F2298CEB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52349"/>
              </p:ext>
            </p:extLst>
          </p:nvPr>
        </p:nvGraphicFramePr>
        <p:xfrm>
          <a:off x="4426474" y="1790700"/>
          <a:ext cx="9435052" cy="7908376"/>
        </p:xfrm>
        <a:graphic>
          <a:graphicData uri="http://schemas.openxmlformats.org/drawingml/2006/table">
            <a:tbl>
              <a:tblPr/>
              <a:tblGrid>
                <a:gridCol w="6138496">
                  <a:extLst>
                    <a:ext uri="{9D8B030D-6E8A-4147-A177-3AD203B41FA5}">
                      <a16:colId xmlns:a16="http://schemas.microsoft.com/office/drawing/2014/main" val="1555448827"/>
                    </a:ext>
                  </a:extLst>
                </a:gridCol>
                <a:gridCol w="3296556">
                  <a:extLst>
                    <a:ext uri="{9D8B030D-6E8A-4147-A177-3AD203B41FA5}">
                      <a16:colId xmlns:a16="http://schemas.microsoft.com/office/drawing/2014/main" val="2726353308"/>
                    </a:ext>
                  </a:extLst>
                </a:gridCol>
              </a:tblGrid>
              <a:tr h="308719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" panose="02000803000000020004" pitchFamily="2" charset="-127"/>
                          <a:ea typeface="Pretendard" panose="02000803000000020004" pitchFamily="2" charset="-127"/>
                          <a:cs typeface="Pretendard" panose="02000803000000020004" pitchFamily="2" charset="-127"/>
                        </a:rPr>
                        <a:t>주관식 응답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Pretendard" panose="02000803000000020004" pitchFamily="2" charset="-127"/>
                          <a:ea typeface="Pretendard" panose="02000803000000020004" pitchFamily="2" charset="-127"/>
                          <a:cs typeface="Pretendard" panose="02000803000000020004" pitchFamily="2" charset="-127"/>
                        </a:rPr>
                        <a:t> 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" panose="02000803000000020004" pitchFamily="2" charset="-127"/>
                          <a:ea typeface="Pretendard" panose="02000803000000020004" pitchFamily="2" charset="-127"/>
                          <a:cs typeface="Pretendard" panose="02000803000000020004" pitchFamily="2" charset="-127"/>
                        </a:rPr>
                        <a:t>언급 키워드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Pretendard" panose="02000803000000020004" pitchFamily="2" charset="-127"/>
                          <a:ea typeface="Pretendard" panose="02000803000000020004" pitchFamily="2" charset="-127"/>
                          <a:cs typeface="Pretendard" panose="02000803000000020004" pitchFamily="2" charset="-127"/>
                        </a:rPr>
                        <a:t>-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" panose="02000803000000020004" pitchFamily="2" charset="-127"/>
                          <a:ea typeface="Pretendard" panose="02000803000000020004" pitchFamily="2" charset="-127"/>
                          <a:cs typeface="Pretendard" panose="02000803000000020004" pitchFamily="2" charset="-127"/>
                        </a:rPr>
                        <a:t>감정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" panose="02000803000000020004" pitchFamily="2" charset="-127"/>
                          <a:ea typeface="Pretendard" panose="02000803000000020004" pitchFamily="2" charset="-127"/>
                          <a:cs typeface="Pretendard" panose="02000803000000020004" pitchFamily="2" charset="-127"/>
                        </a:rPr>
                        <a:t>횟수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69529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단순 흥미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14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50545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야외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10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0365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하이드앤시크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8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996804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자전거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걱정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7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970993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능력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5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32863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술래잡기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5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395808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이색적 포맷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5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110811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다인원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4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39209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야외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걱정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3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37033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IOT-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3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370356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전기자전거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3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783241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주말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걱정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2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959899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미션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궁금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2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32919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장소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걱정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2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05772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활동성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2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275455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두뇌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22559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상호작용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215344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유년 시절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6091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자전거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229013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체력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걱정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803501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구현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걱정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944745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무한도전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987523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부끄러움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걱정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125858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게임같음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기대감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29955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시간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걱정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1</a:t>
                      </a:r>
                    </a:p>
                  </a:txBody>
                  <a:tcPr marL="59156" marR="59156" marT="29578" marB="2957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0758"/>
                  </a:ext>
                </a:extLst>
              </a:tr>
            </a:tbl>
          </a:graphicData>
        </a:graphic>
      </p:graphicFrame>
      <p:sp>
        <p:nvSpPr>
          <p:cNvPr id="6" name="TextBox 27">
            <a:extLst>
              <a:ext uri="{FF2B5EF4-FFF2-40B4-BE49-F238E27FC236}">
                <a16:creationId xmlns:a16="http://schemas.microsoft.com/office/drawing/2014/main" id="{EB340E80-416C-8B1F-AF18-5BA8D567E3FE}"/>
              </a:ext>
            </a:extLst>
          </p:cNvPr>
          <p:cNvSpPr txBox="1"/>
          <p:nvPr/>
        </p:nvSpPr>
        <p:spPr>
          <a:xfrm>
            <a:off x="478288" y="268988"/>
            <a:ext cx="17428712" cy="1119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별첨</a:t>
            </a:r>
            <a:r>
              <a:rPr lang="en-US" altLang="ko-KR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2. </a:t>
            </a:r>
            <a:r>
              <a:rPr lang="ko-KR" altLang="en-US" sz="6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가수요 설문 분석 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(</a:t>
            </a:r>
            <a:r>
              <a:rPr lang="ko-KR" altLang="en-US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타겟 고객에 대한 기타 인사이트</a:t>
            </a:r>
            <a:r>
              <a:rPr lang="en-US" altLang="ko-KR" sz="3600" dirty="0"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)  </a:t>
            </a:r>
            <a:endParaRPr lang="en-US" sz="6600" dirty="0"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1529830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6936216-08C0-1265-0F23-331B0C3CD270}"/>
              </a:ext>
            </a:extLst>
          </p:cNvPr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432C5BE-FBCC-6C3A-3BFE-DC3CDDB0E2F2}"/>
                </a:ext>
              </a:extLst>
            </p:cNvPr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FEB0257-6C6F-9856-98BC-EF19098F98CF}"/>
                </a:ext>
              </a:extLst>
            </p:cNvPr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27">
            <a:extLst>
              <a:ext uri="{FF2B5EF4-FFF2-40B4-BE49-F238E27FC236}">
                <a16:creationId xmlns:a16="http://schemas.microsoft.com/office/drawing/2014/main" id="{61BF3732-61C2-2A44-2CC3-43D674C09F78}"/>
              </a:ext>
            </a:extLst>
          </p:cNvPr>
          <p:cNvSpPr txBox="1"/>
          <p:nvPr/>
        </p:nvSpPr>
        <p:spPr>
          <a:xfrm>
            <a:off x="4424673" y="349394"/>
            <a:ext cx="8935256" cy="110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ko-KR" alt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별첨 </a:t>
            </a:r>
            <a:r>
              <a:rPr lang="en-US" altLang="ko-KR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3 </a:t>
            </a:r>
            <a:r>
              <a:rPr lang="ko-KR" alt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사업진행 계획 </a:t>
            </a:r>
            <a:endParaRPr lang="en-US" sz="60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200EFE31-40A3-BE5D-6766-9BE7A90A9CD9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44BDD91-6287-DB25-9242-D9401E8E69EE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A918BA-560B-64BE-6062-A9A25BA21284}"/>
              </a:ext>
            </a:extLst>
          </p:cNvPr>
          <p:cNvGrpSpPr/>
          <p:nvPr/>
        </p:nvGrpSpPr>
        <p:grpSpPr>
          <a:xfrm>
            <a:off x="683728" y="4735671"/>
            <a:ext cx="2222888" cy="1477328"/>
            <a:chOff x="1187114" y="2400300"/>
            <a:chExt cx="4622718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04BFE2-5EDD-E85C-E284-331198CC8793}"/>
                </a:ext>
              </a:extLst>
            </p:cNvPr>
            <p:cNvSpPr txBox="1"/>
            <p:nvPr/>
          </p:nvSpPr>
          <p:spPr>
            <a:xfrm>
              <a:off x="2059583" y="2707426"/>
              <a:ext cx="37502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기회 포착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가설 수립</a:t>
              </a:r>
              <a:endPara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29887A3-D75D-262D-FA1E-C8E8E90E5435}"/>
                </a:ext>
              </a:extLst>
            </p:cNvPr>
            <p:cNvSpPr/>
            <p:nvPr/>
          </p:nvSpPr>
          <p:spPr>
            <a:xfrm>
              <a:off x="1187114" y="2400300"/>
              <a:ext cx="4574074" cy="147732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5307E0-B206-DA08-70BB-A3B0620BB307}"/>
              </a:ext>
            </a:extLst>
          </p:cNvPr>
          <p:cNvSpPr txBox="1"/>
          <p:nvPr/>
        </p:nvSpPr>
        <p:spPr>
          <a:xfrm>
            <a:off x="862824" y="4181672"/>
            <a:ext cx="195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STEP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FF7C9ACB-4710-05B0-2469-75007C43F5FE}"/>
              </a:ext>
            </a:extLst>
          </p:cNvPr>
          <p:cNvSpPr/>
          <p:nvPr/>
        </p:nvSpPr>
        <p:spPr>
          <a:xfrm>
            <a:off x="3410134" y="3340197"/>
            <a:ext cx="3726433" cy="4236196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3DAA15-11E6-8BF3-CA2F-A9A943218130}"/>
              </a:ext>
            </a:extLst>
          </p:cNvPr>
          <p:cNvSpPr txBox="1"/>
          <p:nvPr/>
        </p:nvSpPr>
        <p:spPr>
          <a:xfrm>
            <a:off x="3754224" y="4858130"/>
            <a:ext cx="2834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잠재고객 </a:t>
            </a:r>
            <a:r>
              <a:rPr lang="en-US" altLang="ko-KR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100</a:t>
            </a:r>
            <a:r>
              <a:rPr lang="ko-KR" altLang="en-US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명 이상 확보</a:t>
            </a:r>
            <a:endParaRPr lang="en-US" altLang="ko-KR" dirty="0">
              <a:solidFill>
                <a:schemeClr val="bg1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핵심 </a:t>
            </a:r>
            <a:r>
              <a:rPr lang="ko-KR" altLang="en-US" dirty="0" err="1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소구점</a:t>
            </a:r>
            <a:r>
              <a:rPr lang="ko-KR" altLang="en-US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확인</a:t>
            </a:r>
            <a:endParaRPr lang="en-US" altLang="ko-KR" dirty="0">
              <a:solidFill>
                <a:schemeClr val="bg1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예비창업팀 지원 프로그램</a:t>
            </a:r>
            <a:r>
              <a:rPr lang="en-US" altLang="ko-KR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</a:t>
            </a:r>
            <a:br>
              <a:rPr lang="en-US" altLang="ko-KR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(4</a:t>
            </a:r>
            <a:r>
              <a:rPr lang="ko-KR" altLang="en-US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곳</a:t>
            </a:r>
            <a:r>
              <a:rPr lang="en-US" altLang="ko-KR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선정</a:t>
            </a:r>
            <a:br>
              <a:rPr lang="en-US" altLang="ko-KR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</a:br>
            <a:endParaRPr lang="en-US" altLang="ko-KR" dirty="0">
              <a:solidFill>
                <a:schemeClr val="bg1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B1F6608-73B9-817A-A299-2992D1E990D6}"/>
              </a:ext>
            </a:extLst>
          </p:cNvPr>
          <p:cNvGrpSpPr/>
          <p:nvPr/>
        </p:nvGrpSpPr>
        <p:grpSpPr>
          <a:xfrm>
            <a:off x="7640086" y="4735671"/>
            <a:ext cx="2199497" cy="1477328"/>
            <a:chOff x="1187114" y="2400300"/>
            <a:chExt cx="4574074" cy="147732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D8DE36-35FC-A0A9-821F-905F38E59D85}"/>
                </a:ext>
              </a:extLst>
            </p:cNvPr>
            <p:cNvSpPr txBox="1"/>
            <p:nvPr/>
          </p:nvSpPr>
          <p:spPr>
            <a:xfrm>
              <a:off x="1559562" y="2768979"/>
              <a:ext cx="375024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MVP </a:t>
              </a:r>
              <a:r>
                <a:rPr lang="ko-KR" altLang="en-US" sz="20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</a:t>
              </a:r>
              <a:endParaRPr lang="en-US" altLang="ko-KR" sz="20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20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2000" dirty="0">
                  <a:solidFill>
                    <a:srgbClr val="FFFF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베타테스트</a:t>
              </a:r>
              <a:endParaRPr lang="en-US" altLang="ko-KR" sz="20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6F3EAC0-44C7-4EF5-19D8-CD86071EA476}"/>
                </a:ext>
              </a:extLst>
            </p:cNvPr>
            <p:cNvSpPr/>
            <p:nvPr/>
          </p:nvSpPr>
          <p:spPr>
            <a:xfrm>
              <a:off x="1187114" y="2400300"/>
              <a:ext cx="4574074" cy="147732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00"/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4D57EAC-EA1F-C58D-9BED-6BFFC90EA88E}"/>
              </a:ext>
            </a:extLst>
          </p:cNvPr>
          <p:cNvSpPr txBox="1"/>
          <p:nvPr/>
        </p:nvSpPr>
        <p:spPr>
          <a:xfrm>
            <a:off x="7819182" y="4181672"/>
            <a:ext cx="195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STEP</a:t>
            </a:r>
            <a:r>
              <a:rPr lang="ko-KR" altLang="en-US" sz="24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 </a:t>
            </a:r>
            <a:r>
              <a:rPr lang="en-US" altLang="ko-KR" sz="24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2</a:t>
            </a:r>
            <a:endParaRPr lang="ko-KR" altLang="en-US" sz="2400" dirty="0">
              <a:solidFill>
                <a:srgbClr val="FFFF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3DF355-9084-C068-4046-B7A0C1C2DE21}"/>
              </a:ext>
            </a:extLst>
          </p:cNvPr>
          <p:cNvGrpSpPr/>
          <p:nvPr/>
        </p:nvGrpSpPr>
        <p:grpSpPr>
          <a:xfrm>
            <a:off x="14615187" y="4735671"/>
            <a:ext cx="2199497" cy="1477328"/>
            <a:chOff x="1187114" y="2400300"/>
            <a:chExt cx="4574074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112979-E439-6D32-6E75-38608206700D}"/>
                </a:ext>
              </a:extLst>
            </p:cNvPr>
            <p:cNvSpPr txBox="1"/>
            <p:nvPr/>
          </p:nvSpPr>
          <p:spPr>
            <a:xfrm>
              <a:off x="1599025" y="2695623"/>
              <a:ext cx="37502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크라우드펀딩</a:t>
              </a:r>
              <a:br>
                <a: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r>
                <a: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(e.g.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와디즈</a:t>
              </a:r>
              <a:r>
                <a: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</a:p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공식 서비스 런칭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6FF7D58-F6D3-005A-868E-0FCE844CF4D1}"/>
                </a:ext>
              </a:extLst>
            </p:cNvPr>
            <p:cNvSpPr/>
            <p:nvPr/>
          </p:nvSpPr>
          <p:spPr>
            <a:xfrm>
              <a:off x="1187114" y="2400300"/>
              <a:ext cx="4574074" cy="147732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E83E3A0-45A7-54B4-D927-CD0FA102F11E}"/>
              </a:ext>
            </a:extLst>
          </p:cNvPr>
          <p:cNvSpPr txBox="1"/>
          <p:nvPr/>
        </p:nvSpPr>
        <p:spPr>
          <a:xfrm>
            <a:off x="14794283" y="4181672"/>
            <a:ext cx="195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STEP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5FD008CB-07A5-8311-A646-BFC5ED51489C}"/>
              </a:ext>
            </a:extLst>
          </p:cNvPr>
          <p:cNvSpPr/>
          <p:nvPr/>
        </p:nvSpPr>
        <p:spPr>
          <a:xfrm>
            <a:off x="10369953" y="3132230"/>
            <a:ext cx="3726433" cy="4652125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BECEF4-292E-3481-887C-9522AC5CF179}"/>
              </a:ext>
            </a:extLst>
          </p:cNvPr>
          <p:cNvSpPr txBox="1"/>
          <p:nvPr/>
        </p:nvSpPr>
        <p:spPr>
          <a:xfrm>
            <a:off x="10815954" y="5012018"/>
            <a:ext cx="2834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베타테스트 만족도 평균 </a:t>
            </a:r>
            <a:r>
              <a:rPr lang="en-US" altLang="ko-KR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7</a:t>
            </a:r>
            <a:r>
              <a:rPr lang="ko-KR" altLang="en-US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점 이상</a:t>
            </a:r>
            <a:endParaRPr lang="en-US" altLang="ko-KR" sz="1400" dirty="0">
              <a:solidFill>
                <a:srgbClr val="FFFF00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공식 서비스 유료 </a:t>
            </a:r>
            <a:r>
              <a:rPr lang="ko-KR" altLang="en-US" sz="1400" dirty="0" err="1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가예약률</a:t>
            </a:r>
            <a:r>
              <a:rPr lang="ko-KR" altLang="en-US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</a:t>
            </a:r>
            <a:r>
              <a:rPr lang="en-US" altLang="ko-KR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(</a:t>
            </a:r>
            <a:r>
              <a:rPr lang="ko-KR" altLang="en-US" sz="1400" dirty="0" err="1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리텐션</a:t>
            </a:r>
            <a:r>
              <a:rPr lang="en-US" altLang="ko-KR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) 50% </a:t>
            </a:r>
            <a:r>
              <a:rPr lang="ko-KR" altLang="en-US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</a:t>
            </a:r>
            <a:endParaRPr lang="en-US" altLang="ko-KR" sz="1400" dirty="0">
              <a:solidFill>
                <a:srgbClr val="FFFF00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와디즈</a:t>
            </a:r>
            <a:r>
              <a:rPr lang="ko-KR" altLang="en-US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</a:t>
            </a:r>
            <a:r>
              <a:rPr lang="ko-KR" altLang="en-US" sz="1400" dirty="0" err="1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펀딩</a:t>
            </a:r>
            <a:r>
              <a:rPr lang="ko-KR" altLang="en-US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 후원금</a:t>
            </a:r>
            <a:r>
              <a:rPr lang="en-US" altLang="ko-KR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(100</a:t>
            </a:r>
            <a:r>
              <a:rPr lang="ko-KR" altLang="en-US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만원</a:t>
            </a:r>
            <a:r>
              <a:rPr lang="en-US" altLang="ko-KR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) </a:t>
            </a:r>
            <a:r>
              <a:rPr lang="ko-KR" altLang="en-US" sz="14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달성 </a:t>
            </a:r>
            <a:endParaRPr lang="en-US" altLang="ko-KR" sz="1400" dirty="0">
              <a:solidFill>
                <a:srgbClr val="FFFF00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8BEF712-556A-67E8-912B-382BDCBD6337}"/>
              </a:ext>
            </a:extLst>
          </p:cNvPr>
          <p:cNvCxnSpPr>
            <a:cxnSpLocks/>
          </p:cNvCxnSpPr>
          <p:nvPr/>
        </p:nvCxnSpPr>
        <p:spPr>
          <a:xfrm flipV="1">
            <a:off x="2865260" y="5458294"/>
            <a:ext cx="50351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E321F5D-FA7C-C6E5-0E53-837F8D9C849F}"/>
              </a:ext>
            </a:extLst>
          </p:cNvPr>
          <p:cNvCxnSpPr>
            <a:cxnSpLocks/>
          </p:cNvCxnSpPr>
          <p:nvPr/>
        </p:nvCxnSpPr>
        <p:spPr>
          <a:xfrm flipV="1">
            <a:off x="7134951" y="5458295"/>
            <a:ext cx="50351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FE49B51-9811-B8C4-0D9B-7D2AC8B719B2}"/>
              </a:ext>
            </a:extLst>
          </p:cNvPr>
          <p:cNvCxnSpPr>
            <a:cxnSpLocks/>
          </p:cNvCxnSpPr>
          <p:nvPr/>
        </p:nvCxnSpPr>
        <p:spPr>
          <a:xfrm flipV="1">
            <a:off x="9839584" y="5458293"/>
            <a:ext cx="50351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14C7642A-5311-7D55-6D86-A9451D5274EE}"/>
              </a:ext>
            </a:extLst>
          </p:cNvPr>
          <p:cNvSpPr/>
          <p:nvPr/>
        </p:nvSpPr>
        <p:spPr>
          <a:xfrm flipH="1" flipV="1">
            <a:off x="8302272" y="3085636"/>
            <a:ext cx="947282" cy="73678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2D3ED2-84DD-0BC7-764A-20712EE2EC44}"/>
              </a:ext>
            </a:extLst>
          </p:cNvPr>
          <p:cNvSpPr txBox="1"/>
          <p:nvPr/>
        </p:nvSpPr>
        <p:spPr>
          <a:xfrm>
            <a:off x="7995880" y="2291032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FF00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현 시점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51069BD-DD08-CFEE-8FB4-99BAA89CC3B7}"/>
              </a:ext>
            </a:extLst>
          </p:cNvPr>
          <p:cNvCxnSpPr>
            <a:cxnSpLocks/>
          </p:cNvCxnSpPr>
          <p:nvPr/>
        </p:nvCxnSpPr>
        <p:spPr>
          <a:xfrm flipV="1">
            <a:off x="14085931" y="5458293"/>
            <a:ext cx="50351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6936216-08C0-1265-0F23-331B0C3CD270}"/>
              </a:ext>
            </a:extLst>
          </p:cNvPr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432C5BE-FBCC-6C3A-3BFE-DC3CDDB0E2F2}"/>
                </a:ext>
              </a:extLst>
            </p:cNvPr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FEB0257-6C6F-9856-98BC-EF19098F98CF}"/>
                </a:ext>
              </a:extLst>
            </p:cNvPr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27">
            <a:extLst>
              <a:ext uri="{FF2B5EF4-FFF2-40B4-BE49-F238E27FC236}">
                <a16:creationId xmlns:a16="http://schemas.microsoft.com/office/drawing/2014/main" id="{61BF3732-61C2-2A44-2CC3-43D674C09F78}"/>
              </a:ext>
            </a:extLst>
          </p:cNvPr>
          <p:cNvSpPr txBox="1"/>
          <p:nvPr/>
        </p:nvSpPr>
        <p:spPr>
          <a:xfrm>
            <a:off x="4424673" y="349394"/>
            <a:ext cx="8935256" cy="110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1. </a:t>
            </a:r>
            <a:r>
              <a:rPr lang="ko-KR" alt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협업 계기</a:t>
            </a:r>
            <a:endParaRPr lang="en-US" sz="60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200EFE31-40A3-BE5D-6766-9BE7A90A9CD9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44BDD91-6287-DB25-9242-D9401E8E69EE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A918BA-560B-64BE-6062-A9A25BA21284}"/>
              </a:ext>
            </a:extLst>
          </p:cNvPr>
          <p:cNvGrpSpPr/>
          <p:nvPr/>
        </p:nvGrpSpPr>
        <p:grpSpPr>
          <a:xfrm>
            <a:off x="1760813" y="7658100"/>
            <a:ext cx="7383187" cy="1477328"/>
            <a:chOff x="1187113" y="2400300"/>
            <a:chExt cx="7383187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04BFE2-5EDD-E85C-E284-331198CC8793}"/>
                </a:ext>
              </a:extLst>
            </p:cNvPr>
            <p:cNvSpPr txBox="1"/>
            <p:nvPr/>
          </p:nvSpPr>
          <p:spPr>
            <a:xfrm>
              <a:off x="2225040" y="2723465"/>
              <a:ext cx="63452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Pretendard Medium" panose="02000603000000020004" pitchFamily="2" charset="-127"/>
                </a:rPr>
                <a:t>최연호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Pretendard Medium" panose="02000603000000020004" pitchFamily="2" charset="-127"/>
                </a:rPr>
                <a:t> 팀원의 지인으로부터 </a:t>
              </a:r>
              <a:endPara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Pretendard Medium" panose="02000603000000020004" pitchFamily="2" charset="-127"/>
                </a:rPr>
                <a:t>해당 프로젝트에 대해 알게 됨   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29887A3-D75D-262D-FA1E-C8E8E90E5435}"/>
                </a:ext>
              </a:extLst>
            </p:cNvPr>
            <p:cNvSpPr/>
            <p:nvPr/>
          </p:nvSpPr>
          <p:spPr>
            <a:xfrm>
              <a:off x="1187113" y="2400300"/>
              <a:ext cx="5975687" cy="147732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579A3CD-8508-7556-A47C-C508CB352D46}"/>
              </a:ext>
            </a:extLst>
          </p:cNvPr>
          <p:cNvGrpSpPr/>
          <p:nvPr/>
        </p:nvGrpSpPr>
        <p:grpSpPr>
          <a:xfrm>
            <a:off x="6068452" y="5372100"/>
            <a:ext cx="7707040" cy="1477328"/>
            <a:chOff x="1187113" y="2400300"/>
            <a:chExt cx="7707040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E34593-F4BA-89F2-9AC1-F8F749688D8A}"/>
                </a:ext>
              </a:extLst>
            </p:cNvPr>
            <p:cNvSpPr txBox="1"/>
            <p:nvPr/>
          </p:nvSpPr>
          <p:spPr>
            <a:xfrm>
              <a:off x="2548893" y="2723465"/>
              <a:ext cx="63452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Pretendard Medium" panose="02000603000000020004" pitchFamily="2" charset="-127"/>
                </a:rPr>
                <a:t>비전공자로 이루어진 팀</a:t>
              </a:r>
              <a:endPara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Pretendard Medium" panose="02000603000000020004" pitchFamily="2" charset="-127"/>
                </a:rPr>
                <a:t>→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Pretendard Medium" panose="02000603000000020004" pitchFamily="2" charset="-127"/>
                </a:rPr>
                <a:t>개발 인력이 필요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EFE0D0-AC4C-7845-F440-1205E1FECD06}"/>
                </a:ext>
              </a:extLst>
            </p:cNvPr>
            <p:cNvSpPr/>
            <p:nvPr/>
          </p:nvSpPr>
          <p:spPr>
            <a:xfrm>
              <a:off x="1187113" y="2400300"/>
              <a:ext cx="5975687" cy="147732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D833EAB-02FF-6BF2-8B7A-A955E21B7EE8}"/>
              </a:ext>
            </a:extLst>
          </p:cNvPr>
          <p:cNvGrpSpPr/>
          <p:nvPr/>
        </p:nvGrpSpPr>
        <p:grpSpPr>
          <a:xfrm>
            <a:off x="10058400" y="3064845"/>
            <a:ext cx="6345260" cy="1477328"/>
            <a:chOff x="1002326" y="2400300"/>
            <a:chExt cx="6345260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49A8D0-E7AE-27F7-1C62-F7F38693CFBC}"/>
                </a:ext>
              </a:extLst>
            </p:cNvPr>
            <p:cNvSpPr txBox="1"/>
            <p:nvPr/>
          </p:nvSpPr>
          <p:spPr>
            <a:xfrm>
              <a:off x="1002326" y="2703549"/>
              <a:ext cx="63452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Pretendard Medium" panose="02000603000000020004" pitchFamily="2" charset="-127"/>
                </a:rPr>
                <a:t>기획부터 참여하는 조건으로</a:t>
              </a:r>
              <a:endPara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Pretendard Medium" panose="02000603000000020004" pitchFamily="2" charset="-127"/>
                </a:rPr>
                <a:t>협업에 동의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6F72C38-9F6C-B0B2-E20E-3D5D47CB60AA}"/>
                </a:ext>
              </a:extLst>
            </p:cNvPr>
            <p:cNvSpPr/>
            <p:nvPr/>
          </p:nvSpPr>
          <p:spPr>
            <a:xfrm>
              <a:off x="1187113" y="2400300"/>
              <a:ext cx="5975687" cy="147732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5307E0-B206-DA08-70BB-A3B0620BB307}"/>
              </a:ext>
            </a:extLst>
          </p:cNvPr>
          <p:cNvSpPr txBox="1"/>
          <p:nvPr/>
        </p:nvSpPr>
        <p:spPr>
          <a:xfrm>
            <a:off x="1939911" y="7104101"/>
            <a:ext cx="6345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STEP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D6710-C9AA-895D-6B5E-9DE1A0DA8B0C}"/>
              </a:ext>
            </a:extLst>
          </p:cNvPr>
          <p:cNvSpPr txBox="1"/>
          <p:nvPr/>
        </p:nvSpPr>
        <p:spPr>
          <a:xfrm>
            <a:off x="6324600" y="4818101"/>
            <a:ext cx="6345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STEP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4A27D-C7B2-0C62-4079-8E8E512FA94E}"/>
              </a:ext>
            </a:extLst>
          </p:cNvPr>
          <p:cNvSpPr txBox="1"/>
          <p:nvPr/>
        </p:nvSpPr>
        <p:spPr>
          <a:xfrm>
            <a:off x="10439400" y="2523972"/>
            <a:ext cx="6345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STEP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 Medium" panose="02000603000000020004" pitchFamily="2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44708DF-2EA3-6F2E-2441-C6C13AD66D92}"/>
              </a:ext>
            </a:extLst>
          </p:cNvPr>
          <p:cNvCxnSpPr>
            <a:cxnSpLocks/>
          </p:cNvCxnSpPr>
          <p:nvPr/>
        </p:nvCxnSpPr>
        <p:spPr>
          <a:xfrm flipV="1">
            <a:off x="8170364" y="4974192"/>
            <a:ext cx="10117636" cy="2353889"/>
          </a:xfrm>
          <a:prstGeom prst="bentConnector3">
            <a:avLst>
              <a:gd name="adj1" fmla="val 44310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C260357-5BB5-32BE-852A-F27DD992FD5F}"/>
              </a:ext>
            </a:extLst>
          </p:cNvPr>
          <p:cNvCxnSpPr>
            <a:cxnSpLocks/>
          </p:cNvCxnSpPr>
          <p:nvPr/>
        </p:nvCxnSpPr>
        <p:spPr>
          <a:xfrm flipV="1">
            <a:off x="0" y="7328081"/>
            <a:ext cx="12638378" cy="2346503"/>
          </a:xfrm>
          <a:prstGeom prst="bentConnector3">
            <a:avLst>
              <a:gd name="adj1" fmla="val 64738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9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B00171-4BE8-6A4D-8520-05F4E4DBE917}"/>
              </a:ext>
            </a:extLst>
          </p:cNvPr>
          <p:cNvGrpSpPr/>
          <p:nvPr/>
        </p:nvGrpSpPr>
        <p:grpSpPr>
          <a:xfrm>
            <a:off x="-6236562" y="-2027511"/>
            <a:ext cx="6986165" cy="5923293"/>
            <a:chOff x="16078200" y="-3535639"/>
            <a:chExt cx="9671185" cy="8116864"/>
          </a:xfrm>
        </p:grpSpPr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977FA7C8-1377-D365-9415-ECDFB52C2EDC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38" name="다이아몬드 37">
              <a:extLst>
                <a:ext uri="{FF2B5EF4-FFF2-40B4-BE49-F238E27FC236}">
                  <a16:creationId xmlns:a16="http://schemas.microsoft.com/office/drawing/2014/main" id="{416192DB-F3A8-DA9F-96FE-04AECC23E598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77AEBC14-D27A-128B-6C32-11206B36990D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0" name="다이아몬드 39">
              <a:extLst>
                <a:ext uri="{FF2B5EF4-FFF2-40B4-BE49-F238E27FC236}">
                  <a16:creationId xmlns:a16="http://schemas.microsoft.com/office/drawing/2014/main" id="{554A7AB4-AFE4-6189-F7F2-11FDDDF0EE46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CE40873E-204B-0EC6-3551-09669D802536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CDAF4EEA-B800-2C7C-5C59-703B1ED0385A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6AA1888F-4267-E1E7-F66B-379A253867CE}"/>
              </a:ext>
            </a:extLst>
          </p:cNvPr>
          <p:cNvCxnSpPr>
            <a:cxnSpLocks/>
          </p:cNvCxnSpPr>
          <p:nvPr/>
        </p:nvCxnSpPr>
        <p:spPr>
          <a:xfrm>
            <a:off x="21035589" y="2173566"/>
            <a:ext cx="296021" cy="242209"/>
          </a:xfrm>
          <a:prstGeom prst="bentConnector3">
            <a:avLst>
              <a:gd name="adj1" fmla="val 9958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3A4E3807-E9B1-F446-26D3-9B033512E01F}"/>
              </a:ext>
            </a:extLst>
          </p:cNvPr>
          <p:cNvSpPr/>
          <p:nvPr/>
        </p:nvSpPr>
        <p:spPr>
          <a:xfrm>
            <a:off x="18440400" y="-1485900"/>
            <a:ext cx="381000" cy="3472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D500DE9-65ED-1889-876B-5B3A1675AA72}"/>
              </a:ext>
            </a:extLst>
          </p:cNvPr>
          <p:cNvSpPr/>
          <p:nvPr/>
        </p:nvSpPr>
        <p:spPr>
          <a:xfrm>
            <a:off x="3077014" y="4217256"/>
            <a:ext cx="2670215" cy="1008901"/>
          </a:xfrm>
          <a:prstGeom prst="roundRect">
            <a:avLst/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타대생</a:t>
            </a:r>
            <a:r>
              <a:rPr lang="en-US" altLang="ko-KR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/</a:t>
            </a:r>
            <a:r>
              <a:rPr lang="ko-KR" altLang="en-US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기획 팀장</a:t>
            </a:r>
            <a:endParaRPr lang="en-US" altLang="ko-KR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6E9A03D3-FC98-5134-DD81-B7838652562C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5A48499-EEEC-1B95-2959-A0F231757F8C}"/>
              </a:ext>
            </a:extLst>
          </p:cNvPr>
          <p:cNvSpPr/>
          <p:nvPr/>
        </p:nvSpPr>
        <p:spPr>
          <a:xfrm>
            <a:off x="3077014" y="5534608"/>
            <a:ext cx="2670215" cy="1008902"/>
          </a:xfrm>
          <a:prstGeom prst="roundRect">
            <a:avLst/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타대생</a:t>
            </a:r>
            <a:r>
              <a:rPr lang="en-US" altLang="ko-KR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/</a:t>
            </a:r>
            <a:r>
              <a:rPr lang="ko-KR" altLang="en-US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마케팅 담당</a:t>
            </a:r>
            <a:r>
              <a:rPr lang="en-US" altLang="ko-KR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1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DB9407-ADA9-D084-4DAF-811574EE058F}"/>
              </a:ext>
            </a:extLst>
          </p:cNvPr>
          <p:cNvGrpSpPr/>
          <p:nvPr/>
        </p:nvGrpSpPr>
        <p:grpSpPr>
          <a:xfrm>
            <a:off x="14958977" y="6648622"/>
            <a:ext cx="12745266" cy="10696889"/>
            <a:chOff x="16078200" y="-3535639"/>
            <a:chExt cx="9671185" cy="8116864"/>
          </a:xfrm>
        </p:grpSpPr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AE6DCE27-197A-E0AF-C67B-2079BC9920D8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id="{FC6BFD43-BCF8-3F00-B6C0-6044461CF37C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8" name="다이아몬드 47">
              <a:extLst>
                <a:ext uri="{FF2B5EF4-FFF2-40B4-BE49-F238E27FC236}">
                  <a16:creationId xmlns:a16="http://schemas.microsoft.com/office/drawing/2014/main" id="{C99E5118-540E-4E6C-8CAA-A843BAB0AA63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4BB23AD1-8915-AD34-D97E-1E92A8F6B955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0F3B5D20-B99D-349B-8E75-322407406EF4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id="{7E16B37F-4D44-5970-5E76-7A4058D490CD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D2F6B9-A8B8-BA94-D892-0BA00ED3979C}"/>
              </a:ext>
            </a:extLst>
          </p:cNvPr>
          <p:cNvGrpSpPr/>
          <p:nvPr/>
        </p:nvGrpSpPr>
        <p:grpSpPr>
          <a:xfrm>
            <a:off x="9959981" y="-6873397"/>
            <a:ext cx="9671185" cy="8116864"/>
            <a:chOff x="16078200" y="-3535639"/>
            <a:chExt cx="9671185" cy="8116864"/>
          </a:xfrm>
        </p:grpSpPr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id="{E685C97B-6FD4-DC3B-F193-A6B17A6483BF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id="{4546D431-82C1-CA1A-8B17-915783F35FBB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id="{CF49195B-5FE3-4D89-2462-AAC609BCDFAA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id="{370500B7-EB01-F6A8-ACC3-88D8725CB713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EADF0453-1121-35DD-6B40-D6FB8B265382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id="{6AD48DA0-E25B-139D-CEAB-9CBAB774DC73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A5D42D-DD19-AFC0-1793-84E1159C3451}"/>
              </a:ext>
            </a:extLst>
          </p:cNvPr>
          <p:cNvSpPr txBox="1"/>
          <p:nvPr/>
        </p:nvSpPr>
        <p:spPr>
          <a:xfrm>
            <a:off x="15704343" y="8717015"/>
            <a:ext cx="2398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8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F8320B-30AE-8054-FE59-D7ED056E0A83}"/>
              </a:ext>
            </a:extLst>
          </p:cNvPr>
          <p:cNvSpPr/>
          <p:nvPr/>
        </p:nvSpPr>
        <p:spPr>
          <a:xfrm>
            <a:off x="13242817" y="4377625"/>
            <a:ext cx="1508878" cy="1502209"/>
          </a:xfrm>
          <a:prstGeom prst="ellipse">
            <a:avLst/>
          </a:prstGeom>
          <a:gradFill flip="none" rotWithShape="1">
            <a:gsLst>
              <a:gs pos="71000">
                <a:srgbClr val="FFF4E4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^-^</a:t>
            </a:r>
            <a:endParaRPr lang="ko-KR" altLang="en-US" sz="4800" dirty="0">
              <a:solidFill>
                <a:schemeClr val="tx1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BFF6AE-8D9B-6C04-A044-5BE4F80A2B1B}"/>
              </a:ext>
            </a:extLst>
          </p:cNvPr>
          <p:cNvCxnSpPr>
            <a:cxnSpLocks/>
          </p:cNvCxnSpPr>
          <p:nvPr/>
        </p:nvCxnSpPr>
        <p:spPr>
          <a:xfrm>
            <a:off x="9732019" y="5960514"/>
            <a:ext cx="2470399" cy="0"/>
          </a:xfrm>
          <a:prstGeom prst="line">
            <a:avLst/>
          </a:prstGeom>
          <a:ln>
            <a:solidFill>
              <a:srgbClr val="E3EAE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335246-18C7-4A02-4F59-AFA4ED1AC673}"/>
              </a:ext>
            </a:extLst>
          </p:cNvPr>
          <p:cNvSpPr/>
          <p:nvPr/>
        </p:nvSpPr>
        <p:spPr>
          <a:xfrm>
            <a:off x="6115940" y="6278918"/>
            <a:ext cx="2670214" cy="992838"/>
          </a:xfrm>
          <a:prstGeom prst="roundRect">
            <a:avLst/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타대생</a:t>
            </a:r>
            <a:r>
              <a:rPr lang="en-US" altLang="ko-KR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/</a:t>
            </a:r>
            <a:r>
              <a:rPr lang="ko-KR" altLang="en-US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마케팅 담당</a:t>
            </a:r>
            <a:r>
              <a:rPr lang="en-US" altLang="ko-KR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2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BDA2CE-CF4F-6E60-F12A-5CD2B1672F51}"/>
              </a:ext>
            </a:extLst>
          </p:cNvPr>
          <p:cNvSpPr/>
          <p:nvPr/>
        </p:nvSpPr>
        <p:spPr>
          <a:xfrm>
            <a:off x="3099461" y="6851961"/>
            <a:ext cx="2670215" cy="1008902"/>
          </a:xfrm>
          <a:prstGeom prst="roundRect">
            <a:avLst/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타대생</a:t>
            </a:r>
            <a:r>
              <a:rPr lang="en-US" altLang="ko-KR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/</a:t>
            </a:r>
            <a:r>
              <a:rPr lang="ko-KR" altLang="en-US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공간 디자인 담당</a:t>
            </a:r>
            <a:endParaRPr lang="en-US" altLang="ko-KR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CDA6955-E66B-1617-AD5F-323A4573E717}"/>
              </a:ext>
            </a:extLst>
          </p:cNvPr>
          <p:cNvSpPr/>
          <p:nvPr/>
        </p:nvSpPr>
        <p:spPr>
          <a:xfrm>
            <a:off x="6115940" y="4967676"/>
            <a:ext cx="2670214" cy="992838"/>
          </a:xfrm>
          <a:prstGeom prst="roundRect">
            <a:avLst/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타대생</a:t>
            </a:r>
            <a:r>
              <a:rPr lang="en-US" altLang="ko-KR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/UI/UX </a:t>
            </a:r>
            <a:r>
              <a:rPr lang="ko-KR" altLang="en-US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담당</a:t>
            </a:r>
            <a:endParaRPr lang="en-US" altLang="ko-KR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2E84C91-7B4B-4F17-7CB6-4C9D241F9199}"/>
              </a:ext>
            </a:extLst>
          </p:cNvPr>
          <p:cNvSpPr/>
          <p:nvPr/>
        </p:nvSpPr>
        <p:spPr>
          <a:xfrm>
            <a:off x="12695589" y="6253206"/>
            <a:ext cx="2670214" cy="992838"/>
          </a:xfrm>
          <a:prstGeom prst="roundRect">
            <a:avLst/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Passkey</a:t>
            </a:r>
            <a:r>
              <a:rPr lang="ko-KR" altLang="en-US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팀 </a:t>
            </a:r>
            <a:r>
              <a:rPr lang="en-US" altLang="ko-KR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4</a:t>
            </a:r>
            <a:r>
              <a:rPr lang="ko-KR" altLang="en-US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인</a:t>
            </a:r>
            <a:endParaRPr lang="en-US" altLang="ko-KR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09CA7C-FD99-210C-E146-6373853A6CA3}"/>
              </a:ext>
            </a:extLst>
          </p:cNvPr>
          <p:cNvSpPr/>
          <p:nvPr/>
        </p:nvSpPr>
        <p:spPr>
          <a:xfrm>
            <a:off x="2070168" y="3165913"/>
            <a:ext cx="7604434" cy="5589202"/>
          </a:xfrm>
          <a:prstGeom prst="roundRect">
            <a:avLst/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8F1F526-F8D2-698E-9F3D-E80F622C7D41}"/>
              </a:ext>
            </a:extLst>
          </p:cNvPr>
          <p:cNvSpPr/>
          <p:nvPr/>
        </p:nvSpPr>
        <p:spPr>
          <a:xfrm>
            <a:off x="12186816" y="3120522"/>
            <a:ext cx="3632689" cy="5589175"/>
          </a:xfrm>
          <a:prstGeom prst="roundRect">
            <a:avLst/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26DDB8-CAD2-EAD1-68AA-B8A886E811E1}"/>
              </a:ext>
            </a:extLst>
          </p:cNvPr>
          <p:cNvSpPr txBox="1"/>
          <p:nvPr/>
        </p:nvSpPr>
        <p:spPr>
          <a:xfrm>
            <a:off x="-2722390" y="2581238"/>
            <a:ext cx="16984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기존 </a:t>
            </a:r>
            <a:r>
              <a:rPr lang="ko-KR" altLang="en-US" sz="2400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창업팀</a:t>
            </a:r>
            <a:endParaRPr lang="en-US" altLang="ko-KR" sz="24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68" name="TextBox 28">
            <a:extLst>
              <a:ext uri="{FF2B5EF4-FFF2-40B4-BE49-F238E27FC236}">
                <a16:creationId xmlns:a16="http://schemas.microsoft.com/office/drawing/2014/main" id="{C0C3F5B5-B0E3-E634-862C-AF8A74A3FD9D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69" name="TextBox 27">
            <a:extLst>
              <a:ext uri="{FF2B5EF4-FFF2-40B4-BE49-F238E27FC236}">
                <a16:creationId xmlns:a16="http://schemas.microsoft.com/office/drawing/2014/main" id="{DBAB71B0-D79C-61F4-FE8C-2D1698EE63A5}"/>
              </a:ext>
            </a:extLst>
          </p:cNvPr>
          <p:cNvSpPr txBox="1"/>
          <p:nvPr/>
        </p:nvSpPr>
        <p:spPr>
          <a:xfrm>
            <a:off x="4424673" y="349394"/>
            <a:ext cx="8935256" cy="110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1. </a:t>
            </a:r>
            <a:r>
              <a:rPr lang="ko-KR" alt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협업 계기</a:t>
            </a:r>
            <a:endParaRPr lang="en-US" sz="60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82130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B00171-4BE8-6A4D-8520-05F4E4DBE917}"/>
              </a:ext>
            </a:extLst>
          </p:cNvPr>
          <p:cNvGrpSpPr/>
          <p:nvPr/>
        </p:nvGrpSpPr>
        <p:grpSpPr>
          <a:xfrm>
            <a:off x="-6236562" y="-2027511"/>
            <a:ext cx="6986165" cy="5923293"/>
            <a:chOff x="16078200" y="-3535639"/>
            <a:chExt cx="9671185" cy="8116864"/>
          </a:xfrm>
        </p:grpSpPr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977FA7C8-1377-D365-9415-ECDFB52C2EDC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38" name="다이아몬드 37">
              <a:extLst>
                <a:ext uri="{FF2B5EF4-FFF2-40B4-BE49-F238E27FC236}">
                  <a16:creationId xmlns:a16="http://schemas.microsoft.com/office/drawing/2014/main" id="{416192DB-F3A8-DA9F-96FE-04AECC23E598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77AEBC14-D27A-128B-6C32-11206B36990D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0" name="다이아몬드 39">
              <a:extLst>
                <a:ext uri="{FF2B5EF4-FFF2-40B4-BE49-F238E27FC236}">
                  <a16:creationId xmlns:a16="http://schemas.microsoft.com/office/drawing/2014/main" id="{554A7AB4-AFE4-6189-F7F2-11FDDDF0EE46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CE40873E-204B-0EC6-3551-09669D802536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CDAF4EEA-B800-2C7C-5C59-703B1ED0385A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6AA1888F-4267-E1E7-F66B-379A253867CE}"/>
              </a:ext>
            </a:extLst>
          </p:cNvPr>
          <p:cNvCxnSpPr>
            <a:cxnSpLocks/>
          </p:cNvCxnSpPr>
          <p:nvPr/>
        </p:nvCxnSpPr>
        <p:spPr>
          <a:xfrm>
            <a:off x="21035589" y="2173566"/>
            <a:ext cx="296021" cy="242209"/>
          </a:xfrm>
          <a:prstGeom prst="bentConnector3">
            <a:avLst>
              <a:gd name="adj1" fmla="val 9958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3A4E3807-E9B1-F446-26D3-9B033512E01F}"/>
              </a:ext>
            </a:extLst>
          </p:cNvPr>
          <p:cNvSpPr/>
          <p:nvPr/>
        </p:nvSpPr>
        <p:spPr>
          <a:xfrm>
            <a:off x="18440400" y="-1485900"/>
            <a:ext cx="381000" cy="3472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6E9A03D3-FC98-5134-DD81-B7838652562C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DB9407-ADA9-D084-4DAF-811574EE058F}"/>
              </a:ext>
            </a:extLst>
          </p:cNvPr>
          <p:cNvGrpSpPr/>
          <p:nvPr/>
        </p:nvGrpSpPr>
        <p:grpSpPr>
          <a:xfrm>
            <a:off x="14958977" y="6648622"/>
            <a:ext cx="12745266" cy="10696889"/>
            <a:chOff x="16078200" y="-3535639"/>
            <a:chExt cx="9671185" cy="8116864"/>
          </a:xfrm>
        </p:grpSpPr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AE6DCE27-197A-E0AF-C67B-2079BC9920D8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id="{FC6BFD43-BCF8-3F00-B6C0-6044461CF37C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8" name="다이아몬드 47">
              <a:extLst>
                <a:ext uri="{FF2B5EF4-FFF2-40B4-BE49-F238E27FC236}">
                  <a16:creationId xmlns:a16="http://schemas.microsoft.com/office/drawing/2014/main" id="{C99E5118-540E-4E6C-8CAA-A843BAB0AA63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4BB23AD1-8915-AD34-D97E-1E92A8F6B955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0F3B5D20-B99D-349B-8E75-322407406EF4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id="{7E16B37F-4D44-5970-5E76-7A4058D490CD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D2F6B9-A8B8-BA94-D892-0BA00ED3979C}"/>
              </a:ext>
            </a:extLst>
          </p:cNvPr>
          <p:cNvGrpSpPr/>
          <p:nvPr/>
        </p:nvGrpSpPr>
        <p:grpSpPr>
          <a:xfrm>
            <a:off x="9959981" y="-6873397"/>
            <a:ext cx="9671185" cy="8116864"/>
            <a:chOff x="16078200" y="-3535639"/>
            <a:chExt cx="9671185" cy="8116864"/>
          </a:xfrm>
        </p:grpSpPr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id="{E685C97B-6FD4-DC3B-F193-A6B17A6483BF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id="{4546D431-82C1-CA1A-8B17-915783F35FBB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id="{CF49195B-5FE3-4D89-2462-AAC609BCDFAA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id="{370500B7-EB01-F6A8-ACC3-88D8725CB713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EADF0453-1121-35DD-6B40-D6FB8B265382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id="{6AD48DA0-E25B-139D-CEAB-9CBAB774DC73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A5D42D-DD19-AFC0-1793-84E1159C3451}"/>
              </a:ext>
            </a:extLst>
          </p:cNvPr>
          <p:cNvSpPr txBox="1"/>
          <p:nvPr/>
        </p:nvSpPr>
        <p:spPr>
          <a:xfrm>
            <a:off x="15721567" y="8640896"/>
            <a:ext cx="2398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8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68" name="TextBox 28">
            <a:extLst>
              <a:ext uri="{FF2B5EF4-FFF2-40B4-BE49-F238E27FC236}">
                <a16:creationId xmlns:a16="http://schemas.microsoft.com/office/drawing/2014/main" id="{C0C3F5B5-B0E3-E634-862C-AF8A74A3FD9D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69" name="TextBox 27">
            <a:extLst>
              <a:ext uri="{FF2B5EF4-FFF2-40B4-BE49-F238E27FC236}">
                <a16:creationId xmlns:a16="http://schemas.microsoft.com/office/drawing/2014/main" id="{DBAB71B0-D79C-61F4-FE8C-2D1698EE63A5}"/>
              </a:ext>
            </a:extLst>
          </p:cNvPr>
          <p:cNvSpPr txBox="1"/>
          <p:nvPr/>
        </p:nvSpPr>
        <p:spPr>
          <a:xfrm>
            <a:off x="4424673" y="349394"/>
            <a:ext cx="8935256" cy="110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1. </a:t>
            </a:r>
            <a:r>
              <a:rPr lang="ko-KR" alt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협업 계기</a:t>
            </a:r>
            <a:endParaRPr lang="en-US" sz="60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927BCC-F63C-BDD7-CA30-F5A94AD9B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22162"/>
              </p:ext>
            </p:extLst>
          </p:nvPr>
        </p:nvGraphicFramePr>
        <p:xfrm>
          <a:off x="10415038" y="3211470"/>
          <a:ext cx="5850755" cy="537802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99391">
                  <a:extLst>
                    <a:ext uri="{9D8B030D-6E8A-4147-A177-3AD203B41FA5}">
                      <a16:colId xmlns:a16="http://schemas.microsoft.com/office/drawing/2014/main" val="2312307770"/>
                    </a:ext>
                  </a:extLst>
                </a:gridCol>
                <a:gridCol w="2951364">
                  <a:extLst>
                    <a:ext uri="{9D8B030D-6E8A-4147-A177-3AD203B41FA5}">
                      <a16:colId xmlns:a16="http://schemas.microsoft.com/office/drawing/2014/main" val="396945240"/>
                    </a:ext>
                  </a:extLst>
                </a:gridCol>
              </a:tblGrid>
              <a:tr h="1153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2000" dirty="0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기존 기획 중 문제점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12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2000" b="1" dirty="0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저희 팀의 </a:t>
                      </a:r>
                      <a:r>
                        <a:rPr lang="ko-KR" altLang="en-US" sz="2000" b="1" dirty="0" err="1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대안책</a:t>
                      </a:r>
                      <a:endParaRPr lang="ko-KR" altLang="en-US" sz="2000" b="1" dirty="0">
                        <a:solidFill>
                          <a:srgbClr val="FFF4E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12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2858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물리적 접촉을 </a:t>
                      </a:r>
                      <a:r>
                        <a:rPr lang="ko-KR" altLang="en-US" sz="2000" dirty="0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통한 술래잡기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121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거리 파악을 통한</a:t>
                      </a:r>
                      <a:r>
                        <a:rPr lang="ko-KR" altLang="en-US" sz="2000" u="none" dirty="0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2000" u="none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비접촉</a:t>
                      </a:r>
                      <a:r>
                        <a:rPr lang="ko-KR" altLang="en-US" sz="2000" u="sng" dirty="0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술래잡기</a:t>
                      </a:r>
                      <a:endParaRPr lang="en-US" altLang="ko-KR" sz="2000" dirty="0">
                        <a:solidFill>
                          <a:srgbClr val="FFF4E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121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19362"/>
                  </a:ext>
                </a:extLst>
              </a:tr>
              <a:tr h="22429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2000" dirty="0" err="1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디스코드</a:t>
                      </a:r>
                      <a:r>
                        <a:rPr lang="ko-KR" altLang="en-US" sz="2000" dirty="0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 의존적 게임 시스템 </a:t>
                      </a:r>
                      <a:r>
                        <a:rPr lang="en-US" altLang="ko-KR" sz="2000" dirty="0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→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몰입도 저하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2000" dirty="0">
                          <a:solidFill>
                            <a:srgbClr val="FFF4E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게임 진행자 역할을 할 수 있는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Pretendard Medium" panose="02000603000000020004" pitchFamily="2" charset="-127"/>
                        </a:rPr>
                        <a:t>웹 사이트 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10518"/>
                  </a:ext>
                </a:extLst>
              </a:tr>
            </a:tbl>
          </a:graphicData>
        </a:graphic>
      </p:graphicFrame>
      <p:pic>
        <p:nvPicPr>
          <p:cNvPr id="8" name="Picture 3">
            <a:extLst>
              <a:ext uri="{FF2B5EF4-FFF2-40B4-BE49-F238E27FC236}">
                <a16:creationId xmlns:a16="http://schemas.microsoft.com/office/drawing/2014/main" id="{A63922F4-D7CC-15DD-D7DA-B14C1E70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06" y="3559211"/>
            <a:ext cx="7743655" cy="507410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3232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49D51B4-4635-3AE2-F77F-8DACE5CDCF6A}"/>
              </a:ext>
            </a:extLst>
          </p:cNvPr>
          <p:cNvGrpSpPr/>
          <p:nvPr/>
        </p:nvGrpSpPr>
        <p:grpSpPr>
          <a:xfrm>
            <a:off x="16078200" y="-3535639"/>
            <a:ext cx="9671185" cy="8116864"/>
            <a:chOff x="16078200" y="-3535639"/>
            <a:chExt cx="9671185" cy="8116864"/>
          </a:xfrm>
        </p:grpSpPr>
        <p:sp>
          <p:nvSpPr>
            <p:cNvPr id="129" name="다이아몬드 128">
              <a:extLst>
                <a:ext uri="{FF2B5EF4-FFF2-40B4-BE49-F238E27FC236}">
                  <a16:creationId xmlns:a16="http://schemas.microsoft.com/office/drawing/2014/main" id="{40EDE244-4BF6-ABD9-4006-9DFFD92E94F0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0" name="다이아몬드 129">
              <a:extLst>
                <a:ext uri="{FF2B5EF4-FFF2-40B4-BE49-F238E27FC236}">
                  <a16:creationId xmlns:a16="http://schemas.microsoft.com/office/drawing/2014/main" id="{AD859419-36F1-B056-B781-640A3EC6FEB5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1" name="다이아몬드 130">
              <a:extLst>
                <a:ext uri="{FF2B5EF4-FFF2-40B4-BE49-F238E27FC236}">
                  <a16:creationId xmlns:a16="http://schemas.microsoft.com/office/drawing/2014/main" id="{8A114642-8D92-6C02-1951-F71A076D7C4E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2" name="다이아몬드 131">
              <a:extLst>
                <a:ext uri="{FF2B5EF4-FFF2-40B4-BE49-F238E27FC236}">
                  <a16:creationId xmlns:a16="http://schemas.microsoft.com/office/drawing/2014/main" id="{754F5299-DD34-6FFD-399A-FE8E879D1EF2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3" name="다이아몬드 132">
              <a:extLst>
                <a:ext uri="{FF2B5EF4-FFF2-40B4-BE49-F238E27FC236}">
                  <a16:creationId xmlns:a16="http://schemas.microsoft.com/office/drawing/2014/main" id="{100BF0E5-70F5-E344-942F-F048420FD148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4" name="다이아몬드 133">
              <a:extLst>
                <a:ext uri="{FF2B5EF4-FFF2-40B4-BE49-F238E27FC236}">
                  <a16:creationId xmlns:a16="http://schemas.microsoft.com/office/drawing/2014/main" id="{41F38561-63EC-F64D-DBEC-CFA408FF603F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4424673" y="349394"/>
            <a:ext cx="8935256" cy="110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2</a:t>
            </a:r>
            <a:r>
              <a:rPr lang="en-US" sz="600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. </a:t>
            </a:r>
            <a:r>
              <a:rPr lang="ko-KR" alt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프로젝트 설명</a:t>
            </a:r>
            <a:endParaRPr lang="en-US" sz="60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CAAC6AAA-6FF7-3EAE-3DC1-0B00C5429553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3393574-B99E-E04A-DFE7-736EE3362A31}"/>
              </a:ext>
            </a:extLst>
          </p:cNvPr>
          <p:cNvGrpSpPr/>
          <p:nvPr/>
        </p:nvGrpSpPr>
        <p:grpSpPr>
          <a:xfrm>
            <a:off x="-6071323" y="8577386"/>
            <a:ext cx="9671185" cy="8116864"/>
            <a:chOff x="16078200" y="-3535639"/>
            <a:chExt cx="9671185" cy="8116864"/>
          </a:xfrm>
        </p:grpSpPr>
        <p:sp>
          <p:nvSpPr>
            <p:cNvPr id="144" name="다이아몬드 143">
              <a:extLst>
                <a:ext uri="{FF2B5EF4-FFF2-40B4-BE49-F238E27FC236}">
                  <a16:creationId xmlns:a16="http://schemas.microsoft.com/office/drawing/2014/main" id="{73395C2D-C3A9-3637-EAFD-0295375D6694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5" name="다이아몬드 144">
              <a:extLst>
                <a:ext uri="{FF2B5EF4-FFF2-40B4-BE49-F238E27FC236}">
                  <a16:creationId xmlns:a16="http://schemas.microsoft.com/office/drawing/2014/main" id="{C384D13F-9F47-D9C0-2D22-91B59B511522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6" name="다이아몬드 145">
              <a:extLst>
                <a:ext uri="{FF2B5EF4-FFF2-40B4-BE49-F238E27FC236}">
                  <a16:creationId xmlns:a16="http://schemas.microsoft.com/office/drawing/2014/main" id="{48C7AB70-56B3-E237-35EF-F4DE4EAA61DA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7" name="다이아몬드 146">
              <a:extLst>
                <a:ext uri="{FF2B5EF4-FFF2-40B4-BE49-F238E27FC236}">
                  <a16:creationId xmlns:a16="http://schemas.microsoft.com/office/drawing/2014/main" id="{8040FBE6-AC98-ABAE-D819-7D98B2A8349E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8" name="다이아몬드 147">
              <a:extLst>
                <a:ext uri="{FF2B5EF4-FFF2-40B4-BE49-F238E27FC236}">
                  <a16:creationId xmlns:a16="http://schemas.microsoft.com/office/drawing/2014/main" id="{CF082E8C-C189-431D-BAF9-4533A418416C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9" name="다이아몬드 148">
              <a:extLst>
                <a:ext uri="{FF2B5EF4-FFF2-40B4-BE49-F238E27FC236}">
                  <a16:creationId xmlns:a16="http://schemas.microsoft.com/office/drawing/2014/main" id="{89F88C2A-91D9-82B1-D636-10944704CDF6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B3C07B2-3441-4359-1A92-15FB9675F9CE}"/>
              </a:ext>
            </a:extLst>
          </p:cNvPr>
          <p:cNvSpPr txBox="1"/>
          <p:nvPr/>
        </p:nvSpPr>
        <p:spPr>
          <a:xfrm>
            <a:off x="881773" y="8606459"/>
            <a:ext cx="9007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IoT </a:t>
            </a:r>
            <a:r>
              <a:rPr lang="ko-KR" altLang="en-US" sz="32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기술을 활용한 </a:t>
            </a:r>
            <a:r>
              <a:rPr lang="en-US" altLang="ko-KR" sz="32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32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숨바꼭질 </a:t>
            </a:r>
            <a:r>
              <a:rPr lang="ko-KR" altLang="en-US" sz="3200" dirty="0" err="1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방탈출</a:t>
            </a:r>
            <a:r>
              <a:rPr lang="en-US" altLang="ko-KR" sz="32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 </a:t>
            </a:r>
            <a:r>
              <a:rPr lang="ko-KR" altLang="en-US" sz="32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액티비티의 </a:t>
            </a:r>
            <a:br>
              <a:rPr lang="en-US" altLang="ko-KR" sz="32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</a:br>
            <a:r>
              <a:rPr lang="ko-KR" altLang="en-US" sz="3200" dirty="0">
                <a:solidFill>
                  <a:srgbClr val="FF5B5B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빠른 시장 침투 속도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04582AA-B412-459D-CC2A-9B54E4E1FEB6}"/>
              </a:ext>
            </a:extLst>
          </p:cNvPr>
          <p:cNvSpPr/>
          <p:nvPr/>
        </p:nvSpPr>
        <p:spPr>
          <a:xfrm>
            <a:off x="375532" y="8448447"/>
            <a:ext cx="9832989" cy="1245881"/>
          </a:xfrm>
          <a:prstGeom prst="roundRect">
            <a:avLst>
              <a:gd name="adj" fmla="val 38705"/>
            </a:avLst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6D17983E-3EBC-0268-8AC8-B7A1C1D70BEF}"/>
              </a:ext>
            </a:extLst>
          </p:cNvPr>
          <p:cNvGraphicFramePr/>
          <p:nvPr/>
        </p:nvGraphicFramePr>
        <p:xfrm>
          <a:off x="1476351" y="2224874"/>
          <a:ext cx="8799529" cy="5837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4EB40D-1AFC-643B-B431-BDF763A25CC8}"/>
              </a:ext>
            </a:extLst>
          </p:cNvPr>
          <p:cNvSpPr txBox="1"/>
          <p:nvPr/>
        </p:nvSpPr>
        <p:spPr>
          <a:xfrm>
            <a:off x="6785949" y="5413343"/>
            <a:ext cx="1484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YoY</a:t>
            </a:r>
            <a:br>
              <a:rPr lang="en-US" altLang="ko-KR" sz="2400" b="1" dirty="0">
                <a:solidFill>
                  <a:srgbClr val="FF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</a:br>
            <a:r>
              <a:rPr lang="en-US" altLang="ko-KR" sz="2400" b="1" dirty="0">
                <a:solidFill>
                  <a:srgbClr val="FF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214.29%</a:t>
            </a:r>
            <a:endParaRPr lang="ko-KR" altLang="en-US" sz="2400" b="1" dirty="0">
              <a:solidFill>
                <a:srgbClr val="FF5B5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680FBF7-DF37-3742-E0E7-FD1200FFDC64}"/>
              </a:ext>
            </a:extLst>
          </p:cNvPr>
          <p:cNvCxnSpPr>
            <a:cxnSpLocks/>
          </p:cNvCxnSpPr>
          <p:nvPr/>
        </p:nvCxnSpPr>
        <p:spPr>
          <a:xfrm flipV="1">
            <a:off x="6599305" y="6244340"/>
            <a:ext cx="2027416" cy="381000"/>
          </a:xfrm>
          <a:prstGeom prst="straightConnector1">
            <a:avLst/>
          </a:prstGeom>
          <a:ln w="76200">
            <a:solidFill>
              <a:srgbClr val="FF5B5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3E3BDC-E63E-CAC7-26B5-F42C5A4C2C61}"/>
              </a:ext>
            </a:extLst>
          </p:cNvPr>
          <p:cNvSpPr txBox="1"/>
          <p:nvPr/>
        </p:nvSpPr>
        <p:spPr>
          <a:xfrm>
            <a:off x="5024560" y="6888243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2.6%</a:t>
            </a:r>
            <a:br>
              <a:rPr lang="en-US" altLang="ko-KR" sz="16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</a:br>
            <a:r>
              <a:rPr lang="ko-KR" altLang="en-US" sz="16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점유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CE7E3-CA0C-0CEE-BFA9-FE45E27F461F}"/>
              </a:ext>
            </a:extLst>
          </p:cNvPr>
          <p:cNvSpPr txBox="1"/>
          <p:nvPr/>
        </p:nvSpPr>
        <p:spPr>
          <a:xfrm>
            <a:off x="7874886" y="6853864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7.5%</a:t>
            </a:r>
            <a:br>
              <a:rPr lang="en-US" altLang="ko-KR" sz="16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</a:br>
            <a:r>
              <a:rPr lang="ko-KR" altLang="en-US" sz="16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점유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947F5-5654-0EEF-0AB4-0836EEC56DA5}"/>
              </a:ext>
            </a:extLst>
          </p:cNvPr>
          <p:cNvSpPr txBox="1"/>
          <p:nvPr/>
        </p:nvSpPr>
        <p:spPr>
          <a:xfrm>
            <a:off x="9696421" y="8564234"/>
            <a:ext cx="9007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5B5B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But</a:t>
            </a:r>
            <a:r>
              <a:rPr lang="en-US" altLang="ko-KR" sz="32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실내 공간의 제약으로부터</a:t>
            </a:r>
            <a:endParaRPr lang="en-US" altLang="ko-KR" sz="3200" dirty="0">
              <a:solidFill>
                <a:schemeClr val="bg1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몰입도 저해 문제 제기됨</a:t>
            </a:r>
            <a:r>
              <a:rPr lang="en-US" altLang="ko-KR" sz="3200" dirty="0">
                <a:solidFill>
                  <a:schemeClr val="bg1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.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0660F66-5E58-351F-6027-21C0491D3741}"/>
              </a:ext>
            </a:extLst>
          </p:cNvPr>
          <p:cNvSpPr/>
          <p:nvPr/>
        </p:nvSpPr>
        <p:spPr>
          <a:xfrm>
            <a:off x="10713206" y="8430390"/>
            <a:ext cx="6973676" cy="1245881"/>
          </a:xfrm>
          <a:prstGeom prst="roundRect">
            <a:avLst>
              <a:gd name="adj" fmla="val 38705"/>
            </a:avLst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EF6E1C07-6B37-2B0C-B6C0-D4CF1EAC30BE}"/>
              </a:ext>
            </a:extLst>
          </p:cNvPr>
          <p:cNvSpPr/>
          <p:nvPr/>
        </p:nvSpPr>
        <p:spPr>
          <a:xfrm>
            <a:off x="10154870" y="3401916"/>
            <a:ext cx="7772400" cy="1525246"/>
          </a:xfrm>
          <a:prstGeom prst="wedgeRoundRectCallout">
            <a:avLst>
              <a:gd name="adj1" fmla="val 7202"/>
              <a:gd name="adj2" fmla="val 66421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아쉬운 점은 공간이 작아 </a:t>
            </a:r>
            <a:r>
              <a:rPr lang="en-US" altLang="ko-KR" sz="2400" dirty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플레이 전에 제약이 많고</a:t>
            </a:r>
            <a:r>
              <a:rPr lang="en-US" altLang="ko-KR" sz="2400" dirty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),</a:t>
            </a:r>
            <a:br>
              <a:rPr lang="en-US" altLang="ko-KR" sz="2400" dirty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예를 들면 숨어있을 때 기기가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빛나는 것을 감추기 어렵다는 </a:t>
            </a:r>
            <a:r>
              <a:rPr lang="ko-KR" altLang="en-US" sz="2400" dirty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점 </a:t>
            </a:r>
            <a:r>
              <a:rPr lang="en-US" altLang="ko-KR" sz="2400" dirty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”</a:t>
            </a:r>
            <a:endParaRPr lang="ko-KR" altLang="en-US" sz="2400" dirty="0">
              <a:solidFill>
                <a:schemeClr val="bg1"/>
              </a:solidFill>
              <a:latin typeface="Pretendard" panose="020B0600000101010101" charset="-127"/>
              <a:ea typeface="Pretendard" panose="020B0600000101010101" charset="-127"/>
              <a:cs typeface="Pretendard" panose="020B0600000101010101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1CD058B-038E-63C4-1889-2C2DE8A16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4342" y="5626739"/>
            <a:ext cx="1813456" cy="18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49D51B4-4635-3AE2-F77F-8DACE5CDCF6A}"/>
              </a:ext>
            </a:extLst>
          </p:cNvPr>
          <p:cNvGrpSpPr/>
          <p:nvPr/>
        </p:nvGrpSpPr>
        <p:grpSpPr>
          <a:xfrm>
            <a:off x="16078200" y="-3535639"/>
            <a:ext cx="9671185" cy="8116864"/>
            <a:chOff x="16078200" y="-3535639"/>
            <a:chExt cx="9671185" cy="8116864"/>
          </a:xfrm>
        </p:grpSpPr>
        <p:sp>
          <p:nvSpPr>
            <p:cNvPr id="129" name="다이아몬드 128">
              <a:extLst>
                <a:ext uri="{FF2B5EF4-FFF2-40B4-BE49-F238E27FC236}">
                  <a16:creationId xmlns:a16="http://schemas.microsoft.com/office/drawing/2014/main" id="{40EDE244-4BF6-ABD9-4006-9DFFD92E94F0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0" name="다이아몬드 129">
              <a:extLst>
                <a:ext uri="{FF2B5EF4-FFF2-40B4-BE49-F238E27FC236}">
                  <a16:creationId xmlns:a16="http://schemas.microsoft.com/office/drawing/2014/main" id="{AD859419-36F1-B056-B781-640A3EC6FEB5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1" name="다이아몬드 130">
              <a:extLst>
                <a:ext uri="{FF2B5EF4-FFF2-40B4-BE49-F238E27FC236}">
                  <a16:creationId xmlns:a16="http://schemas.microsoft.com/office/drawing/2014/main" id="{8A114642-8D92-6C02-1951-F71A076D7C4E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2" name="다이아몬드 131">
              <a:extLst>
                <a:ext uri="{FF2B5EF4-FFF2-40B4-BE49-F238E27FC236}">
                  <a16:creationId xmlns:a16="http://schemas.microsoft.com/office/drawing/2014/main" id="{754F5299-DD34-6FFD-399A-FE8E879D1EF2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3" name="다이아몬드 132">
              <a:extLst>
                <a:ext uri="{FF2B5EF4-FFF2-40B4-BE49-F238E27FC236}">
                  <a16:creationId xmlns:a16="http://schemas.microsoft.com/office/drawing/2014/main" id="{100BF0E5-70F5-E344-942F-F048420FD148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34" name="다이아몬드 133">
              <a:extLst>
                <a:ext uri="{FF2B5EF4-FFF2-40B4-BE49-F238E27FC236}">
                  <a16:creationId xmlns:a16="http://schemas.microsoft.com/office/drawing/2014/main" id="{41F38561-63EC-F64D-DBEC-CFA408FF603F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F711B80-409D-6B66-A13E-45E42EA35B3B}"/>
              </a:ext>
            </a:extLst>
          </p:cNvPr>
          <p:cNvSpPr txBox="1"/>
          <p:nvPr/>
        </p:nvSpPr>
        <p:spPr>
          <a:xfrm>
            <a:off x="4760427" y="2191414"/>
            <a:ext cx="96023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메타 광고 집행을 통해 진행한</a:t>
            </a:r>
            <a:b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</a:br>
            <a:r>
              <a:rPr lang="ko-KR" altLang="en-US" sz="32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본 서비스 컨셉에 대한 설문</a:t>
            </a:r>
            <a:r>
              <a:rPr lang="en-US" altLang="ko-KR" sz="32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(</a:t>
            </a:r>
            <a:r>
              <a:rPr lang="ko-KR" altLang="en-US" sz="32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총 </a:t>
            </a:r>
            <a:r>
              <a:rPr lang="en-US" altLang="ko-KR" sz="32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101</a:t>
            </a:r>
            <a:r>
              <a:rPr lang="ko-KR" altLang="en-US" sz="32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명 응답</a:t>
            </a:r>
            <a:r>
              <a:rPr lang="en-US" altLang="ko-KR" sz="32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)</a:t>
            </a:r>
            <a:r>
              <a:rPr lang="ko-KR" altLang="en-US" sz="32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분석 결과</a:t>
            </a:r>
            <a:r>
              <a:rPr lang="en-US" altLang="ko-KR" sz="32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,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24FA96-B556-6001-8831-A2EED53ED701}"/>
              </a:ext>
            </a:extLst>
          </p:cNvPr>
          <p:cNvSpPr txBox="1"/>
          <p:nvPr/>
        </p:nvSpPr>
        <p:spPr>
          <a:xfrm>
            <a:off x="855129" y="5304982"/>
            <a:ext cx="532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순위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온라인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게임같은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IoT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상호작용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(465.9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)</a:t>
            </a:r>
          </a:p>
          <a:p>
            <a:pPr algn="ctr"/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2</a:t>
            </a:r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순위 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: ‘</a:t>
            </a:r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술래잡기 포맷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’ </a:t>
            </a:r>
            <a:r>
              <a:rPr lang="en-US" altLang="ko-KR" sz="2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(427.2</a:t>
            </a:r>
            <a:r>
              <a:rPr lang="ko-KR" altLang="en-US" sz="2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점</a:t>
            </a:r>
            <a:r>
              <a:rPr lang="en-US" altLang="ko-KR" sz="2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)</a:t>
            </a:r>
            <a:endParaRPr lang="en-US" altLang="ko-KR" sz="32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6081E4-7B4E-188F-5DCA-788360916398}"/>
              </a:ext>
            </a:extLst>
          </p:cNvPr>
          <p:cNvSpPr txBox="1"/>
          <p:nvPr/>
        </p:nvSpPr>
        <p:spPr>
          <a:xfrm>
            <a:off x="7745908" y="5231596"/>
            <a:ext cx="29770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총 응답 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80%</a:t>
            </a:r>
            <a:b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</a:b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여전히 </a:t>
            </a:r>
            <a:r>
              <a:rPr lang="ko-KR" altLang="en-US" sz="3200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흥미있음</a:t>
            </a:r>
            <a:r>
              <a:rPr lang="en-US" altLang="ko-KR" sz="32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092B68-FBB1-D9A4-27B5-05D5DDFB0578}"/>
              </a:ext>
            </a:extLst>
          </p:cNvPr>
          <p:cNvSpPr txBox="1"/>
          <p:nvPr/>
        </p:nvSpPr>
        <p:spPr>
          <a:xfrm>
            <a:off x="12286684" y="5372530"/>
            <a:ext cx="55386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28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야외</a:t>
            </a:r>
            <a:r>
              <a:rPr lang="en-US" altLang="ko-KR" sz="28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 </a:t>
            </a:r>
            <a:r>
              <a:rPr lang="ko-KR" altLang="en-US" sz="28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진행에 대한 기대감 </a:t>
            </a:r>
            <a:r>
              <a:rPr lang="ko-KR" altLang="en-US" sz="2800" dirty="0" err="1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언급량</a:t>
            </a:r>
            <a:r>
              <a:rPr lang="ko-KR" altLang="en-US" sz="28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최다 </a:t>
            </a:r>
            <a:br>
              <a:rPr lang="en-US" altLang="ko-KR" sz="2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</a:br>
            <a:r>
              <a:rPr lang="en-US" altLang="ko-KR" sz="2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(10</a:t>
            </a:r>
            <a:r>
              <a:rPr lang="ko-KR" altLang="en-US" sz="2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개 응답</a:t>
            </a:r>
            <a:r>
              <a:rPr lang="en-US" altLang="ko-KR" sz="24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68B85-87E7-051E-2ED9-B6664CFF83BD}"/>
              </a:ext>
            </a:extLst>
          </p:cNvPr>
          <p:cNvSpPr txBox="1"/>
          <p:nvPr/>
        </p:nvSpPr>
        <p:spPr>
          <a:xfrm>
            <a:off x="6064792" y="7934861"/>
            <a:ext cx="75889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B5B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활동성 높은 야외 </a:t>
            </a:r>
            <a:r>
              <a:rPr lang="en-US" altLang="ko-KR" sz="4000" dirty="0">
                <a:solidFill>
                  <a:srgbClr val="FF5B5B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‘</a:t>
            </a:r>
            <a:r>
              <a:rPr lang="ko-KR" altLang="en-US" sz="4000" dirty="0">
                <a:solidFill>
                  <a:srgbClr val="FF5B5B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술래잡기</a:t>
            </a:r>
            <a:r>
              <a:rPr lang="en-US" altLang="ko-KR" sz="4000" dirty="0">
                <a:solidFill>
                  <a:srgbClr val="FF5B5B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’ </a:t>
            </a:r>
            <a:r>
              <a:rPr lang="ko-KR" altLang="en-US" sz="4000" dirty="0">
                <a:solidFill>
                  <a:srgbClr val="FF5B5B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액티비티</a:t>
            </a:r>
            <a:br>
              <a:rPr lang="en-US" altLang="ko-KR" sz="4000" dirty="0">
                <a:solidFill>
                  <a:srgbClr val="FF5B5B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</a:br>
            <a:r>
              <a:rPr lang="ko-KR" altLang="en-US" sz="4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에 대한 수요</a:t>
            </a:r>
            <a:r>
              <a:rPr lang="en-US" altLang="ko-KR" sz="4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 </a:t>
            </a:r>
            <a:r>
              <a:rPr lang="ko-KR" altLang="en-US" sz="4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</a:rPr>
              <a:t>잠정적 확인</a:t>
            </a:r>
            <a:endParaRPr lang="en-US" altLang="ko-KR" sz="40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77327CC1-9125-56E9-EC48-3189B97259EC}"/>
              </a:ext>
            </a:extLst>
          </p:cNvPr>
          <p:cNvSpPr/>
          <p:nvPr/>
        </p:nvSpPr>
        <p:spPr>
          <a:xfrm rot="10800000">
            <a:off x="8091456" y="7078635"/>
            <a:ext cx="2286000" cy="347269"/>
          </a:xfrm>
          <a:prstGeom prst="triangl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3B74E24-DB2B-4F30-AA3C-CAA71C68A6E7}"/>
              </a:ext>
            </a:extLst>
          </p:cNvPr>
          <p:cNvSpPr/>
          <p:nvPr/>
        </p:nvSpPr>
        <p:spPr>
          <a:xfrm>
            <a:off x="855129" y="3712850"/>
            <a:ext cx="5116553" cy="125489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26262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1) </a:t>
            </a:r>
            <a:r>
              <a:rPr lang="ko-KR" altLang="en-US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본 서비스가 흥미를 불러일으키는 이유</a:t>
            </a:r>
            <a: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? </a:t>
            </a:r>
            <a:b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</a:br>
            <a: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(6</a:t>
            </a:r>
            <a:r>
              <a:rPr lang="ko-KR" altLang="en-US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개 요소 중</a:t>
            </a:r>
            <a: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)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D40B90D8-9782-6F7F-A67E-47E4AEC985C7}"/>
              </a:ext>
            </a:extLst>
          </p:cNvPr>
          <p:cNvSpPr/>
          <p:nvPr/>
        </p:nvSpPr>
        <p:spPr>
          <a:xfrm>
            <a:off x="6589957" y="3712850"/>
            <a:ext cx="5116553" cy="125489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26262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2) </a:t>
            </a:r>
            <a:r>
              <a:rPr lang="ko-KR" altLang="en-US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직접 뛰어다녀야 하더라도 </a:t>
            </a:r>
            <a:b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</a:br>
            <a:r>
              <a:rPr lang="ko-KR" altLang="en-US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본 서비스가 흥미롭겠습니까</a:t>
            </a:r>
            <a: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?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27D27A-78D8-AECA-6B2E-6AAEB9ECCC7E}"/>
              </a:ext>
            </a:extLst>
          </p:cNvPr>
          <p:cNvSpPr/>
          <p:nvPr/>
        </p:nvSpPr>
        <p:spPr>
          <a:xfrm>
            <a:off x="12324784" y="3701135"/>
            <a:ext cx="5116553" cy="121333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26262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3) ‘</a:t>
            </a:r>
            <a:r>
              <a:rPr lang="ko-KR" altLang="en-US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자유 의견</a:t>
            </a:r>
            <a: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’</a:t>
            </a:r>
            <a:r>
              <a:rPr lang="ko-KR" altLang="en-US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주관식 응답 </a:t>
            </a:r>
            <a: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57</a:t>
            </a:r>
            <a:r>
              <a:rPr lang="ko-KR" altLang="en-US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개에 대한 </a:t>
            </a:r>
            <a:br>
              <a:rPr lang="en-US" altLang="ko-KR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</a:br>
            <a:r>
              <a:rPr lang="ko-KR" altLang="en-US" sz="20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키워드 분석 결과</a:t>
            </a:r>
            <a:endParaRPr lang="en-US" altLang="ko-KR" sz="2000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</a:endParaRPr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CAAC6AAA-6FF7-3EAE-3DC1-0B00C5429553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3393574-B99E-E04A-DFE7-736EE3362A31}"/>
              </a:ext>
            </a:extLst>
          </p:cNvPr>
          <p:cNvGrpSpPr/>
          <p:nvPr/>
        </p:nvGrpSpPr>
        <p:grpSpPr>
          <a:xfrm>
            <a:off x="-6071323" y="8577386"/>
            <a:ext cx="9671185" cy="8116864"/>
            <a:chOff x="16078200" y="-3535639"/>
            <a:chExt cx="9671185" cy="8116864"/>
          </a:xfrm>
        </p:grpSpPr>
        <p:sp>
          <p:nvSpPr>
            <p:cNvPr id="144" name="다이아몬드 143">
              <a:extLst>
                <a:ext uri="{FF2B5EF4-FFF2-40B4-BE49-F238E27FC236}">
                  <a16:creationId xmlns:a16="http://schemas.microsoft.com/office/drawing/2014/main" id="{73395C2D-C3A9-3637-EAFD-0295375D6694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5" name="다이아몬드 144">
              <a:extLst>
                <a:ext uri="{FF2B5EF4-FFF2-40B4-BE49-F238E27FC236}">
                  <a16:creationId xmlns:a16="http://schemas.microsoft.com/office/drawing/2014/main" id="{C384D13F-9F47-D9C0-2D22-91B59B511522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6" name="다이아몬드 145">
              <a:extLst>
                <a:ext uri="{FF2B5EF4-FFF2-40B4-BE49-F238E27FC236}">
                  <a16:creationId xmlns:a16="http://schemas.microsoft.com/office/drawing/2014/main" id="{48C7AB70-56B3-E237-35EF-F4DE4EAA61DA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7" name="다이아몬드 146">
              <a:extLst>
                <a:ext uri="{FF2B5EF4-FFF2-40B4-BE49-F238E27FC236}">
                  <a16:creationId xmlns:a16="http://schemas.microsoft.com/office/drawing/2014/main" id="{8040FBE6-AC98-ABAE-D819-7D98B2A8349E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8" name="다이아몬드 147">
              <a:extLst>
                <a:ext uri="{FF2B5EF4-FFF2-40B4-BE49-F238E27FC236}">
                  <a16:creationId xmlns:a16="http://schemas.microsoft.com/office/drawing/2014/main" id="{CF082E8C-C189-431D-BAF9-4533A418416C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149" name="다이아몬드 148">
              <a:extLst>
                <a:ext uri="{FF2B5EF4-FFF2-40B4-BE49-F238E27FC236}">
                  <a16:creationId xmlns:a16="http://schemas.microsoft.com/office/drawing/2014/main" id="{89F88C2A-91D9-82B1-D636-10944704CDF6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379F49-0299-8B83-E4F2-98C1B8B2F9E0}"/>
              </a:ext>
            </a:extLst>
          </p:cNvPr>
          <p:cNvSpPr/>
          <p:nvPr/>
        </p:nvSpPr>
        <p:spPr>
          <a:xfrm>
            <a:off x="3427897" y="7774803"/>
            <a:ext cx="12945525" cy="160573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TextBox 28">
            <a:extLst>
              <a:ext uri="{FF2B5EF4-FFF2-40B4-BE49-F238E27FC236}">
                <a16:creationId xmlns:a16="http://schemas.microsoft.com/office/drawing/2014/main" id="{9FE06AB1-8DDB-4516-11B7-38D8DD580323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4BEA2454-A6E5-0A26-BCCA-3E8A34D6B61C}"/>
              </a:ext>
            </a:extLst>
          </p:cNvPr>
          <p:cNvSpPr txBox="1"/>
          <p:nvPr/>
        </p:nvSpPr>
        <p:spPr>
          <a:xfrm>
            <a:off x="4424673" y="349394"/>
            <a:ext cx="8935256" cy="110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2. </a:t>
            </a:r>
            <a:r>
              <a:rPr lang="ko-KR" alt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프로젝트 설명</a:t>
            </a:r>
            <a:endParaRPr lang="en-US" sz="60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97970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23915BC-0DD7-E4A3-4EF0-14FCCA359B34}"/>
              </a:ext>
            </a:extLst>
          </p:cNvPr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AD9266E-67EE-31A2-2003-6ED7902E5919}"/>
                </a:ext>
              </a:extLst>
            </p:cNvPr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B8A16F4-6FE1-373D-01D5-79C99A83E6A2}"/>
                </a:ext>
              </a:extLst>
            </p:cNvPr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6">
            <a:extLst>
              <a:ext uri="{FF2B5EF4-FFF2-40B4-BE49-F238E27FC236}">
                <a16:creationId xmlns:a16="http://schemas.microsoft.com/office/drawing/2014/main" id="{6165F646-DC1B-3A48-8C48-C699374E7F02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1683132-646E-6F07-204A-2D64A5ACC03F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A37AC63E-DA86-4685-A06F-3F8C97CB2232}"/>
              </a:ext>
            </a:extLst>
          </p:cNvPr>
          <p:cNvSpPr txBox="1"/>
          <p:nvPr/>
        </p:nvSpPr>
        <p:spPr>
          <a:xfrm>
            <a:off x="4424673" y="349394"/>
            <a:ext cx="8935256" cy="110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2. </a:t>
            </a:r>
            <a:r>
              <a:rPr lang="ko-KR" alt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프로젝트 설명</a:t>
            </a:r>
            <a:endParaRPr lang="en-US" sz="60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96751-D1E1-3A18-0B0D-FAD7BC809431}"/>
              </a:ext>
            </a:extLst>
          </p:cNvPr>
          <p:cNvSpPr txBox="1"/>
          <p:nvPr/>
        </p:nvSpPr>
        <p:spPr>
          <a:xfrm>
            <a:off x="1177316" y="2477888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어떤 게임인가</a:t>
            </a:r>
            <a:r>
              <a:rPr lang="en-US" altLang="ko-KR" sz="2800" b="1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?</a:t>
            </a:r>
            <a:r>
              <a:rPr lang="ko-KR" altLang="en-US" sz="2800" b="1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58B9F-DEC9-95B2-D47E-592FCC03CCB0}"/>
              </a:ext>
            </a:extLst>
          </p:cNvPr>
          <p:cNvSpPr txBox="1"/>
          <p:nvPr/>
        </p:nvSpPr>
        <p:spPr>
          <a:xfrm>
            <a:off x="3993846" y="8053661"/>
            <a:ext cx="148989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술래 잡기 기반으로 새롭게 각색한 </a:t>
            </a:r>
            <a:r>
              <a:rPr lang="ko-KR" altLang="en-US" sz="2800" dirty="0">
                <a:solidFill>
                  <a:srgbClr val="FF5B5B"/>
                </a:solidFill>
              </a:rPr>
              <a:t>야외 액티비티</a:t>
            </a:r>
            <a:endParaRPr lang="en-US" altLang="ko-KR" sz="2800" b="1" dirty="0">
              <a:solidFill>
                <a:srgbClr val="FF5B5B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→ 캐릭터별로 각자의 스킬과 미션을 깨면서 얻는 아이템을 통해 상호작용 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31C1891-91AD-559D-6C26-503FF9D2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728" y="3081841"/>
            <a:ext cx="8449146" cy="44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6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211" y="612416"/>
            <a:ext cx="3088078" cy="728853"/>
            <a:chOff x="0" y="0"/>
            <a:chExt cx="1721876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1876" cy="406400"/>
            </a:xfrm>
            <a:custGeom>
              <a:avLst/>
              <a:gdLst/>
              <a:ahLst/>
              <a:cxnLst/>
              <a:rect l="l" t="t" r="r" b="b"/>
              <a:pathLst>
                <a:path w="1721876" h="406400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6">
            <a:extLst>
              <a:ext uri="{FF2B5EF4-FFF2-40B4-BE49-F238E27FC236}">
                <a16:creationId xmlns:a16="http://schemas.microsoft.com/office/drawing/2014/main" id="{6E9A03D3-FC98-5134-DD81-B7838652562C}"/>
              </a:ext>
            </a:extLst>
          </p:cNvPr>
          <p:cNvSpPr/>
          <p:nvPr/>
        </p:nvSpPr>
        <p:spPr>
          <a:xfrm>
            <a:off x="1171873" y="753751"/>
            <a:ext cx="460989" cy="46098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4E4"/>
          </a:solidFill>
        </p:spPr>
        <p:txBody>
          <a:bodyPr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DCEFDA-22C7-4920-595C-6D47CCEE1B3C}"/>
              </a:ext>
            </a:extLst>
          </p:cNvPr>
          <p:cNvGrpSpPr/>
          <p:nvPr/>
        </p:nvGrpSpPr>
        <p:grpSpPr>
          <a:xfrm>
            <a:off x="-5910974" y="-7013652"/>
            <a:ext cx="9671185" cy="8116864"/>
            <a:chOff x="16078200" y="-3535639"/>
            <a:chExt cx="9671185" cy="8116864"/>
          </a:xfrm>
        </p:grpSpPr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6BE8F20A-24CD-CCF3-3FDD-9CADD0A2198D}"/>
                </a:ext>
              </a:extLst>
            </p:cNvPr>
            <p:cNvSpPr/>
            <p:nvPr/>
          </p:nvSpPr>
          <p:spPr>
            <a:xfrm>
              <a:off x="16078200" y="-3518174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E40E5B33-0D69-D93B-79AB-6663AC55F58F}"/>
                </a:ext>
              </a:extLst>
            </p:cNvPr>
            <p:cNvSpPr/>
            <p:nvPr/>
          </p:nvSpPr>
          <p:spPr>
            <a:xfrm>
              <a:off x="1635798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26" name="다이아몬드 25">
              <a:extLst>
                <a:ext uri="{FF2B5EF4-FFF2-40B4-BE49-F238E27FC236}">
                  <a16:creationId xmlns:a16="http://schemas.microsoft.com/office/drawing/2014/main" id="{10317BA9-4239-634D-916E-9434B3D9F804}"/>
                </a:ext>
              </a:extLst>
            </p:cNvPr>
            <p:cNvSpPr/>
            <p:nvPr/>
          </p:nvSpPr>
          <p:spPr>
            <a:xfrm>
              <a:off x="1667861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217C5F43-D7CB-DC24-D2F3-7F03FE08C01F}"/>
                </a:ext>
              </a:extLst>
            </p:cNvPr>
            <p:cNvSpPr/>
            <p:nvPr/>
          </p:nvSpPr>
          <p:spPr>
            <a:xfrm>
              <a:off x="16988060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939BDDA-9A15-1057-3826-59FE312C0910}"/>
                </a:ext>
              </a:extLst>
            </p:cNvPr>
            <p:cNvSpPr/>
            <p:nvPr/>
          </p:nvSpPr>
          <p:spPr>
            <a:xfrm>
              <a:off x="17332332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9C249A53-A511-6A40-FC0F-9DE68276CE92}"/>
                </a:ext>
              </a:extLst>
            </p:cNvPr>
            <p:cNvSpPr/>
            <p:nvPr/>
          </p:nvSpPr>
          <p:spPr>
            <a:xfrm>
              <a:off x="17649986" y="-3535639"/>
              <a:ext cx="8099399" cy="8099399"/>
            </a:xfrm>
            <a:prstGeom prst="diamond">
              <a:avLst/>
            </a:prstGeom>
            <a:noFill/>
            <a:ln>
              <a:solidFill>
                <a:srgbClr val="FFF4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3BC0B93-4C7E-7260-D9DC-5AE0B4D2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38" y="5460941"/>
            <a:ext cx="15051601" cy="23720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B8A4AB-BA15-D635-4AF5-80203F502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38" y="2105876"/>
            <a:ext cx="10612331" cy="1476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BCF6C2-A8CC-C7CE-0D40-2DC0180F4B40}"/>
              </a:ext>
            </a:extLst>
          </p:cNvPr>
          <p:cNvSpPr txBox="1"/>
          <p:nvPr/>
        </p:nvSpPr>
        <p:spPr>
          <a:xfrm>
            <a:off x="4953314" y="8427790"/>
            <a:ext cx="933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최근 폐교 </a:t>
            </a:r>
            <a:r>
              <a:rPr lang="ko-KR" altLang="en-US" sz="3200" dirty="0" err="1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미활용</a:t>
            </a:r>
            <a:r>
              <a:rPr lang="ko-KR" altLang="en-US" sz="3200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 문제 대두 및 </a:t>
            </a:r>
            <a:r>
              <a:rPr lang="ko-KR" altLang="en-US" sz="3200" dirty="0">
                <a:solidFill>
                  <a:srgbClr val="FF5B5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</a:rPr>
              <a:t>민간을 통한 해결 시도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B5FF8E9-667D-4531-7693-0DAA3ECC9BEB}"/>
              </a:ext>
            </a:extLst>
          </p:cNvPr>
          <p:cNvSpPr/>
          <p:nvPr/>
        </p:nvSpPr>
        <p:spPr>
          <a:xfrm rot="16200000">
            <a:off x="4499275" y="8537673"/>
            <a:ext cx="233739" cy="365007"/>
          </a:xfrm>
          <a:prstGeom prst="downArrow">
            <a:avLst>
              <a:gd name="adj1" fmla="val 32613"/>
              <a:gd name="adj2" fmla="val 63040"/>
            </a:avLst>
          </a:prstGeom>
          <a:solidFill>
            <a:srgbClr val="FFF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FFF4E4"/>
              </a:solidFill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B8B23D4-F53F-036B-8335-F223D35AC8B7}"/>
              </a:ext>
            </a:extLst>
          </p:cNvPr>
          <p:cNvSpPr/>
          <p:nvPr/>
        </p:nvSpPr>
        <p:spPr>
          <a:xfrm>
            <a:off x="3998476" y="8297424"/>
            <a:ext cx="10612331" cy="813590"/>
          </a:xfrm>
          <a:prstGeom prst="roundRect">
            <a:avLst>
              <a:gd name="adj" fmla="val 38705"/>
            </a:avLst>
          </a:prstGeom>
          <a:noFill/>
          <a:ln>
            <a:solidFill>
              <a:srgbClr val="FFF4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CBDB2BE5-AA58-9F53-CE83-FD327161BD47}"/>
              </a:ext>
            </a:extLst>
          </p:cNvPr>
          <p:cNvSpPr txBox="1"/>
          <p:nvPr/>
        </p:nvSpPr>
        <p:spPr>
          <a:xfrm>
            <a:off x="4424673" y="349394"/>
            <a:ext cx="8935256" cy="110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altLang="ko-KR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3. </a:t>
            </a:r>
            <a:r>
              <a:rPr lang="ko-KR" altLang="en-US" sz="6000" dirty="0">
                <a:solidFill>
                  <a:srgbClr val="FFF4E4"/>
                </a:solidFill>
                <a:latin typeface="Pretendard" panose="02000803000000020004" pitchFamily="2" charset="-127"/>
                <a:ea typeface="Pretendard" panose="02000803000000020004" pitchFamily="2" charset="-127"/>
                <a:cs typeface="Pretendard" panose="02000803000000020004" pitchFamily="2" charset="-127"/>
                <a:sym typeface="Atkinson Hyperlegible Bold"/>
              </a:rPr>
              <a:t>기대 효과</a:t>
            </a:r>
            <a:endParaRPr lang="en-US" altLang="ko-KR" sz="6000" dirty="0">
              <a:solidFill>
                <a:srgbClr val="FFF4E4"/>
              </a:solidFill>
              <a:latin typeface="Pretendard" panose="02000803000000020004" pitchFamily="2" charset="-127"/>
              <a:ea typeface="Pretendard" panose="02000803000000020004" pitchFamily="2" charset="-127"/>
              <a:cs typeface="Pretendard" panose="02000803000000020004" pitchFamily="2" charset="-127"/>
              <a:sym typeface="Atkinson Hyperlegible Bold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0194272-C672-BC7E-CEDF-DF160C744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38" y="4046884"/>
            <a:ext cx="13222545" cy="819264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7EC22D5-AD78-1CF9-25B5-8001E0E02FE0}"/>
              </a:ext>
            </a:extLst>
          </p:cNvPr>
          <p:cNvSpPr/>
          <p:nvPr/>
        </p:nvSpPr>
        <p:spPr>
          <a:xfrm flipV="1">
            <a:off x="10626618" y="4053501"/>
            <a:ext cx="3339037" cy="812647"/>
          </a:xfrm>
          <a:prstGeom prst="roundRect">
            <a:avLst/>
          </a:prstGeom>
          <a:noFill/>
          <a:ln w="57150">
            <a:solidFill>
              <a:srgbClr val="FF5B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1A225A-D6F8-7121-464B-EBEF897B5B59}"/>
              </a:ext>
            </a:extLst>
          </p:cNvPr>
          <p:cNvSpPr/>
          <p:nvPr/>
        </p:nvSpPr>
        <p:spPr>
          <a:xfrm>
            <a:off x="4447684" y="5981700"/>
            <a:ext cx="3553316" cy="760122"/>
          </a:xfrm>
          <a:prstGeom prst="roundRect">
            <a:avLst/>
          </a:prstGeom>
          <a:noFill/>
          <a:ln w="57150">
            <a:solidFill>
              <a:srgbClr val="FF5B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0C1DF52-0E3B-C932-92F6-C8168DCDACD2}"/>
              </a:ext>
            </a:extLst>
          </p:cNvPr>
          <p:cNvSpPr txBox="1"/>
          <p:nvPr/>
        </p:nvSpPr>
        <p:spPr>
          <a:xfrm>
            <a:off x="1939911" y="848344"/>
            <a:ext cx="2559188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4"/>
              </a:lnSpc>
            </a:pPr>
            <a:r>
              <a:rPr lang="ko-KR" altLang="en-US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팀 </a:t>
            </a:r>
            <a:r>
              <a:rPr lang="en-US" altLang="ko-KR" sz="2689" dirty="0">
                <a:solidFill>
                  <a:srgbClr val="FFF4E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Medium" panose="02000603000000020004" pitchFamily="2" charset="-127"/>
                <a:sym typeface="Atkinson Hyperlegible Bold"/>
              </a:rPr>
              <a:t>Passkey</a:t>
            </a:r>
            <a:endParaRPr lang="en-US" sz="2689" dirty="0">
              <a:solidFill>
                <a:srgbClr val="FFF4E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Medium" panose="02000603000000020004" pitchFamily="2" charset="-127"/>
              <a:sym typeface="Atkinson Hyperlegible Bold"/>
            </a:endParaRPr>
          </a:p>
        </p:txBody>
      </p:sp>
    </p:spTree>
    <p:extLst>
      <p:ext uri="{BB962C8B-B14F-4D97-AF65-F5344CB8AC3E}">
        <p14:creationId xmlns:p14="http://schemas.microsoft.com/office/powerpoint/2010/main" val="316452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7587</TotalTime>
  <Words>1379</Words>
  <Application>Microsoft Office PowerPoint</Application>
  <PresentationFormat>사용자 지정</PresentationFormat>
  <Paragraphs>235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Calibri</vt:lpstr>
      <vt:lpstr>Pretendard</vt:lpstr>
      <vt:lpstr>Arial</vt:lpstr>
      <vt:lpstr>나눔고딕</vt:lpstr>
      <vt:lpstr>나눔고딕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Development Presentation</dc:title>
  <dc:creator>nick0</dc:creator>
  <cp:lastModifiedBy>SeungMin Son</cp:lastModifiedBy>
  <cp:revision>35</cp:revision>
  <dcterms:created xsi:type="dcterms:W3CDTF">2006-08-16T00:00:00Z</dcterms:created>
  <dcterms:modified xsi:type="dcterms:W3CDTF">2024-10-16T07:03:30Z</dcterms:modified>
  <dc:identifier>DAGKFT9Hyh8</dc:identifier>
</cp:coreProperties>
</file>