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6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3163E-40F9-47BA-87CC-4BE35C11F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1195EF-D954-DD10-F7E0-3C25C84EC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F6ED3-B88E-4D01-26AD-E2F94BFC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916D-07C8-4CEC-9F0B-354BFD2D1B1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E47E3-976E-2832-1327-209A33FE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0AF37-0B85-F071-4976-D841BD33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446A-FB14-4E83-BF41-1A6536CE4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1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C1B55-E5F8-D158-005B-96EDE510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216431-D3EA-EF15-8862-FB1F7D388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3DB81-0793-5171-C211-9A1BBADE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916D-07C8-4CEC-9F0B-354BFD2D1B1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A15B3-25E2-ABEA-D7D7-B21237B6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70228-C078-2CFD-DF6B-3DF32C5D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446A-FB14-4E83-BF41-1A6536CE4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03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DC9EE6-C4F1-E4DD-1F07-970CCDF19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F47778-3CC7-28AB-EF44-A2FBEEC1F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44E2F-0B08-F783-E894-410069DA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916D-07C8-4CEC-9F0B-354BFD2D1B1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90D2B-94CD-2013-041A-9F78A8F4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18378-6ED5-2235-A9D3-509B453B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446A-FB14-4E83-BF41-1A6536CE4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2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A148-B983-B077-5A7D-3FB86A13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BA381-3B95-E535-6CC6-9A7F7325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DD92C-B333-54DA-805D-E58EBD80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916D-07C8-4CEC-9F0B-354BFD2D1B1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731F7-7EC4-B5BE-96FB-572BA2D9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685E7-3219-7A1A-7839-08CF7FB0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446A-FB14-4E83-BF41-1A6536CE4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3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5F597-D6FD-4A40-5876-8513489C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EC9682-8FA6-EE6F-1AE3-E9835D637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2FC1A-B09D-0775-D690-B02B10D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916D-07C8-4CEC-9F0B-354BFD2D1B1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13254-C928-6F6C-AED4-8AC926EE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CD130-8B44-2714-22B1-8F83305B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446A-FB14-4E83-BF41-1A6536CE4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7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9F8-912E-EED6-33BA-0A9468B1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FCEFD-9652-2860-3FF7-75EAEBF9C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CDD1F0-6F7C-8A9E-70A2-C95DE31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39169-73AE-9050-A3AE-41D9098C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916D-07C8-4CEC-9F0B-354BFD2D1B1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AB10A-C933-618D-47DC-61235114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90F9CF-ABB3-0AC9-8DB4-E39B91D3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446A-FB14-4E83-BF41-1A6536CE4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1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9C127-10A1-4880-481F-C07FB755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130850-0A34-D0B0-6FBE-F6C94A145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78B963-CFF4-8BE8-E01E-4C89D9AB7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B943B2-D753-5052-FFA4-0ADBE6ED9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BCB043-8ECF-1036-F1B4-767664572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61F42C-6A52-0243-A342-F50EB21A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916D-07C8-4CEC-9F0B-354BFD2D1B1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24164A-56B7-D377-3559-322E7A09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1E0361-7C9F-D578-C310-EBAFE962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446A-FB14-4E83-BF41-1A6536CE4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8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B51D9-69E7-5CD4-5E1F-15A5AE71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9759D8-5D93-5341-8A12-55ABF8D7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916D-07C8-4CEC-9F0B-354BFD2D1B1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555BF1-55AD-CCEF-3014-540A2714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088243-3F93-3782-3CCC-F6C67BD7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446A-FB14-4E83-BF41-1A6536CE4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8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E89B9-55ED-7F9F-87BF-B473312A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916D-07C8-4CEC-9F0B-354BFD2D1B1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2838C8-DD08-AC57-2883-F0E730E3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34C2F0-3842-43E5-7B6F-26D831DA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446A-FB14-4E83-BF41-1A6536CE4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56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7AFBA-8FF2-3FE6-0354-8B5C7D59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00594-833F-5FA8-8616-82FF13898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90F5A5-EF43-A58D-CD4F-C2946AABE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96083A-39E0-694D-BF99-B5C4DAF0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916D-07C8-4CEC-9F0B-354BFD2D1B1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8A1805-15A9-0190-3CA9-4541723E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EA291C-2DE1-41D6-C127-77115CC9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446A-FB14-4E83-BF41-1A6536CE4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76ADB-DC44-D058-8E37-B5793618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0D1868-ABC7-F0BC-9556-1574E809E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69C98-EA25-ACB4-2375-E65DE4B71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42C12-932E-99C0-264A-F07368B3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916D-07C8-4CEC-9F0B-354BFD2D1B1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59E1A4-F444-546C-3E7B-31085528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AB758-2C2E-77E5-BD0B-0A35E3BA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446A-FB14-4E83-BF41-1A6536CE4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4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209359-EA35-4CA2-5BCD-102ECB3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B36E5-4923-FB7E-3C6C-785C405A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BF28C-AD7F-CF28-19C2-CEBFF850E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F916D-07C8-4CEC-9F0B-354BFD2D1B1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38077-A03A-7EAA-7E01-83B611EB9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8E1DD-F726-C113-2F38-8421C1C05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C446A-FB14-4E83-BF41-1A6536CE4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27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201673760">
            <a:extLst>
              <a:ext uri="{FF2B5EF4-FFF2-40B4-BE49-F238E27FC236}">
                <a16:creationId xmlns:a16="http://schemas.microsoft.com/office/drawing/2014/main" id="{AC111573-F7A5-C390-F7F2-3CB63F745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334" y="2318297"/>
            <a:ext cx="4315327" cy="2954654"/>
          </a:xfrm>
          <a:prstGeom prst="roundRect">
            <a:avLst>
              <a:gd name="adj" fmla="val 3000"/>
            </a:avLst>
          </a:prstGeom>
          <a:noFill/>
          <a:ln w="179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</p:txBody>
      </p:sp>
      <p:pic>
        <p:nvPicPr>
          <p:cNvPr id="3" name="_x201676960">
            <a:extLst>
              <a:ext uri="{FF2B5EF4-FFF2-40B4-BE49-F238E27FC236}">
                <a16:creationId xmlns:a16="http://schemas.microsoft.com/office/drawing/2014/main" id="{126110DA-7FDB-7A29-69B7-22F06FD12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5" y="6006307"/>
            <a:ext cx="15716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CAD4BAE-E23F-7DD1-CB4A-1C38B4960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541" y="165485"/>
            <a:ext cx="6672917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/>
            <a:r>
              <a:rPr kumimoji="0" lang="ko-KR" altLang="ko-KR" sz="3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504000101010101" pitchFamily="18" charset="-127"/>
              </a:rPr>
              <a:t>과제</a:t>
            </a:r>
            <a:r>
              <a:rPr kumimoji="0" lang="en-US" altLang="ko-KR" sz="3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504000101010101" pitchFamily="18" charset="-127"/>
              </a:rPr>
              <a:t> 05. Linear Transformation</a:t>
            </a:r>
          </a:p>
          <a:p>
            <a:pPr latinLnBrk="0"/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504000101010101" pitchFamily="18" charset="-127"/>
              </a:rPr>
              <a:t>선형 시스템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684491A-3083-BA77-AF9F-3BA6CD085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68180"/>
              </p:ext>
            </p:extLst>
          </p:nvPr>
        </p:nvGraphicFramePr>
        <p:xfrm>
          <a:off x="3922055" y="2430030"/>
          <a:ext cx="4314798" cy="2681175"/>
        </p:xfrm>
        <a:graphic>
          <a:graphicData uri="http://schemas.openxmlformats.org/drawingml/2006/table">
            <a:tbl>
              <a:tblPr/>
              <a:tblGrid>
                <a:gridCol w="1568938">
                  <a:extLst>
                    <a:ext uri="{9D8B030D-6E8A-4147-A177-3AD203B41FA5}">
                      <a16:colId xmlns:a16="http://schemas.microsoft.com/office/drawing/2014/main" val="2212491499"/>
                    </a:ext>
                  </a:extLst>
                </a:gridCol>
                <a:gridCol w="2745860">
                  <a:extLst>
                    <a:ext uri="{9D8B030D-6E8A-4147-A177-3AD203B41FA5}">
                      <a16:colId xmlns:a16="http://schemas.microsoft.com/office/drawing/2014/main" val="2370728893"/>
                    </a:ext>
                  </a:extLst>
                </a:gridCol>
              </a:tblGrid>
              <a:tr h="536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담당교수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이영섭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교수님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549898"/>
                  </a:ext>
                </a:extLst>
              </a:tr>
              <a:tr h="536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작성일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2023. 04. 05.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86955"/>
                  </a:ext>
                </a:extLst>
              </a:tr>
              <a:tr h="536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학과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임베디드시스템공</a:t>
                      </a:r>
                      <a:r>
                        <a:rPr lang="ko-KR" altLang="en-US" sz="20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학과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110672"/>
                  </a:ext>
                </a:extLst>
              </a:tr>
              <a:tr h="536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학번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202201676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17449"/>
                  </a:ext>
                </a:extLst>
              </a:tr>
              <a:tr h="536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이름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장경은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68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01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과제05_figure1">
            <a:hlinkClick r:id="" action="ppaction://media"/>
            <a:extLst>
              <a:ext uri="{FF2B5EF4-FFF2-40B4-BE49-F238E27FC236}">
                <a16:creationId xmlns:a16="http://schemas.microsoft.com/office/drawing/2014/main" id="{CE473AC0-DC84-BF01-5E24-5B47B1A050F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44081" y="1036637"/>
            <a:ext cx="5303837" cy="4784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2B79FB-1D97-9D2E-4348-CE6C2F5991EA}"/>
              </a:ext>
            </a:extLst>
          </p:cNvPr>
          <p:cNvSpPr txBox="1"/>
          <p:nvPr/>
        </p:nvSpPr>
        <p:spPr>
          <a:xfrm>
            <a:off x="214605" y="142044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작동 동영상 </a:t>
            </a:r>
            <a:r>
              <a:rPr lang="en-US" altLang="ko-KR" dirty="0"/>
              <a:t>1/3 + </a:t>
            </a:r>
            <a:r>
              <a:rPr lang="ko-KR" altLang="en-US" dirty="0"/>
              <a:t>결과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86EAF-0E19-52FA-5631-023C3A4A9D83}"/>
              </a:ext>
            </a:extLst>
          </p:cNvPr>
          <p:cNvSpPr txBox="1"/>
          <p:nvPr/>
        </p:nvSpPr>
        <p:spPr>
          <a:xfrm>
            <a:off x="2240616" y="6022891"/>
            <a:ext cx="771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0.1~1.0 </a:t>
            </a:r>
            <a:r>
              <a:rPr lang="ko-KR" altLang="en-US" dirty="0"/>
              <a:t>두께로 증가하며 </a:t>
            </a:r>
            <a:r>
              <a:rPr lang="en-US" altLang="ko-KR" dirty="0"/>
              <a:t>3</a:t>
            </a:r>
            <a:r>
              <a:rPr lang="ko-KR" altLang="en-US" dirty="0"/>
              <a:t>바퀴 회전하며 </a:t>
            </a:r>
            <a:r>
              <a:rPr lang="en-US" altLang="ko-KR" dirty="0"/>
              <a:t>3</a:t>
            </a:r>
            <a:r>
              <a:rPr lang="ko-KR" altLang="en-US" dirty="0"/>
              <a:t>바퀴 나선형으로 회전한다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과제05_figure2">
            <a:hlinkClick r:id="" action="ppaction://media"/>
            <a:extLst>
              <a:ext uri="{FF2B5EF4-FFF2-40B4-BE49-F238E27FC236}">
                <a16:creationId xmlns:a16="http://schemas.microsoft.com/office/drawing/2014/main" id="{6595FBE4-D011-D1C4-8CF1-E0C73B2142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44081" y="1036637"/>
            <a:ext cx="5303838" cy="4784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E82FEB-64ED-60B0-50D7-2704E8BE6E6C}"/>
              </a:ext>
            </a:extLst>
          </p:cNvPr>
          <p:cNvSpPr txBox="1"/>
          <p:nvPr/>
        </p:nvSpPr>
        <p:spPr>
          <a:xfrm>
            <a:off x="214605" y="142044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작동 동영상 </a:t>
            </a:r>
            <a:r>
              <a:rPr lang="en-US" altLang="ko-KR" dirty="0"/>
              <a:t>2/3 + </a:t>
            </a:r>
            <a:r>
              <a:rPr lang="ko-KR" altLang="en-US" dirty="0"/>
              <a:t>결과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9C19A-A0F0-BD3F-FBF6-D08E8C7E0C49}"/>
              </a:ext>
            </a:extLst>
          </p:cNvPr>
          <p:cNvSpPr txBox="1"/>
          <p:nvPr/>
        </p:nvSpPr>
        <p:spPr>
          <a:xfrm>
            <a:off x="1326216" y="6069625"/>
            <a:ext cx="9890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이전 동영상에서 타원형으로 회전하는 듯한 느낌이 드는 이유는</a:t>
            </a:r>
            <a:r>
              <a:rPr lang="en-US" altLang="ko-KR" dirty="0"/>
              <a:t>, x</a:t>
            </a:r>
            <a:r>
              <a:rPr lang="ko-KR" altLang="en-US" dirty="0"/>
              <a:t>의 기준점이 왼쪽 아래로</a:t>
            </a:r>
            <a:endParaRPr lang="en-US" altLang="ko-KR" dirty="0"/>
          </a:p>
          <a:p>
            <a:r>
              <a:rPr lang="ko-KR" altLang="en-US" dirty="0"/>
              <a:t>되어있기 때문이다</a:t>
            </a:r>
            <a:r>
              <a:rPr lang="en-US" altLang="ko-KR" dirty="0"/>
              <a:t>. </a:t>
            </a:r>
            <a:r>
              <a:rPr lang="ko-KR" altLang="en-US" dirty="0"/>
              <a:t>기준점에 점을 찍고 확인해본 결과</a:t>
            </a:r>
            <a:r>
              <a:rPr lang="en-US" altLang="ko-KR" dirty="0"/>
              <a:t>,</a:t>
            </a:r>
            <a:r>
              <a:rPr lang="ko-KR" altLang="en-US" dirty="0"/>
              <a:t> 나선형으로 회전하는 모습이 맞았다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10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15FCA-5F04-3049-A8B6-E0179FCB0F8E}"/>
              </a:ext>
            </a:extLst>
          </p:cNvPr>
          <p:cNvSpPr txBox="1"/>
          <p:nvPr/>
        </p:nvSpPr>
        <p:spPr>
          <a:xfrm>
            <a:off x="214605" y="142044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작동 동영상 </a:t>
            </a:r>
            <a:r>
              <a:rPr lang="en-US" altLang="ko-KR" dirty="0"/>
              <a:t>3/3 + </a:t>
            </a:r>
            <a:r>
              <a:rPr lang="ko-KR" altLang="en-US" dirty="0"/>
              <a:t>결과 분석</a:t>
            </a:r>
          </a:p>
        </p:txBody>
      </p:sp>
      <p:pic>
        <p:nvPicPr>
          <p:cNvPr id="3" name="과제05_figure3">
            <a:hlinkClick r:id="" action="ppaction://media"/>
            <a:extLst>
              <a:ext uri="{FF2B5EF4-FFF2-40B4-BE49-F238E27FC236}">
                <a16:creationId xmlns:a16="http://schemas.microsoft.com/office/drawing/2014/main" id="{86DE1695-3F32-07CA-432B-11C1F72FDB2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44081" y="1036637"/>
            <a:ext cx="5303838" cy="4784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A1701E-2594-97DD-430E-74CAAC28F35C}"/>
              </a:ext>
            </a:extLst>
          </p:cNvPr>
          <p:cNvSpPr txBox="1"/>
          <p:nvPr/>
        </p:nvSpPr>
        <p:spPr>
          <a:xfrm>
            <a:off x="2061585" y="6069625"/>
            <a:ext cx="8291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</a:t>
            </a:r>
            <a:r>
              <a:rPr lang="ko-KR" altLang="en-US" dirty="0"/>
              <a:t>기준점을 왼쪽 아래로 </a:t>
            </a:r>
            <a:r>
              <a:rPr lang="en-US" altLang="ko-KR" dirty="0"/>
              <a:t>4</a:t>
            </a:r>
            <a:r>
              <a:rPr lang="ko-KR" altLang="en-US" dirty="0"/>
              <a:t>씩 줄여서 벡터를 수정하면 </a:t>
            </a:r>
            <a:r>
              <a:rPr lang="en-US" altLang="ko-KR" dirty="0"/>
              <a:t>M</a:t>
            </a:r>
            <a:r>
              <a:rPr lang="ko-KR" altLang="en-US" dirty="0"/>
              <a:t>의 정중앙을 기준으로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동그란 나선형으로 회전하는 것을 만들 수 있었다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9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3F3A44-40F5-618D-84C1-1C812342841E}"/>
              </a:ext>
            </a:extLst>
          </p:cNvPr>
          <p:cNvSpPr txBox="1"/>
          <p:nvPr/>
        </p:nvSpPr>
        <p:spPr>
          <a:xfrm>
            <a:off x="214605" y="14204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코드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223146-56BB-18A6-4422-572367E0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211" y="559520"/>
            <a:ext cx="5095578" cy="57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8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566A8-164F-48E9-338B-CEDB8460861A}"/>
              </a:ext>
            </a:extLst>
          </p:cNvPr>
          <p:cNvSpPr txBox="1"/>
          <p:nvPr/>
        </p:nvSpPr>
        <p:spPr>
          <a:xfrm>
            <a:off x="214605" y="142044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 설명 </a:t>
            </a:r>
            <a:r>
              <a:rPr lang="en-US" altLang="ko-KR" dirty="0"/>
              <a:t>1/3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292FBD-C222-DB4E-F2CF-DB7F44D6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1" y="1287169"/>
            <a:ext cx="5975242" cy="4585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D8B263-559E-BDA9-DB3F-28E65EA9608D}"/>
              </a:ext>
            </a:extLst>
          </p:cNvPr>
          <p:cNvSpPr txBox="1"/>
          <p:nvPr/>
        </p:nvSpPr>
        <p:spPr>
          <a:xfrm>
            <a:off x="6557122" y="1946748"/>
            <a:ext cx="4875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-&gt; ‘M’</a:t>
            </a:r>
            <a:r>
              <a:rPr lang="ko-KR" altLang="en-US" dirty="0">
                <a:solidFill>
                  <a:srgbClr val="7030A0"/>
                </a:solidFill>
              </a:rPr>
              <a:t>을 만드는 </a:t>
            </a:r>
            <a:r>
              <a:rPr lang="en-US" altLang="ko-KR" dirty="0">
                <a:solidFill>
                  <a:srgbClr val="7030A0"/>
                </a:solidFill>
              </a:rPr>
              <a:t>x1,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x2,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x3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3</a:t>
            </a:r>
            <a:r>
              <a:rPr lang="ko-KR" altLang="en-US" dirty="0">
                <a:solidFill>
                  <a:srgbClr val="7030A0"/>
                </a:solidFill>
              </a:rPr>
              <a:t>개의 좌표이다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    3</a:t>
            </a:r>
            <a:r>
              <a:rPr lang="ko-KR" altLang="en-US" dirty="0">
                <a:solidFill>
                  <a:srgbClr val="7030A0"/>
                </a:solidFill>
              </a:rPr>
              <a:t>개의 좌표를 행이 </a:t>
            </a:r>
            <a:r>
              <a:rPr lang="en-US" altLang="ko-KR" dirty="0">
                <a:solidFill>
                  <a:srgbClr val="7030A0"/>
                </a:solidFill>
              </a:rPr>
              <a:t>3</a:t>
            </a:r>
            <a:r>
              <a:rPr lang="ko-KR" altLang="en-US" dirty="0">
                <a:solidFill>
                  <a:srgbClr val="7030A0"/>
                </a:solidFill>
              </a:rPr>
              <a:t>인 </a:t>
            </a:r>
            <a:r>
              <a:rPr lang="en-US" altLang="ko-KR" dirty="0">
                <a:solidFill>
                  <a:srgbClr val="7030A0"/>
                </a:solidFill>
              </a:rPr>
              <a:t>matrix</a:t>
            </a:r>
            <a:r>
              <a:rPr lang="ko-KR" altLang="en-US" dirty="0">
                <a:solidFill>
                  <a:srgbClr val="7030A0"/>
                </a:solidFill>
              </a:rPr>
              <a:t>로 선언했다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AFFFA-2472-706E-87D5-6A5898C91823}"/>
              </a:ext>
            </a:extLst>
          </p:cNvPr>
          <p:cNvSpPr txBox="1"/>
          <p:nvPr/>
        </p:nvSpPr>
        <p:spPr>
          <a:xfrm>
            <a:off x="4224684" y="3368872"/>
            <a:ext cx="619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-&gt; for</a:t>
            </a:r>
            <a:r>
              <a:rPr lang="ko-KR" altLang="en-US" dirty="0">
                <a:solidFill>
                  <a:srgbClr val="7030A0"/>
                </a:solidFill>
              </a:rPr>
              <a:t>문을 이용해서 </a:t>
            </a:r>
            <a:r>
              <a:rPr lang="en-US" altLang="ko-KR" dirty="0">
                <a:solidFill>
                  <a:srgbClr val="7030A0"/>
                </a:solidFill>
              </a:rPr>
              <a:t>0</a:t>
            </a:r>
            <a:r>
              <a:rPr lang="ko-KR" altLang="en-US" dirty="0">
                <a:solidFill>
                  <a:srgbClr val="7030A0"/>
                </a:solidFill>
              </a:rPr>
              <a:t>부터 </a:t>
            </a:r>
            <a:r>
              <a:rPr lang="en-US" altLang="ko-KR" dirty="0">
                <a:solidFill>
                  <a:srgbClr val="7030A0"/>
                </a:solidFill>
              </a:rPr>
              <a:t>3</a:t>
            </a:r>
            <a:r>
              <a:rPr lang="ko-KR" altLang="en-US" dirty="0">
                <a:solidFill>
                  <a:srgbClr val="7030A0"/>
                </a:solidFill>
              </a:rPr>
              <a:t>바퀴인 </a:t>
            </a:r>
            <a:r>
              <a:rPr lang="en-US" altLang="ko-KR" dirty="0">
                <a:solidFill>
                  <a:srgbClr val="7030A0"/>
                </a:solidFill>
              </a:rPr>
              <a:t>1080</a:t>
            </a:r>
            <a:r>
              <a:rPr lang="ko-KR" altLang="en-US" dirty="0">
                <a:solidFill>
                  <a:srgbClr val="7030A0"/>
                </a:solidFill>
              </a:rPr>
              <a:t>도까지 반복했다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6F896-3AAD-D5C6-DA1B-67B7032548E9}"/>
              </a:ext>
            </a:extLst>
          </p:cNvPr>
          <p:cNvSpPr txBox="1"/>
          <p:nvPr/>
        </p:nvSpPr>
        <p:spPr>
          <a:xfrm>
            <a:off x="4494310" y="3738204"/>
            <a:ext cx="752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-&gt; degree</a:t>
            </a:r>
            <a:r>
              <a:rPr lang="ko-KR" altLang="en-US" dirty="0">
                <a:solidFill>
                  <a:srgbClr val="7030A0"/>
                </a:solidFill>
              </a:rPr>
              <a:t>로 표현된 각도를 </a:t>
            </a:r>
            <a:r>
              <a:rPr lang="en-US" altLang="ko-KR" dirty="0">
                <a:solidFill>
                  <a:srgbClr val="7030A0"/>
                </a:solidFill>
              </a:rPr>
              <a:t>radian</a:t>
            </a:r>
            <a:r>
              <a:rPr lang="ko-KR" altLang="en-US" dirty="0">
                <a:solidFill>
                  <a:srgbClr val="7030A0"/>
                </a:solidFill>
              </a:rPr>
              <a:t>으로 표현하기 위해 </a:t>
            </a:r>
            <a:r>
              <a:rPr lang="en-US" altLang="ko-KR" dirty="0">
                <a:solidFill>
                  <a:srgbClr val="7030A0"/>
                </a:solidFill>
              </a:rPr>
              <a:t>pi/180</a:t>
            </a:r>
            <a:r>
              <a:rPr lang="ko-KR" altLang="en-US" dirty="0">
                <a:solidFill>
                  <a:srgbClr val="7030A0"/>
                </a:solidFill>
              </a:rPr>
              <a:t>을 곱했다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37F396-A943-FE98-1A06-60D347C34CCE}"/>
              </a:ext>
            </a:extLst>
          </p:cNvPr>
          <p:cNvSpPr txBox="1"/>
          <p:nvPr/>
        </p:nvSpPr>
        <p:spPr>
          <a:xfrm>
            <a:off x="6799909" y="4804244"/>
            <a:ext cx="52191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-&gt;</a:t>
            </a:r>
            <a:r>
              <a:rPr lang="ko-KR" altLang="en-US" dirty="0">
                <a:solidFill>
                  <a:srgbClr val="7030A0"/>
                </a:solidFill>
              </a:rPr>
              <a:t> 각도에 따라 크기가 비례적으로 변화하는 변수를 선언했다</a:t>
            </a:r>
            <a:r>
              <a:rPr lang="en-US" altLang="ko-KR" dirty="0">
                <a:solidFill>
                  <a:srgbClr val="7030A0"/>
                </a:solidFill>
              </a:rPr>
              <a:t>. </a:t>
            </a:r>
            <a:r>
              <a:rPr lang="ko-KR" altLang="en-US" dirty="0">
                <a:solidFill>
                  <a:srgbClr val="7030A0"/>
                </a:solidFill>
              </a:rPr>
              <a:t>각도는 </a:t>
            </a:r>
            <a:r>
              <a:rPr lang="en-US" altLang="ko-KR" dirty="0">
                <a:solidFill>
                  <a:srgbClr val="7030A0"/>
                </a:solidFill>
              </a:rPr>
              <a:t>0</a:t>
            </a:r>
            <a:r>
              <a:rPr lang="ko-KR" altLang="en-US" dirty="0">
                <a:solidFill>
                  <a:srgbClr val="7030A0"/>
                </a:solidFill>
              </a:rPr>
              <a:t>부터 </a:t>
            </a:r>
            <a:r>
              <a:rPr lang="en-US" altLang="ko-KR" dirty="0">
                <a:solidFill>
                  <a:srgbClr val="7030A0"/>
                </a:solidFill>
              </a:rPr>
              <a:t>1080</a:t>
            </a:r>
            <a:r>
              <a:rPr lang="ko-KR" altLang="en-US" dirty="0">
                <a:solidFill>
                  <a:srgbClr val="7030A0"/>
                </a:solidFill>
              </a:rPr>
              <a:t>까지 변화하고 크기는 </a:t>
            </a:r>
            <a:r>
              <a:rPr lang="en-US" altLang="ko-KR" dirty="0">
                <a:solidFill>
                  <a:srgbClr val="7030A0"/>
                </a:solidFill>
              </a:rPr>
              <a:t>0.1</a:t>
            </a:r>
            <a:r>
              <a:rPr lang="ko-KR" altLang="en-US" dirty="0">
                <a:solidFill>
                  <a:srgbClr val="7030A0"/>
                </a:solidFill>
              </a:rPr>
              <a:t>부터 </a:t>
            </a:r>
            <a:r>
              <a:rPr lang="en-US" altLang="ko-KR" dirty="0">
                <a:solidFill>
                  <a:srgbClr val="7030A0"/>
                </a:solidFill>
              </a:rPr>
              <a:t>1</a:t>
            </a:r>
            <a:r>
              <a:rPr lang="ko-KR" altLang="en-US" dirty="0">
                <a:solidFill>
                  <a:srgbClr val="7030A0"/>
                </a:solidFill>
              </a:rPr>
              <a:t>까지 </a:t>
            </a:r>
            <a:r>
              <a:rPr lang="ko-KR" altLang="en-US" dirty="0" err="1">
                <a:solidFill>
                  <a:srgbClr val="7030A0"/>
                </a:solidFill>
              </a:rPr>
              <a:t>변화해야하므로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ko-KR" altLang="en-US" dirty="0">
                <a:solidFill>
                  <a:srgbClr val="7030A0"/>
                </a:solidFill>
              </a:rPr>
              <a:t>최대 각도인 </a:t>
            </a:r>
            <a:r>
              <a:rPr lang="en-US" altLang="ko-KR" dirty="0">
                <a:solidFill>
                  <a:srgbClr val="7030A0"/>
                </a:solidFill>
              </a:rPr>
              <a:t>1080</a:t>
            </a:r>
            <a:r>
              <a:rPr lang="ko-KR" altLang="en-US" dirty="0">
                <a:solidFill>
                  <a:srgbClr val="7030A0"/>
                </a:solidFill>
              </a:rPr>
              <a:t>으로 </a:t>
            </a:r>
            <a:r>
              <a:rPr lang="ko-KR" altLang="en-US" dirty="0" err="1">
                <a:solidFill>
                  <a:srgbClr val="7030A0"/>
                </a:solidFill>
              </a:rPr>
              <a:t>나누어주고</a:t>
            </a:r>
            <a:r>
              <a:rPr lang="ko-KR" altLang="en-US" dirty="0">
                <a:solidFill>
                  <a:srgbClr val="7030A0"/>
                </a:solidFill>
              </a:rPr>
              <a:t> 크기 범위 </a:t>
            </a:r>
            <a:r>
              <a:rPr lang="ko-KR" altLang="en-US" dirty="0" err="1">
                <a:solidFill>
                  <a:srgbClr val="7030A0"/>
                </a:solidFill>
              </a:rPr>
              <a:t>변화값인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0.9</a:t>
            </a:r>
            <a:r>
              <a:rPr lang="ko-KR" altLang="en-US" dirty="0">
                <a:solidFill>
                  <a:srgbClr val="7030A0"/>
                </a:solidFill>
              </a:rPr>
              <a:t>를 곱해서 </a:t>
            </a:r>
            <a:r>
              <a:rPr lang="ko-KR" altLang="en-US" dirty="0" err="1">
                <a:solidFill>
                  <a:srgbClr val="7030A0"/>
                </a:solidFill>
              </a:rPr>
              <a:t>크기값을</a:t>
            </a:r>
            <a:r>
              <a:rPr lang="ko-KR" altLang="en-US" dirty="0">
                <a:solidFill>
                  <a:srgbClr val="7030A0"/>
                </a:solidFill>
              </a:rPr>
              <a:t> 구한다</a:t>
            </a:r>
            <a:r>
              <a:rPr lang="en-US" altLang="ko-KR" dirty="0">
                <a:solidFill>
                  <a:srgbClr val="7030A0"/>
                </a:solidFill>
              </a:rPr>
              <a:t>. </a:t>
            </a:r>
            <a:r>
              <a:rPr lang="ko-KR" altLang="en-US" dirty="0">
                <a:solidFill>
                  <a:srgbClr val="7030A0"/>
                </a:solidFill>
              </a:rPr>
              <a:t>여기까지 구하면 </a:t>
            </a:r>
            <a:r>
              <a:rPr lang="en-US" altLang="ko-KR" dirty="0">
                <a:solidFill>
                  <a:srgbClr val="7030A0"/>
                </a:solidFill>
              </a:rPr>
              <a:t>0</a:t>
            </a:r>
            <a:r>
              <a:rPr lang="ko-KR" altLang="en-US" dirty="0">
                <a:solidFill>
                  <a:srgbClr val="7030A0"/>
                </a:solidFill>
              </a:rPr>
              <a:t>부터 </a:t>
            </a:r>
            <a:r>
              <a:rPr lang="en-US" altLang="ko-KR" dirty="0">
                <a:solidFill>
                  <a:srgbClr val="7030A0"/>
                </a:solidFill>
              </a:rPr>
              <a:t>0.9</a:t>
            </a:r>
            <a:r>
              <a:rPr lang="ko-KR" altLang="en-US" dirty="0">
                <a:solidFill>
                  <a:srgbClr val="7030A0"/>
                </a:solidFill>
              </a:rPr>
              <a:t>까지 변화하는데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ko-KR" altLang="en-US" dirty="0">
                <a:solidFill>
                  <a:srgbClr val="7030A0"/>
                </a:solidFill>
              </a:rPr>
              <a:t>우리가 필요한 값은 </a:t>
            </a:r>
            <a:r>
              <a:rPr lang="en-US" altLang="ko-KR" dirty="0">
                <a:solidFill>
                  <a:srgbClr val="7030A0"/>
                </a:solidFill>
              </a:rPr>
              <a:t>0.1</a:t>
            </a:r>
            <a:r>
              <a:rPr lang="ko-KR" altLang="en-US" dirty="0">
                <a:solidFill>
                  <a:srgbClr val="7030A0"/>
                </a:solidFill>
              </a:rPr>
              <a:t>부터 </a:t>
            </a:r>
            <a:r>
              <a:rPr lang="en-US" altLang="ko-KR" dirty="0">
                <a:solidFill>
                  <a:srgbClr val="7030A0"/>
                </a:solidFill>
              </a:rPr>
              <a:t>1.0</a:t>
            </a:r>
            <a:r>
              <a:rPr lang="ko-KR" altLang="en-US" dirty="0">
                <a:solidFill>
                  <a:srgbClr val="7030A0"/>
                </a:solidFill>
              </a:rPr>
              <a:t>이므로 </a:t>
            </a:r>
            <a:r>
              <a:rPr lang="en-US" altLang="ko-KR" dirty="0">
                <a:solidFill>
                  <a:srgbClr val="7030A0"/>
                </a:solidFill>
              </a:rPr>
              <a:t>0.1</a:t>
            </a:r>
            <a:r>
              <a:rPr lang="ko-KR" altLang="en-US" dirty="0">
                <a:solidFill>
                  <a:srgbClr val="7030A0"/>
                </a:solidFill>
              </a:rPr>
              <a:t>을 더해주면 된다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639C5-EE80-FC45-8A27-DE4EB6D96DBA}"/>
              </a:ext>
            </a:extLst>
          </p:cNvPr>
          <p:cNvSpPr txBox="1"/>
          <p:nvPr/>
        </p:nvSpPr>
        <p:spPr>
          <a:xfrm>
            <a:off x="1723531" y="5891731"/>
            <a:ext cx="5076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-&gt; </a:t>
            </a:r>
            <a:r>
              <a:rPr lang="ko-KR" altLang="en-US" dirty="0">
                <a:solidFill>
                  <a:srgbClr val="7030A0"/>
                </a:solidFill>
              </a:rPr>
              <a:t>크기 </a:t>
            </a:r>
            <a:r>
              <a:rPr lang="ko-KR" altLang="en-US" dirty="0" err="1">
                <a:solidFill>
                  <a:srgbClr val="7030A0"/>
                </a:solidFill>
              </a:rPr>
              <a:t>변화값을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ko-KR" altLang="en-US" dirty="0" err="1">
                <a:solidFill>
                  <a:srgbClr val="7030A0"/>
                </a:solidFill>
              </a:rPr>
              <a:t>주대각행렬에</a:t>
            </a:r>
            <a:r>
              <a:rPr lang="ko-KR" altLang="en-US" dirty="0">
                <a:solidFill>
                  <a:srgbClr val="7030A0"/>
                </a:solidFill>
              </a:rPr>
              <a:t> 넣은 </a:t>
            </a:r>
            <a:r>
              <a:rPr lang="en-US" altLang="ko-KR" dirty="0">
                <a:solidFill>
                  <a:srgbClr val="7030A0"/>
                </a:solidFill>
              </a:rPr>
              <a:t>matrix</a:t>
            </a:r>
            <a:r>
              <a:rPr lang="ko-KR" altLang="en-US" dirty="0">
                <a:solidFill>
                  <a:srgbClr val="7030A0"/>
                </a:solidFill>
              </a:rPr>
              <a:t>를 제작 후 최종 벡터인 </a:t>
            </a:r>
            <a:r>
              <a:rPr lang="en-US" altLang="ko-KR" dirty="0">
                <a:solidFill>
                  <a:srgbClr val="7030A0"/>
                </a:solidFill>
              </a:rPr>
              <a:t>r</a:t>
            </a:r>
            <a:r>
              <a:rPr lang="ko-KR" altLang="en-US" dirty="0">
                <a:solidFill>
                  <a:srgbClr val="7030A0"/>
                </a:solidFill>
              </a:rPr>
              <a:t>에 곱해서 크기 변화를 적용했다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22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04E8E56-AC89-15DD-0956-7E06AD964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87" y="1415736"/>
            <a:ext cx="8381467" cy="2421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9ECBE9-C550-90A3-674E-0B1939D0F462}"/>
              </a:ext>
            </a:extLst>
          </p:cNvPr>
          <p:cNvSpPr txBox="1"/>
          <p:nvPr/>
        </p:nvSpPr>
        <p:spPr>
          <a:xfrm>
            <a:off x="214605" y="142044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 설명 </a:t>
            </a:r>
            <a:r>
              <a:rPr lang="en-US" altLang="ko-KR" dirty="0"/>
              <a:t>2/3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D2E84-EC7F-5428-9272-7738E676A54C}"/>
              </a:ext>
            </a:extLst>
          </p:cNvPr>
          <p:cNvSpPr txBox="1"/>
          <p:nvPr/>
        </p:nvSpPr>
        <p:spPr>
          <a:xfrm>
            <a:off x="3856834" y="1409958"/>
            <a:ext cx="810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-&gt;</a:t>
            </a:r>
            <a:r>
              <a:rPr lang="ko-KR" altLang="en-US" dirty="0">
                <a:solidFill>
                  <a:srgbClr val="7030A0"/>
                </a:solidFill>
              </a:rPr>
              <a:t> 시계방향</a:t>
            </a:r>
            <a:r>
              <a:rPr lang="en-US" altLang="ko-KR" dirty="0">
                <a:solidFill>
                  <a:srgbClr val="7030A0"/>
                </a:solidFill>
              </a:rPr>
              <a:t>(CW)</a:t>
            </a:r>
            <a:r>
              <a:rPr lang="ko-KR" altLang="en-US" dirty="0">
                <a:solidFill>
                  <a:srgbClr val="7030A0"/>
                </a:solidFill>
              </a:rPr>
              <a:t>으로 회전하기 위해 </a:t>
            </a:r>
            <a:r>
              <a:rPr lang="en-US" altLang="ko-KR" dirty="0">
                <a:solidFill>
                  <a:srgbClr val="7030A0"/>
                </a:solidFill>
              </a:rPr>
              <a:t>z</a:t>
            </a:r>
            <a:r>
              <a:rPr lang="ko-KR" altLang="en-US" dirty="0">
                <a:solidFill>
                  <a:srgbClr val="7030A0"/>
                </a:solidFill>
              </a:rPr>
              <a:t>의 초기값을 </a:t>
            </a:r>
            <a:r>
              <a:rPr lang="en-US" altLang="ko-KR" dirty="0">
                <a:solidFill>
                  <a:srgbClr val="7030A0"/>
                </a:solidFill>
              </a:rPr>
              <a:t>1</a:t>
            </a:r>
            <a:r>
              <a:rPr lang="ko-KR" altLang="en-US" dirty="0">
                <a:solidFill>
                  <a:srgbClr val="7030A0"/>
                </a:solidFill>
              </a:rPr>
              <a:t>로 둔 </a:t>
            </a:r>
            <a:r>
              <a:rPr lang="en-US" altLang="ko-KR" dirty="0">
                <a:solidFill>
                  <a:srgbClr val="7030A0"/>
                </a:solidFill>
              </a:rPr>
              <a:t>matrix</a:t>
            </a:r>
            <a:r>
              <a:rPr lang="ko-KR" altLang="en-US" dirty="0">
                <a:solidFill>
                  <a:srgbClr val="7030A0"/>
                </a:solidFill>
              </a:rPr>
              <a:t>를 제작했다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9B493-8F34-7275-E97C-C97124DF9157}"/>
              </a:ext>
            </a:extLst>
          </p:cNvPr>
          <p:cNvSpPr txBox="1"/>
          <p:nvPr/>
        </p:nvSpPr>
        <p:spPr>
          <a:xfrm>
            <a:off x="3430873" y="2041907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-&gt;</a:t>
            </a:r>
            <a:r>
              <a:rPr lang="ko-KR" altLang="en-US" dirty="0">
                <a:solidFill>
                  <a:srgbClr val="7030A0"/>
                </a:solidFill>
              </a:rPr>
              <a:t> 회전 변화 벡터를 최종 벡터 </a:t>
            </a:r>
            <a:r>
              <a:rPr lang="en-US" altLang="ko-KR" dirty="0">
                <a:solidFill>
                  <a:srgbClr val="7030A0"/>
                </a:solidFill>
              </a:rPr>
              <a:t>r</a:t>
            </a:r>
            <a:r>
              <a:rPr lang="ko-KR" altLang="en-US" dirty="0">
                <a:solidFill>
                  <a:srgbClr val="7030A0"/>
                </a:solidFill>
              </a:rPr>
              <a:t>에 곱해서 적용했다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F0AC8-2E38-0831-915F-BBBE7B064614}"/>
              </a:ext>
            </a:extLst>
          </p:cNvPr>
          <p:cNvSpPr txBox="1"/>
          <p:nvPr/>
        </p:nvSpPr>
        <p:spPr>
          <a:xfrm>
            <a:off x="3856834" y="2570145"/>
            <a:ext cx="760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-&gt; radian</a:t>
            </a:r>
            <a:r>
              <a:rPr lang="ko-KR" altLang="en-US" dirty="0">
                <a:solidFill>
                  <a:srgbClr val="7030A0"/>
                </a:solidFill>
              </a:rPr>
              <a:t>값을 로그 나선 공식에 대입해서 </a:t>
            </a:r>
            <a:r>
              <a:rPr lang="en-US" altLang="ko-KR" dirty="0">
                <a:solidFill>
                  <a:srgbClr val="7030A0"/>
                </a:solidFill>
              </a:rPr>
              <a:t>x</a:t>
            </a:r>
            <a:r>
              <a:rPr lang="ko-KR" altLang="en-US" dirty="0">
                <a:solidFill>
                  <a:srgbClr val="7030A0"/>
                </a:solidFill>
              </a:rPr>
              <a:t>는 </a:t>
            </a:r>
            <a:r>
              <a:rPr lang="en-US" altLang="ko-KR" dirty="0" err="1">
                <a:solidFill>
                  <a:srgbClr val="7030A0"/>
                </a:solidFill>
              </a:rPr>
              <a:t>th</a:t>
            </a:r>
            <a:r>
              <a:rPr lang="en-US" altLang="ko-KR" dirty="0">
                <a:solidFill>
                  <a:srgbClr val="7030A0"/>
                </a:solidFill>
              </a:rPr>
              <a:t>*cos(</a:t>
            </a:r>
            <a:r>
              <a:rPr lang="en-US" altLang="ko-KR" dirty="0" err="1">
                <a:solidFill>
                  <a:srgbClr val="7030A0"/>
                </a:solidFill>
              </a:rPr>
              <a:t>th</a:t>
            </a:r>
            <a:r>
              <a:rPr lang="en-US" altLang="ko-KR" dirty="0">
                <a:solidFill>
                  <a:srgbClr val="7030A0"/>
                </a:solidFill>
              </a:rPr>
              <a:t>)</a:t>
            </a:r>
            <a:r>
              <a:rPr lang="ko-KR" altLang="en-US" dirty="0">
                <a:solidFill>
                  <a:srgbClr val="7030A0"/>
                </a:solidFill>
              </a:rPr>
              <a:t>값으로 바꾸고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                                                      y</a:t>
            </a:r>
            <a:r>
              <a:rPr lang="ko-KR" altLang="en-US" dirty="0">
                <a:solidFill>
                  <a:srgbClr val="7030A0"/>
                </a:solidFill>
              </a:rPr>
              <a:t>는 </a:t>
            </a:r>
            <a:r>
              <a:rPr lang="en-US" altLang="ko-KR" dirty="0" err="1">
                <a:solidFill>
                  <a:srgbClr val="7030A0"/>
                </a:solidFill>
              </a:rPr>
              <a:t>th</a:t>
            </a:r>
            <a:r>
              <a:rPr lang="en-US" altLang="ko-KR" dirty="0">
                <a:solidFill>
                  <a:srgbClr val="7030A0"/>
                </a:solidFill>
              </a:rPr>
              <a:t>*sin(</a:t>
            </a:r>
            <a:r>
              <a:rPr lang="en-US" altLang="ko-KR" dirty="0" err="1">
                <a:solidFill>
                  <a:srgbClr val="7030A0"/>
                </a:solidFill>
              </a:rPr>
              <a:t>th</a:t>
            </a:r>
            <a:r>
              <a:rPr lang="en-US" altLang="ko-KR" dirty="0">
                <a:solidFill>
                  <a:srgbClr val="7030A0"/>
                </a:solidFill>
              </a:rPr>
              <a:t>)</a:t>
            </a:r>
            <a:r>
              <a:rPr lang="ko-KR" altLang="en-US" dirty="0">
                <a:solidFill>
                  <a:srgbClr val="7030A0"/>
                </a:solidFill>
              </a:rPr>
              <a:t>값으로 바꾼다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54B66-218F-43F6-94E3-48154D070431}"/>
              </a:ext>
            </a:extLst>
          </p:cNvPr>
          <p:cNvSpPr txBox="1"/>
          <p:nvPr/>
        </p:nvSpPr>
        <p:spPr>
          <a:xfrm>
            <a:off x="3430872" y="3202094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-&gt; </a:t>
            </a:r>
            <a:r>
              <a:rPr lang="ko-KR" altLang="en-US" dirty="0">
                <a:solidFill>
                  <a:srgbClr val="7030A0"/>
                </a:solidFill>
              </a:rPr>
              <a:t>평행 이동 벡터를 최종 벡터 </a:t>
            </a:r>
            <a:r>
              <a:rPr lang="en-US" altLang="ko-KR" dirty="0">
                <a:solidFill>
                  <a:srgbClr val="7030A0"/>
                </a:solidFill>
              </a:rPr>
              <a:t>r</a:t>
            </a:r>
            <a:r>
              <a:rPr lang="ko-KR" altLang="en-US" dirty="0">
                <a:solidFill>
                  <a:srgbClr val="7030A0"/>
                </a:solidFill>
              </a:rPr>
              <a:t>에 곱해서 적용했다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B3537-D4D9-050C-EC48-39CE0A2BE7C3}"/>
              </a:ext>
            </a:extLst>
          </p:cNvPr>
          <p:cNvSpPr txBox="1"/>
          <p:nvPr/>
        </p:nvSpPr>
        <p:spPr>
          <a:xfrm>
            <a:off x="5481480" y="4197597"/>
            <a:ext cx="61723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7030A0"/>
                </a:solidFill>
              </a:rPr>
              <a:t>나선 종류에는 로그 나선과 아르키메데스 나선이 있다</a:t>
            </a:r>
            <a:r>
              <a:rPr lang="en-US" altLang="ko-KR" dirty="0">
                <a:solidFill>
                  <a:srgbClr val="7030A0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7030A0"/>
                </a:solidFill>
              </a:rPr>
              <a:t>아르키메데스 나선은 완만하게 비슷한 폭으로 커지는 한편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ko-KR" altLang="en-US" dirty="0">
                <a:solidFill>
                  <a:srgbClr val="7030A0"/>
                </a:solidFill>
              </a:rPr>
              <a:t>로그 나선은 급격한 증가폭을 보이며 커진다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7030A0"/>
                </a:solidFill>
              </a:rPr>
              <a:t>로그 나선 공식을 매개 변수 방정식으로 적어서 각각 </a:t>
            </a:r>
            <a:r>
              <a:rPr lang="en-US" altLang="ko-KR" dirty="0">
                <a:solidFill>
                  <a:srgbClr val="7030A0"/>
                </a:solidFill>
              </a:rPr>
              <a:t>x</a:t>
            </a:r>
            <a:r>
              <a:rPr lang="ko-KR" altLang="en-US" dirty="0">
                <a:solidFill>
                  <a:srgbClr val="7030A0"/>
                </a:solidFill>
              </a:rPr>
              <a:t>와 </a:t>
            </a:r>
            <a:r>
              <a:rPr lang="en-US" altLang="ko-KR" dirty="0">
                <a:solidFill>
                  <a:srgbClr val="7030A0"/>
                </a:solidFill>
              </a:rPr>
              <a:t>y</a:t>
            </a:r>
            <a:r>
              <a:rPr lang="ko-KR" altLang="en-US" dirty="0">
                <a:solidFill>
                  <a:srgbClr val="7030A0"/>
                </a:solidFill>
              </a:rPr>
              <a:t>에 </a:t>
            </a:r>
            <a:r>
              <a:rPr lang="ko-KR" altLang="en-US" dirty="0" err="1">
                <a:solidFill>
                  <a:srgbClr val="7030A0"/>
                </a:solidFill>
              </a:rPr>
              <a:t>세타값을</a:t>
            </a:r>
            <a:r>
              <a:rPr lang="ko-KR" altLang="en-US" dirty="0">
                <a:solidFill>
                  <a:srgbClr val="7030A0"/>
                </a:solidFill>
              </a:rPr>
              <a:t> 대입했다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7030A0"/>
                </a:solidFill>
              </a:rPr>
              <a:t>그렇게 바깥쪽으로 향할 수록 증가폭으로 변화하는 평행 이동 벡터를 제작할 수 있었다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1026" name="Picture 2" descr="로그 나선 - 위키백과, 우리 모두의 백과사전">
            <a:extLst>
              <a:ext uri="{FF2B5EF4-FFF2-40B4-BE49-F238E27FC236}">
                <a16:creationId xmlns:a16="http://schemas.microsoft.com/office/drawing/2014/main" id="{5CE77817-A49C-B4D3-DBE7-5BCCCA855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1" y="4241943"/>
            <a:ext cx="1822032" cy="182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96642E-6F5D-2D75-6AEC-421CE40597DF}"/>
              </a:ext>
            </a:extLst>
          </p:cNvPr>
          <p:cNvSpPr txBox="1"/>
          <p:nvPr/>
        </p:nvSpPr>
        <p:spPr>
          <a:xfrm>
            <a:off x="859986" y="5983955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로그 나선</a:t>
            </a:r>
          </a:p>
        </p:txBody>
      </p:sp>
      <p:pic>
        <p:nvPicPr>
          <p:cNvPr id="1028" name="Picture 4" descr="Theodorus 수학 곡선의 아르키메데스 나선 나선, 수학, 각도, 본문, 나선 png | PNGWing">
            <a:extLst>
              <a:ext uri="{FF2B5EF4-FFF2-40B4-BE49-F238E27FC236}">
                <a16:creationId xmlns:a16="http://schemas.microsoft.com/office/drawing/2014/main" id="{3A877A1F-B0A7-EA55-1EC2-4AB505383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7" t="259" r="19115" b="-259"/>
          <a:stretch/>
        </p:blipFill>
        <p:spPr bwMode="auto">
          <a:xfrm>
            <a:off x="3430872" y="4357526"/>
            <a:ext cx="1710293" cy="15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CC1F3A-8045-4C2D-C715-6270FA7E2CB5}"/>
              </a:ext>
            </a:extLst>
          </p:cNvPr>
          <p:cNvSpPr txBox="1"/>
          <p:nvPr/>
        </p:nvSpPr>
        <p:spPr>
          <a:xfrm>
            <a:off x="3060362" y="5983955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아르키메데스 와선</a:t>
            </a:r>
          </a:p>
        </p:txBody>
      </p:sp>
    </p:spTree>
    <p:extLst>
      <p:ext uri="{BB962C8B-B14F-4D97-AF65-F5344CB8AC3E}">
        <p14:creationId xmlns:p14="http://schemas.microsoft.com/office/powerpoint/2010/main" val="427348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46228DC-CF8F-F5E5-EF75-C704EBF98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8" y="2228394"/>
            <a:ext cx="7781978" cy="26663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AE3D28-F821-AB5C-AA91-D0D53FFBE919}"/>
              </a:ext>
            </a:extLst>
          </p:cNvPr>
          <p:cNvSpPr txBox="1"/>
          <p:nvPr/>
        </p:nvSpPr>
        <p:spPr>
          <a:xfrm>
            <a:off x="214605" y="142044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 설명 </a:t>
            </a:r>
            <a:r>
              <a:rPr lang="en-US" altLang="ko-KR" dirty="0"/>
              <a:t>3/3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5FC6F-97B7-E703-64F4-14F0709979A3}"/>
              </a:ext>
            </a:extLst>
          </p:cNvPr>
          <p:cNvSpPr txBox="1"/>
          <p:nvPr/>
        </p:nvSpPr>
        <p:spPr>
          <a:xfrm>
            <a:off x="3081248" y="2467691"/>
            <a:ext cx="748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-&gt;</a:t>
            </a:r>
            <a:r>
              <a:rPr lang="ko-KR" altLang="en-US" dirty="0">
                <a:solidFill>
                  <a:srgbClr val="7030A0"/>
                </a:solidFill>
              </a:rPr>
              <a:t> 그림을 그리기 전에 그 전에 그렸던 </a:t>
            </a:r>
            <a:r>
              <a:rPr lang="en-US" altLang="ko-KR" dirty="0">
                <a:solidFill>
                  <a:srgbClr val="7030A0"/>
                </a:solidFill>
              </a:rPr>
              <a:t>figure </a:t>
            </a:r>
            <a:r>
              <a:rPr lang="ko-KR" altLang="en-US" dirty="0">
                <a:solidFill>
                  <a:srgbClr val="7030A0"/>
                </a:solidFill>
              </a:rPr>
              <a:t>창의 모든 그림을 지운다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CCFAE-16E5-2521-4183-908587F58C44}"/>
              </a:ext>
            </a:extLst>
          </p:cNvPr>
          <p:cNvSpPr txBox="1"/>
          <p:nvPr/>
        </p:nvSpPr>
        <p:spPr>
          <a:xfrm>
            <a:off x="8176426" y="279029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-&gt; title</a:t>
            </a:r>
            <a:r>
              <a:rPr lang="ko-KR" altLang="en-US" dirty="0">
                <a:solidFill>
                  <a:srgbClr val="7030A0"/>
                </a:solidFill>
              </a:rPr>
              <a:t>로 제목 설정한다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B439D-48FE-6BEB-CCAB-1BF4986BE22A}"/>
              </a:ext>
            </a:extLst>
          </p:cNvPr>
          <p:cNvSpPr txBox="1"/>
          <p:nvPr/>
        </p:nvSpPr>
        <p:spPr>
          <a:xfrm>
            <a:off x="5206161" y="3112889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-&gt; axis </a:t>
            </a:r>
            <a:r>
              <a:rPr lang="ko-KR" altLang="en-US" dirty="0">
                <a:solidFill>
                  <a:srgbClr val="7030A0"/>
                </a:solidFill>
              </a:rPr>
              <a:t>함수를 사용하여 </a:t>
            </a:r>
            <a:r>
              <a:rPr lang="en-US" altLang="ko-KR" dirty="0">
                <a:solidFill>
                  <a:srgbClr val="7030A0"/>
                </a:solidFill>
              </a:rPr>
              <a:t>x</a:t>
            </a:r>
            <a:r>
              <a:rPr lang="ko-KR" altLang="en-US" dirty="0">
                <a:solidFill>
                  <a:srgbClr val="7030A0"/>
                </a:solidFill>
              </a:rPr>
              <a:t>와 </a:t>
            </a:r>
            <a:r>
              <a:rPr lang="en-US" altLang="ko-KR" dirty="0">
                <a:solidFill>
                  <a:srgbClr val="7030A0"/>
                </a:solidFill>
              </a:rPr>
              <a:t>y</a:t>
            </a:r>
            <a:r>
              <a:rPr lang="ko-KR" altLang="en-US" dirty="0">
                <a:solidFill>
                  <a:srgbClr val="7030A0"/>
                </a:solidFill>
              </a:rPr>
              <a:t>값의 범위를 설정한다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1BAB8-6BC3-9EF1-DEB8-9CC30C8F70A6}"/>
              </a:ext>
            </a:extLst>
          </p:cNvPr>
          <p:cNvSpPr txBox="1"/>
          <p:nvPr/>
        </p:nvSpPr>
        <p:spPr>
          <a:xfrm>
            <a:off x="4841555" y="3405228"/>
            <a:ext cx="709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-&gt; line </a:t>
            </a:r>
            <a:r>
              <a:rPr lang="ko-KR" altLang="en-US" dirty="0">
                <a:solidFill>
                  <a:srgbClr val="7030A0"/>
                </a:solidFill>
              </a:rPr>
              <a:t>함수를 사용하여 최종 벡터 </a:t>
            </a:r>
            <a:r>
              <a:rPr lang="en-US" altLang="ko-KR" dirty="0">
                <a:solidFill>
                  <a:srgbClr val="7030A0"/>
                </a:solidFill>
              </a:rPr>
              <a:t>r</a:t>
            </a:r>
            <a:r>
              <a:rPr lang="ko-KR" altLang="en-US" dirty="0">
                <a:solidFill>
                  <a:srgbClr val="7030A0"/>
                </a:solidFill>
              </a:rPr>
              <a:t>의 </a:t>
            </a:r>
            <a:r>
              <a:rPr lang="en-US" altLang="ko-KR" dirty="0">
                <a:solidFill>
                  <a:srgbClr val="7030A0"/>
                </a:solidFill>
              </a:rPr>
              <a:t>x</a:t>
            </a:r>
            <a:r>
              <a:rPr lang="ko-KR" altLang="en-US" dirty="0">
                <a:solidFill>
                  <a:srgbClr val="7030A0"/>
                </a:solidFill>
              </a:rPr>
              <a:t>와 </a:t>
            </a:r>
            <a:r>
              <a:rPr lang="en-US" altLang="ko-KR" dirty="0">
                <a:solidFill>
                  <a:srgbClr val="7030A0"/>
                </a:solidFill>
              </a:rPr>
              <a:t>y</a:t>
            </a:r>
            <a:r>
              <a:rPr lang="ko-KR" altLang="en-US" dirty="0">
                <a:solidFill>
                  <a:srgbClr val="7030A0"/>
                </a:solidFill>
              </a:rPr>
              <a:t>를 가지고 선을 그린다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EC14E-1DE1-5810-C546-7B108835A399}"/>
              </a:ext>
            </a:extLst>
          </p:cNvPr>
          <p:cNvSpPr txBox="1"/>
          <p:nvPr/>
        </p:nvSpPr>
        <p:spPr>
          <a:xfrm>
            <a:off x="2464093" y="4559637"/>
            <a:ext cx="810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-&gt; pause </a:t>
            </a:r>
            <a:r>
              <a:rPr lang="ko-KR" altLang="en-US" dirty="0">
                <a:solidFill>
                  <a:srgbClr val="7030A0"/>
                </a:solidFill>
              </a:rPr>
              <a:t>함수를 이용해서 동영상처럼 보일 수 있도록 멈춤 시간을 설정한다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2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440</Words>
  <Application>Microsoft Office PowerPoint</Application>
  <PresentationFormat>와이드스크린</PresentationFormat>
  <Paragraphs>59</Paragraphs>
  <Slides>8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</dc:creator>
  <cp:lastModifiedBy>경은</cp:lastModifiedBy>
  <cp:revision>4</cp:revision>
  <dcterms:created xsi:type="dcterms:W3CDTF">2023-04-05T12:16:25Z</dcterms:created>
  <dcterms:modified xsi:type="dcterms:W3CDTF">2023-04-06T08:15:42Z</dcterms:modified>
</cp:coreProperties>
</file>