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7" r:id="rId8"/>
    <p:sldId id="260" r:id="rId9"/>
    <p:sldId id="266" r:id="rId10"/>
    <p:sldId id="261" r:id="rId11"/>
    <p:sldId id="268" r:id="rId12"/>
    <p:sldId id="262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3E6D3-5105-EF9D-AA97-9DA543001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F2C5D5-BE62-C49A-226E-319A0F9D4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6C9C74-E2E5-9040-AFAB-971E053B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E943-6AD7-4F55-80F7-091B640FA9E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43805-B06A-E2C0-AA32-25310031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D2CD15-9F19-2C7D-F015-09FF802E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AC9A-0FC9-42A4-9CDC-5C16966F4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05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92B3E-52D6-C395-C63D-628F21A5D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1DC04E-5705-2786-5ED3-73447ACAE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7F5DAD-D5DB-E35D-C0A1-362328E8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E943-6AD7-4F55-80F7-091B640FA9E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AE4FE-DAC8-42CF-78B8-9C4C45BE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8E807-2E16-0816-461A-F0E05086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AC9A-0FC9-42A4-9CDC-5C16966F4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28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127F92-5690-04A8-D3D7-785F39FBF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1631F9-37B4-4134-EE8A-AFC80B86A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4FB76-E00B-AF82-5392-420CBD3F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E943-6AD7-4F55-80F7-091B640FA9E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F3424F-6E88-E816-8DF7-63F6B51E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5EE2F-145D-E10B-74D0-B8D77328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AC9A-0FC9-42A4-9CDC-5C16966F4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46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57159-1E06-2550-353F-97C42115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62EE0-62CD-6CE0-B3B2-611181EF2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7A7AA-448D-281E-CD29-E17E5EA7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E943-6AD7-4F55-80F7-091B640FA9E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3D286-C6F9-51D5-277B-B4EE54132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3C5E1-D6E1-FE7B-0F9B-06072174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AC9A-0FC9-42A4-9CDC-5C16966F4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97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1C979-84E2-15E7-D013-B7E88D7F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E27D0D-E624-E783-2986-C8CDB4C5C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D159D6-B69B-5AAE-5852-19A3CA89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E943-6AD7-4F55-80F7-091B640FA9E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2BCC30-9D65-ADC2-71E7-4A6FBA61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C872D-0DFE-BD8B-154A-9F7B5077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AC9A-0FC9-42A4-9CDC-5C16966F4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65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24365-695B-F788-7E88-EB8DD7811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B1E72-1729-0D96-C424-5254AD774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AD79E-B990-458C-1334-E36245201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06E032-87CD-011F-70AA-024D1D460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E943-6AD7-4F55-80F7-091B640FA9E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51125B-0E3D-C9C3-D789-36C206B1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6B7F04-202E-510F-C557-BF0CAA6C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AC9A-0FC9-42A4-9CDC-5C16966F4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21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D1ADF-1B39-149F-A860-79F863661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84A1BC-247D-437D-72A7-22E19BD59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A7458F-D59B-0165-4629-64D3BF342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E1FCA3-9B30-21C8-C359-2513984F2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136CA4-121E-F8FE-9B3B-96FE29EAE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D60D55-9887-9E61-8590-3CC0F4E5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E943-6AD7-4F55-80F7-091B640FA9E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C9655B-596A-BD27-6993-03538E62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9CA585-7980-D641-CB35-D80B070E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AC9A-0FC9-42A4-9CDC-5C16966F4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78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9082E-FCD0-C4F6-F595-3758B98C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07B211-A044-EFAC-CB7C-8AA4FABB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E943-6AD7-4F55-80F7-091B640FA9E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0B0473-AC3D-9FDB-0903-E2C703FF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9B8E4E-9A59-AABF-6CD8-00AA7678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AC9A-0FC9-42A4-9CDC-5C16966F4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69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B72529-A8E8-6A12-F534-DCC96BB3D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E943-6AD7-4F55-80F7-091B640FA9E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72F9A5-6534-BC64-E3CF-A56B9EEA2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6EED91-3D43-52C2-588E-06147C4E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AC9A-0FC9-42A4-9CDC-5C16966F4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76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AD199-B79E-F676-71C8-065D54C19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65369-94BB-8988-7938-C63C91F3B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7B2A6B-60A0-4731-9977-883AB667C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8E2DED-2E58-9D3C-FC3C-4C07F4F0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E943-6AD7-4F55-80F7-091B640FA9E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ECE2F9-D61B-D9E5-7664-A508371F4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BB544-905E-D2C4-A7A2-199DD8FB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AC9A-0FC9-42A4-9CDC-5C16966F4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99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41DB3-C9C1-6E76-FC2B-21834C9F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636991-3057-0DB1-7AA6-AB550285B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29121D-79D9-3978-A55B-E5FF5B394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7E8F77-4CFC-9881-804F-EE0B9534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E943-6AD7-4F55-80F7-091B640FA9E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6CA5C0-7B01-5B14-053A-4F4BAA49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96CC19-73A1-51AF-7512-11FE4752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AC9A-0FC9-42A4-9CDC-5C16966F4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13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75DF1A-85A6-F223-2599-9C528123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A608B-8616-AD69-9595-7DDF3F055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79B0AA-58B0-0257-37F8-9B2092C12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FE943-6AD7-4F55-80F7-091B640FA9E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170D8-0A3A-B991-BA6F-E100134E1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140B8C-1C49-3E96-B334-413C21CA2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AC9A-0FC9-42A4-9CDC-5C16966F4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76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27A1C-59A7-CE40-2F61-6D1F58D112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선형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B17707-B039-5B88-25BF-7D57FEA58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03</a:t>
            </a:r>
          </a:p>
          <a:p>
            <a:r>
              <a:rPr lang="ko-KR" altLang="en-US" dirty="0" err="1"/>
              <a:t>임베디드시스템공학과</a:t>
            </a:r>
            <a:r>
              <a:rPr lang="ko-KR" altLang="en-US" dirty="0"/>
              <a:t> </a:t>
            </a:r>
            <a:r>
              <a:rPr lang="en-US" altLang="ko-KR" dirty="0"/>
              <a:t>202201676 </a:t>
            </a:r>
            <a:r>
              <a:rPr lang="ko-KR" altLang="en-US" dirty="0"/>
              <a:t>장경은</a:t>
            </a:r>
          </a:p>
        </p:txBody>
      </p:sp>
    </p:spTree>
    <p:extLst>
      <p:ext uri="{BB962C8B-B14F-4D97-AF65-F5344CB8AC3E}">
        <p14:creationId xmlns:p14="http://schemas.microsoft.com/office/powerpoint/2010/main" val="2741903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72F4B4-5563-BCAE-0366-A39896B52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40" y="2354399"/>
            <a:ext cx="5301360" cy="21492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7EE3D0-4922-D8DF-D4A1-8C9CFF6A743D}"/>
              </a:ext>
            </a:extLst>
          </p:cNvPr>
          <p:cNvSpPr txBox="1"/>
          <p:nvPr/>
        </p:nvSpPr>
        <p:spPr>
          <a:xfrm>
            <a:off x="300701" y="192506"/>
            <a:ext cx="2432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94p. (1/2)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308E4-DDD8-B1A5-3458-AC018AAE637C}"/>
              </a:ext>
            </a:extLst>
          </p:cNvPr>
          <p:cNvSpPr txBox="1"/>
          <p:nvPr/>
        </p:nvSpPr>
        <p:spPr>
          <a:xfrm>
            <a:off x="6096000" y="2855040"/>
            <a:ext cx="56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Beta</a:t>
            </a:r>
            <a:r>
              <a:rPr lang="ko-KR" altLang="en-US" dirty="0"/>
              <a:t>를 </a:t>
            </a:r>
            <a:r>
              <a:rPr lang="en-US" altLang="ko-KR" dirty="0"/>
              <a:t>0.01</a:t>
            </a:r>
            <a:r>
              <a:rPr lang="ko-KR" altLang="en-US" dirty="0"/>
              <a:t>로 선언했습니다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B3</a:t>
            </a:r>
            <a:r>
              <a:rPr lang="ko-KR" altLang="en-US" dirty="0"/>
              <a:t>은 </a:t>
            </a:r>
            <a:r>
              <a:rPr lang="en-US" altLang="ko-KR" dirty="0"/>
              <a:t>B</a:t>
            </a:r>
            <a:r>
              <a:rPr lang="ko-KR" altLang="en-US" dirty="0"/>
              <a:t>의 크기만큼 단위행렬을 생성하고 그것에 </a:t>
            </a:r>
            <a:r>
              <a:rPr lang="en-US" altLang="ko-KR" dirty="0"/>
              <a:t>beta</a:t>
            </a:r>
            <a:r>
              <a:rPr lang="ko-KR" altLang="en-US" dirty="0"/>
              <a:t>를 곱해서 행렬의 요소들을 </a:t>
            </a:r>
            <a:r>
              <a:rPr lang="en-US" altLang="ko-KR" dirty="0"/>
              <a:t>1/100</a:t>
            </a:r>
            <a:r>
              <a:rPr lang="ko-KR" altLang="en-US" dirty="0"/>
              <a:t>로 줄입니다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그리고 </a:t>
            </a:r>
            <a:r>
              <a:rPr lang="en-US" altLang="ko-KR" dirty="0"/>
              <a:t>B</a:t>
            </a:r>
            <a:r>
              <a:rPr lang="ko-KR" altLang="en-US" dirty="0"/>
              <a:t> 요소들을 각각 더한 것이 </a:t>
            </a:r>
            <a:r>
              <a:rPr lang="en-US" altLang="ko-KR" dirty="0"/>
              <a:t>B3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B3</a:t>
            </a:r>
            <a:r>
              <a:rPr lang="ko-KR" altLang="en-US" dirty="0"/>
              <a:t>의 역행렬의 조건수이다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B3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역행렬이다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193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C9AE46-6796-75CD-FCE9-A27E6186EE54}"/>
              </a:ext>
            </a:extLst>
          </p:cNvPr>
          <p:cNvSpPr txBox="1"/>
          <p:nvPr/>
        </p:nvSpPr>
        <p:spPr>
          <a:xfrm>
            <a:off x="300701" y="192506"/>
            <a:ext cx="2432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94p. (2/2)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5AD963-AB93-AEAE-EBF3-8EA32A703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27" y="2045703"/>
            <a:ext cx="7966525" cy="361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839504-D4F9-B6B5-1209-60CAEB3A9168}"/>
              </a:ext>
            </a:extLst>
          </p:cNvPr>
          <p:cNvSpPr txBox="1"/>
          <p:nvPr/>
        </p:nvSpPr>
        <p:spPr>
          <a:xfrm>
            <a:off x="6096000" y="546449"/>
            <a:ext cx="56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Beta</a:t>
            </a:r>
            <a:r>
              <a:rPr lang="ko-KR" altLang="en-US" dirty="0"/>
              <a:t>를 </a:t>
            </a:r>
            <a:r>
              <a:rPr lang="en-US" altLang="ko-KR" dirty="0"/>
              <a:t>0.01</a:t>
            </a:r>
            <a:r>
              <a:rPr lang="ko-KR" altLang="en-US" dirty="0"/>
              <a:t>로 선언했습니다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ko-KR" altLang="en-US" dirty="0" err="1"/>
              <a:t>주대각행렬에</a:t>
            </a:r>
            <a:r>
              <a:rPr lang="ko-KR" altLang="en-US" dirty="0"/>
              <a:t> </a:t>
            </a:r>
            <a:r>
              <a:rPr lang="en-US" altLang="ko-KR" dirty="0"/>
              <a:t>0.01</a:t>
            </a:r>
            <a:r>
              <a:rPr lang="ko-KR" altLang="en-US" dirty="0"/>
              <a:t>을 더한 값이 출력되었습니다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B</a:t>
            </a:r>
            <a:r>
              <a:rPr lang="ko-KR" altLang="en-US" dirty="0"/>
              <a:t>의 역행렬의 </a:t>
            </a:r>
            <a:r>
              <a:rPr lang="ko-KR" altLang="en-US" dirty="0" err="1"/>
              <a:t>조건수입니다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ko-KR" altLang="en-US" dirty="0" err="1"/>
              <a:t>역행렬입니다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541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9FF194-7573-C92A-D2DF-3274F22ECFD3}"/>
              </a:ext>
            </a:extLst>
          </p:cNvPr>
          <p:cNvSpPr txBox="1"/>
          <p:nvPr/>
        </p:nvSpPr>
        <p:spPr>
          <a:xfrm>
            <a:off x="300701" y="192506"/>
            <a:ext cx="2432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95p. (1/2)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A20B2-376F-618D-7BB8-5B2353231988}"/>
              </a:ext>
            </a:extLst>
          </p:cNvPr>
          <p:cNvSpPr txBox="1"/>
          <p:nvPr/>
        </p:nvSpPr>
        <p:spPr>
          <a:xfrm>
            <a:off x="6543400" y="2850756"/>
            <a:ext cx="56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Beta</a:t>
            </a:r>
            <a:r>
              <a:rPr lang="ko-KR" altLang="en-US" dirty="0"/>
              <a:t>를 </a:t>
            </a:r>
            <a:r>
              <a:rPr lang="en-US" altLang="ko-KR" dirty="0"/>
              <a:t>0.1</a:t>
            </a:r>
            <a:r>
              <a:rPr lang="ko-KR" altLang="en-US" dirty="0"/>
              <a:t>로 선언했습니다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B3</a:t>
            </a:r>
            <a:r>
              <a:rPr lang="ko-KR" altLang="en-US" dirty="0"/>
              <a:t>은 </a:t>
            </a:r>
            <a:r>
              <a:rPr lang="en-US" altLang="ko-KR" dirty="0"/>
              <a:t>B matrix</a:t>
            </a:r>
            <a:r>
              <a:rPr lang="ko-KR" altLang="en-US" dirty="0"/>
              <a:t> 크기만큼 단위행렬을 선언한 뒤</a:t>
            </a:r>
            <a:r>
              <a:rPr lang="en-US" altLang="ko-KR" dirty="0"/>
              <a:t>, 0.1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곱해서 </a:t>
            </a:r>
            <a:r>
              <a:rPr lang="ko-KR" altLang="en-US" dirty="0" err="1"/>
              <a:t>주대각행렬이</a:t>
            </a:r>
            <a:r>
              <a:rPr lang="ko-KR" altLang="en-US" dirty="0"/>
              <a:t> </a:t>
            </a:r>
            <a:r>
              <a:rPr lang="en-US" altLang="ko-KR" dirty="0"/>
              <a:t>0.1</a:t>
            </a:r>
            <a:r>
              <a:rPr lang="ko-KR" altLang="en-US" dirty="0"/>
              <a:t>인 단위행렬을 만듭니다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그리고 </a:t>
            </a:r>
            <a:r>
              <a:rPr lang="en-US" altLang="ko-KR" dirty="0"/>
              <a:t>B</a:t>
            </a:r>
            <a:r>
              <a:rPr lang="ko-KR" altLang="en-US" dirty="0"/>
              <a:t>를 더해서 기존 </a:t>
            </a:r>
            <a:r>
              <a:rPr lang="en-US" altLang="ko-KR" dirty="0"/>
              <a:t>B </a:t>
            </a:r>
            <a:r>
              <a:rPr lang="ko-KR" altLang="en-US" dirty="0"/>
              <a:t>행렬에 </a:t>
            </a:r>
            <a:r>
              <a:rPr lang="ko-KR" altLang="en-US" dirty="0" err="1"/>
              <a:t>주대각행렬만</a:t>
            </a:r>
            <a:r>
              <a:rPr lang="ko-KR" altLang="en-US" dirty="0"/>
              <a:t> </a:t>
            </a:r>
            <a:r>
              <a:rPr lang="en-US" altLang="ko-KR" dirty="0"/>
              <a:t>0.1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더한 값을 구합니다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앞서 구한 값의 역행렬의 조건수이다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B4</a:t>
            </a:r>
            <a:r>
              <a:rPr lang="ko-KR" altLang="en-US" dirty="0"/>
              <a:t>의 역행렬이다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019187-853A-15F9-791B-D325EB7B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82" y="2416283"/>
            <a:ext cx="5692116" cy="230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49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52663-FB01-14C6-3A8B-6642F4111585}"/>
              </a:ext>
            </a:extLst>
          </p:cNvPr>
          <p:cNvSpPr txBox="1"/>
          <p:nvPr/>
        </p:nvSpPr>
        <p:spPr>
          <a:xfrm>
            <a:off x="300701" y="192506"/>
            <a:ext cx="2432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95p. (2/2)</a:t>
            </a:r>
            <a:endParaRPr lang="ko-KR" altLang="en-US" sz="4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A93285-CCB9-764A-1DD7-04CACD82D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02" y="1733129"/>
            <a:ext cx="8459945" cy="3866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36AC14-D866-0C6D-695E-62E386B5829B}"/>
              </a:ext>
            </a:extLst>
          </p:cNvPr>
          <p:cNvSpPr txBox="1"/>
          <p:nvPr/>
        </p:nvSpPr>
        <p:spPr>
          <a:xfrm>
            <a:off x="6096000" y="546449"/>
            <a:ext cx="56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Beta</a:t>
            </a:r>
            <a:r>
              <a:rPr lang="ko-KR" altLang="en-US" dirty="0"/>
              <a:t>를 </a:t>
            </a:r>
            <a:r>
              <a:rPr lang="en-US" altLang="ko-KR" dirty="0"/>
              <a:t>0.1</a:t>
            </a:r>
            <a:r>
              <a:rPr lang="ko-KR" altLang="en-US" dirty="0"/>
              <a:t>로 선언했습니다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ko-KR" altLang="en-US" dirty="0" err="1"/>
              <a:t>주대각행렬에</a:t>
            </a:r>
            <a:r>
              <a:rPr lang="ko-KR" altLang="en-US" dirty="0"/>
              <a:t> </a:t>
            </a:r>
            <a:r>
              <a:rPr lang="en-US" altLang="ko-KR" dirty="0"/>
              <a:t>0.1</a:t>
            </a:r>
            <a:r>
              <a:rPr lang="ko-KR" altLang="en-US" dirty="0"/>
              <a:t>을 더한 값이 출력되었습니다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B4</a:t>
            </a:r>
            <a:r>
              <a:rPr lang="ko-KR" altLang="en-US" dirty="0"/>
              <a:t>의 역행렬의 </a:t>
            </a:r>
            <a:r>
              <a:rPr lang="ko-KR" altLang="en-US" dirty="0" err="1"/>
              <a:t>조건수입니다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B4</a:t>
            </a:r>
            <a:r>
              <a:rPr lang="ko-KR" altLang="en-US" dirty="0"/>
              <a:t>의 </a:t>
            </a:r>
            <a:r>
              <a:rPr lang="ko-KR" altLang="en-US" dirty="0" err="1"/>
              <a:t>역행렬입니다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088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E579AD-3968-EDE5-6C4E-852C9157EEBD}"/>
              </a:ext>
            </a:extLst>
          </p:cNvPr>
          <p:cNvSpPr txBox="1"/>
          <p:nvPr/>
        </p:nvSpPr>
        <p:spPr>
          <a:xfrm>
            <a:off x="300701" y="192506"/>
            <a:ext cx="2432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96p. (1/2)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7777E6-F1CF-863C-4A3D-FBFE643AA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01" y="2841197"/>
            <a:ext cx="6544198" cy="11756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2B63FB-178B-0BDF-06FB-F180889E1D50}"/>
              </a:ext>
            </a:extLst>
          </p:cNvPr>
          <p:cNvSpPr txBox="1"/>
          <p:nvPr/>
        </p:nvSpPr>
        <p:spPr>
          <a:xfrm>
            <a:off x="6844899" y="3278138"/>
            <a:ext cx="56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</a:t>
            </a:r>
            <a:r>
              <a:rPr lang="ko-KR" altLang="en-US" dirty="0"/>
              <a:t>를 </a:t>
            </a:r>
            <a:r>
              <a:rPr lang="en-US" altLang="ko-KR" dirty="0"/>
              <a:t>4*4 matrix</a:t>
            </a:r>
            <a:r>
              <a:rPr lang="ko-KR" altLang="en-US" dirty="0"/>
              <a:t>로 선언했습니다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 행렬의 역행렬을 구하는 명령어입니다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1968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B7F012-443E-F84B-63FB-7053AA504943}"/>
              </a:ext>
            </a:extLst>
          </p:cNvPr>
          <p:cNvSpPr txBox="1"/>
          <p:nvPr/>
        </p:nvSpPr>
        <p:spPr>
          <a:xfrm>
            <a:off x="300701" y="192506"/>
            <a:ext cx="2432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96p. (2/2)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B8EC3A-59FA-CC7E-851B-C95736D06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382" y="1757977"/>
            <a:ext cx="6196734" cy="38565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4F4E4D-8710-36C1-E856-16DDACC71C3E}"/>
              </a:ext>
            </a:extLst>
          </p:cNvPr>
          <p:cNvSpPr txBox="1"/>
          <p:nvPr/>
        </p:nvSpPr>
        <p:spPr>
          <a:xfrm>
            <a:off x="6096000" y="1951672"/>
            <a:ext cx="56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</a:t>
            </a:r>
            <a:r>
              <a:rPr lang="ko-KR" altLang="en-US" dirty="0"/>
              <a:t>의 </a:t>
            </a:r>
            <a:r>
              <a:rPr lang="en-US" altLang="ko-KR" dirty="0"/>
              <a:t>determinant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아닌 무한대로 발산하기 때문에 역행렬이 존재하지 않습니다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따라서 </a:t>
            </a:r>
            <a:r>
              <a:rPr lang="ko-KR" altLang="en-US" dirty="0" err="1"/>
              <a:t>특이행렬입니다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859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8F267B-4653-D655-11D2-9CA0A90734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9"/>
          <a:stretch/>
        </p:blipFill>
        <p:spPr>
          <a:xfrm>
            <a:off x="885156" y="1138989"/>
            <a:ext cx="5210844" cy="4657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C9B014-CE64-4E09-6A07-8381024D2AAA}"/>
              </a:ext>
            </a:extLst>
          </p:cNvPr>
          <p:cNvSpPr txBox="1"/>
          <p:nvPr/>
        </p:nvSpPr>
        <p:spPr>
          <a:xfrm>
            <a:off x="6096001" y="1411706"/>
            <a:ext cx="56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Format long : </a:t>
            </a:r>
            <a:r>
              <a:rPr lang="ko-KR" altLang="en-US" dirty="0"/>
              <a:t>긴 고정소수점 형식으로 출력하는 명령어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2*2 matrix</a:t>
            </a:r>
            <a:r>
              <a:rPr lang="ko-KR" altLang="en-US" dirty="0"/>
              <a:t>로 선언했다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Cond:</a:t>
            </a:r>
            <a:r>
              <a:rPr lang="ko-KR" altLang="en-US" dirty="0"/>
              <a:t> 역행렬의 조건수로</a:t>
            </a:r>
            <a:r>
              <a:rPr lang="en-US" altLang="ko-KR" dirty="0"/>
              <a:t>, </a:t>
            </a:r>
            <a:r>
              <a:rPr lang="ko-KR" altLang="en-US" dirty="0"/>
              <a:t>데이터의 오차에 대한 선형 연립 방정식 해의 민감도를 측정한다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C7C773-3EFA-139D-3413-10B02A3A9FFE}"/>
              </a:ext>
            </a:extLst>
          </p:cNvPr>
          <p:cNvSpPr txBox="1"/>
          <p:nvPr/>
        </p:nvSpPr>
        <p:spPr>
          <a:xfrm>
            <a:off x="6096000" y="311144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</a:t>
            </a:r>
            <a:r>
              <a:rPr lang="ko-KR" altLang="en-US" dirty="0"/>
              <a:t>는 </a:t>
            </a:r>
            <a:r>
              <a:rPr lang="en-US" altLang="ko-KR" dirty="0"/>
              <a:t>2*2 matrix</a:t>
            </a:r>
            <a:r>
              <a:rPr lang="ko-KR" altLang="en-US" dirty="0"/>
              <a:t>로 선언했다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</a:t>
            </a:r>
            <a:r>
              <a:rPr lang="ko-KR" altLang="en-US" dirty="0"/>
              <a:t>의 </a:t>
            </a:r>
            <a:r>
              <a:rPr lang="ko-KR" altLang="en-US" dirty="0" err="1"/>
              <a:t>역행렬</a:t>
            </a:r>
            <a:r>
              <a:rPr lang="ko-KR" altLang="en-US" dirty="0"/>
              <a:t> 조건수로</a:t>
            </a:r>
            <a:r>
              <a:rPr lang="en-US" altLang="ko-KR" dirty="0"/>
              <a:t>, </a:t>
            </a:r>
            <a:r>
              <a:rPr lang="ko-KR" altLang="en-US" dirty="0"/>
              <a:t>행렬의 계산에 있어서 생기는 </a:t>
            </a:r>
            <a:r>
              <a:rPr lang="ko-KR" altLang="en-US" dirty="0" err="1"/>
              <a:t>오차값을</a:t>
            </a:r>
            <a:r>
              <a:rPr lang="ko-KR" altLang="en-US" dirty="0"/>
              <a:t> 반환합니다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17DDB2-9216-4330-E8BD-A54A4AF8A3CE}"/>
              </a:ext>
            </a:extLst>
          </p:cNvPr>
          <p:cNvSpPr txBox="1"/>
          <p:nvPr/>
        </p:nvSpPr>
        <p:spPr>
          <a:xfrm>
            <a:off x="6096000" y="464114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D</a:t>
            </a:r>
            <a:r>
              <a:rPr lang="ko-KR" altLang="en-US" dirty="0"/>
              <a:t>는 </a:t>
            </a:r>
            <a:r>
              <a:rPr lang="en-US" altLang="ko-KR" dirty="0"/>
              <a:t>2*2 matrix</a:t>
            </a:r>
            <a:r>
              <a:rPr lang="ko-KR" altLang="en-US" dirty="0"/>
              <a:t>로 선언했다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D</a:t>
            </a:r>
            <a:r>
              <a:rPr lang="ko-KR" altLang="en-US" dirty="0"/>
              <a:t>의 역행렬의 조건수를 반환한다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D</a:t>
            </a:r>
            <a:r>
              <a:rPr lang="ko-KR" altLang="en-US" dirty="0"/>
              <a:t>의 역행렬을 반환한다</a:t>
            </a:r>
            <a:r>
              <a:rPr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CBEC04-30B2-04CD-B7E1-497C23FC2C10}"/>
              </a:ext>
            </a:extLst>
          </p:cNvPr>
          <p:cNvSpPr txBox="1"/>
          <p:nvPr/>
        </p:nvSpPr>
        <p:spPr>
          <a:xfrm>
            <a:off x="300701" y="192506"/>
            <a:ext cx="2432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90p. (1/2)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7818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7A6E5A-2EB6-8617-9C34-F95431C50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86" y="1010653"/>
            <a:ext cx="4682487" cy="53474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90E4A8-53F5-B465-55BD-92FB4E688D1C}"/>
              </a:ext>
            </a:extLst>
          </p:cNvPr>
          <p:cNvSpPr txBox="1"/>
          <p:nvPr/>
        </p:nvSpPr>
        <p:spPr>
          <a:xfrm>
            <a:off x="300701" y="192506"/>
            <a:ext cx="2432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90p. (2/2)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544AF-DCF3-2734-65B6-FF2079F344A3}"/>
              </a:ext>
            </a:extLst>
          </p:cNvPr>
          <p:cNvSpPr txBox="1"/>
          <p:nvPr/>
        </p:nvSpPr>
        <p:spPr>
          <a:xfrm>
            <a:off x="5438273" y="1138990"/>
            <a:ext cx="5648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B</a:t>
            </a:r>
            <a:r>
              <a:rPr lang="ko-KR" altLang="en-US" dirty="0"/>
              <a:t>의 행렬이다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B</a:t>
            </a:r>
            <a:r>
              <a:rPr lang="ko-KR" altLang="en-US" dirty="0"/>
              <a:t>의 역행렬의 조건수를 구한 것이다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B</a:t>
            </a:r>
            <a:r>
              <a:rPr lang="ko-KR" altLang="en-US" dirty="0"/>
              <a:t>의 역행렬이다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</a:t>
            </a:r>
            <a:r>
              <a:rPr lang="ko-KR" altLang="en-US" dirty="0"/>
              <a:t>의 행렬이다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</a:t>
            </a:r>
            <a:r>
              <a:rPr lang="ko-KR" altLang="en-US" dirty="0"/>
              <a:t>의 역행렬의 조건수를 구한 것이다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2.26…</a:t>
            </a:r>
            <a:r>
              <a:rPr lang="ko-KR" altLang="en-US" dirty="0"/>
              <a:t>의</a:t>
            </a:r>
            <a:r>
              <a:rPr lang="en-US" altLang="ko-KR" dirty="0"/>
              <a:t> 7</a:t>
            </a:r>
            <a:r>
              <a:rPr lang="ko-KR" altLang="en-US" dirty="0"/>
              <a:t>승이다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그 다음은 </a:t>
            </a:r>
            <a:r>
              <a:rPr lang="en-US" altLang="ko-KR" dirty="0"/>
              <a:t>C</a:t>
            </a:r>
            <a:r>
              <a:rPr lang="ko-KR" altLang="en-US" dirty="0"/>
              <a:t>의 역행렬이다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</a:t>
            </a:r>
            <a:r>
              <a:rPr lang="ko-KR" altLang="en-US" dirty="0"/>
              <a:t>의 행렬이다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D</a:t>
            </a:r>
            <a:r>
              <a:rPr lang="ko-KR" altLang="en-US" dirty="0"/>
              <a:t>의 역행렬의 조건수를 구한 것이다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</a:t>
            </a:r>
            <a:r>
              <a:rPr lang="ko-KR" altLang="en-US" dirty="0"/>
              <a:t>의 역행렬이다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471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D6EF140-A0E8-BFDE-6050-7613DB19E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8" y="2436594"/>
            <a:ext cx="6149597" cy="17183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853BA3-1DE2-B4EE-5282-38D09B6D29BF}"/>
              </a:ext>
            </a:extLst>
          </p:cNvPr>
          <p:cNvSpPr txBox="1"/>
          <p:nvPr/>
        </p:nvSpPr>
        <p:spPr>
          <a:xfrm>
            <a:off x="300701" y="192506"/>
            <a:ext cx="2432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91p. (1/2)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708F8F-4CAF-52FC-27CC-681EF5EA3BDD}"/>
              </a:ext>
            </a:extLst>
          </p:cNvPr>
          <p:cNvSpPr txBox="1"/>
          <p:nvPr/>
        </p:nvSpPr>
        <p:spPr>
          <a:xfrm>
            <a:off x="6513095" y="2967335"/>
            <a:ext cx="56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en-US" altLang="ko-KR" dirty="0"/>
              <a:t>4*4 </a:t>
            </a:r>
            <a:r>
              <a:rPr lang="ko-KR" altLang="en-US" dirty="0"/>
              <a:t>행렬을 선언했다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A</a:t>
            </a:r>
            <a:r>
              <a:rPr lang="ko-KR" altLang="en-US" dirty="0"/>
              <a:t>의 역행렬의 조건수를 구하는 명령어이다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A</a:t>
            </a:r>
            <a:r>
              <a:rPr lang="ko-KR" altLang="en-US" dirty="0"/>
              <a:t>의 역행렬을 구하는 명령어이다</a:t>
            </a:r>
          </a:p>
        </p:txBody>
      </p:sp>
    </p:spTree>
    <p:extLst>
      <p:ext uri="{BB962C8B-B14F-4D97-AF65-F5344CB8AC3E}">
        <p14:creationId xmlns:p14="http://schemas.microsoft.com/office/powerpoint/2010/main" val="360901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370DBE8-5E5A-183F-D8BD-F90ABD3CC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61" y="1820204"/>
            <a:ext cx="8175608" cy="32175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F00A87-F5D2-4D82-85C5-D5A3228EB05F}"/>
              </a:ext>
            </a:extLst>
          </p:cNvPr>
          <p:cNvSpPr txBox="1"/>
          <p:nvPr/>
        </p:nvSpPr>
        <p:spPr>
          <a:xfrm>
            <a:off x="300701" y="192506"/>
            <a:ext cx="2432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91p. (2/2)</a:t>
            </a:r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5FE052-4BE5-20D8-3848-8E8AF9186D1D}"/>
              </a:ext>
            </a:extLst>
          </p:cNvPr>
          <p:cNvSpPr txBox="1"/>
          <p:nvPr/>
        </p:nvSpPr>
        <p:spPr>
          <a:xfrm>
            <a:off x="4844716" y="2068977"/>
            <a:ext cx="56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en-US" altLang="ko-KR" dirty="0"/>
              <a:t>4*4 </a:t>
            </a:r>
            <a:r>
              <a:rPr lang="ko-KR" altLang="en-US" dirty="0"/>
              <a:t>행렬을 선언했다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A</a:t>
            </a:r>
            <a:r>
              <a:rPr lang="ko-KR" altLang="en-US" dirty="0"/>
              <a:t>의 역행렬의 조건수를 구하는 명령어이다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A</a:t>
            </a:r>
            <a:r>
              <a:rPr lang="ko-KR" altLang="en-US" dirty="0"/>
              <a:t>의 역행렬을 구하는 명령어이다</a:t>
            </a:r>
          </a:p>
        </p:txBody>
      </p:sp>
    </p:spTree>
    <p:extLst>
      <p:ext uri="{BB962C8B-B14F-4D97-AF65-F5344CB8AC3E}">
        <p14:creationId xmlns:p14="http://schemas.microsoft.com/office/powerpoint/2010/main" val="121397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83713D-A0CE-30D6-905C-0E379232E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593" y="1947335"/>
            <a:ext cx="3064353" cy="2963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26BE37-353F-9BDA-CF5F-194029257155}"/>
              </a:ext>
            </a:extLst>
          </p:cNvPr>
          <p:cNvSpPr txBox="1"/>
          <p:nvPr/>
        </p:nvSpPr>
        <p:spPr>
          <a:xfrm>
            <a:off x="300701" y="192506"/>
            <a:ext cx="2432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92p. (1/2)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3C314-BB7F-56C8-1154-257ED0B364D5}"/>
              </a:ext>
            </a:extLst>
          </p:cNvPr>
          <p:cNvSpPr txBox="1"/>
          <p:nvPr/>
        </p:nvSpPr>
        <p:spPr>
          <a:xfrm>
            <a:off x="5196756" y="2662262"/>
            <a:ext cx="564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마방진</a:t>
            </a:r>
            <a:r>
              <a:rPr lang="ko-KR" altLang="en-US" dirty="0"/>
              <a:t> </a:t>
            </a:r>
            <a:r>
              <a:rPr lang="en-US" altLang="ko-KR" dirty="0"/>
              <a:t>4*4</a:t>
            </a:r>
            <a:r>
              <a:rPr lang="ko-KR" altLang="en-US" dirty="0"/>
              <a:t>를 </a:t>
            </a:r>
            <a:r>
              <a:rPr lang="en-US" altLang="ko-KR" dirty="0"/>
              <a:t>B</a:t>
            </a:r>
            <a:r>
              <a:rPr lang="ko-KR" altLang="en-US" dirty="0"/>
              <a:t>로 선언했다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B matrix</a:t>
            </a:r>
            <a:r>
              <a:rPr lang="ko-KR" altLang="en-US" dirty="0"/>
              <a:t>의 역행렬의 조건수를 구하는 명령어이다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Rcond</a:t>
            </a:r>
            <a:r>
              <a:rPr lang="ko-KR" altLang="en-US" dirty="0"/>
              <a:t>를 이용해 </a:t>
            </a:r>
            <a:r>
              <a:rPr lang="en-US" altLang="ko-KR" dirty="0"/>
              <a:t>B</a:t>
            </a:r>
            <a:r>
              <a:rPr lang="ko-KR" altLang="en-US" dirty="0"/>
              <a:t>의 조건수의 역수를 구했다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B</a:t>
            </a:r>
            <a:r>
              <a:rPr lang="ko-KR" altLang="en-US" dirty="0"/>
              <a:t>의 역행렬을 구하는 명령어이다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825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F936D4-2048-56F9-1858-6D80CB2BD5D9}"/>
              </a:ext>
            </a:extLst>
          </p:cNvPr>
          <p:cNvSpPr txBox="1"/>
          <p:nvPr/>
        </p:nvSpPr>
        <p:spPr>
          <a:xfrm>
            <a:off x="300701" y="192506"/>
            <a:ext cx="2432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92p. (2/2)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416D5B-CD59-30F4-8A87-0CE7B4BF7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20" y="1423028"/>
            <a:ext cx="10725959" cy="4656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8D1CF7-DF7F-1D20-E7BE-1C4E12FD900B}"/>
              </a:ext>
            </a:extLst>
          </p:cNvPr>
          <p:cNvSpPr txBox="1"/>
          <p:nvPr/>
        </p:nvSpPr>
        <p:spPr>
          <a:xfrm>
            <a:off x="5005138" y="1423028"/>
            <a:ext cx="564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en-US" altLang="ko-KR" dirty="0"/>
              <a:t>4*4 </a:t>
            </a:r>
            <a:r>
              <a:rPr lang="ko-KR" altLang="en-US" dirty="0"/>
              <a:t>행렬을 선언했다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B</a:t>
            </a:r>
            <a:r>
              <a:rPr lang="ko-KR" altLang="en-US" dirty="0"/>
              <a:t>의 역행렬의 조건수이다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B</a:t>
            </a:r>
            <a:r>
              <a:rPr lang="ko-KR" altLang="en-US" dirty="0"/>
              <a:t>의 조건수의 역수이다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B</a:t>
            </a:r>
            <a:r>
              <a:rPr lang="ko-KR" altLang="en-US" dirty="0"/>
              <a:t>의 역행렬이다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오류가 나타난 이유는 조건수의 역수가 </a:t>
            </a:r>
            <a:r>
              <a:rPr lang="en-US" altLang="ko-KR" dirty="0"/>
              <a:t>0</a:t>
            </a:r>
            <a:r>
              <a:rPr lang="ko-KR" altLang="en-US" dirty="0"/>
              <a:t>에 가까우면 유사 특이 행렬이고 조건이 나쁘다고 볼 수 있어서 결과값의 정확도가 낮기 때문입니다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결과가 </a:t>
            </a:r>
            <a:r>
              <a:rPr lang="en-US" altLang="ko-KR" dirty="0"/>
              <a:t>1.3</a:t>
            </a:r>
            <a:r>
              <a:rPr lang="ko-KR" altLang="en-US" dirty="0"/>
              <a:t>의 </a:t>
            </a:r>
            <a:r>
              <a:rPr lang="en-US" altLang="ko-KR" dirty="0"/>
              <a:t>-17</a:t>
            </a:r>
            <a:r>
              <a:rPr lang="ko-KR" altLang="en-US" dirty="0"/>
              <a:t>승이기 때문에 조건이 매우 나쁜 것을 확인할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958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C04750-5192-134F-1318-6B7DAA35E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62" y="2375204"/>
            <a:ext cx="5221078" cy="21075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66C992-C4F3-5E76-2774-50B5F8391866}"/>
              </a:ext>
            </a:extLst>
          </p:cNvPr>
          <p:cNvSpPr txBox="1"/>
          <p:nvPr/>
        </p:nvSpPr>
        <p:spPr>
          <a:xfrm>
            <a:off x="300701" y="192506"/>
            <a:ext cx="2432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93p. (1/2)</a:t>
            </a:r>
            <a:endParaRPr lang="ko-KR" alt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C4805-46C1-4C81-CC0C-A85495F47037}"/>
              </a:ext>
            </a:extLst>
          </p:cNvPr>
          <p:cNvSpPr txBox="1"/>
          <p:nvPr/>
        </p:nvSpPr>
        <p:spPr>
          <a:xfrm>
            <a:off x="5947340" y="2855040"/>
            <a:ext cx="56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Beta</a:t>
            </a:r>
            <a:r>
              <a:rPr lang="ko-KR" altLang="en-US" dirty="0"/>
              <a:t>를 </a:t>
            </a:r>
            <a:r>
              <a:rPr lang="en-US" altLang="ko-KR" dirty="0"/>
              <a:t>0.001</a:t>
            </a:r>
            <a:r>
              <a:rPr lang="ko-KR" altLang="en-US" dirty="0"/>
              <a:t>로 선언했습니다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이전에 선언했던 </a:t>
            </a:r>
            <a:r>
              <a:rPr lang="en-US" altLang="ko-KR" dirty="0"/>
              <a:t>B</a:t>
            </a:r>
            <a:r>
              <a:rPr lang="ko-KR" altLang="en-US" dirty="0"/>
              <a:t>의 크기에 맞춰 단위행렬을 선언하고 </a:t>
            </a:r>
            <a:r>
              <a:rPr lang="en-US" altLang="ko-KR" dirty="0"/>
              <a:t>beta</a:t>
            </a:r>
            <a:r>
              <a:rPr lang="ko-KR" altLang="en-US" dirty="0"/>
              <a:t>와 곱해서 </a:t>
            </a:r>
            <a:r>
              <a:rPr lang="ko-KR" altLang="en-US" dirty="0" err="1"/>
              <a:t>주대각행렬의</a:t>
            </a:r>
            <a:r>
              <a:rPr lang="ko-KR" altLang="en-US" dirty="0"/>
              <a:t> 값만 얻어냅니다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B</a:t>
            </a:r>
            <a:r>
              <a:rPr lang="ko-KR" altLang="en-US" dirty="0"/>
              <a:t>를 마지막으로 더해서 </a:t>
            </a:r>
            <a:r>
              <a:rPr lang="ko-KR" altLang="en-US" dirty="0" err="1"/>
              <a:t>주대각행렬의</a:t>
            </a:r>
            <a:r>
              <a:rPr lang="ko-KR" altLang="en-US" dirty="0"/>
              <a:t> 값만 크게 합니다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위에서 계산한 </a:t>
            </a:r>
            <a:r>
              <a:rPr lang="en-US" altLang="ko-KR" dirty="0"/>
              <a:t>B2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조건수의 역수를 구하는 명령어입니다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B2</a:t>
            </a:r>
            <a:r>
              <a:rPr lang="ko-KR" altLang="en-US" dirty="0"/>
              <a:t>의 역행렬을 구하는 명령어입니다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0842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ACC32E-DA29-F620-53A3-6A5055BA2B40}"/>
              </a:ext>
            </a:extLst>
          </p:cNvPr>
          <p:cNvSpPr txBox="1"/>
          <p:nvPr/>
        </p:nvSpPr>
        <p:spPr>
          <a:xfrm>
            <a:off x="300701" y="192506"/>
            <a:ext cx="2432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93p. (2/2)</a:t>
            </a:r>
            <a:endParaRPr lang="ko-KR" altLang="en-US" sz="4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2AE69F-3D9D-2908-0742-4707AA643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79" y="1964730"/>
            <a:ext cx="7720478" cy="37141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E92FD0-35A8-1A8C-0C46-FBF3D9C0D2E7}"/>
              </a:ext>
            </a:extLst>
          </p:cNvPr>
          <p:cNvSpPr txBox="1"/>
          <p:nvPr/>
        </p:nvSpPr>
        <p:spPr>
          <a:xfrm>
            <a:off x="6096000" y="546449"/>
            <a:ext cx="564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0.001 = 1</a:t>
            </a:r>
            <a:r>
              <a:rPr lang="ko-KR" altLang="en-US" dirty="0"/>
              <a:t>의 </a:t>
            </a:r>
            <a:r>
              <a:rPr lang="en-US" altLang="ko-KR" dirty="0"/>
              <a:t>-3</a:t>
            </a:r>
            <a:r>
              <a:rPr lang="ko-KR" altLang="en-US" dirty="0"/>
              <a:t>승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B2</a:t>
            </a:r>
            <a:r>
              <a:rPr lang="ko-KR" altLang="en-US" dirty="0"/>
              <a:t>는 위에서 선언한 </a:t>
            </a:r>
            <a:r>
              <a:rPr lang="en-US" altLang="ko-KR" dirty="0"/>
              <a:t>4*4 matrix B</a:t>
            </a:r>
            <a:r>
              <a:rPr lang="ko-KR" altLang="en-US" dirty="0"/>
              <a:t>에 대해 단위행렬을 선언하고 </a:t>
            </a:r>
            <a:r>
              <a:rPr lang="ko-KR" altLang="en-US" dirty="0" err="1"/>
              <a:t>주대각행렬만</a:t>
            </a:r>
            <a:r>
              <a:rPr lang="ko-KR" altLang="en-US" dirty="0"/>
              <a:t> 얻어낸 값에 </a:t>
            </a:r>
            <a:r>
              <a:rPr lang="en-US" altLang="ko-KR" dirty="0"/>
              <a:t>B</a:t>
            </a:r>
            <a:r>
              <a:rPr lang="ko-KR" altLang="en-US" dirty="0"/>
              <a:t>를 더한 값입니다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B2</a:t>
            </a:r>
            <a:r>
              <a:rPr lang="ko-KR" altLang="en-US" dirty="0"/>
              <a:t>의 역행렬의 </a:t>
            </a:r>
            <a:r>
              <a:rPr lang="ko-KR" altLang="en-US" dirty="0" err="1"/>
              <a:t>조건수입니다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B2</a:t>
            </a:r>
            <a:r>
              <a:rPr lang="ko-KR" altLang="en-US" dirty="0"/>
              <a:t>의 </a:t>
            </a:r>
            <a:r>
              <a:rPr lang="ko-KR" altLang="en-US" dirty="0" err="1"/>
              <a:t>역행렬입니다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132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565</Words>
  <Application>Microsoft Office PowerPoint</Application>
  <PresentationFormat>와이드스크린</PresentationFormat>
  <Paragraphs>91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선형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선형 시스템</dc:title>
  <dc:creator>경은</dc:creator>
  <cp:lastModifiedBy>경은</cp:lastModifiedBy>
  <cp:revision>2</cp:revision>
  <dcterms:created xsi:type="dcterms:W3CDTF">2023-03-29T09:25:00Z</dcterms:created>
  <dcterms:modified xsi:type="dcterms:W3CDTF">2023-04-03T11:36:26Z</dcterms:modified>
</cp:coreProperties>
</file>