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62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8" r:id="rId19"/>
    <p:sldId id="280" r:id="rId20"/>
    <p:sldId id="281" r:id="rId21"/>
    <p:sldId id="282" r:id="rId2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4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4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7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3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FBE5-CE19-4099-B98F-3FF8BEEBD8A9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F2AE-A7F1-4286-BFE7-6C8BCB0E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_x201673760">
            <a:extLst>
              <a:ext uri="{FF2B5EF4-FFF2-40B4-BE49-F238E27FC236}">
                <a16:creationId xmlns:a16="http://schemas.microsoft.com/office/drawing/2014/main" id="{3548B713-1041-A5D0-7E33-AEC3DE77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516" y="5650970"/>
            <a:ext cx="4315327" cy="2954654"/>
          </a:xfrm>
          <a:prstGeom prst="roundRect">
            <a:avLst>
              <a:gd name="adj" fmla="val 3000"/>
            </a:avLst>
          </a:prstGeom>
          <a:noFill/>
          <a:ln w="179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latin typeface="Arial" panose="020B0604020202020204" pitchFamily="34" charset="0"/>
              </a:rPr>
              <a:t>  </a:t>
            </a:r>
          </a:p>
        </p:txBody>
      </p:sp>
      <p:pic>
        <p:nvPicPr>
          <p:cNvPr id="1025" name="_x201676960">
            <a:extLst>
              <a:ext uri="{FF2B5EF4-FFF2-40B4-BE49-F238E27FC236}">
                <a16:creationId xmlns:a16="http://schemas.microsoft.com/office/drawing/2014/main" id="{D02F7A5F-6BC3-6933-BEFD-7E701554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804" y="10154654"/>
            <a:ext cx="15716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F2EB7F7-9335-12C1-E087-131612F4F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601" y="2700327"/>
            <a:ext cx="4738798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3500" b="1" dirty="0">
                <a:solidFill>
                  <a:srgbClr val="000000"/>
                </a:solidFill>
                <a:ea typeface="함초롬바탕" panose="02030504000101010101" pitchFamily="18" charset="-127"/>
              </a:rPr>
              <a:t>과제</a:t>
            </a:r>
            <a:r>
              <a:rPr lang="en-US" altLang="ko-KR" sz="3500" b="1" dirty="0">
                <a:solidFill>
                  <a:srgbClr val="000000"/>
                </a:solidFill>
                <a:ea typeface="함초롬바탕" panose="02030504000101010101" pitchFamily="18" charset="-127"/>
              </a:rPr>
              <a:t> 02. Gauss </a:t>
            </a:r>
            <a:r>
              <a:rPr lang="ko-KR" altLang="en-US" sz="3500" b="1" dirty="0">
                <a:solidFill>
                  <a:srgbClr val="000000"/>
                </a:solidFill>
                <a:ea typeface="함초롬바탕" panose="02030504000101010101" pitchFamily="18" charset="-127"/>
              </a:rPr>
              <a:t>소거법</a:t>
            </a:r>
            <a:endParaRPr lang="ko-KR" altLang="ko-KR" sz="400" dirty="0"/>
          </a:p>
          <a:p>
            <a:pPr defTabSz="914400"/>
            <a:r>
              <a:rPr lang="ko-KR" altLang="en-US" sz="2000" b="1" dirty="0">
                <a:solidFill>
                  <a:srgbClr val="000000"/>
                </a:solidFill>
                <a:ea typeface="함초롬바탕" panose="02030504000101010101" pitchFamily="18" charset="-127"/>
              </a:rPr>
              <a:t>선형 시스템</a:t>
            </a:r>
            <a:endParaRPr lang="ko-KR" altLang="ko-KR" sz="20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r>
              <a:rPr lang="ko-KR" altLang="ko-KR" sz="1000" dirty="0">
                <a:solidFill>
                  <a:srgbClr val="000000"/>
                </a:solidFill>
              </a:rPr>
              <a:t>  </a:t>
            </a:r>
            <a:endParaRPr lang="ko-KR" altLang="ko-KR" sz="400" dirty="0"/>
          </a:p>
          <a:p>
            <a:pPr defTabSz="914400"/>
            <a:endParaRPr lang="ko-KR" altLang="ko-KR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D5E01D4-47FF-C4E5-3694-D1B0B9F6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010" y="6297038"/>
            <a:ext cx="2551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ko-KR" altLang="ko-KR" sz="1000">
              <a:solidFill>
                <a:srgbClr val="000000"/>
              </a:solidFill>
            </a:endParaRPr>
          </a:p>
          <a:p>
            <a:pPr defTabSz="914400"/>
            <a:r>
              <a:rPr lang="ko-KR" altLang="ko-KR" sz="1000">
                <a:solidFill>
                  <a:srgbClr val="000000"/>
                </a:solidFill>
              </a:rPr>
              <a:t>  </a:t>
            </a:r>
            <a:endParaRPr lang="ko-KR" altLang="ko-KR" sz="400"/>
          </a:p>
          <a:p>
            <a:pPr defTabSz="914400"/>
            <a:r>
              <a:rPr lang="ko-KR" altLang="ko-KR" sz="1000">
                <a:solidFill>
                  <a:srgbClr val="000000"/>
                </a:solidFill>
              </a:rPr>
              <a:t>  </a:t>
            </a:r>
            <a:endParaRPr lang="ko-KR" altLang="ko-KR" sz="400"/>
          </a:p>
          <a:p>
            <a:pPr defTabSz="914400"/>
            <a:endParaRPr lang="ko-KR" altLang="ko-KR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449735-01D7-D51E-A2A3-A7F625712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67471"/>
              </p:ext>
            </p:extLst>
          </p:nvPr>
        </p:nvGraphicFramePr>
        <p:xfrm>
          <a:off x="6022236" y="5762704"/>
          <a:ext cx="4314798" cy="2681175"/>
        </p:xfrm>
        <a:graphic>
          <a:graphicData uri="http://schemas.openxmlformats.org/drawingml/2006/table">
            <a:tbl>
              <a:tblPr/>
              <a:tblGrid>
                <a:gridCol w="1568938">
                  <a:extLst>
                    <a:ext uri="{9D8B030D-6E8A-4147-A177-3AD203B41FA5}">
                      <a16:colId xmlns:a16="http://schemas.microsoft.com/office/drawing/2014/main" val="2212491499"/>
                    </a:ext>
                  </a:extLst>
                </a:gridCol>
                <a:gridCol w="2745860">
                  <a:extLst>
                    <a:ext uri="{9D8B030D-6E8A-4147-A177-3AD203B41FA5}">
                      <a16:colId xmlns:a16="http://schemas.microsoft.com/office/drawing/2014/main" val="2370728893"/>
                    </a:ext>
                  </a:extLst>
                </a:gridCol>
              </a:tblGrid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담당교수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이영섭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교수님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49898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2023. 03. 22.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86955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임베디드시스템공</a:t>
                      </a: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110672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학번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202201676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17449"/>
                  </a:ext>
                </a:extLst>
              </a:tr>
              <a:tr h="536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이름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장경은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68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08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5/10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101-861B-CCF1-35F3-F2958F0230D2}"/>
              </a:ext>
            </a:extLst>
          </p:cNvPr>
          <p:cNvSpPr txBox="1"/>
          <p:nvPr/>
        </p:nvSpPr>
        <p:spPr>
          <a:xfrm>
            <a:off x="990600" y="6477558"/>
            <a:ext cx="1526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&lt;3</a:t>
            </a:r>
            <a:r>
              <a:rPr lang="ko-KR" altLang="en-US" sz="3200" dirty="0"/>
              <a:t>번째 경우</a:t>
            </a:r>
            <a:r>
              <a:rPr lang="en-US" altLang="ko-KR" sz="3200" dirty="0"/>
              <a:t>&gt;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이 이미 숫자라서 교체할 필요가 없는 경우와 </a:t>
            </a:r>
            <a:r>
              <a:rPr lang="en-US" altLang="ko-KR" sz="3200" dirty="0"/>
              <a:t>0</a:t>
            </a:r>
            <a:r>
              <a:rPr lang="ko-KR" altLang="en-US" sz="3200" dirty="0"/>
              <a:t>이었는데 교체 후에 </a:t>
            </a:r>
            <a:r>
              <a:rPr lang="en-US" altLang="ko-KR" sz="3200" dirty="0"/>
              <a:t>0</a:t>
            </a:r>
            <a:r>
              <a:rPr lang="ko-KR" altLang="en-US" sz="3200" dirty="0"/>
              <a:t>이 아닌 숫자가 된 경우 모두 드디어 행렬식을 상삼각행렬로 만들기 위한 </a:t>
            </a:r>
            <a:r>
              <a:rPr lang="ko-KR" altLang="en-US" sz="3200" dirty="0">
                <a:highlight>
                  <a:srgbClr val="FFFF00"/>
                </a:highlight>
              </a:rPr>
              <a:t>가우스 소거법</a:t>
            </a:r>
            <a:r>
              <a:rPr lang="ko-KR" altLang="en-US" sz="3200" dirty="0"/>
              <a:t>을 진행합니다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그리고 계산이 끝나면 </a:t>
            </a:r>
            <a:r>
              <a:rPr lang="en-US" altLang="ko-KR" sz="3200" dirty="0"/>
              <a:t>pivot</a:t>
            </a:r>
            <a:r>
              <a:rPr lang="ko-KR" altLang="en-US" sz="3200" dirty="0"/>
              <a:t>을 대각선 방향 아래로 이동합니다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그 전에 있는 </a:t>
            </a:r>
            <a:r>
              <a:rPr lang="en-US" altLang="ko-KR" sz="3200" dirty="0"/>
              <a:t>round </a:t>
            </a:r>
            <a:r>
              <a:rPr lang="ko-KR" altLang="en-US" sz="3200" dirty="0"/>
              <a:t>함수는 반올림을 해주는 함수로 </a:t>
            </a:r>
            <a:r>
              <a:rPr lang="ko-KR" altLang="en-US" sz="3200" dirty="0">
                <a:highlight>
                  <a:srgbClr val="FFFF00"/>
                </a:highlight>
              </a:rPr>
              <a:t>부동소수점 오차를 줄여줍니다</a:t>
            </a:r>
            <a:r>
              <a:rPr lang="en-US" altLang="ko-KR" sz="3200" dirty="0"/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3200" dirty="0"/>
              <a:t>Round(</a:t>
            </a:r>
            <a:r>
              <a:rPr lang="ko-KR" altLang="en-US" sz="3200" dirty="0"/>
              <a:t>대상 행렬</a:t>
            </a:r>
            <a:r>
              <a:rPr lang="en-US" altLang="ko-KR" sz="3200" dirty="0"/>
              <a:t>, </a:t>
            </a:r>
            <a:r>
              <a:rPr lang="ko-KR" altLang="en-US" sz="3200" dirty="0"/>
              <a:t>지수</a:t>
            </a:r>
            <a:r>
              <a:rPr lang="en-US" altLang="ko-KR" sz="3200" dirty="0"/>
              <a:t>) -&gt; </a:t>
            </a:r>
            <a:r>
              <a:rPr lang="ko-KR" altLang="en-US" sz="3200" dirty="0"/>
              <a:t>값 반환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6A69E4-4C0A-3CBA-5EA3-892CCA14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5" y="1801705"/>
            <a:ext cx="13885609" cy="40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6/10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101-861B-CCF1-35F3-F2958F0230D2}"/>
              </a:ext>
            </a:extLst>
          </p:cNvPr>
          <p:cNvSpPr txBox="1"/>
          <p:nvPr/>
        </p:nvSpPr>
        <p:spPr>
          <a:xfrm>
            <a:off x="990600" y="4377427"/>
            <a:ext cx="152654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‘</a:t>
            </a:r>
            <a:r>
              <a:rPr lang="ko-KR" altLang="en-US" sz="3200" dirty="0" err="1"/>
              <a:t>의미없는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영벡터</a:t>
            </a:r>
            <a:r>
              <a:rPr lang="ko-KR" altLang="en-US" sz="3200" dirty="0"/>
              <a:t> 제거</a:t>
            </a:r>
            <a:r>
              <a:rPr lang="en-US" altLang="ko-KR" sz="3200" dirty="0"/>
              <a:t>’</a:t>
            </a:r>
            <a:r>
              <a:rPr lang="ko-KR" altLang="en-US" sz="3200" dirty="0"/>
              <a:t>의 의미는 해가 무한히 존재함을 걸러내기 위한 수단입니다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영벡터가 존재한다는 것은 방정식이 변수의 개수보다 많을 때와 같을 때 존재할 수 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그런데 이때</a:t>
            </a:r>
            <a:r>
              <a:rPr lang="en-US" altLang="ko-KR" sz="3200" dirty="0"/>
              <a:t>, </a:t>
            </a:r>
            <a:r>
              <a:rPr lang="ko-KR" altLang="en-US" sz="3200" dirty="0"/>
              <a:t>방정식이 변수의 개수보다 많을 때는 영벡터가 있다면 그것을 제외한 상태에서 계산을 진행해야 합니다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예를 들어 </a:t>
            </a:r>
            <a:r>
              <a:rPr lang="en-US" altLang="ko-KR" sz="3200" dirty="0"/>
              <a:t>3</a:t>
            </a:r>
            <a:r>
              <a:rPr lang="ko-KR" altLang="en-US" sz="3200" dirty="0"/>
              <a:t>개의 변수가 있고 </a:t>
            </a:r>
            <a:r>
              <a:rPr lang="en-US" altLang="ko-KR" sz="3200" dirty="0"/>
              <a:t>4</a:t>
            </a:r>
            <a:r>
              <a:rPr lang="ko-KR" altLang="en-US" sz="3200" dirty="0"/>
              <a:t>개의 방정식이 주어지고 마지막 행이 영벡터라면 그것을 제외하고 계산하면 유일해가 될 수 있고 제외하지 않으면 무한한 해가 될 수 있기 때문에 의미가 달라집니다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highlight>
                  <a:srgbClr val="FFFF00"/>
                </a:highlight>
              </a:rPr>
              <a:t>최대한 영벡터를 줄인 상태에서 계산하는 것이 옳은 풀이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따라서 이를 위해 저는 영벡터를 찾을 수 있는 </a:t>
            </a:r>
            <a:r>
              <a:rPr lang="en-US" altLang="ko-KR" sz="3200" dirty="0"/>
              <a:t>any</a:t>
            </a:r>
            <a:r>
              <a:rPr lang="ko-KR" altLang="en-US" sz="3200" dirty="0"/>
              <a:t>함수를 사용했습니다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만약 영 벡터가 있으면</a:t>
            </a:r>
            <a:r>
              <a:rPr lang="en-US" altLang="ko-KR" sz="3200" dirty="0"/>
              <a:t>, </a:t>
            </a:r>
            <a:r>
              <a:rPr lang="ko-KR" altLang="en-US" sz="3200" dirty="0"/>
              <a:t>행을 하나씩 줄일 수 있도록 하였습니다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또한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i</a:t>
            </a:r>
            <a:r>
              <a:rPr lang="ko-KR" altLang="en-US" sz="3200" dirty="0"/>
              <a:t>에서 </a:t>
            </a:r>
            <a:r>
              <a:rPr lang="en-US" altLang="ko-KR" sz="3200" dirty="0"/>
              <a:t>s1</a:t>
            </a:r>
            <a:r>
              <a:rPr lang="ko-KR" altLang="en-US" sz="3200" dirty="0"/>
              <a:t>의 변수가 </a:t>
            </a:r>
            <a:r>
              <a:rPr lang="ko-KR" altLang="en-US" sz="3200" dirty="0" err="1"/>
              <a:t>종속되어있는데</a:t>
            </a:r>
            <a:r>
              <a:rPr lang="ko-KR" altLang="en-US" sz="3200" dirty="0"/>
              <a:t> 바로 </a:t>
            </a:r>
            <a:r>
              <a:rPr lang="en-US" altLang="ko-KR" sz="3200" dirty="0"/>
              <a:t>s1</a:t>
            </a:r>
            <a:r>
              <a:rPr lang="ko-KR" altLang="en-US" sz="3200" dirty="0"/>
              <a:t>을 조작하는 것에서 문제가 생길 수 있다고 생각할 수 있으나</a:t>
            </a:r>
            <a:r>
              <a:rPr lang="en-US" altLang="ko-KR" sz="3200" dirty="0"/>
              <a:t>, </a:t>
            </a:r>
            <a:r>
              <a:rPr lang="ko-KR" altLang="en-US" sz="3200" dirty="0"/>
              <a:t>이미 상삼각행렬을 위한 조작을 한 뒤이기 때문에 </a:t>
            </a:r>
            <a:r>
              <a:rPr lang="ko-KR" altLang="en-US" sz="3200" dirty="0" err="1"/>
              <a:t>영벡터</a:t>
            </a:r>
            <a:r>
              <a:rPr lang="ko-KR" altLang="en-US" sz="3200" dirty="0"/>
              <a:t> 발견 시 검사하지 않은 그 아래 행렬도 모두 </a:t>
            </a:r>
            <a:r>
              <a:rPr lang="ko-KR" altLang="en-US" sz="3200" dirty="0" err="1"/>
              <a:t>영벡터입니다</a:t>
            </a:r>
            <a:r>
              <a:rPr lang="en-US" altLang="ko-KR" sz="3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263750-8D04-AC49-EE15-A83E59E2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48937"/>
            <a:ext cx="6544988" cy="29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1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7/10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101-861B-CCF1-35F3-F2958F0230D2}"/>
              </a:ext>
            </a:extLst>
          </p:cNvPr>
          <p:cNvSpPr txBox="1"/>
          <p:nvPr/>
        </p:nvSpPr>
        <p:spPr>
          <a:xfrm>
            <a:off x="990600" y="6477558"/>
            <a:ext cx="1526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행 열 크기 비교를 통해 </a:t>
            </a:r>
            <a:r>
              <a:rPr lang="ko-KR" altLang="en-US" sz="3200" dirty="0">
                <a:highlight>
                  <a:srgbClr val="FFFF00"/>
                </a:highlight>
              </a:rPr>
              <a:t>무한한 해를 판정</a:t>
            </a:r>
            <a:r>
              <a:rPr lang="ko-KR" altLang="en-US" sz="3200" dirty="0"/>
              <a:t>하는 부분입니다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사이즈만 알고도 무한한 해를 판정할 수 있었던 이유는 </a:t>
            </a:r>
            <a:r>
              <a:rPr lang="ko-KR" altLang="en-US" sz="3200" dirty="0" err="1"/>
              <a:t>의미없는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영벡터</a:t>
            </a:r>
            <a:r>
              <a:rPr lang="ko-KR" altLang="en-US" sz="3200" dirty="0"/>
              <a:t> 제거 조작이 있었기 때문에 가능했습니다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무한한 해의 기준은 영벡터의 존재인데</a:t>
            </a:r>
            <a:r>
              <a:rPr lang="en-US" altLang="ko-KR" sz="3200" dirty="0"/>
              <a:t>, </a:t>
            </a:r>
            <a:r>
              <a:rPr lang="ko-KR" altLang="en-US" sz="3200" dirty="0"/>
              <a:t>따라서 영벡터를 모두 없애면 실제로 남은 방정식의 개수가 변수의 개수보다 적을 경우 무한한 해가 된다는 규칙을 찾을 수 있었습니다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이 방법을 사용하기 전에는 변수의 개수에 맞춘 방정식 수의 입력만 받을 수 있었다면</a:t>
            </a:r>
            <a:r>
              <a:rPr lang="en-US" altLang="ko-KR" sz="3200" dirty="0"/>
              <a:t>, </a:t>
            </a:r>
            <a:r>
              <a:rPr lang="ko-KR" altLang="en-US" sz="3200" dirty="0"/>
              <a:t>지금 방식은 사용자가 어떤 크기의 행렬을 입력하더라도 모두 계산할 수 있습니다</a:t>
            </a:r>
            <a:r>
              <a:rPr lang="en-US" altLang="ko-KR" sz="3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8021D-2ED3-3FA5-B681-00B0BBD1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43164"/>
            <a:ext cx="9186813" cy="32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8/10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101-861B-CCF1-35F3-F2958F0230D2}"/>
              </a:ext>
            </a:extLst>
          </p:cNvPr>
          <p:cNvSpPr txBox="1"/>
          <p:nvPr/>
        </p:nvSpPr>
        <p:spPr>
          <a:xfrm>
            <a:off x="990600" y="6477558"/>
            <a:ext cx="1526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highlight>
                  <a:srgbClr val="FFFF00"/>
                </a:highlight>
              </a:rPr>
              <a:t>계수항이 </a:t>
            </a:r>
            <a:r>
              <a:rPr lang="ko-KR" altLang="en-US" sz="3200" dirty="0" err="1">
                <a:highlight>
                  <a:srgbClr val="FFFF00"/>
                </a:highlight>
              </a:rPr>
              <a:t>영벡터이고</a:t>
            </a:r>
            <a:r>
              <a:rPr lang="en-US" altLang="ko-KR" sz="3200" dirty="0">
                <a:highlight>
                  <a:srgbClr val="FFFF00"/>
                </a:highlight>
              </a:rPr>
              <a:t>,</a:t>
            </a:r>
            <a:r>
              <a:rPr lang="ko-KR" altLang="en-US" sz="3200" dirty="0">
                <a:highlight>
                  <a:srgbClr val="FFFF00"/>
                </a:highlight>
              </a:rPr>
              <a:t> 상수항이 </a:t>
            </a:r>
            <a:r>
              <a:rPr lang="en-US" altLang="ko-KR" sz="3200" dirty="0">
                <a:highlight>
                  <a:srgbClr val="FFFF00"/>
                </a:highlight>
              </a:rPr>
              <a:t>0</a:t>
            </a:r>
            <a:r>
              <a:rPr lang="ko-KR" altLang="en-US" sz="3200" dirty="0">
                <a:highlight>
                  <a:srgbClr val="FFFF00"/>
                </a:highlight>
              </a:rPr>
              <a:t>이 아닌 상수일 때</a:t>
            </a:r>
            <a:r>
              <a:rPr lang="en-US" altLang="ko-KR" sz="3200" dirty="0">
                <a:highlight>
                  <a:srgbClr val="FFFF00"/>
                </a:highlight>
              </a:rPr>
              <a:t> </a:t>
            </a:r>
            <a:r>
              <a:rPr lang="ko-KR" altLang="en-US" sz="3200" dirty="0">
                <a:highlight>
                  <a:srgbClr val="FFFF00"/>
                </a:highlight>
              </a:rPr>
              <a:t>해가 없다는 규칙</a:t>
            </a:r>
            <a:r>
              <a:rPr lang="ko-KR" altLang="en-US" sz="3200" dirty="0"/>
              <a:t>을 찾았습니다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그래서 </a:t>
            </a:r>
            <a:r>
              <a:rPr lang="en-US" altLang="ko-KR" sz="3200" dirty="0"/>
              <a:t>for</a:t>
            </a:r>
            <a:r>
              <a:rPr lang="ko-KR" altLang="en-US" sz="3200" dirty="0"/>
              <a:t>문으로 모든 행을 검사해서 만약 계수항이 </a:t>
            </a:r>
            <a:r>
              <a:rPr lang="ko-KR" altLang="en-US" sz="3200" dirty="0" err="1"/>
              <a:t>영벡터인</a:t>
            </a:r>
            <a:r>
              <a:rPr lang="ko-KR" altLang="en-US" sz="3200" dirty="0"/>
              <a:t> 행을 찾으면 바로 해가 없다고 판정하였습니다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상수항이 </a:t>
            </a:r>
            <a:r>
              <a:rPr lang="en-US" altLang="ko-KR" sz="3200" dirty="0"/>
              <a:t>0</a:t>
            </a:r>
            <a:r>
              <a:rPr lang="ko-KR" altLang="en-US" sz="3200" dirty="0"/>
              <a:t>이 아닌 경우를 검사하지 않은 이유는 위에 무한한 해를 판정하는 부분에서 이미 모든 열이 </a:t>
            </a:r>
            <a:r>
              <a:rPr lang="ko-KR" altLang="en-US" sz="3200" dirty="0" err="1"/>
              <a:t>영벡터인</a:t>
            </a:r>
            <a:r>
              <a:rPr lang="ko-KR" altLang="en-US" sz="3200" dirty="0"/>
              <a:t> 경우를 걸러냈기 때문입니다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따라서</a:t>
            </a:r>
            <a:r>
              <a:rPr lang="en-US" altLang="ko-KR" sz="3200" dirty="0"/>
              <a:t>, </a:t>
            </a:r>
            <a:r>
              <a:rPr lang="ko-KR" altLang="en-US" sz="3200" dirty="0"/>
              <a:t>계수항만 </a:t>
            </a:r>
            <a:r>
              <a:rPr lang="ko-KR" altLang="en-US" sz="3200" dirty="0" err="1"/>
              <a:t>영벡터인</a:t>
            </a:r>
            <a:r>
              <a:rPr lang="ko-KR" altLang="en-US" sz="3200" dirty="0"/>
              <a:t> 경우를 찾으면 해가 없는 경우를 찾을 수 있었습니다</a:t>
            </a:r>
            <a:r>
              <a:rPr lang="en-US" altLang="ko-KR" sz="3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4A74C6-558A-4FAB-A78E-7BCCDBFF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70868"/>
            <a:ext cx="10658790" cy="37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9/10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101-861B-CCF1-35F3-F2958F0230D2}"/>
              </a:ext>
            </a:extLst>
          </p:cNvPr>
          <p:cNvSpPr txBox="1"/>
          <p:nvPr/>
        </p:nvSpPr>
        <p:spPr>
          <a:xfrm>
            <a:off x="990600" y="6477558"/>
            <a:ext cx="1526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무한한 해가 존재하는 경우</a:t>
            </a:r>
            <a:r>
              <a:rPr lang="en-US" altLang="ko-KR" sz="3200" dirty="0"/>
              <a:t>, </a:t>
            </a:r>
            <a:r>
              <a:rPr lang="ko-KR" altLang="en-US" sz="3200" dirty="0"/>
              <a:t>해가 없는 경우를 모두 제외하고 남은 나머지는 </a:t>
            </a:r>
            <a:r>
              <a:rPr lang="ko-KR" altLang="en-US" sz="3200" dirty="0" err="1"/>
              <a:t>유일해이므로</a:t>
            </a:r>
            <a:r>
              <a:rPr lang="ko-KR" altLang="en-US" sz="3200" dirty="0"/>
              <a:t> </a:t>
            </a:r>
            <a:r>
              <a:rPr lang="ko-KR" altLang="en-US" sz="3200" dirty="0">
                <a:highlight>
                  <a:srgbClr val="FFFF00"/>
                </a:highlight>
              </a:rPr>
              <a:t>별다른 조건 없이 유일해임을 판정</a:t>
            </a:r>
            <a:r>
              <a:rPr lang="ko-KR" altLang="en-US" sz="3200" dirty="0"/>
              <a:t>할 수 있도록 하였습니다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유일해가 아닌 두 조건인 경우 바로 </a:t>
            </a:r>
            <a:r>
              <a:rPr lang="en-US" altLang="ko-KR" sz="3200" dirty="0"/>
              <a:t>return</a:t>
            </a:r>
            <a:r>
              <a:rPr lang="ko-KR" altLang="en-US" sz="3200" dirty="0"/>
              <a:t>을 통해 종료했기 때문에 중복으로 출력하는 경우는 불가능합니다</a:t>
            </a:r>
            <a:r>
              <a:rPr lang="en-US" altLang="ko-KR" sz="3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E19E0-8BF0-89E9-0160-097A2B48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32" y="2175012"/>
            <a:ext cx="8070591" cy="24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2828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10/10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101-861B-CCF1-35F3-F2958F0230D2}"/>
              </a:ext>
            </a:extLst>
          </p:cNvPr>
          <p:cNvSpPr txBox="1"/>
          <p:nvPr/>
        </p:nvSpPr>
        <p:spPr>
          <a:xfrm>
            <a:off x="990600" y="7364662"/>
            <a:ext cx="1526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유일해임을 구한 뒤 그 해를 구하기 위해 </a:t>
            </a:r>
            <a:r>
              <a:rPr lang="ko-KR" altLang="en-US" sz="3200" dirty="0">
                <a:highlight>
                  <a:srgbClr val="FFFF00"/>
                </a:highlight>
              </a:rPr>
              <a:t>답 벡터를 선언</a:t>
            </a:r>
            <a:r>
              <a:rPr lang="ko-KR" altLang="en-US" sz="3200" dirty="0"/>
              <a:t>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그리고 </a:t>
            </a:r>
            <a:r>
              <a:rPr lang="en-US" altLang="ko-KR" sz="3200" dirty="0"/>
              <a:t>2</a:t>
            </a:r>
            <a:r>
              <a:rPr lang="ko-KR" altLang="en-US" sz="3200" dirty="0"/>
              <a:t>중 </a:t>
            </a:r>
            <a:r>
              <a:rPr lang="en-US" altLang="ko-KR" sz="3200" dirty="0"/>
              <a:t>for</a:t>
            </a:r>
            <a:r>
              <a:rPr lang="ko-KR" altLang="en-US" sz="3200" dirty="0"/>
              <a:t>문을 통해 답을 풀이했습니다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변수를 거꾸로 구하기 위해 변수의 개수부터 </a:t>
            </a:r>
            <a:r>
              <a:rPr lang="en-US" altLang="ko-KR" sz="3200" dirty="0"/>
              <a:t>1</a:t>
            </a:r>
            <a:r>
              <a:rPr lang="ko-KR" altLang="en-US" sz="3200" dirty="0"/>
              <a:t>까지 </a:t>
            </a:r>
            <a:r>
              <a:rPr lang="en-US" altLang="ko-KR" sz="3200" dirty="0"/>
              <a:t>-1</a:t>
            </a:r>
            <a:r>
              <a:rPr lang="ko-KR" altLang="en-US" sz="3200" dirty="0"/>
              <a:t>만큼 변화하도록 하였고</a:t>
            </a:r>
            <a:r>
              <a:rPr lang="en-US" altLang="ko-KR" sz="3200" dirty="0"/>
              <a:t>, </a:t>
            </a:r>
            <a:r>
              <a:rPr lang="ko-KR" altLang="en-US" sz="3200" dirty="0"/>
              <a:t>처음 값은 상수항으로 초기화하였습니다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두번째 </a:t>
            </a:r>
            <a:r>
              <a:rPr lang="en-US" altLang="ko-KR" sz="3200" dirty="0"/>
              <a:t>for</a:t>
            </a:r>
            <a:r>
              <a:rPr lang="ko-KR" altLang="en-US" sz="3200" dirty="0"/>
              <a:t>문은 이미 구해진 변수가 있다면 계수항을 곱하고 빼서 관련 변수만 남도록 하였습니다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그리고 마지막으로 대상 변수의 계수로 나누어 답을 구했습니다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마지막 </a:t>
            </a:r>
            <a:r>
              <a:rPr lang="en-US" altLang="ko-KR" sz="3200" dirty="0"/>
              <a:t>for</a:t>
            </a:r>
            <a:r>
              <a:rPr lang="ko-KR" altLang="en-US" sz="3200" dirty="0"/>
              <a:t>문은 구해진 답 벡터를 순서대로 출력하는 부분입니다</a:t>
            </a:r>
            <a:r>
              <a:rPr lang="en-US" altLang="ko-KR" sz="3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44AEC-3F5A-B10A-870D-ED9179CB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20" y="1616860"/>
            <a:ext cx="7193480" cy="52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8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5197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결과 분석 </a:t>
            </a:r>
            <a:r>
              <a:rPr lang="en-US" altLang="ko-KR" sz="3000" dirty="0"/>
              <a:t>1/2 – </a:t>
            </a:r>
            <a:r>
              <a:rPr lang="ko-KR" altLang="en-US" sz="3000" dirty="0"/>
              <a:t>유일해인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6B7C02-1E4F-52D3-5898-18FBAED8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20" y="1534631"/>
            <a:ext cx="4252933" cy="10108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8FF12-8FE5-B979-FE88-62D9F1C8B7A0}"/>
              </a:ext>
            </a:extLst>
          </p:cNvPr>
          <p:cNvSpPr txBox="1"/>
          <p:nvPr/>
        </p:nvSpPr>
        <p:spPr>
          <a:xfrm>
            <a:off x="5729974" y="2094189"/>
            <a:ext cx="479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 err="1"/>
              <a:t>계수항</a:t>
            </a:r>
            <a:r>
              <a:rPr lang="ko-KR" altLang="en-US" sz="3200" dirty="0"/>
              <a:t> </a:t>
            </a:r>
            <a:r>
              <a:rPr lang="en-US" altLang="ko-KR" sz="3200" dirty="0"/>
              <a:t>Matrix 3*3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78254-F040-0DAE-F109-71ECCE61DE15}"/>
              </a:ext>
            </a:extLst>
          </p:cNvPr>
          <p:cNvSpPr txBox="1"/>
          <p:nvPr/>
        </p:nvSpPr>
        <p:spPr>
          <a:xfrm>
            <a:off x="5729974" y="3679604"/>
            <a:ext cx="479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 err="1"/>
              <a:t>상수항</a:t>
            </a:r>
            <a:r>
              <a:rPr lang="ko-KR" altLang="en-US" sz="3200" dirty="0"/>
              <a:t> </a:t>
            </a:r>
            <a:r>
              <a:rPr lang="en-US" altLang="ko-KR" sz="3200" dirty="0"/>
              <a:t>3*1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42069-F020-04F7-74AB-67EB4E382E45}"/>
              </a:ext>
            </a:extLst>
          </p:cNvPr>
          <p:cNvSpPr txBox="1"/>
          <p:nvPr/>
        </p:nvSpPr>
        <p:spPr>
          <a:xfrm>
            <a:off x="5729975" y="5265019"/>
            <a:ext cx="7781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mat</a:t>
            </a:r>
            <a:r>
              <a:rPr lang="ko-KR" altLang="en-US" sz="3200" dirty="0"/>
              <a:t>이란 변수로 계수항에 상수항을 첨가한 행렬로 선언했습니다</a:t>
            </a:r>
            <a:r>
              <a:rPr lang="en-US" altLang="ko-KR" sz="3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69156-217A-F133-35D3-E203F7D441E8}"/>
              </a:ext>
            </a:extLst>
          </p:cNvPr>
          <p:cNvSpPr txBox="1"/>
          <p:nvPr/>
        </p:nvSpPr>
        <p:spPr>
          <a:xfrm>
            <a:off x="5729975" y="6667229"/>
            <a:ext cx="778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은 </a:t>
            </a:r>
            <a:r>
              <a:rPr lang="en-US" altLang="ko-KR" sz="3200" dirty="0"/>
              <a:t>(1,1)</a:t>
            </a:r>
            <a:r>
              <a:rPr lang="ko-KR" altLang="en-US" sz="3200" dirty="0"/>
              <a:t> 요소로 </a:t>
            </a:r>
            <a:r>
              <a:rPr lang="en-US" altLang="ko-KR" sz="3200" dirty="0"/>
              <a:t>2</a:t>
            </a:r>
            <a:r>
              <a:rPr lang="ko-KR" altLang="en-US" sz="3200" dirty="0"/>
              <a:t>번째 행을 </a:t>
            </a:r>
            <a:r>
              <a:rPr lang="en-US" altLang="ko-KR" sz="3200" dirty="0"/>
              <a:t>0</a:t>
            </a:r>
            <a:r>
              <a:rPr lang="ko-KR" altLang="en-US" sz="3200" dirty="0"/>
              <a:t>으로 만들기 위해 가우스 소거법을 진행하였습니다</a:t>
            </a:r>
            <a:r>
              <a:rPr lang="en-US" altLang="ko-KR" sz="3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1311-1DA2-FC72-8379-0BD6080D159B}"/>
              </a:ext>
            </a:extLst>
          </p:cNvPr>
          <p:cNvSpPr txBox="1"/>
          <p:nvPr/>
        </p:nvSpPr>
        <p:spPr>
          <a:xfrm>
            <a:off x="5729975" y="8432044"/>
            <a:ext cx="778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은 </a:t>
            </a:r>
            <a:r>
              <a:rPr lang="en-US" altLang="ko-KR" sz="3200" dirty="0"/>
              <a:t>(1,1)</a:t>
            </a:r>
            <a:r>
              <a:rPr lang="ko-KR" altLang="en-US" sz="3200" dirty="0"/>
              <a:t> 요소로 </a:t>
            </a:r>
            <a:r>
              <a:rPr lang="en-US" altLang="ko-KR" sz="3200" dirty="0"/>
              <a:t>3</a:t>
            </a:r>
            <a:r>
              <a:rPr lang="ko-KR" altLang="en-US" sz="3200" dirty="0"/>
              <a:t>번째 행을 </a:t>
            </a:r>
            <a:r>
              <a:rPr lang="en-US" altLang="ko-KR" sz="3200" dirty="0"/>
              <a:t>0</a:t>
            </a:r>
            <a:r>
              <a:rPr lang="ko-KR" altLang="en-US" sz="3200" dirty="0"/>
              <a:t>으로 만들기 위해 가우스 소거법을 진행하였습니다</a:t>
            </a:r>
            <a:r>
              <a:rPr lang="en-US" altLang="ko-KR" sz="3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57703-CB2A-75B6-3D70-B52C0534B678}"/>
              </a:ext>
            </a:extLst>
          </p:cNvPr>
          <p:cNvSpPr txBox="1"/>
          <p:nvPr/>
        </p:nvSpPr>
        <p:spPr>
          <a:xfrm>
            <a:off x="5729974" y="10196859"/>
            <a:ext cx="778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은 </a:t>
            </a:r>
            <a:r>
              <a:rPr lang="en-US" altLang="ko-KR" sz="3200" dirty="0"/>
              <a:t>(2,2)</a:t>
            </a:r>
            <a:r>
              <a:rPr lang="ko-KR" altLang="en-US" sz="3200" dirty="0"/>
              <a:t> 요소로 </a:t>
            </a:r>
            <a:r>
              <a:rPr lang="en-US" altLang="ko-KR" sz="3200" dirty="0"/>
              <a:t>3</a:t>
            </a:r>
            <a:r>
              <a:rPr lang="ko-KR" altLang="en-US" sz="3200" dirty="0"/>
              <a:t>번째 행을 </a:t>
            </a:r>
            <a:r>
              <a:rPr lang="en-US" altLang="ko-KR" sz="3200" dirty="0"/>
              <a:t>0</a:t>
            </a:r>
            <a:r>
              <a:rPr lang="ko-KR" altLang="en-US" sz="3200" dirty="0"/>
              <a:t>으로 만들기 위해 가우스 소거법을 진행하였습니다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54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5121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결과 분석 </a:t>
            </a:r>
            <a:r>
              <a:rPr lang="en-US" altLang="ko-KR" sz="3000" dirty="0"/>
              <a:t>2/2 - </a:t>
            </a:r>
            <a:r>
              <a:rPr lang="ko-KR" altLang="en-US" sz="3000" dirty="0"/>
              <a:t>유일해인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57703-CB2A-75B6-3D70-B52C0534B678}"/>
              </a:ext>
            </a:extLst>
          </p:cNvPr>
          <p:cNvSpPr txBox="1"/>
          <p:nvPr/>
        </p:nvSpPr>
        <p:spPr>
          <a:xfrm>
            <a:off x="1624083" y="8596372"/>
            <a:ext cx="13007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계수행이 </a:t>
            </a:r>
            <a:r>
              <a:rPr lang="ko-KR" altLang="en-US" sz="3200" dirty="0" err="1"/>
              <a:t>영벡터인</a:t>
            </a:r>
            <a:r>
              <a:rPr lang="ko-KR" altLang="en-US" sz="3200" dirty="0"/>
              <a:t> 경우와 상수항이 </a:t>
            </a:r>
            <a:r>
              <a:rPr lang="en-US" altLang="ko-KR" sz="3200" dirty="0"/>
              <a:t>0</a:t>
            </a:r>
            <a:r>
              <a:rPr lang="ko-KR" altLang="en-US" sz="3200" dirty="0"/>
              <a:t>인 경우를 발견하지 못했기 때문에</a:t>
            </a:r>
            <a:r>
              <a:rPr lang="en-US" altLang="ko-KR" sz="3200" dirty="0"/>
              <a:t>, </a:t>
            </a:r>
            <a:r>
              <a:rPr lang="ko-KR" altLang="en-US" sz="3200" dirty="0"/>
              <a:t>무한한 해는 아닙니다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계수행이 </a:t>
            </a:r>
            <a:r>
              <a:rPr lang="ko-KR" altLang="en-US" sz="3200" dirty="0" err="1"/>
              <a:t>영벡터인</a:t>
            </a:r>
            <a:r>
              <a:rPr lang="ko-KR" altLang="en-US" sz="3200" dirty="0"/>
              <a:t> 경우와 상수항이 상수인 경우를 발견하지 못했기 때문에</a:t>
            </a:r>
            <a:r>
              <a:rPr lang="en-US" altLang="ko-KR" sz="3200" dirty="0"/>
              <a:t>, </a:t>
            </a:r>
            <a:r>
              <a:rPr lang="ko-KR" altLang="en-US" sz="3200" dirty="0"/>
              <a:t>해가 없지 않습니다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즉</a:t>
            </a:r>
            <a:r>
              <a:rPr lang="en-US" altLang="ko-KR" sz="3200" dirty="0"/>
              <a:t>, </a:t>
            </a:r>
            <a:r>
              <a:rPr lang="ko-KR" altLang="en-US" sz="3200" dirty="0"/>
              <a:t>유일해로 판별할 수 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상삼각행렬을 만든 후 변수 각각의 답을 구해 값을 출력했습니다</a:t>
            </a:r>
            <a:r>
              <a:rPr lang="en-US" altLang="ko-KR" sz="3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78AD49-1CFB-9760-2C39-3938BBCA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06" y="3969681"/>
            <a:ext cx="7387988" cy="39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43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88FF12-8FE5-B979-FE88-62D9F1C8B7A0}"/>
              </a:ext>
            </a:extLst>
          </p:cNvPr>
          <p:cNvSpPr txBox="1"/>
          <p:nvPr/>
        </p:nvSpPr>
        <p:spPr>
          <a:xfrm>
            <a:off x="7382309" y="4349679"/>
            <a:ext cx="479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 err="1"/>
              <a:t>계수항</a:t>
            </a:r>
            <a:r>
              <a:rPr lang="ko-KR" altLang="en-US" sz="3200" dirty="0"/>
              <a:t> </a:t>
            </a:r>
            <a:r>
              <a:rPr lang="en-US" altLang="ko-KR" sz="3200" dirty="0"/>
              <a:t>Matrix 3*3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78254-F040-0DAE-F109-71ECCE61DE15}"/>
              </a:ext>
            </a:extLst>
          </p:cNvPr>
          <p:cNvSpPr txBox="1"/>
          <p:nvPr/>
        </p:nvSpPr>
        <p:spPr>
          <a:xfrm>
            <a:off x="7382309" y="6060945"/>
            <a:ext cx="479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 err="1"/>
              <a:t>상수항</a:t>
            </a:r>
            <a:r>
              <a:rPr lang="ko-KR" altLang="en-US" sz="3200" dirty="0"/>
              <a:t> </a:t>
            </a:r>
            <a:r>
              <a:rPr lang="en-US" altLang="ko-KR" sz="3200" dirty="0"/>
              <a:t>3*1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42069-F020-04F7-74AB-67EB4E382E45}"/>
              </a:ext>
            </a:extLst>
          </p:cNvPr>
          <p:cNvSpPr txBox="1"/>
          <p:nvPr/>
        </p:nvSpPr>
        <p:spPr>
          <a:xfrm>
            <a:off x="7382309" y="7772211"/>
            <a:ext cx="7781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mat</a:t>
            </a:r>
            <a:r>
              <a:rPr lang="ko-KR" altLang="en-US" sz="3200" dirty="0"/>
              <a:t>이란 변수로 계수항에 상수항을 첨가한 행렬로 선언했습니다</a:t>
            </a:r>
            <a:r>
              <a:rPr lang="en-US" altLang="ko-KR" sz="3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F2FBC4-17C8-A301-6C95-CEB2B74D6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688"/>
          <a:stretch/>
        </p:blipFill>
        <p:spPr>
          <a:xfrm>
            <a:off x="2041150" y="3583538"/>
            <a:ext cx="4796051" cy="56285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A2E0E1-403D-852C-6419-53F217C02849}"/>
              </a:ext>
            </a:extLst>
          </p:cNvPr>
          <p:cNvSpPr txBox="1"/>
          <p:nvPr/>
        </p:nvSpPr>
        <p:spPr>
          <a:xfrm>
            <a:off x="609600" y="548640"/>
            <a:ext cx="5668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결과 분석 </a:t>
            </a:r>
            <a:r>
              <a:rPr lang="en-US" altLang="ko-KR" sz="3000" dirty="0"/>
              <a:t>1/2 – </a:t>
            </a:r>
            <a:r>
              <a:rPr lang="ko-KR" altLang="en-US" sz="3000" dirty="0"/>
              <a:t>무한한 해인 경우</a:t>
            </a:r>
          </a:p>
        </p:txBody>
      </p:sp>
    </p:spTree>
    <p:extLst>
      <p:ext uri="{BB962C8B-B14F-4D97-AF65-F5344CB8AC3E}">
        <p14:creationId xmlns:p14="http://schemas.microsoft.com/office/powerpoint/2010/main" val="166094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2276D-07AE-65DB-7503-246008522BF1}"/>
              </a:ext>
            </a:extLst>
          </p:cNvPr>
          <p:cNvSpPr txBox="1"/>
          <p:nvPr/>
        </p:nvSpPr>
        <p:spPr>
          <a:xfrm>
            <a:off x="609600" y="548640"/>
            <a:ext cx="5668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결과 분석 </a:t>
            </a:r>
            <a:r>
              <a:rPr lang="en-US" altLang="ko-KR" sz="3000" dirty="0"/>
              <a:t>2/2 – </a:t>
            </a:r>
            <a:r>
              <a:rPr lang="ko-KR" altLang="en-US" sz="3000" dirty="0"/>
              <a:t>무한한 해인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E0366-FA74-999A-30E2-76EF05A1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92" y="2118000"/>
            <a:ext cx="3802196" cy="9023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78AB97-7CDB-59E4-DCE7-7DF4B27764BB}"/>
              </a:ext>
            </a:extLst>
          </p:cNvPr>
          <p:cNvSpPr txBox="1"/>
          <p:nvPr/>
        </p:nvSpPr>
        <p:spPr>
          <a:xfrm>
            <a:off x="6398711" y="2118000"/>
            <a:ext cx="778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은 </a:t>
            </a:r>
            <a:r>
              <a:rPr lang="en-US" altLang="ko-KR" sz="3200" dirty="0"/>
              <a:t>(1,1)</a:t>
            </a:r>
            <a:r>
              <a:rPr lang="ko-KR" altLang="en-US" sz="3200" dirty="0"/>
              <a:t> 요소로 </a:t>
            </a:r>
            <a:r>
              <a:rPr lang="en-US" altLang="ko-KR" sz="3200" dirty="0"/>
              <a:t>2</a:t>
            </a:r>
            <a:r>
              <a:rPr lang="ko-KR" altLang="en-US" sz="3200" dirty="0"/>
              <a:t>번째 행을 </a:t>
            </a:r>
            <a:r>
              <a:rPr lang="en-US" altLang="ko-KR" sz="3200" dirty="0"/>
              <a:t>0</a:t>
            </a:r>
            <a:r>
              <a:rPr lang="ko-KR" altLang="en-US" sz="3200" dirty="0"/>
              <a:t>으로 만들기 위해 가우스 소거법을 진행하였습니다</a:t>
            </a:r>
            <a:r>
              <a:rPr lang="en-US" altLang="ko-KR" sz="3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18984-9BD0-8330-9B6F-0CCDCFD15BA0}"/>
              </a:ext>
            </a:extLst>
          </p:cNvPr>
          <p:cNvSpPr txBox="1"/>
          <p:nvPr/>
        </p:nvSpPr>
        <p:spPr>
          <a:xfrm>
            <a:off x="6398710" y="3900562"/>
            <a:ext cx="778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은 </a:t>
            </a:r>
            <a:r>
              <a:rPr lang="en-US" altLang="ko-KR" sz="3200" dirty="0"/>
              <a:t>(1,1)</a:t>
            </a:r>
            <a:r>
              <a:rPr lang="ko-KR" altLang="en-US" sz="3200" dirty="0"/>
              <a:t> 요소로 </a:t>
            </a:r>
            <a:r>
              <a:rPr lang="en-US" altLang="ko-KR" sz="3200" dirty="0"/>
              <a:t>3</a:t>
            </a:r>
            <a:r>
              <a:rPr lang="ko-KR" altLang="en-US" sz="3200" dirty="0"/>
              <a:t>번째 행을 </a:t>
            </a:r>
            <a:r>
              <a:rPr lang="en-US" altLang="ko-KR" sz="3200" dirty="0"/>
              <a:t>0</a:t>
            </a:r>
            <a:r>
              <a:rPr lang="ko-KR" altLang="en-US" sz="3200" dirty="0"/>
              <a:t>으로 만들기 위해 가우스 소거법을 진행하였습니다</a:t>
            </a:r>
            <a:r>
              <a:rPr lang="en-US" altLang="ko-KR" sz="32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3CA3F-7A1C-0B80-F786-84D823ECAE67}"/>
              </a:ext>
            </a:extLst>
          </p:cNvPr>
          <p:cNvSpPr txBox="1"/>
          <p:nvPr/>
        </p:nvSpPr>
        <p:spPr>
          <a:xfrm>
            <a:off x="6398709" y="5531349"/>
            <a:ext cx="778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은 </a:t>
            </a:r>
            <a:r>
              <a:rPr lang="en-US" altLang="ko-KR" sz="3200" dirty="0"/>
              <a:t>(2,2)</a:t>
            </a:r>
            <a:r>
              <a:rPr lang="ko-KR" altLang="en-US" sz="3200" dirty="0"/>
              <a:t> 요소로 </a:t>
            </a:r>
            <a:r>
              <a:rPr lang="en-US" altLang="ko-KR" sz="3200" dirty="0"/>
              <a:t>3</a:t>
            </a:r>
            <a:r>
              <a:rPr lang="ko-KR" altLang="en-US" sz="3200" dirty="0"/>
              <a:t>번째 행을 </a:t>
            </a:r>
            <a:r>
              <a:rPr lang="en-US" altLang="ko-KR" sz="3200" dirty="0"/>
              <a:t>0</a:t>
            </a:r>
            <a:r>
              <a:rPr lang="ko-KR" altLang="en-US" sz="3200" dirty="0"/>
              <a:t>으로 만들기 위해 가우스 소거법을 진행하였습니다</a:t>
            </a:r>
            <a:r>
              <a:rPr lang="en-US" altLang="ko-KR" sz="3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6CA54-5F68-5925-AA50-47C2479EFD00}"/>
              </a:ext>
            </a:extLst>
          </p:cNvPr>
          <p:cNvSpPr txBox="1"/>
          <p:nvPr/>
        </p:nvSpPr>
        <p:spPr>
          <a:xfrm>
            <a:off x="6398709" y="8550506"/>
            <a:ext cx="77813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가우스 소거법을 모두 진행한 결과</a:t>
            </a:r>
            <a:r>
              <a:rPr lang="en-US" altLang="ko-KR" sz="3200" dirty="0"/>
              <a:t>, ‘</a:t>
            </a:r>
            <a:r>
              <a:rPr lang="ko-KR" altLang="en-US" sz="3200" dirty="0" err="1"/>
              <a:t>의미없는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영벡터</a:t>
            </a:r>
            <a:r>
              <a:rPr lang="en-US" altLang="ko-KR" sz="3200" dirty="0"/>
              <a:t>’</a:t>
            </a:r>
            <a:r>
              <a:rPr lang="ko-KR" altLang="en-US" sz="3200" dirty="0"/>
              <a:t>가 생겼고</a:t>
            </a:r>
            <a:r>
              <a:rPr lang="en-US" altLang="ko-KR" sz="3200" dirty="0"/>
              <a:t>, </a:t>
            </a:r>
            <a:r>
              <a:rPr lang="ko-KR" altLang="en-US" sz="3200" dirty="0"/>
              <a:t>이를 제거한 후 사이즈를 재측정한 결과</a:t>
            </a:r>
            <a:r>
              <a:rPr lang="en-US" altLang="ko-KR" sz="3200" dirty="0"/>
              <a:t> </a:t>
            </a:r>
            <a:r>
              <a:rPr lang="ko-KR" altLang="en-US" sz="3200" dirty="0"/>
              <a:t>변수의 개수는 </a:t>
            </a:r>
            <a:r>
              <a:rPr lang="en-US" altLang="ko-KR" sz="3200" dirty="0"/>
              <a:t>3</a:t>
            </a:r>
            <a:r>
              <a:rPr lang="ko-KR" altLang="en-US" sz="3200" dirty="0"/>
              <a:t>개인데 방정식의 개수가 </a:t>
            </a:r>
            <a:r>
              <a:rPr lang="en-US" altLang="ko-KR" sz="3200" dirty="0"/>
              <a:t>2</a:t>
            </a:r>
            <a:r>
              <a:rPr lang="ko-KR" altLang="en-US" sz="3200" dirty="0"/>
              <a:t>개로 모자라서 해가 무한히 존재한다고 판별할 수 있었습니다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16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FBCEAA-9AB9-6BC0-5C6C-04950D5F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23" y="1905732"/>
            <a:ext cx="11228154" cy="8889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EB0D6-D383-11B8-2FDF-654635B56540}"/>
              </a:ext>
            </a:extLst>
          </p:cNvPr>
          <p:cNvSpPr txBox="1"/>
          <p:nvPr/>
        </p:nvSpPr>
        <p:spPr>
          <a:xfrm>
            <a:off x="609600" y="548640"/>
            <a:ext cx="2436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전체 코드 </a:t>
            </a:r>
            <a:r>
              <a:rPr lang="en-US" altLang="ko-KR" sz="3000" dirty="0"/>
              <a:t>1/2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3775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88FF12-8FE5-B979-FE88-62D9F1C8B7A0}"/>
              </a:ext>
            </a:extLst>
          </p:cNvPr>
          <p:cNvSpPr txBox="1"/>
          <p:nvPr/>
        </p:nvSpPr>
        <p:spPr>
          <a:xfrm>
            <a:off x="5729975" y="2492385"/>
            <a:ext cx="479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 err="1"/>
              <a:t>계수항</a:t>
            </a:r>
            <a:r>
              <a:rPr lang="ko-KR" altLang="en-US" sz="3200" dirty="0"/>
              <a:t> </a:t>
            </a:r>
            <a:r>
              <a:rPr lang="en-US" altLang="ko-KR" sz="3200" dirty="0"/>
              <a:t>Matrix 4*3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78254-F040-0DAE-F109-71ECCE61DE15}"/>
              </a:ext>
            </a:extLst>
          </p:cNvPr>
          <p:cNvSpPr txBox="1"/>
          <p:nvPr/>
        </p:nvSpPr>
        <p:spPr>
          <a:xfrm>
            <a:off x="5729974" y="4041591"/>
            <a:ext cx="479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 err="1"/>
              <a:t>상수항</a:t>
            </a:r>
            <a:r>
              <a:rPr lang="ko-KR" altLang="en-US" sz="3200" dirty="0"/>
              <a:t> </a:t>
            </a:r>
            <a:r>
              <a:rPr lang="en-US" altLang="ko-KR" sz="3200" dirty="0"/>
              <a:t>4*1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42069-F020-04F7-74AB-67EB4E382E45}"/>
              </a:ext>
            </a:extLst>
          </p:cNvPr>
          <p:cNvSpPr txBox="1"/>
          <p:nvPr/>
        </p:nvSpPr>
        <p:spPr>
          <a:xfrm>
            <a:off x="5729974" y="5869129"/>
            <a:ext cx="7781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mat</a:t>
            </a:r>
            <a:r>
              <a:rPr lang="ko-KR" altLang="en-US" sz="3200" dirty="0"/>
              <a:t>이란 변수로 계수항에 상수항을 첨가한 행렬로 선언했습니다</a:t>
            </a:r>
            <a:r>
              <a:rPr lang="en-US" altLang="ko-KR" sz="3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A2E0E1-403D-852C-6419-53F217C02849}"/>
              </a:ext>
            </a:extLst>
          </p:cNvPr>
          <p:cNvSpPr txBox="1"/>
          <p:nvPr/>
        </p:nvSpPr>
        <p:spPr>
          <a:xfrm>
            <a:off x="609600" y="548640"/>
            <a:ext cx="5283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결과 분석 </a:t>
            </a:r>
            <a:r>
              <a:rPr lang="en-US" altLang="ko-KR" sz="3000" dirty="0"/>
              <a:t>1/2 – </a:t>
            </a:r>
            <a:r>
              <a:rPr lang="ko-KR" altLang="en-US" sz="3000" dirty="0"/>
              <a:t>해가 없는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AAC99-F85B-DC82-DBDB-6941D3BB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21" y="1593143"/>
            <a:ext cx="4333175" cy="6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24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978AB97-7CDB-59E4-DCE7-7DF4B27764BB}"/>
              </a:ext>
            </a:extLst>
          </p:cNvPr>
          <p:cNvSpPr txBox="1"/>
          <p:nvPr/>
        </p:nvSpPr>
        <p:spPr>
          <a:xfrm>
            <a:off x="6716199" y="1692746"/>
            <a:ext cx="778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/>
              <a:t>pivot</a:t>
            </a:r>
            <a:r>
              <a:rPr lang="ko-KR" altLang="en-US" sz="2800" dirty="0"/>
              <a:t>은 </a:t>
            </a:r>
            <a:r>
              <a:rPr lang="en-US" altLang="ko-KR" sz="2800" dirty="0"/>
              <a:t>(1,1)</a:t>
            </a:r>
            <a:r>
              <a:rPr lang="ko-KR" altLang="en-US" sz="2800" dirty="0"/>
              <a:t> 요소로 </a:t>
            </a:r>
            <a:r>
              <a:rPr lang="en-US" altLang="ko-KR" sz="2800" dirty="0"/>
              <a:t>2</a:t>
            </a:r>
            <a:r>
              <a:rPr lang="ko-KR" altLang="en-US" sz="2800" dirty="0"/>
              <a:t>번째 행을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만들기 위해 가우스 소거법을 진행하였습니다</a:t>
            </a:r>
            <a:r>
              <a:rPr lang="en-US" altLang="ko-KR" sz="28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18984-9BD0-8330-9B6F-0CCDCFD15BA0}"/>
              </a:ext>
            </a:extLst>
          </p:cNvPr>
          <p:cNvSpPr txBox="1"/>
          <p:nvPr/>
        </p:nvSpPr>
        <p:spPr>
          <a:xfrm>
            <a:off x="6716199" y="3228009"/>
            <a:ext cx="778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/>
              <a:t>pivot</a:t>
            </a:r>
            <a:r>
              <a:rPr lang="ko-KR" altLang="en-US" sz="2800" dirty="0"/>
              <a:t>은 </a:t>
            </a:r>
            <a:r>
              <a:rPr lang="en-US" altLang="ko-KR" sz="2800" dirty="0"/>
              <a:t>(1,1)</a:t>
            </a:r>
            <a:r>
              <a:rPr lang="ko-KR" altLang="en-US" sz="2800" dirty="0"/>
              <a:t> 요소로 </a:t>
            </a:r>
            <a:r>
              <a:rPr lang="en-US" altLang="ko-KR" sz="2800" dirty="0"/>
              <a:t>3</a:t>
            </a:r>
            <a:r>
              <a:rPr lang="ko-KR" altLang="en-US" sz="2800" dirty="0"/>
              <a:t>번째 행을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만들기 위해 가우스 소거법을 진행하였습니다</a:t>
            </a:r>
            <a:r>
              <a:rPr lang="en-US" altLang="ko-KR" sz="28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3CA3F-7A1C-0B80-F786-84D823ECAE67}"/>
              </a:ext>
            </a:extLst>
          </p:cNvPr>
          <p:cNvSpPr txBox="1"/>
          <p:nvPr/>
        </p:nvSpPr>
        <p:spPr>
          <a:xfrm>
            <a:off x="6716199" y="4868789"/>
            <a:ext cx="778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/>
              <a:t>pivot</a:t>
            </a:r>
            <a:r>
              <a:rPr lang="ko-KR" altLang="en-US" sz="2800" dirty="0"/>
              <a:t>은 </a:t>
            </a:r>
            <a:r>
              <a:rPr lang="en-US" altLang="ko-KR" sz="2800" dirty="0"/>
              <a:t>(1,1)</a:t>
            </a:r>
            <a:r>
              <a:rPr lang="ko-KR" altLang="en-US" sz="2800" dirty="0"/>
              <a:t> 요소로 </a:t>
            </a:r>
            <a:r>
              <a:rPr lang="en-US" altLang="ko-KR" sz="2800" dirty="0"/>
              <a:t>4</a:t>
            </a:r>
            <a:r>
              <a:rPr lang="ko-KR" altLang="en-US" sz="2800" dirty="0"/>
              <a:t>번째 행을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만들기 위해 가우스 소거법을 진행하였습니다</a:t>
            </a:r>
            <a:r>
              <a:rPr lang="en-US" altLang="ko-KR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F9B40-74BD-DDA1-B771-0449897B1B19}"/>
              </a:ext>
            </a:extLst>
          </p:cNvPr>
          <p:cNvSpPr txBox="1"/>
          <p:nvPr/>
        </p:nvSpPr>
        <p:spPr>
          <a:xfrm>
            <a:off x="609600" y="548640"/>
            <a:ext cx="5283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결과 분석 </a:t>
            </a:r>
            <a:r>
              <a:rPr lang="en-US" altLang="ko-KR" sz="3000" dirty="0"/>
              <a:t>2/2 – </a:t>
            </a:r>
            <a:r>
              <a:rPr lang="ko-KR" altLang="en-US" sz="3000" dirty="0"/>
              <a:t>해가 없는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FA46A0-386C-E4FB-2C50-60559CBA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01" y="1536011"/>
            <a:ext cx="4539818" cy="10106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12219-549C-0F16-F4E3-A7323CB25BC1}"/>
              </a:ext>
            </a:extLst>
          </p:cNvPr>
          <p:cNvSpPr txBox="1"/>
          <p:nvPr/>
        </p:nvSpPr>
        <p:spPr>
          <a:xfrm>
            <a:off x="6716198" y="6411506"/>
            <a:ext cx="778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/>
              <a:t>pivot</a:t>
            </a:r>
            <a:r>
              <a:rPr lang="ko-KR" altLang="en-US" sz="2800" dirty="0"/>
              <a:t>은 </a:t>
            </a:r>
            <a:r>
              <a:rPr lang="en-US" altLang="ko-KR" sz="2800" dirty="0"/>
              <a:t>(2,2)</a:t>
            </a:r>
            <a:r>
              <a:rPr lang="ko-KR" altLang="en-US" sz="2800" dirty="0"/>
              <a:t> 요소로 </a:t>
            </a:r>
            <a:r>
              <a:rPr lang="en-US" altLang="ko-KR" sz="2800" dirty="0"/>
              <a:t>3</a:t>
            </a:r>
            <a:r>
              <a:rPr lang="ko-KR" altLang="en-US" sz="2800" dirty="0"/>
              <a:t>번째 행을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만들기 위해 가우스 소거법을 진행하였습니다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97E4B-0E31-849E-8202-D8C88A7652C9}"/>
              </a:ext>
            </a:extLst>
          </p:cNvPr>
          <p:cNvSpPr txBox="1"/>
          <p:nvPr/>
        </p:nvSpPr>
        <p:spPr>
          <a:xfrm>
            <a:off x="6716198" y="7864060"/>
            <a:ext cx="778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/>
              <a:t>pivot</a:t>
            </a:r>
            <a:r>
              <a:rPr lang="ko-KR" altLang="en-US" sz="2800" dirty="0"/>
              <a:t>은 </a:t>
            </a:r>
            <a:r>
              <a:rPr lang="en-US" altLang="ko-KR" sz="2800" dirty="0"/>
              <a:t>(2,2)</a:t>
            </a:r>
            <a:r>
              <a:rPr lang="ko-KR" altLang="en-US" sz="2800" dirty="0"/>
              <a:t> 요소로 </a:t>
            </a:r>
            <a:r>
              <a:rPr lang="en-US" altLang="ko-KR" sz="2800" dirty="0"/>
              <a:t>4</a:t>
            </a:r>
            <a:r>
              <a:rPr lang="ko-KR" altLang="en-US" sz="2800" dirty="0"/>
              <a:t>번째 행을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만들기 위해 가우스 소거법을 진행하였습니다</a:t>
            </a:r>
            <a:r>
              <a:rPr lang="en-US" altLang="ko-KR" sz="2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A9EE2-EDF7-63F0-95C9-BEBAEE677AC0}"/>
              </a:ext>
            </a:extLst>
          </p:cNvPr>
          <p:cNvSpPr txBox="1"/>
          <p:nvPr/>
        </p:nvSpPr>
        <p:spPr>
          <a:xfrm>
            <a:off x="6716197" y="9080177"/>
            <a:ext cx="77813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/>
              <a:t>pivot</a:t>
            </a:r>
            <a:r>
              <a:rPr lang="ko-KR" altLang="en-US" sz="2800" dirty="0"/>
              <a:t>은 </a:t>
            </a:r>
            <a:r>
              <a:rPr lang="en-US" altLang="ko-KR" sz="2800" dirty="0"/>
              <a:t>(3,3)</a:t>
            </a:r>
            <a:r>
              <a:rPr lang="ko-KR" altLang="en-US" sz="2800" dirty="0"/>
              <a:t> 요소로 </a:t>
            </a:r>
            <a:r>
              <a:rPr lang="en-US" altLang="ko-KR" sz="2800" dirty="0"/>
              <a:t>4</a:t>
            </a:r>
            <a:r>
              <a:rPr lang="ko-KR" altLang="en-US" sz="2800" dirty="0"/>
              <a:t>번째 행을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만들기 위해 가우스 소거법을 진행하였습니다</a:t>
            </a:r>
            <a:r>
              <a:rPr lang="en-US" altLang="ko-KR" sz="28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/>
              <a:t>가우스 소거법을 모두 진행한 결과</a:t>
            </a:r>
            <a:r>
              <a:rPr lang="en-US" altLang="ko-KR" sz="2800" dirty="0"/>
              <a:t>, </a:t>
            </a:r>
            <a:r>
              <a:rPr lang="ko-KR" altLang="en-US" sz="2800" dirty="0"/>
              <a:t>가장 아래 행에서 문제점을 발견할 수 있었습니다</a:t>
            </a:r>
            <a:r>
              <a:rPr lang="en-US" altLang="ko-KR" sz="2800" dirty="0"/>
              <a:t>. </a:t>
            </a:r>
            <a:r>
              <a:rPr lang="ko-KR" altLang="en-US" sz="2800" dirty="0"/>
              <a:t>계수항이 모두 </a:t>
            </a:r>
            <a:r>
              <a:rPr lang="en-US" altLang="ko-KR" sz="2800" dirty="0"/>
              <a:t>0</a:t>
            </a:r>
            <a:r>
              <a:rPr lang="ko-KR" altLang="en-US" sz="2800" dirty="0"/>
              <a:t>이고 상수항이 상수인 것을 판단하고  해가 없다는 판정을 내릴 수 있도록 코드를 작성했습니다</a:t>
            </a:r>
            <a:r>
              <a:rPr lang="en-US" altLang="ko-KR" sz="28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1813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B0ECC1-DD0C-27D8-E766-895DEF74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94" y="1319468"/>
            <a:ext cx="7468345" cy="9888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560C5-3294-E3E6-42D5-E6B0237200C2}"/>
              </a:ext>
            </a:extLst>
          </p:cNvPr>
          <p:cNvSpPr txBox="1"/>
          <p:nvPr/>
        </p:nvSpPr>
        <p:spPr>
          <a:xfrm>
            <a:off x="609600" y="548640"/>
            <a:ext cx="2436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전체 코드 </a:t>
            </a:r>
            <a:r>
              <a:rPr lang="en-US" altLang="ko-KR" sz="3000" dirty="0"/>
              <a:t>2/2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7877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7560C5-3294-E3E6-42D5-E6B0237200C2}"/>
              </a:ext>
            </a:extLst>
          </p:cNvPr>
          <p:cNvSpPr txBox="1"/>
          <p:nvPr/>
        </p:nvSpPr>
        <p:spPr>
          <a:xfrm>
            <a:off x="609600" y="548640"/>
            <a:ext cx="2821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해결한 방식 </a:t>
            </a:r>
            <a:r>
              <a:rPr lang="en-US" altLang="ko-KR" sz="3000" dirty="0"/>
              <a:t>1/2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4C598-EED8-67CB-0E52-D896D2C5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02367"/>
            <a:ext cx="6241576" cy="5519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F09D1-01BF-F946-3AA5-1F268F1B48D4}"/>
              </a:ext>
            </a:extLst>
          </p:cNvPr>
          <p:cNvSpPr txBox="1"/>
          <p:nvPr/>
        </p:nvSpPr>
        <p:spPr>
          <a:xfrm>
            <a:off x="7037695" y="1302367"/>
            <a:ext cx="9107606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계수항과 상수항이 첨가행렬로 붙은 행렬을 예로 들어 설명해보겠습니다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입력 변수의 개수가 </a:t>
            </a:r>
            <a:r>
              <a:rPr lang="en-US" altLang="ko-KR" sz="3200" dirty="0"/>
              <a:t>4</a:t>
            </a:r>
            <a:r>
              <a:rPr lang="ko-KR" altLang="en-US" sz="3200" dirty="0"/>
              <a:t>개고 그에 맞게 방정식도 </a:t>
            </a:r>
            <a:r>
              <a:rPr lang="en-US" altLang="ko-KR" sz="3200" dirty="0"/>
              <a:t>4</a:t>
            </a:r>
            <a:r>
              <a:rPr lang="ko-KR" altLang="en-US" sz="3200" dirty="0"/>
              <a:t>개가 들어있는 행렬입니다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의 초기값을 </a:t>
            </a:r>
            <a:r>
              <a:rPr lang="en-US" altLang="ko-KR" sz="3200" dirty="0"/>
              <a:t>(1,1)</a:t>
            </a:r>
            <a:r>
              <a:rPr lang="ko-KR" altLang="en-US" sz="3200" dirty="0"/>
              <a:t>로 두고 대각 방향으로 움직이는데</a:t>
            </a:r>
            <a:r>
              <a:rPr lang="en-US" altLang="ko-KR" sz="3200" dirty="0"/>
              <a:t>, </a:t>
            </a:r>
            <a:r>
              <a:rPr lang="ko-KR" altLang="en-US" sz="3200" dirty="0"/>
              <a:t>만약 별 모양으로 표시된 </a:t>
            </a:r>
            <a:r>
              <a:rPr lang="ko-KR" altLang="en-US" sz="3200" dirty="0" err="1"/>
              <a:t>주대각행렬의</a:t>
            </a:r>
            <a:r>
              <a:rPr lang="ko-KR" altLang="en-US" sz="3200" dirty="0"/>
              <a:t> 요소가 </a:t>
            </a:r>
            <a:r>
              <a:rPr lang="en-US" altLang="ko-KR" sz="3200" dirty="0"/>
              <a:t>0</a:t>
            </a:r>
            <a:r>
              <a:rPr lang="ko-KR" altLang="en-US" sz="3200" dirty="0"/>
              <a:t>이라면 그 아래 행 중 숫자인 행렬을 찾아서 교체하거나 교체할 수 없다면 그냥 </a:t>
            </a:r>
            <a:r>
              <a:rPr lang="en-US" altLang="ko-KR" sz="3200" dirty="0"/>
              <a:t>0</a:t>
            </a:r>
            <a:r>
              <a:rPr lang="ko-KR" altLang="en-US" sz="3200" dirty="0"/>
              <a:t>으로 두게 됩니다</a:t>
            </a:r>
            <a:r>
              <a:rPr lang="en-US" altLang="ko-KR" sz="3200" dirty="0"/>
              <a:t>. 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/>
              <a:t>1</a:t>
            </a:r>
            <a:r>
              <a:rPr lang="ko-KR" altLang="en-US" sz="3200" dirty="0"/>
              <a:t>행과 </a:t>
            </a:r>
            <a:r>
              <a:rPr lang="en-US" altLang="ko-KR" sz="3200" dirty="0"/>
              <a:t>2</a:t>
            </a:r>
            <a:r>
              <a:rPr lang="ko-KR" altLang="en-US" sz="3200" dirty="0"/>
              <a:t>행처럼 </a:t>
            </a:r>
            <a:r>
              <a:rPr lang="en-US" altLang="ko-KR" sz="3200" dirty="0"/>
              <a:t>0</a:t>
            </a:r>
            <a:r>
              <a:rPr lang="ko-KR" altLang="en-US" sz="3200" dirty="0"/>
              <a:t>이 아닌 상수로 바꿔주는 것이 이상적이지만 보라색으로 표시한 부분처럼 경우에 따라 </a:t>
            </a:r>
            <a:r>
              <a:rPr lang="en-US" altLang="ko-KR" sz="3200" dirty="0"/>
              <a:t>pivot</a:t>
            </a:r>
            <a:r>
              <a:rPr lang="ko-KR" altLang="en-US" sz="3200" dirty="0"/>
              <a:t>이 </a:t>
            </a:r>
            <a:r>
              <a:rPr lang="en-US" altLang="ko-KR" sz="3200" dirty="0"/>
              <a:t>0</a:t>
            </a:r>
            <a:r>
              <a:rPr lang="ko-KR" altLang="en-US" sz="3200" dirty="0"/>
              <a:t>이 될 수 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/>
              <a:t>Pivot</a:t>
            </a:r>
            <a:r>
              <a:rPr lang="ko-KR" altLang="en-US" sz="3200" dirty="0"/>
              <a:t>이 </a:t>
            </a:r>
            <a:r>
              <a:rPr lang="en-US" altLang="ko-KR" sz="3200" dirty="0"/>
              <a:t>0</a:t>
            </a:r>
            <a:r>
              <a:rPr lang="ko-KR" altLang="en-US" sz="3200" dirty="0"/>
              <a:t>이라면 </a:t>
            </a:r>
            <a:r>
              <a:rPr lang="en-US" altLang="ko-KR" sz="3200" dirty="0"/>
              <a:t>pivot</a:t>
            </a:r>
            <a:r>
              <a:rPr lang="ko-KR" altLang="en-US" sz="3200" dirty="0"/>
              <a:t>을 그림처럼 열 방향으로만 한 칸 움직입니다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그렇게 되면 </a:t>
            </a:r>
            <a:r>
              <a:rPr lang="ko-KR" altLang="en-US" sz="3200" dirty="0" err="1"/>
              <a:t>주대각행렬이</a:t>
            </a:r>
            <a:r>
              <a:rPr lang="ko-KR" altLang="en-US" sz="3200" dirty="0"/>
              <a:t> 오른쪽으로 한 칸 움직인 듯한 구조가 되고 마지막 계수 행렬은 당연히 영벡터가 됩니다</a:t>
            </a:r>
            <a:r>
              <a:rPr lang="en-US" altLang="ko-KR" sz="3200" dirty="0"/>
              <a:t>. 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움직이는 이유는 </a:t>
            </a:r>
            <a:r>
              <a:rPr lang="ko-KR" altLang="en-US" sz="3200" dirty="0">
                <a:highlight>
                  <a:srgbClr val="FFFF00"/>
                </a:highlight>
              </a:rPr>
              <a:t>가우스 소거법에 따라 단순히 계산만 진행할 경우 교체를 통해 정의될 수 있는 해를 놓칠 수 있기 때문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따라서 가우스 소거법 뿐만 아니라 </a:t>
            </a:r>
            <a:r>
              <a:rPr lang="ko-KR" altLang="en-US" sz="3200" dirty="0" err="1">
                <a:highlight>
                  <a:srgbClr val="FFFF00"/>
                </a:highlight>
              </a:rPr>
              <a:t>행끼리의</a:t>
            </a:r>
            <a:r>
              <a:rPr lang="ko-KR" altLang="en-US" sz="3200" dirty="0">
                <a:highlight>
                  <a:srgbClr val="FFFF00"/>
                </a:highlight>
              </a:rPr>
              <a:t> 교체 작업이 한 번 더 필요</a:t>
            </a:r>
            <a:r>
              <a:rPr lang="ko-KR" altLang="en-US" sz="3200" dirty="0"/>
              <a:t>합니다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93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7560C5-3294-E3E6-42D5-E6B0237200C2}"/>
              </a:ext>
            </a:extLst>
          </p:cNvPr>
          <p:cNvSpPr txBox="1"/>
          <p:nvPr/>
        </p:nvSpPr>
        <p:spPr>
          <a:xfrm>
            <a:off x="609600" y="548640"/>
            <a:ext cx="2821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해결한 방식 </a:t>
            </a:r>
            <a:r>
              <a:rPr lang="en-US" altLang="ko-KR" sz="3000" dirty="0"/>
              <a:t>2/2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4C598-EED8-67CB-0E52-D896D2C5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02367"/>
            <a:ext cx="6241576" cy="5519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F09D1-01BF-F946-3AA5-1F268F1B48D4}"/>
              </a:ext>
            </a:extLst>
          </p:cNvPr>
          <p:cNvSpPr txBox="1"/>
          <p:nvPr/>
        </p:nvSpPr>
        <p:spPr>
          <a:xfrm>
            <a:off x="7037695" y="1302367"/>
            <a:ext cx="9107606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많은 테스트를 거친 결과</a:t>
            </a:r>
            <a:r>
              <a:rPr lang="en-US" altLang="ko-KR" sz="3200" dirty="0"/>
              <a:t>, </a:t>
            </a:r>
            <a:r>
              <a:rPr lang="ko-KR" altLang="en-US" sz="3200" dirty="0"/>
              <a:t>마지막처럼 영벡터가 존재했을 때</a:t>
            </a:r>
            <a:r>
              <a:rPr lang="en-US" altLang="ko-KR" sz="3200" dirty="0"/>
              <a:t> </a:t>
            </a:r>
            <a:r>
              <a:rPr lang="ko-KR" altLang="en-US" sz="3200" dirty="0"/>
              <a:t>상수항이 </a:t>
            </a:r>
            <a:r>
              <a:rPr lang="en-US" altLang="ko-KR" sz="3200" dirty="0"/>
              <a:t>0</a:t>
            </a:r>
            <a:r>
              <a:rPr lang="ko-KR" altLang="en-US" sz="3200" dirty="0"/>
              <a:t>인지</a:t>
            </a:r>
            <a:r>
              <a:rPr lang="en-US" altLang="ko-KR" sz="3200" dirty="0"/>
              <a:t> 0</a:t>
            </a:r>
            <a:r>
              <a:rPr lang="ko-KR" altLang="en-US" sz="3200" dirty="0"/>
              <a:t>이 아닌 상수인지에 따라 무한한 해</a:t>
            </a:r>
            <a:r>
              <a:rPr lang="en-US" altLang="ko-KR" sz="3200" dirty="0"/>
              <a:t>, </a:t>
            </a:r>
            <a:r>
              <a:rPr lang="ko-KR" altLang="en-US" sz="3200" dirty="0"/>
              <a:t>해가 없음으로 나뉠 수 있음을 </a:t>
            </a:r>
            <a:r>
              <a:rPr lang="ko-KR" altLang="en-US" sz="3200" dirty="0" err="1"/>
              <a:t>깨달았습니다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계수항과 상수항이 모두 </a:t>
            </a:r>
            <a:r>
              <a:rPr lang="en-US" altLang="ko-KR" sz="3200" dirty="0"/>
              <a:t>0</a:t>
            </a:r>
            <a:r>
              <a:rPr lang="ko-KR" altLang="en-US" sz="3200" dirty="0"/>
              <a:t>인 </a:t>
            </a:r>
            <a:r>
              <a:rPr lang="ko-KR" altLang="en-US" sz="3200" dirty="0" err="1"/>
              <a:t>영벡터</a:t>
            </a:r>
            <a:r>
              <a:rPr lang="ko-KR" altLang="en-US" sz="3200" dirty="0"/>
              <a:t> 행이 있을 경우</a:t>
            </a:r>
            <a:r>
              <a:rPr lang="en-US" altLang="ko-KR" sz="3200" dirty="0"/>
              <a:t>, </a:t>
            </a:r>
            <a:r>
              <a:rPr lang="ko-KR" altLang="en-US" sz="3200" dirty="0"/>
              <a:t>이를 모두 제외한 행만 고려했을 때</a:t>
            </a:r>
            <a:r>
              <a:rPr lang="en-US" altLang="ko-KR" sz="3200" dirty="0"/>
              <a:t> </a:t>
            </a:r>
            <a:r>
              <a:rPr lang="ko-KR" altLang="en-US" sz="3200" dirty="0"/>
              <a:t>실질적인 답을 계산할 수 있음을 </a:t>
            </a:r>
            <a:r>
              <a:rPr lang="ko-KR" altLang="en-US" sz="3200" dirty="0" err="1"/>
              <a:t>깨달았습니다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그래서 전 </a:t>
            </a:r>
            <a:r>
              <a:rPr lang="ko-KR" altLang="en-US" sz="3200" dirty="0" err="1">
                <a:highlight>
                  <a:srgbClr val="FFFF00"/>
                </a:highlight>
              </a:rPr>
              <a:t>의미없는</a:t>
            </a:r>
            <a:r>
              <a:rPr lang="ko-KR" altLang="en-US" sz="3200" dirty="0">
                <a:highlight>
                  <a:srgbClr val="FFFF00"/>
                </a:highlight>
              </a:rPr>
              <a:t> 영벡터를 제거</a:t>
            </a:r>
            <a:r>
              <a:rPr lang="ko-KR" altLang="en-US" sz="3200" dirty="0"/>
              <a:t>하고 숫자가 있는 행만 남도록 조작을 가한 상태에서 행렬의 크기에 따라 무한한 해를 판정하고</a:t>
            </a:r>
            <a:r>
              <a:rPr lang="en-US" altLang="ko-KR" sz="3200" dirty="0"/>
              <a:t>, </a:t>
            </a:r>
            <a:r>
              <a:rPr lang="ko-KR" altLang="en-US" sz="3200" dirty="0"/>
              <a:t>계수항은 없으나 상수항이 존재하는 경우는 해가 없다고 판정하며</a:t>
            </a:r>
            <a:r>
              <a:rPr lang="en-US" altLang="ko-KR" sz="3200" dirty="0"/>
              <a:t>, </a:t>
            </a:r>
            <a:r>
              <a:rPr lang="ko-KR" altLang="en-US" sz="3200" dirty="0"/>
              <a:t>그 나머지의 경우는 모두 유일해라고 판정하였습니다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판정한 결과에 따라 유일해인 경우 답 벡터에 인덱스 순서 반대로 해를 구할 수 있도록 하였습니다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95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AA5F78-A58A-9DDE-050B-44372614E24E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1/10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1D7E0-EB48-C758-6DAE-61955950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69" y="2113511"/>
            <a:ext cx="7264581" cy="3445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6B04C-4E28-7066-4DFE-D79CE2AB1CAB}"/>
              </a:ext>
            </a:extLst>
          </p:cNvPr>
          <p:cNvSpPr txBox="1"/>
          <p:nvPr/>
        </p:nvSpPr>
        <p:spPr>
          <a:xfrm>
            <a:off x="990600" y="6633157"/>
            <a:ext cx="1526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먼저</a:t>
            </a:r>
            <a:r>
              <a:rPr lang="en-US" altLang="ko-KR" sz="3200" dirty="0"/>
              <a:t>, </a:t>
            </a:r>
            <a:r>
              <a:rPr lang="ko-KR" altLang="en-US" sz="3200" dirty="0"/>
              <a:t>저는 </a:t>
            </a:r>
            <a:r>
              <a:rPr lang="en-US" altLang="ko-KR" sz="3200" dirty="0"/>
              <a:t>A, b</a:t>
            </a:r>
            <a:r>
              <a:rPr lang="ko-KR" altLang="en-US" sz="3200" dirty="0"/>
              <a:t>를 임의로 지정했습니다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보이는 </a:t>
            </a:r>
            <a:r>
              <a:rPr lang="en-US" altLang="ko-KR" sz="3200" dirty="0"/>
              <a:t>A</a:t>
            </a:r>
            <a:r>
              <a:rPr lang="ko-KR" altLang="en-US" sz="3200" dirty="0"/>
              <a:t>와 </a:t>
            </a:r>
            <a:r>
              <a:rPr lang="en-US" altLang="ko-KR" sz="3200" dirty="0"/>
              <a:t>b </a:t>
            </a:r>
            <a:r>
              <a:rPr lang="ko-KR" altLang="en-US" sz="3200" dirty="0"/>
              <a:t>변수는 각각 계수항과 상수항을 나타내는 벡터이며</a:t>
            </a:r>
            <a:r>
              <a:rPr lang="en-US" altLang="ko-KR" sz="3200" dirty="0"/>
              <a:t>, </a:t>
            </a:r>
            <a:r>
              <a:rPr lang="ko-KR" altLang="en-US" sz="3200" dirty="0"/>
              <a:t>아랫줄에서 </a:t>
            </a:r>
            <a:r>
              <a:rPr lang="en-US" altLang="ko-KR" sz="3200" dirty="0"/>
              <a:t>mat</a:t>
            </a:r>
            <a:r>
              <a:rPr lang="ko-KR" altLang="en-US" sz="3200" dirty="0"/>
              <a:t>이라는 변수를 선언해서 첨가행렬로 묶어주었습니다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그리고 계수 벡터의 사이즈를 </a:t>
            </a:r>
            <a:r>
              <a:rPr lang="en-US" altLang="ko-KR" sz="3200" dirty="0"/>
              <a:t>size() </a:t>
            </a:r>
            <a:r>
              <a:rPr lang="ko-KR" altLang="en-US" sz="3200" dirty="0"/>
              <a:t>함수로 구한 후 행과 열을 각각 </a:t>
            </a:r>
            <a:r>
              <a:rPr lang="en-US" altLang="ko-KR" sz="3200" dirty="0"/>
              <a:t>s1, s2 </a:t>
            </a:r>
            <a:r>
              <a:rPr lang="ko-KR" altLang="en-US" sz="3200" dirty="0"/>
              <a:t>변수에 저장하였습니다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다음 줄의 </a:t>
            </a:r>
            <a:r>
              <a:rPr lang="en-US" altLang="ko-KR" sz="3200" dirty="0">
                <a:highlight>
                  <a:srgbClr val="FFFF00"/>
                </a:highlight>
              </a:rPr>
              <a:t>p</a:t>
            </a:r>
            <a:r>
              <a:rPr lang="ko-KR" altLang="en-US" sz="3200" dirty="0">
                <a:highlight>
                  <a:srgbClr val="FFFF00"/>
                </a:highlight>
              </a:rPr>
              <a:t>는 </a:t>
            </a:r>
            <a:r>
              <a:rPr lang="en-US" altLang="ko-KR" sz="3200" dirty="0">
                <a:highlight>
                  <a:srgbClr val="FFFF00"/>
                </a:highlight>
              </a:rPr>
              <a:t>pivot</a:t>
            </a:r>
            <a:r>
              <a:rPr lang="ko-KR" altLang="en-US" sz="3200" dirty="0">
                <a:highlight>
                  <a:srgbClr val="FFFF00"/>
                </a:highlight>
              </a:rPr>
              <a:t>의 위치 좌표를 저장</a:t>
            </a:r>
            <a:r>
              <a:rPr lang="ko-KR" altLang="en-US" sz="3200" dirty="0"/>
              <a:t>하는 벡터입니다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- </a:t>
            </a:r>
            <a:r>
              <a:rPr lang="en-US" altLang="ko-KR" sz="3200" dirty="0" err="1"/>
              <a:t>Matlab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 속 모든 행렬은 </a:t>
            </a:r>
            <a:r>
              <a:rPr lang="en-US" altLang="ko-KR" sz="3200" dirty="0"/>
              <a:t>0</a:t>
            </a:r>
            <a:r>
              <a:rPr lang="ko-KR" altLang="en-US" sz="3200" dirty="0"/>
              <a:t>이 아닌 양의 정수로 시작하기 때문에 </a:t>
            </a:r>
            <a:r>
              <a:rPr lang="en-US" altLang="ko-KR" sz="3200" dirty="0"/>
              <a:t>(1,1)</a:t>
            </a:r>
            <a:r>
              <a:rPr lang="ko-KR" altLang="en-US" sz="3200" dirty="0"/>
              <a:t>로</a:t>
            </a:r>
            <a:r>
              <a:rPr lang="en-US" altLang="ko-KR" sz="3200" dirty="0"/>
              <a:t> </a:t>
            </a:r>
            <a:r>
              <a:rPr lang="ko-KR" altLang="en-US" sz="3200" dirty="0"/>
              <a:t>초기화하였습니다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78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E80B4-8762-6AE5-CFCE-7BB3624213DB}"/>
              </a:ext>
            </a:extLst>
          </p:cNvPr>
          <p:cNvSpPr txBox="1"/>
          <p:nvPr/>
        </p:nvSpPr>
        <p:spPr>
          <a:xfrm>
            <a:off x="609600" y="1102638"/>
            <a:ext cx="1526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/>
              <a:t>초기에 코딩할 때는 모든 경우를 세세히 나누어 계산하였지만</a:t>
            </a:r>
            <a:r>
              <a:rPr lang="en-US" altLang="ko-KR" sz="3200" dirty="0"/>
              <a:t>, </a:t>
            </a:r>
            <a:r>
              <a:rPr lang="ko-KR" altLang="en-US" sz="3200" dirty="0"/>
              <a:t>계속된 수정으로 최적화를 시도하였습니다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먼저</a:t>
            </a:r>
            <a:r>
              <a:rPr lang="en-US" altLang="ko-KR" sz="3200" dirty="0"/>
              <a:t>, </a:t>
            </a:r>
            <a:r>
              <a:rPr lang="en-US" altLang="ko-KR" sz="3200" dirty="0" err="1">
                <a:highlight>
                  <a:srgbClr val="FFFF00"/>
                </a:highlight>
              </a:rPr>
              <a:t>matlab</a:t>
            </a:r>
            <a:r>
              <a:rPr lang="ko-KR" altLang="en-US" sz="3200" dirty="0">
                <a:highlight>
                  <a:srgbClr val="FFFF00"/>
                </a:highlight>
              </a:rPr>
              <a:t>의 내장 함수를 사용</a:t>
            </a:r>
            <a:r>
              <a:rPr lang="ko-KR" altLang="en-US" sz="3200" dirty="0"/>
              <a:t>하여 코드를 줄였고 </a:t>
            </a:r>
            <a:r>
              <a:rPr lang="ko-KR" altLang="en-US" sz="3200" dirty="0">
                <a:highlight>
                  <a:srgbClr val="FFFF00"/>
                </a:highlight>
              </a:rPr>
              <a:t>경우의 수를 단순화</a:t>
            </a:r>
            <a:r>
              <a:rPr lang="ko-KR" altLang="en-US" sz="3200" dirty="0"/>
              <a:t>했습니다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/>
              <a:t>While</a:t>
            </a:r>
            <a:r>
              <a:rPr lang="ko-KR" altLang="en-US" sz="3200" dirty="0"/>
              <a:t>문은</a:t>
            </a:r>
            <a:r>
              <a:rPr lang="en-US" altLang="ko-KR" sz="3200" dirty="0"/>
              <a:t> pivot</a:t>
            </a:r>
            <a:r>
              <a:rPr lang="ko-KR" altLang="en-US" sz="3200" dirty="0"/>
              <a:t>이 밖으로 나가기 전까지 무한 반복하도록 하였습니다</a:t>
            </a:r>
            <a:r>
              <a:rPr lang="en-US" altLang="ko-KR" sz="32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저는 </a:t>
            </a:r>
            <a:r>
              <a:rPr lang="en-US" altLang="ko-KR" sz="3200" dirty="0"/>
              <a:t>pivot</a:t>
            </a:r>
            <a:r>
              <a:rPr lang="ko-KR" altLang="en-US" sz="3200" dirty="0"/>
              <a:t>의 두 위치 변수 값을 두고 세가지 경우로 나누어 생각해보았습니다</a:t>
            </a:r>
            <a:r>
              <a:rPr lang="en-US" altLang="ko-KR" sz="32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3200" dirty="0"/>
              <a:t>pivot</a:t>
            </a:r>
            <a:r>
              <a:rPr lang="ko-KR" altLang="en-US" sz="3200" dirty="0"/>
              <a:t>이 </a:t>
            </a:r>
            <a:r>
              <a:rPr lang="en-US" altLang="ko-KR" sz="3200" dirty="0"/>
              <a:t>0</a:t>
            </a:r>
            <a:r>
              <a:rPr lang="ko-KR" altLang="en-US" sz="3200" dirty="0"/>
              <a:t>일 때</a:t>
            </a:r>
            <a:r>
              <a:rPr lang="en-US" altLang="ko-KR" sz="3200" dirty="0"/>
              <a:t>, </a:t>
            </a:r>
            <a:r>
              <a:rPr lang="ko-KR" altLang="en-US" sz="3200" dirty="0"/>
              <a:t>그 아래 행에서 숫자를 찾지 못한 경우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en-US" altLang="ko-KR" sz="3200" dirty="0"/>
              <a:t>Pivot</a:t>
            </a:r>
            <a:r>
              <a:rPr lang="ko-KR" altLang="en-US" sz="3200" dirty="0"/>
              <a:t>이 </a:t>
            </a:r>
            <a:r>
              <a:rPr lang="en-US" altLang="ko-KR" sz="3200" dirty="0"/>
              <a:t>0</a:t>
            </a:r>
            <a:r>
              <a:rPr lang="ko-KR" altLang="en-US" sz="3200" dirty="0"/>
              <a:t>일 때</a:t>
            </a:r>
            <a:r>
              <a:rPr lang="en-US" altLang="ko-KR" sz="3200" dirty="0"/>
              <a:t>, </a:t>
            </a:r>
            <a:r>
              <a:rPr lang="ko-KR" altLang="en-US" sz="3200" dirty="0"/>
              <a:t>그 아래 행에서 숫자를 찾은 경우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en-US" altLang="ko-KR" sz="3200" dirty="0"/>
              <a:t>Pivot</a:t>
            </a:r>
            <a:r>
              <a:rPr lang="ko-KR" altLang="en-US" sz="3200" dirty="0"/>
              <a:t>이 </a:t>
            </a:r>
            <a:r>
              <a:rPr lang="en-US" altLang="ko-KR" sz="3200" dirty="0"/>
              <a:t>0</a:t>
            </a:r>
            <a:r>
              <a:rPr lang="ko-KR" altLang="en-US" sz="3200" dirty="0"/>
              <a:t>이 아닌 경우</a:t>
            </a:r>
            <a:endParaRPr lang="en-US" altLang="ko-KR" sz="3200" dirty="0"/>
          </a:p>
          <a:p>
            <a:r>
              <a:rPr lang="ko-KR" altLang="en-US" sz="3200" dirty="0"/>
              <a:t>이 세가지 경우를 순서도를 그려 정확히 이해하고 문제를 해결했습니다</a:t>
            </a:r>
            <a:r>
              <a:rPr lang="en-US" altLang="ko-KR" sz="3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F9F91-8AAF-F159-971A-8956735F0B94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2/10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B8C41-A2A7-C56C-752B-6260DF107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5"/>
          <a:stretch/>
        </p:blipFill>
        <p:spPr>
          <a:xfrm>
            <a:off x="3759466" y="5626953"/>
            <a:ext cx="8737067" cy="5462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96E33-D072-3E22-7418-FDADC36F33EB}"/>
              </a:ext>
            </a:extLst>
          </p:cNvPr>
          <p:cNvSpPr txBox="1"/>
          <p:nvPr/>
        </p:nvSpPr>
        <p:spPr>
          <a:xfrm>
            <a:off x="609600" y="11114782"/>
            <a:ext cx="1526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즉</a:t>
            </a:r>
            <a:r>
              <a:rPr lang="en-US" altLang="ko-KR" sz="3200" dirty="0"/>
              <a:t>, </a:t>
            </a:r>
            <a:r>
              <a:rPr lang="ko-KR" altLang="en-US" sz="3200" dirty="0"/>
              <a:t>두번의 조건문을 통해 </a:t>
            </a:r>
            <a:r>
              <a:rPr lang="en-US" altLang="ko-KR" sz="3200" dirty="0">
                <a:highlight>
                  <a:srgbClr val="FFFF00"/>
                </a:highlight>
              </a:rPr>
              <a:t>pivot</a:t>
            </a:r>
            <a:r>
              <a:rPr lang="ko-KR" altLang="en-US" sz="3200" dirty="0">
                <a:highlight>
                  <a:srgbClr val="FFFF00"/>
                </a:highlight>
              </a:rPr>
              <a:t>을 열만 옮길 것인지</a:t>
            </a:r>
            <a:r>
              <a:rPr lang="en-US" altLang="ko-KR" sz="3200" dirty="0">
                <a:highlight>
                  <a:srgbClr val="FFFF00"/>
                </a:highlight>
              </a:rPr>
              <a:t>, </a:t>
            </a:r>
            <a:r>
              <a:rPr lang="ko-KR" altLang="en-US" sz="3200" dirty="0">
                <a:highlight>
                  <a:srgbClr val="FFFF00"/>
                </a:highlight>
              </a:rPr>
              <a:t>행 열 모두 옮길 것인지를 결정</a:t>
            </a:r>
            <a:r>
              <a:rPr lang="ko-KR" altLang="en-US" sz="3200" dirty="0"/>
              <a:t>하게 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551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5F1FED-0DBA-C3D4-2F02-DB0E28EA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7" y="1967808"/>
            <a:ext cx="13686806" cy="2756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3/10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4E5E8-43DC-D4CB-C82A-C92CE04EBD46}"/>
              </a:ext>
            </a:extLst>
          </p:cNvPr>
          <p:cNvSpPr txBox="1"/>
          <p:nvPr/>
        </p:nvSpPr>
        <p:spPr>
          <a:xfrm>
            <a:off x="990600" y="5451664"/>
            <a:ext cx="1526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/>
              <a:t>Find </a:t>
            </a:r>
            <a:r>
              <a:rPr lang="ko-KR" altLang="en-US" sz="3200" dirty="0"/>
              <a:t>함수를 이용해서 </a:t>
            </a:r>
            <a:r>
              <a:rPr lang="en-US" altLang="ko-KR" sz="3200" dirty="0"/>
              <a:t>mat </a:t>
            </a:r>
            <a:r>
              <a:rPr lang="ko-KR" altLang="en-US" sz="3200" dirty="0"/>
              <a:t>첨가행렬의 </a:t>
            </a:r>
            <a:r>
              <a:rPr lang="en-US" altLang="ko-KR" sz="3200" dirty="0"/>
              <a:t>pivot </a:t>
            </a:r>
            <a:r>
              <a:rPr lang="ko-KR" altLang="en-US" sz="3200" dirty="0"/>
              <a:t>열 아래에서 </a:t>
            </a:r>
            <a:r>
              <a:rPr lang="en-US" altLang="ko-KR" sz="3200" dirty="0"/>
              <a:t>0</a:t>
            </a:r>
            <a:r>
              <a:rPr lang="ko-KR" altLang="en-US" sz="3200" dirty="0"/>
              <a:t>이 아닌 숫자로 이루어진 요소를</a:t>
            </a:r>
            <a:r>
              <a:rPr lang="en-US" altLang="ko-KR" sz="3200" dirty="0"/>
              <a:t> 1</a:t>
            </a:r>
            <a:r>
              <a:rPr lang="ko-KR" altLang="en-US" sz="3200" dirty="0"/>
              <a:t>개 찾습니다</a:t>
            </a:r>
            <a:r>
              <a:rPr lang="en-US" altLang="ko-KR" sz="3200" dirty="0"/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3200" dirty="0"/>
              <a:t>Find(</a:t>
            </a:r>
            <a:r>
              <a:rPr lang="ko-KR" altLang="en-US" sz="3200" dirty="0"/>
              <a:t>대상 행렬과 조건</a:t>
            </a:r>
            <a:r>
              <a:rPr lang="en-US" altLang="ko-KR" sz="3200" dirty="0"/>
              <a:t>, </a:t>
            </a:r>
            <a:r>
              <a:rPr lang="ko-KR" altLang="en-US" sz="3200" dirty="0"/>
              <a:t>찾을 개수</a:t>
            </a:r>
            <a:r>
              <a:rPr lang="en-US" altLang="ko-KR" sz="3200" dirty="0"/>
              <a:t>) -&gt; </a:t>
            </a:r>
            <a:r>
              <a:rPr lang="ko-KR" altLang="en-US" sz="3200" dirty="0"/>
              <a:t>행렬 벡터 전환</a:t>
            </a:r>
            <a:r>
              <a:rPr lang="en-US" altLang="ko-KR" sz="3200" dirty="0"/>
              <a:t>(</a:t>
            </a:r>
            <a:r>
              <a:rPr lang="ko-KR" altLang="en-US" sz="3200" dirty="0"/>
              <a:t>만약 없다면 </a:t>
            </a:r>
            <a:r>
              <a:rPr lang="ko-KR" altLang="en-US" sz="3200" dirty="0" err="1"/>
              <a:t>비어있음을</a:t>
            </a:r>
            <a:r>
              <a:rPr lang="ko-KR" altLang="en-US" sz="3200" dirty="0"/>
              <a:t> 반환</a:t>
            </a:r>
            <a:r>
              <a:rPr lang="en-US" altLang="ko-KR" sz="3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101-861B-CCF1-35F3-F2958F0230D2}"/>
              </a:ext>
            </a:extLst>
          </p:cNvPr>
          <p:cNvSpPr txBox="1"/>
          <p:nvPr/>
        </p:nvSpPr>
        <p:spPr>
          <a:xfrm>
            <a:off x="990600" y="8042374"/>
            <a:ext cx="1526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&lt;1</a:t>
            </a:r>
            <a:r>
              <a:rPr lang="ko-KR" altLang="en-US" sz="3200" dirty="0"/>
              <a:t>번째 경우</a:t>
            </a:r>
            <a:r>
              <a:rPr lang="en-US" altLang="ko-KR" sz="3200" dirty="0"/>
              <a:t>&gt;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만약 </a:t>
            </a:r>
            <a:r>
              <a:rPr lang="en-US" altLang="ko-KR" sz="3200" dirty="0"/>
              <a:t>pivot</a:t>
            </a:r>
            <a:r>
              <a:rPr lang="ko-KR" altLang="en-US" sz="3200" dirty="0"/>
              <a:t>이 </a:t>
            </a:r>
            <a:r>
              <a:rPr lang="en-US" altLang="ko-KR" sz="3200" dirty="0"/>
              <a:t>0</a:t>
            </a:r>
            <a:r>
              <a:rPr lang="ko-KR" altLang="en-US" sz="3200" dirty="0"/>
              <a:t>일 경우 그리고 그 아래 행에서 </a:t>
            </a:r>
            <a:r>
              <a:rPr lang="en-US" altLang="ko-KR" sz="3200" dirty="0"/>
              <a:t>0</a:t>
            </a:r>
            <a:r>
              <a:rPr lang="ko-KR" altLang="en-US" sz="3200" dirty="0"/>
              <a:t>이 아닌 숫자가 있는 요소가 없어서 </a:t>
            </a:r>
            <a:r>
              <a:rPr lang="ko-KR" altLang="en-US" sz="3200" dirty="0" err="1"/>
              <a:t>비어있다면</a:t>
            </a:r>
            <a:r>
              <a:rPr lang="en-US" altLang="ko-KR" sz="3200" dirty="0"/>
              <a:t>, </a:t>
            </a:r>
            <a:r>
              <a:rPr lang="en-US" altLang="ko-KR" sz="3200" dirty="0">
                <a:highlight>
                  <a:srgbClr val="FFFF00"/>
                </a:highlight>
              </a:rPr>
              <a:t>pivot</a:t>
            </a:r>
            <a:r>
              <a:rPr lang="ko-KR" altLang="en-US" sz="3200" dirty="0">
                <a:highlight>
                  <a:srgbClr val="FFFF00"/>
                </a:highlight>
              </a:rPr>
              <a:t>을 오른쪽으로 한 칸 움직입니다</a:t>
            </a:r>
            <a:r>
              <a:rPr lang="en-US" altLang="ko-KR" sz="3200" dirty="0"/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3200" dirty="0" err="1"/>
              <a:t>Isempty</a:t>
            </a:r>
            <a:r>
              <a:rPr lang="en-US" altLang="ko-KR" sz="3200" dirty="0"/>
              <a:t>(</a:t>
            </a:r>
            <a:r>
              <a:rPr lang="ko-KR" altLang="en-US" sz="3200" dirty="0"/>
              <a:t>행렬</a:t>
            </a:r>
            <a:r>
              <a:rPr lang="en-US" altLang="ko-KR" sz="3200" dirty="0"/>
              <a:t>) -&gt; true or false </a:t>
            </a:r>
            <a:r>
              <a:rPr lang="ko-KR" altLang="en-US" sz="3200" dirty="0"/>
              <a:t>반환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839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2F708-195B-A400-958C-D0C2673E7731}"/>
              </a:ext>
            </a:extLst>
          </p:cNvPr>
          <p:cNvSpPr txBox="1"/>
          <p:nvPr/>
        </p:nvSpPr>
        <p:spPr>
          <a:xfrm>
            <a:off x="609600" y="548640"/>
            <a:ext cx="2632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 설명 </a:t>
            </a:r>
            <a:r>
              <a:rPr lang="en-US" altLang="ko-KR" sz="3000" dirty="0"/>
              <a:t>4/10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101-861B-CCF1-35F3-F2958F0230D2}"/>
              </a:ext>
            </a:extLst>
          </p:cNvPr>
          <p:cNvSpPr txBox="1"/>
          <p:nvPr/>
        </p:nvSpPr>
        <p:spPr>
          <a:xfrm>
            <a:off x="990600" y="7117638"/>
            <a:ext cx="1526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&lt;2</a:t>
            </a:r>
            <a:r>
              <a:rPr lang="ko-KR" altLang="en-US" sz="3200" dirty="0"/>
              <a:t>번째 경우</a:t>
            </a:r>
            <a:r>
              <a:rPr lang="en-US" altLang="ko-KR" sz="3200" dirty="0"/>
              <a:t>&gt;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만약 </a:t>
            </a:r>
            <a:r>
              <a:rPr lang="en-US" altLang="ko-KR" sz="3200" dirty="0"/>
              <a:t>pivot</a:t>
            </a:r>
            <a:r>
              <a:rPr lang="ko-KR" altLang="en-US" sz="3200" dirty="0"/>
              <a:t>이 </a:t>
            </a:r>
            <a:r>
              <a:rPr lang="en-US" altLang="ko-KR" sz="3200" dirty="0"/>
              <a:t>0</a:t>
            </a:r>
            <a:r>
              <a:rPr lang="ko-KR" altLang="en-US" sz="3200" dirty="0"/>
              <a:t>일 경우</a:t>
            </a:r>
            <a:r>
              <a:rPr lang="en-US" altLang="ko-KR" sz="3200" dirty="0"/>
              <a:t>, </a:t>
            </a:r>
            <a:r>
              <a:rPr lang="ko-KR" altLang="en-US" sz="3200" dirty="0"/>
              <a:t>그러나 숫자를 찾아서 교체 가능성이 있는 경우</a:t>
            </a:r>
            <a:r>
              <a:rPr lang="en-US" altLang="ko-KR" sz="3200" dirty="0"/>
              <a:t>, temp</a:t>
            </a:r>
            <a:r>
              <a:rPr lang="ko-KR" altLang="en-US" sz="3200" dirty="0"/>
              <a:t>라는 중간 변수를 선언해서 </a:t>
            </a:r>
            <a:r>
              <a:rPr lang="ko-KR" altLang="en-US" sz="3200" dirty="0">
                <a:highlight>
                  <a:srgbClr val="FFFF00"/>
                </a:highlight>
              </a:rPr>
              <a:t>두 행을 교체</a:t>
            </a:r>
            <a:r>
              <a:rPr lang="ko-KR" altLang="en-US" sz="3200" dirty="0"/>
              <a:t>합니다</a:t>
            </a:r>
            <a:r>
              <a:rPr lang="en-US" altLang="ko-KR" sz="3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56B0C-247B-AA52-67BB-A68D962F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04" y="2542084"/>
            <a:ext cx="9460155" cy="31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6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281</TotalTime>
  <Words>1498</Words>
  <Application>Microsoft Office PowerPoint</Application>
  <PresentationFormat>사용자 지정</PresentationFormat>
  <Paragraphs>137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</dc:creator>
  <cp:lastModifiedBy>경은</cp:lastModifiedBy>
  <cp:revision>10</cp:revision>
  <dcterms:created xsi:type="dcterms:W3CDTF">2023-03-22T08:06:44Z</dcterms:created>
  <dcterms:modified xsi:type="dcterms:W3CDTF">2023-03-27T14:28:00Z</dcterms:modified>
</cp:coreProperties>
</file>