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7"/>
  </p:notesMasterIdLst>
  <p:sldIdLst>
    <p:sldId id="256" r:id="rId3"/>
    <p:sldId id="261" r:id="rId4"/>
    <p:sldId id="259" r:id="rId5"/>
    <p:sldId id="260" r:id="rId6"/>
    <p:sldId id="258" r:id="rId7"/>
    <p:sldId id="257" r:id="rId8"/>
    <p:sldId id="265" r:id="rId9"/>
    <p:sldId id="268" r:id="rId10"/>
    <p:sldId id="269" r:id="rId11"/>
    <p:sldId id="266" r:id="rId12"/>
    <p:sldId id="267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  <p14:sldId id="261"/>
            <p14:sldId id="259"/>
            <p14:sldId id="260"/>
            <p14:sldId id="258"/>
            <p14:sldId id="257"/>
            <p14:sldId id="265"/>
            <p14:sldId id="268"/>
            <p14:sldId id="269"/>
            <p14:sldId id="266"/>
            <p14:sldId id="267"/>
            <p14:sldId id="262"/>
            <p14:sldId id="263"/>
            <p14:sldId id="264"/>
          </p14:sldIdLst>
        </p14:section>
        <p14:section name="디자인, 감동, 공동 작업" id="{B9B51309-D148-4332-87C2-07BE32FBCA3B}">
          <p14:sldIdLst/>
        </p14:section>
        <p14:section name="자세히 알아보기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280" autoAdjust="0"/>
  </p:normalViewPr>
  <p:slideViewPr>
    <p:cSldViewPr snapToGrid="0">
      <p:cViewPr varScale="1">
        <p:scale>
          <a:sx n="103" d="100"/>
          <a:sy n="103" d="100"/>
        </p:scale>
        <p:origin x="-108" y="-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EC13577B-6902-467D-A26C-08A0DD5E4E03}" type="datetimeFigureOut">
              <a:t>2015-01-02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DF61EA0F-A667-4B49-8422-0062BC55E249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1">
              <a:defRPr lang="ko-KR" sz="54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1">
              <a:lnSpc>
                <a:spcPct val="150000"/>
              </a:lnSpc>
              <a:spcBef>
                <a:spcPts val="600"/>
              </a:spcBef>
              <a:buNone/>
              <a:defRPr lang="ko-KR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1">
              <a:buNone/>
              <a:defRPr lang="ko-KR" sz="2000"/>
            </a:lvl2pPr>
            <a:lvl3pPr marL="914400" indent="0" algn="ctr" latinLnBrk="1">
              <a:buNone/>
              <a:defRPr lang="ko-KR" sz="1800"/>
            </a:lvl3pPr>
            <a:lvl4pPr marL="1371600" indent="0" algn="ctr" latinLnBrk="1">
              <a:buNone/>
              <a:defRPr lang="ko-KR" sz="1600"/>
            </a:lvl4pPr>
            <a:lvl5pPr marL="1828800" indent="0" algn="ctr" latinLnBrk="1">
              <a:buNone/>
              <a:defRPr lang="ko-KR" sz="1600"/>
            </a:lvl5pPr>
            <a:lvl6pPr marL="2286000" indent="0" algn="ctr" latinLnBrk="1">
              <a:buNone/>
              <a:defRPr lang="ko-KR" sz="1600"/>
            </a:lvl6pPr>
            <a:lvl7pPr marL="2743200" indent="0" algn="ctr" latinLnBrk="1">
              <a:buNone/>
              <a:defRPr lang="ko-KR" sz="1600"/>
            </a:lvl7pPr>
            <a:lvl8pPr marL="3200400" indent="0" algn="ctr" latinLnBrk="1">
              <a:buNone/>
              <a:defRPr lang="ko-KR" sz="1600"/>
            </a:lvl8pPr>
            <a:lvl9pPr marL="3657600" indent="0" algn="ctr" latinLnBrk="1">
              <a:buNone/>
              <a:defRPr lang="ko-KR"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2015-01-02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2015-01-02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2015-01-02</a:t>
            </a:fld>
            <a:endParaRPr 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1">
              <a:lnSpc>
                <a:spcPct val="150000"/>
              </a:lnSpc>
              <a:spcAft>
                <a:spcPts val="1200"/>
              </a:spcAft>
              <a:buNone/>
              <a:defRPr lang="ko-KR" sz="1600">
                <a:solidFill>
                  <a:schemeClr val="bg1">
                    <a:lumMod val="50000"/>
                  </a:schemeClr>
                </a:solidFill>
              </a:defRPr>
            </a:lvl1pPr>
            <a:lvl2pPr latinLnBrk="1">
              <a:lnSpc>
                <a:spcPct val="150000"/>
              </a:lnSpc>
              <a:spcAft>
                <a:spcPts val="1200"/>
              </a:spcAft>
              <a:defRPr lang="ko-KR" sz="1400">
                <a:solidFill>
                  <a:schemeClr val="bg1">
                    <a:lumMod val="50000"/>
                  </a:schemeClr>
                </a:solidFill>
              </a:defRPr>
            </a:lvl2pPr>
            <a:lvl3pPr latinLnBrk="1">
              <a:lnSpc>
                <a:spcPct val="150000"/>
              </a:lnSpc>
              <a:spcAft>
                <a:spcPts val="1200"/>
              </a:spcAft>
              <a:defRPr lang="ko-KR" sz="1200">
                <a:solidFill>
                  <a:schemeClr val="bg1">
                    <a:lumMod val="50000"/>
                  </a:schemeClr>
                </a:solidFill>
              </a:defRPr>
            </a:lvl3pPr>
            <a:lvl4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4pPr>
            <a:lvl5pPr latinLnBrk="1">
              <a:lnSpc>
                <a:spcPct val="150000"/>
              </a:lnSpc>
              <a:spcAft>
                <a:spcPts val="1200"/>
              </a:spcAft>
              <a:defRPr lang="ko-KR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  <a:p>
            <a:pPr lvl="1" latinLnBrk="1"/>
            <a:r>
              <a:rPr lang="ko-KR" altLang="en-US" smtClean="0"/>
              <a:t>둘째 수준</a:t>
            </a:r>
          </a:p>
          <a:p>
            <a:pPr lvl="2" latinLnBrk="1"/>
            <a:r>
              <a:rPr lang="ko-KR" altLang="en-US" smtClean="0"/>
              <a:t>셋째 수준</a:t>
            </a:r>
          </a:p>
          <a:p>
            <a:pPr lvl="3" latinLnBrk="1"/>
            <a:r>
              <a:rPr lang="ko-KR" altLang="en-US" smtClean="0"/>
              <a:t>넷째 수준</a:t>
            </a:r>
          </a:p>
          <a:p>
            <a:pPr lvl="4" latinLnBrk="1"/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2015-01-02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ko-KR"/>
          </a:p>
        </p:txBody>
      </p:sp>
      <p:sp>
        <p:nvSpPr>
          <p:cNvPr id="8" name="사각형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1">
              <a:defRPr lang="ko-KR" sz="480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1">
              <a:lnSpc>
                <a:spcPct val="150000"/>
              </a:lnSpc>
              <a:buNone/>
              <a:defRPr lang="ko-KR" sz="2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/>
            </a:lvl2pPr>
            <a:lvl3pPr marL="914400" indent="0" latinLnBrk="1">
              <a:buNone/>
              <a:defRPr lang="ko-KR" sz="1800"/>
            </a:lvl3pPr>
            <a:lvl4pPr marL="1371600" indent="0" latinLnBrk="1">
              <a:buNone/>
              <a:defRPr lang="ko-KR" sz="1600"/>
            </a:lvl4pPr>
            <a:lvl5pPr marL="1828800" indent="0" latinLnBrk="1">
              <a:buNone/>
              <a:defRPr lang="ko-KR" sz="1600"/>
            </a:lvl5pPr>
            <a:lvl6pPr marL="2286000" indent="0" latinLnBrk="1">
              <a:buNone/>
              <a:defRPr lang="ko-KR" sz="1600"/>
            </a:lvl6pPr>
            <a:lvl7pPr marL="2743200" indent="0" latinLnBrk="1">
              <a:buNone/>
              <a:defRPr lang="ko-KR" sz="1600"/>
            </a:lvl7pPr>
            <a:lvl8pPr marL="3200400" indent="0" latinLnBrk="1">
              <a:buNone/>
              <a:defRPr lang="ko-KR" sz="1600"/>
            </a:lvl8pPr>
            <a:lvl9pPr marL="3657600" indent="0" latinLnBrk="1">
              <a:buNone/>
              <a:defRPr lang="ko-KR" sz="16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1/2/2015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8" name="사각형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1/2/2015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9" name="사각형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1">
              <a:buNone/>
              <a:defRPr lang="ko-KR"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1/2/2015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sp>
        <p:nvSpPr>
          <p:cNvPr id="11" name="사각형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1">
              <a:defRPr lang="ko-KR"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1/2/2015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7" name="사각형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1/2/2015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1">
              <a:defRPr lang="ko-KR" sz="16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defRPr 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latinLnBrk="1">
              <a:defRPr lang="ko-KR" sz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latinLnBrk="1">
              <a:defRPr lang="ko-KR" sz="11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마스터 텍스트 스타일을 편집합니다</a:t>
            </a:r>
          </a:p>
          <a:p>
            <a:pPr marL="0" lvl="1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둘째 수준</a:t>
            </a:r>
          </a:p>
          <a:p>
            <a:pPr marL="0" lvl="2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셋째 수준</a:t>
            </a:r>
          </a:p>
          <a:p>
            <a:pPr marL="0" lvl="3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넷째 수준</a:t>
            </a:r>
          </a:p>
          <a:p>
            <a:pPr marL="0" lvl="4" indent="0" latinLnBrk="1">
              <a:lnSpc>
                <a:spcPct val="150000"/>
              </a:lnSpc>
              <a:spcAft>
                <a:spcPts val="1200"/>
              </a:spcAft>
              <a:buNone/>
            </a:pPr>
            <a:r>
              <a:rPr lang="ko-KR" altLang="en-US" smtClean="0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1/2/2015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1"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1">
              <a:buNone/>
              <a:defRPr lang="ko-KR"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1">
              <a:buNone/>
              <a:defRPr lang="ko-KR"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latinLnBrk="1">
              <a:buNone/>
              <a:defRPr lang="ko-KR" sz="1400"/>
            </a:lvl2pPr>
            <a:lvl3pPr marL="914400" indent="0" latinLnBrk="1">
              <a:buNone/>
              <a:defRPr lang="ko-KR" sz="1200"/>
            </a:lvl3pPr>
            <a:lvl4pPr marL="1371600" indent="0" latinLnBrk="1">
              <a:buNone/>
              <a:defRPr lang="ko-KR" sz="1000"/>
            </a:lvl4pPr>
            <a:lvl5pPr marL="1828800" indent="0" latinLnBrk="1">
              <a:buNone/>
              <a:defRPr lang="ko-KR" sz="1000"/>
            </a:lvl5pPr>
            <a:lvl6pPr marL="2286000" indent="0" latinLnBrk="1">
              <a:buNone/>
              <a:defRPr lang="ko-KR" sz="1000"/>
            </a:lvl6pPr>
            <a:lvl7pPr marL="2743200" indent="0" latinLnBrk="1">
              <a:buNone/>
              <a:defRPr lang="ko-KR" sz="1000"/>
            </a:lvl7pPr>
            <a:lvl8pPr marL="3200400" indent="0" latinLnBrk="1">
              <a:buNone/>
              <a:defRPr lang="ko-KR" sz="1000"/>
            </a:lvl8pPr>
            <a:lvl9pPr marL="3657600" indent="0" latinLnBrk="1">
              <a:buNone/>
              <a:defRPr lang="ko-KR" sz="1000"/>
            </a:lvl9pPr>
          </a:lstStyle>
          <a:p>
            <a:pPr lvl="0" latinLnBrk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1/2/2015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BEEBAAA-29B5-4AF5-BC5F-7E580C29002D}" type="datetimeFigureOut">
              <a:rPr lang="en-US" altLang="ko-KR" smtClean="0"/>
              <a:pPr/>
              <a:t>1/2/2015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lang="ko-KR"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경보발령시스템 샘플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24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기능규격서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발령시스</a:t>
            </a:r>
            <a:r>
              <a:rPr lang="ko-KR" altLang="en-US" dirty="0"/>
              <a:t>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9654308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smtClean="0"/>
              <a:t>GUI </a:t>
            </a:r>
            <a:r>
              <a:rPr lang="ko-KR" altLang="en-US" sz="1400" dirty="0" smtClean="0"/>
              <a:t>활용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smtClean="0"/>
              <a:t>CAP 1.2 Library</a:t>
            </a:r>
            <a:r>
              <a:rPr lang="ko-KR" altLang="en-US" sz="1400" dirty="0" smtClean="0"/>
              <a:t>를 활용한 </a:t>
            </a:r>
            <a:r>
              <a:rPr lang="en-US" altLang="ko-KR" sz="1400" dirty="0" smtClean="0"/>
              <a:t>CAP </a:t>
            </a:r>
            <a:r>
              <a:rPr lang="ko-KR" altLang="en-US" sz="1400" dirty="0" smtClean="0"/>
              <a:t>메시지 작성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dirty="0" smtClean="0"/>
              <a:t>학번을 발령시스템의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로 할 것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dirty="0" smtClean="0"/>
              <a:t>경보를 발령할 수 있고</a:t>
            </a:r>
            <a:r>
              <a:rPr lang="en-US" altLang="ko-KR" sz="1400" dirty="0" smtClean="0"/>
              <a:t>, ‘</a:t>
            </a:r>
            <a:r>
              <a:rPr lang="en-US" altLang="ko-KR" sz="1400" dirty="0" err="1" smtClean="0"/>
              <a:t>Ack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수신할 수 있어야 함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smtClean="0"/>
              <a:t>CAP </a:t>
            </a:r>
            <a:r>
              <a:rPr lang="ko-KR" altLang="en-US" sz="1400" dirty="0" smtClean="0"/>
              <a:t>메시지 요구사항</a:t>
            </a:r>
            <a:endParaRPr lang="en-US" altLang="ko-KR" sz="14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err="1" smtClean="0"/>
              <a:t>Alert.sender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발령시스템의 </a:t>
            </a:r>
            <a:r>
              <a:rPr lang="en-US" altLang="ko-KR" sz="1200" dirty="0" smtClean="0"/>
              <a:t>ID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err="1" smtClean="0"/>
              <a:t>Alert.addresses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경보가 발령될 지역</a:t>
            </a:r>
            <a:r>
              <a:rPr lang="en-US" altLang="ko-KR" sz="1200" dirty="0" smtClean="0"/>
              <a:t>, “Seoul”, “</a:t>
            </a:r>
            <a:r>
              <a:rPr lang="en-US" altLang="ko-KR" sz="1200" dirty="0" err="1" smtClean="0"/>
              <a:t>Deagu</a:t>
            </a:r>
            <a:r>
              <a:rPr lang="en-US" altLang="ko-KR" sz="1200" dirty="0" smtClean="0"/>
              <a:t>”, “Busan”, “</a:t>
            </a:r>
            <a:r>
              <a:rPr lang="en-US" altLang="ko-KR" sz="1200" dirty="0" err="1" smtClean="0"/>
              <a:t>Jeju</a:t>
            </a:r>
            <a:r>
              <a:rPr lang="en-US" altLang="ko-KR" sz="1200" dirty="0" smtClean="0"/>
              <a:t>” </a:t>
            </a:r>
            <a:r>
              <a:rPr lang="ko-KR" altLang="en-US" sz="1200" dirty="0" smtClean="0"/>
              <a:t>중에 하나 선택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smtClean="0"/>
              <a:t>JMS </a:t>
            </a:r>
            <a:r>
              <a:rPr lang="ko-KR" altLang="en-US" sz="1400" dirty="0" smtClean="0"/>
              <a:t>통신 요구사항</a:t>
            </a:r>
            <a:endParaRPr lang="en-US" altLang="ko-KR" sz="14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Queue producer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destination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ase.alerterToGatewayQueue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로 지정할 것</a:t>
            </a:r>
            <a:endParaRPr lang="en-US" altLang="ko-KR" sz="12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Queue consumer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destination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“</a:t>
            </a:r>
            <a:r>
              <a:rPr lang="ko-KR" altLang="en-US" sz="1200" dirty="0" smtClean="0"/>
              <a:t>학번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으로 지정할 것</a:t>
            </a:r>
            <a:endParaRPr lang="en-US" altLang="ko-KR" sz="12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200" dirty="0" smtClean="0"/>
          </a:p>
          <a:p>
            <a:pPr marL="14859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1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317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기능규격서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경보시스템</a:t>
            </a:r>
            <a:endParaRPr lang="ko-KR" altLang="en-US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9654308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smtClean="0"/>
              <a:t>GUI </a:t>
            </a:r>
            <a:r>
              <a:rPr lang="ko-KR" altLang="en-US" sz="1400" dirty="0" smtClean="0"/>
              <a:t>활용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smtClean="0"/>
              <a:t>CAP 1.2 Library</a:t>
            </a:r>
            <a:r>
              <a:rPr lang="ko-KR" altLang="en-US" sz="1400" dirty="0" smtClean="0"/>
              <a:t>를 활용한 </a:t>
            </a:r>
            <a:r>
              <a:rPr lang="en-US" altLang="ko-KR" sz="1400" dirty="0" smtClean="0"/>
              <a:t>CAP </a:t>
            </a:r>
            <a:r>
              <a:rPr lang="ko-KR" altLang="en-US" sz="1400" dirty="0" smtClean="0"/>
              <a:t>메시지 작성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/>
              <a:t>“Seoul”, “</a:t>
            </a:r>
            <a:r>
              <a:rPr lang="en-US" altLang="ko-KR" sz="1400" dirty="0" err="1"/>
              <a:t>Deagu</a:t>
            </a:r>
            <a:r>
              <a:rPr lang="en-US" altLang="ko-KR" sz="1400" dirty="0"/>
              <a:t>”, “Busan”, “</a:t>
            </a:r>
            <a:r>
              <a:rPr lang="en-US" altLang="ko-KR" sz="1400" dirty="0" err="1"/>
              <a:t>Jeju</a:t>
            </a:r>
            <a:r>
              <a:rPr lang="en-US" altLang="ko-KR" sz="1400" dirty="0"/>
              <a:t>” </a:t>
            </a:r>
            <a:r>
              <a:rPr lang="ko-KR" altLang="en-US" sz="1400" dirty="0"/>
              <a:t>중에 </a:t>
            </a:r>
            <a:r>
              <a:rPr lang="ko-KR" altLang="en-US" sz="1400" dirty="0" smtClean="0"/>
              <a:t>하나만 경보시스템의 </a:t>
            </a:r>
            <a:r>
              <a:rPr lang="en-US" altLang="ko-KR" sz="1400" dirty="0" smtClean="0"/>
              <a:t>Location</a:t>
            </a:r>
            <a:r>
              <a:rPr lang="ko-KR" altLang="en-US" sz="1400" dirty="0" smtClean="0"/>
              <a:t>으로 할 것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400" dirty="0" smtClean="0"/>
              <a:t>경보를 수신할 </a:t>
            </a:r>
            <a:r>
              <a:rPr lang="ko-KR" altLang="en-US" sz="1400" dirty="0"/>
              <a:t>수 있고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Ack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송신할 </a:t>
            </a:r>
            <a:r>
              <a:rPr lang="ko-KR" altLang="en-US" sz="1400" dirty="0"/>
              <a:t>수 있어야 </a:t>
            </a:r>
            <a:r>
              <a:rPr lang="ko-KR" altLang="en-US" sz="1400" dirty="0" smtClean="0"/>
              <a:t>함</a:t>
            </a:r>
            <a:endParaRPr lang="en-US" altLang="ko-KR" sz="14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400" dirty="0" smtClean="0"/>
              <a:t>CAP </a:t>
            </a:r>
            <a:r>
              <a:rPr lang="ko-KR" altLang="en-US" sz="1400" dirty="0" smtClean="0"/>
              <a:t>메시지 요구사항</a:t>
            </a:r>
            <a:endParaRPr lang="en-US" altLang="ko-KR" sz="14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err="1" smtClean="0"/>
              <a:t>Alert.sender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경보시스템의 </a:t>
            </a:r>
            <a:r>
              <a:rPr lang="en-US" altLang="ko-KR" sz="1200" dirty="0" smtClean="0"/>
              <a:t>ID</a:t>
            </a:r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err="1" smtClean="0"/>
              <a:t>Alert.addresses</a:t>
            </a:r>
            <a:r>
              <a:rPr lang="en-US" altLang="ko-KR" sz="1200" dirty="0" smtClean="0"/>
              <a:t> : “</a:t>
            </a:r>
            <a:r>
              <a:rPr lang="en-US" altLang="ko-KR" sz="1200" dirty="0" err="1" smtClean="0"/>
              <a:t>Ack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를 수신할 발령시스템의  </a:t>
            </a:r>
            <a:r>
              <a:rPr lang="en-US" altLang="ko-KR" sz="1200" dirty="0" smtClean="0"/>
              <a:t>ID(</a:t>
            </a:r>
            <a:r>
              <a:rPr lang="ko-KR" altLang="en-US" sz="1200" dirty="0" smtClean="0"/>
              <a:t>학번</a:t>
            </a:r>
            <a:r>
              <a:rPr lang="en-US" altLang="ko-KR" sz="1200" dirty="0" smtClean="0"/>
              <a:t>), </a:t>
            </a:r>
            <a:r>
              <a:rPr lang="ko-KR" altLang="en-US" sz="1200" dirty="0" smtClean="0"/>
              <a:t>수신한 경보의 </a:t>
            </a:r>
            <a:r>
              <a:rPr lang="en-US" altLang="ko-KR" sz="1200" dirty="0" err="1" smtClean="0"/>
              <a:t>alert.sender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활용</a:t>
            </a: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600" dirty="0" smtClean="0"/>
              <a:t>JMS </a:t>
            </a:r>
            <a:r>
              <a:rPr lang="ko-KR" altLang="en-US" sz="1600" dirty="0" smtClean="0"/>
              <a:t>통신 요구사항</a:t>
            </a:r>
            <a:endParaRPr lang="en-US" altLang="ko-KR" sz="16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Topic consumer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destination</a:t>
            </a:r>
            <a:r>
              <a:rPr lang="ko-KR" altLang="en-US" sz="1200" dirty="0" smtClean="0"/>
              <a:t>을 경보시스템의 </a:t>
            </a:r>
            <a:r>
              <a:rPr lang="en-US" altLang="ko-KR" sz="1200" dirty="0" smtClean="0"/>
              <a:t>Location</a:t>
            </a:r>
            <a:r>
              <a:rPr lang="ko-KR" altLang="en-US" sz="1200" dirty="0" smtClean="0"/>
              <a:t>으로 할 것</a:t>
            </a:r>
            <a:endParaRPr lang="en-US" altLang="ko-KR" sz="12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200" dirty="0" smtClean="0"/>
              <a:t>Queue producer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destination</a:t>
            </a:r>
            <a:r>
              <a:rPr lang="ko-KR" altLang="en-US" sz="1200" dirty="0" smtClean="0"/>
              <a:t>을 </a:t>
            </a:r>
            <a:r>
              <a:rPr lang="en-US" altLang="ko-KR" sz="1200" dirty="0" smtClean="0"/>
              <a:t>“</a:t>
            </a:r>
            <a:r>
              <a:rPr lang="en-US" altLang="ko-KR" sz="1200" dirty="0" err="1" smtClean="0"/>
              <a:t>ase.alertSystemToGatewayQueue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로 지정할 것</a:t>
            </a:r>
            <a:endParaRPr lang="en-US" altLang="ko-KR" sz="12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200" dirty="0" smtClean="0"/>
          </a:p>
          <a:p>
            <a:pPr marL="1485900" lvl="2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100" dirty="0" smtClean="0"/>
          </a:p>
          <a:p>
            <a:pPr marL="10287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ko-KR" sz="1200" dirty="0" smtClean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344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경보발령시스템 네트워크</a:t>
            </a:r>
            <a:r>
              <a:rPr lang="en-US" altLang="ko-KR" dirty="0" smtClean="0"/>
              <a:t>(JMS)</a:t>
            </a:r>
            <a:endParaRPr lang="ko-KR" altLang="en-US" dirty="0"/>
          </a:p>
        </p:txBody>
      </p:sp>
      <p:grpSp>
        <p:nvGrpSpPr>
          <p:cNvPr id="62" name="그룹 61"/>
          <p:cNvGrpSpPr/>
          <p:nvPr/>
        </p:nvGrpSpPr>
        <p:grpSpPr>
          <a:xfrm>
            <a:off x="427920" y="1643407"/>
            <a:ext cx="8930659" cy="4387272"/>
            <a:chOff x="427920" y="1643407"/>
            <a:chExt cx="8930659" cy="4387272"/>
          </a:xfrm>
        </p:grpSpPr>
        <p:grpSp>
          <p:nvGrpSpPr>
            <p:cNvPr id="54" name="그룹 53"/>
            <p:cNvGrpSpPr/>
            <p:nvPr/>
          </p:nvGrpSpPr>
          <p:grpSpPr>
            <a:xfrm>
              <a:off x="427920" y="4357855"/>
              <a:ext cx="2254760" cy="1672824"/>
              <a:chOff x="584939" y="4094407"/>
              <a:chExt cx="2254760" cy="1672824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584939" y="4094407"/>
                <a:ext cx="1754736" cy="167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err="1" smtClean="0">
                    <a:solidFill>
                      <a:srgbClr val="000000"/>
                    </a:solidFill>
                    <a:effectLst/>
                    <a:cs typeface="Times New Roman"/>
                  </a:rPr>
                  <a:t>Alerter</a:t>
                </a:r>
                <a:endParaRPr lang="en-US" sz="1400" kern="1200" dirty="0" smtClean="0">
                  <a:solidFill>
                    <a:srgbClr val="000000"/>
                  </a:solidFill>
                  <a:effectLst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ko-KR" sz="1200" dirty="0">
                  <a:effectLst/>
                  <a:latin typeface="굴림"/>
                  <a:cs typeface="굴림"/>
                </a:endParaRPr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1839651" y="4485948"/>
                <a:ext cx="1000048" cy="932333"/>
                <a:chOff x="1839651" y="4485948"/>
                <a:chExt cx="1000048" cy="932333"/>
              </a:xfrm>
            </p:grpSpPr>
            <p:sp>
              <p:nvSpPr>
                <p:cNvPr id="42" name="직사각형 41"/>
                <p:cNvSpPr/>
                <p:nvPr/>
              </p:nvSpPr>
              <p:spPr>
                <a:xfrm>
                  <a:off x="1839651" y="4485948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Producer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839651" y="5032832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Consumer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2" name="그룹 51"/>
            <p:cNvGrpSpPr/>
            <p:nvPr/>
          </p:nvGrpSpPr>
          <p:grpSpPr>
            <a:xfrm>
              <a:off x="7103819" y="4240051"/>
              <a:ext cx="2254760" cy="1672824"/>
              <a:chOff x="9062662" y="4196420"/>
              <a:chExt cx="2254760" cy="1672824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9562686" y="4196420"/>
                <a:ext cx="1754736" cy="167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err="1" smtClean="0">
                    <a:solidFill>
                      <a:srgbClr val="000000"/>
                    </a:solidFill>
                    <a:effectLst/>
                    <a:cs typeface="Times New Roman"/>
                  </a:rPr>
                  <a:t>AlertSystem</a:t>
                </a: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ko-KR" sz="1200" dirty="0">
                  <a:effectLst/>
                  <a:latin typeface="굴림"/>
                  <a:cs typeface="굴림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9062662" y="4647383"/>
                <a:ext cx="1000048" cy="932333"/>
                <a:chOff x="1839651" y="4485948"/>
                <a:chExt cx="1000048" cy="932333"/>
              </a:xfrm>
            </p:grpSpPr>
            <p:sp>
              <p:nvSpPr>
                <p:cNvPr id="50" name="직사각형 49"/>
                <p:cNvSpPr/>
                <p:nvPr/>
              </p:nvSpPr>
              <p:spPr>
                <a:xfrm>
                  <a:off x="1839651" y="4485948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Producer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839651" y="5032832"/>
                  <a:ext cx="1000048" cy="385449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Consumer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1" name="그룹 60"/>
            <p:cNvGrpSpPr/>
            <p:nvPr/>
          </p:nvGrpSpPr>
          <p:grpSpPr>
            <a:xfrm>
              <a:off x="2088339" y="1643407"/>
              <a:ext cx="5186350" cy="2023073"/>
              <a:chOff x="3204884" y="1643408"/>
              <a:chExt cx="5186350" cy="2023073"/>
            </a:xfrm>
          </p:grpSpPr>
          <p:sp>
            <p:nvSpPr>
              <p:cNvPr id="31" name="모서리가 둥근 직사각형 30"/>
              <p:cNvSpPr/>
              <p:nvPr/>
            </p:nvSpPr>
            <p:spPr>
              <a:xfrm>
                <a:off x="3204884" y="1643408"/>
                <a:ext cx="5186350" cy="20230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cs typeface="Times New Roman"/>
                  </a:rPr>
                  <a:t>JMS/Message Broker</a:t>
                </a: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ko-KR" sz="1200" dirty="0">
                  <a:effectLst/>
                  <a:latin typeface="굴림"/>
                  <a:cs typeface="굴림"/>
                </a:endParaRPr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5920508" y="2140268"/>
                <a:ext cx="2299856" cy="35319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ase.alertSystemToGateway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415076" y="2624737"/>
                <a:ext cx="1072742" cy="35319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Seoul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415077" y="2140268"/>
                <a:ext cx="2299856" cy="35319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ase.alerterToGateway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415076" y="3136688"/>
                <a:ext cx="2299856" cy="35319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학번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”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642191" y="2624737"/>
                <a:ext cx="1072742" cy="35319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Deagu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5920508" y="2624737"/>
                <a:ext cx="1072742" cy="35319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Busan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7147622" y="2624737"/>
                <a:ext cx="1072742" cy="353195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Jeju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3518933" y="4298433"/>
              <a:ext cx="2754784" cy="1672824"/>
              <a:chOff x="4411432" y="4778392"/>
              <a:chExt cx="2754784" cy="1672824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4911456" y="4778392"/>
                <a:ext cx="1754736" cy="167282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0"/>
                  </a:spcAft>
                </a:pPr>
                <a:r>
                  <a:rPr lang="en-US" sz="1400" kern="1200" dirty="0" smtClean="0">
                    <a:solidFill>
                      <a:srgbClr val="000000"/>
                    </a:solidFill>
                    <a:effectLst/>
                    <a:cs typeface="Times New Roman"/>
                  </a:rPr>
                  <a:t>Gateway</a:t>
                </a: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>
                  <a:solidFill>
                    <a:srgbClr val="000000"/>
                  </a:solidFill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en-US" altLang="ko-KR" sz="1400" dirty="0" smtClean="0">
                  <a:solidFill>
                    <a:srgbClr val="000000"/>
                  </a:solidFill>
                  <a:effectLst/>
                  <a:latin typeface="굴림"/>
                  <a:cs typeface="Times New Roman"/>
                </a:endParaRPr>
              </a:p>
              <a:p>
                <a:pPr algn="ctr">
                  <a:spcAft>
                    <a:spcPts val="0"/>
                  </a:spcAft>
                </a:pPr>
                <a:endParaRPr lang="ko-KR" sz="1200" dirty="0">
                  <a:effectLst/>
                  <a:latin typeface="굴림"/>
                  <a:cs typeface="굴림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6166168" y="5170973"/>
                <a:ext cx="1000048" cy="932333"/>
                <a:chOff x="1839651" y="4485948"/>
                <a:chExt cx="1000048" cy="932333"/>
              </a:xfrm>
            </p:grpSpPr>
            <p:sp>
              <p:nvSpPr>
                <p:cNvPr id="47" name="직사각형 46"/>
                <p:cNvSpPr/>
                <p:nvPr/>
              </p:nvSpPr>
              <p:spPr>
                <a:xfrm>
                  <a:off x="1839651" y="4485948"/>
                  <a:ext cx="1000048" cy="385449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Producer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1839651" y="5032832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Consumer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7" name="그룹 56"/>
              <p:cNvGrpSpPr/>
              <p:nvPr/>
            </p:nvGrpSpPr>
            <p:grpSpPr>
              <a:xfrm>
                <a:off x="4411432" y="5194267"/>
                <a:ext cx="1000048" cy="932333"/>
                <a:chOff x="1839651" y="4485948"/>
                <a:chExt cx="1000048" cy="932333"/>
              </a:xfrm>
            </p:grpSpPr>
            <p:sp>
              <p:nvSpPr>
                <p:cNvPr id="58" name="직사각형 57"/>
                <p:cNvSpPr/>
                <p:nvPr/>
              </p:nvSpPr>
              <p:spPr>
                <a:xfrm>
                  <a:off x="1839651" y="4485948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Producer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839651" y="5032832"/>
                  <a:ext cx="1000048" cy="385449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Consumer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69" name="그룹 68"/>
          <p:cNvGrpSpPr/>
          <p:nvPr/>
        </p:nvGrpSpPr>
        <p:grpSpPr>
          <a:xfrm>
            <a:off x="10011622" y="1496291"/>
            <a:ext cx="1774573" cy="1481640"/>
            <a:chOff x="10011622" y="1496291"/>
            <a:chExt cx="1774573" cy="1481640"/>
          </a:xfrm>
        </p:grpSpPr>
        <p:grpSp>
          <p:nvGrpSpPr>
            <p:cNvPr id="67" name="그룹 66"/>
            <p:cNvGrpSpPr/>
            <p:nvPr/>
          </p:nvGrpSpPr>
          <p:grpSpPr>
            <a:xfrm>
              <a:off x="10129910" y="1613462"/>
              <a:ext cx="1537998" cy="1269014"/>
              <a:chOff x="10166306" y="1643408"/>
              <a:chExt cx="1537998" cy="1269014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10166306" y="2346435"/>
                <a:ext cx="1537998" cy="56598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Topic Destination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10166306" y="1643408"/>
                <a:ext cx="1537998" cy="56598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Queue Destination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8" name="직사각형 67"/>
            <p:cNvSpPr/>
            <p:nvPr/>
          </p:nvSpPr>
          <p:spPr>
            <a:xfrm>
              <a:off x="10011622" y="1496291"/>
              <a:ext cx="1774573" cy="14816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89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발령시스템 시나리오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24792" y="5163127"/>
            <a:ext cx="73620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1400" dirty="0" err="1" smtClean="0"/>
              <a:t>Alerter</a:t>
            </a:r>
            <a:r>
              <a:rPr lang="en-US" altLang="ko-KR" sz="1400" dirty="0" smtClean="0"/>
              <a:t> producer</a:t>
            </a:r>
            <a:r>
              <a:rPr lang="ko-KR" altLang="en-US" sz="1400" dirty="0" smtClean="0"/>
              <a:t>가 </a:t>
            </a:r>
            <a:r>
              <a:rPr lang="en-US" altLang="ko-KR" sz="1400" dirty="0" err="1" smtClean="0"/>
              <a:t>ase.alerterToGateway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큐 </a:t>
            </a:r>
            <a:r>
              <a:rPr lang="ko-KR" altLang="en-US" sz="1400" dirty="0" err="1" smtClean="0"/>
              <a:t>데스티네이션으로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‘CAP’ </a:t>
            </a:r>
            <a:r>
              <a:rPr lang="ko-KR" altLang="en-US" sz="1400" dirty="0" smtClean="0"/>
              <a:t>송신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1400" dirty="0" err="1" smtClean="0"/>
              <a:t>Alerter</a:t>
            </a:r>
            <a:r>
              <a:rPr lang="en-US" altLang="ko-KR" sz="1400" dirty="0" smtClean="0"/>
              <a:t> consumer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큐 </a:t>
            </a:r>
            <a:r>
              <a:rPr lang="ko-KR" altLang="en-US" sz="1400" dirty="0" err="1" smtClean="0"/>
              <a:t>데스티네이션으로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Ack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수신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1400" dirty="0" err="1" smtClean="0"/>
              <a:t>AlertSystem</a:t>
            </a:r>
            <a:r>
              <a:rPr lang="en-US" altLang="ko-KR" sz="1400" dirty="0" smtClean="0"/>
              <a:t> consumer</a:t>
            </a:r>
            <a:r>
              <a:rPr lang="ko-KR" altLang="en-US" sz="1400" dirty="0" smtClean="0"/>
              <a:t>가  </a:t>
            </a:r>
            <a:r>
              <a:rPr lang="en-US" altLang="ko-KR" sz="1400" dirty="0" smtClean="0"/>
              <a:t>Seoul </a:t>
            </a:r>
            <a:r>
              <a:rPr lang="ko-KR" altLang="en-US" sz="1400" dirty="0" smtClean="0"/>
              <a:t>토픽 </a:t>
            </a:r>
            <a:r>
              <a:rPr lang="ko-KR" altLang="en-US" sz="1400" dirty="0" err="1" smtClean="0"/>
              <a:t>데스티네이션으로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‘CAP’ </a:t>
            </a:r>
            <a:r>
              <a:rPr lang="ko-KR" altLang="en-US" sz="1400" dirty="0" smtClean="0"/>
              <a:t>수신</a:t>
            </a:r>
            <a:endParaRPr lang="en-US" altLang="ko-KR" sz="1400" dirty="0" smtClean="0"/>
          </a:p>
        </p:txBody>
      </p:sp>
      <p:grpSp>
        <p:nvGrpSpPr>
          <p:cNvPr id="81" name="그룹 80"/>
          <p:cNvGrpSpPr/>
          <p:nvPr/>
        </p:nvGrpSpPr>
        <p:grpSpPr>
          <a:xfrm>
            <a:off x="427920" y="1353836"/>
            <a:ext cx="11358275" cy="3314330"/>
            <a:chOff x="427920" y="1561537"/>
            <a:chExt cx="11358275" cy="3314330"/>
          </a:xfrm>
        </p:grpSpPr>
        <p:grpSp>
          <p:nvGrpSpPr>
            <p:cNvPr id="72" name="그룹 71"/>
            <p:cNvGrpSpPr/>
            <p:nvPr/>
          </p:nvGrpSpPr>
          <p:grpSpPr>
            <a:xfrm>
              <a:off x="427920" y="1936186"/>
              <a:ext cx="11304405" cy="2939681"/>
              <a:chOff x="427920" y="1936186"/>
              <a:chExt cx="11304405" cy="2939681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27920" y="2173906"/>
                <a:ext cx="2254760" cy="1672824"/>
                <a:chOff x="584939" y="4094407"/>
                <a:chExt cx="2254760" cy="1672824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584939" y="4094407"/>
                  <a:ext cx="1754736" cy="16728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200" dirty="0" err="1" smtClean="0">
                      <a:solidFill>
                        <a:srgbClr val="000000"/>
                      </a:solidFill>
                      <a:effectLst/>
                      <a:cs typeface="Times New Roman"/>
                    </a:rPr>
                    <a:t>Alerter</a:t>
                  </a:r>
                  <a:endParaRPr lang="en-US" sz="1400" kern="1200" dirty="0" smtClean="0">
                    <a:solidFill>
                      <a:srgbClr val="000000"/>
                    </a:solidFill>
                    <a:effectLst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ko-KR" sz="1200" dirty="0">
                    <a:effectLst/>
                    <a:latin typeface="굴림"/>
                    <a:cs typeface="굴림"/>
                  </a:endParaRPr>
                </a:p>
              </p:txBody>
            </p:sp>
            <p:grpSp>
              <p:nvGrpSpPr>
                <p:cNvPr id="58" name="그룹 57"/>
                <p:cNvGrpSpPr/>
                <p:nvPr/>
              </p:nvGrpSpPr>
              <p:grpSpPr>
                <a:xfrm>
                  <a:off x="1839651" y="4485948"/>
                  <a:ext cx="1000048" cy="932333"/>
                  <a:chOff x="1839651" y="4485948"/>
                  <a:chExt cx="1000048" cy="932333"/>
                </a:xfrm>
              </p:grpSpPr>
              <p:sp>
                <p:nvSpPr>
                  <p:cNvPr id="59" name="직사각형 58"/>
                  <p:cNvSpPr/>
                  <p:nvPr/>
                </p:nvSpPr>
                <p:spPr>
                  <a:xfrm>
                    <a:off x="1839651" y="4485948"/>
                    <a:ext cx="1000048" cy="38544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Producer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직사각형 59"/>
                  <p:cNvSpPr/>
                  <p:nvPr/>
                </p:nvSpPr>
                <p:spPr>
                  <a:xfrm>
                    <a:off x="1839651" y="5032832"/>
                    <a:ext cx="1000048" cy="38544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Consumer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5" name="그룹 34"/>
              <p:cNvGrpSpPr/>
              <p:nvPr/>
            </p:nvGrpSpPr>
            <p:grpSpPr>
              <a:xfrm>
                <a:off x="9477565" y="3203043"/>
                <a:ext cx="2254760" cy="1672824"/>
                <a:chOff x="9062662" y="4196420"/>
                <a:chExt cx="2254760" cy="1672824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9562686" y="4196420"/>
                  <a:ext cx="1754736" cy="16728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200" dirty="0" err="1" smtClean="0">
                      <a:solidFill>
                        <a:srgbClr val="000000"/>
                      </a:solidFill>
                      <a:effectLst/>
                      <a:cs typeface="Times New Roman"/>
                    </a:rPr>
                    <a:t>AlertSystem</a:t>
                  </a: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ko-KR" sz="1200" dirty="0">
                    <a:effectLst/>
                    <a:latin typeface="굴림"/>
                    <a:cs typeface="굴림"/>
                  </a:endParaRPr>
                </a:p>
              </p:txBody>
            </p:sp>
            <p:grpSp>
              <p:nvGrpSpPr>
                <p:cNvPr id="54" name="그룹 53"/>
                <p:cNvGrpSpPr/>
                <p:nvPr/>
              </p:nvGrpSpPr>
              <p:grpSpPr>
                <a:xfrm>
                  <a:off x="9062662" y="4647383"/>
                  <a:ext cx="1000048" cy="932333"/>
                  <a:chOff x="1839651" y="4485948"/>
                  <a:chExt cx="1000048" cy="932333"/>
                </a:xfrm>
              </p:grpSpPr>
              <p:sp>
                <p:nvSpPr>
                  <p:cNvPr id="55" name="직사각형 54"/>
                  <p:cNvSpPr/>
                  <p:nvPr/>
                </p:nvSpPr>
                <p:spPr>
                  <a:xfrm>
                    <a:off x="1839651" y="4485948"/>
                    <a:ext cx="1000048" cy="38544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Producer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직사각형 55"/>
                  <p:cNvSpPr/>
                  <p:nvPr/>
                </p:nvSpPr>
                <p:spPr>
                  <a:xfrm>
                    <a:off x="1839651" y="5032832"/>
                    <a:ext cx="1000048" cy="385449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Consumer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36" name="그룹 35"/>
              <p:cNvGrpSpPr/>
              <p:nvPr/>
            </p:nvGrpSpPr>
            <p:grpSpPr>
              <a:xfrm>
                <a:off x="3178230" y="1936186"/>
                <a:ext cx="5186350" cy="2023073"/>
                <a:chOff x="3204884" y="1643408"/>
                <a:chExt cx="5186350" cy="2023073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3204884" y="1643408"/>
                  <a:ext cx="5186350" cy="20230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200" dirty="0" smtClean="0">
                      <a:solidFill>
                        <a:srgbClr val="000000"/>
                      </a:solidFill>
                      <a:effectLst/>
                      <a:cs typeface="Times New Roman"/>
                    </a:rPr>
                    <a:t>JMS/Message Broker</a:t>
                  </a: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ko-KR" sz="1200" dirty="0">
                    <a:effectLst/>
                    <a:latin typeface="굴림"/>
                    <a:cs typeface="굴림"/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5920508" y="2140268"/>
                  <a:ext cx="2299856" cy="35319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tx1"/>
                      </a:solidFill>
                    </a:rPr>
                    <a:t>ase.alertSystemToGateway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3415076" y="2624737"/>
                  <a:ext cx="1072742" cy="3531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Seoul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3415077" y="2140268"/>
                  <a:ext cx="2299856" cy="35319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tx1"/>
                      </a:solidFill>
                    </a:rPr>
                    <a:t>ase.alerterToGateway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3415076" y="3136688"/>
                  <a:ext cx="2299856" cy="35319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“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학번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”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4642191" y="2624737"/>
                  <a:ext cx="1072742" cy="3531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tx1"/>
                      </a:solidFill>
                    </a:rPr>
                    <a:t>Deagu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5920508" y="2624737"/>
                  <a:ext cx="1072742" cy="3531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Busan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7147622" y="2624737"/>
                  <a:ext cx="1072742" cy="3531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tx1"/>
                      </a:solidFill>
                    </a:rPr>
                    <a:t>Jeju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3" name="직선 화살표 연결선 62"/>
              <p:cNvCxnSpPr>
                <a:stCxn id="59" idx="3"/>
              </p:cNvCxnSpPr>
              <p:nvPr/>
            </p:nvCxnSpPr>
            <p:spPr>
              <a:xfrm flipV="1">
                <a:off x="2682680" y="2609643"/>
                <a:ext cx="705742" cy="148529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/>
              <p:cNvCxnSpPr>
                <a:endCxn id="56" idx="1"/>
              </p:cNvCxnSpPr>
              <p:nvPr/>
            </p:nvCxnSpPr>
            <p:spPr>
              <a:xfrm>
                <a:off x="4446166" y="3099426"/>
                <a:ext cx="5031399" cy="1294189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/>
              <p:cNvCxnSpPr>
                <a:endCxn id="60" idx="3"/>
              </p:cNvCxnSpPr>
              <p:nvPr/>
            </p:nvCxnSpPr>
            <p:spPr>
              <a:xfrm flipH="1" flipV="1">
                <a:off x="2682680" y="3305056"/>
                <a:ext cx="705743" cy="309203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타원 67"/>
              <p:cNvSpPr/>
              <p:nvPr/>
            </p:nvSpPr>
            <p:spPr>
              <a:xfrm>
                <a:off x="2738665" y="2334754"/>
                <a:ext cx="296886" cy="27488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81344" y="3065598"/>
                <a:ext cx="296886" cy="27488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8543235" y="3846730"/>
                <a:ext cx="296886" cy="27488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10011622" y="1561537"/>
              <a:ext cx="1774573" cy="1481640"/>
              <a:chOff x="10011622" y="1561537"/>
              <a:chExt cx="1774573" cy="1481640"/>
            </a:xfrm>
          </p:grpSpPr>
          <p:grpSp>
            <p:nvGrpSpPr>
              <p:cNvPr id="77" name="그룹 76"/>
              <p:cNvGrpSpPr/>
              <p:nvPr/>
            </p:nvGrpSpPr>
            <p:grpSpPr>
              <a:xfrm>
                <a:off x="10129910" y="1678708"/>
                <a:ext cx="1537998" cy="1269014"/>
                <a:chOff x="10166306" y="1708654"/>
                <a:chExt cx="1537998" cy="1269014"/>
              </a:xfrm>
            </p:grpSpPr>
            <p:sp>
              <p:nvSpPr>
                <p:cNvPr id="79" name="직사각형 78"/>
                <p:cNvSpPr/>
                <p:nvPr/>
              </p:nvSpPr>
              <p:spPr>
                <a:xfrm>
                  <a:off x="10166306" y="2411681"/>
                  <a:ext cx="1537998" cy="565987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Topic Destination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10166306" y="1708654"/>
                  <a:ext cx="1537998" cy="56598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Queue Destination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8" name="직사각형 77"/>
              <p:cNvSpPr/>
              <p:nvPr/>
            </p:nvSpPr>
            <p:spPr>
              <a:xfrm>
                <a:off x="10011622" y="1561537"/>
                <a:ext cx="1774573" cy="14816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2" name="직사각형 81"/>
          <p:cNvSpPr/>
          <p:nvPr/>
        </p:nvSpPr>
        <p:spPr>
          <a:xfrm>
            <a:off x="275981" y="3878457"/>
            <a:ext cx="3072662" cy="15794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CAP 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&lt;alert&gt;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….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&lt;sender&gt;”</a:t>
            </a:r>
            <a:r>
              <a:rPr lang="ko-KR" altLang="en-US" sz="1200" dirty="0" smtClean="0">
                <a:solidFill>
                  <a:schemeClr val="tx1"/>
                </a:solidFill>
              </a:rPr>
              <a:t>학번</a:t>
            </a:r>
            <a:r>
              <a:rPr lang="en-US" altLang="ko-KR" sz="1200" dirty="0" smtClean="0">
                <a:solidFill>
                  <a:schemeClr val="tx1"/>
                </a:solidFill>
              </a:rPr>
              <a:t>”&lt;/sender&gt;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....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&lt;addresses&gt;Seoul&lt;/addresses&gt;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….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&lt;/alert&gt;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29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경보시스템 시나리오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27920" y="1366269"/>
            <a:ext cx="11358275" cy="3268636"/>
            <a:chOff x="427920" y="1607231"/>
            <a:chExt cx="11358275" cy="3268636"/>
          </a:xfrm>
        </p:grpSpPr>
        <p:grpSp>
          <p:nvGrpSpPr>
            <p:cNvPr id="4" name="그룹 3"/>
            <p:cNvGrpSpPr/>
            <p:nvPr/>
          </p:nvGrpSpPr>
          <p:grpSpPr>
            <a:xfrm>
              <a:off x="427920" y="1936186"/>
              <a:ext cx="11304405" cy="2939681"/>
              <a:chOff x="427920" y="1936186"/>
              <a:chExt cx="11304405" cy="2939681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27920" y="2173906"/>
                <a:ext cx="2254760" cy="1672824"/>
                <a:chOff x="584939" y="4094407"/>
                <a:chExt cx="2254760" cy="1672824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584939" y="4094407"/>
                  <a:ext cx="1754736" cy="16728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200" dirty="0" err="1" smtClean="0">
                      <a:solidFill>
                        <a:srgbClr val="000000"/>
                      </a:solidFill>
                      <a:effectLst/>
                      <a:cs typeface="Times New Roman"/>
                    </a:rPr>
                    <a:t>Alerter</a:t>
                  </a:r>
                  <a:endParaRPr lang="en-US" sz="1400" kern="1200" dirty="0" smtClean="0">
                    <a:solidFill>
                      <a:srgbClr val="000000"/>
                    </a:solidFill>
                    <a:effectLst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ko-KR" sz="1200" dirty="0">
                    <a:effectLst/>
                    <a:latin typeface="굴림"/>
                    <a:cs typeface="굴림"/>
                  </a:endParaRPr>
                </a:p>
              </p:txBody>
            </p:sp>
            <p:grpSp>
              <p:nvGrpSpPr>
                <p:cNvPr id="27" name="그룹 26"/>
                <p:cNvGrpSpPr/>
                <p:nvPr/>
              </p:nvGrpSpPr>
              <p:grpSpPr>
                <a:xfrm>
                  <a:off x="1839651" y="4485948"/>
                  <a:ext cx="1000048" cy="932333"/>
                  <a:chOff x="1839651" y="4485948"/>
                  <a:chExt cx="1000048" cy="932333"/>
                </a:xfrm>
              </p:grpSpPr>
              <p:sp>
                <p:nvSpPr>
                  <p:cNvPr id="28" name="직사각형 27"/>
                  <p:cNvSpPr/>
                  <p:nvPr/>
                </p:nvSpPr>
                <p:spPr>
                  <a:xfrm>
                    <a:off x="1839651" y="4485948"/>
                    <a:ext cx="1000048" cy="38544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Producer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1839651" y="5032832"/>
                    <a:ext cx="1000048" cy="38544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Consumer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6" name="그룹 5"/>
              <p:cNvGrpSpPr/>
              <p:nvPr/>
            </p:nvGrpSpPr>
            <p:grpSpPr>
              <a:xfrm>
                <a:off x="9477565" y="3203043"/>
                <a:ext cx="2254760" cy="1672824"/>
                <a:chOff x="9062662" y="4196420"/>
                <a:chExt cx="2254760" cy="1672824"/>
              </a:xfrm>
            </p:grpSpPr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9562686" y="4196420"/>
                  <a:ext cx="1754736" cy="16728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200" dirty="0" err="1" smtClean="0">
                      <a:solidFill>
                        <a:srgbClr val="000000"/>
                      </a:solidFill>
                      <a:effectLst/>
                      <a:cs typeface="Times New Roman"/>
                    </a:rPr>
                    <a:t>AlertSystem</a:t>
                  </a: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ko-KR" sz="1200" dirty="0">
                    <a:effectLst/>
                    <a:latin typeface="굴림"/>
                    <a:cs typeface="굴림"/>
                  </a:endParaRPr>
                </a:p>
              </p:txBody>
            </p:sp>
            <p:grpSp>
              <p:nvGrpSpPr>
                <p:cNvPr id="23" name="그룹 22"/>
                <p:cNvGrpSpPr/>
                <p:nvPr/>
              </p:nvGrpSpPr>
              <p:grpSpPr>
                <a:xfrm>
                  <a:off x="9062662" y="4647383"/>
                  <a:ext cx="1000048" cy="932333"/>
                  <a:chOff x="1839651" y="4485948"/>
                  <a:chExt cx="1000048" cy="932333"/>
                </a:xfrm>
              </p:grpSpPr>
              <p:sp>
                <p:nvSpPr>
                  <p:cNvPr id="24" name="직사각형 23"/>
                  <p:cNvSpPr/>
                  <p:nvPr/>
                </p:nvSpPr>
                <p:spPr>
                  <a:xfrm>
                    <a:off x="1839651" y="4485948"/>
                    <a:ext cx="1000048" cy="385449"/>
                  </a:xfrm>
                  <a:prstGeom prst="rect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Producer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1839651" y="5032832"/>
                    <a:ext cx="1000048" cy="385449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400" dirty="0" smtClean="0">
                        <a:solidFill>
                          <a:schemeClr val="tx1"/>
                        </a:solidFill>
                      </a:rPr>
                      <a:t>Consumer</a:t>
                    </a:r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7" name="그룹 6"/>
              <p:cNvGrpSpPr/>
              <p:nvPr/>
            </p:nvGrpSpPr>
            <p:grpSpPr>
              <a:xfrm>
                <a:off x="3178230" y="1936186"/>
                <a:ext cx="5186350" cy="2023073"/>
                <a:chOff x="3204884" y="1643408"/>
                <a:chExt cx="5186350" cy="2023073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204884" y="1643408"/>
                  <a:ext cx="5186350" cy="202307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400" kern="1200" dirty="0" smtClean="0">
                      <a:solidFill>
                        <a:srgbClr val="000000"/>
                      </a:solidFill>
                      <a:effectLst/>
                      <a:cs typeface="Times New Roman"/>
                    </a:rPr>
                    <a:t>JMS/Message Broker</a:t>
                  </a: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>
                    <a:solidFill>
                      <a:srgbClr val="000000"/>
                    </a:solidFill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en-US" altLang="ko-KR" sz="1400" dirty="0" smtClean="0">
                    <a:solidFill>
                      <a:srgbClr val="000000"/>
                    </a:solidFill>
                    <a:effectLst/>
                    <a:latin typeface="굴림"/>
                    <a:cs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endParaRPr lang="ko-KR" sz="1200" dirty="0">
                    <a:effectLst/>
                    <a:latin typeface="굴림"/>
                    <a:cs typeface="굴림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920508" y="2140268"/>
                  <a:ext cx="2299856" cy="35319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tx1"/>
                      </a:solidFill>
                    </a:rPr>
                    <a:t>ase.alertSystemToGateway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3415076" y="2624737"/>
                  <a:ext cx="1072742" cy="3531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Seoul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3415077" y="2140268"/>
                  <a:ext cx="2299856" cy="35319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tx1"/>
                      </a:solidFill>
                    </a:rPr>
                    <a:t>ase.alerterToGateway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3415076" y="3136688"/>
                  <a:ext cx="2299856" cy="35319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“</a:t>
                  </a:r>
                  <a:r>
                    <a:rPr lang="ko-KR" altLang="en-US" sz="1400" dirty="0" smtClean="0">
                      <a:solidFill>
                        <a:schemeClr val="tx1"/>
                      </a:solidFill>
                    </a:rPr>
                    <a:t>학번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”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4642191" y="2624737"/>
                  <a:ext cx="1072742" cy="3531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tx1"/>
                      </a:solidFill>
                    </a:rPr>
                    <a:t>Deagu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5920508" y="2624737"/>
                  <a:ext cx="1072742" cy="3531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Busan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7147622" y="2624737"/>
                  <a:ext cx="1072742" cy="3531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 smtClean="0">
                      <a:solidFill>
                        <a:schemeClr val="tx1"/>
                      </a:solidFill>
                    </a:rPr>
                    <a:t>Jeju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" name="직선 화살표 연결선 8"/>
              <p:cNvCxnSpPr>
                <a:endCxn id="25" idx="1"/>
              </p:cNvCxnSpPr>
              <p:nvPr/>
            </p:nvCxnSpPr>
            <p:spPr>
              <a:xfrm>
                <a:off x="4446166" y="3099426"/>
                <a:ext cx="5031399" cy="1294189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endCxn id="29" idx="3"/>
              </p:cNvCxnSpPr>
              <p:nvPr/>
            </p:nvCxnSpPr>
            <p:spPr>
              <a:xfrm flipH="1" flipV="1">
                <a:off x="2682680" y="3305056"/>
                <a:ext cx="705743" cy="309203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/>
              <p:cNvSpPr/>
              <p:nvPr/>
            </p:nvSpPr>
            <p:spPr>
              <a:xfrm>
                <a:off x="2881344" y="3065598"/>
                <a:ext cx="296886" cy="27488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8543235" y="3846730"/>
                <a:ext cx="296886" cy="27488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  <p:cxnSp>
            <p:nvCxnSpPr>
              <p:cNvPr id="36" name="직선 화살표 연결선 35"/>
              <p:cNvCxnSpPr/>
              <p:nvPr/>
            </p:nvCxnSpPr>
            <p:spPr>
              <a:xfrm flipH="1" flipV="1">
                <a:off x="8193710" y="2609643"/>
                <a:ext cx="1283856" cy="1239863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타원 37"/>
              <p:cNvSpPr/>
              <p:nvPr/>
            </p:nvSpPr>
            <p:spPr>
              <a:xfrm>
                <a:off x="8840121" y="2872873"/>
                <a:ext cx="296886" cy="27488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10011622" y="1607231"/>
              <a:ext cx="1774573" cy="1481640"/>
              <a:chOff x="10011622" y="1607231"/>
              <a:chExt cx="1774573" cy="1481640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10129910" y="1741303"/>
                <a:ext cx="1537998" cy="1269014"/>
                <a:chOff x="10166306" y="1771249"/>
                <a:chExt cx="1537998" cy="1269014"/>
              </a:xfrm>
            </p:grpSpPr>
            <p:sp>
              <p:nvSpPr>
                <p:cNvPr id="33" name="직사각형 32"/>
                <p:cNvSpPr/>
                <p:nvPr/>
              </p:nvSpPr>
              <p:spPr>
                <a:xfrm>
                  <a:off x="10166306" y="2474276"/>
                  <a:ext cx="1537998" cy="565987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Topic Destination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10166306" y="1771249"/>
                  <a:ext cx="1537998" cy="56598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Queue Destination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2" name="직사각형 31"/>
              <p:cNvSpPr/>
              <p:nvPr/>
            </p:nvSpPr>
            <p:spPr>
              <a:xfrm>
                <a:off x="10011622" y="1607231"/>
                <a:ext cx="1774573" cy="14816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5" name="직사각형 34"/>
          <p:cNvSpPr/>
          <p:nvPr/>
        </p:nvSpPr>
        <p:spPr>
          <a:xfrm>
            <a:off x="275981" y="3878457"/>
            <a:ext cx="3072662" cy="15794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</a:rPr>
              <a:t>CAP :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&lt;alert&gt;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….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&lt;sender&gt;”</a:t>
            </a:r>
            <a:r>
              <a:rPr lang="ko-KR" altLang="en-US" sz="1200" dirty="0" smtClean="0">
                <a:solidFill>
                  <a:schemeClr val="tx1"/>
                </a:solidFill>
              </a:rPr>
              <a:t>학번</a:t>
            </a:r>
            <a:r>
              <a:rPr lang="en-US" altLang="ko-KR" sz="1200" dirty="0" smtClean="0">
                <a:solidFill>
                  <a:schemeClr val="tx1"/>
                </a:solidFill>
              </a:rPr>
              <a:t>”&lt;/sender&gt;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....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&lt;addresses&gt;Seoul&lt;/addresses&gt;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….</a:t>
            </a: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&lt;/alert&gt;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82843" y="5537552"/>
            <a:ext cx="75282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1400" dirty="0" err="1" smtClean="0"/>
              <a:t>AlertSystem</a:t>
            </a:r>
            <a:r>
              <a:rPr lang="en-US" altLang="ko-KR" sz="1400" dirty="0" smtClean="0"/>
              <a:t> consumer</a:t>
            </a:r>
            <a:r>
              <a:rPr lang="ko-KR" altLang="en-US" sz="1400" dirty="0" smtClean="0"/>
              <a:t>가 토</a:t>
            </a:r>
            <a:r>
              <a:rPr lang="ko-KR" altLang="en-US" sz="1400" dirty="0"/>
              <a:t>픽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데스티네이션으로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‘CAP’ </a:t>
            </a:r>
            <a:r>
              <a:rPr lang="ko-KR" altLang="en-US" sz="1400" dirty="0" smtClean="0"/>
              <a:t>수신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1400" dirty="0" err="1" smtClean="0"/>
              <a:t>AlertSystem</a:t>
            </a:r>
            <a:r>
              <a:rPr lang="en-US" altLang="ko-KR" sz="1400" dirty="0" smtClean="0"/>
              <a:t> producer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“</a:t>
            </a:r>
            <a:r>
              <a:rPr lang="en-US" altLang="ko-KR" sz="1400" dirty="0" err="1" smtClean="0"/>
              <a:t>ase.alertSystemToGateway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큐 </a:t>
            </a:r>
            <a:r>
              <a:rPr lang="ko-KR" altLang="en-US" sz="1400" dirty="0" err="1" smtClean="0"/>
              <a:t>데스티네이션으로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Ack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송신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+mj-ea"/>
              <a:buAutoNum type="circleNumDbPlain"/>
            </a:pPr>
            <a:r>
              <a:rPr lang="en-US" altLang="ko-KR" sz="1400" dirty="0" err="1" smtClean="0"/>
              <a:t>Alerter</a:t>
            </a:r>
            <a:r>
              <a:rPr lang="en-US" altLang="ko-KR" sz="1400" dirty="0" smtClean="0"/>
              <a:t> consumer</a:t>
            </a:r>
            <a:r>
              <a:rPr lang="ko-KR" altLang="en-US" sz="1400" dirty="0" smtClean="0"/>
              <a:t>가  </a:t>
            </a:r>
            <a:r>
              <a:rPr lang="en-US" altLang="ko-KR" sz="1400" dirty="0" smtClean="0"/>
              <a:t>“</a:t>
            </a:r>
            <a:r>
              <a:rPr lang="ko-KR" altLang="en-US" sz="1400" dirty="0" smtClean="0"/>
              <a:t>학번</a:t>
            </a:r>
            <a:r>
              <a:rPr lang="en-US" altLang="ko-KR" sz="1400" dirty="0" smtClean="0"/>
              <a:t>” </a:t>
            </a:r>
            <a:r>
              <a:rPr lang="ko-KR" altLang="en-US" sz="1400" dirty="0" smtClean="0"/>
              <a:t>큐 </a:t>
            </a:r>
            <a:r>
              <a:rPr lang="ko-KR" altLang="en-US" sz="1400" dirty="0" err="1" smtClean="0"/>
              <a:t>데스티네이션으로</a:t>
            </a:r>
            <a:r>
              <a:rPr lang="ko-KR" altLang="en-US" sz="1400" dirty="0" smtClean="0"/>
              <a:t>  </a:t>
            </a:r>
            <a:r>
              <a:rPr lang="en-US" altLang="ko-KR" sz="1400" dirty="0" smtClean="0"/>
              <a:t>‘</a:t>
            </a:r>
            <a:r>
              <a:rPr lang="en-US" altLang="ko-KR" sz="1400" dirty="0" err="1" smtClean="0"/>
              <a:t>Ack</a:t>
            </a:r>
            <a:r>
              <a:rPr lang="en-US" altLang="ko-KR" sz="1400" dirty="0" smtClean="0"/>
              <a:t>’ </a:t>
            </a:r>
            <a:r>
              <a:rPr lang="ko-KR" altLang="en-US" sz="1400" dirty="0" smtClean="0"/>
              <a:t>수신</a:t>
            </a:r>
            <a:endParaRPr lang="en-US" altLang="ko-KR" sz="1400" dirty="0" smtClean="0"/>
          </a:p>
        </p:txBody>
      </p:sp>
      <p:sp>
        <p:nvSpPr>
          <p:cNvPr id="43" name="직사각형 42"/>
          <p:cNvSpPr/>
          <p:nvPr/>
        </p:nvSpPr>
        <p:spPr>
          <a:xfrm>
            <a:off x="3482110" y="3871421"/>
            <a:ext cx="3072662" cy="1586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Ack</a:t>
            </a:r>
            <a:r>
              <a:rPr lang="en-US" altLang="ko-KR" sz="1400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&lt;alert&gt;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….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&lt;addresses&gt;”</a:t>
            </a:r>
            <a:r>
              <a:rPr lang="ko-KR" altLang="en-US" sz="1400" dirty="0" smtClean="0">
                <a:solidFill>
                  <a:schemeClr val="tx1"/>
                </a:solidFill>
              </a:rPr>
              <a:t>학번</a:t>
            </a:r>
            <a:r>
              <a:rPr lang="en-US" altLang="ko-KR" sz="1400" dirty="0" smtClean="0">
                <a:solidFill>
                  <a:schemeClr val="tx1"/>
                </a:solidFill>
              </a:rPr>
              <a:t>”&lt;/addresses&gt;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….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&lt;/alert&gt;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9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mtClean="0"/>
              <a:t>Environment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Import ‘</a:t>
            </a:r>
            <a:r>
              <a:rPr lang="en-US" altLang="ko-KR" dirty="0" err="1" smtClean="0"/>
              <a:t>TestCap</a:t>
            </a:r>
            <a:r>
              <a:rPr lang="en-US" altLang="ko-KR" dirty="0" smtClean="0"/>
              <a:t>’ workspace in eclipse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Import ‘CAP library’ in eclipse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04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9841991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Test environment 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en-US" altLang="ko-KR" dirty="0"/>
              <a:t> </a:t>
            </a:r>
            <a:r>
              <a:rPr lang="en-US" altLang="ko-KR" dirty="0" smtClean="0"/>
              <a:t>Eclipse Luna </a:t>
            </a:r>
            <a:r>
              <a:rPr lang="en-US" altLang="ko-KR" dirty="0" err="1" smtClean="0"/>
              <a:t>jee</a:t>
            </a:r>
            <a:r>
              <a:rPr lang="en-US" altLang="ko-KR" dirty="0" smtClean="0"/>
              <a:t> 64bit, jdk8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Eclipse Encoding : UTF-8 (Window – Preference – General – Workspace – Text file encoding –’UTF-8’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‘CAP jar’ location : </a:t>
            </a:r>
            <a:r>
              <a:rPr lang="en-US" altLang="ko-KR" dirty="0" err="1" smtClean="0"/>
              <a:t>TestCap</a:t>
            </a:r>
            <a:r>
              <a:rPr lang="en-US" altLang="ko-KR" dirty="0" smtClean="0"/>
              <a:t>\lib\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cap-library source : cap-library\java\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\com\</a:t>
            </a:r>
            <a:r>
              <a:rPr lang="en-US" altLang="ko-KR" dirty="0" err="1" smtClean="0"/>
              <a:t>google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publicalerts</a:t>
            </a:r>
            <a:r>
              <a:rPr lang="en-US" altLang="ko-KR" dirty="0" smtClean="0"/>
              <a:t>\cap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7139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TestCap</a:t>
            </a:r>
            <a:r>
              <a:rPr lang="en-US" altLang="ko-KR" dirty="0" smtClean="0"/>
              <a:t> project in eclipse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70264" y="1659370"/>
            <a:ext cx="5952282" cy="4067175"/>
          </a:xfrm>
        </p:spPr>
        <p:txBody>
          <a:bodyPr/>
          <a:lstStyle/>
          <a:p>
            <a:r>
              <a:rPr lang="en-US" altLang="ko-KR" dirty="0" smtClean="0"/>
              <a:t>1. Start Eclipse</a:t>
            </a:r>
          </a:p>
          <a:p>
            <a:r>
              <a:rPr lang="en-US" altLang="ko-KR" dirty="0" smtClean="0"/>
              <a:t>2. Menu -&gt; File -&gt; Import</a:t>
            </a:r>
          </a:p>
          <a:p>
            <a:r>
              <a:rPr lang="en-US" altLang="ko-KR" dirty="0" smtClean="0"/>
              <a:t>3. General -&gt; Existing Projects into Workspace -&gt; Press Next</a:t>
            </a:r>
          </a:p>
          <a:p>
            <a:r>
              <a:rPr lang="en-US" altLang="ko-KR" dirty="0" smtClean="0"/>
              <a:t>4. Press ‘Browse’ with ‘Select root directory’</a:t>
            </a:r>
          </a:p>
          <a:p>
            <a:r>
              <a:rPr lang="en-US" altLang="ko-KR" dirty="0" smtClean="0"/>
              <a:t>5. Choose location of attached ‘</a:t>
            </a:r>
            <a:r>
              <a:rPr lang="en-US" altLang="ko-KR" dirty="0" err="1" smtClean="0"/>
              <a:t>TestCap</a:t>
            </a:r>
            <a:r>
              <a:rPr lang="en-US" altLang="ko-KR" dirty="0" smtClean="0"/>
              <a:t>’ Project</a:t>
            </a:r>
          </a:p>
          <a:p>
            <a:r>
              <a:rPr lang="en-US" altLang="ko-KR" dirty="0" smtClean="0"/>
              <a:t>6. Press ‘Ok’ -&gt; Press ‘Finish’ and complete import </a:t>
            </a:r>
            <a:r>
              <a:rPr lang="en-US" altLang="ko-KR" dirty="0" err="1" smtClean="0"/>
              <a:t>TestCap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7" y="1479139"/>
            <a:ext cx="3435012" cy="3604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597" y="2692658"/>
            <a:ext cx="3134566" cy="405719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3029" y="2743200"/>
            <a:ext cx="1343625" cy="1477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39855" y="3389746"/>
            <a:ext cx="554472" cy="138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06619" y="4516583"/>
            <a:ext cx="470140" cy="15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9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CAP library in eclipse 1/2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1018" y="1770207"/>
            <a:ext cx="4592783" cy="4351338"/>
          </a:xfrm>
        </p:spPr>
        <p:txBody>
          <a:bodyPr/>
          <a:lstStyle/>
          <a:p>
            <a:r>
              <a:rPr lang="en-US" altLang="ko-KR" dirty="0" smtClean="0"/>
              <a:t>1. Import </a:t>
            </a:r>
            <a:r>
              <a:rPr lang="en-US" altLang="ko-KR" dirty="0" err="1" smtClean="0"/>
              <a:t>TestCAP</a:t>
            </a:r>
            <a:r>
              <a:rPr lang="en-US" altLang="ko-KR" dirty="0" smtClean="0"/>
              <a:t> Project or Create Project</a:t>
            </a:r>
          </a:p>
          <a:p>
            <a:r>
              <a:rPr lang="en-US" altLang="ko-KR" dirty="0" smtClean="0"/>
              <a:t>2. Select Project -&gt; </a:t>
            </a:r>
            <a:r>
              <a:rPr lang="en-US" altLang="ko-KR" dirty="0"/>
              <a:t>Press Mouse Right Button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en-US" altLang="ko-KR" dirty="0"/>
              <a:t>Select ‘Build Path</a:t>
            </a:r>
            <a:r>
              <a:rPr lang="en-US" altLang="ko-KR" dirty="0" smtClean="0"/>
              <a:t>’</a:t>
            </a:r>
          </a:p>
          <a:p>
            <a:r>
              <a:rPr lang="en-US" altLang="ko-KR" dirty="0" smtClean="0"/>
              <a:t>4. </a:t>
            </a:r>
            <a:r>
              <a:rPr lang="en-US" altLang="ko-KR" dirty="0"/>
              <a:t>Select ‘Configure Build </a:t>
            </a:r>
            <a:r>
              <a:rPr lang="en-US" altLang="ko-KR" dirty="0" smtClean="0"/>
              <a:t>Path’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058509" y="1732143"/>
            <a:ext cx="5179711" cy="4952141"/>
            <a:chOff x="1058509" y="1484536"/>
            <a:chExt cx="5179711" cy="54473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509" y="1484536"/>
              <a:ext cx="5179711" cy="54473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154703" y="1484537"/>
              <a:ext cx="590970" cy="19648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468582" y="3470355"/>
              <a:ext cx="2835563" cy="26113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30255" y="4458646"/>
              <a:ext cx="1671781" cy="24266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904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CAP library in eclipse 2/2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68655" y="1842405"/>
            <a:ext cx="4832095" cy="4351338"/>
          </a:xfrm>
        </p:spPr>
        <p:txBody>
          <a:bodyPr/>
          <a:lstStyle/>
          <a:p>
            <a:r>
              <a:rPr lang="en-US" altLang="ko-KR" dirty="0" smtClean="0"/>
              <a:t>6. Select ‘Libraries Tap’</a:t>
            </a:r>
          </a:p>
          <a:p>
            <a:r>
              <a:rPr lang="en-US" altLang="ko-KR" dirty="0" smtClean="0"/>
              <a:t>7. Press ‘Add </a:t>
            </a:r>
            <a:r>
              <a:rPr lang="en-US" altLang="ko-KR" dirty="0" err="1" smtClean="0"/>
              <a:t>JARs’</a:t>
            </a:r>
            <a:endParaRPr lang="en-US" altLang="ko-KR" dirty="0" smtClean="0"/>
          </a:p>
          <a:p>
            <a:r>
              <a:rPr lang="en-US" altLang="ko-KR" dirty="0" smtClean="0"/>
              <a:t>8. Select ‘</a:t>
            </a:r>
            <a:r>
              <a:rPr lang="en-US" altLang="ko-KR" dirty="0" err="1" smtClean="0"/>
              <a:t>TestCap</a:t>
            </a:r>
            <a:r>
              <a:rPr lang="en-US" altLang="ko-KR" dirty="0" smtClean="0"/>
              <a:t>\lib\cap-library-r3.jar’</a:t>
            </a:r>
          </a:p>
          <a:p>
            <a:r>
              <a:rPr lang="en-US" altLang="ko-KR" dirty="0" smtClean="0"/>
              <a:t>9. Press ‘OK’ and complete import CAP library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44005" y="1450639"/>
            <a:ext cx="5309955" cy="4837641"/>
            <a:chOff x="744005" y="1450639"/>
            <a:chExt cx="5309955" cy="483764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005" y="1450639"/>
              <a:ext cx="5309955" cy="4837641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1006763" y="2140649"/>
              <a:ext cx="683491" cy="1803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99451" y="1960292"/>
              <a:ext cx="572655" cy="18035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756727" y="2321006"/>
              <a:ext cx="1126837" cy="1890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921163" y="3596800"/>
              <a:ext cx="498765" cy="16189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70545" y="4110437"/>
              <a:ext cx="923637" cy="1659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32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ActiveMQ</a:t>
            </a:r>
            <a:r>
              <a:rPr lang="en-US" altLang="ko-KR" dirty="0" smtClean="0"/>
              <a:t> library in eclipse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7025639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Same way to import CAP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ActiveMQ</a:t>
            </a:r>
            <a:r>
              <a:rPr lang="en-US" altLang="ko-KR" dirty="0" smtClean="0"/>
              <a:t> library : ‘activemq-all-5.9.1.jar’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ActiveMQ</a:t>
            </a:r>
            <a:r>
              <a:rPr lang="en-US" altLang="ko-KR" dirty="0" smtClean="0"/>
              <a:t> library location : ‘project\lib’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47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발령시스템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AlerterTransmitter</a:t>
            </a:r>
            <a:r>
              <a:rPr lang="en-US" altLang="ko-KR" dirty="0" smtClean="0"/>
              <a:t>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825625"/>
            <a:ext cx="10199254" cy="42149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Init</a:t>
            </a:r>
            <a:r>
              <a:rPr lang="en-US" altLang="ko-KR" dirty="0"/>
              <a:t>() :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ActiveMQConnectionFactory</a:t>
            </a:r>
            <a:r>
              <a:rPr lang="en-US" altLang="ko-KR" dirty="0">
                <a:solidFill>
                  <a:srgbClr val="FF0000"/>
                </a:solidFill>
              </a:rPr>
              <a:t>(“</a:t>
            </a:r>
            <a:r>
              <a:rPr lang="en-US" altLang="ko-KR" dirty="0" err="1">
                <a:solidFill>
                  <a:srgbClr val="FF0000"/>
                </a:solidFill>
              </a:rPr>
              <a:t>tcp</a:t>
            </a:r>
            <a:r>
              <a:rPr lang="en-US" altLang="ko-KR" dirty="0">
                <a:solidFill>
                  <a:srgbClr val="FF0000"/>
                </a:solidFill>
              </a:rPr>
              <a:t>://172.16.165.128”) </a:t>
            </a:r>
            <a:r>
              <a:rPr lang="ko-KR" altLang="ko-KR" dirty="0"/>
              <a:t>액티브 </a:t>
            </a:r>
            <a:r>
              <a:rPr lang="ko-KR" altLang="ko-KR" dirty="0" err="1"/>
              <a:t>엠큐</a:t>
            </a:r>
            <a:r>
              <a:rPr lang="ko-KR" altLang="ko-KR" dirty="0"/>
              <a:t> 브로커의 서버</a:t>
            </a:r>
            <a:r>
              <a:rPr lang="en-US" altLang="ko-KR" dirty="0"/>
              <a:t> </a:t>
            </a:r>
            <a:r>
              <a:rPr lang="en-US" altLang="ko-KR" dirty="0" err="1"/>
              <a:t>ip</a:t>
            </a:r>
            <a:r>
              <a:rPr lang="ko-KR" altLang="ko-KR" dirty="0"/>
              <a:t>주소를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 </a:t>
            </a:r>
            <a:r>
              <a:rPr lang="en-US" altLang="ko-KR" dirty="0"/>
              <a:t>void </a:t>
            </a:r>
            <a:r>
              <a:rPr lang="en-US" altLang="ko-KR" dirty="0" err="1">
                <a:solidFill>
                  <a:srgbClr val="FF0000"/>
                </a:solidFill>
              </a:rPr>
              <a:t>sendMessage</a:t>
            </a:r>
            <a:r>
              <a:rPr lang="en-US" altLang="ko-KR" dirty="0">
                <a:solidFill>
                  <a:srgbClr val="FF0000"/>
                </a:solidFill>
              </a:rPr>
              <a:t>(String message) </a:t>
            </a:r>
            <a:r>
              <a:rPr lang="en-US" altLang="ko-KR" dirty="0"/>
              <a:t>: queue producer destination </a:t>
            </a:r>
            <a:r>
              <a:rPr lang="ko-KR" altLang="ko-KR" dirty="0"/>
              <a:t>이 </a:t>
            </a:r>
            <a:r>
              <a:rPr lang="en-US" altLang="ko-KR" dirty="0"/>
              <a:t>“</a:t>
            </a:r>
            <a:r>
              <a:rPr lang="en-US" altLang="ko-KR" dirty="0" err="1"/>
              <a:t>ase.alerterToGatewayQueue</a:t>
            </a:r>
            <a:r>
              <a:rPr lang="en-US" altLang="ko-KR" dirty="0"/>
              <a:t>”</a:t>
            </a:r>
            <a:r>
              <a:rPr lang="ko-KR" altLang="ko-KR" dirty="0"/>
              <a:t>으로 지정되어 있으며 이 </a:t>
            </a:r>
            <a:r>
              <a:rPr lang="ko-KR" altLang="ko-KR" dirty="0" err="1"/>
              <a:t>메소드를</a:t>
            </a:r>
            <a:r>
              <a:rPr lang="ko-KR" altLang="ko-KR" dirty="0"/>
              <a:t> 통해 지정된 큐로 메시지를 보낼 수 있다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Private void </a:t>
            </a:r>
            <a:r>
              <a:rPr lang="en-US" altLang="ko-KR" dirty="0" err="1">
                <a:solidFill>
                  <a:srgbClr val="FF0000"/>
                </a:solidFill>
              </a:rPr>
              <a:t>setQueueListener</a:t>
            </a:r>
            <a:r>
              <a:rPr lang="en-US" altLang="ko-KR" dirty="0">
                <a:solidFill>
                  <a:srgbClr val="FF0000"/>
                </a:solidFill>
              </a:rPr>
              <a:t>(String </a:t>
            </a:r>
            <a:r>
              <a:rPr lang="en-US" altLang="ko-KR" dirty="0" err="1">
                <a:solidFill>
                  <a:srgbClr val="FF0000"/>
                </a:solidFill>
              </a:rPr>
              <a:t>altererID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en-US" altLang="ko-KR" dirty="0"/>
              <a:t>: </a:t>
            </a:r>
            <a:r>
              <a:rPr lang="ko-KR" altLang="ko-KR" dirty="0" err="1"/>
              <a:t>리스너에</a:t>
            </a:r>
            <a:r>
              <a:rPr lang="ko-KR" altLang="ko-KR" dirty="0"/>
              <a:t> </a:t>
            </a:r>
            <a:r>
              <a:rPr lang="en-US" altLang="ko-KR" dirty="0"/>
              <a:t>“</a:t>
            </a:r>
            <a:r>
              <a:rPr lang="en-US" altLang="ko-KR" dirty="0" err="1"/>
              <a:t>alerterID</a:t>
            </a:r>
            <a:r>
              <a:rPr lang="en-US" altLang="ko-KR" dirty="0"/>
              <a:t>”</a:t>
            </a:r>
            <a:r>
              <a:rPr lang="ko-KR" altLang="ko-KR" dirty="0"/>
              <a:t>로 지정된</a:t>
            </a:r>
            <a:r>
              <a:rPr lang="en-US" altLang="ko-KR" dirty="0"/>
              <a:t> queue consumer destination</a:t>
            </a:r>
            <a:r>
              <a:rPr lang="ko-KR" altLang="ko-KR" dirty="0"/>
              <a:t>을 등록하여</a:t>
            </a:r>
            <a:r>
              <a:rPr lang="en-US" altLang="ko-KR" dirty="0"/>
              <a:t>, </a:t>
            </a:r>
            <a:r>
              <a:rPr lang="ko-KR" altLang="ko-KR" dirty="0"/>
              <a:t>메시지 </a:t>
            </a:r>
            <a:r>
              <a:rPr lang="ko-KR" altLang="ko-KR" dirty="0" err="1"/>
              <a:t>수신시</a:t>
            </a:r>
            <a:r>
              <a:rPr lang="ko-KR" altLang="ko-KR" dirty="0"/>
              <a:t> </a:t>
            </a:r>
            <a:r>
              <a:rPr lang="en-US" altLang="ko-KR" dirty="0" err="1"/>
              <a:t>alerter.acceptMessage</a:t>
            </a:r>
            <a:r>
              <a:rPr lang="en-US" altLang="ko-KR" dirty="0"/>
              <a:t>(String message) </a:t>
            </a:r>
            <a:r>
              <a:rPr lang="ko-KR" altLang="ko-KR" dirty="0"/>
              <a:t>호출</a:t>
            </a:r>
          </a:p>
          <a:p>
            <a:pPr marL="971550" lvl="1" indent="-285750"/>
            <a:r>
              <a:rPr lang="ko-KR" altLang="ko-KR" dirty="0"/>
              <a:t>수신한 메시지를 처리할 </a:t>
            </a:r>
            <a:r>
              <a:rPr lang="ko-KR" altLang="ko-KR" dirty="0" smtClean="0"/>
              <a:t>발령</a:t>
            </a:r>
            <a:r>
              <a:rPr lang="ko-KR" altLang="en-US" dirty="0" smtClean="0"/>
              <a:t>시스템</a:t>
            </a:r>
            <a:r>
              <a:rPr lang="ko-KR" altLang="ko-KR" dirty="0" smtClean="0"/>
              <a:t>의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acceptMessage</a:t>
            </a:r>
            <a:r>
              <a:rPr lang="en-US" altLang="ko-KR" dirty="0" smtClean="0">
                <a:solidFill>
                  <a:srgbClr val="FF0000"/>
                </a:solidFill>
              </a:rPr>
              <a:t>(String message) </a:t>
            </a:r>
            <a:r>
              <a:rPr lang="ko-KR" altLang="ko-KR" dirty="0" err="1">
                <a:solidFill>
                  <a:srgbClr val="FF0000"/>
                </a:solidFill>
              </a:rPr>
              <a:t>메소드</a:t>
            </a:r>
            <a:r>
              <a:rPr lang="ko-KR" altLang="ko-KR" dirty="0">
                <a:solidFill>
                  <a:srgbClr val="FF0000"/>
                </a:solidFill>
              </a:rPr>
              <a:t> 구현 필요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521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경보시스템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AlertSystemTransmitter</a:t>
            </a:r>
            <a:r>
              <a:rPr lang="en-US" altLang="ko-KR" dirty="0" smtClean="0"/>
              <a:t>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9617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Init</a:t>
            </a:r>
            <a:r>
              <a:rPr lang="en-US" altLang="ko-KR" dirty="0"/>
              <a:t>() : </a:t>
            </a:r>
            <a:r>
              <a:rPr lang="en-US" altLang="ko-KR" dirty="0" smtClean="0"/>
              <a:t>new </a:t>
            </a:r>
            <a:r>
              <a:rPr lang="en-US" altLang="ko-KR" dirty="0" err="1" smtClean="0"/>
              <a:t>ActiveMQConnectionFactory</a:t>
            </a:r>
            <a:r>
              <a:rPr lang="en-US" altLang="ko-KR" dirty="0">
                <a:solidFill>
                  <a:srgbClr val="FF0000"/>
                </a:solidFill>
              </a:rPr>
              <a:t>(“</a:t>
            </a:r>
            <a:r>
              <a:rPr lang="en-US" altLang="ko-KR" dirty="0" err="1">
                <a:solidFill>
                  <a:srgbClr val="FF0000"/>
                </a:solidFill>
              </a:rPr>
              <a:t>tcp</a:t>
            </a:r>
            <a:r>
              <a:rPr lang="en-US" altLang="ko-KR" dirty="0">
                <a:solidFill>
                  <a:srgbClr val="FF0000"/>
                </a:solidFill>
              </a:rPr>
              <a:t>://172.16.165.128”) </a:t>
            </a:r>
            <a:r>
              <a:rPr lang="ko-KR" altLang="ko-KR" dirty="0"/>
              <a:t>액티브 </a:t>
            </a:r>
            <a:r>
              <a:rPr lang="ko-KR" altLang="ko-KR" dirty="0" err="1"/>
              <a:t>엠큐</a:t>
            </a:r>
            <a:r>
              <a:rPr lang="ko-KR" altLang="ko-KR" dirty="0"/>
              <a:t> 브로커의 서버</a:t>
            </a:r>
            <a:r>
              <a:rPr lang="en-US" altLang="ko-KR" dirty="0"/>
              <a:t> </a:t>
            </a:r>
            <a:r>
              <a:rPr lang="en-US" altLang="ko-KR" dirty="0" err="1"/>
              <a:t>ip</a:t>
            </a:r>
            <a:r>
              <a:rPr lang="ko-KR" altLang="ko-KR" dirty="0"/>
              <a:t>주소를 </a:t>
            </a:r>
            <a:r>
              <a:rPr lang="ko-KR" altLang="ko-KR" dirty="0" smtClean="0"/>
              <a:t>입력</a:t>
            </a:r>
            <a:endParaRPr lang="en-US" altLang="ko-KR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Public </a:t>
            </a:r>
            <a:r>
              <a:rPr lang="en-US" altLang="ko-KR" dirty="0"/>
              <a:t>void </a:t>
            </a:r>
            <a:r>
              <a:rPr lang="en-US" altLang="ko-KR" dirty="0" err="1">
                <a:solidFill>
                  <a:srgbClr val="FF0000"/>
                </a:solidFill>
              </a:rPr>
              <a:t>sendMessage</a:t>
            </a:r>
            <a:r>
              <a:rPr lang="en-US" altLang="ko-KR" dirty="0">
                <a:solidFill>
                  <a:srgbClr val="FF0000"/>
                </a:solidFill>
              </a:rPr>
              <a:t>(String message) </a:t>
            </a:r>
            <a:r>
              <a:rPr lang="en-US" altLang="ko-KR" dirty="0"/>
              <a:t>: queue producer destination </a:t>
            </a:r>
            <a:r>
              <a:rPr lang="ko-KR" altLang="ko-KR" dirty="0"/>
              <a:t>이 </a:t>
            </a:r>
            <a:r>
              <a:rPr lang="en-US" altLang="ko-KR" dirty="0"/>
              <a:t>“</a:t>
            </a:r>
            <a:r>
              <a:rPr lang="en-US" altLang="ko-KR" dirty="0" err="1"/>
              <a:t>ase.alertSystemToGatewayQueue</a:t>
            </a:r>
            <a:r>
              <a:rPr lang="en-US" altLang="ko-KR" dirty="0"/>
              <a:t>”</a:t>
            </a:r>
            <a:r>
              <a:rPr lang="ko-KR" altLang="ko-KR" dirty="0"/>
              <a:t>으로 지정되어 있으며 이 </a:t>
            </a:r>
            <a:r>
              <a:rPr lang="ko-KR" altLang="ko-KR" dirty="0" err="1"/>
              <a:t>메소드를</a:t>
            </a:r>
            <a:r>
              <a:rPr lang="ko-KR" altLang="ko-KR" dirty="0"/>
              <a:t> 통해 지정된 큐로 메시지 송신 가능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Private void </a:t>
            </a:r>
            <a:r>
              <a:rPr lang="en-US" altLang="ko-KR" dirty="0" err="1">
                <a:solidFill>
                  <a:srgbClr val="FF0000"/>
                </a:solidFill>
              </a:rPr>
              <a:t>setTopicListener</a:t>
            </a:r>
            <a:r>
              <a:rPr lang="en-US" altLang="ko-KR" dirty="0">
                <a:solidFill>
                  <a:srgbClr val="FF0000"/>
                </a:solidFill>
              </a:rPr>
              <a:t>(String location) </a:t>
            </a:r>
            <a:r>
              <a:rPr lang="en-US" altLang="ko-KR" dirty="0"/>
              <a:t>: </a:t>
            </a:r>
            <a:r>
              <a:rPr lang="ko-KR" altLang="ko-KR" dirty="0" err="1"/>
              <a:t>리스너에</a:t>
            </a:r>
            <a:r>
              <a:rPr lang="ko-KR" altLang="ko-KR" dirty="0"/>
              <a:t> 소속된 </a:t>
            </a:r>
            <a:r>
              <a:rPr lang="en-US" altLang="ko-KR" dirty="0"/>
              <a:t>“</a:t>
            </a:r>
            <a:r>
              <a:rPr lang="ko-KR" altLang="ko-KR" dirty="0"/>
              <a:t>행정구역</a:t>
            </a:r>
            <a:r>
              <a:rPr lang="en-US" altLang="ko-KR" dirty="0"/>
              <a:t>”</a:t>
            </a:r>
            <a:r>
              <a:rPr lang="ko-KR" altLang="ko-KR" dirty="0"/>
              <a:t>으로 지정된</a:t>
            </a:r>
            <a:r>
              <a:rPr lang="en-US" altLang="ko-KR" dirty="0"/>
              <a:t> topic consumer destination</a:t>
            </a:r>
            <a:r>
              <a:rPr lang="ko-KR" altLang="ko-KR" dirty="0"/>
              <a:t>을 등록하여</a:t>
            </a:r>
            <a:r>
              <a:rPr lang="en-US" altLang="ko-KR" dirty="0"/>
              <a:t>, </a:t>
            </a:r>
            <a:r>
              <a:rPr lang="ko-KR" altLang="ko-KR" dirty="0"/>
              <a:t>메시지 </a:t>
            </a:r>
            <a:r>
              <a:rPr lang="ko-KR" altLang="ko-KR" dirty="0" err="1"/>
              <a:t>수신시</a:t>
            </a:r>
            <a:r>
              <a:rPr lang="en-US" altLang="ko-KR" dirty="0"/>
              <a:t> </a:t>
            </a:r>
            <a:r>
              <a:rPr lang="en-US" altLang="ko-KR" dirty="0" err="1"/>
              <a:t>alertSystem.acceptMessage</a:t>
            </a:r>
            <a:r>
              <a:rPr lang="en-US" altLang="ko-KR" dirty="0"/>
              <a:t>(String message) </a:t>
            </a:r>
            <a:r>
              <a:rPr lang="ko-KR" altLang="ko-KR" dirty="0"/>
              <a:t>호출</a:t>
            </a:r>
          </a:p>
          <a:p>
            <a:pPr marL="971550" lvl="1" indent="-285750"/>
            <a:r>
              <a:rPr lang="ko-KR" altLang="ko-KR" dirty="0"/>
              <a:t>수신한 메시지를 처리할 경보시스템의</a:t>
            </a:r>
            <a:r>
              <a:rPr lang="en-US" altLang="ko-KR" dirty="0"/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acceptMessage</a:t>
            </a:r>
            <a:r>
              <a:rPr lang="en-US" altLang="ko-KR" dirty="0" smtClean="0">
                <a:solidFill>
                  <a:srgbClr val="FF0000"/>
                </a:solidFill>
              </a:rPr>
              <a:t>(String message) </a:t>
            </a:r>
            <a:r>
              <a:rPr lang="ko-KR" altLang="ko-KR" dirty="0" err="1">
                <a:solidFill>
                  <a:srgbClr val="FF0000"/>
                </a:solidFill>
              </a:rPr>
              <a:t>메소드</a:t>
            </a:r>
            <a:r>
              <a:rPr lang="ko-KR" altLang="ko-KR" dirty="0">
                <a:solidFill>
                  <a:srgbClr val="FF0000"/>
                </a:solidFill>
              </a:rPr>
              <a:t> 구현 필요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91775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 to PowerPoint_TP102923943" id="{B7BD5452-C074-4907-9B99-F9409E699835}" vid="{0936D03B-FA15-4A45-B128-C663FDDCAB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AF57D73-4CF7-495B-958A-E53F34C393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787</Words>
  <Application>Microsoft Office PowerPoint</Application>
  <PresentationFormat>사용자 지정</PresentationFormat>
  <Paragraphs>193</Paragraphs>
  <Slides>14</Slides>
  <Notes>0</Notes>
  <HiddenSlides>1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WelcomeDoc</vt:lpstr>
      <vt:lpstr>경보발령시스템 샘플</vt:lpstr>
      <vt:lpstr>Contents</vt:lpstr>
      <vt:lpstr>Environment</vt:lpstr>
      <vt:lpstr>Import TestCap project in eclipse</vt:lpstr>
      <vt:lpstr>Import CAP library in eclipse 1/2</vt:lpstr>
      <vt:lpstr>Import CAP library in eclipse 2/2</vt:lpstr>
      <vt:lpstr>Import ActiveMQ library in eclipse</vt:lpstr>
      <vt:lpstr>발령시스템 - AlerterTransmitter API</vt:lpstr>
      <vt:lpstr>경보시스템 - AlertSystemTransmitter API</vt:lpstr>
      <vt:lpstr>기능규격서 - 발령시스템</vt:lpstr>
      <vt:lpstr>기능규격서 - 경보시스템</vt:lpstr>
      <vt:lpstr>경보발령시스템 네트워크(JMS)</vt:lpstr>
      <vt:lpstr>발령시스템 시나리오</vt:lpstr>
      <vt:lpstr>경보시스템 시나리오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2014-11-23T03:28:55Z</dcterms:created>
  <dcterms:modified xsi:type="dcterms:W3CDTF">2015-01-02T08:32:32Z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