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sldIdLst>
    <p:sldId id="256" r:id="rId3"/>
    <p:sldId id="261" r:id="rId4"/>
    <p:sldId id="267" r:id="rId5"/>
    <p:sldId id="262" r:id="rId6"/>
    <p:sldId id="270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61"/>
            <p14:sldId id="267"/>
            <p14:sldId id="262"/>
            <p14:sldId id="270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디자인, 감동, 공동 작업" id="{B9B51309-D148-4332-87C2-07BE32FBCA3B}">
          <p14:sldIdLst/>
        </p14:section>
        <p14:section name="자세히 알아보기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280" autoAdjust="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2014-12-17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B3A-D301-4279-BFA8-F3FA1B4E8643}" type="datetime1">
              <a:rPr lang="ko-KR" altLang="en-US" smtClean="0"/>
              <a:t>2014-12-17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155-E96C-45F4-8CD4-17C6EF25AD59}" type="datetime1">
              <a:rPr lang="ko-KR" altLang="en-US" smtClean="0"/>
              <a:t>2014-12-17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A572-1DA4-49CB-AF77-8B279E02CBEA}" type="datetime1">
              <a:rPr lang="ko-KR" altLang="en-US" smtClean="0"/>
              <a:t>2014-12-17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AC47-35E5-4B6A-84C7-7D11EEE08F99}" type="datetime1">
              <a:rPr lang="ko-KR" altLang="en-US" smtClean="0"/>
              <a:t>2014-12-17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AEBBD2F-8981-41FB-BE43-FE1D357B7300}" type="datetime1">
              <a:rPr lang="ko-KR" altLang="en-US" smtClean="0"/>
              <a:t>2014-12-17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7A4934-FCAB-48D3-A70C-C0BFAAA5465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22AC1B-07D1-442C-B5AA-FF50A2453702}" type="datetime1">
              <a:rPr lang="ko-KR" altLang="en-US" smtClean="0"/>
              <a:t>2014-12-17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20FEF1B-C513-464E-8B9A-05221B484D89}" type="datetime1">
              <a:rPr lang="ko-KR" altLang="en-US" smtClean="0"/>
              <a:t>2014-12-17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50A24E-E493-4B64-BEDA-2BCE31E5ACD3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CA8C84F-229F-4EB3-BBBE-2C2DAE3FB34D}" type="datetime1">
              <a:rPr lang="ko-KR" altLang="en-US" smtClean="0"/>
              <a:t>2014-12-17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BA9F4E-662F-4642-80E6-F57A34CFFDA3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362AD6-07A7-4883-8B1A-0D4FCD2825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경보발령시스템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게이트웨이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View – </a:t>
            </a:r>
            <a:r>
              <a:rPr lang="en-US" altLang="ko-KR" dirty="0" err="1" smtClean="0"/>
              <a:t>GatewayDataPane</a:t>
            </a:r>
            <a:r>
              <a:rPr lang="en-US" altLang="ko-KR" dirty="0" smtClean="0"/>
              <a:t> 3/4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749" y="5751570"/>
            <a:ext cx="775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게이트웨이에서</a:t>
            </a:r>
            <a:r>
              <a:rPr lang="ko-KR" altLang="en-US" dirty="0" smtClean="0"/>
              <a:t> 발령시스템으로부터 수신한 메시지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기억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출력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69327" y="5026595"/>
            <a:ext cx="3785806" cy="1605798"/>
            <a:chOff x="7944486" y="4910319"/>
            <a:chExt cx="4164387" cy="176637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486" y="4910319"/>
              <a:ext cx="4164387" cy="17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9162473" y="6063273"/>
              <a:ext cx="1481513" cy="6134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4" y="1511457"/>
            <a:ext cx="8068698" cy="40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View – </a:t>
            </a:r>
            <a:r>
              <a:rPr lang="en-US" altLang="ko-KR" dirty="0" err="1" smtClean="0"/>
              <a:t>GatewayInfoPane</a:t>
            </a:r>
            <a:r>
              <a:rPr lang="en-US" altLang="ko-KR" dirty="0" smtClean="0"/>
              <a:t> 4/4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5" y="1432265"/>
            <a:ext cx="8076570" cy="403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746" y="5751570"/>
            <a:ext cx="72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게이트웨이에</a:t>
            </a:r>
            <a:r>
              <a:rPr lang="ko-KR" altLang="en-US" dirty="0" smtClean="0"/>
              <a:t> 메시지를 송신한 발령시스템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게이트웨이에</a:t>
            </a:r>
            <a:r>
              <a:rPr lang="ko-KR" altLang="en-US" dirty="0" smtClean="0"/>
              <a:t> 메시지를 송신한 경보시스템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기록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69328" y="5026595"/>
            <a:ext cx="3800921" cy="1605797"/>
            <a:chOff x="7944486" y="4910319"/>
            <a:chExt cx="4181013" cy="176637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486" y="4910319"/>
              <a:ext cx="4164387" cy="17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0643986" y="6063273"/>
              <a:ext cx="1481513" cy="6003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Model 1/5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31" y="1385666"/>
            <a:ext cx="8722066" cy="434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145" y="5797707"/>
            <a:ext cx="1019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MVC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관리하는 역할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에서 활용하는 </a:t>
            </a:r>
            <a:r>
              <a:rPr lang="en-US" altLang="ko-KR" dirty="0" smtClean="0"/>
              <a:t>Table Model</a:t>
            </a:r>
            <a:r>
              <a:rPr lang="ko-KR" altLang="en-US" dirty="0" smtClean="0"/>
              <a:t>과 메시지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생성을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Model – </a:t>
            </a:r>
            <a:r>
              <a:rPr lang="en-US" altLang="ko-KR" dirty="0" err="1" smtClean="0"/>
              <a:t>GatewayAlertTableModel</a:t>
            </a:r>
            <a:r>
              <a:rPr lang="en-US" altLang="ko-KR" dirty="0" smtClean="0"/>
              <a:t> 2/5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4" y="1517214"/>
            <a:ext cx="7335180" cy="36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3" y="4768543"/>
            <a:ext cx="4068907" cy="20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0164" y="3731489"/>
            <a:ext cx="7335180" cy="8866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59293" y="5551055"/>
            <a:ext cx="1129289" cy="6143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745" y="5782098"/>
            <a:ext cx="72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GatewayDataPane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경보히스토리의</a:t>
            </a:r>
            <a:r>
              <a:rPr lang="ko-KR" altLang="en-US" dirty="0" smtClean="0"/>
              <a:t> 데이터 관리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Model – </a:t>
            </a:r>
            <a:r>
              <a:rPr lang="en-US" altLang="ko-KR" dirty="0" err="1" smtClean="0"/>
              <a:t>GatewayAlertTableModel</a:t>
            </a:r>
            <a:r>
              <a:rPr lang="en-US" altLang="ko-KR" dirty="0" smtClean="0"/>
              <a:t> 3/5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3" y="4768543"/>
            <a:ext cx="4068907" cy="20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1745" y="5782098"/>
            <a:ext cx="72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GatewayInfoPane</a:t>
            </a:r>
            <a:r>
              <a:rPr lang="ko-KR" altLang="en-US" dirty="0" smtClean="0"/>
              <a:t>의 발령시스템 정보 관리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게이트웨이로</a:t>
            </a:r>
            <a:r>
              <a:rPr lang="ko-KR" altLang="en-US" dirty="0" smtClean="0"/>
              <a:t> 경보메시지를 발령한 발령시스템의 정보 저장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29964" y="6243781"/>
            <a:ext cx="1052946" cy="551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523102"/>
            <a:ext cx="7342336" cy="36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8901" y="1967344"/>
            <a:ext cx="3664012" cy="1006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Model – </a:t>
            </a:r>
            <a:r>
              <a:rPr lang="en-US" altLang="ko-KR" dirty="0" err="1" smtClean="0"/>
              <a:t>GatewayAlertTableModel</a:t>
            </a:r>
            <a:r>
              <a:rPr lang="en-US" altLang="ko-KR" dirty="0" smtClean="0"/>
              <a:t> 4/5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3" y="4768543"/>
            <a:ext cx="4068907" cy="202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1745" y="5782098"/>
            <a:ext cx="72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GatewayInfoPane</a:t>
            </a:r>
            <a:r>
              <a:rPr lang="ko-KR" altLang="en-US" dirty="0" smtClean="0"/>
              <a:t>의 경보시스템 정보 관리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Ack</a:t>
            </a:r>
            <a:r>
              <a:rPr lang="ko-KR" altLang="en-US" dirty="0" smtClean="0"/>
              <a:t>메시지를 송신한 경보시스템의 정보 저장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38328" y="6243781"/>
            <a:ext cx="1052946" cy="551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523102"/>
            <a:ext cx="7342336" cy="36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20069" y="1976581"/>
            <a:ext cx="3664012" cy="4156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Model – </a:t>
            </a:r>
            <a:r>
              <a:rPr lang="en-US" altLang="ko-KR" dirty="0" err="1" smtClean="0"/>
              <a:t>IeasMessage</a:t>
            </a:r>
            <a:r>
              <a:rPr lang="en-US" altLang="ko-KR" dirty="0" smtClean="0"/>
              <a:t> 5/5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5" y="1529652"/>
            <a:ext cx="7208319" cy="359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025" y="5459066"/>
            <a:ext cx="72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게이트웨이에서</a:t>
            </a:r>
            <a:r>
              <a:rPr lang="ko-KR" altLang="en-US" dirty="0" smtClean="0"/>
              <a:t> 송</a:t>
            </a:r>
            <a:r>
              <a:rPr lang="ko-KR" altLang="en-US" dirty="0"/>
              <a:t>수</a:t>
            </a:r>
            <a:r>
              <a:rPr lang="ko-KR" altLang="en-US" dirty="0" smtClean="0"/>
              <a:t>신하는 메시지의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빌드를</a:t>
            </a:r>
            <a:r>
              <a:rPr lang="ko-KR" altLang="en-US" dirty="0" smtClean="0"/>
              <a:t> 담당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8436" y="1674360"/>
            <a:ext cx="1246907" cy="3322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Controller 1/3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08" y="1418829"/>
            <a:ext cx="5195455" cy="448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091" y="5937392"/>
            <a:ext cx="1019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생성하여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중개하는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을 관리하는 역할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액션리스너와</a:t>
            </a:r>
            <a:r>
              <a:rPr lang="ko-KR" altLang="en-US" dirty="0" smtClean="0"/>
              <a:t> 통신을 위한 트랜스미터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9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Controller – </a:t>
            </a:r>
            <a:r>
              <a:rPr lang="en-US" altLang="ko-KR" dirty="0" err="1" smtClean="0"/>
              <a:t>GatewayActionListener</a:t>
            </a:r>
            <a:r>
              <a:rPr lang="en-US" altLang="ko-KR" dirty="0" smtClean="0"/>
              <a:t> 2/3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7" y="1620372"/>
            <a:ext cx="4723142" cy="407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8754" y="4306650"/>
            <a:ext cx="1842082" cy="985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91" y="5937392"/>
            <a:ext cx="101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ActionListener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ListSelectionListener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상속받아 이벤트처리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73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Controller – </a:t>
            </a:r>
            <a:r>
              <a:rPr lang="en-US" altLang="ko-KR" dirty="0" err="1" smtClean="0"/>
              <a:t>GatewayTransmitter</a:t>
            </a:r>
            <a:r>
              <a:rPr lang="en-US" altLang="ko-KR" dirty="0" smtClean="0"/>
              <a:t> 3/3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7" y="1620372"/>
            <a:ext cx="4723142" cy="407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62791" y="4112686"/>
            <a:ext cx="1712773" cy="1586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091" y="5937392"/>
            <a:ext cx="101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게이트웨이와</a:t>
            </a:r>
            <a:r>
              <a:rPr lang="ko-KR" altLang="en-US" dirty="0" smtClean="0"/>
              <a:t> 발령시스템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경보시스템간의 메시지 송수신 담당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5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/>
              <a:t>Enveronment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Import ‘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’ workspace in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Import ‘CAP library’ in eclipse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적용된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20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091707" y="1450156"/>
            <a:ext cx="7889643" cy="3757045"/>
            <a:chOff x="2883528" y="1849492"/>
            <a:chExt cx="8678607" cy="4132750"/>
          </a:xfrm>
        </p:grpSpPr>
        <p:grpSp>
          <p:nvGrpSpPr>
            <p:cNvPr id="5" name="그룹 4"/>
            <p:cNvGrpSpPr/>
            <p:nvPr/>
          </p:nvGrpSpPr>
          <p:grpSpPr>
            <a:xfrm>
              <a:off x="2883528" y="1849492"/>
              <a:ext cx="8678607" cy="4132750"/>
              <a:chOff x="845442" y="1898334"/>
              <a:chExt cx="10501115" cy="4132748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442" y="1898334"/>
                <a:ext cx="10501115" cy="4132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0416" y="3501008"/>
                <a:ext cx="1295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4106137" y="3189049"/>
              <a:ext cx="983099" cy="3462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31281" y="2376249"/>
              <a:ext cx="1082683" cy="3462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439563" y="3105922"/>
              <a:ext cx="1089891" cy="3462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489" y="1450156"/>
            <a:ext cx="39162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Model, View, Controller</a:t>
            </a:r>
            <a:r>
              <a:rPr lang="ko-KR" altLang="en-US" dirty="0" smtClean="0"/>
              <a:t>로 클래스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Façade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, Mediator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 </a:t>
            </a:r>
            <a:r>
              <a:rPr lang="ko-KR" altLang="en-US" dirty="0" smtClean="0"/>
              <a:t>하위 </a:t>
            </a:r>
            <a:r>
              <a:rPr lang="ko-KR" altLang="en-US" dirty="0" err="1" smtClean="0"/>
              <a:t>탭패널들이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 Model</a:t>
            </a:r>
            <a:r>
              <a:rPr lang="ko-KR" altLang="en-US" dirty="0" smtClean="0"/>
              <a:t>을 호출하기 위해 직접 해당 모델에 접근하지 않고 상위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객체에 위임하여 접근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Table Model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등 단일의 객체는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통하여 객체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1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GatewayDataPane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AlertTable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시나리오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21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48" y="1946420"/>
            <a:ext cx="81724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18648" y="1524001"/>
            <a:ext cx="2968624" cy="10344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7484" y="1524001"/>
            <a:ext cx="1740189" cy="1034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35593" y="1524001"/>
            <a:ext cx="2950152" cy="1034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91" y="4478047"/>
            <a:ext cx="101969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gatewayDataPane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alertTable</a:t>
            </a:r>
            <a:r>
              <a:rPr lang="ko-KR" altLang="en-US" sz="1600" dirty="0" smtClean="0"/>
              <a:t>을 생성하고 이곳에 들어갈 데이터인 </a:t>
            </a:r>
            <a:r>
              <a:rPr lang="en-US" altLang="ko-KR" sz="1600" dirty="0" err="1" smtClean="0"/>
              <a:t>alertTableModel</a:t>
            </a:r>
            <a:r>
              <a:rPr lang="ko-KR" altLang="en-US" sz="1600" dirty="0" smtClean="0"/>
              <a:t>이 필요하고  </a:t>
            </a:r>
            <a:r>
              <a:rPr lang="en-US" altLang="ko-KR" sz="1600" dirty="0" err="1" smtClean="0"/>
              <a:t>alertTableModel</a:t>
            </a:r>
            <a:r>
              <a:rPr lang="ko-KR" altLang="en-US" sz="1600" dirty="0" smtClean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gatewayModelManager</a:t>
            </a:r>
            <a:r>
              <a:rPr lang="ko-KR" altLang="en-US" sz="1600" dirty="0" smtClean="0"/>
              <a:t>에서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관리 중인 상황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gatewayDataPane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gatewayView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getAlertTableModel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콜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gatewayView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gatewayController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getAlertTableModel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콜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gatewayModelManager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getAlertTableModel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콜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gatewayModelManger</a:t>
            </a:r>
            <a:r>
              <a:rPr lang="ko-KR" altLang="en-US" sz="1600" dirty="0" smtClean="0"/>
              <a:t>가 자신의 </a:t>
            </a:r>
            <a:r>
              <a:rPr lang="en-US" altLang="ko-KR" sz="1600" dirty="0" err="1" smtClean="0"/>
              <a:t>alertTableModel</a:t>
            </a:r>
            <a:r>
              <a:rPr lang="ko-KR" altLang="en-US" sz="1600" dirty="0" smtClean="0"/>
              <a:t>로 </a:t>
            </a:r>
            <a:r>
              <a:rPr lang="en-US" altLang="ko-KR" sz="1600" dirty="0" err="1" smtClean="0"/>
              <a:t>getTableModel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콜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/>
              <a:t>gatewayDataPane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alertTableModel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63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기능규격서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경보시스템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9654308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GUI </a:t>
            </a:r>
            <a:r>
              <a:rPr lang="ko-KR" altLang="en-US" sz="1400" dirty="0" smtClean="0"/>
              <a:t>활용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1.2 Library</a:t>
            </a:r>
            <a:r>
              <a:rPr lang="ko-KR" altLang="en-US" sz="1400" dirty="0" smtClean="0"/>
              <a:t>를 활용한 </a:t>
            </a: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작성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/>
              <a:t>“Seoul”, “</a:t>
            </a:r>
            <a:r>
              <a:rPr lang="en-US" altLang="ko-KR" sz="1400" dirty="0" err="1"/>
              <a:t>Deagu</a:t>
            </a:r>
            <a:r>
              <a:rPr lang="en-US" altLang="ko-KR" sz="1400" dirty="0"/>
              <a:t>”, “Busan”, “</a:t>
            </a:r>
            <a:r>
              <a:rPr lang="en-US" altLang="ko-KR" sz="1400" dirty="0" err="1"/>
              <a:t>Jeju</a:t>
            </a:r>
            <a:r>
              <a:rPr lang="en-US" altLang="ko-KR" sz="1400" dirty="0"/>
              <a:t>” </a:t>
            </a:r>
            <a:r>
              <a:rPr lang="ko-KR" altLang="en-US" sz="1400" dirty="0"/>
              <a:t>중에 </a:t>
            </a:r>
            <a:r>
              <a:rPr lang="ko-KR" altLang="en-US" sz="1400" dirty="0" smtClean="0"/>
              <a:t>하나만 경보시스템의 </a:t>
            </a:r>
            <a:r>
              <a:rPr lang="en-US" altLang="ko-KR" sz="1400" dirty="0" smtClean="0"/>
              <a:t>Location</a:t>
            </a:r>
            <a:r>
              <a:rPr lang="ko-KR" altLang="en-US" sz="1400" dirty="0" smtClean="0"/>
              <a:t>으로 할 것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dirty="0" smtClean="0"/>
              <a:t>경보를 수신할 </a:t>
            </a:r>
            <a:r>
              <a:rPr lang="ko-KR" altLang="en-US" sz="1400" dirty="0"/>
              <a:t>수 있고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송신할 </a:t>
            </a:r>
            <a:r>
              <a:rPr lang="ko-KR" altLang="en-US" sz="1400" dirty="0"/>
              <a:t>수 있어야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요구사항</a:t>
            </a:r>
            <a:endParaRPr lang="en-US" altLang="ko-KR" sz="14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Alert.sender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경보시스템의 </a:t>
            </a:r>
            <a:r>
              <a:rPr lang="en-US" altLang="ko-KR" sz="1200" dirty="0" smtClean="0"/>
              <a:t>ID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Alert.addresses</a:t>
            </a:r>
            <a:r>
              <a:rPr lang="en-US" altLang="ko-KR" sz="1200" dirty="0" smtClean="0"/>
              <a:t> : “</a:t>
            </a:r>
            <a:r>
              <a:rPr lang="en-US" altLang="ko-KR" sz="1200" dirty="0" err="1" smtClean="0"/>
              <a:t>Ack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를 수신할 발령시스템의  </a:t>
            </a:r>
            <a:r>
              <a:rPr lang="en-US" altLang="ko-KR" sz="1200" dirty="0" smtClean="0"/>
              <a:t>ID(</a:t>
            </a:r>
            <a:r>
              <a:rPr lang="ko-KR" altLang="en-US" sz="1200" dirty="0" smtClean="0"/>
              <a:t>학번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수신한 경보의 </a:t>
            </a:r>
            <a:r>
              <a:rPr lang="en-US" altLang="ko-KR" sz="1200" dirty="0" err="1" smtClean="0"/>
              <a:t>alert.sender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/>
              <a:t>JMS </a:t>
            </a:r>
            <a:r>
              <a:rPr lang="ko-KR" altLang="en-US" sz="1600" dirty="0" smtClean="0"/>
              <a:t>통신 요구사항</a:t>
            </a:r>
            <a:endParaRPr lang="en-US" altLang="ko-KR" sz="16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Topic consumer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경보시스템의 </a:t>
            </a:r>
            <a:r>
              <a:rPr lang="en-US" altLang="ko-KR" sz="1200" dirty="0" smtClean="0"/>
              <a:t>Location</a:t>
            </a:r>
            <a:r>
              <a:rPr lang="ko-KR" altLang="en-US" sz="1200" dirty="0" smtClean="0"/>
              <a:t>으로 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Queue producer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ase.alertSystemToGatewayQueue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로 지정할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14859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1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경보발령시스템 네트워크</a:t>
            </a:r>
            <a:r>
              <a:rPr lang="en-US" altLang="ko-KR" dirty="0" smtClean="0"/>
              <a:t>(JMS)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27920" y="1643407"/>
            <a:ext cx="8930659" cy="4387272"/>
            <a:chOff x="427920" y="1643407"/>
            <a:chExt cx="8930659" cy="4387272"/>
          </a:xfrm>
        </p:grpSpPr>
        <p:grpSp>
          <p:nvGrpSpPr>
            <p:cNvPr id="54" name="그룹 53"/>
            <p:cNvGrpSpPr/>
            <p:nvPr/>
          </p:nvGrpSpPr>
          <p:grpSpPr>
            <a:xfrm>
              <a:off x="427920" y="4357855"/>
              <a:ext cx="2254760" cy="1672824"/>
              <a:chOff x="584939" y="4094407"/>
              <a:chExt cx="2254760" cy="167282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584939" y="4094407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err="1" smtClean="0">
                    <a:solidFill>
                      <a:srgbClr val="000000"/>
                    </a:solidFill>
                    <a:effectLst/>
                    <a:cs typeface="Times New Roman"/>
                  </a:rPr>
                  <a:t>Alerter</a:t>
                </a:r>
                <a:endPara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839651" y="4485948"/>
                <a:ext cx="1000048" cy="932333"/>
                <a:chOff x="1839651" y="4485948"/>
                <a:chExt cx="1000048" cy="93233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7103819" y="4240051"/>
              <a:ext cx="2254760" cy="1672824"/>
              <a:chOff x="9062662" y="4196420"/>
              <a:chExt cx="2254760" cy="1672824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562686" y="4196420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err="1" smtClean="0">
                    <a:solidFill>
                      <a:srgbClr val="000000"/>
                    </a:solidFill>
                    <a:effectLst/>
                    <a:cs typeface="Times New Roman"/>
                  </a:rPr>
                  <a:t>AlertSystem</a:t>
                </a: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062662" y="4647383"/>
                <a:ext cx="1000048" cy="932333"/>
                <a:chOff x="1839651" y="4485948"/>
                <a:chExt cx="1000048" cy="932333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그룹 60"/>
            <p:cNvGrpSpPr/>
            <p:nvPr/>
          </p:nvGrpSpPr>
          <p:grpSpPr>
            <a:xfrm>
              <a:off x="2088339" y="1643407"/>
              <a:ext cx="5186350" cy="2023073"/>
              <a:chOff x="3204884" y="1643408"/>
              <a:chExt cx="5186350" cy="2023073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3204884" y="1643408"/>
                <a:ext cx="5186350" cy="20230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rPr>
                  <a:t>JMS/Message Broker</a:t>
                </a: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20508" y="214026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ase.alertSystemToGateway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415076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Seoul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415077" y="214026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ase.alerterToGateway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415076" y="313668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학번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”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642191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Deagu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920508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Busan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47622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Jeju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18933" y="4298433"/>
              <a:ext cx="2754784" cy="1672824"/>
              <a:chOff x="4411432" y="4778392"/>
              <a:chExt cx="2754784" cy="167282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911456" y="4778392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rPr>
                  <a:t>Gateway</a:t>
                </a: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6166168" y="5170973"/>
                <a:ext cx="1000048" cy="932333"/>
                <a:chOff x="1839651" y="4485948"/>
                <a:chExt cx="1000048" cy="932333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4411432" y="5194267"/>
                <a:ext cx="1000048" cy="932333"/>
                <a:chOff x="1839651" y="4485948"/>
                <a:chExt cx="1000048" cy="932333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9" name="그룹 68"/>
          <p:cNvGrpSpPr/>
          <p:nvPr/>
        </p:nvGrpSpPr>
        <p:grpSpPr>
          <a:xfrm>
            <a:off x="10011622" y="1496291"/>
            <a:ext cx="1774573" cy="1481640"/>
            <a:chOff x="10011622" y="1496291"/>
            <a:chExt cx="1774573" cy="1481640"/>
          </a:xfrm>
        </p:grpSpPr>
        <p:grpSp>
          <p:nvGrpSpPr>
            <p:cNvPr id="67" name="그룹 66"/>
            <p:cNvGrpSpPr/>
            <p:nvPr/>
          </p:nvGrpSpPr>
          <p:grpSpPr>
            <a:xfrm>
              <a:off x="10129910" y="1613462"/>
              <a:ext cx="1537998" cy="1269014"/>
              <a:chOff x="10166306" y="1643408"/>
              <a:chExt cx="1537998" cy="126901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166306" y="2346435"/>
                <a:ext cx="1537998" cy="5659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Topic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166306" y="1643408"/>
                <a:ext cx="1537998" cy="56598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Queue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0011622" y="1496291"/>
              <a:ext cx="1774573" cy="1481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5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발령 시나리오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0011622" y="1496291"/>
            <a:ext cx="1774573" cy="1481640"/>
            <a:chOff x="10011622" y="1496291"/>
            <a:chExt cx="1774573" cy="1481640"/>
          </a:xfrm>
        </p:grpSpPr>
        <p:grpSp>
          <p:nvGrpSpPr>
            <p:cNvPr id="67" name="그룹 66"/>
            <p:cNvGrpSpPr/>
            <p:nvPr/>
          </p:nvGrpSpPr>
          <p:grpSpPr>
            <a:xfrm>
              <a:off x="10129910" y="1613462"/>
              <a:ext cx="1537998" cy="1269014"/>
              <a:chOff x="10166306" y="1643408"/>
              <a:chExt cx="1537998" cy="126901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166306" y="2346435"/>
                <a:ext cx="1537998" cy="5659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Topic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166306" y="1643408"/>
                <a:ext cx="1537998" cy="56598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Queue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0011622" y="1496291"/>
              <a:ext cx="1774573" cy="1481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27920" y="4357855"/>
            <a:ext cx="2254760" cy="1672824"/>
            <a:chOff x="584939" y="4094407"/>
            <a:chExt cx="2254760" cy="167282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84939" y="4094407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err="1" smtClean="0">
                  <a:solidFill>
                    <a:srgbClr val="000000"/>
                  </a:solidFill>
                  <a:effectLst/>
                  <a:cs typeface="Times New Roman"/>
                </a:rPr>
                <a:t>Alerter</a:t>
              </a:r>
              <a:endParaRPr lang="en-US" sz="1400" kern="1200" dirty="0" smtClean="0">
                <a:solidFill>
                  <a:srgbClr val="000000"/>
                </a:solidFill>
                <a:effectLst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1839651" y="4485948"/>
              <a:ext cx="1000048" cy="932333"/>
              <a:chOff x="1839651" y="4485948"/>
              <a:chExt cx="1000048" cy="93233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8884242" y="4240051"/>
            <a:ext cx="2254760" cy="1672824"/>
            <a:chOff x="9062662" y="4196420"/>
            <a:chExt cx="2254760" cy="167282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62686" y="4196420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err="1" smtClean="0">
                  <a:solidFill>
                    <a:srgbClr val="000000"/>
                  </a:solidFill>
                  <a:effectLst/>
                  <a:cs typeface="Times New Roman"/>
                </a:rPr>
                <a:t>AlertSystem</a:t>
              </a: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062662" y="4647383"/>
              <a:ext cx="1000048" cy="932333"/>
              <a:chOff x="1839651" y="4485948"/>
              <a:chExt cx="1000048" cy="932333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697892" y="1587945"/>
            <a:ext cx="5186350" cy="2023073"/>
            <a:chOff x="3204884" y="1643408"/>
            <a:chExt cx="5186350" cy="202307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04884" y="1643408"/>
              <a:ext cx="5186350" cy="2023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rPr>
                <a:t>JMS/Message Broker</a:t>
              </a: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20508" y="214026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ase.alertSystemToGateway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5076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Seoul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415077" y="214026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ase.alerterToGateway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5076" y="313668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2191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Deagu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0508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Busan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47622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Jeju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483338" y="4268320"/>
            <a:ext cx="2754784" cy="1672824"/>
            <a:chOff x="4411432" y="4778392"/>
            <a:chExt cx="2754784" cy="167282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456" y="4778392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rPr>
                <a:t>Gateway</a:t>
              </a: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166168" y="5170973"/>
              <a:ext cx="1000048" cy="932333"/>
              <a:chOff x="1839651" y="4485948"/>
              <a:chExt cx="1000048" cy="93233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11432" y="5194267"/>
              <a:ext cx="1000048" cy="932333"/>
              <a:chOff x="1839651" y="4485948"/>
              <a:chExt cx="1000048" cy="93233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타원 36"/>
          <p:cNvSpPr/>
          <p:nvPr/>
        </p:nvSpPr>
        <p:spPr>
          <a:xfrm>
            <a:off x="2621962" y="3707014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42" idx="3"/>
            <a:endCxn id="36" idx="1"/>
          </p:cNvCxnSpPr>
          <p:nvPr/>
        </p:nvCxnSpPr>
        <p:spPr>
          <a:xfrm flipV="1">
            <a:off x="2682680" y="2261403"/>
            <a:ext cx="1225405" cy="268071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59" idx="1"/>
          </p:cNvCxnSpPr>
          <p:nvPr/>
        </p:nvCxnSpPr>
        <p:spPr>
          <a:xfrm>
            <a:off x="4119418" y="2403171"/>
            <a:ext cx="363920" cy="302063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6770765" y="2922469"/>
            <a:ext cx="295191" cy="173843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51" idx="1"/>
          </p:cNvCxnSpPr>
          <p:nvPr/>
        </p:nvCxnSpPr>
        <p:spPr>
          <a:xfrm>
            <a:off x="7148945" y="2922469"/>
            <a:ext cx="1735297" cy="250815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902549" y="4408164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6479870" y="3821188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8203538" y="4096077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91964" y="1587945"/>
            <a:ext cx="3327090" cy="1720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CAP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&lt;alert&gt;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&lt;sender</a:t>
            </a:r>
            <a:r>
              <a:rPr lang="en-US" altLang="ko-KR" sz="1200" dirty="0" smtClean="0">
                <a:solidFill>
                  <a:schemeClr val="tx1"/>
                </a:solidFill>
              </a:rPr>
              <a:t>&gt;”Alerter_G201449010”&lt;/</a:t>
            </a:r>
            <a:r>
              <a:rPr lang="en-US" altLang="ko-KR" sz="1200" dirty="0" smtClean="0">
                <a:solidFill>
                  <a:schemeClr val="tx1"/>
                </a:solidFill>
              </a:rPr>
              <a:t>sender&gt;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200" dirty="0" smtClean="0">
                <a:solidFill>
                  <a:schemeClr val="tx1"/>
                </a:solidFill>
              </a:rPr>
              <a:t>addresses&gt;Busan&lt;/</a:t>
            </a:r>
            <a:r>
              <a:rPr lang="en-US" altLang="ko-KR" sz="1200" dirty="0" smtClean="0">
                <a:solidFill>
                  <a:schemeClr val="tx1"/>
                </a:solidFill>
              </a:rPr>
              <a:t>addresses&gt;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&lt;/alert&gt;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슬라이드 번호 개체 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7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Ack</a:t>
            </a:r>
            <a:r>
              <a:rPr lang="ko-KR" altLang="en-US" dirty="0" smtClean="0"/>
              <a:t> 시나리오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27920" y="4357855"/>
            <a:ext cx="2254760" cy="1672824"/>
            <a:chOff x="584939" y="4094407"/>
            <a:chExt cx="2254760" cy="167282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84939" y="4094407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err="1" smtClean="0">
                  <a:solidFill>
                    <a:srgbClr val="000000"/>
                  </a:solidFill>
                  <a:effectLst/>
                  <a:cs typeface="Times New Roman"/>
                </a:rPr>
                <a:t>Alerter</a:t>
              </a:r>
              <a:endParaRPr lang="en-US" sz="1400" kern="1200" dirty="0" smtClean="0">
                <a:solidFill>
                  <a:srgbClr val="000000"/>
                </a:solidFill>
                <a:effectLst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1839651" y="4485948"/>
              <a:ext cx="1000048" cy="932333"/>
              <a:chOff x="1839651" y="4485948"/>
              <a:chExt cx="1000048" cy="93233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8884242" y="4240051"/>
            <a:ext cx="2254760" cy="1672824"/>
            <a:chOff x="9062662" y="4196420"/>
            <a:chExt cx="2254760" cy="167282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562686" y="4196420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err="1" smtClean="0">
                  <a:solidFill>
                    <a:srgbClr val="000000"/>
                  </a:solidFill>
                  <a:effectLst/>
                  <a:cs typeface="Times New Roman"/>
                </a:rPr>
                <a:t>AlertSystem</a:t>
              </a: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062662" y="4647383"/>
              <a:ext cx="1000048" cy="932333"/>
              <a:chOff x="1839651" y="4485948"/>
              <a:chExt cx="1000048" cy="932333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561772" y="1650471"/>
            <a:ext cx="5186350" cy="2023073"/>
            <a:chOff x="3204884" y="1643408"/>
            <a:chExt cx="5186350" cy="202307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04884" y="1643408"/>
              <a:ext cx="5186350" cy="20230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rPr>
                <a:t>JMS/Message Broker</a:t>
              </a: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20508" y="214026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ase.alertSystemToGateway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5076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Seoul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415077" y="214026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ase.alerterToGateway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5076" y="3136688"/>
              <a:ext cx="2299856" cy="35319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2191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Deagu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20508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Busan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47622" y="2624737"/>
              <a:ext cx="1072742" cy="3531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Jeju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860682" y="4268320"/>
            <a:ext cx="2754784" cy="1672824"/>
            <a:chOff x="4411432" y="4778392"/>
            <a:chExt cx="2754784" cy="167282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456" y="4778392"/>
              <a:ext cx="1754736" cy="1672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rPr>
                <a:t>Gateway</a:t>
              </a: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>
                <a:solidFill>
                  <a:srgbClr val="000000"/>
                </a:solidFill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en-US" altLang="ko-KR" sz="1400" dirty="0" smtClean="0">
                <a:solidFill>
                  <a:srgbClr val="000000"/>
                </a:solidFill>
                <a:effectLst/>
                <a:latin typeface="굴림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166168" y="5170973"/>
              <a:ext cx="1000048" cy="932333"/>
              <a:chOff x="1839651" y="4485948"/>
              <a:chExt cx="1000048" cy="93233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11432" y="5194267"/>
              <a:ext cx="1000048" cy="932333"/>
              <a:chOff x="1839651" y="4485948"/>
              <a:chExt cx="1000048" cy="93233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839651" y="4485948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Producer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9651" y="5032832"/>
                <a:ext cx="1000048" cy="38544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Consumer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타원 36"/>
          <p:cNvSpPr/>
          <p:nvPr/>
        </p:nvSpPr>
        <p:spPr>
          <a:xfrm>
            <a:off x="4277097" y="4175842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56" idx="1"/>
            <a:endCxn id="43" idx="3"/>
          </p:cNvCxnSpPr>
          <p:nvPr/>
        </p:nvCxnSpPr>
        <p:spPr>
          <a:xfrm flipH="1">
            <a:off x="2682680" y="3320349"/>
            <a:ext cx="1089284" cy="21686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8" idx="1"/>
          </p:cNvCxnSpPr>
          <p:nvPr/>
        </p:nvCxnSpPr>
        <p:spPr>
          <a:xfrm flipH="1" flipV="1">
            <a:off x="4517759" y="3496946"/>
            <a:ext cx="342923" cy="137997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765964" y="3496946"/>
            <a:ext cx="421916" cy="118724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0" idx="1"/>
          </p:cNvCxnSpPr>
          <p:nvPr/>
        </p:nvCxnSpPr>
        <p:spPr>
          <a:xfrm flipH="1" flipV="1">
            <a:off x="8331200" y="2500526"/>
            <a:ext cx="553042" cy="238321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2968835" y="3965162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8867716" y="3949594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362008" y="3965162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119985" y="3874247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endCxn id="48" idx="3"/>
          </p:cNvCxnSpPr>
          <p:nvPr/>
        </p:nvCxnSpPr>
        <p:spPr>
          <a:xfrm flipH="1">
            <a:off x="7615466" y="2500526"/>
            <a:ext cx="364752" cy="28999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682681" y="3496946"/>
            <a:ext cx="1556810" cy="2126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16793" y="4771461"/>
            <a:ext cx="296886" cy="274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34346" y="1707298"/>
            <a:ext cx="3226740" cy="17896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Gateway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Ack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&lt;alert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….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&lt;sender&gt;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gatewayID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sender&gt;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….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100" dirty="0">
                <a:solidFill>
                  <a:schemeClr val="tx1"/>
                </a:solidFill>
              </a:rPr>
              <a:t>addresses”Alerter_G201449010”&lt;/</a:t>
            </a:r>
            <a:r>
              <a:rPr lang="en-US" altLang="ko-KR" sz="1100" dirty="0" smtClean="0">
                <a:solidFill>
                  <a:schemeClr val="tx1"/>
                </a:solidFill>
              </a:rPr>
              <a:t>addresses&gt;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&lt;/alert&gt;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884242" y="1736976"/>
            <a:ext cx="3249466" cy="17896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solidFill>
                  <a:schemeClr val="tx1"/>
                </a:solidFill>
              </a:rPr>
              <a:t>AlertSystem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Ack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&lt;alert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….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&lt;sender&gt;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alertSystemID</a:t>
            </a:r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sender&gt;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….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&lt;</a:t>
            </a:r>
            <a:r>
              <a:rPr lang="en-US" altLang="ko-KR" sz="1100" dirty="0" smtClean="0">
                <a:solidFill>
                  <a:schemeClr val="tx1"/>
                </a:solidFill>
              </a:rPr>
              <a:t>addresses</a:t>
            </a:r>
            <a:r>
              <a:rPr lang="en-US" altLang="ko-KR" sz="1100" dirty="0">
                <a:solidFill>
                  <a:schemeClr val="tx1"/>
                </a:solidFill>
              </a:rPr>
              <a:t>&gt;”Alerter_G201449010”&lt;/</a:t>
            </a:r>
            <a:r>
              <a:rPr lang="en-US" altLang="ko-KR" sz="1100" dirty="0" smtClean="0">
                <a:solidFill>
                  <a:schemeClr val="tx1"/>
                </a:solidFill>
              </a:rPr>
              <a:t>addresses&gt;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&lt;/alert&gt;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슬라이드 번호 개체 틀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5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Class Diagram </a:t>
            </a:r>
            <a:r>
              <a:rPr lang="en-US" altLang="ko-KR" dirty="0" err="1" smtClean="0"/>
              <a:t>Diagram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45440" y="1473461"/>
            <a:ext cx="10501115" cy="4132748"/>
            <a:chOff x="845442" y="1898334"/>
            <a:chExt cx="10501115" cy="413274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42" y="1898334"/>
              <a:ext cx="10501115" cy="413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0416" y="3501008"/>
              <a:ext cx="1295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782" y="5726545"/>
            <a:ext cx="43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적용 패턴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MVC, Mediator, Façade, 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View 1/4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96" y="1346488"/>
            <a:ext cx="9819409" cy="416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091" y="5582648"/>
            <a:ext cx="1019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메인프레임과</a:t>
            </a:r>
            <a:r>
              <a:rPr lang="ko-KR" altLang="en-US" dirty="0" smtClean="0"/>
              <a:t> 하위 </a:t>
            </a:r>
            <a:r>
              <a:rPr lang="ko-KR" altLang="en-US" dirty="0" err="1" smtClean="0"/>
              <a:t>탭패널들을</a:t>
            </a:r>
            <a:r>
              <a:rPr lang="ko-KR" altLang="en-US" dirty="0" smtClean="0"/>
              <a:t> 생성하여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관리하는 역할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GatewayController</a:t>
            </a:r>
            <a:r>
              <a:rPr lang="ko-KR" altLang="en-US" dirty="0" smtClean="0"/>
              <a:t>와 하위 </a:t>
            </a:r>
            <a:r>
              <a:rPr lang="ko-KR" altLang="en-US" dirty="0" err="1" smtClean="0"/>
              <a:t>탭패널들의</a:t>
            </a:r>
            <a:r>
              <a:rPr lang="ko-KR" altLang="en-US" dirty="0" smtClean="0"/>
              <a:t> 통로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중개자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9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View – </a:t>
            </a:r>
            <a:r>
              <a:rPr lang="en-US" altLang="ko-KR" dirty="0" err="1" smtClean="0"/>
              <a:t>GatewayLogPane</a:t>
            </a:r>
            <a:r>
              <a:rPr lang="en-US" altLang="ko-KR" dirty="0" smtClean="0"/>
              <a:t> 2/4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091" y="5586689"/>
            <a:ext cx="1019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게이트웨이에서</a:t>
            </a:r>
            <a:r>
              <a:rPr lang="ko-KR" altLang="en-US" dirty="0" smtClean="0"/>
              <a:t> 메시지를 송수신함에 따라 발생하는 작업 로그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ClearLog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버튼으로 출력된 로그를 모두 삭제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OpenGateway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CloseGateway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버튼으로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통신을 열고 닫음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209447" y="5026596"/>
            <a:ext cx="3845686" cy="1612863"/>
            <a:chOff x="7878618" y="4910319"/>
            <a:chExt cx="4230255" cy="177414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486" y="4910319"/>
              <a:ext cx="4164387" cy="17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878618" y="6034253"/>
              <a:ext cx="1283855" cy="6502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1" y="1409857"/>
            <a:ext cx="8084442" cy="40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652</Words>
  <Application>Microsoft Office PowerPoint</Application>
  <PresentationFormat>사용자 지정</PresentationFormat>
  <Paragraphs>237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WelcomeDoc</vt:lpstr>
      <vt:lpstr>경보발령시스템 - 게이트웨이</vt:lpstr>
      <vt:lpstr>Contents</vt:lpstr>
      <vt:lpstr>기능규격서 - 경보시스템</vt:lpstr>
      <vt:lpstr>경보발령시스템 네트워크(JMS)</vt:lpstr>
      <vt:lpstr>발령 시나리오</vt:lpstr>
      <vt:lpstr>Ack 시나리오</vt:lpstr>
      <vt:lpstr>Gateway Class Diagram Diagram</vt:lpstr>
      <vt:lpstr>Gateway View 1/4</vt:lpstr>
      <vt:lpstr>Gateway View – GatewayLogPane 2/4</vt:lpstr>
      <vt:lpstr>Gateway View – GatewayDataPane 3/4</vt:lpstr>
      <vt:lpstr>Gateway View – GatewayInfoPane 4/4</vt:lpstr>
      <vt:lpstr>Gateway Model 1/5</vt:lpstr>
      <vt:lpstr>Gateway Model – GatewayAlertTableModel 2/5</vt:lpstr>
      <vt:lpstr>Gateway Model – GatewayAlertTableModel 3/5</vt:lpstr>
      <vt:lpstr>Gateway Model – GatewayAlertTableModel 4/5</vt:lpstr>
      <vt:lpstr>Gateway Model – IeasMessage 5/5</vt:lpstr>
      <vt:lpstr>Gateway Controller 1/3</vt:lpstr>
      <vt:lpstr>Gateway Controller – GatewayActionListener 2/3</vt:lpstr>
      <vt:lpstr>Gateway Controller – GatewayTransmitter 3/3</vt:lpstr>
      <vt:lpstr>적용된 패턴</vt:lpstr>
      <vt:lpstr>GatewayDataPane의 AlertTable 생성 시나리오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2014-11-23T03:28:55Z</dcterms:created>
  <dcterms:modified xsi:type="dcterms:W3CDTF">2014-12-17T09:30:38Z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