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sldIdLst>
    <p:sldId id="256" r:id="rId3"/>
    <p:sldId id="260" r:id="rId4"/>
    <p:sldId id="259" r:id="rId5"/>
    <p:sldId id="269" r:id="rId6"/>
    <p:sldId id="270" r:id="rId7"/>
    <p:sldId id="271" r:id="rId8"/>
    <p:sldId id="272" r:id="rId9"/>
    <p:sldId id="267" r:id="rId10"/>
    <p:sldId id="268" r:id="rId11"/>
    <p:sldId id="261" r:id="rId12"/>
    <p:sldId id="262" r:id="rId13"/>
    <p:sldId id="264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60"/>
            <p14:sldId id="259"/>
            <p14:sldId id="269"/>
            <p14:sldId id="270"/>
            <p14:sldId id="271"/>
            <p14:sldId id="272"/>
            <p14:sldId id="267"/>
            <p14:sldId id="268"/>
            <p14:sldId id="261"/>
            <p14:sldId id="262"/>
            <p14:sldId id="264"/>
            <p14:sldId id="263"/>
            <p14:sldId id="265"/>
          </p14:sldIdLst>
        </p14:section>
        <p14:section name="디자인, 감동, 공동 작업" id="{B9B51309-D148-4332-87C2-07BE32FBCA3B}">
          <p14:sldIdLst/>
        </p14:section>
        <p14:section name="자세히 알아보기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-2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2015-01-27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2014-11-23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2014-11-23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2014-11-23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2014-11-23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2014-11-23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2014-11-23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2014-11-23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2014-11-23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2014-11-23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2014-11-23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2014-11-23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2014-11-23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asis-open.org/emergency/cap/v1.2/CAP-v1.2-o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M10teVSU-_nDoF4p-EDcdc83XWMpPky1o2XABQWSuHA/ed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ygOTIAlXBkEmIVqXoMPyoWrw11rxDuqvGY_ZsLeWPw/edit#gid=105177253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Integrated Emergency Alerting System</a:t>
            </a:r>
            <a:br>
              <a:rPr lang="en-US" altLang="ko-KR" sz="4400" dirty="0" smtClean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인공지능 연구실</a:t>
            </a:r>
            <a:endParaRPr lang="en-US" altLang="ko-KR" dirty="0" smtClean="0"/>
          </a:p>
          <a:p>
            <a:r>
              <a:rPr lang="ko-KR" altLang="en-US" dirty="0" err="1" smtClean="0"/>
              <a:t>변윤관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CAP(Common Alerting Protocol)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75234" y="1605173"/>
            <a:ext cx="5331422" cy="50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03998" y="1823760"/>
            <a:ext cx="6445441" cy="4930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Definition</a:t>
            </a:r>
          </a:p>
          <a:p>
            <a:pPr lvl="1" hangingPunct="0"/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The Common Alerting Protocol (CAP) provides an open, non-proprietary </a:t>
            </a:r>
            <a:r>
              <a:rPr lang="en-US" sz="2000" dirty="0" smtClean="0">
                <a:solidFill>
                  <a:srgbClr val="FF3333"/>
                </a:solidFill>
                <a:latin typeface="+mj-lt"/>
              </a:rPr>
              <a:t>digital message format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(XML) for all types of </a:t>
            </a:r>
            <a:r>
              <a:rPr lang="en-US" sz="2000" dirty="0" smtClean="0">
                <a:solidFill>
                  <a:srgbClr val="FF3333"/>
                </a:solidFill>
                <a:latin typeface="+mj-lt"/>
              </a:rPr>
              <a:t>alerts and notifications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Purpose</a:t>
            </a:r>
          </a:p>
          <a:p>
            <a:pPr lvl="1" hangingPunct="0"/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Key benefits of CAP will include </a:t>
            </a:r>
            <a:r>
              <a:rPr lang="en-US" sz="2000" dirty="0" smtClean="0">
                <a:solidFill>
                  <a:srgbClr val="FF3333"/>
                </a:solidFill>
                <a:latin typeface="+mj-lt"/>
              </a:rPr>
              <a:t>reduction of costs and operational complexity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by eliminating the need for multiple custom software interfaces to the many warning sources and dissemination systems involved in all-hazard warning.</a:t>
            </a:r>
          </a:p>
          <a:p>
            <a:pPr hangingPunct="0"/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Reference Docs. </a:t>
            </a:r>
            <a:r>
              <a:rPr lang="en-US" altLang="ko-KR" sz="2000" dirty="0"/>
              <a:t>Oasis-open.org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altLang="ko-KR" sz="2000" dirty="0" smtClean="0">
                <a:latin typeface="+mj-lt"/>
              </a:rPr>
              <a:t>http</a:t>
            </a:r>
            <a:r>
              <a:rPr lang="en-US" altLang="ko-KR" sz="2000" dirty="0">
                <a:latin typeface="+mj-lt"/>
              </a:rPr>
              <a:t>://</a:t>
            </a:r>
            <a:r>
              <a:rPr lang="en-US" altLang="ko-KR" sz="2000" dirty="0">
                <a:latin typeface="+mj-lt"/>
                <a:hlinkClick r:id="rId3"/>
              </a:rPr>
              <a:t>docs.oasis-open.org/emergency/cap/v1.2/CAP-v1.2-os.html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4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 - </a:t>
            </a:r>
            <a:r>
              <a:rPr lang="en-US" altLang="ko-KR" dirty="0" err="1" smtClean="0"/>
              <a:t>Alert.addresses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1" y="1825624"/>
            <a:ext cx="10146791" cy="4355719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Address for CAP :</a:t>
            </a:r>
          </a:p>
          <a:p>
            <a:r>
              <a:rPr lang="en-US" altLang="ko-KR" sz="2000" dirty="0">
                <a:solidFill>
                  <a:schemeClr val="tx1"/>
                </a:solidFill>
                <a:hlinkClick r:id="rId2"/>
              </a:rPr>
              <a:t>https://docs.google.com/spreadsheets/d/1M10teVSU-_nDoF4p-EDcdc83XWMpPky1o2XABQWSuHA/edit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AlertSystem</a:t>
            </a:r>
            <a:r>
              <a:rPr lang="en-US" altLang="ko-KR" dirty="0" smtClean="0"/>
              <a:t>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45788"/>
              </p:ext>
            </p:extLst>
          </p:nvPr>
        </p:nvGraphicFramePr>
        <p:xfrm>
          <a:off x="869950" y="1862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5"/>
                <a:gridCol w="5734050"/>
                <a:gridCol w="13493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System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 Code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Radio Data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Outdoor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Streetlight Warning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OSWS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Interior Warning Broadcasting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IWBS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DMB disaster</a:t>
                      </a:r>
                      <a:r>
                        <a:rPr lang="en-US" altLang="ko-KR" baseline="0" dirty="0" smtClean="0"/>
                        <a:t> alert broadcasting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DMBS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DISplay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Disaster</a:t>
                      </a:r>
                      <a:r>
                        <a:rPr lang="en-US" altLang="ko-KR" baseline="0" dirty="0" smtClean="0"/>
                        <a:t> Message Display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DBSS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Civil Defense Warning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CDWS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Cell</a:t>
                      </a:r>
                      <a:r>
                        <a:rPr lang="en-US" altLang="ko-KR" baseline="0" dirty="0" smtClean="0"/>
                        <a:t> Broadcasting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CBS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Bus Information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Automated Voice</a:t>
                      </a:r>
                      <a:r>
                        <a:rPr lang="en-US" altLang="ko-KR" baseline="0" dirty="0" smtClean="0"/>
                        <a:t> Notifying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AVNS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Automated Rain gauge Warning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ARWS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8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CAP - </a:t>
            </a:r>
            <a:r>
              <a:rPr lang="en-US" altLang="ko-KR" dirty="0" err="1" smtClean="0">
                <a:solidFill>
                  <a:schemeClr val="tx1"/>
                </a:solidFill>
              </a:rPr>
              <a:t>Alert.info.eventCode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4"/>
            <a:ext cx="10146791" cy="4355719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/>
                </a:solidFill>
              </a:rPr>
              <a:t>EventCode</a:t>
            </a:r>
            <a:r>
              <a:rPr lang="en-US" altLang="ko-KR" sz="2400" dirty="0" smtClean="0">
                <a:solidFill>
                  <a:schemeClr val="tx1"/>
                </a:solidFill>
              </a:rPr>
              <a:t> for CAP :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https://</a:t>
            </a:r>
            <a:r>
              <a:rPr lang="en-US" altLang="ko-KR" sz="2000" dirty="0" smtClean="0">
                <a:solidFill>
                  <a:schemeClr val="tx1"/>
                </a:solidFill>
                <a:hlinkClick r:id="rId2"/>
              </a:rPr>
              <a:t>docs.google.com/spreadsheets/d/1uygOTIAlXBkEmIVqXoMPyoWrw11rxDuqvGY_ZsLeWPw/edit#gid=1051772531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>
                <a:solidFill>
                  <a:schemeClr val="tx1"/>
                </a:solidFill>
              </a:rPr>
              <a:t>13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Messaging : JMS(Java Messaging Service)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5" name="Picture 2" descr="J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8" y="1450189"/>
            <a:ext cx="5280585" cy="31683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2" descr="http://oreilly.com/catalog/entjbeans3/chapter/ejb3_130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930" y="1450189"/>
            <a:ext cx="5124039" cy="3268234"/>
          </a:xfrm>
          <a:prstGeom prst="rect">
            <a:avLst/>
          </a:prstGeom>
          <a:noFill/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000713" y="4785622"/>
            <a:ext cx="9588843" cy="18857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Point to Point</a:t>
            </a:r>
          </a:p>
          <a:p>
            <a:pPr lvl="1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받은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메세지를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중개자의 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Message Queue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에 차례대로 저장한 후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수신자가 큐의 내용을 하나씩 읽어 들여 처리할 수 있는 방식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전달된 메시지는 삭제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Publish-Subscribe</a:t>
            </a:r>
          </a:p>
          <a:p>
            <a:pPr lvl="1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메시지가 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Topic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에 전송되면 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Topic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에 등록된 구독자에게 같은 메시지의 사본이 전달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19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IEAS Purpose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15056" y="635635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altLang="ko-KR" smtClean="0"/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56033" y="1573721"/>
            <a:ext cx="4086415" cy="4637151"/>
            <a:chOff x="656273" y="1573721"/>
            <a:chExt cx="4086415" cy="46371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73" y="1915097"/>
              <a:ext cx="3686175" cy="429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폭발 2 5"/>
            <p:cNvSpPr/>
            <p:nvPr/>
          </p:nvSpPr>
          <p:spPr>
            <a:xfrm>
              <a:off x="1794320" y="1573721"/>
              <a:ext cx="2948368" cy="1620584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경보발</a:t>
              </a:r>
              <a:r>
                <a:rPr lang="ko-KR" altLang="en-US" sz="20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생</a:t>
              </a:r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3191234" y="2697740"/>
            <a:ext cx="1366170" cy="9311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283033" y="1744202"/>
            <a:ext cx="6109607" cy="4845005"/>
            <a:chOff x="4978531" y="1744202"/>
            <a:chExt cx="6109607" cy="4845005"/>
          </a:xfrm>
        </p:grpSpPr>
        <p:sp>
          <p:nvSpPr>
            <p:cNvPr id="10" name="구름 9"/>
            <p:cNvSpPr/>
            <p:nvPr/>
          </p:nvSpPr>
          <p:spPr>
            <a:xfrm>
              <a:off x="5160139" y="1744202"/>
              <a:ext cx="5927999" cy="248926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/>
                <a:t>Intergrated</a:t>
              </a:r>
              <a:r>
                <a:rPr lang="en-US" altLang="ko-KR" sz="2800" dirty="0" smtClean="0"/>
                <a:t> Emergency Alerting System</a:t>
              </a:r>
              <a:endParaRPr lang="ko-KR" altLang="en-US" sz="2800" dirty="0"/>
            </a:p>
          </p:txBody>
        </p:sp>
        <p:pic>
          <p:nvPicPr>
            <p:cNvPr id="1029" name="Picture 5" descr="C:\Users\byun-ai\AppData\Local\Microsoft\Windows\Temporary Internet Files\Content.IE5\WRK7KY7Z\MC90043382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671" y="5077802"/>
              <a:ext cx="1511405" cy="1511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byun-ai\AppData\Local\Microsoft\Windows\Temporary Internet Files\Content.IE5\S7I55QQL\MC900441794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531" y="4675601"/>
              <a:ext cx="1873642" cy="1873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byun-ai\AppData\Local\Microsoft\Windows\Temporary Internet Files\Content.IE5\S7I55QQL\MC900360694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4078" y="4853440"/>
              <a:ext cx="1035155" cy="151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번개 10"/>
            <p:cNvSpPr/>
            <p:nvPr/>
          </p:nvSpPr>
          <p:spPr>
            <a:xfrm>
              <a:off x="8609678" y="4062984"/>
              <a:ext cx="914400" cy="914400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번개 18"/>
            <p:cNvSpPr/>
            <p:nvPr/>
          </p:nvSpPr>
          <p:spPr>
            <a:xfrm flipH="1">
              <a:off x="6266440" y="4163402"/>
              <a:ext cx="847754" cy="914400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번개 19"/>
            <p:cNvSpPr/>
            <p:nvPr/>
          </p:nvSpPr>
          <p:spPr>
            <a:xfrm flipH="1">
              <a:off x="7730533" y="4339384"/>
              <a:ext cx="423877" cy="672433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번개 20"/>
            <p:cNvSpPr/>
            <p:nvPr/>
          </p:nvSpPr>
          <p:spPr>
            <a:xfrm>
              <a:off x="9879567" y="4003167"/>
              <a:ext cx="513073" cy="67243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번개 21"/>
            <p:cNvSpPr/>
            <p:nvPr/>
          </p:nvSpPr>
          <p:spPr>
            <a:xfrm flipH="1">
              <a:off x="4978531" y="3982028"/>
              <a:ext cx="548743" cy="672433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875889" y="3607854"/>
              <a:ext cx="2570400" cy="1245586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Alert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BroadCasting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To Variance Device</a:t>
              </a:r>
            </a:p>
          </p:txBody>
        </p:sp>
      </p:grpSp>
      <p:sp>
        <p:nvSpPr>
          <p:cNvPr id="25" name="오른쪽 화살표 24"/>
          <p:cNvSpPr/>
          <p:nvPr/>
        </p:nvSpPr>
        <p:spPr>
          <a:xfrm>
            <a:off x="9750791" y="3852675"/>
            <a:ext cx="974036" cy="93113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848814" y="1573721"/>
            <a:ext cx="1239864" cy="49755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 Life</a:t>
            </a:r>
          </a:p>
        </p:txBody>
      </p:sp>
    </p:spTree>
    <p:extLst>
      <p:ext uri="{BB962C8B-B14F-4D97-AF65-F5344CB8AC3E}">
        <p14:creationId xmlns:p14="http://schemas.microsoft.com/office/powerpoint/2010/main" val="28487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IEAS Model</a:t>
            </a:r>
            <a:endParaRPr lang="ko-KR" altLang="en-US" dirty="0"/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68237" y="1652016"/>
            <a:ext cx="10640854" cy="4736592"/>
            <a:chOff x="968237" y="1652016"/>
            <a:chExt cx="10640854" cy="473659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68237" y="1847585"/>
              <a:ext cx="2123461" cy="944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Alerter1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경보발령</a:t>
              </a:r>
              <a:r>
                <a:rPr lang="ko-KR" altLang="en-US" sz="2400" dirty="0">
                  <a:solidFill>
                    <a:schemeClr val="tx1"/>
                  </a:solidFill>
                </a:rPr>
                <a:t>대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230368" y="2493264"/>
              <a:ext cx="3108960" cy="2694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Gateway</a:t>
              </a:r>
            </a:p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게이트웨</a:t>
              </a:r>
              <a:r>
                <a:rPr lang="ko-KR" altLang="en-US" sz="4000" dirty="0">
                  <a:solidFill>
                    <a:schemeClr val="tx1"/>
                  </a:solidFill>
                </a:rPr>
                <a:t>이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40824" y="5498592"/>
              <a:ext cx="1795272" cy="890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AlertSystem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:</a:t>
              </a: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도시들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..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0465308" y="4858512"/>
              <a:ext cx="146304" cy="17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0465308" y="5187696"/>
              <a:ext cx="146304" cy="17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3825240" y="3343656"/>
              <a:ext cx="1097280" cy="44500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779520" y="4267200"/>
              <a:ext cx="1097280" cy="445008"/>
            </a:xfrm>
            <a:prstGeom prst="rightArrow">
              <a:avLst/>
            </a:prstGeom>
            <a:solidFill>
              <a:srgbClr val="FF000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8631936" y="2340864"/>
              <a:ext cx="886968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8631936" y="3261360"/>
              <a:ext cx="886968" cy="3048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8631936" y="4130040"/>
              <a:ext cx="886968" cy="1310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8631936" y="5027676"/>
              <a:ext cx="886968" cy="8061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3825240" y="2651760"/>
              <a:ext cx="100584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Alert : CAP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70960" y="4956048"/>
              <a:ext cx="100584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Ack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: CAP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513064" y="1652016"/>
              <a:ext cx="100584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Alert : CAP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구부러진 연결선 38"/>
            <p:cNvCxnSpPr/>
            <p:nvPr/>
          </p:nvCxnSpPr>
          <p:spPr>
            <a:xfrm rot="10800000">
              <a:off x="8241792" y="5498593"/>
              <a:ext cx="1277112" cy="792480"/>
            </a:xfrm>
            <a:prstGeom prst="curvedConnector3">
              <a:avLst>
                <a:gd name="adj1" fmla="val 52863"/>
              </a:avLst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/>
            <p:cNvSpPr/>
            <p:nvPr/>
          </p:nvSpPr>
          <p:spPr>
            <a:xfrm>
              <a:off x="7738872" y="5894833"/>
              <a:ext cx="100584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Ack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: CAP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813819" y="1848983"/>
              <a:ext cx="1795272" cy="890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AlertSystem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: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DMBS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640824" y="1700784"/>
              <a:ext cx="1795272" cy="890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AlertSystem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:</a:t>
              </a: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서울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813819" y="2880360"/>
              <a:ext cx="1795272" cy="890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AlertSystem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: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CBS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640824" y="2791968"/>
              <a:ext cx="1795272" cy="890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AlertSystem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:</a:t>
              </a: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제주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13819" y="3901440"/>
              <a:ext cx="1795272" cy="890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AlertSystem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: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RDS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640824" y="3816096"/>
              <a:ext cx="1795272" cy="890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AlertSystem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:</a:t>
              </a: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부산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968237" y="3368288"/>
              <a:ext cx="2123461" cy="944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Alerter2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경보발령</a:t>
              </a:r>
              <a:r>
                <a:rPr lang="ko-KR" altLang="en-US" sz="2400" dirty="0">
                  <a:solidFill>
                    <a:schemeClr val="tx1"/>
                  </a:solidFill>
                </a:rPr>
                <a:t>대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968237" y="4940474"/>
              <a:ext cx="2123461" cy="944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Alerter3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경보발령</a:t>
              </a:r>
              <a:r>
                <a:rPr lang="ko-KR" altLang="en-US" sz="2400" dirty="0">
                  <a:solidFill>
                    <a:schemeClr val="tx1"/>
                  </a:solidFill>
                </a:rPr>
                <a:t>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3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4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274514" y="1485384"/>
            <a:ext cx="7033372" cy="4846942"/>
            <a:chOff x="2274514" y="1485384"/>
            <a:chExt cx="7033372" cy="484694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393706" y="1485384"/>
              <a:ext cx="2877928" cy="11523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표준경보발령대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393706" y="3336405"/>
              <a:ext cx="2877928" cy="11523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통합게이트웨이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393706" y="5179967"/>
              <a:ext cx="2877928" cy="11523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표준경보시스템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520919" y="2687673"/>
              <a:ext cx="1786967" cy="59134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인터페이스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520919" y="4538693"/>
              <a:ext cx="1786967" cy="59134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인터페이스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위쪽/아래쪽 화살표 26"/>
            <p:cNvSpPr/>
            <p:nvPr/>
          </p:nvSpPr>
          <p:spPr>
            <a:xfrm>
              <a:off x="5590354" y="2637743"/>
              <a:ext cx="484632" cy="691203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위쪽/아래쪽 화살표 27"/>
            <p:cNvSpPr/>
            <p:nvPr/>
          </p:nvSpPr>
          <p:spPr>
            <a:xfrm>
              <a:off x="5590354" y="4488764"/>
              <a:ext cx="484632" cy="691203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4061481" y="4843601"/>
              <a:ext cx="3459438" cy="18473"/>
            </a:xfrm>
            <a:prstGeom prst="line">
              <a:avLst/>
            </a:prstGeom>
            <a:ln w="254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4061481" y="2983345"/>
              <a:ext cx="3459438" cy="18473"/>
            </a:xfrm>
            <a:prstGeom prst="line">
              <a:avLst/>
            </a:prstGeom>
            <a:ln w="254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직사각형 28"/>
            <p:cNvSpPr/>
            <p:nvPr/>
          </p:nvSpPr>
          <p:spPr>
            <a:xfrm>
              <a:off x="2274514" y="2706146"/>
              <a:ext cx="1786967" cy="591343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 type :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CAP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274514" y="4566402"/>
              <a:ext cx="1786967" cy="591343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 type :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CAP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1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30813" y="1628101"/>
            <a:ext cx="8759385" cy="4589041"/>
            <a:chOff x="1430813" y="1628101"/>
            <a:chExt cx="8759385" cy="458904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430813" y="3304267"/>
              <a:ext cx="2170697" cy="199720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표준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경보발령대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269849" y="5625799"/>
              <a:ext cx="1786967" cy="59134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인터페이스</a:t>
              </a:r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564191" y="5625799"/>
              <a:ext cx="1786967" cy="59134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인터페이스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296215" y="2435327"/>
              <a:ext cx="1786967" cy="591343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 type :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CAP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725157" y="3304264"/>
              <a:ext cx="2170697" cy="199720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통합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게이트웨이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019501" y="3304265"/>
              <a:ext cx="2170697" cy="199720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표준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경보시스템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flipH="1">
              <a:off x="4178424" y="3067227"/>
              <a:ext cx="22551" cy="2599127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7458393" y="3026672"/>
              <a:ext cx="22551" cy="2599127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6587460" y="2435328"/>
              <a:ext cx="1786967" cy="591343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 type :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CAP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3601510" y="4083919"/>
              <a:ext cx="1123647" cy="4846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왼쪽/오른쪽 화살표 31"/>
            <p:cNvSpPr/>
            <p:nvPr/>
          </p:nvSpPr>
          <p:spPr>
            <a:xfrm>
              <a:off x="6895854" y="4084778"/>
              <a:ext cx="1123647" cy="4846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430813" y="1628101"/>
              <a:ext cx="8759385" cy="591343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통신방식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JMS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21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1556792"/>
            <a:ext cx="7560840" cy="4680520"/>
            <a:chOff x="755576" y="1556792"/>
            <a:chExt cx="7560840" cy="4680520"/>
          </a:xfrm>
          <a:solidFill>
            <a:schemeClr val="accent1"/>
          </a:solidFill>
        </p:grpSpPr>
        <p:sp>
          <p:nvSpPr>
            <p:cNvPr id="6" name="모서리가 둥근 직사각형 5"/>
            <p:cNvSpPr/>
            <p:nvPr/>
          </p:nvSpPr>
          <p:spPr>
            <a:xfrm>
              <a:off x="755576" y="1556792"/>
              <a:ext cx="7560840" cy="468052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표준발령대</a:t>
              </a:r>
              <a:endParaRPr lang="en-US" altLang="ko-KR" sz="2400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259632" y="5517232"/>
              <a:ext cx="6552728" cy="4320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통신모듈</a:t>
              </a:r>
              <a:r>
                <a:rPr lang="en-US" altLang="ko-KR" sz="1600" dirty="0" smtClean="0"/>
                <a:t>(JMS)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59632" y="2276872"/>
              <a:ext cx="3240360" cy="309634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경보</a:t>
              </a:r>
              <a:r>
                <a:rPr lang="en-US" altLang="ko-KR" sz="1600" dirty="0" smtClean="0"/>
                <a:t>CAP</a:t>
              </a:r>
              <a:r>
                <a:rPr lang="ko-KR" altLang="en-US" sz="1600" dirty="0" err="1" smtClean="0"/>
                <a:t>생성기</a:t>
              </a:r>
              <a:r>
                <a:rPr lang="en-US" altLang="ko-KR" sz="1600" dirty="0" smtClean="0"/>
                <a:t>(GUI)</a:t>
              </a:r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03648" y="3212976"/>
              <a:ext cx="2952328" cy="79208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GIS Tool</a:t>
              </a:r>
              <a:endParaRPr lang="ko-KR" altLang="en-US" sz="16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860032" y="4509120"/>
              <a:ext cx="2952328" cy="79208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메시지보안화 모듈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860032" y="3429000"/>
              <a:ext cx="2952328" cy="79208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경보메시지 검증기</a:t>
              </a:r>
              <a:endParaRPr lang="ko-KR" altLang="en-US" sz="16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60032" y="2348880"/>
              <a:ext cx="2952328" cy="79208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EDXL-DE </a:t>
              </a:r>
              <a:r>
                <a:rPr lang="ko-KR" altLang="en-US" sz="1600" dirty="0" err="1" smtClean="0"/>
                <a:t>생성기</a:t>
              </a:r>
              <a:endParaRPr lang="en-US" altLang="ko-KR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8412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7</a:t>
            </a:fld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114943" y="1521394"/>
            <a:ext cx="10063478" cy="5148572"/>
            <a:chOff x="1114943" y="1521394"/>
            <a:chExt cx="10063478" cy="514857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14943" y="1521394"/>
              <a:ext cx="10063478" cy="514857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통합게이트웨이</a:t>
              </a:r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85841" y="2115774"/>
              <a:ext cx="8721681" cy="47525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JMS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서버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stCxn id="34" idx="2"/>
            </p:cNvCxnSpPr>
            <p:nvPr/>
          </p:nvCxnSpPr>
          <p:spPr>
            <a:xfrm flipH="1">
              <a:off x="6146681" y="3472364"/>
              <a:ext cx="1" cy="2843061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26"/>
            <p:cNvSpPr/>
            <p:nvPr/>
          </p:nvSpPr>
          <p:spPr>
            <a:xfrm>
              <a:off x="9098417" y="2872702"/>
              <a:ext cx="1624516" cy="36717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인터페이스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GA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위쪽/아래쪽 화살표 29"/>
            <p:cNvSpPr/>
            <p:nvPr/>
          </p:nvSpPr>
          <p:spPr>
            <a:xfrm rot="5400000">
              <a:off x="5887514" y="4461796"/>
              <a:ext cx="484632" cy="913714"/>
            </a:xfrm>
            <a:prstGeom prst="up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334424" y="3105187"/>
              <a:ext cx="1624516" cy="36717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인터페이스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586687" y="3031578"/>
              <a:ext cx="2511730" cy="24713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위쪽/아래쪽 화살표 32"/>
            <p:cNvSpPr/>
            <p:nvPr/>
          </p:nvSpPr>
          <p:spPr>
            <a:xfrm>
              <a:off x="8304787" y="2591027"/>
              <a:ext cx="484632" cy="913714"/>
            </a:xfrm>
            <a:prstGeom prst="up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785841" y="3500567"/>
              <a:ext cx="3920835" cy="2814858"/>
              <a:chOff x="1785841" y="3500567"/>
              <a:chExt cx="3920835" cy="281485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1785841" y="3500567"/>
                <a:ext cx="3920835" cy="281485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통합경보시스템 데이터베이스 서버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원통 12"/>
              <p:cNvSpPr/>
              <p:nvPr/>
            </p:nvSpPr>
            <p:spPr>
              <a:xfrm>
                <a:off x="1960100" y="4580687"/>
                <a:ext cx="1543842" cy="654618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경보메시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지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원통 20"/>
              <p:cNvSpPr/>
              <p:nvPr/>
            </p:nvSpPr>
            <p:spPr>
              <a:xfrm>
                <a:off x="1960100" y="5339536"/>
                <a:ext cx="1543842" cy="654618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표준경보발령대 프로파일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원통 21"/>
              <p:cNvSpPr/>
              <p:nvPr/>
            </p:nvSpPr>
            <p:spPr>
              <a:xfrm>
                <a:off x="3988574" y="4580687"/>
                <a:ext cx="1543842" cy="654618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GIS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지리정보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960100" y="4059057"/>
                <a:ext cx="3572316" cy="335923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JMS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통신모듈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통 45"/>
              <p:cNvSpPr/>
              <p:nvPr/>
            </p:nvSpPr>
            <p:spPr>
              <a:xfrm>
                <a:off x="3988574" y="5364317"/>
                <a:ext cx="1543842" cy="654618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표준경보시스템 프로파일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586687" y="3511224"/>
              <a:ext cx="3920835" cy="2814858"/>
              <a:chOff x="6586687" y="3511224"/>
              <a:chExt cx="3920835" cy="281485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586687" y="3511224"/>
                <a:ext cx="3920835" cy="281485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경보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</a:rPr>
                  <a:t>라우팅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 서버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6760946" y="4059058"/>
                <a:ext cx="3572316" cy="335923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JMS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통신모듈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6760946" y="4976746"/>
                <a:ext cx="3549696" cy="1103032"/>
                <a:chOff x="6760946" y="4976746"/>
                <a:chExt cx="3549696" cy="1103032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6760946" y="4976746"/>
                  <a:ext cx="3549696" cy="1103032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CAP 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메시지 매니저</a:t>
                  </a:r>
                  <a:endParaRPr lang="en-US" altLang="ko-KR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6956343" y="5339536"/>
                  <a:ext cx="1515011" cy="277623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CAP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규격 검증기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8622855" y="5339535"/>
                  <a:ext cx="1515011" cy="277623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발령권한 검증기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956341" y="5741312"/>
                  <a:ext cx="1515011" cy="277623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smtClean="0">
                      <a:solidFill>
                        <a:schemeClr val="tx1"/>
                      </a:solidFill>
                    </a:rPr>
                    <a:t>CAP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파서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8622855" y="5741313"/>
                  <a:ext cx="1515011" cy="277623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CAP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빌더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모서리가 둥근 직사각형 44"/>
              <p:cNvSpPr/>
              <p:nvPr/>
            </p:nvSpPr>
            <p:spPr>
              <a:xfrm>
                <a:off x="6760946" y="4523654"/>
                <a:ext cx="3572316" cy="33592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경보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라우터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47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IEAS Requirement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453127" cy="4351338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경보발령대는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여러개</a:t>
            </a:r>
            <a:r>
              <a:rPr lang="ko-KR" altLang="en-US" dirty="0" smtClean="0">
                <a:solidFill>
                  <a:schemeClr val="tx1"/>
                </a:solidFill>
              </a:rPr>
              <a:t> 존재한다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게이트웨이는</a:t>
            </a:r>
            <a:r>
              <a:rPr lang="ko-KR" altLang="en-US" dirty="0" smtClean="0">
                <a:solidFill>
                  <a:schemeClr val="tx1"/>
                </a:solidFill>
              </a:rPr>
              <a:t> 오직 </a:t>
            </a:r>
            <a:r>
              <a:rPr lang="ko-KR" altLang="en-US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>
                <a:solidFill>
                  <a:schemeClr val="tx1"/>
                </a:solidFill>
              </a:rPr>
              <a:t>만 존재한다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경보시스템은 </a:t>
            </a:r>
            <a:r>
              <a:rPr lang="ko-KR" altLang="en-US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>
                <a:solidFill>
                  <a:schemeClr val="tx1"/>
                </a:solidFill>
              </a:rPr>
              <a:t>가 존재할 수 있으며 여러 가지 </a:t>
            </a:r>
            <a:r>
              <a:rPr lang="ko-KR" altLang="en-US" dirty="0" smtClean="0">
                <a:solidFill>
                  <a:srgbClr val="FF0000"/>
                </a:solidFill>
              </a:rPr>
              <a:t>타입</a:t>
            </a:r>
            <a:r>
              <a:rPr lang="ko-KR" altLang="en-US" dirty="0" smtClean="0">
                <a:solidFill>
                  <a:schemeClr val="tx1"/>
                </a:solidFill>
              </a:rPr>
              <a:t>과 소속된 </a:t>
            </a:r>
            <a:r>
              <a:rPr lang="ko-KR" altLang="en-US" dirty="0" smtClean="0">
                <a:solidFill>
                  <a:srgbClr val="FF0000"/>
                </a:solidFill>
              </a:rPr>
              <a:t>행정구역</a:t>
            </a:r>
            <a:r>
              <a:rPr lang="ko-KR" altLang="en-US" dirty="0" smtClean="0">
                <a:solidFill>
                  <a:schemeClr val="tx1"/>
                </a:solidFill>
              </a:rPr>
              <a:t>을 가진다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통</a:t>
            </a:r>
            <a:r>
              <a:rPr lang="ko-KR" altLang="en-US" dirty="0">
                <a:solidFill>
                  <a:schemeClr val="tx1"/>
                </a:solidFill>
              </a:rPr>
              <a:t>신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메시지 규격은 </a:t>
            </a:r>
            <a:r>
              <a:rPr lang="en-US" altLang="ko-KR" dirty="0">
                <a:solidFill>
                  <a:srgbClr val="FF0000"/>
                </a:solidFill>
              </a:rPr>
              <a:t>CAP</a:t>
            </a:r>
            <a:r>
              <a:rPr lang="ko-KR" altLang="en-US" dirty="0">
                <a:solidFill>
                  <a:schemeClr val="tx1"/>
                </a:solidFill>
              </a:rPr>
              <a:t>을 사용한다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경보시스템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>
                <a:solidFill>
                  <a:schemeClr val="tx1"/>
                </a:solidFill>
              </a:rPr>
              <a:t> 혹은 특정 </a:t>
            </a:r>
            <a:r>
              <a:rPr lang="ko-KR" altLang="en-US" dirty="0" smtClean="0">
                <a:solidFill>
                  <a:srgbClr val="FF0000"/>
                </a:solidFill>
              </a:rPr>
              <a:t>행정구역 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설치된 모든 </a:t>
            </a:r>
            <a:r>
              <a:rPr lang="ko-KR" altLang="en-US" dirty="0" smtClean="0">
                <a:solidFill>
                  <a:schemeClr val="tx1"/>
                </a:solidFill>
              </a:rPr>
              <a:t>경보시스템으로 경보를 발령할 수 있는 선택적인 경보발령이 가능해야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25312" y="1837817"/>
            <a:ext cx="5218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6. </a:t>
            </a:r>
            <a:r>
              <a:rPr lang="ko-KR" altLang="en-US" dirty="0" err="1" smtClean="0">
                <a:solidFill>
                  <a:schemeClr val="tx1"/>
                </a:solidFill>
              </a:rPr>
              <a:t>경보발령대는</a:t>
            </a:r>
            <a:r>
              <a:rPr lang="ko-KR" altLang="en-US" dirty="0" smtClean="0">
                <a:solidFill>
                  <a:schemeClr val="tx1"/>
                </a:solidFill>
              </a:rPr>
              <a:t> 경보메시지를 생성할 수 있어야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7. </a:t>
            </a:r>
            <a:r>
              <a:rPr lang="ko-KR" altLang="en-US" dirty="0" err="1" smtClean="0">
                <a:solidFill>
                  <a:schemeClr val="tx1"/>
                </a:solidFill>
              </a:rPr>
              <a:t>경보발령대는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게이트웨이로</a:t>
            </a:r>
            <a:r>
              <a:rPr lang="ko-KR" altLang="en-US" dirty="0" smtClean="0">
                <a:solidFill>
                  <a:schemeClr val="tx1"/>
                </a:solidFill>
              </a:rPr>
              <a:t> 메시지를 송신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수신 가능해야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게이트웨이는</a:t>
            </a:r>
            <a:r>
              <a:rPr lang="ko-KR" altLang="en-US" dirty="0" smtClean="0">
                <a:solidFill>
                  <a:schemeClr val="tx1"/>
                </a:solidFill>
              </a:rPr>
              <a:t> 경보발령대로 부터 경보를 수신하면 수신완료 메시지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Ack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을 경보발령대로 수신해야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9. </a:t>
            </a:r>
            <a:r>
              <a:rPr lang="ko-KR" altLang="en-US" dirty="0" err="1" smtClean="0">
                <a:solidFill>
                  <a:schemeClr val="tx1"/>
                </a:solidFill>
              </a:rPr>
              <a:t>게이트웨이는</a:t>
            </a:r>
            <a:r>
              <a:rPr lang="ko-KR" altLang="en-US" dirty="0" smtClean="0">
                <a:solidFill>
                  <a:schemeClr val="tx1"/>
                </a:solidFill>
              </a:rPr>
              <a:t> 경보발령대로 부터 받은 경보메시지를 받아서 경보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수신자에게 경보를 전달할 수 있어야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10.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게이트웨이는</a:t>
            </a:r>
            <a:r>
              <a:rPr lang="ko-KR" altLang="en-US" dirty="0" smtClean="0">
                <a:solidFill>
                  <a:schemeClr val="tx1"/>
                </a:solidFill>
              </a:rPr>
              <a:t> 경보를 전달한 경보시스템 모두로부터 </a:t>
            </a:r>
            <a:r>
              <a:rPr lang="en-US" altLang="ko-KR" dirty="0" err="1" smtClean="0">
                <a:solidFill>
                  <a:schemeClr val="tx1"/>
                </a:solidFill>
              </a:rPr>
              <a:t>Ack</a:t>
            </a:r>
            <a:r>
              <a:rPr lang="ko-KR" altLang="en-US" dirty="0" smtClean="0">
                <a:solidFill>
                  <a:schemeClr val="tx1"/>
                </a:solidFill>
              </a:rPr>
              <a:t>을 받으면 경보발령이 완료되었다는 </a:t>
            </a:r>
            <a:r>
              <a:rPr lang="en-US" altLang="ko-KR" dirty="0" err="1" smtClean="0">
                <a:solidFill>
                  <a:schemeClr val="tx1"/>
                </a:solidFill>
              </a:rPr>
              <a:t>Ack</a:t>
            </a:r>
            <a:r>
              <a:rPr lang="ko-KR" altLang="en-US" dirty="0" smtClean="0">
                <a:solidFill>
                  <a:schemeClr val="tx1"/>
                </a:solidFill>
              </a:rPr>
              <a:t>을 경보발령대로 송신해야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IEAS Requirement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89485" y="1837817"/>
            <a:ext cx="5218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11. </a:t>
            </a:r>
            <a:r>
              <a:rPr lang="ko-KR" altLang="en-US" dirty="0">
                <a:solidFill>
                  <a:schemeClr val="tx1"/>
                </a:solidFill>
              </a:rPr>
              <a:t>경보시스템은 경보를 수신하여 자신만의 경보 표출방법으로 경보를 표출할 수 있어야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12. </a:t>
            </a:r>
            <a:r>
              <a:rPr lang="ko-KR" altLang="en-US" dirty="0">
                <a:solidFill>
                  <a:schemeClr val="tx1"/>
                </a:solidFill>
              </a:rPr>
              <a:t>경보시스템은 경보를 수신한 후 </a:t>
            </a:r>
            <a:r>
              <a:rPr lang="en-US" altLang="ko-KR" dirty="0" err="1">
                <a:solidFill>
                  <a:schemeClr val="tx1"/>
                </a:solidFill>
              </a:rPr>
              <a:t>Ack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ko-KR" altLang="en-US" dirty="0" err="1">
                <a:solidFill>
                  <a:schemeClr val="tx1"/>
                </a:solidFill>
              </a:rPr>
              <a:t>게이트웨이로</a:t>
            </a:r>
            <a:r>
              <a:rPr lang="ko-KR" altLang="en-US" dirty="0">
                <a:solidFill>
                  <a:schemeClr val="tx1"/>
                </a:solidFill>
              </a:rPr>
              <a:t> 송신해야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533</Words>
  <Application>Microsoft Office PowerPoint</Application>
  <PresentationFormat>사용자 지정</PresentationFormat>
  <Paragraphs>218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WelcomeDoc</vt:lpstr>
      <vt:lpstr>Integrated Emergency Alerting System </vt:lpstr>
      <vt:lpstr>IEAS Purpose</vt:lpstr>
      <vt:lpstr>IEAS Model</vt:lpstr>
      <vt:lpstr>PowerPoint 프레젠테이션</vt:lpstr>
      <vt:lpstr>PowerPoint 프레젠테이션</vt:lpstr>
      <vt:lpstr>PowerPoint 프레젠테이션</vt:lpstr>
      <vt:lpstr>PowerPoint 프레젠테이션</vt:lpstr>
      <vt:lpstr>IEAS Requirement</vt:lpstr>
      <vt:lpstr>IEAS Requirement</vt:lpstr>
      <vt:lpstr>CAP(Common Alerting Protocol)</vt:lpstr>
      <vt:lpstr>CAP - Alert.addresses</vt:lpstr>
      <vt:lpstr>AlertSystem Type</vt:lpstr>
      <vt:lpstr>CAP - Alert.info.eventCode</vt:lpstr>
      <vt:lpstr>Messaging : JMS(Java Messaging Service)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2014-11-23T03:28:55Z</dcterms:created>
  <dcterms:modified xsi:type="dcterms:W3CDTF">2015-01-27T05:18:00Z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