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8" r:id="rId3"/>
    <p:sldId id="269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blog/" TargetMode="External"/><Relationship Id="rId2" Type="http://schemas.openxmlformats.org/officeDocument/2006/relationships/hyperlink" Target="https://github.com/comkeen/oop2019RestApi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FA58-74F7-4949-8932-A973C4CD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BD40A-C2B9-4423-9633-4ED884FC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2400">
                <a:solidFill>
                  <a:srgbClr val="FF0000"/>
                </a:solidFill>
              </a:rPr>
              <a:t>HTTP URI</a:t>
            </a:r>
            <a:r>
              <a:rPr lang="en-US" altLang="ko-KR" sz="2400"/>
              <a:t>(Uniform Resource Identifier)</a:t>
            </a:r>
            <a:r>
              <a:rPr lang="ko-KR" altLang="en-US" sz="2400"/>
              <a:t>를 통해 자원</a:t>
            </a:r>
            <a:r>
              <a:rPr lang="en-US" altLang="ko-KR" sz="2400"/>
              <a:t>(Resource)</a:t>
            </a:r>
            <a:r>
              <a:rPr lang="ko-KR" altLang="en-US" sz="2400"/>
              <a:t>을 명시하고</a:t>
            </a:r>
            <a:r>
              <a:rPr lang="en-US" altLang="ko-KR" sz="2400"/>
              <a:t>, </a:t>
            </a:r>
            <a:r>
              <a:rPr lang="en-US" altLang="ko-KR" sz="2400">
                <a:solidFill>
                  <a:srgbClr val="FF0000"/>
                </a:solidFill>
              </a:rPr>
              <a:t>HTTP Method</a:t>
            </a:r>
            <a:r>
              <a:rPr lang="en-US" altLang="ko-KR" sz="2400"/>
              <a:t>(POST, GET, PUT, DELETE)</a:t>
            </a:r>
            <a:r>
              <a:rPr lang="ko-KR" altLang="en-US" sz="2400"/>
              <a:t>를 통해 해당 자원에 대한 </a:t>
            </a:r>
            <a:r>
              <a:rPr lang="en-US" altLang="ko-KR" sz="2400"/>
              <a:t>CRUD Operation</a:t>
            </a:r>
            <a:r>
              <a:rPr lang="ko-KR" altLang="en-US" sz="2400"/>
              <a:t>을 적용하는 것을 의미</a:t>
            </a:r>
            <a:endParaRPr lang="en-US" altLang="ko-KR" sz="2400"/>
          </a:p>
          <a:p>
            <a:pPr lvl="1">
              <a:lnSpc>
                <a:spcPct val="170000"/>
              </a:lnSpc>
            </a:pPr>
            <a:r>
              <a:rPr lang="en-US" altLang="ko-KR" sz="2000"/>
              <a:t>REST</a:t>
            </a:r>
            <a:r>
              <a:rPr lang="ko-KR" altLang="en-US" sz="2000"/>
              <a:t>는 자원 기반의 구조</a:t>
            </a:r>
            <a:r>
              <a:rPr lang="en-US" altLang="ko-KR" sz="2000"/>
              <a:t>(ROA, Resource Oriented Architecture) </a:t>
            </a:r>
            <a:r>
              <a:rPr lang="ko-KR" altLang="en-US" sz="2000"/>
              <a:t>설계의 중심에 </a:t>
            </a:r>
            <a:r>
              <a:rPr lang="en-US" altLang="ko-KR" sz="2000"/>
              <a:t>Resource</a:t>
            </a:r>
            <a:r>
              <a:rPr lang="ko-KR" altLang="en-US" sz="2000"/>
              <a:t>가 있고 </a:t>
            </a:r>
            <a:r>
              <a:rPr lang="en-US" altLang="ko-KR" sz="2000"/>
              <a:t>HTTP Method</a:t>
            </a:r>
            <a:r>
              <a:rPr lang="ko-KR" altLang="en-US" sz="2000"/>
              <a:t>를 통해 </a:t>
            </a:r>
            <a:r>
              <a:rPr lang="en-US" altLang="ko-KR" sz="2000"/>
              <a:t>Resource</a:t>
            </a:r>
            <a:r>
              <a:rPr lang="ko-KR" altLang="en-US" sz="2000"/>
              <a:t>를 처리하도록 설계된 아키텍쳐</a:t>
            </a:r>
            <a:endParaRPr lang="en-US" altLang="ko-KR" sz="2000"/>
          </a:p>
          <a:p>
            <a:pPr lvl="1">
              <a:lnSpc>
                <a:spcPct val="170000"/>
              </a:lnSpc>
            </a:pPr>
            <a:r>
              <a:rPr lang="ko-KR" altLang="en-US" sz="2000"/>
              <a:t>웹 사이트의 이미지</a:t>
            </a:r>
            <a:r>
              <a:rPr lang="en-US" altLang="ko-KR" sz="2000"/>
              <a:t>, </a:t>
            </a:r>
            <a:r>
              <a:rPr lang="ko-KR" altLang="en-US" sz="2000"/>
              <a:t>텍스트</a:t>
            </a:r>
            <a:r>
              <a:rPr lang="en-US" altLang="ko-KR" sz="2000"/>
              <a:t>, DB </a:t>
            </a:r>
            <a:r>
              <a:rPr lang="ko-KR" altLang="en-US" sz="2000"/>
              <a:t>내용 등의 모든 자원에 고유한 </a:t>
            </a:r>
            <a:r>
              <a:rPr lang="en-US" altLang="ko-KR" sz="2000"/>
              <a:t>ID</a:t>
            </a:r>
            <a:r>
              <a:rPr lang="ko-KR" altLang="en-US" sz="2000"/>
              <a:t>인 </a:t>
            </a:r>
            <a:r>
              <a:rPr lang="en-US" altLang="ko-KR" sz="2000"/>
              <a:t>HTTP URI</a:t>
            </a:r>
            <a:r>
              <a:rPr lang="ko-KR" altLang="en-US" sz="2000"/>
              <a:t>를 부여</a:t>
            </a:r>
            <a:endParaRPr lang="en-US" altLang="ko-KR" sz="2000"/>
          </a:p>
          <a:p>
            <a:pPr lvl="1">
              <a:lnSpc>
                <a:spcPct val="170000"/>
              </a:lnSpc>
            </a:pPr>
            <a:r>
              <a:rPr lang="en-US" altLang="ko-KR" sz="2000"/>
              <a:t>CRUD Operation</a:t>
            </a:r>
          </a:p>
          <a:p>
            <a:pPr lvl="2">
              <a:lnSpc>
                <a:spcPct val="170000"/>
              </a:lnSpc>
            </a:pPr>
            <a:r>
              <a:rPr lang="en-US" altLang="ko-KR" sz="1600"/>
              <a:t>Create : </a:t>
            </a:r>
            <a:r>
              <a:rPr lang="ko-KR" altLang="en-US" sz="1600"/>
              <a:t>생성</a:t>
            </a:r>
            <a:r>
              <a:rPr lang="en-US" altLang="ko-KR" sz="1600"/>
              <a:t>(POST)</a:t>
            </a:r>
          </a:p>
          <a:p>
            <a:pPr lvl="2">
              <a:lnSpc>
                <a:spcPct val="170000"/>
              </a:lnSpc>
            </a:pPr>
            <a:r>
              <a:rPr lang="en-US" altLang="ko-KR" sz="1600"/>
              <a:t>Read : </a:t>
            </a:r>
            <a:r>
              <a:rPr lang="ko-KR" altLang="en-US" sz="1600"/>
              <a:t>조회</a:t>
            </a:r>
            <a:r>
              <a:rPr lang="en-US" altLang="ko-KR" sz="1600"/>
              <a:t>(GET)</a:t>
            </a:r>
          </a:p>
          <a:p>
            <a:pPr lvl="2">
              <a:lnSpc>
                <a:spcPct val="170000"/>
              </a:lnSpc>
            </a:pPr>
            <a:r>
              <a:rPr lang="en-US" altLang="ko-KR" sz="1600"/>
              <a:t>Update : </a:t>
            </a:r>
            <a:r>
              <a:rPr lang="ko-KR" altLang="en-US" sz="1600"/>
              <a:t>수정</a:t>
            </a:r>
            <a:r>
              <a:rPr lang="en-US" altLang="ko-KR" sz="1600"/>
              <a:t>(PUT)</a:t>
            </a:r>
          </a:p>
          <a:p>
            <a:pPr lvl="2">
              <a:lnSpc>
                <a:spcPct val="170000"/>
              </a:lnSpc>
            </a:pPr>
            <a:r>
              <a:rPr lang="en-US" altLang="ko-KR" sz="1600"/>
              <a:t>Delete : </a:t>
            </a:r>
            <a:r>
              <a:rPr lang="ko-KR" altLang="en-US" sz="1600"/>
              <a:t>삭제</a:t>
            </a:r>
            <a:r>
              <a:rPr lang="en-US" altLang="ko-KR" sz="160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2236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F508-7EFF-4A01-8B5D-448B8585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8FB4-0A69-4048-924C-46282890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REST: Representational State Transfer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Resource: URI (Uniform Resource Identifier)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Verb: HTTP method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E.g.) GET https://uos.ac.kr/food/placeList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  <a:p>
            <a:pPr lvl="1">
              <a:lnSpc>
                <a:spcPct val="150000"/>
              </a:lnSpc>
            </a:pPr>
            <a:r>
              <a:rPr lang="en-US" altLang="ko-KR" sz="2400"/>
              <a:t>Representations</a:t>
            </a:r>
          </a:p>
          <a:p>
            <a:pPr lvl="1"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ko-KR" altLang="en-US" sz="28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4934FB-49CB-4BAC-8B57-E6BBB64A6656}"/>
              </a:ext>
            </a:extLst>
          </p:cNvPr>
          <p:cNvGrpSpPr/>
          <p:nvPr/>
        </p:nvGrpSpPr>
        <p:grpSpPr>
          <a:xfrm>
            <a:off x="1259632" y="3684725"/>
            <a:ext cx="5736973" cy="968411"/>
            <a:chOff x="1259632" y="3140968"/>
            <a:chExt cx="5736973" cy="9684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C44E9F-8E50-43B5-9F0E-DAC29A9A6F3A}"/>
                </a:ext>
              </a:extLst>
            </p:cNvPr>
            <p:cNvSpPr/>
            <p:nvPr/>
          </p:nvSpPr>
          <p:spPr>
            <a:xfrm>
              <a:off x="1907704" y="3151006"/>
              <a:ext cx="576064" cy="400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507CE0-AFB5-43CB-B658-B331018355E7}"/>
                </a:ext>
              </a:extLst>
            </p:cNvPr>
            <p:cNvSpPr txBox="1"/>
            <p:nvPr/>
          </p:nvSpPr>
          <p:spPr>
            <a:xfrm>
              <a:off x="1259632" y="3645024"/>
              <a:ext cx="1792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solidFill>
                    <a:srgbClr val="FF0000"/>
                  </a:solidFill>
                </a:rPr>
                <a:t>HTTP method</a:t>
              </a:r>
              <a:endParaRPr lang="ko-KR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D0D5D9-2E30-4C72-826A-640F28191F82}"/>
                </a:ext>
              </a:extLst>
            </p:cNvPr>
            <p:cNvSpPr/>
            <p:nvPr/>
          </p:nvSpPr>
          <p:spPr>
            <a:xfrm>
              <a:off x="2627784" y="3140968"/>
              <a:ext cx="4368821" cy="400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39C6AB-94AB-4942-B932-B55840640E88}"/>
                </a:ext>
              </a:extLst>
            </p:cNvPr>
            <p:cNvSpPr txBox="1"/>
            <p:nvPr/>
          </p:nvSpPr>
          <p:spPr>
            <a:xfrm>
              <a:off x="4211960" y="370926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solidFill>
                    <a:srgbClr val="FF0000"/>
                  </a:solidFill>
                </a:rPr>
                <a:t>URI</a:t>
              </a:r>
              <a:endParaRPr lang="ko-KR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5913A16D-6060-4118-91B7-CF6B4F28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157192"/>
            <a:ext cx="3240360" cy="1265322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Courier 10 Pitch"/>
              </a:rPr>
              <a:t>Content-Type: text/plain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Courier 10 Pitch"/>
              </a:rPr>
              <a:t>Content-Language: en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Courier 10 Pitch"/>
              </a:rPr>
              <a:t>hello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3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0ED9-2B49-4E0A-9A55-17A07DD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</a:t>
            </a:r>
            <a:r>
              <a:rPr lang="en-US" altLang="ko-KR"/>
              <a:t>) Naver REST API </a:t>
            </a:r>
            <a:r>
              <a:rPr lang="ko-KR" altLang="en-US"/>
              <a:t>블로그 검색</a:t>
            </a:r>
            <a:r>
              <a:rPr lang="en-US" altLang="ko-KR"/>
              <a:t>(1/4)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F9F5-B5DB-4874-9AC1-2C138F08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샘플코드</a:t>
            </a:r>
            <a:r>
              <a:rPr lang="en-US" altLang="ko-KR" sz="1800"/>
              <a:t> Git URL: </a:t>
            </a:r>
            <a:r>
              <a:rPr lang="en-US" altLang="ko-KR" sz="1800">
                <a:hlinkClick r:id="rId2"/>
              </a:rPr>
              <a:t>https://github.com/comkeen/oop2019RestApiTest</a:t>
            </a:r>
            <a:endParaRPr lang="en-US" altLang="ko-KR" sz="1800"/>
          </a:p>
          <a:p>
            <a:r>
              <a:rPr lang="ko-KR" altLang="en-US" sz="1800"/>
              <a:t>블로그 검색 예제 </a:t>
            </a:r>
            <a:r>
              <a:rPr lang="en-US" altLang="ko-KR" sz="1800"/>
              <a:t>URL: </a:t>
            </a:r>
            <a:r>
              <a:rPr lang="en-US" altLang="ko-KR" sz="1800">
                <a:hlinkClick r:id="rId3"/>
              </a:rPr>
              <a:t>https://developers.naver.com/docs/search/blog/</a:t>
            </a:r>
            <a:endParaRPr lang="en-US" altLang="ko-KR" sz="1800"/>
          </a:p>
          <a:p>
            <a:r>
              <a:rPr lang="en-US" altLang="ko-KR" sz="1800"/>
              <a:t>API</a:t>
            </a:r>
          </a:p>
          <a:p>
            <a:pPr lvl="1"/>
            <a:r>
              <a:rPr lang="en-US" altLang="ko-KR" sz="1600"/>
              <a:t>XML </a:t>
            </a:r>
            <a:r>
              <a:rPr lang="ko-KR" altLang="en-US" sz="1600"/>
              <a:t>형식 출력</a:t>
            </a:r>
            <a:endParaRPr lang="en-US" altLang="ko-KR" sz="1600"/>
          </a:p>
          <a:p>
            <a:pPr lvl="2"/>
            <a:r>
              <a:rPr lang="en-US" altLang="ko-KR" sz="1400"/>
              <a:t>Method: GET</a:t>
            </a:r>
          </a:p>
          <a:p>
            <a:pPr lvl="2"/>
            <a:r>
              <a:rPr lang="en-US" altLang="ko-KR" sz="1400"/>
              <a:t>Output format: XML</a:t>
            </a:r>
          </a:p>
          <a:p>
            <a:pPr lvl="2"/>
            <a:r>
              <a:rPr lang="en-US" altLang="ko-KR" sz="1400"/>
              <a:t>Request URI: https://openapi.naver.com/v1/search/blog.xml</a:t>
            </a:r>
          </a:p>
          <a:p>
            <a:pPr lvl="1"/>
            <a:r>
              <a:rPr lang="en-US" altLang="ko-KR" sz="1600"/>
              <a:t>Json </a:t>
            </a:r>
            <a:r>
              <a:rPr lang="ko-KR" altLang="en-US" sz="1600"/>
              <a:t>형식 출력</a:t>
            </a:r>
            <a:endParaRPr lang="en-US" altLang="ko-KR" sz="1600"/>
          </a:p>
          <a:p>
            <a:pPr lvl="2"/>
            <a:r>
              <a:rPr lang="en-US" altLang="ko-KR" sz="1400"/>
              <a:t>Method: GET</a:t>
            </a:r>
          </a:p>
          <a:p>
            <a:pPr lvl="2"/>
            <a:r>
              <a:rPr lang="en-US" altLang="ko-KR" sz="1400"/>
              <a:t>Output format: XML</a:t>
            </a:r>
          </a:p>
          <a:p>
            <a:pPr lvl="2"/>
            <a:r>
              <a:rPr lang="en-US" altLang="ko-KR" sz="1400"/>
              <a:t>Request URI: https://openapi.naver.com/v1/search/blog.json</a:t>
            </a:r>
          </a:p>
          <a:p>
            <a:r>
              <a:rPr lang="en-US" altLang="ko-KR" sz="1800"/>
              <a:t>Request Parameter</a:t>
            </a:r>
          </a:p>
          <a:p>
            <a:pPr lvl="1"/>
            <a:r>
              <a:rPr lang="en-US" altLang="ko-KR" sz="1600"/>
              <a:t>Query (</a:t>
            </a:r>
            <a:r>
              <a:rPr lang="ko-KR" altLang="en-US" sz="1600"/>
              <a:t>필수</a:t>
            </a:r>
            <a:r>
              <a:rPr lang="en-US" altLang="ko-KR" sz="1600"/>
              <a:t>): </a:t>
            </a:r>
            <a:r>
              <a:rPr lang="ko-KR" altLang="en-US" sz="1600"/>
              <a:t>검색을 원하는 문자열로서 </a:t>
            </a:r>
            <a:r>
              <a:rPr lang="en-US" altLang="ko-KR" sz="1600"/>
              <a:t>UTF-8</a:t>
            </a:r>
            <a:r>
              <a:rPr lang="ko-KR" altLang="en-US" sz="1600"/>
              <a:t>로 인코딩한다</a:t>
            </a:r>
            <a:r>
              <a:rPr lang="en-US" altLang="ko-KR" sz="1600"/>
              <a:t>.</a:t>
            </a:r>
          </a:p>
          <a:p>
            <a:pPr marL="914400" lvl="2" indent="0">
              <a:buNone/>
            </a:pPr>
            <a:r>
              <a:rPr lang="en-US" altLang="ko-KR" sz="1200"/>
              <a:t>		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5207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0ED9-2B49-4E0A-9A55-17A07DD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</a:t>
            </a:r>
            <a:r>
              <a:rPr lang="en-US" altLang="ko-KR"/>
              <a:t>) Naver REST API </a:t>
            </a:r>
            <a:r>
              <a:rPr lang="ko-KR" altLang="en-US"/>
              <a:t>블로그 검색</a:t>
            </a:r>
            <a:r>
              <a:rPr lang="en-US" altLang="ko-KR"/>
              <a:t> (2/4)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464B2-9482-4B8C-8AAE-72FCB44D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16844"/>
            <a:ext cx="5466000" cy="5152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044CB-9932-4A3F-A746-AD9888A290CB}"/>
              </a:ext>
            </a:extLst>
          </p:cNvPr>
          <p:cNvSpPr txBox="1"/>
          <p:nvPr/>
        </p:nvSpPr>
        <p:spPr>
          <a:xfrm>
            <a:off x="3923928" y="5294238"/>
            <a:ext cx="345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Java sample code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FCC5-F53D-4613-AFB6-A6635088BE7B}"/>
              </a:ext>
            </a:extLst>
          </p:cNvPr>
          <p:cNvSpPr txBox="1"/>
          <p:nvPr/>
        </p:nvSpPr>
        <p:spPr>
          <a:xfrm>
            <a:off x="6444208" y="166086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예제 링크에서 </a:t>
            </a:r>
            <a:r>
              <a:rPr lang="en-US" altLang="ko-KR" sz="2000"/>
              <a:t>Java sample code </a:t>
            </a:r>
            <a:r>
              <a:rPr lang="ko-KR" altLang="en-US" sz="2000"/>
              <a:t>및 </a:t>
            </a:r>
            <a:r>
              <a:rPr lang="en-US" altLang="ko-KR" sz="2000"/>
              <a:t>API </a:t>
            </a:r>
            <a:r>
              <a:rPr lang="ko-KR" altLang="en-US" sz="2000"/>
              <a:t>기본 정보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33D4-CB87-48C8-8A76-B1F52A489BDB}"/>
              </a:ext>
            </a:extLst>
          </p:cNvPr>
          <p:cNvSpPr txBox="1"/>
          <p:nvPr/>
        </p:nvSpPr>
        <p:spPr>
          <a:xfrm>
            <a:off x="2915816" y="3508327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&lt;- API </a:t>
            </a:r>
            <a:r>
              <a:rPr lang="ko-KR" altLang="en-US" sz="2800">
                <a:solidFill>
                  <a:srgbClr val="FF0000"/>
                </a:solidFill>
              </a:rPr>
              <a:t>사용을 위한 </a:t>
            </a:r>
            <a:r>
              <a:rPr lang="en-US" altLang="ko-KR" sz="2800">
                <a:solidFill>
                  <a:srgbClr val="FF0000"/>
                </a:solidFill>
              </a:rPr>
              <a:t>API </a:t>
            </a:r>
            <a:r>
              <a:rPr lang="ko-KR" altLang="en-US" sz="2800">
                <a:solidFill>
                  <a:srgbClr val="FF0000"/>
                </a:solidFill>
              </a:rPr>
              <a:t>이용 신청</a:t>
            </a:r>
            <a:r>
              <a:rPr lang="en-US" altLang="ko-KR" sz="2800">
                <a:solidFill>
                  <a:srgbClr val="FF0000"/>
                </a:solidFill>
              </a:rPr>
              <a:t>(CLIENT_ID, CLLENT_SECRET </a:t>
            </a:r>
            <a:r>
              <a:rPr lang="ko-KR" altLang="en-US" sz="2800">
                <a:solidFill>
                  <a:srgbClr val="FF0000"/>
                </a:solidFill>
              </a:rPr>
              <a:t>획득</a:t>
            </a:r>
            <a:r>
              <a:rPr lang="en-US" altLang="ko-KR" sz="2800">
                <a:solidFill>
                  <a:srgbClr val="FF0000"/>
                </a:solidFill>
              </a:rPr>
              <a:t>)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0A937-02B6-4AF5-A971-03CF43C67ABF}"/>
              </a:ext>
            </a:extLst>
          </p:cNvPr>
          <p:cNvSpPr/>
          <p:nvPr/>
        </p:nvSpPr>
        <p:spPr>
          <a:xfrm>
            <a:off x="2073424" y="3677084"/>
            <a:ext cx="9144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92400-1CA1-4269-943D-121989CD3499}"/>
              </a:ext>
            </a:extLst>
          </p:cNvPr>
          <p:cNvSpPr/>
          <p:nvPr/>
        </p:nvSpPr>
        <p:spPr>
          <a:xfrm>
            <a:off x="2073424" y="4569168"/>
            <a:ext cx="914400" cy="390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7EF1276-FD0B-47C1-AFC5-7501A23F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18793"/>
            <a:ext cx="4678410" cy="49785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9ED580-CC21-4A5C-985A-52F5247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</a:t>
            </a:r>
            <a:r>
              <a:rPr lang="en-US" altLang="ko-KR"/>
              <a:t>) Naver REST API </a:t>
            </a:r>
            <a:r>
              <a:rPr lang="ko-KR" altLang="en-US"/>
              <a:t>블로그 검색</a:t>
            </a:r>
            <a:r>
              <a:rPr lang="en-US" altLang="ko-KR"/>
              <a:t> (3/4)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3C004-20D6-4176-9B7B-9221D1D49C19}"/>
              </a:ext>
            </a:extLst>
          </p:cNvPr>
          <p:cNvSpPr/>
          <p:nvPr/>
        </p:nvSpPr>
        <p:spPr>
          <a:xfrm>
            <a:off x="2409650" y="3591687"/>
            <a:ext cx="2989387" cy="26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42C1C-1B00-45C2-BF2D-C3BD6061EFE6}"/>
              </a:ext>
            </a:extLst>
          </p:cNvPr>
          <p:cNvSpPr/>
          <p:nvPr/>
        </p:nvSpPr>
        <p:spPr>
          <a:xfrm>
            <a:off x="2590725" y="4815823"/>
            <a:ext cx="2448272" cy="266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40E83-8BBD-478D-AD44-3F11098BAD25}"/>
              </a:ext>
            </a:extLst>
          </p:cNvPr>
          <p:cNvSpPr txBox="1"/>
          <p:nvPr/>
        </p:nvSpPr>
        <p:spPr>
          <a:xfrm>
            <a:off x="5212477" y="4718055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http://localhost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ED782-BCC9-42B2-9D42-D5551834401A}"/>
              </a:ext>
            </a:extLst>
          </p:cNvPr>
          <p:cNvSpPr/>
          <p:nvPr/>
        </p:nvSpPr>
        <p:spPr>
          <a:xfrm>
            <a:off x="2483768" y="2564904"/>
            <a:ext cx="2989387" cy="26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1717-6D2F-4AC4-9A71-3E8AC996EA7D}"/>
              </a:ext>
            </a:extLst>
          </p:cNvPr>
          <p:cNvSpPr txBox="1"/>
          <p:nvPr/>
        </p:nvSpPr>
        <p:spPr>
          <a:xfrm>
            <a:off x="5578002" y="3543713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</a:rPr>
              <a:t>사용 </a:t>
            </a:r>
            <a:r>
              <a:rPr lang="en-US" altLang="ko-KR" sz="2400">
                <a:solidFill>
                  <a:srgbClr val="FF0000"/>
                </a:solidFill>
              </a:rPr>
              <a:t>API</a:t>
            </a:r>
            <a:r>
              <a:rPr lang="ko-KR" altLang="en-US" sz="2400">
                <a:solidFill>
                  <a:srgbClr val="FF0000"/>
                </a:solidFill>
              </a:rPr>
              <a:t>는 </a:t>
            </a:r>
            <a:r>
              <a:rPr lang="en-US" altLang="ko-KR" sz="2400">
                <a:solidFill>
                  <a:srgbClr val="FF0000"/>
                </a:solidFill>
              </a:rPr>
              <a:t>“</a:t>
            </a:r>
            <a:r>
              <a:rPr lang="ko-KR" altLang="en-US" sz="2400">
                <a:solidFill>
                  <a:srgbClr val="FF0000"/>
                </a:solidFill>
              </a:rPr>
              <a:t>검색＂만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D17D8-C4E3-4A7B-89CA-BE14192F7A94}"/>
              </a:ext>
            </a:extLst>
          </p:cNvPr>
          <p:cNvSpPr txBox="1"/>
          <p:nvPr/>
        </p:nvSpPr>
        <p:spPr>
          <a:xfrm>
            <a:off x="5551998" y="230997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“</a:t>
            </a:r>
            <a:r>
              <a:rPr lang="ko-KR" altLang="en-US" sz="2400">
                <a:solidFill>
                  <a:srgbClr val="FF0000"/>
                </a:solidFill>
              </a:rPr>
              <a:t>이름학번</a:t>
            </a:r>
            <a:r>
              <a:rPr lang="en-US" altLang="ko-KR" sz="2400">
                <a:solidFill>
                  <a:srgbClr val="FF0000"/>
                </a:solidFill>
              </a:rPr>
              <a:t>”</a:t>
            </a:r>
            <a:r>
              <a:rPr lang="ko-KR" altLang="en-US" sz="2400">
                <a:solidFill>
                  <a:srgbClr val="FF0000"/>
                </a:solidFill>
              </a:rPr>
              <a:t>으로 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ko-KR" altLang="en-US" sz="2400">
                <a:solidFill>
                  <a:srgbClr val="FF0000"/>
                </a:solidFill>
              </a:rPr>
              <a:t>애플리케이션 이름 작성</a:t>
            </a:r>
          </a:p>
        </p:txBody>
      </p:sp>
    </p:spTree>
    <p:extLst>
      <p:ext uri="{BB962C8B-B14F-4D97-AF65-F5344CB8AC3E}">
        <p14:creationId xmlns:p14="http://schemas.microsoft.com/office/powerpoint/2010/main" val="3698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AAA8-6B9C-4B7B-A10F-0E3E6A9A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</a:t>
            </a:r>
            <a:r>
              <a:rPr lang="en-US" altLang="ko-KR"/>
              <a:t>) Naver REST API </a:t>
            </a:r>
            <a:r>
              <a:rPr lang="ko-KR" altLang="en-US"/>
              <a:t>블로그 검색</a:t>
            </a:r>
            <a:r>
              <a:rPr lang="en-US" altLang="ko-KR"/>
              <a:t> (4/4)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F7A67F-4C25-410F-9510-73543DBE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556792"/>
            <a:ext cx="5636812" cy="45259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EAB0C1-A2E7-4BA6-B721-2D663AB26736}"/>
              </a:ext>
            </a:extLst>
          </p:cNvPr>
          <p:cNvSpPr/>
          <p:nvPr/>
        </p:nvSpPr>
        <p:spPr>
          <a:xfrm>
            <a:off x="2483769" y="2841544"/>
            <a:ext cx="1368152" cy="26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C00D6-2C37-42AE-AAEE-46D7C6FD635C}"/>
              </a:ext>
            </a:extLst>
          </p:cNvPr>
          <p:cNvSpPr txBox="1"/>
          <p:nvPr/>
        </p:nvSpPr>
        <p:spPr>
          <a:xfrm>
            <a:off x="3923928" y="2783249"/>
            <a:ext cx="466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</a:rPr>
              <a:t>샘플 코드의 </a:t>
            </a:r>
            <a:r>
              <a:rPr lang="en-US" altLang="ko-KR" sz="2000">
                <a:solidFill>
                  <a:srgbClr val="FF0000"/>
                </a:solidFill>
              </a:rPr>
              <a:t>“YOUR_CLIENT_ID”</a:t>
            </a:r>
            <a:r>
              <a:rPr lang="ko-KR" altLang="en-US" sz="2000">
                <a:solidFill>
                  <a:srgbClr val="FF0000"/>
                </a:solidFill>
              </a:rPr>
              <a:t>에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DA8E8-5325-4BBA-B6E9-818BBCA5B0F8}"/>
              </a:ext>
            </a:extLst>
          </p:cNvPr>
          <p:cNvSpPr/>
          <p:nvPr/>
        </p:nvSpPr>
        <p:spPr>
          <a:xfrm>
            <a:off x="2483768" y="3280613"/>
            <a:ext cx="1368152" cy="26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150EE-CB4E-415D-8E08-96F9CA3AACEB}"/>
              </a:ext>
            </a:extLst>
          </p:cNvPr>
          <p:cNvSpPr txBox="1"/>
          <p:nvPr/>
        </p:nvSpPr>
        <p:spPr>
          <a:xfrm>
            <a:off x="3923928" y="3244914"/>
            <a:ext cx="528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</a:rPr>
              <a:t>샘플 코드의 </a:t>
            </a:r>
            <a:r>
              <a:rPr lang="en-US" altLang="ko-KR" sz="2000">
                <a:solidFill>
                  <a:srgbClr val="FF0000"/>
                </a:solidFill>
              </a:rPr>
              <a:t>“YOUR_CLIENT_SECRET”</a:t>
            </a:r>
            <a:r>
              <a:rPr lang="ko-KR" altLang="en-US" sz="2000">
                <a:solidFill>
                  <a:srgbClr val="FF0000"/>
                </a:solidFill>
              </a:rPr>
              <a:t>에 입력</a:t>
            </a:r>
          </a:p>
        </p:txBody>
      </p:sp>
    </p:spTree>
    <p:extLst>
      <p:ext uri="{BB962C8B-B14F-4D97-AF65-F5344CB8AC3E}">
        <p14:creationId xmlns:p14="http://schemas.microsoft.com/office/powerpoint/2010/main" val="35810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367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REST</vt:lpstr>
      <vt:lpstr>REST</vt:lpstr>
      <vt:lpstr>예제) Naver REST API 블로그 검색(1/4)</vt:lpstr>
      <vt:lpstr>예제) Naver REST API 블로그 검색 (2/4)</vt:lpstr>
      <vt:lpstr>예제) Naver REST API 블로그 검색 (3/4)</vt:lpstr>
      <vt:lpstr>예제) Naver REST API 블로그 검색 (4/4)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변 윤관</cp:lastModifiedBy>
  <cp:revision>29</cp:revision>
  <dcterms:created xsi:type="dcterms:W3CDTF">2006-10-05T04:04:58Z</dcterms:created>
  <dcterms:modified xsi:type="dcterms:W3CDTF">2019-05-03T04:40:44Z</dcterms:modified>
</cp:coreProperties>
</file>