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3" r:id="rId3"/>
    <p:sldId id="331" r:id="rId4"/>
    <p:sldId id="295" r:id="rId5"/>
    <p:sldId id="348" r:id="rId6"/>
    <p:sldId id="352" r:id="rId7"/>
    <p:sldId id="319" r:id="rId8"/>
    <p:sldId id="347" r:id="rId9"/>
    <p:sldId id="349" r:id="rId10"/>
    <p:sldId id="317" r:id="rId11"/>
    <p:sldId id="350" r:id="rId12"/>
    <p:sldId id="344" r:id="rId13"/>
    <p:sldId id="341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4" autoAdjust="0"/>
    <p:restoredTop sz="95958" autoAdjust="0"/>
  </p:normalViewPr>
  <p:slideViewPr>
    <p:cSldViewPr>
      <p:cViewPr varScale="1">
        <p:scale>
          <a:sx n="140" d="100"/>
          <a:sy n="140" d="100"/>
        </p:scale>
        <p:origin x="91" y="221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2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82435" y="488222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987C4D"/>
                </a:solidFill>
              </a:rPr>
              <a:t>프로젝트 명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" y="4887019"/>
            <a:ext cx="205847" cy="2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520" y="2100875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가는안상수체" pitchFamily="2" charset="-127"/>
                <a:ea typeface="가는안상수체" pitchFamily="2" charset="-127"/>
              </a:rPr>
              <a:t>2025</a:t>
            </a:r>
            <a:r>
              <a:rPr lang="ko-KR" altLang="en-US" sz="120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07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25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월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10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00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6918" y="3001838"/>
            <a:ext cx="456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기업맞춤형 </a:t>
            </a:r>
            <a:r>
              <a:rPr lang="en-US" altLang="ko-KR" b="1">
                <a:solidFill>
                  <a:srgbClr val="FFC000"/>
                </a:solidFill>
              </a:rPr>
              <a:t>AI-X </a:t>
            </a:r>
            <a:r>
              <a:rPr lang="ko-KR" altLang="en-US" b="1">
                <a:solidFill>
                  <a:srgbClr val="FFC000"/>
                </a:solidFill>
              </a:rPr>
              <a:t>융복합 인재 양성 교육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4669">
            <a:off x="6832676" y="3537505"/>
            <a:ext cx="2316113" cy="16790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69875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792" y="86430"/>
            <a:ext cx="42862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>
                <a:solidFill>
                  <a:srgbClr val="756B5F"/>
                </a:solidFill>
              </a:rPr>
              <a:t>웹서비스의 작업분할구조도 및 순차다이어그램</a:t>
            </a:r>
            <a:endParaRPr lang="ko-KR" altLang="en-US" sz="135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9484" y="1371131"/>
            <a:ext cx="594096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/>
              <a:t>프로젝트명</a:t>
            </a:r>
            <a:endParaRPr lang="ko-KR" altLang="en-US" sz="750" b="1" dirty="0"/>
          </a:p>
        </p:txBody>
      </p:sp>
      <p:sp>
        <p:nvSpPr>
          <p:cNvPr id="12" name="직사각형 11"/>
          <p:cNvSpPr/>
          <p:nvPr/>
        </p:nvSpPr>
        <p:spPr>
          <a:xfrm>
            <a:off x="400442" y="1988607"/>
            <a:ext cx="323116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89151" y="1963802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회원</a:t>
            </a:r>
            <a:endParaRPr lang="en-US" altLang="ko-KR" sz="750" b="1" dirty="0"/>
          </a:p>
          <a:p>
            <a:pPr algn="ctr"/>
            <a:r>
              <a:rPr lang="ko-KR" altLang="en-US" sz="750" b="1" dirty="0"/>
              <a:t>관리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24777" y="1938997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도서관리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614717" y="1937454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대출</a:t>
            </a:r>
            <a:endParaRPr lang="en-US" altLang="ko-KR" sz="750" b="1" dirty="0"/>
          </a:p>
          <a:p>
            <a:pPr algn="ctr"/>
            <a:r>
              <a:rPr lang="ko-KR" altLang="en-US" sz="750" b="1" dirty="0"/>
              <a:t>반납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16495" y="3053445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사서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87823" y="3065856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회원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강등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262789" y="3040417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83267" y="3057481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372579" y="3058002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회원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00858" y="3061383"/>
            <a:ext cx="333596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>
                <a:solidFill>
                  <a:schemeClr val="tx1"/>
                </a:solidFill>
              </a:rPr>
              <a:t>레벨별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86825" y="3044653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도서등록</a:t>
            </a:r>
          </a:p>
        </p:txBody>
      </p:sp>
      <p:cxnSp>
        <p:nvCxnSpPr>
          <p:cNvPr id="41" name="직선 연결선 40"/>
          <p:cNvCxnSpPr>
            <a:stCxn id="5" idx="2"/>
          </p:cNvCxnSpPr>
          <p:nvPr/>
        </p:nvCxnSpPr>
        <p:spPr>
          <a:xfrm flipH="1">
            <a:off x="2729568" y="1614132"/>
            <a:ext cx="26964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144696" y="2640179"/>
            <a:ext cx="690875" cy="1437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313329" y="2615278"/>
            <a:ext cx="686839" cy="1894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endCxn id="12" idx="0"/>
          </p:cNvCxnSpPr>
          <p:nvPr/>
        </p:nvCxnSpPr>
        <p:spPr>
          <a:xfrm rot="10800000" flipV="1">
            <a:off x="562001" y="1763139"/>
            <a:ext cx="2997777" cy="225467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276973" y="2599801"/>
            <a:ext cx="727656" cy="16204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117073" y="2597713"/>
            <a:ext cx="723420" cy="16198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1636114" y="2529841"/>
            <a:ext cx="719581" cy="34350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307767" y="2541615"/>
            <a:ext cx="716200" cy="3165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2938723" y="3051070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2949714" y="2441007"/>
            <a:ext cx="734073" cy="48605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1461460" y="2703167"/>
            <a:ext cx="724055" cy="13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1824152" y="1773794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2749717" y="1773794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3559777" y="1773793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4911053" y="2278797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427984" y="149263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방문이용자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364088" y="149263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기능</a:t>
            </a:r>
            <a:r>
              <a:rPr lang="en-US" altLang="ko-KR" sz="1000" b="1"/>
              <a:t>1</a:t>
            </a:r>
            <a:r>
              <a:rPr lang="ko-KR" altLang="en-US" sz="1000" b="1"/>
              <a:t> </a:t>
            </a:r>
            <a:endParaRPr lang="ko-KR" altLang="en-US" sz="1000" b="1" dirty="0"/>
          </a:p>
        </p:txBody>
      </p:sp>
      <p:sp>
        <p:nvSpPr>
          <p:cNvPr id="63" name="직사각형 62"/>
          <p:cNvSpPr/>
          <p:nvPr/>
        </p:nvSpPr>
        <p:spPr>
          <a:xfrm>
            <a:off x="6300192" y="149263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기능</a:t>
            </a:r>
            <a:r>
              <a:rPr lang="en-US" altLang="ko-KR" sz="1000" b="1"/>
              <a:t>2</a:t>
            </a:r>
            <a:endParaRPr lang="ko-KR" altLang="en-US" sz="1000" b="1" dirty="0"/>
          </a:p>
        </p:txBody>
      </p:sp>
      <p:sp>
        <p:nvSpPr>
          <p:cNvPr id="64" name="직사각형 63"/>
          <p:cNvSpPr/>
          <p:nvPr/>
        </p:nvSpPr>
        <p:spPr>
          <a:xfrm>
            <a:off x="7236296" y="149263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기능</a:t>
            </a:r>
            <a:r>
              <a:rPr lang="en-US" altLang="ko-KR" sz="1000" b="1"/>
              <a:t>3</a:t>
            </a:r>
            <a:endParaRPr lang="ko-KR" altLang="en-US" sz="1000" b="1" dirty="0"/>
          </a:p>
        </p:txBody>
      </p:sp>
      <p:sp>
        <p:nvSpPr>
          <p:cNvPr id="65" name="직사각형 64"/>
          <p:cNvSpPr/>
          <p:nvPr/>
        </p:nvSpPr>
        <p:spPr>
          <a:xfrm>
            <a:off x="8172400" y="149263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기능</a:t>
            </a:r>
            <a:r>
              <a:rPr lang="en-US" altLang="ko-KR" sz="1000" b="1"/>
              <a:t>4</a:t>
            </a:r>
            <a:endParaRPr lang="ko-KR" altLang="en-US" sz="1000" b="1" dirty="0"/>
          </a:p>
        </p:txBody>
      </p:sp>
      <p:cxnSp>
        <p:nvCxnSpPr>
          <p:cNvPr id="66" name="직선 연결선 65"/>
          <p:cNvCxnSpPr>
            <a:stCxn id="61" idx="2"/>
          </p:cNvCxnSpPr>
          <p:nvPr/>
        </p:nvCxnSpPr>
        <p:spPr>
          <a:xfrm>
            <a:off x="5724128" y="1870673"/>
            <a:ext cx="29357" cy="1657417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660232" y="1870674"/>
            <a:ext cx="0" cy="165741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7596336" y="1870674"/>
            <a:ext cx="0" cy="1809201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788024" y="1870674"/>
            <a:ext cx="0" cy="1809201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532440" y="1870674"/>
            <a:ext cx="20460" cy="1809201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4633375" y="214070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4940810" y="2194709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5580112" y="214070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4716016" y="1930486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회원정보입력</a:t>
            </a: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4921410" y="2566594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716016" y="2248716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회원정보확인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4644008" y="251874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81" name="직선 화살표 연결선 80"/>
          <p:cNvCxnSpPr/>
          <p:nvPr/>
        </p:nvCxnSpPr>
        <p:spPr>
          <a:xfrm flipH="1">
            <a:off x="4901982" y="2642706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6516216" y="251874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436099" y="2394258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로그인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76056" y="2626758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회원정보확인승인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4932320" y="2982692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4644008" y="293484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92" name="직선 화살표 연결선 91"/>
          <p:cNvCxnSpPr/>
          <p:nvPr/>
        </p:nvCxnSpPr>
        <p:spPr>
          <a:xfrm flipH="1">
            <a:off x="4912896" y="3058805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7452320" y="293484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868147" y="2794582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/>
              <a:t>도서검색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05870" y="3036159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도서정보확인</a:t>
            </a:r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4940810" y="3298147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4644008" y="322082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99" name="직선 화살표 연결선 98"/>
          <p:cNvCxnSpPr/>
          <p:nvPr/>
        </p:nvCxnSpPr>
        <p:spPr>
          <a:xfrm flipH="1">
            <a:off x="4932040" y="3344785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8388424" y="322082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919307" y="3113953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7. </a:t>
            </a:r>
            <a:r>
              <a:rPr lang="ko-KR" altLang="en-US" sz="900" dirty="0"/>
              <a:t>자리예약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897311" y="329725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8. </a:t>
            </a:r>
            <a:r>
              <a:rPr lang="ko-KR" altLang="en-US" sz="900" dirty="0"/>
              <a:t>자리예약확인</a:t>
            </a:r>
          </a:p>
        </p:txBody>
      </p:sp>
      <p:cxnSp>
        <p:nvCxnSpPr>
          <p:cNvPr id="107" name="구부러진 연결선 106"/>
          <p:cNvCxnSpPr>
            <a:stCxn id="76" idx="0"/>
            <a:endCxn id="111" idx="3"/>
          </p:cNvCxnSpPr>
          <p:nvPr/>
        </p:nvCxnSpPr>
        <p:spPr>
          <a:xfrm rot="16200000" flipH="1">
            <a:off x="5827639" y="2037191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705870" y="1888675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1.1 id</a:t>
            </a:r>
            <a:r>
              <a:rPr lang="ko-KR" altLang="en-US" sz="1000" dirty="0"/>
              <a:t>중복체크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5724128" y="2164627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32365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 err="1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789552"/>
            <a:ext cx="5040560" cy="3402378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7"/>
              <a:ext cx="44114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⑤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⑥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⑦</a:t>
              </a: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</a:rPr>
              <a:t>해더의</a:t>
            </a:r>
            <a:r>
              <a:rPr lang="ko-KR" altLang="en-US" sz="1200" b="1" dirty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검색하기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회원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전체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서명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저자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출판사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이용문의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>
                <a:solidFill>
                  <a:schemeClr val="tx1"/>
                </a:solidFill>
              </a:rPr>
              <a:t>top5 </a:t>
            </a:r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달력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이용시간 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>
                <a:solidFill>
                  <a:schemeClr val="tx1"/>
                </a:solidFill>
              </a:rPr>
              <a:t>top 5 </a:t>
            </a:r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141130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>
                <a:solidFill>
                  <a:srgbClr val="756B5F"/>
                </a:solidFill>
              </a:rPr>
              <a:t>관리자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>
                <a:solidFill>
                  <a:srgbClr val="756B5F"/>
                </a:solidFill>
              </a:rPr>
              <a:t>사서</a:t>
            </a:r>
            <a:r>
              <a:rPr lang="en-US" altLang="ko-KR" b="1" dirty="0">
                <a:solidFill>
                  <a:srgbClr val="756B5F"/>
                </a:solidFill>
              </a:rPr>
              <a:t>) </a:t>
            </a:r>
            <a:r>
              <a:rPr lang="ko-KR" altLang="en-US" b="1" dirty="0">
                <a:solidFill>
                  <a:srgbClr val="756B5F"/>
                </a:solidFill>
              </a:rPr>
              <a:t>등록 및 삭제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>
                <a:solidFill>
                  <a:schemeClr val="tx1"/>
                </a:solidFill>
              </a:rPr>
              <a:t>. </a:t>
            </a:r>
            <a:r>
              <a:rPr lang="ko-KR" altLang="en-US" sz="1200" b="1" dirty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>
                <a:solidFill>
                  <a:schemeClr val="tx1"/>
                </a:solidFill>
              </a:rPr>
              <a:t>CSS</a:t>
            </a:r>
            <a:r>
              <a:rPr lang="ko-KR" altLang="en-US" sz="1200" b="1" dirty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r>
              <a:rPr lang="ko-KR" altLang="en-US" sz="1200" b="1" dirty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>
                <a:solidFill>
                  <a:schemeClr val="tx1"/>
                </a:solidFill>
              </a:rPr>
              <a:t>(Ajax </a:t>
            </a:r>
            <a:r>
              <a:rPr lang="ko-KR" altLang="en-US" sz="1200" b="1" dirty="0">
                <a:solidFill>
                  <a:schemeClr val="tx1"/>
                </a:solidFill>
              </a:rPr>
              <a:t>이용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>
                <a:solidFill>
                  <a:schemeClr val="tx1"/>
                </a:solidFill>
              </a:rPr>
              <a:t>jQueryUI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>
                <a:solidFill>
                  <a:schemeClr val="tx1"/>
                </a:solidFill>
              </a:rPr>
              <a:t>daum</a:t>
            </a:r>
            <a:r>
              <a:rPr lang="en-US" altLang="ko-KR" sz="1200" b="1" dirty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>
                <a:solidFill>
                  <a:schemeClr val="tx1"/>
                </a:solidFill>
              </a:rPr>
              <a:t>이용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r>
              <a:rPr lang="ko-KR" altLang="en-US" sz="1200" b="1" dirty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r>
              <a:rPr lang="ko-KR" altLang="en-US" sz="1200" b="1" dirty="0">
                <a:solidFill>
                  <a:schemeClr val="tx1"/>
                </a:solidFill>
              </a:rPr>
              <a:t>만 삭제된다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>
                <a:solidFill>
                  <a:schemeClr val="tx1"/>
                </a:solidFill>
              </a:rPr>
              <a:t>페이징</a:t>
            </a:r>
            <a:r>
              <a:rPr lang="ko-KR" altLang="en-US" sz="1200" b="1" dirty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" y="573528"/>
            <a:ext cx="4530331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3219822"/>
            <a:ext cx="4145654" cy="167418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630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8940" y="122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61642" y="1137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83156" y="2031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32041" y="419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99793" y="476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3717" y="875351"/>
            <a:ext cx="1177390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308162"/>
            <a:ext cx="881638" cy="550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1740973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231578" y="2871516"/>
            <a:ext cx="2797207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474812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6" y="1923678"/>
            <a:ext cx="2243861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4311048"/>
            <a:ext cx="316992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4765309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0"/>
            <a:ext cx="5904012" cy="5118939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70969" y="0"/>
            <a:ext cx="5796062" cy="5186528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서론</a:t>
            </a:r>
            <a:endParaRPr lang="en-US" altLang="ko-KR" sz="600" b="1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주제선정 및 배경</a:t>
            </a:r>
            <a:r>
              <a:rPr lang="en-US" altLang="ko-KR" sz="600" b="1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600" b="1">
                <a:solidFill>
                  <a:schemeClr val="bg1"/>
                </a:solidFill>
                <a:latin typeface="+mn-ea"/>
              </a:rPr>
              <a:t>참조사례</a:t>
            </a:r>
            <a:r>
              <a:rPr lang="en-US" altLang="ko-KR" sz="6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600" b="1">
                <a:solidFill>
                  <a:schemeClr val="bg1"/>
                </a:solidFill>
                <a:latin typeface="+mn-ea"/>
              </a:rPr>
              <a:t>있으면</a:t>
            </a:r>
            <a:r>
              <a:rPr lang="en-US" altLang="ko-KR" sz="6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목표</a:t>
            </a:r>
            <a:endParaRPr lang="en-US" altLang="ko-KR" sz="600" b="1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업무분장</a:t>
            </a:r>
            <a:endParaRPr lang="en-US" altLang="ko-KR" sz="600" b="1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일정 및 개발환경</a:t>
            </a:r>
            <a:endParaRPr lang="en-US" altLang="ko-KR" sz="6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000" b="1">
                <a:solidFill>
                  <a:schemeClr val="bg1"/>
                </a:solidFill>
                <a:latin typeface="+mn-ea"/>
              </a:rPr>
              <a:t>데이터 전처리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개념정의</a:t>
            </a:r>
            <a:endParaRPr lang="en-US" altLang="ko-KR" sz="6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활용데이터</a:t>
            </a:r>
            <a:endParaRPr lang="en-US" altLang="ko-KR" sz="6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자료 정제 및 병합</a:t>
            </a:r>
            <a:endParaRPr lang="en-US" altLang="ko-KR" sz="6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가중치 산출츨 위한 상관분석 및 그룹화</a:t>
            </a:r>
            <a:r>
              <a:rPr lang="en-US" altLang="ko-KR" sz="600" b="1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600" b="1">
                <a:solidFill>
                  <a:schemeClr val="bg1"/>
                </a:solidFill>
                <a:latin typeface="+mn-ea"/>
              </a:rPr>
              <a:t> 시각화</a:t>
            </a:r>
            <a:endParaRPr lang="en-US" altLang="ko-KR" sz="6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키워드 분석  및 트렌드 분석 </a:t>
            </a:r>
            <a:endParaRPr lang="en-US" altLang="ko-KR" sz="6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Machine Learning &amp; Deep Neural Network Model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구현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600" b="1">
                <a:solidFill>
                  <a:schemeClr val="bg1"/>
                </a:solidFill>
                <a:latin typeface="+mn-ea"/>
              </a:rPr>
              <a:t>K-means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600" b="1">
                <a:solidFill>
                  <a:schemeClr val="bg1"/>
                </a:solidFill>
                <a:latin typeface="+mn-ea"/>
              </a:rPr>
              <a:t>xxx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600" b="1">
                <a:solidFill>
                  <a:schemeClr val="bg1"/>
                </a:solidFill>
                <a:latin typeface="+mn-ea"/>
              </a:rPr>
              <a:t>xxx</a:t>
            </a:r>
          </a:p>
          <a:p>
            <a:pPr marL="285750" indent="-228600">
              <a:lnSpc>
                <a:spcPct val="180000"/>
              </a:lnSpc>
              <a:defRPr/>
            </a:pP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웹 서비스 구현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500" b="1">
                <a:solidFill>
                  <a:schemeClr val="bg1"/>
                </a:solidFill>
                <a:latin typeface="+mn-ea"/>
              </a:rPr>
              <a:t>작업분할도 </a:t>
            </a:r>
            <a:r>
              <a:rPr lang="en-US" altLang="ko-KR" sz="500" b="1">
                <a:solidFill>
                  <a:schemeClr val="bg1"/>
                </a:solidFill>
                <a:latin typeface="+mn-ea"/>
              </a:rPr>
              <a:t>&amp; </a:t>
            </a:r>
            <a:r>
              <a:rPr lang="ko-KR" altLang="en-US" sz="500" b="1">
                <a:solidFill>
                  <a:schemeClr val="bg1"/>
                </a:solidFill>
                <a:latin typeface="+mn-ea"/>
              </a:rPr>
              <a:t>순차 다이어그램</a:t>
            </a:r>
            <a:r>
              <a:rPr lang="en-US" altLang="ko-KR" sz="500" b="1">
                <a:solidFill>
                  <a:schemeClr val="bg1"/>
                </a:solidFill>
                <a:latin typeface="+mn-ea"/>
              </a:rPr>
              <a:t>(UML)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500" b="1">
                <a:solidFill>
                  <a:schemeClr val="bg1"/>
                </a:solidFill>
                <a:latin typeface="+mn-ea"/>
              </a:rPr>
              <a:t>화면 시연</a:t>
            </a:r>
            <a:endParaRPr lang="en-US" altLang="ko-KR" sz="500" b="1">
              <a:solidFill>
                <a:schemeClr val="bg1"/>
              </a:solidFill>
              <a:latin typeface="+mn-ea"/>
            </a:endParaRPr>
          </a:p>
          <a:p>
            <a:pPr marL="285750" indent="-228600">
              <a:lnSpc>
                <a:spcPct val="180000"/>
              </a:lnSpc>
              <a:defRPr/>
            </a:pPr>
            <a:r>
              <a:rPr lang="ko-KR" altLang="en-US" sz="1000" b="1">
                <a:solidFill>
                  <a:schemeClr val="bg1"/>
                </a:solidFill>
                <a:latin typeface="+mn-ea"/>
              </a:rPr>
              <a:t>결론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최종 결과(기존 시스템에 기여하는 결과</a:t>
            </a:r>
            <a:r>
              <a:rPr lang="en-US" altLang="ko-KR" sz="6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연구의 </a:t>
            </a:r>
            <a:r>
              <a:rPr lang="ko-KR" altLang="en-US" sz="600" b="1" dirty="0">
                <a:solidFill>
                  <a:schemeClr val="bg1"/>
                </a:solidFill>
                <a:latin typeface="+mn-ea"/>
              </a:rPr>
              <a:t>결과 및 시사점</a:t>
            </a:r>
            <a:endParaRPr lang="en-US" altLang="ko-KR" sz="6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 dirty="0">
                <a:solidFill>
                  <a:schemeClr val="bg1"/>
                </a:solidFill>
                <a:latin typeface="+mn-ea"/>
              </a:rPr>
              <a:t>연구 한계 및 향후 </a:t>
            </a:r>
            <a:r>
              <a:rPr lang="ko-KR" altLang="en-US" sz="600" b="1">
                <a:solidFill>
                  <a:schemeClr val="bg1"/>
                </a:solidFill>
                <a:latin typeface="+mn-ea"/>
              </a:rPr>
              <a:t>연구 방향</a:t>
            </a:r>
            <a:endParaRPr lang="en-US" altLang="ko-KR" sz="6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참고문헌 및 사용데이터 출천</a:t>
            </a:r>
            <a:endParaRPr lang="en-US" altLang="ko-KR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3528" y="998905"/>
            <a:ext cx="8428759" cy="367858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본 프로젝트에 대한 대표적 주제 내용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이론적 배경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30" y="483518"/>
            <a:ext cx="842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1-1.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주제 선정 및 배경</a:t>
            </a:r>
            <a:endParaRPr lang="ko-KR" altLang="en-US" sz="1400" dirty="0">
              <a:solidFill>
                <a:srgbClr val="46464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1.2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참조 사례</a:t>
            </a:r>
            <a:endParaRPr lang="en-US" altLang="ko-KR" sz="1400" dirty="0">
              <a:solidFill>
                <a:srgbClr val="464646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기존에 운용되고 있는 사이트나 </a:t>
            </a:r>
            <a:r>
              <a:rPr lang="ko-KR" altLang="en-US" sz="1400" dirty="0" err="1">
                <a:solidFill>
                  <a:srgbClr val="464646"/>
                </a:solidFill>
                <a:latin typeface="+mn-ea"/>
              </a:rPr>
              <a:t>운용보고서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 페이지가 있을 경우 명시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6059" y="891689"/>
            <a:ext cx="8428759" cy="415498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>
                <a:solidFill>
                  <a:srgbClr val="464646"/>
                </a:solidFill>
                <a:latin typeface="+mn-ea"/>
              </a:rPr>
              <a:t>본 프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 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30" y="483518"/>
            <a:ext cx="842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1.3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목적 및 필요성</a:t>
            </a:r>
            <a:endParaRPr lang="ko-KR" altLang="en-US" sz="14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1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pSp>
        <p:nvGrpSpPr>
          <p:cNvPr id="3" name="그룹 8"/>
          <p:cNvGrpSpPr>
            <a:grpSpLocks/>
          </p:cNvGrpSpPr>
          <p:nvPr/>
        </p:nvGrpSpPr>
        <p:grpSpPr bwMode="auto">
          <a:xfrm>
            <a:off x="1654783" y="411511"/>
            <a:ext cx="2565797" cy="2268253"/>
            <a:chOff x="683568" y="908719"/>
            <a:chExt cx="3420000" cy="3023144"/>
          </a:xfrm>
        </p:grpSpPr>
        <p:sp>
          <p:nvSpPr>
            <p:cNvPr id="4" name="직사각형 3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 b="1"/>
                <a:t>홍길동</a:t>
              </a:r>
              <a:endParaRPr lang="ko-KR" altLang="en-US" sz="1050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36935" y="735548"/>
            <a:ext cx="2511029" cy="198515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25" b="1" dirty="0">
                <a:latin typeface="+mn-ea"/>
              </a:rPr>
              <a:t>■ 소프트웨어 설계</a:t>
            </a: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en-US" altLang="ko-KR" sz="825" dirty="0">
                <a:latin typeface="+mn-ea"/>
              </a:rPr>
              <a:t> - </a:t>
            </a:r>
            <a:r>
              <a:rPr lang="ko-KR" altLang="en-US" sz="825" dirty="0">
                <a:latin typeface="+mn-ea"/>
              </a:rPr>
              <a:t>프로젝트 전반적 설계</a:t>
            </a:r>
            <a:r>
              <a:rPr lang="en-US" altLang="ko-KR" sz="825" dirty="0">
                <a:latin typeface="+mn-ea"/>
              </a:rPr>
              <a:t>, e-r diagram</a:t>
            </a:r>
            <a:endParaRPr lang="en-US" altLang="ko-KR" sz="825" b="1" dirty="0">
              <a:latin typeface="+mn-ea"/>
            </a:endParaRPr>
          </a:p>
          <a:p>
            <a:pPr>
              <a:defRPr/>
            </a:pP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ko-KR" altLang="en-US" sz="825" b="1" dirty="0">
                <a:latin typeface="+mn-ea"/>
              </a:rPr>
              <a:t>■ 회원관리</a:t>
            </a:r>
            <a:r>
              <a:rPr lang="en-US" altLang="ko-KR" sz="825" b="1" dirty="0">
                <a:latin typeface="+mn-ea"/>
              </a:rPr>
              <a:t>(</a:t>
            </a:r>
            <a:r>
              <a:rPr lang="ko-KR" altLang="en-US" sz="825" b="1" dirty="0">
                <a:latin typeface="+mn-ea"/>
              </a:rPr>
              <a:t>사용자측</a:t>
            </a:r>
            <a:r>
              <a:rPr lang="en-US" altLang="ko-KR" sz="825" b="1" dirty="0">
                <a:latin typeface="+mn-ea"/>
              </a:rPr>
              <a:t>)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en-US" altLang="ko-KR" sz="750" dirty="0">
                <a:latin typeface="+mn-ea"/>
              </a:rPr>
              <a:t>  - </a:t>
            </a:r>
            <a:r>
              <a:rPr lang="ko-KR" altLang="en-US" sz="750" dirty="0">
                <a:latin typeface="+mn-ea"/>
              </a:rPr>
              <a:t>로그인</a:t>
            </a:r>
            <a:r>
              <a:rPr lang="en-US" altLang="ko-KR" sz="750" dirty="0">
                <a:latin typeface="+mn-ea"/>
              </a:rPr>
              <a:t>/</a:t>
            </a:r>
            <a:r>
              <a:rPr lang="ko-KR" altLang="en-US" sz="750" dirty="0">
                <a:latin typeface="+mn-ea"/>
              </a:rPr>
              <a:t>로그아웃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회원가입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회원탈퇴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내서재</a:t>
            </a:r>
            <a:r>
              <a:rPr lang="en-US" altLang="ko-KR" sz="750" dirty="0">
                <a:latin typeface="+mn-ea"/>
              </a:rPr>
              <a:t>(</a:t>
            </a:r>
            <a:r>
              <a:rPr lang="ko-KR" altLang="en-US" sz="750" dirty="0">
                <a:latin typeface="+mn-ea"/>
              </a:rPr>
              <a:t>대출현황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예약현황</a:t>
            </a:r>
            <a:r>
              <a:rPr lang="en-US" altLang="ko-KR" sz="750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자유게시판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사용자</a:t>
            </a:r>
            <a:r>
              <a:rPr lang="en-US" altLang="ko-KR" sz="750" b="1" dirty="0">
                <a:latin typeface="+mn-ea"/>
              </a:rPr>
              <a:t>, </a:t>
            </a:r>
            <a:r>
              <a:rPr lang="ko-KR" altLang="en-US" sz="750" b="1" dirty="0">
                <a:latin typeface="+mn-ea"/>
              </a:rPr>
              <a:t>관리자 측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750" dirty="0">
                <a:latin typeface="+mn-ea"/>
              </a:rPr>
              <a:t>  - </a:t>
            </a:r>
            <a:r>
              <a:rPr lang="ko-KR" altLang="en-US" sz="750" dirty="0">
                <a:latin typeface="+mn-ea"/>
              </a:rPr>
              <a:t>답변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페이징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관리자 등록 삭제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 측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b="1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회원강등</a:t>
            </a:r>
            <a:r>
              <a:rPr lang="en-US" altLang="ko-KR" sz="750" b="1" dirty="0">
                <a:latin typeface="+mn-ea"/>
              </a:rPr>
              <a:t>, </a:t>
            </a:r>
            <a:r>
              <a:rPr lang="ko-KR" altLang="en-US" sz="750" b="1" dirty="0" err="1">
                <a:latin typeface="+mn-ea"/>
              </a:rPr>
              <a:t>레벨별</a:t>
            </a:r>
            <a:r>
              <a:rPr lang="ko-KR" altLang="en-US" sz="750" b="1" dirty="0">
                <a:latin typeface="+mn-ea"/>
              </a:rPr>
              <a:t> 전체목록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 err="1">
                <a:latin typeface="+mn-ea"/>
              </a:rPr>
              <a:t>관리자측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b="1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공지사항 게시판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관리자기능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b="1" dirty="0">
              <a:latin typeface="+mn-ea"/>
            </a:endParaRPr>
          </a:p>
        </p:txBody>
      </p:sp>
      <p:grpSp>
        <p:nvGrpSpPr>
          <p:cNvPr id="7" name="그룹 4"/>
          <p:cNvGrpSpPr>
            <a:grpSpLocks/>
          </p:cNvGrpSpPr>
          <p:nvPr/>
        </p:nvGrpSpPr>
        <p:grpSpPr bwMode="auto">
          <a:xfrm>
            <a:off x="4572727" y="411511"/>
            <a:ext cx="2564606" cy="2268252"/>
            <a:chOff x="683568" y="908720"/>
            <a:chExt cx="3420000" cy="3023144"/>
          </a:xfrm>
        </p:grpSpPr>
        <p:sp>
          <p:nvSpPr>
            <p:cNvPr id="8" name="직사각형 7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 b="1"/>
                <a:t>아무개</a:t>
              </a:r>
              <a:endParaRPr lang="ko-KR" altLang="en-US" sz="105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653689" y="735362"/>
            <a:ext cx="2564606" cy="19274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25" b="1" dirty="0">
                <a:latin typeface="+mn-ea"/>
              </a:rPr>
              <a:t>■ 소프트웨어 설계</a:t>
            </a: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en-US" altLang="ko-KR" sz="825" dirty="0">
                <a:latin typeface="+mn-ea"/>
              </a:rPr>
              <a:t> - </a:t>
            </a:r>
            <a:r>
              <a:rPr lang="ko-KR" altLang="en-US" sz="825" dirty="0">
                <a:latin typeface="+mn-ea"/>
              </a:rPr>
              <a:t>프로젝트 전반적 설계</a:t>
            </a:r>
            <a:r>
              <a:rPr lang="en-US" altLang="ko-KR" sz="825" dirty="0">
                <a:latin typeface="+mn-ea"/>
              </a:rPr>
              <a:t>, UML</a:t>
            </a:r>
          </a:p>
          <a:p>
            <a:pPr>
              <a:defRPr/>
            </a:pP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ko-KR" altLang="en-US" sz="825" b="1" dirty="0">
                <a:latin typeface="+mn-ea"/>
              </a:rPr>
              <a:t>■ 메인 페이지</a:t>
            </a:r>
            <a:r>
              <a:rPr lang="en-US" altLang="ko-KR" sz="825" b="1" dirty="0">
                <a:latin typeface="+mn-ea"/>
              </a:rPr>
              <a:t>(header, footer </a:t>
            </a:r>
            <a:r>
              <a:rPr lang="ko-KR" altLang="en-US" sz="825" b="1" dirty="0">
                <a:latin typeface="+mn-ea"/>
              </a:rPr>
              <a:t>포함</a:t>
            </a:r>
            <a:r>
              <a:rPr lang="en-US" altLang="ko-KR" sz="825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825" dirty="0">
                <a:latin typeface="+mn-ea"/>
              </a:rPr>
              <a:t> -</a:t>
            </a:r>
            <a:r>
              <a:rPr lang="ko-KR" altLang="en-US" sz="825" dirty="0">
                <a:latin typeface="+mn-ea"/>
              </a:rPr>
              <a:t> </a:t>
            </a:r>
            <a:r>
              <a:rPr lang="en-US" altLang="ko-KR" sz="825" dirty="0">
                <a:latin typeface="+mn-ea"/>
              </a:rPr>
              <a:t> </a:t>
            </a:r>
            <a:r>
              <a:rPr lang="ko-KR" altLang="en-US" sz="825" dirty="0">
                <a:latin typeface="+mn-ea"/>
              </a:rPr>
              <a:t>남산도서관</a:t>
            </a:r>
            <a:r>
              <a:rPr lang="en-US" altLang="ko-KR" sz="825" dirty="0">
                <a:latin typeface="+mn-ea"/>
              </a:rPr>
              <a:t>, </a:t>
            </a:r>
            <a:r>
              <a:rPr lang="ko-KR" altLang="en-US" sz="825" dirty="0">
                <a:latin typeface="+mn-ea"/>
              </a:rPr>
              <a:t>한국외대도서관</a:t>
            </a:r>
            <a:r>
              <a:rPr lang="en-US" altLang="ko-KR" sz="825" dirty="0">
                <a:latin typeface="+mn-ea"/>
              </a:rPr>
              <a:t>, KOLAS </a:t>
            </a:r>
            <a:r>
              <a:rPr lang="ko-KR" altLang="en-US" sz="825" dirty="0">
                <a:latin typeface="+mn-ea"/>
              </a:rPr>
              <a:t>벤치마킹</a:t>
            </a:r>
            <a:endParaRPr lang="en-US" altLang="ko-KR" sz="825" dirty="0">
              <a:latin typeface="+mn-ea"/>
            </a:endParaRPr>
          </a:p>
          <a:p>
            <a:pPr>
              <a:defRPr/>
            </a:pP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ko-KR" altLang="en-US" sz="825" b="1" dirty="0">
                <a:latin typeface="+mn-ea"/>
              </a:rPr>
              <a:t>■ 도서신청 게시판</a:t>
            </a:r>
            <a:r>
              <a:rPr lang="en-US" altLang="ko-KR" sz="825" b="1" dirty="0">
                <a:latin typeface="+mn-ea"/>
              </a:rPr>
              <a:t>(</a:t>
            </a:r>
            <a:r>
              <a:rPr lang="ko-KR" altLang="en-US" sz="825" b="1" dirty="0">
                <a:latin typeface="+mn-ea"/>
              </a:rPr>
              <a:t>사용자기능</a:t>
            </a:r>
            <a:r>
              <a:rPr lang="en-US" altLang="ko-KR" sz="825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750" dirty="0">
                <a:latin typeface="+mn-ea"/>
              </a:rPr>
              <a:t>  -</a:t>
            </a:r>
            <a:r>
              <a:rPr lang="ko-KR" altLang="en-US" sz="750" dirty="0">
                <a:latin typeface="+mn-ea"/>
              </a:rPr>
              <a:t> </a:t>
            </a:r>
            <a:r>
              <a:rPr lang="en-US" altLang="ko-KR" sz="750" dirty="0">
                <a:latin typeface="+mn-ea"/>
              </a:rPr>
              <a:t> </a:t>
            </a:r>
            <a:r>
              <a:rPr lang="ko-KR" altLang="en-US" sz="750" dirty="0">
                <a:latin typeface="+mn-ea"/>
              </a:rPr>
              <a:t>도서이미지파일업로드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답변달기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댓글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페이징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825" b="1" dirty="0">
                <a:latin typeface="+mn-ea"/>
              </a:rPr>
              <a:t>■ 도서검색</a:t>
            </a:r>
            <a:r>
              <a:rPr lang="en-US" altLang="ko-KR" sz="825" b="1" dirty="0">
                <a:latin typeface="+mn-ea"/>
              </a:rPr>
              <a:t>(</a:t>
            </a:r>
            <a:r>
              <a:rPr lang="ko-KR" altLang="en-US" sz="825" b="1" dirty="0">
                <a:latin typeface="+mn-ea"/>
              </a:rPr>
              <a:t>사용자</a:t>
            </a:r>
            <a:r>
              <a:rPr lang="en-US" altLang="ko-KR" sz="825" b="1" dirty="0">
                <a:latin typeface="+mn-ea"/>
              </a:rPr>
              <a:t>, </a:t>
            </a:r>
            <a:r>
              <a:rPr lang="ko-KR" altLang="en-US" sz="825" b="1" dirty="0">
                <a:latin typeface="+mn-ea"/>
              </a:rPr>
              <a:t>관리자 양측</a:t>
            </a:r>
            <a:r>
              <a:rPr lang="en-US" altLang="ko-KR" sz="825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도서관리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관리자기능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750" dirty="0">
                <a:latin typeface="+mn-ea"/>
              </a:rPr>
              <a:t> -</a:t>
            </a:r>
            <a:r>
              <a:rPr lang="ko-KR" altLang="en-US" sz="750" dirty="0">
                <a:latin typeface="+mn-ea"/>
              </a:rPr>
              <a:t> </a:t>
            </a:r>
            <a:r>
              <a:rPr lang="en-US" altLang="ko-KR" sz="750" dirty="0">
                <a:latin typeface="+mn-ea"/>
              </a:rPr>
              <a:t> </a:t>
            </a:r>
            <a:r>
              <a:rPr lang="ko-KR" altLang="en-US" sz="750" dirty="0">
                <a:latin typeface="+mn-ea"/>
              </a:rPr>
              <a:t>도서등록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도서수정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도서삭제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파일업로드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도서 대출</a:t>
            </a:r>
            <a:r>
              <a:rPr lang="en-US" altLang="ko-KR" sz="750" b="1" dirty="0">
                <a:latin typeface="+mn-ea"/>
              </a:rPr>
              <a:t>, </a:t>
            </a:r>
            <a:r>
              <a:rPr lang="ko-KR" altLang="en-US" sz="750" b="1" dirty="0">
                <a:latin typeface="+mn-ea"/>
              </a:rPr>
              <a:t>반납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 측</a:t>
            </a:r>
            <a:r>
              <a:rPr lang="en-US" altLang="ko-KR" sz="750" b="1" dirty="0">
                <a:latin typeface="+mn-ea"/>
              </a:rPr>
              <a:t>)</a:t>
            </a:r>
          </a:p>
        </p:txBody>
      </p:sp>
      <p:grpSp>
        <p:nvGrpSpPr>
          <p:cNvPr id="12" name="그룹 8"/>
          <p:cNvGrpSpPr>
            <a:grpSpLocks/>
          </p:cNvGrpSpPr>
          <p:nvPr/>
        </p:nvGrpSpPr>
        <p:grpSpPr bwMode="auto">
          <a:xfrm>
            <a:off x="1655676" y="2733769"/>
            <a:ext cx="2565797" cy="2268253"/>
            <a:chOff x="683568" y="908719"/>
            <a:chExt cx="3420000" cy="3023144"/>
          </a:xfrm>
        </p:grpSpPr>
        <p:sp>
          <p:nvSpPr>
            <p:cNvPr id="13" name="직사각형 12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 b="1"/>
                <a:t>이무개</a:t>
              </a:r>
              <a:endParaRPr lang="ko-KR" altLang="en-US" sz="105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37829" y="3057806"/>
            <a:ext cx="2511029" cy="198515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25" b="1" dirty="0">
                <a:latin typeface="+mn-ea"/>
              </a:rPr>
              <a:t>■ 소프트웨어 설계</a:t>
            </a: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en-US" altLang="ko-KR" sz="825" dirty="0">
                <a:latin typeface="+mn-ea"/>
              </a:rPr>
              <a:t> - </a:t>
            </a:r>
            <a:r>
              <a:rPr lang="ko-KR" altLang="en-US" sz="825" dirty="0">
                <a:latin typeface="+mn-ea"/>
              </a:rPr>
              <a:t>프로젝트 전반적 설계</a:t>
            </a:r>
            <a:r>
              <a:rPr lang="en-US" altLang="ko-KR" sz="825" dirty="0">
                <a:latin typeface="+mn-ea"/>
              </a:rPr>
              <a:t>, e-r diagram</a:t>
            </a:r>
            <a:endParaRPr lang="en-US" altLang="ko-KR" sz="825" b="1" dirty="0">
              <a:latin typeface="+mn-ea"/>
            </a:endParaRPr>
          </a:p>
          <a:p>
            <a:pPr>
              <a:defRPr/>
            </a:pPr>
            <a:endParaRPr lang="en-US" altLang="ko-KR" sz="825" b="1">
              <a:latin typeface="+mn-ea"/>
            </a:endParaRPr>
          </a:p>
          <a:p>
            <a:pPr>
              <a:defRPr/>
            </a:pPr>
            <a:r>
              <a:rPr lang="ko-KR" altLang="en-US" sz="825" b="1">
                <a:latin typeface="+mn-ea"/>
              </a:rPr>
              <a:t>■ </a:t>
            </a:r>
            <a:r>
              <a:rPr lang="ko-KR" altLang="en-US" sz="825" b="1" dirty="0">
                <a:latin typeface="+mn-ea"/>
              </a:rPr>
              <a:t>회원관리</a:t>
            </a:r>
            <a:r>
              <a:rPr lang="en-US" altLang="ko-KR" sz="825" b="1" dirty="0">
                <a:latin typeface="+mn-ea"/>
              </a:rPr>
              <a:t>(</a:t>
            </a:r>
            <a:r>
              <a:rPr lang="ko-KR" altLang="en-US" sz="825" b="1" dirty="0">
                <a:latin typeface="+mn-ea"/>
              </a:rPr>
              <a:t>사용자측</a:t>
            </a:r>
            <a:r>
              <a:rPr lang="en-US" altLang="ko-KR" sz="825" b="1" dirty="0">
                <a:latin typeface="+mn-ea"/>
              </a:rPr>
              <a:t>)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en-US" altLang="ko-KR" sz="750" dirty="0">
                <a:latin typeface="+mn-ea"/>
              </a:rPr>
              <a:t>  - </a:t>
            </a:r>
            <a:r>
              <a:rPr lang="ko-KR" altLang="en-US" sz="750" dirty="0">
                <a:latin typeface="+mn-ea"/>
              </a:rPr>
              <a:t>로그인</a:t>
            </a:r>
            <a:r>
              <a:rPr lang="en-US" altLang="ko-KR" sz="750" dirty="0">
                <a:latin typeface="+mn-ea"/>
              </a:rPr>
              <a:t>/</a:t>
            </a:r>
            <a:r>
              <a:rPr lang="ko-KR" altLang="en-US" sz="750" dirty="0">
                <a:latin typeface="+mn-ea"/>
              </a:rPr>
              <a:t>로그아웃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회원가입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회원탈퇴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내서재</a:t>
            </a:r>
            <a:r>
              <a:rPr lang="en-US" altLang="ko-KR" sz="750" dirty="0">
                <a:latin typeface="+mn-ea"/>
              </a:rPr>
              <a:t>(</a:t>
            </a:r>
            <a:r>
              <a:rPr lang="ko-KR" altLang="en-US" sz="750" dirty="0">
                <a:latin typeface="+mn-ea"/>
              </a:rPr>
              <a:t>대출현황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예약현황</a:t>
            </a:r>
            <a:r>
              <a:rPr lang="en-US" altLang="ko-KR" sz="750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자유게시판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사용자</a:t>
            </a:r>
            <a:r>
              <a:rPr lang="en-US" altLang="ko-KR" sz="750" b="1" dirty="0">
                <a:latin typeface="+mn-ea"/>
              </a:rPr>
              <a:t>, </a:t>
            </a:r>
            <a:r>
              <a:rPr lang="ko-KR" altLang="en-US" sz="750" b="1" dirty="0">
                <a:latin typeface="+mn-ea"/>
              </a:rPr>
              <a:t>관리자 측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750" dirty="0">
                <a:latin typeface="+mn-ea"/>
              </a:rPr>
              <a:t>  - </a:t>
            </a:r>
            <a:r>
              <a:rPr lang="ko-KR" altLang="en-US" sz="750" dirty="0">
                <a:latin typeface="+mn-ea"/>
              </a:rPr>
              <a:t>답변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페이징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관리자 등록 삭제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 측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b="1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회원강등</a:t>
            </a:r>
            <a:r>
              <a:rPr lang="en-US" altLang="ko-KR" sz="750" b="1" dirty="0">
                <a:latin typeface="+mn-ea"/>
              </a:rPr>
              <a:t>, </a:t>
            </a:r>
            <a:r>
              <a:rPr lang="ko-KR" altLang="en-US" sz="750" b="1" dirty="0" err="1">
                <a:latin typeface="+mn-ea"/>
              </a:rPr>
              <a:t>레벨별</a:t>
            </a:r>
            <a:r>
              <a:rPr lang="ko-KR" altLang="en-US" sz="750" b="1" dirty="0">
                <a:latin typeface="+mn-ea"/>
              </a:rPr>
              <a:t> 전체목록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 err="1">
                <a:latin typeface="+mn-ea"/>
              </a:rPr>
              <a:t>관리자측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b="1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공지사항 게시판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관리자기능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b="1" dirty="0">
              <a:latin typeface="+mn-ea"/>
            </a:endParaRPr>
          </a:p>
        </p:txBody>
      </p:sp>
      <p:grpSp>
        <p:nvGrpSpPr>
          <p:cNvPr id="16" name="그룹 4"/>
          <p:cNvGrpSpPr>
            <a:grpSpLocks/>
          </p:cNvGrpSpPr>
          <p:nvPr/>
        </p:nvGrpSpPr>
        <p:grpSpPr bwMode="auto">
          <a:xfrm>
            <a:off x="4573620" y="2733769"/>
            <a:ext cx="2564606" cy="2268252"/>
            <a:chOff x="683568" y="908720"/>
            <a:chExt cx="3420000" cy="3023144"/>
          </a:xfrm>
        </p:grpSpPr>
        <p:sp>
          <p:nvSpPr>
            <p:cNvPr id="17" name="직사각형 16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 b="1" dirty="0"/>
                <a:t>김</a:t>
              </a:r>
              <a:r>
                <a:rPr lang="ko-KR" altLang="en-US" sz="1050" b="1"/>
                <a:t>무개</a:t>
              </a:r>
              <a:endParaRPr lang="ko-KR" altLang="en-US" sz="105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654582" y="3057620"/>
            <a:ext cx="2564606" cy="19274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25" b="1" dirty="0">
                <a:latin typeface="+mn-ea"/>
              </a:rPr>
              <a:t>■ 소프트웨어 설계</a:t>
            </a: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en-US" altLang="ko-KR" sz="825" dirty="0">
                <a:latin typeface="+mn-ea"/>
              </a:rPr>
              <a:t> - </a:t>
            </a:r>
            <a:r>
              <a:rPr lang="ko-KR" altLang="en-US" sz="825" dirty="0">
                <a:latin typeface="+mn-ea"/>
              </a:rPr>
              <a:t>프로젝트 전반적 설계</a:t>
            </a:r>
            <a:r>
              <a:rPr lang="en-US" altLang="ko-KR" sz="825" dirty="0">
                <a:latin typeface="+mn-ea"/>
              </a:rPr>
              <a:t>, UML</a:t>
            </a:r>
          </a:p>
          <a:p>
            <a:pPr>
              <a:defRPr/>
            </a:pP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ko-KR" altLang="en-US" sz="825" b="1" dirty="0">
                <a:latin typeface="+mn-ea"/>
              </a:rPr>
              <a:t>■ 메인 페이지</a:t>
            </a:r>
            <a:r>
              <a:rPr lang="en-US" altLang="ko-KR" sz="825" b="1" dirty="0">
                <a:latin typeface="+mn-ea"/>
              </a:rPr>
              <a:t>(header, footer </a:t>
            </a:r>
            <a:r>
              <a:rPr lang="ko-KR" altLang="en-US" sz="825" b="1" dirty="0">
                <a:latin typeface="+mn-ea"/>
              </a:rPr>
              <a:t>포함</a:t>
            </a:r>
            <a:r>
              <a:rPr lang="en-US" altLang="ko-KR" sz="825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825" dirty="0">
                <a:latin typeface="+mn-ea"/>
              </a:rPr>
              <a:t> -</a:t>
            </a:r>
            <a:r>
              <a:rPr lang="ko-KR" altLang="en-US" sz="825" dirty="0">
                <a:latin typeface="+mn-ea"/>
              </a:rPr>
              <a:t> </a:t>
            </a:r>
            <a:r>
              <a:rPr lang="en-US" altLang="ko-KR" sz="825" dirty="0">
                <a:latin typeface="+mn-ea"/>
              </a:rPr>
              <a:t> </a:t>
            </a:r>
            <a:r>
              <a:rPr lang="ko-KR" altLang="en-US" sz="825" dirty="0">
                <a:latin typeface="+mn-ea"/>
              </a:rPr>
              <a:t>남산도서관</a:t>
            </a:r>
            <a:r>
              <a:rPr lang="en-US" altLang="ko-KR" sz="825" dirty="0">
                <a:latin typeface="+mn-ea"/>
              </a:rPr>
              <a:t>, </a:t>
            </a:r>
            <a:r>
              <a:rPr lang="ko-KR" altLang="en-US" sz="825" dirty="0">
                <a:latin typeface="+mn-ea"/>
              </a:rPr>
              <a:t>한국외대도서관</a:t>
            </a:r>
            <a:r>
              <a:rPr lang="en-US" altLang="ko-KR" sz="825" dirty="0">
                <a:latin typeface="+mn-ea"/>
              </a:rPr>
              <a:t>, KOLAS </a:t>
            </a:r>
            <a:r>
              <a:rPr lang="ko-KR" altLang="en-US" sz="825" dirty="0">
                <a:latin typeface="+mn-ea"/>
              </a:rPr>
              <a:t>벤치마킹</a:t>
            </a:r>
            <a:endParaRPr lang="en-US" altLang="ko-KR" sz="825" dirty="0">
              <a:latin typeface="+mn-ea"/>
            </a:endParaRPr>
          </a:p>
          <a:p>
            <a:pPr>
              <a:defRPr/>
            </a:pP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ko-KR" altLang="en-US" sz="825" b="1" dirty="0">
                <a:latin typeface="+mn-ea"/>
              </a:rPr>
              <a:t>■ 도서신청 게시판</a:t>
            </a:r>
            <a:r>
              <a:rPr lang="en-US" altLang="ko-KR" sz="825" b="1" dirty="0">
                <a:latin typeface="+mn-ea"/>
              </a:rPr>
              <a:t>(</a:t>
            </a:r>
            <a:r>
              <a:rPr lang="ko-KR" altLang="en-US" sz="825" b="1" dirty="0">
                <a:latin typeface="+mn-ea"/>
              </a:rPr>
              <a:t>사용자기능</a:t>
            </a:r>
            <a:r>
              <a:rPr lang="en-US" altLang="ko-KR" sz="825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750" dirty="0">
                <a:latin typeface="+mn-ea"/>
              </a:rPr>
              <a:t>  -</a:t>
            </a:r>
            <a:r>
              <a:rPr lang="ko-KR" altLang="en-US" sz="750" dirty="0">
                <a:latin typeface="+mn-ea"/>
              </a:rPr>
              <a:t> </a:t>
            </a:r>
            <a:r>
              <a:rPr lang="en-US" altLang="ko-KR" sz="750" dirty="0">
                <a:latin typeface="+mn-ea"/>
              </a:rPr>
              <a:t> </a:t>
            </a:r>
            <a:r>
              <a:rPr lang="ko-KR" altLang="en-US" sz="750" dirty="0">
                <a:latin typeface="+mn-ea"/>
              </a:rPr>
              <a:t>도서이미지파일업로드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답변달기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댓글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페이징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825" b="1" dirty="0">
                <a:latin typeface="+mn-ea"/>
              </a:rPr>
              <a:t>■ 도서검색</a:t>
            </a:r>
            <a:r>
              <a:rPr lang="en-US" altLang="ko-KR" sz="825" b="1" dirty="0">
                <a:latin typeface="+mn-ea"/>
              </a:rPr>
              <a:t>(</a:t>
            </a:r>
            <a:r>
              <a:rPr lang="ko-KR" altLang="en-US" sz="825" b="1" dirty="0">
                <a:latin typeface="+mn-ea"/>
              </a:rPr>
              <a:t>사용자</a:t>
            </a:r>
            <a:r>
              <a:rPr lang="en-US" altLang="ko-KR" sz="825" b="1" dirty="0">
                <a:latin typeface="+mn-ea"/>
              </a:rPr>
              <a:t>, </a:t>
            </a:r>
            <a:r>
              <a:rPr lang="ko-KR" altLang="en-US" sz="825" b="1" dirty="0">
                <a:latin typeface="+mn-ea"/>
              </a:rPr>
              <a:t>관리자 양측</a:t>
            </a:r>
            <a:r>
              <a:rPr lang="en-US" altLang="ko-KR" sz="825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도서관리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관리자기능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750" dirty="0">
                <a:latin typeface="+mn-ea"/>
              </a:rPr>
              <a:t> -</a:t>
            </a:r>
            <a:r>
              <a:rPr lang="ko-KR" altLang="en-US" sz="750" dirty="0">
                <a:latin typeface="+mn-ea"/>
              </a:rPr>
              <a:t> </a:t>
            </a:r>
            <a:r>
              <a:rPr lang="en-US" altLang="ko-KR" sz="750" dirty="0">
                <a:latin typeface="+mn-ea"/>
              </a:rPr>
              <a:t> </a:t>
            </a:r>
            <a:r>
              <a:rPr lang="ko-KR" altLang="en-US" sz="750" dirty="0">
                <a:latin typeface="+mn-ea"/>
              </a:rPr>
              <a:t>도서등록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도서수정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도서삭제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파일업로드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도서 대출</a:t>
            </a:r>
            <a:r>
              <a:rPr lang="en-US" altLang="ko-KR" sz="750" b="1" dirty="0">
                <a:latin typeface="+mn-ea"/>
              </a:rPr>
              <a:t>, </a:t>
            </a:r>
            <a:r>
              <a:rPr lang="ko-KR" altLang="en-US" sz="750" b="1" dirty="0">
                <a:latin typeface="+mn-ea"/>
              </a:rPr>
              <a:t>반납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 측</a:t>
            </a:r>
            <a:r>
              <a:rPr lang="en-US" altLang="ko-KR" sz="750" b="1" dirty="0">
                <a:latin typeface="+mn-ea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530" y="483519"/>
            <a:ext cx="1413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1-4.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업무분장</a:t>
            </a:r>
            <a:endParaRPr lang="ko-KR" altLang="en-US" sz="1400" dirty="0">
              <a:solidFill>
                <a:srgbClr val="46464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747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836"/>
            <a:ext cx="845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756B5F"/>
                </a:solidFill>
              </a:rPr>
              <a:t>1. 4. </a:t>
            </a:r>
            <a:r>
              <a:rPr lang="en-US" altLang="ko-KR" sz="1400" dirty="0">
                <a:solidFill>
                  <a:srgbClr val="756B5F"/>
                </a:solidFill>
              </a:rPr>
              <a:t>Gantt Chart</a:t>
            </a:r>
            <a:r>
              <a:rPr lang="ko-KR" altLang="en-US" sz="1400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755263"/>
            <a:ext cx="7658156" cy="40587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1"/>
            <a:chOff x="841375" y="1056480"/>
            <a:chExt cx="7344730" cy="432001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0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10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Pro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46138" y="1381424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Python 3.10.5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2329" y="2860972"/>
            <a:ext cx="7364412" cy="1152128"/>
            <a:chOff x="827088" y="5229201"/>
            <a:chExt cx="7364600" cy="924005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9240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OpenAI 1.93.0,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Tensorflow 2.10, 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xgboost 1.7.3, lightgbm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44648" y="1950871"/>
            <a:ext cx="7345362" cy="692887"/>
            <a:chOff x="827088" y="4800600"/>
            <a:chExt cx="7344730" cy="920891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IDE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9208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Vscode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v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몇 </a:t>
              </a:r>
              <a:endParaRPr lang="en-US" altLang="ko-KR" sz="1200">
                <a:solidFill>
                  <a:srgbClr val="3F3F48"/>
                </a:solidFill>
                <a:latin typeface="+mn-ea"/>
              </a:endParaRPr>
            </a:p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Anacomda jupyter notebook(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데이터정제 및 병합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그룹화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, ML&amp;DL 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분석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), 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1507" y="418431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756B5F"/>
                </a:solidFill>
              </a:rPr>
              <a:t>5.  </a:t>
            </a:r>
            <a:r>
              <a:rPr lang="ko-KR" altLang="en-US" sz="1400" b="1">
                <a:solidFill>
                  <a:srgbClr val="756B5F"/>
                </a:solidFill>
              </a:rPr>
              <a:t>개발환경</a:t>
            </a:r>
            <a:r>
              <a:rPr lang="en-US" altLang="ko-KR" sz="1400" b="1">
                <a:solidFill>
                  <a:srgbClr val="756B5F"/>
                </a:solidFill>
              </a:rPr>
              <a:t>(Resource)</a:t>
            </a:r>
            <a:endParaRPr lang="ko-KR" altLang="en-US" sz="1400" b="1" dirty="0">
              <a:solidFill>
                <a:srgbClr val="756B5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8" name="그룹 26">
            <a:extLst>
              <a:ext uri="{FF2B5EF4-FFF2-40B4-BE49-F238E27FC236}">
                <a16:creationId xmlns:a16="http://schemas.microsoft.com/office/drawing/2014/main" id="{2AB25CD1-A473-40BF-BD0A-17F3118012B9}"/>
              </a:ext>
            </a:extLst>
          </p:cNvPr>
          <p:cNvGrpSpPr>
            <a:grpSpLocks/>
          </p:cNvGrpSpPr>
          <p:nvPr/>
        </p:nvGrpSpPr>
        <p:grpSpPr bwMode="auto">
          <a:xfrm>
            <a:off x="788654" y="4149011"/>
            <a:ext cx="7364412" cy="430576"/>
            <a:chOff x="827088" y="5229201"/>
            <a:chExt cx="7364600" cy="345321"/>
          </a:xfrm>
          <a:solidFill>
            <a:srgbClr val="CDC1B6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1ABD10-2DBC-44C1-89CA-5729CE92E0F9}"/>
                </a:ext>
              </a:extLst>
            </p:cNvPr>
            <p:cNvSpPr/>
            <p:nvPr/>
          </p:nvSpPr>
          <p:spPr>
            <a:xfrm>
              <a:off x="2071720" y="5229201"/>
              <a:ext cx="6119968" cy="3453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flaskx.x.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EFBF629-EB7A-4037-B408-B7F7F3996B65}"/>
                </a:ext>
              </a:extLst>
            </p:cNvPr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>
                  <a:solidFill>
                    <a:schemeClr val="bg1"/>
                  </a:solidFill>
                  <a:latin typeface="+mn-ea"/>
                </a:rPr>
                <a:t>Framework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27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FCEE3D2-8D7C-4399-9124-487ADAD0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77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5528</TotalTime>
  <Words>803</Words>
  <Application>Microsoft Office PowerPoint</Application>
  <PresentationFormat>화면 슬라이드 쇼(16:9)</PresentationFormat>
  <Paragraphs>206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HY헤드라인M</vt:lpstr>
      <vt:lpstr>가는안상수체</vt:lpstr>
      <vt:lpstr>맑은 고딕</vt:lpstr>
      <vt:lpstr>한컴 윤고딕 230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901-00</cp:lastModifiedBy>
  <cp:revision>414</cp:revision>
  <dcterms:created xsi:type="dcterms:W3CDTF">2016-06-22T05:17:17Z</dcterms:created>
  <dcterms:modified xsi:type="dcterms:W3CDTF">2025-07-08T00:43:44Z</dcterms:modified>
</cp:coreProperties>
</file>