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59" r:id="rId2"/>
    <p:sldId id="365" r:id="rId3"/>
    <p:sldId id="296" r:id="rId4"/>
    <p:sldId id="349" r:id="rId5"/>
    <p:sldId id="297" r:id="rId6"/>
    <p:sldId id="298" r:id="rId7"/>
    <p:sldId id="299" r:id="rId8"/>
    <p:sldId id="300" r:id="rId9"/>
    <p:sldId id="301" r:id="rId10"/>
    <p:sldId id="350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0" r:id="rId19"/>
    <p:sldId id="311" r:id="rId20"/>
    <p:sldId id="312" r:id="rId21"/>
    <p:sldId id="314" r:id="rId22"/>
    <p:sldId id="315" r:id="rId23"/>
    <p:sldId id="316" r:id="rId24"/>
    <p:sldId id="317" r:id="rId25"/>
    <p:sldId id="362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59" r:id="rId54"/>
    <p:sldId id="360" r:id="rId55"/>
    <p:sldId id="363" r:id="rId56"/>
    <p:sldId id="364" r:id="rId57"/>
    <p:sldId id="366" r:id="rId58"/>
    <p:sldId id="358" r:id="rId59"/>
    <p:sldId id="355" r:id="rId60"/>
    <p:sldId id="356" r:id="rId61"/>
    <p:sldId id="357" r:id="rId62"/>
    <p:sldId id="361" r:id="rId63"/>
    <p:sldId id="289" r:id="rId64"/>
  </p:sldIdLst>
  <p:sldSz cx="9906000" cy="6858000" type="A4"/>
  <p:notesSz cx="6858000" cy="9144000"/>
  <p:embeddedFontLst>
    <p:embeddedFont>
      <p:font typeface="D2Coding" panose="020B0600000101010101" charset="-127"/>
      <p:regular r:id="rId67"/>
      <p:bold r:id="rId68"/>
    </p:embeddedFont>
    <p:embeddedFont>
      <p:font typeface="Cambria Math" panose="02040503050406030204" pitchFamily="18" charset="0"/>
      <p:regular r:id="rId69"/>
    </p:embeddedFont>
    <p:embeddedFont>
      <p:font typeface="Gill Sans MT" panose="020B0502020104020203" pitchFamily="34" charset="0"/>
      <p:regular r:id="rId70"/>
      <p:bold r:id="rId71"/>
      <p:italic r:id="rId72"/>
      <p:boldItalic r:id="rId73"/>
    </p:embeddedFont>
    <p:embeddedFont>
      <p:font typeface="나눔고딕" pitchFamily="2" charset="-127"/>
      <p:regular r:id="rId74"/>
      <p:bold r:id="rId75"/>
    </p:embeddedFont>
    <p:embeddedFont>
      <p:font typeface="맑은 고딕" panose="020B0503020000020004" pitchFamily="50" charset="-127"/>
      <p:regular r:id="rId76"/>
      <p:bold r:id="rId7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01-00" initials="9" lastIdx="1" clrIdx="0">
    <p:extLst>
      <p:ext uri="{19B8F6BF-5375-455C-9EA6-DF929625EA0E}">
        <p15:presenceInfo xmlns:p15="http://schemas.microsoft.com/office/powerpoint/2012/main" userId="901-0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644A"/>
    <a:srgbClr val="00FF00"/>
    <a:srgbClr val="19824C"/>
    <a:srgbClr val="262626"/>
    <a:srgbClr val="445469"/>
    <a:srgbClr val="4E2683"/>
    <a:srgbClr val="E4E5E9"/>
    <a:srgbClr val="F3F5F7"/>
    <a:srgbClr val="E4E6EA"/>
    <a:srgbClr val="E7E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73" autoAdjust="0"/>
    <p:restoredTop sz="95373" autoAdjust="0"/>
  </p:normalViewPr>
  <p:slideViewPr>
    <p:cSldViewPr>
      <p:cViewPr varScale="1">
        <p:scale>
          <a:sx n="143" d="100"/>
          <a:sy n="143" d="100"/>
        </p:scale>
        <p:origin x="504" y="12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1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74" Type="http://schemas.openxmlformats.org/officeDocument/2006/relationships/font" Target="fonts/font8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7.fntdata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5FB90-8459-4FC5-8E8D-692EB5A661CB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A8D95-37FA-42E6-BC2B-7FC3511874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01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B73-D048-4C80-9FE1-937A8045415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6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B73-D048-4C80-9FE1-937A8045415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29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60B73-D048-4C80-9FE1-937A80454155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07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0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58751" y="1060451"/>
            <a:ext cx="9546250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9052577" y="46424"/>
            <a:ext cx="790848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981893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0" orient="horz" pos="3566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4" pos="217" userDrawn="1">
          <p15:clr>
            <a:srgbClr val="FBAE40"/>
          </p15:clr>
        </p15:guide>
        <p15:guide id="15" orient="horz" pos="2886" userDrawn="1">
          <p15:clr>
            <a:srgbClr val="FBAE40"/>
          </p15:clr>
        </p15:guide>
        <p15:guide id="16" pos="29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9052577" y="46424"/>
            <a:ext cx="790848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019877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84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 userDrawn="1">
          <p15:clr>
            <a:srgbClr val="A4A3A4"/>
          </p15:clr>
        </p15:guide>
        <p15:guide id="9" orient="horz" pos="1525" userDrawn="1">
          <p15:clr>
            <a:srgbClr val="A4A3A4"/>
          </p15:clr>
        </p15:guide>
        <p15:guide id="11" orient="horz" pos="2205" userDrawn="1">
          <p15:clr>
            <a:srgbClr val="A4A3A4"/>
          </p15:clr>
        </p15:guide>
        <p15:guide id="12" pos="3211" userDrawn="1">
          <p15:clr>
            <a:srgbClr val="A4A3A4"/>
          </p15:clr>
        </p15:guide>
        <p15:guide id="13" pos="3301" userDrawn="1">
          <p15:clr>
            <a:srgbClr val="A4A3A4"/>
          </p15:clr>
        </p15:guide>
        <p15:guide id="15" orient="horz" pos="2886" userDrawn="1">
          <p15:clr>
            <a:srgbClr val="FBAE40"/>
          </p15:clr>
        </p15:guide>
        <p15:guide id="17" orient="horz" pos="3566" userDrawn="1">
          <p15:clr>
            <a:srgbClr val="FBAE40"/>
          </p15:clr>
        </p15:guide>
        <p15:guide id="18" pos="21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Rectangle 8"/>
          <p:cNvSpPr/>
          <p:nvPr userDrawn="1"/>
        </p:nvSpPr>
        <p:spPr>
          <a:xfrm>
            <a:off x="76" y="980728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0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71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5657314" y="1556792"/>
            <a:ext cx="3677871" cy="3664169"/>
          </a:xfrm>
          <a:prstGeom prst="ellipse">
            <a:avLst/>
          </a:prstGeom>
          <a:solidFill>
            <a:srgbClr val="26262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733087" y="2724160"/>
            <a:ext cx="3510390" cy="110937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800" b="1" baseline="0">
                <a:solidFill>
                  <a:srgbClr val="EF4A4A"/>
                </a:solidFill>
                <a:effectLst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733087" y="3847126"/>
            <a:ext cx="3510390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600" baseline="0">
                <a:solidFill>
                  <a:srgbClr val="EF4A4A"/>
                </a:solidFill>
                <a:effectLst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484784"/>
            <a:ext cx="896549" cy="3808185"/>
          </a:xfrm>
          <a:prstGeom prst="rect">
            <a:avLst/>
          </a:prstGeom>
          <a:solidFill>
            <a:srgbClr val="26262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896550" y="1484784"/>
            <a:ext cx="414808" cy="3808185"/>
          </a:xfrm>
          <a:prstGeom prst="rect">
            <a:avLst/>
          </a:prstGeom>
          <a:solidFill>
            <a:srgbClr val="EF4A4A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344962"/>
            <a:ext cx="9906000" cy="72008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362330"/>
            <a:ext cx="9906000" cy="72008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1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5400000">
            <a:off x="3853341" y="-3736708"/>
            <a:ext cx="792088" cy="849877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94471" y="154303"/>
            <a:ext cx="9711529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BASIC LAYOUT 2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69360"/>
            <a:ext cx="9906000" cy="188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ound Same Side Corner Rectangle 4"/>
          <p:cNvSpPr/>
          <p:nvPr userDrawn="1"/>
        </p:nvSpPr>
        <p:spPr>
          <a:xfrm rot="16200000">
            <a:off x="8849301" y="-150396"/>
            <a:ext cx="792088" cy="132614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933766" y="348164"/>
            <a:ext cx="744699" cy="329029"/>
          </a:xfrm>
          <a:prstGeom prst="rect">
            <a:avLst/>
          </a:prstGeom>
          <a:solidFill>
            <a:srgbClr val="EF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093557" y="34340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731F54F2-ED28-43C9-BE23-3ED9A1BEC0F8}" type="slidenum">
              <a:rPr lang="ko-KR" altLang="en-US" sz="1600" smtClean="0">
                <a:solidFill>
                  <a:schemeClr val="bg1"/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내용 개체 틀 8"/>
          <p:cNvSpPr>
            <a:spLocks noGrp="1"/>
          </p:cNvSpPr>
          <p:nvPr>
            <p:ph sz="quarter" idx="10"/>
          </p:nvPr>
        </p:nvSpPr>
        <p:spPr>
          <a:xfrm>
            <a:off x="194337" y="908723"/>
            <a:ext cx="9484651" cy="5615903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2400"/>
            </a:lvl1pPr>
            <a:lvl2pPr>
              <a:spcBef>
                <a:spcPts val="200"/>
              </a:spcBef>
              <a:defRPr sz="2000"/>
            </a:lvl2pPr>
            <a:lvl3pPr>
              <a:spcBef>
                <a:spcPts val="200"/>
              </a:spcBef>
              <a:defRPr sz="1800"/>
            </a:lvl3pPr>
            <a:lvl4pPr>
              <a:spcBef>
                <a:spcPts val="200"/>
              </a:spcBef>
              <a:defRPr sz="1600"/>
            </a:lvl4pPr>
            <a:lvl5pPr>
              <a:spcBef>
                <a:spcPts val="200"/>
              </a:spcBef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3526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8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88" r:id="rId4"/>
    <p:sldLayoutId id="2147483689" r:id="rId5"/>
    <p:sldLayoutId id="2147483690" r:id="rId6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38"/>
          <p:cNvGrpSpPr/>
          <p:nvPr/>
        </p:nvGrpSpPr>
        <p:grpSpPr>
          <a:xfrm>
            <a:off x="201001" y="5159154"/>
            <a:ext cx="693414" cy="693414"/>
            <a:chOff x="4213545" y="1835932"/>
            <a:chExt cx="693414" cy="693414"/>
          </a:xfrm>
          <a:solidFill>
            <a:srgbClr val="1E415D"/>
          </a:solidFill>
        </p:grpSpPr>
        <p:sp>
          <p:nvSpPr>
            <p:cNvPr id="8" name="Oval 39"/>
            <p:cNvSpPr/>
            <p:nvPr/>
          </p:nvSpPr>
          <p:spPr>
            <a:xfrm>
              <a:off x="4213545" y="1835932"/>
              <a:ext cx="693414" cy="6934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17" t="9084" r="38423" b="8386"/>
            <a:stretch/>
          </p:blipFill>
          <p:spPr>
            <a:xfrm>
              <a:off x="4410409" y="1981394"/>
              <a:ext cx="293620" cy="421540"/>
            </a:xfrm>
            <a:prstGeom prst="rect">
              <a:avLst/>
            </a:prstGeom>
            <a:grpFill/>
          </p:spPr>
        </p:pic>
      </p:grpSp>
      <p:sp>
        <p:nvSpPr>
          <p:cNvPr id="11" name="TextBox 10"/>
          <p:cNvSpPr txBox="1"/>
          <p:nvPr/>
        </p:nvSpPr>
        <p:spPr>
          <a:xfrm>
            <a:off x="916386" y="5305806"/>
            <a:ext cx="422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1E415D"/>
                </a:solidFill>
              </a:rPr>
              <a:t>5</a:t>
            </a:r>
            <a:r>
              <a:rPr lang="ko-KR" altLang="en-US" sz="2000" b="1" dirty="0">
                <a:solidFill>
                  <a:srgbClr val="1E415D"/>
                </a:solidFill>
              </a:rPr>
              <a:t>장</a:t>
            </a:r>
            <a:r>
              <a:rPr lang="en-US" altLang="ko-KR" sz="2000" b="1" dirty="0">
                <a:solidFill>
                  <a:srgbClr val="1E415D"/>
                </a:solidFill>
              </a:rPr>
              <a:t>. </a:t>
            </a:r>
            <a:r>
              <a:rPr lang="ko-KR" altLang="en-US" sz="2000" b="1" dirty="0">
                <a:solidFill>
                  <a:srgbClr val="1E415D"/>
                </a:solidFill>
              </a:rPr>
              <a:t>함수</a:t>
            </a:r>
          </a:p>
        </p:txBody>
      </p:sp>
      <p:cxnSp>
        <p:nvCxnSpPr>
          <p:cNvPr id="32" name="Straight Connector 20"/>
          <p:cNvCxnSpPr/>
          <p:nvPr/>
        </p:nvCxnSpPr>
        <p:spPr>
          <a:xfrm>
            <a:off x="720000" y="5726156"/>
            <a:ext cx="4088984" cy="0"/>
          </a:xfrm>
          <a:prstGeom prst="line">
            <a:avLst/>
          </a:prstGeom>
          <a:ln w="12700">
            <a:solidFill>
              <a:srgbClr val="1E415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9"/>
          <p:cNvSpPr/>
          <p:nvPr/>
        </p:nvSpPr>
        <p:spPr>
          <a:xfrm>
            <a:off x="271294" y="3347583"/>
            <a:ext cx="546762" cy="53068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4" name="Straight Connector 20"/>
          <p:cNvCxnSpPr/>
          <p:nvPr/>
        </p:nvCxnSpPr>
        <p:spPr>
          <a:xfrm>
            <a:off x="720000" y="3773054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6385" y="3419238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r>
              <a:rPr lang="ko-KR" altLang="en-US" sz="1600" dirty="0">
                <a:solidFill>
                  <a:srgbClr val="0070C0"/>
                </a:solidFill>
              </a:rPr>
              <a:t>장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>
                <a:solidFill>
                  <a:srgbClr val="0070C0"/>
                </a:solidFill>
              </a:rPr>
              <a:t>데이터 구조</a:t>
            </a:r>
          </a:p>
        </p:txBody>
      </p:sp>
      <p:sp>
        <p:nvSpPr>
          <p:cNvPr id="29" name="Oval 39"/>
          <p:cNvSpPr/>
          <p:nvPr/>
        </p:nvSpPr>
        <p:spPr>
          <a:xfrm>
            <a:off x="271294" y="2438045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0" name="Straight Connector 20"/>
          <p:cNvCxnSpPr/>
          <p:nvPr/>
        </p:nvCxnSpPr>
        <p:spPr>
          <a:xfrm>
            <a:off x="720000" y="2871556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16385" y="2512761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r>
              <a:rPr lang="ko-KR" altLang="en-US" sz="1600" dirty="0">
                <a:solidFill>
                  <a:srgbClr val="0070C0"/>
                </a:solidFill>
              </a:rPr>
              <a:t>장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 err="1">
                <a:solidFill>
                  <a:srgbClr val="0070C0"/>
                </a:solidFill>
              </a:rPr>
              <a:t>자료형과</a:t>
            </a:r>
            <a:r>
              <a:rPr lang="ko-KR" altLang="en-US" sz="1600" dirty="0">
                <a:solidFill>
                  <a:srgbClr val="0070C0"/>
                </a:solidFill>
              </a:rPr>
              <a:t> 연산자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71294" y="1432884"/>
            <a:ext cx="3889618" cy="546762"/>
            <a:chOff x="271294" y="1432884"/>
            <a:chExt cx="3889618" cy="546762"/>
          </a:xfrm>
        </p:grpSpPr>
        <p:sp>
          <p:nvSpPr>
            <p:cNvPr id="14" name="Oval 39"/>
            <p:cNvSpPr/>
            <p:nvPr/>
          </p:nvSpPr>
          <p:spPr>
            <a:xfrm>
              <a:off x="271294" y="1432884"/>
              <a:ext cx="546762" cy="54676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Connector 20"/>
            <p:cNvCxnSpPr/>
            <p:nvPr/>
          </p:nvCxnSpPr>
          <p:spPr>
            <a:xfrm>
              <a:off x="720000" y="1866395"/>
              <a:ext cx="3118575" cy="0"/>
            </a:xfrm>
            <a:prstGeom prst="line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16385" y="1507600"/>
              <a:ext cx="32445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</a:rPr>
                <a:t>1</a:t>
              </a:r>
              <a:r>
                <a:rPr lang="ko-KR" altLang="en-US" sz="1600" dirty="0">
                  <a:solidFill>
                    <a:srgbClr val="0070C0"/>
                  </a:solidFill>
                </a:rPr>
                <a:t>장</a:t>
              </a:r>
              <a:r>
                <a:rPr lang="en-US" altLang="ko-KR" sz="1600" dirty="0">
                  <a:solidFill>
                    <a:srgbClr val="0070C0"/>
                  </a:solidFill>
                </a:rPr>
                <a:t>. </a:t>
              </a:r>
              <a:r>
                <a:rPr lang="ko-KR" altLang="en-US" sz="1600" dirty="0" err="1">
                  <a:solidFill>
                    <a:srgbClr val="0070C0"/>
                  </a:solidFill>
                </a:rPr>
                <a:t>파이썬</a:t>
              </a:r>
              <a:r>
                <a:rPr lang="ko-KR" altLang="en-US" sz="1600" dirty="0">
                  <a:solidFill>
                    <a:srgbClr val="0070C0"/>
                  </a:solidFill>
                </a:rPr>
                <a:t> 개요 및 개발환경 구성</a:t>
              </a: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내용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부</a:t>
            </a:r>
            <a:r>
              <a:rPr lang="en-US" altLang="ko-KR" dirty="0"/>
              <a:t>. </a:t>
            </a:r>
            <a:r>
              <a:rPr lang="ko-KR" altLang="en-US" dirty="0"/>
              <a:t>프로그래밍 언어 기본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639684" y="3807163"/>
            <a:ext cx="491501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1E415D"/>
                </a:solidFill>
              </a:rPr>
              <a:t>1. </a:t>
            </a:r>
            <a:r>
              <a:rPr lang="ko-KR" altLang="en-US" b="1" dirty="0">
                <a:solidFill>
                  <a:srgbClr val="1E415D"/>
                </a:solidFill>
              </a:rPr>
              <a:t>함수 정의 및 사용</a:t>
            </a:r>
            <a:endParaRPr lang="en-US" altLang="ko-KR" b="1" dirty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1E415D"/>
                </a:solidFill>
              </a:rPr>
              <a:t>2. </a:t>
            </a:r>
            <a:r>
              <a:rPr lang="ko-KR" altLang="en-US" b="1" dirty="0">
                <a:solidFill>
                  <a:srgbClr val="1E415D"/>
                </a:solidFill>
              </a:rPr>
              <a:t>함수의 </a:t>
            </a:r>
            <a:r>
              <a:rPr lang="ko-KR" altLang="en-US" b="1" dirty="0" err="1">
                <a:solidFill>
                  <a:srgbClr val="1E415D"/>
                </a:solidFill>
              </a:rPr>
              <a:t>실행결과를</a:t>
            </a:r>
            <a:r>
              <a:rPr lang="ko-KR" altLang="en-US" b="1" dirty="0">
                <a:solidFill>
                  <a:srgbClr val="1E415D"/>
                </a:solidFill>
              </a:rPr>
              <a:t> 반환하는 </a:t>
            </a:r>
            <a:r>
              <a:rPr lang="en-US" altLang="ko-KR" b="1" dirty="0">
                <a:solidFill>
                  <a:srgbClr val="1E415D"/>
                </a:solidFill>
              </a:rPr>
              <a:t>return</a:t>
            </a: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1E415D"/>
                </a:solidFill>
              </a:rPr>
              <a:t>3. </a:t>
            </a:r>
            <a:r>
              <a:rPr lang="ko-KR" altLang="en-US" b="1" dirty="0">
                <a:solidFill>
                  <a:srgbClr val="1E415D"/>
                </a:solidFill>
              </a:rPr>
              <a:t>함수 매개변수</a:t>
            </a:r>
            <a:endParaRPr lang="en-US" altLang="ko-KR" b="1" dirty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1E415D"/>
                </a:solidFill>
              </a:rPr>
              <a:t>4. </a:t>
            </a:r>
            <a:r>
              <a:rPr lang="ko-KR" altLang="en-US" b="1" dirty="0" err="1">
                <a:solidFill>
                  <a:srgbClr val="1E415D"/>
                </a:solidFill>
              </a:rPr>
              <a:t>람다식</a:t>
            </a:r>
            <a:endParaRPr lang="en-US" altLang="ko-KR" b="1" dirty="0">
              <a:solidFill>
                <a:srgbClr val="1E415D"/>
              </a:solidFill>
            </a:endParaRPr>
          </a:p>
          <a:p>
            <a:pPr marL="285750" indent="-285750" fontAlgn="base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1E415D"/>
                </a:solidFill>
              </a:rPr>
              <a:t>5. </a:t>
            </a:r>
            <a:r>
              <a:rPr lang="ko-KR" altLang="en-US" b="1" dirty="0">
                <a:solidFill>
                  <a:srgbClr val="1E415D"/>
                </a:solidFill>
              </a:rPr>
              <a:t>파이썬 </a:t>
            </a:r>
            <a:r>
              <a:rPr lang="ko-KR" altLang="en-US" b="1" dirty="0" err="1">
                <a:solidFill>
                  <a:srgbClr val="1E415D"/>
                </a:solidFill>
              </a:rPr>
              <a:t>내장함수</a:t>
            </a:r>
            <a:endParaRPr lang="en-US" altLang="ko-KR" b="1" dirty="0">
              <a:solidFill>
                <a:srgbClr val="1E415D"/>
              </a:solidFill>
            </a:endParaRPr>
          </a:p>
        </p:txBody>
      </p:sp>
      <p:sp>
        <p:nvSpPr>
          <p:cNvPr id="24" name="Oval 39"/>
          <p:cNvSpPr/>
          <p:nvPr/>
        </p:nvSpPr>
        <p:spPr>
          <a:xfrm>
            <a:off x="271294" y="4309764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36" name="Straight Connector 20"/>
          <p:cNvCxnSpPr/>
          <p:nvPr/>
        </p:nvCxnSpPr>
        <p:spPr>
          <a:xfrm>
            <a:off x="720000" y="4743275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6385" y="4384480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4</a:t>
            </a:r>
            <a:r>
              <a:rPr lang="ko-KR" altLang="en-US" sz="1600" dirty="0">
                <a:solidFill>
                  <a:srgbClr val="0070C0"/>
                </a:solidFill>
              </a:rPr>
              <a:t>장</a:t>
            </a:r>
            <a:r>
              <a:rPr lang="en-US" altLang="ko-KR" sz="1600" dirty="0">
                <a:solidFill>
                  <a:srgbClr val="0070C0"/>
                </a:solidFill>
              </a:rPr>
              <a:t>. </a:t>
            </a:r>
            <a:r>
              <a:rPr lang="ko-KR" altLang="en-US" sz="1600" dirty="0" err="1">
                <a:solidFill>
                  <a:srgbClr val="0070C0"/>
                </a:solidFill>
              </a:rPr>
              <a:t>제어문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</a:t>
            </a:r>
            <a:r>
              <a:rPr lang="ko-KR" altLang="en-US" dirty="0" err="1"/>
              <a:t>지역변수와</a:t>
            </a:r>
            <a:r>
              <a:rPr lang="ko-KR" altLang="en-US" dirty="0"/>
              <a:t> </a:t>
            </a:r>
            <a:r>
              <a:rPr lang="ko-KR" altLang="en-US" dirty="0" err="1"/>
              <a:t>전역변수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530511" y="4661956"/>
            <a:ext cx="6162868" cy="1463520"/>
            <a:chOff x="454174" y="1346136"/>
            <a:chExt cx="6162868" cy="1463520"/>
          </a:xfrm>
        </p:grpSpPr>
        <p:sp>
          <p:nvSpPr>
            <p:cNvPr id="8" name="직사각형 7"/>
            <p:cNvSpPr/>
            <p:nvPr/>
          </p:nvSpPr>
          <p:spPr>
            <a:xfrm>
              <a:off x="4058198" y="1715469"/>
              <a:ext cx="2558844" cy="10867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b="1" dirty="0" err="1">
                  <a:solidFill>
                    <a:srgbClr val="0070C0"/>
                  </a:solidFill>
                </a:rPr>
                <a:t>num</a:t>
              </a:r>
              <a:r>
                <a:rPr lang="en-US" altLang="ko-KR" b="1" dirty="0">
                  <a:solidFill>
                    <a:srgbClr val="0070C0"/>
                  </a:solidFill>
                </a:rPr>
                <a:t> = 20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57545" y="1722868"/>
              <a:ext cx="2558844" cy="10867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altLang="ko-KR" b="1" dirty="0" err="1">
                  <a:solidFill>
                    <a:srgbClr val="0070C0"/>
                  </a:solidFill>
                </a:rPr>
                <a:t>num</a:t>
              </a:r>
              <a:r>
                <a:rPr lang="en-US" altLang="ko-KR" b="1" dirty="0">
                  <a:solidFill>
                    <a:srgbClr val="0070C0"/>
                  </a:solidFill>
                </a:rPr>
                <a:t> = 10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4174" y="1350108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지역 심볼 테이블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12919" y="1346136"/>
              <a:ext cx="196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전역 심볼 테이블</a:t>
              </a:r>
            </a:p>
          </p:txBody>
        </p:sp>
        <p:cxnSp>
          <p:nvCxnSpPr>
            <p:cNvPr id="12" name="직선 화살표 연결선 11"/>
            <p:cNvCxnSpPr>
              <a:stCxn id="9" idx="3"/>
              <a:endCxn id="8" idx="1"/>
            </p:cNvCxnSpPr>
            <p:nvPr/>
          </p:nvCxnSpPr>
          <p:spPr>
            <a:xfrm flipV="1">
              <a:off x="3016389" y="2258863"/>
              <a:ext cx="1041809" cy="739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/>
          <p:cNvGrpSpPr/>
          <p:nvPr/>
        </p:nvGrpSpPr>
        <p:grpSpPr>
          <a:xfrm>
            <a:off x="1509855" y="1351982"/>
            <a:ext cx="7175215" cy="2970589"/>
            <a:chOff x="4599295" y="2840477"/>
            <a:chExt cx="7175215" cy="2970589"/>
          </a:xfrm>
        </p:grpSpPr>
        <p:sp>
          <p:nvSpPr>
            <p:cNvPr id="14" name="직사각형 13"/>
            <p:cNvSpPr/>
            <p:nvPr/>
          </p:nvSpPr>
          <p:spPr>
            <a:xfrm>
              <a:off x="4599295" y="2840477"/>
              <a:ext cx="3587607" cy="28990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186902" y="2840477"/>
              <a:ext cx="3587607" cy="28990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53094" y="2887857"/>
              <a:ext cx="1189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지역 변수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1601" y="3502742"/>
              <a:ext cx="353273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def</a:t>
              </a:r>
              <a:r>
                <a:rPr lang="en-US" altLang="ko-KR" dirty="0"/>
                <a:t> </a:t>
              </a:r>
              <a:r>
                <a:rPr lang="en-US" altLang="ko-KR" dirty="0" err="1"/>
                <a:t>func_a</a:t>
              </a:r>
              <a:r>
                <a:rPr lang="en-US" altLang="ko-KR" dirty="0"/>
                <a:t>():</a:t>
              </a:r>
            </a:p>
            <a:p>
              <a:r>
                <a:rPr lang="en-US" altLang="ko-KR" b="1" dirty="0"/>
                <a:t>    </a:t>
              </a:r>
              <a:r>
                <a:rPr lang="en-US" altLang="ko-KR" b="1" dirty="0" err="1">
                  <a:solidFill>
                    <a:srgbClr val="0070C0"/>
                  </a:solidFill>
                </a:rPr>
                <a:t>num</a:t>
              </a:r>
              <a:r>
                <a:rPr lang="en-US" altLang="ko-KR" b="1" dirty="0">
                  <a:solidFill>
                    <a:srgbClr val="0070C0"/>
                  </a:solidFill>
                </a:rPr>
                <a:t> = 10</a:t>
              </a:r>
            </a:p>
            <a:p>
              <a:r>
                <a:rPr lang="en-US" altLang="ko-KR" dirty="0"/>
                <a:t>    print(</a:t>
              </a:r>
              <a:r>
                <a:rPr lang="en-US" altLang="ko-KR" dirty="0" err="1"/>
                <a:t>num</a:t>
              </a:r>
              <a:r>
                <a:rPr lang="en-US" altLang="ko-KR" dirty="0"/>
                <a:t>) </a:t>
              </a:r>
              <a:r>
                <a:rPr lang="en-US" altLang="ko-KR" b="1" dirty="0">
                  <a:solidFill>
                    <a:srgbClr val="FF0000"/>
                  </a:solidFill>
                </a:rPr>
                <a:t># 10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 err="1"/>
                <a:t>def</a:t>
              </a:r>
              <a:r>
                <a:rPr lang="en-US" altLang="ko-KR" dirty="0"/>
                <a:t> </a:t>
              </a:r>
              <a:r>
                <a:rPr lang="en-US" altLang="ko-KR" dirty="0" err="1"/>
                <a:t>func_b</a:t>
              </a:r>
              <a:r>
                <a:rPr lang="en-US" altLang="ko-KR" dirty="0"/>
                <a:t>():</a:t>
              </a:r>
            </a:p>
            <a:p>
              <a:r>
                <a:rPr lang="en-US" altLang="ko-KR" b="1" dirty="0"/>
                <a:t>    </a:t>
              </a:r>
              <a:r>
                <a:rPr lang="en-US" altLang="ko-KR" b="1" dirty="0">
                  <a:solidFill>
                    <a:srgbClr val="FF0000"/>
                  </a:solidFill>
                </a:rPr>
                <a:t>print(</a:t>
              </a:r>
              <a:r>
                <a:rPr lang="en-US" altLang="ko-KR" b="1" dirty="0" err="1">
                  <a:solidFill>
                    <a:srgbClr val="FF0000"/>
                  </a:solidFill>
                </a:rPr>
                <a:t>num</a:t>
              </a:r>
              <a:r>
                <a:rPr lang="en-US" altLang="ko-KR" b="1" dirty="0">
                  <a:solidFill>
                    <a:srgbClr val="FF0000"/>
                  </a:solidFill>
                </a:rPr>
                <a:t>) #</a:t>
              </a:r>
              <a:r>
                <a:rPr lang="ko-KR" altLang="en-US" b="1" dirty="0">
                  <a:solidFill>
                    <a:srgbClr val="FF0000"/>
                  </a:solidFill>
                </a:rPr>
                <a:t> 에러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17787" y="3461318"/>
              <a:ext cx="293485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rgbClr val="0070C0"/>
                  </a:solidFill>
                </a:rPr>
                <a:t>num</a:t>
              </a:r>
              <a:r>
                <a:rPr lang="en-US" altLang="ko-KR" b="1" dirty="0">
                  <a:solidFill>
                    <a:srgbClr val="0070C0"/>
                  </a:solidFill>
                </a:rPr>
                <a:t> = 20</a:t>
              </a:r>
            </a:p>
            <a:p>
              <a:r>
                <a:rPr lang="en-US" altLang="ko-KR" dirty="0" err="1"/>
                <a:t>def</a:t>
              </a:r>
              <a:r>
                <a:rPr lang="en-US" altLang="ko-KR" dirty="0"/>
                <a:t> </a:t>
              </a:r>
              <a:r>
                <a:rPr lang="en-US" altLang="ko-KR" dirty="0" err="1"/>
                <a:t>func_a</a:t>
              </a:r>
              <a:r>
                <a:rPr lang="en-US" altLang="ko-KR" dirty="0"/>
                <a:t>():</a:t>
              </a:r>
            </a:p>
            <a:p>
              <a:r>
                <a:rPr lang="en-US" altLang="ko-KR" dirty="0"/>
                <a:t>    print(</a:t>
              </a:r>
              <a:r>
                <a:rPr lang="en-US" altLang="ko-KR" dirty="0" err="1"/>
                <a:t>num</a:t>
              </a:r>
              <a:r>
                <a:rPr lang="en-US" altLang="ko-KR" dirty="0"/>
                <a:t>) </a:t>
              </a:r>
              <a:r>
                <a:rPr lang="en-US" altLang="ko-KR" b="1" dirty="0">
                  <a:solidFill>
                    <a:srgbClr val="FF0000"/>
                  </a:solidFill>
                </a:rPr>
                <a:t># 20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 err="1"/>
                <a:t>def</a:t>
              </a:r>
              <a:r>
                <a:rPr lang="en-US" altLang="ko-KR" dirty="0"/>
                <a:t> </a:t>
              </a:r>
              <a:r>
                <a:rPr lang="en-US" altLang="ko-KR" dirty="0" err="1"/>
                <a:t>func_b</a:t>
              </a:r>
              <a:r>
                <a:rPr lang="en-US" altLang="ko-KR" dirty="0"/>
                <a:t>():</a:t>
              </a:r>
            </a:p>
            <a:p>
              <a:r>
                <a:rPr lang="en-US" altLang="ko-KR" dirty="0"/>
                <a:t>    print(</a:t>
              </a:r>
              <a:r>
                <a:rPr lang="en-US" altLang="ko-KR" dirty="0" err="1"/>
                <a:t>num</a:t>
              </a:r>
              <a:r>
                <a:rPr lang="en-US" altLang="ko-KR" dirty="0"/>
                <a:t>) </a:t>
              </a:r>
              <a:r>
                <a:rPr lang="en-US" altLang="ko-KR" b="1" dirty="0">
                  <a:solidFill>
                    <a:srgbClr val="FF0000"/>
                  </a:solidFill>
                </a:rPr>
                <a:t># 20</a:t>
              </a:r>
            </a:p>
            <a:p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494468" y="2907631"/>
              <a:ext cx="1189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전역 변수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4599295" y="3339523"/>
              <a:ext cx="71752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894287" y="3901231"/>
              <a:ext cx="12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생명주기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751184" y="4472238"/>
              <a:ext cx="92333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ko-KR" altLang="en-US" dirty="0"/>
                <a:t>생명주기</a:t>
              </a:r>
            </a:p>
          </p:txBody>
        </p:sp>
        <p:sp>
          <p:nvSpPr>
            <p:cNvPr id="23" name="위쪽/아래쪽 화살표 22"/>
            <p:cNvSpPr/>
            <p:nvPr/>
          </p:nvSpPr>
          <p:spPr>
            <a:xfrm>
              <a:off x="6825175" y="3658843"/>
              <a:ext cx="254627" cy="81938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위쪽/아래쪽 화살표 23"/>
            <p:cNvSpPr/>
            <p:nvPr/>
          </p:nvSpPr>
          <p:spPr>
            <a:xfrm>
              <a:off x="10514387" y="3639388"/>
              <a:ext cx="244405" cy="202211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289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1.5. </a:t>
            </a:r>
            <a:r>
              <a:rPr lang="ko-KR" altLang="en-US" dirty="0"/>
              <a:t>변수의 참조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함수 안에 정의된 변수들을 지역변수</a:t>
            </a:r>
            <a:r>
              <a:rPr lang="en-US" altLang="ko-KR" dirty="0"/>
              <a:t>(Local Variable) </a:t>
            </a:r>
          </a:p>
          <a:p>
            <a:pPr fontAlgn="base"/>
            <a:r>
              <a:rPr lang="ko-KR" altLang="en-US" dirty="0"/>
              <a:t>로컬 심볼 테이블</a:t>
            </a:r>
            <a:r>
              <a:rPr lang="en-US" altLang="ko-KR" dirty="0"/>
              <a:t>(Local Symbol Table) </a:t>
            </a:r>
          </a:p>
          <a:p>
            <a:pPr lvl="1" fontAlgn="base"/>
            <a:r>
              <a:rPr lang="ko-KR" altLang="en-US" dirty="0"/>
              <a:t>함수가 실행될 때에 지역변수들은 함수 실행을 위한 특별한 영역에 저장</a:t>
            </a:r>
            <a:endParaRPr lang="en-US" altLang="ko-KR" dirty="0"/>
          </a:p>
          <a:p>
            <a:pPr lvl="1" fontAlgn="base"/>
            <a:r>
              <a:rPr lang="ko-KR" altLang="en-US" dirty="0"/>
              <a:t>함수가 실행될 때 </a:t>
            </a:r>
            <a:r>
              <a:rPr lang="ko-KR" altLang="en-US" dirty="0" err="1"/>
              <a:t>함수내의</a:t>
            </a:r>
            <a:r>
              <a:rPr lang="ko-KR" altLang="en-US" dirty="0"/>
              <a:t> 모든 지역변수들은 해당 함수의 로컬 심볼 테이블에 값을 저장</a:t>
            </a:r>
            <a:endParaRPr lang="en-US" altLang="ko-KR" dirty="0"/>
          </a:p>
          <a:p>
            <a:pPr fontAlgn="base"/>
            <a:r>
              <a:rPr lang="ko-KR" altLang="en-US" dirty="0"/>
              <a:t>전역 테이블</a:t>
            </a:r>
            <a:r>
              <a:rPr lang="en-US" altLang="ko-KR" dirty="0"/>
              <a:t>(Global Symbol Table) </a:t>
            </a:r>
          </a:p>
          <a:p>
            <a:pPr lvl="1" fontAlgn="base"/>
            <a:r>
              <a:rPr lang="ko-KR" altLang="en-US" dirty="0"/>
              <a:t>함수 밖에 정의된 전역변수들을 저장하는 공간</a:t>
            </a:r>
            <a:endParaRPr lang="en-US" altLang="ko-KR" dirty="0"/>
          </a:p>
          <a:p>
            <a:pPr fontAlgn="base"/>
            <a:r>
              <a:rPr lang="ko-KR" altLang="en-US" b="1" dirty="0"/>
              <a:t>변수의 값을 조회 순서</a:t>
            </a:r>
            <a:endParaRPr lang="en-US" altLang="ko-KR" b="1" dirty="0"/>
          </a:p>
          <a:p>
            <a:pPr lvl="1" fontAlgn="base"/>
            <a:r>
              <a:rPr lang="ko-KR" altLang="en-US" dirty="0"/>
              <a:t>먼저 로컬 심볼 테이블 </a:t>
            </a:r>
            <a:r>
              <a:rPr lang="en-US" altLang="ko-KR" dirty="0"/>
              <a:t>&gt; </a:t>
            </a:r>
            <a:r>
              <a:rPr lang="ko-KR" altLang="en-US" dirty="0"/>
              <a:t>전역 심볼 테이블</a:t>
            </a:r>
            <a:r>
              <a:rPr lang="en-US" altLang="ko-KR" dirty="0"/>
              <a:t> &gt; </a:t>
            </a:r>
            <a:r>
              <a:rPr lang="ko-KR" altLang="en-US" dirty="0"/>
              <a:t>내장 된 이름 테이블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61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1.5. </a:t>
            </a:r>
            <a:r>
              <a:rPr lang="ko-KR" altLang="en-US" dirty="0"/>
              <a:t>변수의 참조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다음 코드는 함수 내에서 </a:t>
            </a:r>
            <a:r>
              <a:rPr lang="ko-KR" altLang="en-US" dirty="0" err="1"/>
              <a:t>전역변수를</a:t>
            </a:r>
            <a:r>
              <a:rPr lang="ko-KR" altLang="en-US" dirty="0"/>
              <a:t> 참조하고 있음</a:t>
            </a:r>
            <a:endParaRPr lang="en-US" altLang="ko-KR" dirty="0"/>
          </a:p>
          <a:p>
            <a:r>
              <a:rPr lang="en-US" altLang="ko-KR" dirty="0"/>
              <a:t>func1() </a:t>
            </a:r>
            <a:r>
              <a:rPr lang="ko-KR" altLang="en-US" dirty="0"/>
              <a:t>함수 내에 </a:t>
            </a:r>
            <a:r>
              <a:rPr lang="en-US" altLang="ko-KR" dirty="0" err="1"/>
              <a:t>global_var</a:t>
            </a:r>
            <a:r>
              <a:rPr lang="en-US" altLang="ko-KR" dirty="0"/>
              <a:t> </a:t>
            </a:r>
            <a:r>
              <a:rPr lang="ko-KR" altLang="en-US" dirty="0"/>
              <a:t>변수가 선언되어 있지 않으므로 로컬 심볼 테이블에서 값을 찾을 수 없음</a:t>
            </a:r>
            <a:endParaRPr lang="en-US" altLang="ko-KR" dirty="0"/>
          </a:p>
          <a:p>
            <a:r>
              <a:rPr lang="ko-KR" altLang="en-US" dirty="0"/>
              <a:t>전역 심볼 테이블에서 </a:t>
            </a:r>
            <a:r>
              <a:rPr lang="en-US" altLang="ko-KR" dirty="0" err="1"/>
              <a:t>global_var</a:t>
            </a:r>
            <a:r>
              <a:rPr lang="en-US" altLang="ko-KR" dirty="0"/>
              <a:t> </a:t>
            </a:r>
            <a:r>
              <a:rPr lang="ko-KR" altLang="en-US" dirty="0"/>
              <a:t>변수를 찾아 출력함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3068960"/>
            <a:ext cx="8127201" cy="322191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6723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1.6. </a:t>
            </a:r>
            <a:r>
              <a:rPr lang="ko-KR" altLang="en-US" dirty="0"/>
              <a:t>변수의 참조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반대로 함수 안에 선언한 변수를 함수 밖에서 참조할 수 없음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92" y="1596753"/>
            <a:ext cx="6192688" cy="469412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98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1.6. Lexical </a:t>
            </a:r>
            <a:r>
              <a:rPr lang="ko-KR" altLang="en-US" dirty="0"/>
              <a:t>특성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58751" y="1114297"/>
            <a:ext cx="8466657" cy="5141768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3329034" y="1700808"/>
            <a:ext cx="6409159" cy="2426714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82707" y="2091911"/>
            <a:ext cx="165618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/>
              <a:t>- </a:t>
            </a:r>
            <a:r>
              <a:rPr lang="en-US" altLang="ko-KR" sz="1400" dirty="0" err="1"/>
              <a:t>g_var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4182707" y="2955649"/>
            <a:ext cx="165618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>
                <a:solidFill>
                  <a:srgbClr val="0070C0"/>
                </a:solidFill>
              </a:rPr>
              <a:t>print(</a:t>
            </a:r>
            <a:r>
              <a:rPr lang="en-US" altLang="ko-KR" sz="1400" dirty="0" err="1">
                <a:solidFill>
                  <a:srgbClr val="0070C0"/>
                </a:solidFill>
              </a:rPr>
              <a:t>g_var</a:t>
            </a:r>
            <a:r>
              <a:rPr lang="en-US" altLang="ko-KR" sz="1400" dirty="0">
                <a:solidFill>
                  <a:srgbClr val="0070C0"/>
                </a:solidFill>
              </a:rPr>
              <a:t>) # 1</a:t>
            </a:r>
          </a:p>
          <a:p>
            <a:r>
              <a:rPr lang="en-US" altLang="ko-KR" sz="1400" dirty="0" err="1"/>
              <a:t>g_var</a:t>
            </a:r>
            <a:r>
              <a:rPr lang="en-US" altLang="ko-KR" sz="1400" dirty="0"/>
              <a:t> = 200</a:t>
            </a:r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g_var</a:t>
            </a:r>
            <a:r>
              <a:rPr lang="en-US" altLang="ko-KR" sz="1400" dirty="0"/>
              <a:t>) # 2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6919011" y="2091553"/>
            <a:ext cx="165618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/>
              <a:t>+ </a:t>
            </a:r>
            <a:r>
              <a:rPr lang="en-US" altLang="ko-KR" sz="1400" dirty="0" err="1"/>
              <a:t>g_var</a:t>
            </a:r>
            <a:r>
              <a:rPr lang="en-US" altLang="ko-KR" sz="1400" dirty="0"/>
              <a:t> = 100</a:t>
            </a:r>
          </a:p>
          <a:p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4182707" y="17008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로컬 심볼 테이블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19011" y="17008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글로벌 심볼 테이블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29034" y="2801760"/>
            <a:ext cx="82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func1()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5447" y="3819745"/>
            <a:ext cx="950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코드</a:t>
            </a:r>
            <a:r>
              <a:rPr lang="en-US" altLang="ko-KR" sz="1400" dirty="0"/>
              <a:t> </a:t>
            </a:r>
            <a:r>
              <a:rPr lang="ko-KR" altLang="en-US" sz="1400" dirty="0"/>
              <a:t>영역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182707" y="2955648"/>
            <a:ext cx="1656184" cy="288391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425378" y="3241176"/>
            <a:ext cx="3199105" cy="523220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>
                <a:solidFill>
                  <a:srgbClr val="0070C0"/>
                </a:solidFill>
              </a:rPr>
              <a:t>#1 </a:t>
            </a:r>
            <a:r>
              <a:rPr lang="ko-KR" altLang="en-US" sz="1400" dirty="0">
                <a:solidFill>
                  <a:srgbClr val="0070C0"/>
                </a:solidFill>
              </a:rPr>
              <a:t>문장이 실행되는 시점에는</a:t>
            </a:r>
            <a:br>
              <a:rPr lang="en-US" altLang="ko-KR" sz="1400" dirty="0">
                <a:solidFill>
                  <a:srgbClr val="0070C0"/>
                </a:solidFill>
              </a:rPr>
            </a:br>
            <a:r>
              <a:rPr lang="en-US" altLang="ko-KR" sz="1400" dirty="0" err="1">
                <a:solidFill>
                  <a:srgbClr val="FF0000"/>
                </a:solidFill>
              </a:rPr>
              <a:t>g_var</a:t>
            </a: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ko-KR" altLang="en-US" sz="1400" dirty="0">
                <a:solidFill>
                  <a:srgbClr val="FF0000"/>
                </a:solidFill>
              </a:rPr>
              <a:t>변수가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초기화 되어있지 않음</a:t>
            </a:r>
          </a:p>
        </p:txBody>
      </p:sp>
      <p:cxnSp>
        <p:nvCxnSpPr>
          <p:cNvPr id="28" name="구부러진 연결선 27"/>
          <p:cNvCxnSpPr>
            <a:stCxn id="26" idx="3"/>
            <a:endCxn id="27" idx="1"/>
          </p:cNvCxnSpPr>
          <p:nvPr/>
        </p:nvCxnSpPr>
        <p:spPr>
          <a:xfrm>
            <a:off x="5838891" y="3099844"/>
            <a:ext cx="586487" cy="402942"/>
          </a:xfrm>
          <a:prstGeom prst="curvedConnector3">
            <a:avLst/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9" name="직사각형 28"/>
          <p:cNvSpPr/>
          <p:nvPr/>
        </p:nvSpPr>
        <p:spPr>
          <a:xfrm>
            <a:off x="4182707" y="2091551"/>
            <a:ext cx="1656184" cy="288391"/>
          </a:xfrm>
          <a:prstGeom prst="rect">
            <a:avLst/>
          </a:prstGeom>
          <a:noFill/>
          <a:ln>
            <a:solidFill>
              <a:srgbClr val="FF33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구부러진 연결선 29"/>
          <p:cNvCxnSpPr>
            <a:stCxn id="29" idx="3"/>
            <a:endCxn id="27" idx="1"/>
          </p:cNvCxnSpPr>
          <p:nvPr/>
        </p:nvCxnSpPr>
        <p:spPr>
          <a:xfrm>
            <a:off x="5838891" y="2235747"/>
            <a:ext cx="586487" cy="1267039"/>
          </a:xfrm>
          <a:prstGeom prst="curvedConnector3">
            <a:avLst/>
          </a:prstGeom>
          <a:noFill/>
          <a:ln w="19050" cap="flat" cmpd="sng" algn="ctr">
            <a:solidFill>
              <a:srgbClr val="FF33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83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1.7. </a:t>
            </a:r>
            <a:r>
              <a:rPr lang="ko-KR" altLang="en-US" dirty="0" err="1"/>
              <a:t>전역변수</a:t>
            </a:r>
            <a:r>
              <a:rPr lang="ko-KR" altLang="en-US" dirty="0"/>
              <a:t> 수정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15" name="내용 개체 틀 14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00025" y="1308314"/>
            <a:ext cx="8934450" cy="45053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080792" y="2492896"/>
            <a:ext cx="6551478" cy="288032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66852" y="2985182"/>
            <a:ext cx="165618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3966852" y="3848920"/>
            <a:ext cx="1656184" cy="11236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>
                <a:solidFill>
                  <a:srgbClr val="009900"/>
                </a:solidFill>
              </a:rPr>
              <a:t>global</a:t>
            </a:r>
            <a:r>
              <a:rPr lang="en-US" altLang="ko-KR" sz="1400" dirty="0">
                <a:solidFill>
                  <a:srgbClr val="FF0000"/>
                </a:solidFill>
              </a:rPr>
              <a:t>  </a:t>
            </a:r>
            <a:r>
              <a:rPr lang="en-US" altLang="ko-KR" sz="1400" dirty="0">
                <a:solidFill>
                  <a:schemeClr val="tx1"/>
                </a:solidFill>
              </a:rPr>
              <a:t>g_var2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print(g_var2) # 1</a:t>
            </a:r>
          </a:p>
          <a:p>
            <a:r>
              <a:rPr lang="en-US" altLang="ko-KR" sz="1400" dirty="0"/>
              <a:t>g_var2 = 200</a:t>
            </a:r>
          </a:p>
          <a:p>
            <a:r>
              <a:rPr lang="en-US" altLang="ko-KR" sz="1400" dirty="0"/>
              <a:t>print(g_var2) # 2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6703156" y="2984824"/>
            <a:ext cx="1656184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ko-KR" sz="1400" dirty="0"/>
              <a:t>+ g_var2 = 100</a:t>
            </a:r>
          </a:p>
          <a:p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966852" y="259407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로컬 심볼 테이블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03156" y="2594079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글로벌 심볼 테이블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13179" y="3695031"/>
            <a:ext cx="821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func2()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319592" y="4972573"/>
            <a:ext cx="950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코드</a:t>
            </a:r>
            <a:r>
              <a:rPr lang="en-US" altLang="ko-KR" sz="1400" dirty="0"/>
              <a:t> </a:t>
            </a:r>
            <a:r>
              <a:rPr lang="ko-KR" altLang="en-US" sz="1400" dirty="0"/>
              <a:t>영역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966852" y="3848919"/>
            <a:ext cx="1656184" cy="288391"/>
          </a:xfrm>
          <a:prstGeom prst="rect">
            <a:avLst/>
          </a:prstGeom>
          <a:noFill/>
          <a:ln>
            <a:solidFill>
              <a:srgbClr val="0099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379120" y="4134447"/>
            <a:ext cx="313470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>
                <a:solidFill>
                  <a:srgbClr val="009900"/>
                </a:solidFill>
              </a:rPr>
              <a:t>global</a:t>
            </a:r>
            <a:r>
              <a:rPr lang="en-US" altLang="ko-KR" sz="1400" dirty="0"/>
              <a:t> </a:t>
            </a:r>
            <a:r>
              <a:rPr lang="ko-KR" altLang="en-US" sz="1400" dirty="0"/>
              <a:t>키워드를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사용하면 </a:t>
            </a:r>
            <a:r>
              <a:rPr lang="ko-KR" altLang="en-US" sz="1400" dirty="0" err="1"/>
              <a:t>전역변수를</a:t>
            </a:r>
            <a:r>
              <a:rPr lang="ko-KR" altLang="en-US" sz="1400" dirty="0"/>
              <a:t> 참조함</a:t>
            </a:r>
          </a:p>
        </p:txBody>
      </p:sp>
      <p:cxnSp>
        <p:nvCxnSpPr>
          <p:cNvPr id="30" name="구부러진 연결선 29"/>
          <p:cNvCxnSpPr>
            <a:stCxn id="28" idx="3"/>
          </p:cNvCxnSpPr>
          <p:nvPr/>
        </p:nvCxnSpPr>
        <p:spPr>
          <a:xfrm flipV="1">
            <a:off x="5623036" y="3128840"/>
            <a:ext cx="1080120" cy="864275"/>
          </a:xfrm>
          <a:prstGeom prst="curvedConnector3">
            <a:avLst/>
          </a:prstGeom>
          <a:noFill/>
          <a:ln w="19050" cap="flat" cmpd="sng" algn="ctr">
            <a:solidFill>
              <a:srgbClr val="0099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097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1.8. </a:t>
            </a:r>
            <a:r>
              <a:rPr lang="ko-KR" altLang="en-US" dirty="0"/>
              <a:t>값에 의한 호출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19" name="내용 개체 틀 18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158750" y="1511558"/>
            <a:ext cx="8858250" cy="360045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395162" y="2492896"/>
            <a:ext cx="6166349" cy="230086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3395163" y="2995255"/>
            <a:ext cx="3646068" cy="1746963"/>
            <a:chOff x="1764108" y="2205351"/>
            <a:chExt cx="3646068" cy="1746963"/>
          </a:xfrm>
        </p:grpSpPr>
        <p:sp>
          <p:nvSpPr>
            <p:cNvPr id="35" name="직사각형 34"/>
            <p:cNvSpPr/>
            <p:nvPr/>
          </p:nvSpPr>
          <p:spPr>
            <a:xfrm>
              <a:off x="2648744" y="2924944"/>
              <a:ext cx="1656184" cy="3603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2648744" y="3285342"/>
              <a:ext cx="1656184" cy="3603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400" dirty="0"/>
                <a:t>1562933408</a:t>
              </a:r>
              <a:endParaRPr lang="ko-KR" altLang="en-US" sz="14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648744" y="2205351"/>
              <a:ext cx="1656184" cy="3603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ko-KR" altLang="en-US" sz="14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48744" y="2565749"/>
              <a:ext cx="1656184" cy="3603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01484" y="3644537"/>
              <a:ext cx="9507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Stack</a:t>
              </a:r>
              <a:endParaRPr lang="ko-KR" alt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1955" y="3057365"/>
              <a:ext cx="11609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strike="sngStrike" dirty="0"/>
                <a:t>1562933408</a:t>
              </a:r>
              <a:endParaRPr lang="ko-KR" altLang="en-US" dirty="0"/>
            </a:p>
          </p:txBody>
        </p:sp>
        <p:cxnSp>
          <p:nvCxnSpPr>
            <p:cNvPr id="41" name="직선 연결선 40"/>
            <p:cNvCxnSpPr/>
            <p:nvPr/>
          </p:nvCxnSpPr>
          <p:spPr>
            <a:xfrm flipH="1" flipV="1">
              <a:off x="2360712" y="3465541"/>
              <a:ext cx="288032" cy="17899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>
            <a:xfrm flipH="1" flipV="1">
              <a:off x="2360712" y="3105142"/>
              <a:ext cx="288032" cy="17899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4304927" y="3311652"/>
              <a:ext cx="1033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전역 </a:t>
              </a:r>
              <a:r>
                <a:rPr lang="en-US" altLang="ko-KR" sz="1400" dirty="0"/>
                <a:t>foo</a:t>
              </a:r>
              <a:endParaRPr lang="ko-KR" altLang="en-US" sz="14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304927" y="2946433"/>
              <a:ext cx="1105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지역 </a:t>
              </a:r>
              <a:r>
                <a:rPr lang="en-US" altLang="ko-KR" sz="1400" dirty="0"/>
                <a:t>foo</a:t>
              </a:r>
              <a:endParaRPr lang="ko-KR" altLang="en-US" sz="14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64108" y="2611102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/>
                <a:t>func1() </a:t>
              </a:r>
            </a:p>
            <a:p>
              <a:pPr algn="r"/>
              <a:r>
                <a:rPr lang="ko-KR" altLang="en-US" sz="1400" dirty="0"/>
                <a:t>함수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영역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22048" y="2880422"/>
              <a:ext cx="1406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14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1562936608</a:t>
              </a:r>
              <a:r>
                <a:rPr lang="ko-KR" altLang="ko-KR" sz="1000" dirty="0"/>
                <a:t> </a:t>
              </a:r>
              <a:endParaRPr lang="ko-KR" altLang="ko-KR" sz="320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47" name="구부러진 연결선 46"/>
          <p:cNvCxnSpPr>
            <a:stCxn id="35" idx="3"/>
          </p:cNvCxnSpPr>
          <p:nvPr/>
        </p:nvCxnSpPr>
        <p:spPr>
          <a:xfrm flipV="1">
            <a:off x="5935983" y="3051257"/>
            <a:ext cx="416005" cy="84379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4304928" y="3907795"/>
            <a:ext cx="266098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dirty="0"/>
              <a:t>복사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792373" y="2968944"/>
            <a:ext cx="2551574" cy="14403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351988" y="2659379"/>
            <a:ext cx="3013468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solidFill>
                  <a:srgbClr val="002060"/>
                </a:solidFill>
              </a:rPr>
              <a:t>전역 변수 </a:t>
            </a:r>
            <a:r>
              <a:rPr lang="en-US" altLang="ko-KR" sz="1400" dirty="0">
                <a:solidFill>
                  <a:srgbClr val="002060"/>
                </a:solidFill>
              </a:rPr>
              <a:t>foo</a:t>
            </a:r>
            <a:r>
              <a:rPr lang="ko-KR" altLang="en-US" sz="1400" dirty="0">
                <a:solidFill>
                  <a:srgbClr val="002060"/>
                </a:solidFill>
              </a:rPr>
              <a:t>의 </a:t>
            </a:r>
            <a:r>
              <a:rPr lang="ko-KR" altLang="en-US" sz="1400" dirty="0" err="1">
                <a:solidFill>
                  <a:srgbClr val="002060"/>
                </a:solidFill>
              </a:rPr>
              <a:t>주소값이</a:t>
            </a:r>
            <a:r>
              <a:rPr lang="ko-KR" altLang="en-US" sz="1400" dirty="0">
                <a:solidFill>
                  <a:srgbClr val="002060"/>
                </a:solidFill>
              </a:rPr>
              <a:t> 매개변수 </a:t>
            </a:r>
            <a:r>
              <a:rPr lang="en-US" altLang="ko-KR" sz="1400" dirty="0">
                <a:solidFill>
                  <a:srgbClr val="002060"/>
                </a:solidFill>
              </a:rPr>
              <a:t>foo</a:t>
            </a:r>
            <a:r>
              <a:rPr lang="ko-KR" altLang="en-US" sz="1400" dirty="0">
                <a:solidFill>
                  <a:srgbClr val="002060"/>
                </a:solidFill>
              </a:rPr>
              <a:t>에</a:t>
            </a:r>
            <a:r>
              <a:rPr lang="en-US" altLang="ko-KR" sz="1400" dirty="0">
                <a:solidFill>
                  <a:srgbClr val="002060"/>
                </a:solidFill>
              </a:rPr>
              <a:t> </a:t>
            </a:r>
            <a:r>
              <a:rPr lang="ko-KR" altLang="en-US" sz="1400" dirty="0">
                <a:solidFill>
                  <a:srgbClr val="002060"/>
                </a:solidFill>
              </a:rPr>
              <a:t>복사된 후 새로운 값을 </a:t>
            </a:r>
            <a:r>
              <a:rPr lang="ko-KR" altLang="en-US" sz="1400" dirty="0" err="1">
                <a:solidFill>
                  <a:srgbClr val="002060"/>
                </a:solidFill>
              </a:rPr>
              <a:t>할당받음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122122" y="3960352"/>
            <a:ext cx="649796" cy="360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400" dirty="0"/>
              <a:t>100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7163066" y="3487002"/>
            <a:ext cx="649796" cy="3603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ko-KR" sz="1400" dirty="0"/>
              <a:t>200</a:t>
            </a:r>
            <a:endParaRPr lang="ko-KR" altLang="en-US" sz="1400" dirty="0"/>
          </a:p>
        </p:txBody>
      </p:sp>
      <p:cxnSp>
        <p:nvCxnSpPr>
          <p:cNvPr id="32" name="구부러진 연결선 31"/>
          <p:cNvCxnSpPr/>
          <p:nvPr/>
        </p:nvCxnSpPr>
        <p:spPr>
          <a:xfrm rot="16200000" flipV="1">
            <a:off x="4218206" y="3981353"/>
            <a:ext cx="360398" cy="243864"/>
          </a:xfrm>
          <a:prstGeom prst="curvedConnector4">
            <a:avLst>
              <a:gd name="adj1" fmla="val 28650"/>
              <a:gd name="adj2" fmla="val 193741"/>
            </a:avLst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48" name="구부러진 연결선 47"/>
          <p:cNvCxnSpPr/>
          <p:nvPr/>
        </p:nvCxnSpPr>
        <p:spPr>
          <a:xfrm flipV="1">
            <a:off x="5724466" y="4151987"/>
            <a:ext cx="1415463" cy="90913"/>
          </a:xfrm>
          <a:prstGeom prst="curvedConnector3">
            <a:avLst/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49" name="구부러진 연결선 48"/>
          <p:cNvCxnSpPr/>
          <p:nvPr/>
        </p:nvCxnSpPr>
        <p:spPr>
          <a:xfrm>
            <a:off x="5573854" y="3974069"/>
            <a:ext cx="1566075" cy="177918"/>
          </a:xfrm>
          <a:prstGeom prst="curvedConnector3">
            <a:avLst/>
          </a:prstGeom>
          <a:noFill/>
          <a:ln w="19050" cap="flat" cmpd="sng" algn="ctr">
            <a:solidFill>
              <a:srgbClr val="FF0000"/>
            </a:solidFill>
            <a:prstDash val="sysDot"/>
            <a:headEnd type="none" w="med" len="med"/>
            <a:tailEnd type="triangle"/>
          </a:ln>
          <a:effectLst/>
        </p:spPr>
      </p:cxnSp>
      <p:cxnSp>
        <p:nvCxnSpPr>
          <p:cNvPr id="50" name="구부러진 연결선 49"/>
          <p:cNvCxnSpPr/>
          <p:nvPr/>
        </p:nvCxnSpPr>
        <p:spPr>
          <a:xfrm flipV="1">
            <a:off x="5724466" y="3645020"/>
            <a:ext cx="1449630" cy="191907"/>
          </a:xfrm>
          <a:prstGeom prst="curvedConnector3">
            <a:avLst/>
          </a:prstGeom>
          <a:noFill/>
          <a:ln w="19050" cap="flat" cmpd="sng" algn="ctr">
            <a:solidFill>
              <a:srgbClr val="0070C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6" name="직선 연결선 15"/>
          <p:cNvCxnSpPr/>
          <p:nvPr/>
        </p:nvCxnSpPr>
        <p:spPr>
          <a:xfrm flipH="1">
            <a:off x="6248468" y="3975100"/>
            <a:ext cx="88832" cy="111407"/>
          </a:xfrm>
          <a:prstGeom prst="line">
            <a:avLst/>
          </a:prstGeom>
          <a:ln w="127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248400" y="3971925"/>
            <a:ext cx="103588" cy="114219"/>
          </a:xfrm>
          <a:prstGeom prst="line">
            <a:avLst/>
          </a:prstGeom>
          <a:ln w="127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16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1.9. </a:t>
            </a:r>
            <a:r>
              <a:rPr lang="ko-KR" altLang="en-US" dirty="0"/>
              <a:t>참조에 의한 호출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38" name="내용 개체 틀 37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272480" y="1326046"/>
            <a:ext cx="8877300" cy="4619625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3274734" y="2132856"/>
            <a:ext cx="6281575" cy="2664296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3274735" y="2286171"/>
            <a:ext cx="6069212" cy="2370001"/>
            <a:chOff x="1784648" y="2204864"/>
            <a:chExt cx="6069212" cy="2370001"/>
          </a:xfrm>
        </p:grpSpPr>
        <p:grpSp>
          <p:nvGrpSpPr>
            <p:cNvPr id="66" name="그룹 65"/>
            <p:cNvGrpSpPr/>
            <p:nvPr/>
          </p:nvGrpSpPr>
          <p:grpSpPr>
            <a:xfrm>
              <a:off x="1784648" y="2204864"/>
              <a:ext cx="6069212" cy="1746963"/>
              <a:chOff x="1764108" y="2205351"/>
              <a:chExt cx="6069212" cy="1746963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2648744" y="2924944"/>
                <a:ext cx="1656184" cy="3603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ko-KR" altLang="en-US" sz="1400" dirty="0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2648744" y="3285342"/>
                <a:ext cx="1656184" cy="3603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2648744" y="2205351"/>
                <a:ext cx="1656184" cy="3603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ko-KR" altLang="en-US" sz="1400" dirty="0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648744" y="2565749"/>
                <a:ext cx="1656184" cy="3603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endParaRPr lang="ko-KR" altLang="en-US" sz="14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01484" y="3644537"/>
                <a:ext cx="9507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Stack</a:t>
                </a:r>
                <a:endParaRPr lang="ko-KR" altLang="en-US" sz="1400" dirty="0"/>
              </a:p>
            </p:txBody>
          </p:sp>
          <p:cxnSp>
            <p:nvCxnSpPr>
              <p:cNvPr id="77" name="직선 연결선 76"/>
              <p:cNvCxnSpPr/>
              <p:nvPr/>
            </p:nvCxnSpPr>
            <p:spPr>
              <a:xfrm flipH="1" flipV="1">
                <a:off x="2360712" y="3465541"/>
                <a:ext cx="288032" cy="17899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직선 연결선 77"/>
              <p:cNvCxnSpPr/>
              <p:nvPr/>
            </p:nvCxnSpPr>
            <p:spPr>
              <a:xfrm flipH="1" flipV="1">
                <a:off x="2360712" y="3105142"/>
                <a:ext cx="288032" cy="178996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9" name="TextBox 78"/>
              <p:cNvSpPr txBox="1"/>
              <p:nvPr/>
            </p:nvSpPr>
            <p:spPr>
              <a:xfrm>
                <a:off x="4304928" y="3311652"/>
                <a:ext cx="769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L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04928" y="2946433"/>
                <a:ext cx="769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foo</a:t>
                </a:r>
                <a:endParaRPr lang="ko-KR" altLang="en-US" sz="14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764108" y="2611102"/>
                <a:ext cx="936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1400" dirty="0"/>
                  <a:t>func2() </a:t>
                </a:r>
              </a:p>
              <a:p>
                <a:pPr algn="r"/>
                <a:r>
                  <a:rPr lang="ko-KR" altLang="en-US" sz="1400" dirty="0"/>
                  <a:t>함수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영역</a:t>
                </a: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5281746" y="2205351"/>
                <a:ext cx="2551574" cy="14403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5556903" y="319464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/>
                  <a:t>1</a:t>
                </a:r>
                <a:endParaRPr lang="ko-KR" altLang="en-US" sz="1400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5816773" y="319464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/>
                  <a:t>2</a:t>
                </a:r>
                <a:endParaRPr lang="ko-KR" altLang="en-US" sz="1400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6076805" y="319464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/>
                  <a:t>3</a:t>
                </a:r>
                <a:endParaRPr lang="ko-KR" altLang="en-US" sz="1400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6336836" y="319464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/>
                  <a:t>4</a:t>
                </a:r>
                <a:endParaRPr lang="ko-KR" altLang="en-US" sz="1400" dirty="0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6600339" y="3194641"/>
                <a:ext cx="260193" cy="3603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/>
                  <a:t>5</a:t>
                </a:r>
                <a:endParaRPr lang="ko-KR" altLang="en-US" sz="1400" dirty="0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6856899" y="3194641"/>
                <a:ext cx="260193" cy="36039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6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2832770" y="3334461"/>
              <a:ext cx="13292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 2532935735816</a:t>
              </a:r>
              <a:endParaRPr lang="ko-KR" altLang="en-US" sz="1100" dirty="0"/>
            </a:p>
          </p:txBody>
        </p:sp>
        <p:cxnSp>
          <p:nvCxnSpPr>
            <p:cNvPr id="68" name="구부러진 연결선 67"/>
            <p:cNvCxnSpPr>
              <a:stCxn id="67" idx="3"/>
              <a:endCxn id="83" idx="1"/>
            </p:cNvCxnSpPr>
            <p:nvPr/>
          </p:nvCxnSpPr>
          <p:spPr>
            <a:xfrm flipV="1">
              <a:off x="4161980" y="3374353"/>
              <a:ext cx="1415463" cy="90913"/>
            </a:xfrm>
            <a:prstGeom prst="curvedConnector3">
              <a:avLst/>
            </a:prstGeom>
            <a:noFill/>
            <a:ln w="19050" cap="flat" cmpd="sng" algn="ctr">
              <a:solidFill>
                <a:srgbClr val="0066FF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69" name="직사각형 68"/>
            <p:cNvSpPr/>
            <p:nvPr/>
          </p:nvSpPr>
          <p:spPr>
            <a:xfrm>
              <a:off x="2832770" y="2987305"/>
              <a:ext cx="132921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dirty="0"/>
                <a:t> 2532935735816</a:t>
              </a:r>
              <a:endParaRPr lang="ko-KR" altLang="en-US" sz="1100" dirty="0"/>
            </a:p>
          </p:txBody>
        </p:sp>
        <p:cxnSp>
          <p:nvCxnSpPr>
            <p:cNvPr id="70" name="구부러진 연결선 69"/>
            <p:cNvCxnSpPr>
              <a:endCxn id="83" idx="1"/>
            </p:cNvCxnSpPr>
            <p:nvPr/>
          </p:nvCxnSpPr>
          <p:spPr>
            <a:xfrm>
              <a:off x="4161980" y="3118110"/>
              <a:ext cx="1415463" cy="256243"/>
            </a:xfrm>
            <a:prstGeom prst="curvedConnector3">
              <a:avLst/>
            </a:prstGeom>
            <a:noFill/>
            <a:ln w="19050" cap="flat" cmpd="sng" algn="ctr">
              <a:solidFill>
                <a:srgbClr val="0066FF"/>
              </a:solidFill>
              <a:prstDash val="solid"/>
              <a:headEnd type="none" w="med" len="med"/>
              <a:tailEnd type="triangle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3296036" y="4051645"/>
              <a:ext cx="2058863" cy="523220"/>
            </a:xfrm>
            <a:prstGeom prst="rect">
              <a:avLst/>
            </a:prstGeom>
            <a:solidFill>
              <a:srgbClr val="FFDDD5"/>
            </a:solidFill>
            <a:ln>
              <a:solidFill>
                <a:srgbClr val="EF4A4A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400" dirty="0">
                  <a:solidFill>
                    <a:srgbClr val="FF0000"/>
                  </a:solidFill>
                </a:rPr>
                <a:t> </a:t>
              </a:r>
              <a:r>
                <a:rPr lang="ko-KR" altLang="en-US" sz="1400" dirty="0">
                  <a:solidFill>
                    <a:srgbClr val="FF0000"/>
                  </a:solidFill>
                </a:rPr>
                <a:t>리스트</a:t>
              </a:r>
              <a:r>
                <a:rPr lang="en-US" altLang="ko-KR" sz="1400" dirty="0">
                  <a:solidFill>
                    <a:srgbClr val="FF0000"/>
                  </a:solidFill>
                </a:rPr>
                <a:t> L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의</a:t>
              </a:r>
              <a:r>
                <a:rPr lang="en-US" altLang="ko-KR" sz="1400" dirty="0">
                  <a:solidFill>
                    <a:srgbClr val="FF0000"/>
                  </a:solidFill>
                </a:rPr>
                <a:t> </a:t>
              </a:r>
              <a:r>
                <a:rPr lang="ko-KR" altLang="en-US" sz="1400" dirty="0">
                  <a:solidFill>
                    <a:srgbClr val="FF0000"/>
                  </a:solidFill>
                </a:rPr>
                <a:t>주소는 </a:t>
              </a:r>
              <a:r>
                <a:rPr lang="en-US" altLang="ko-KR" sz="1400" dirty="0">
                  <a:solidFill>
                    <a:srgbClr val="FF0000"/>
                  </a:solidFill>
                </a:rPr>
                <a:t> 2532935735816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52132" y="4051645"/>
              <a:ext cx="2058863" cy="523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US" altLang="ko-KR" sz="1400" dirty="0">
                  <a:solidFill>
                    <a:srgbClr val="002060"/>
                  </a:solidFill>
                </a:rPr>
                <a:t> </a:t>
              </a:r>
              <a:r>
                <a:rPr lang="en-US" altLang="ko-KR" sz="1400" dirty="0" err="1">
                  <a:solidFill>
                    <a:srgbClr val="002060"/>
                  </a:solidFill>
                </a:rPr>
                <a:t>foo.append</a:t>
              </a:r>
              <a:r>
                <a:rPr lang="en-US" altLang="ko-KR" sz="1400" dirty="0">
                  <a:solidFill>
                    <a:srgbClr val="002060"/>
                  </a:solidFill>
                </a:rPr>
                <a:t>(6) </a:t>
              </a:r>
              <a:r>
                <a:rPr lang="ko-KR" altLang="en-US" sz="1400" dirty="0">
                  <a:solidFill>
                    <a:srgbClr val="002060"/>
                  </a:solidFill>
                </a:rPr>
                <a:t>에 의한 추가</a:t>
              </a:r>
            </a:p>
          </p:txBody>
        </p:sp>
      </p:grpSp>
      <p:cxnSp>
        <p:nvCxnSpPr>
          <p:cNvPr id="89" name="구부러진 연결선 88"/>
          <p:cNvCxnSpPr>
            <a:stCxn id="83" idx="1"/>
            <a:endCxn id="71" idx="0"/>
          </p:cNvCxnSpPr>
          <p:nvPr/>
        </p:nvCxnSpPr>
        <p:spPr>
          <a:xfrm rot="10800000" flipV="1">
            <a:off x="5815556" y="3455660"/>
            <a:ext cx="1251975" cy="677292"/>
          </a:xfrm>
          <a:prstGeom prst="curvedConnector2">
            <a:avLst/>
          </a:prstGeom>
          <a:noFill/>
          <a:ln w="19050" cap="flat" cmpd="sng" algn="ctr">
            <a:solidFill>
              <a:srgbClr val="FF0000"/>
            </a:solidFill>
            <a:prstDash val="sysDot"/>
            <a:headEnd type="none" w="med" len="med"/>
            <a:tailEnd type="triangle"/>
          </a:ln>
          <a:effectLst/>
        </p:spPr>
      </p:cxnSp>
      <p:cxnSp>
        <p:nvCxnSpPr>
          <p:cNvPr id="95" name="구부러진 연결선 94"/>
          <p:cNvCxnSpPr>
            <a:stCxn id="88" idx="2"/>
          </p:cNvCxnSpPr>
          <p:nvPr/>
        </p:nvCxnSpPr>
        <p:spPr>
          <a:xfrm rot="5400000">
            <a:off x="8067354" y="3695016"/>
            <a:ext cx="489426" cy="371112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accent5">
                <a:lumMod val="50000"/>
              </a:schemeClr>
            </a:solidFill>
            <a:prstDash val="sysDot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8882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1.10. </a:t>
            </a:r>
            <a:r>
              <a:rPr lang="ko-KR" altLang="en-US" dirty="0"/>
              <a:t>함수 이름 변경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함수 정의는 현재 심볼 테이블에 함수 이름을 지정</a:t>
            </a:r>
            <a:endParaRPr lang="en-US" altLang="ko-KR" sz="2000" dirty="0"/>
          </a:p>
          <a:p>
            <a:r>
              <a:rPr lang="ko-KR" altLang="en-US" sz="2000" dirty="0"/>
              <a:t>함수 이름의 값은 인터프리터가 사용자 정의 함수로 인식하는 유형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2"/>
          <a:srcRect b="16666"/>
          <a:stretch/>
        </p:blipFill>
        <p:spPr>
          <a:xfrm>
            <a:off x="560512" y="1971314"/>
            <a:ext cx="7888871" cy="428869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85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1.11. </a:t>
            </a:r>
            <a:r>
              <a:rPr lang="ko-KR" altLang="en-US" dirty="0"/>
              <a:t>함수 이름 변경과 실행 결과 저장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함수를 다른 이름의 변수에 할당하는 것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9" name="내용 개체 틀 8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560441" y="1652626"/>
            <a:ext cx="9140328" cy="35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9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 </a:t>
            </a:r>
            <a:r>
              <a:rPr lang="ko-KR" altLang="en-US" dirty="0"/>
              <a:t>개념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grpSp>
        <p:nvGrpSpPr>
          <p:cNvPr id="5" name="object 4"/>
          <p:cNvGrpSpPr/>
          <p:nvPr/>
        </p:nvGrpSpPr>
        <p:grpSpPr>
          <a:xfrm>
            <a:off x="344488" y="1725769"/>
            <a:ext cx="3630563" cy="4064813"/>
            <a:chOff x="314325" y="1207465"/>
            <a:chExt cx="5287645" cy="4617720"/>
          </a:xfrm>
        </p:grpSpPr>
        <p:pic>
          <p:nvPicPr>
            <p:cNvPr id="6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325" y="1207465"/>
              <a:ext cx="5287517" cy="4617720"/>
            </a:xfrm>
            <a:prstGeom prst="rect">
              <a:avLst/>
            </a:prstGeom>
          </p:spPr>
        </p:pic>
        <p:sp>
          <p:nvSpPr>
            <p:cNvPr id="7" name="object 6"/>
            <p:cNvSpPr/>
            <p:nvPr/>
          </p:nvSpPr>
          <p:spPr>
            <a:xfrm>
              <a:off x="2500248" y="1711324"/>
              <a:ext cx="1143635" cy="594360"/>
            </a:xfrm>
            <a:custGeom>
              <a:avLst/>
              <a:gdLst/>
              <a:ahLst/>
              <a:cxnLst/>
              <a:rect l="l" t="t" r="r" b="b"/>
              <a:pathLst>
                <a:path w="1143635" h="594360">
                  <a:moveTo>
                    <a:pt x="153924" y="389127"/>
                  </a:moveTo>
                  <a:lnTo>
                    <a:pt x="0" y="593089"/>
                  </a:lnTo>
                  <a:lnTo>
                    <a:pt x="255650" y="593851"/>
                  </a:lnTo>
                  <a:lnTo>
                    <a:pt x="230156" y="542544"/>
                  </a:lnTo>
                  <a:lnTo>
                    <a:pt x="187578" y="542544"/>
                  </a:lnTo>
                  <a:lnTo>
                    <a:pt x="153669" y="474345"/>
                  </a:lnTo>
                  <a:lnTo>
                    <a:pt x="187841" y="457386"/>
                  </a:lnTo>
                  <a:lnTo>
                    <a:pt x="153924" y="389127"/>
                  </a:lnTo>
                  <a:close/>
                </a:path>
                <a:path w="1143635" h="594360">
                  <a:moveTo>
                    <a:pt x="187841" y="457386"/>
                  </a:moveTo>
                  <a:lnTo>
                    <a:pt x="153669" y="474345"/>
                  </a:lnTo>
                  <a:lnTo>
                    <a:pt x="187578" y="542544"/>
                  </a:lnTo>
                  <a:lnTo>
                    <a:pt x="221735" y="525597"/>
                  </a:lnTo>
                  <a:lnTo>
                    <a:pt x="187841" y="457386"/>
                  </a:lnTo>
                  <a:close/>
                </a:path>
                <a:path w="1143635" h="594360">
                  <a:moveTo>
                    <a:pt x="221735" y="525597"/>
                  </a:moveTo>
                  <a:lnTo>
                    <a:pt x="187578" y="542544"/>
                  </a:lnTo>
                  <a:lnTo>
                    <a:pt x="230156" y="542544"/>
                  </a:lnTo>
                  <a:lnTo>
                    <a:pt x="221735" y="525597"/>
                  </a:lnTo>
                  <a:close/>
                </a:path>
                <a:path w="1143635" h="594360">
                  <a:moveTo>
                    <a:pt x="1109472" y="0"/>
                  </a:moveTo>
                  <a:lnTo>
                    <a:pt x="187841" y="457386"/>
                  </a:lnTo>
                  <a:lnTo>
                    <a:pt x="221735" y="525597"/>
                  </a:lnTo>
                  <a:lnTo>
                    <a:pt x="1143380" y="68325"/>
                  </a:lnTo>
                  <a:lnTo>
                    <a:pt x="11094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/>
            <p:cNvSpPr/>
            <p:nvPr/>
          </p:nvSpPr>
          <p:spPr>
            <a:xfrm>
              <a:off x="2822067" y="2299842"/>
              <a:ext cx="1109980" cy="577215"/>
            </a:xfrm>
            <a:custGeom>
              <a:avLst/>
              <a:gdLst/>
              <a:ahLst/>
              <a:cxnLst/>
              <a:rect l="l" t="t" r="r" b="b"/>
              <a:pathLst>
                <a:path w="1109979" h="577214">
                  <a:moveTo>
                    <a:pt x="204850" y="407035"/>
                  </a:moveTo>
                  <a:lnTo>
                    <a:pt x="0" y="508508"/>
                  </a:lnTo>
                  <a:lnTo>
                    <a:pt x="33908" y="576834"/>
                  </a:lnTo>
                  <a:lnTo>
                    <a:pt x="238632" y="475234"/>
                  </a:lnTo>
                  <a:lnTo>
                    <a:pt x="204850" y="407035"/>
                  </a:lnTo>
                  <a:close/>
                </a:path>
                <a:path w="1109979" h="577214">
                  <a:moveTo>
                    <a:pt x="477900" y="271526"/>
                  </a:moveTo>
                  <a:lnTo>
                    <a:pt x="273050" y="373126"/>
                  </a:lnTo>
                  <a:lnTo>
                    <a:pt x="306958" y="441452"/>
                  </a:lnTo>
                  <a:lnTo>
                    <a:pt x="511809" y="339852"/>
                  </a:lnTo>
                  <a:lnTo>
                    <a:pt x="477900" y="271526"/>
                  </a:lnTo>
                  <a:close/>
                </a:path>
                <a:path w="1109979" h="577214">
                  <a:moveTo>
                    <a:pt x="750950" y="136144"/>
                  </a:moveTo>
                  <a:lnTo>
                    <a:pt x="546227" y="237744"/>
                  </a:lnTo>
                  <a:lnTo>
                    <a:pt x="580008" y="305943"/>
                  </a:lnTo>
                  <a:lnTo>
                    <a:pt x="784859" y="204343"/>
                  </a:lnTo>
                  <a:lnTo>
                    <a:pt x="750950" y="136144"/>
                  </a:lnTo>
                  <a:close/>
                </a:path>
                <a:path w="1109979" h="577214">
                  <a:moveTo>
                    <a:pt x="1071350" y="51308"/>
                  </a:moveTo>
                  <a:lnTo>
                    <a:pt x="921893" y="51308"/>
                  </a:lnTo>
                  <a:lnTo>
                    <a:pt x="955802" y="119634"/>
                  </a:lnTo>
                  <a:lnTo>
                    <a:pt x="921673" y="136550"/>
                  </a:lnTo>
                  <a:lnTo>
                    <a:pt x="955547" y="204851"/>
                  </a:lnTo>
                  <a:lnTo>
                    <a:pt x="1071350" y="51308"/>
                  </a:lnTo>
                  <a:close/>
                </a:path>
                <a:path w="1109979" h="577214">
                  <a:moveTo>
                    <a:pt x="887789" y="68233"/>
                  </a:moveTo>
                  <a:lnTo>
                    <a:pt x="819277" y="102235"/>
                  </a:lnTo>
                  <a:lnTo>
                    <a:pt x="853058" y="170561"/>
                  </a:lnTo>
                  <a:lnTo>
                    <a:pt x="921673" y="136550"/>
                  </a:lnTo>
                  <a:lnTo>
                    <a:pt x="887789" y="68233"/>
                  </a:lnTo>
                  <a:close/>
                </a:path>
                <a:path w="1109979" h="577214">
                  <a:moveTo>
                    <a:pt x="921893" y="51308"/>
                  </a:moveTo>
                  <a:lnTo>
                    <a:pt x="887789" y="68233"/>
                  </a:lnTo>
                  <a:lnTo>
                    <a:pt x="921673" y="136550"/>
                  </a:lnTo>
                  <a:lnTo>
                    <a:pt x="955802" y="119634"/>
                  </a:lnTo>
                  <a:lnTo>
                    <a:pt x="921893" y="51308"/>
                  </a:lnTo>
                  <a:close/>
                </a:path>
                <a:path w="1109979" h="577214">
                  <a:moveTo>
                    <a:pt x="853947" y="0"/>
                  </a:moveTo>
                  <a:lnTo>
                    <a:pt x="887789" y="68233"/>
                  </a:lnTo>
                  <a:lnTo>
                    <a:pt x="921893" y="51308"/>
                  </a:lnTo>
                  <a:lnTo>
                    <a:pt x="1071350" y="51308"/>
                  </a:lnTo>
                  <a:lnTo>
                    <a:pt x="1109471" y="762"/>
                  </a:lnTo>
                  <a:lnTo>
                    <a:pt x="85394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8"/>
          <p:cNvSpPr/>
          <p:nvPr/>
        </p:nvSpPr>
        <p:spPr>
          <a:xfrm>
            <a:off x="4073757" y="1569820"/>
            <a:ext cx="2956560" cy="1076960"/>
          </a:xfrm>
          <a:custGeom>
            <a:avLst/>
            <a:gdLst/>
            <a:ahLst/>
            <a:cxnLst/>
            <a:rect l="l" t="t" r="r" b="b"/>
            <a:pathLst>
              <a:path w="2956559" h="1076960">
                <a:moveTo>
                  <a:pt x="862408" y="1076724"/>
                </a:moveTo>
                <a:lnTo>
                  <a:pt x="751918" y="895368"/>
                </a:lnTo>
                <a:lnTo>
                  <a:pt x="684559" y="882297"/>
                </a:lnTo>
                <a:lnTo>
                  <a:pt x="620110" y="868260"/>
                </a:lnTo>
                <a:lnTo>
                  <a:pt x="558609" y="853302"/>
                </a:lnTo>
                <a:lnTo>
                  <a:pt x="500096" y="837469"/>
                </a:lnTo>
                <a:lnTo>
                  <a:pt x="444609" y="820804"/>
                </a:lnTo>
                <a:lnTo>
                  <a:pt x="392187" y="803354"/>
                </a:lnTo>
                <a:lnTo>
                  <a:pt x="342869" y="785163"/>
                </a:lnTo>
                <a:lnTo>
                  <a:pt x="296693" y="766276"/>
                </a:lnTo>
                <a:lnTo>
                  <a:pt x="253698" y="746739"/>
                </a:lnTo>
                <a:lnTo>
                  <a:pt x="213924" y="726596"/>
                </a:lnTo>
                <a:lnTo>
                  <a:pt x="177407" y="705893"/>
                </a:lnTo>
                <a:lnTo>
                  <a:pt x="144189" y="684674"/>
                </a:lnTo>
                <a:lnTo>
                  <a:pt x="87799" y="640870"/>
                </a:lnTo>
                <a:lnTo>
                  <a:pt x="45064" y="595544"/>
                </a:lnTo>
                <a:lnTo>
                  <a:pt x="16293" y="549058"/>
                </a:lnTo>
                <a:lnTo>
                  <a:pt x="1797" y="501770"/>
                </a:lnTo>
                <a:lnTo>
                  <a:pt x="0" y="477939"/>
                </a:lnTo>
                <a:lnTo>
                  <a:pt x="1887" y="454042"/>
                </a:lnTo>
                <a:lnTo>
                  <a:pt x="16870" y="406234"/>
                </a:lnTo>
                <a:lnTo>
                  <a:pt x="47059" y="358706"/>
                </a:lnTo>
                <a:lnTo>
                  <a:pt x="92763" y="311819"/>
                </a:lnTo>
                <a:lnTo>
                  <a:pt x="154291" y="265932"/>
                </a:lnTo>
                <a:lnTo>
                  <a:pt x="191086" y="243477"/>
                </a:lnTo>
                <a:lnTo>
                  <a:pt x="253271" y="210852"/>
                </a:lnTo>
                <a:lnTo>
                  <a:pt x="322118" y="180398"/>
                </a:lnTo>
                <a:lnTo>
                  <a:pt x="358890" y="165998"/>
                </a:lnTo>
                <a:lnTo>
                  <a:pt x="397147" y="152157"/>
                </a:lnTo>
                <a:lnTo>
                  <a:pt x="436829" y="138881"/>
                </a:lnTo>
                <a:lnTo>
                  <a:pt x="477876" y="126173"/>
                </a:lnTo>
                <a:lnTo>
                  <a:pt x="520227" y="114041"/>
                </a:lnTo>
                <a:lnTo>
                  <a:pt x="563824" y="102490"/>
                </a:lnTo>
                <a:lnTo>
                  <a:pt x="608604" y="91524"/>
                </a:lnTo>
                <a:lnTo>
                  <a:pt x="654509" y="81150"/>
                </a:lnTo>
                <a:lnTo>
                  <a:pt x="701479" y="71372"/>
                </a:lnTo>
                <a:lnTo>
                  <a:pt x="749452" y="62197"/>
                </a:lnTo>
                <a:lnTo>
                  <a:pt x="798369" y="53629"/>
                </a:lnTo>
                <a:lnTo>
                  <a:pt x="848169" y="45674"/>
                </a:lnTo>
                <a:lnTo>
                  <a:pt x="898793" y="38337"/>
                </a:lnTo>
                <a:lnTo>
                  <a:pt x="950181" y="31625"/>
                </a:lnTo>
                <a:lnTo>
                  <a:pt x="1002272" y="25541"/>
                </a:lnTo>
                <a:lnTo>
                  <a:pt x="1055005" y="20092"/>
                </a:lnTo>
                <a:lnTo>
                  <a:pt x="1108322" y="15284"/>
                </a:lnTo>
                <a:lnTo>
                  <a:pt x="1162161" y="11120"/>
                </a:lnTo>
                <a:lnTo>
                  <a:pt x="1216463" y="7608"/>
                </a:lnTo>
                <a:lnTo>
                  <a:pt x="1271167" y="4752"/>
                </a:lnTo>
                <a:lnTo>
                  <a:pt x="1326214" y="2558"/>
                </a:lnTo>
                <a:lnTo>
                  <a:pt x="1381543" y="1031"/>
                </a:lnTo>
                <a:lnTo>
                  <a:pt x="1437093" y="176"/>
                </a:lnTo>
                <a:lnTo>
                  <a:pt x="1492805" y="0"/>
                </a:lnTo>
                <a:lnTo>
                  <a:pt x="1548619" y="506"/>
                </a:lnTo>
                <a:lnTo>
                  <a:pt x="1604475" y="1702"/>
                </a:lnTo>
                <a:lnTo>
                  <a:pt x="1660312" y="3592"/>
                </a:lnTo>
                <a:lnTo>
                  <a:pt x="1716070" y="6182"/>
                </a:lnTo>
                <a:lnTo>
                  <a:pt x="1771689" y="9476"/>
                </a:lnTo>
                <a:lnTo>
                  <a:pt x="1827108" y="13482"/>
                </a:lnTo>
                <a:lnTo>
                  <a:pt x="1882269" y="18203"/>
                </a:lnTo>
                <a:lnTo>
                  <a:pt x="1937110" y="23645"/>
                </a:lnTo>
                <a:lnTo>
                  <a:pt x="1991571" y="29814"/>
                </a:lnTo>
                <a:lnTo>
                  <a:pt x="2045593" y="36716"/>
                </a:lnTo>
                <a:lnTo>
                  <a:pt x="2099114" y="44355"/>
                </a:lnTo>
                <a:lnTo>
                  <a:pt x="2152076" y="52737"/>
                </a:lnTo>
                <a:lnTo>
                  <a:pt x="2204417" y="61867"/>
                </a:lnTo>
                <a:lnTo>
                  <a:pt x="2271777" y="74938"/>
                </a:lnTo>
                <a:lnTo>
                  <a:pt x="2336226" y="88975"/>
                </a:lnTo>
                <a:lnTo>
                  <a:pt x="2397727" y="103933"/>
                </a:lnTo>
                <a:lnTo>
                  <a:pt x="2456240" y="119766"/>
                </a:lnTo>
                <a:lnTo>
                  <a:pt x="2511727" y="136431"/>
                </a:lnTo>
                <a:lnTo>
                  <a:pt x="2564149" y="153881"/>
                </a:lnTo>
                <a:lnTo>
                  <a:pt x="2613468" y="172072"/>
                </a:lnTo>
                <a:lnTo>
                  <a:pt x="2659645" y="190959"/>
                </a:lnTo>
                <a:lnTo>
                  <a:pt x="2702641" y="210496"/>
                </a:lnTo>
                <a:lnTo>
                  <a:pt x="2742417" y="230639"/>
                </a:lnTo>
                <a:lnTo>
                  <a:pt x="2778934" y="251342"/>
                </a:lnTo>
                <a:lnTo>
                  <a:pt x="2812154" y="272561"/>
                </a:lnTo>
                <a:lnTo>
                  <a:pt x="2868549" y="316365"/>
                </a:lnTo>
                <a:lnTo>
                  <a:pt x="2911290" y="361691"/>
                </a:lnTo>
                <a:lnTo>
                  <a:pt x="2940068" y="408178"/>
                </a:lnTo>
                <a:lnTo>
                  <a:pt x="2954572" y="455465"/>
                </a:lnTo>
                <a:lnTo>
                  <a:pt x="2956376" y="479297"/>
                </a:lnTo>
                <a:lnTo>
                  <a:pt x="2954495" y="503193"/>
                </a:lnTo>
                <a:lnTo>
                  <a:pt x="2939524" y="551001"/>
                </a:lnTo>
                <a:lnTo>
                  <a:pt x="2909352" y="598529"/>
                </a:lnTo>
                <a:lnTo>
                  <a:pt x="2863667" y="645416"/>
                </a:lnTo>
                <a:lnTo>
                  <a:pt x="2802160" y="691303"/>
                </a:lnTo>
                <a:lnTo>
                  <a:pt x="2765376" y="713758"/>
                </a:lnTo>
                <a:lnTo>
                  <a:pt x="2702376" y="746726"/>
                </a:lnTo>
                <a:lnTo>
                  <a:pt x="2632169" y="777607"/>
                </a:lnTo>
                <a:lnTo>
                  <a:pt x="2594517" y="792239"/>
                </a:lnTo>
                <a:lnTo>
                  <a:pt x="2555246" y="806321"/>
                </a:lnTo>
                <a:lnTo>
                  <a:pt x="2514419" y="819841"/>
                </a:lnTo>
                <a:lnTo>
                  <a:pt x="2472098" y="832790"/>
                </a:lnTo>
                <a:lnTo>
                  <a:pt x="2428342" y="845157"/>
                </a:lnTo>
                <a:lnTo>
                  <a:pt x="2383215" y="856934"/>
                </a:lnTo>
                <a:lnTo>
                  <a:pt x="2336776" y="868110"/>
                </a:lnTo>
                <a:lnTo>
                  <a:pt x="2289088" y="878675"/>
                </a:lnTo>
                <a:lnTo>
                  <a:pt x="2240211" y="888620"/>
                </a:lnTo>
                <a:lnTo>
                  <a:pt x="2190208" y="897934"/>
                </a:lnTo>
                <a:lnTo>
                  <a:pt x="2139139" y="906608"/>
                </a:lnTo>
                <a:lnTo>
                  <a:pt x="2087066" y="914631"/>
                </a:lnTo>
                <a:lnTo>
                  <a:pt x="2034051" y="921994"/>
                </a:lnTo>
                <a:lnTo>
                  <a:pt x="1980154" y="928688"/>
                </a:lnTo>
                <a:lnTo>
                  <a:pt x="1925436" y="934701"/>
                </a:lnTo>
                <a:lnTo>
                  <a:pt x="1869961" y="940025"/>
                </a:lnTo>
                <a:lnTo>
                  <a:pt x="1813787" y="944649"/>
                </a:lnTo>
                <a:lnTo>
                  <a:pt x="1756978" y="948564"/>
                </a:lnTo>
                <a:lnTo>
                  <a:pt x="1699594" y="951759"/>
                </a:lnTo>
                <a:lnTo>
                  <a:pt x="1641697" y="954225"/>
                </a:lnTo>
                <a:lnTo>
                  <a:pt x="1583347" y="955952"/>
                </a:lnTo>
                <a:lnTo>
                  <a:pt x="1524608" y="956930"/>
                </a:lnTo>
                <a:lnTo>
                  <a:pt x="1465539" y="957148"/>
                </a:lnTo>
                <a:lnTo>
                  <a:pt x="1406202" y="956599"/>
                </a:lnTo>
                <a:lnTo>
                  <a:pt x="1346658" y="955270"/>
                </a:lnTo>
                <a:lnTo>
                  <a:pt x="1286969" y="953153"/>
                </a:lnTo>
                <a:lnTo>
                  <a:pt x="862408" y="10767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 txBox="1"/>
          <p:nvPr/>
        </p:nvSpPr>
        <p:spPr>
          <a:xfrm>
            <a:off x="5158288" y="1801614"/>
            <a:ext cx="787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>
                <a:latin typeface="맑은 고딕"/>
                <a:cs typeface="맑은 고딕"/>
              </a:rPr>
              <a:t>마당</a:t>
            </a:r>
            <a:endParaRPr sz="3000">
              <a:latin typeface="맑은 고딕"/>
              <a:cs typeface="맑은 고딕"/>
            </a:endParaRPr>
          </a:p>
        </p:txBody>
      </p:sp>
      <p:sp>
        <p:nvSpPr>
          <p:cNvPr id="11" name="object 10"/>
          <p:cNvSpPr/>
          <p:nvPr/>
        </p:nvSpPr>
        <p:spPr>
          <a:xfrm>
            <a:off x="4073757" y="3043528"/>
            <a:ext cx="2956560" cy="1076960"/>
          </a:xfrm>
          <a:custGeom>
            <a:avLst/>
            <a:gdLst/>
            <a:ahLst/>
            <a:cxnLst/>
            <a:rect l="l" t="t" r="r" b="b"/>
            <a:pathLst>
              <a:path w="2956559" h="1076960">
                <a:moveTo>
                  <a:pt x="862408" y="1076724"/>
                </a:moveTo>
                <a:lnTo>
                  <a:pt x="751918" y="895368"/>
                </a:lnTo>
                <a:lnTo>
                  <a:pt x="684559" y="882297"/>
                </a:lnTo>
                <a:lnTo>
                  <a:pt x="620110" y="868260"/>
                </a:lnTo>
                <a:lnTo>
                  <a:pt x="558609" y="853302"/>
                </a:lnTo>
                <a:lnTo>
                  <a:pt x="500096" y="837469"/>
                </a:lnTo>
                <a:lnTo>
                  <a:pt x="444609" y="820804"/>
                </a:lnTo>
                <a:lnTo>
                  <a:pt x="392187" y="803354"/>
                </a:lnTo>
                <a:lnTo>
                  <a:pt x="342869" y="785163"/>
                </a:lnTo>
                <a:lnTo>
                  <a:pt x="296693" y="766276"/>
                </a:lnTo>
                <a:lnTo>
                  <a:pt x="253698" y="746739"/>
                </a:lnTo>
                <a:lnTo>
                  <a:pt x="213924" y="726596"/>
                </a:lnTo>
                <a:lnTo>
                  <a:pt x="177407" y="705893"/>
                </a:lnTo>
                <a:lnTo>
                  <a:pt x="144189" y="684674"/>
                </a:lnTo>
                <a:lnTo>
                  <a:pt x="87799" y="640870"/>
                </a:lnTo>
                <a:lnTo>
                  <a:pt x="45064" y="595544"/>
                </a:lnTo>
                <a:lnTo>
                  <a:pt x="16293" y="549058"/>
                </a:lnTo>
                <a:lnTo>
                  <a:pt x="1797" y="501770"/>
                </a:lnTo>
                <a:lnTo>
                  <a:pt x="0" y="477939"/>
                </a:lnTo>
                <a:lnTo>
                  <a:pt x="1887" y="454042"/>
                </a:lnTo>
                <a:lnTo>
                  <a:pt x="16870" y="406234"/>
                </a:lnTo>
                <a:lnTo>
                  <a:pt x="47059" y="358706"/>
                </a:lnTo>
                <a:lnTo>
                  <a:pt x="92763" y="311819"/>
                </a:lnTo>
                <a:lnTo>
                  <a:pt x="154291" y="265932"/>
                </a:lnTo>
                <a:lnTo>
                  <a:pt x="191086" y="243477"/>
                </a:lnTo>
                <a:lnTo>
                  <a:pt x="253271" y="210852"/>
                </a:lnTo>
                <a:lnTo>
                  <a:pt x="322118" y="180398"/>
                </a:lnTo>
                <a:lnTo>
                  <a:pt x="358890" y="165998"/>
                </a:lnTo>
                <a:lnTo>
                  <a:pt x="397147" y="152157"/>
                </a:lnTo>
                <a:lnTo>
                  <a:pt x="436829" y="138881"/>
                </a:lnTo>
                <a:lnTo>
                  <a:pt x="477876" y="126173"/>
                </a:lnTo>
                <a:lnTo>
                  <a:pt x="520227" y="114041"/>
                </a:lnTo>
                <a:lnTo>
                  <a:pt x="563824" y="102490"/>
                </a:lnTo>
                <a:lnTo>
                  <a:pt x="608604" y="91524"/>
                </a:lnTo>
                <a:lnTo>
                  <a:pt x="654509" y="81150"/>
                </a:lnTo>
                <a:lnTo>
                  <a:pt x="701479" y="71372"/>
                </a:lnTo>
                <a:lnTo>
                  <a:pt x="749452" y="62197"/>
                </a:lnTo>
                <a:lnTo>
                  <a:pt x="798369" y="53629"/>
                </a:lnTo>
                <a:lnTo>
                  <a:pt x="848169" y="45674"/>
                </a:lnTo>
                <a:lnTo>
                  <a:pt x="898793" y="38337"/>
                </a:lnTo>
                <a:lnTo>
                  <a:pt x="950181" y="31625"/>
                </a:lnTo>
                <a:lnTo>
                  <a:pt x="1002272" y="25541"/>
                </a:lnTo>
                <a:lnTo>
                  <a:pt x="1055005" y="20092"/>
                </a:lnTo>
                <a:lnTo>
                  <a:pt x="1108322" y="15284"/>
                </a:lnTo>
                <a:lnTo>
                  <a:pt x="1162161" y="11120"/>
                </a:lnTo>
                <a:lnTo>
                  <a:pt x="1216463" y="7608"/>
                </a:lnTo>
                <a:lnTo>
                  <a:pt x="1271167" y="4752"/>
                </a:lnTo>
                <a:lnTo>
                  <a:pt x="1326214" y="2558"/>
                </a:lnTo>
                <a:lnTo>
                  <a:pt x="1381543" y="1031"/>
                </a:lnTo>
                <a:lnTo>
                  <a:pt x="1437093" y="176"/>
                </a:lnTo>
                <a:lnTo>
                  <a:pt x="1492805" y="0"/>
                </a:lnTo>
                <a:lnTo>
                  <a:pt x="1548619" y="506"/>
                </a:lnTo>
                <a:lnTo>
                  <a:pt x="1604475" y="1702"/>
                </a:lnTo>
                <a:lnTo>
                  <a:pt x="1660312" y="3592"/>
                </a:lnTo>
                <a:lnTo>
                  <a:pt x="1716070" y="6182"/>
                </a:lnTo>
                <a:lnTo>
                  <a:pt x="1771689" y="9476"/>
                </a:lnTo>
                <a:lnTo>
                  <a:pt x="1827108" y="13482"/>
                </a:lnTo>
                <a:lnTo>
                  <a:pt x="1882269" y="18203"/>
                </a:lnTo>
                <a:lnTo>
                  <a:pt x="1937110" y="23645"/>
                </a:lnTo>
                <a:lnTo>
                  <a:pt x="1991571" y="29814"/>
                </a:lnTo>
                <a:lnTo>
                  <a:pt x="2045593" y="36716"/>
                </a:lnTo>
                <a:lnTo>
                  <a:pt x="2099114" y="44355"/>
                </a:lnTo>
                <a:lnTo>
                  <a:pt x="2152076" y="52737"/>
                </a:lnTo>
                <a:lnTo>
                  <a:pt x="2204417" y="61867"/>
                </a:lnTo>
                <a:lnTo>
                  <a:pt x="2271777" y="74926"/>
                </a:lnTo>
                <a:lnTo>
                  <a:pt x="2336226" y="88952"/>
                </a:lnTo>
                <a:lnTo>
                  <a:pt x="2397727" y="103899"/>
                </a:lnTo>
                <a:lnTo>
                  <a:pt x="2456240" y="119724"/>
                </a:lnTo>
                <a:lnTo>
                  <a:pt x="2511727" y="136379"/>
                </a:lnTo>
                <a:lnTo>
                  <a:pt x="2564149" y="153822"/>
                </a:lnTo>
                <a:lnTo>
                  <a:pt x="2613468" y="172005"/>
                </a:lnTo>
                <a:lnTo>
                  <a:pt x="2659645" y="190886"/>
                </a:lnTo>
                <a:lnTo>
                  <a:pt x="2702641" y="210417"/>
                </a:lnTo>
                <a:lnTo>
                  <a:pt x="2742417" y="230556"/>
                </a:lnTo>
                <a:lnTo>
                  <a:pt x="2778934" y="251255"/>
                </a:lnTo>
                <a:lnTo>
                  <a:pt x="2812154" y="272471"/>
                </a:lnTo>
                <a:lnTo>
                  <a:pt x="2868549" y="316271"/>
                </a:lnTo>
                <a:lnTo>
                  <a:pt x="2911290" y="361596"/>
                </a:lnTo>
                <a:lnTo>
                  <a:pt x="2940068" y="408085"/>
                </a:lnTo>
                <a:lnTo>
                  <a:pt x="2954572" y="455378"/>
                </a:lnTo>
                <a:lnTo>
                  <a:pt x="2956376" y="479213"/>
                </a:lnTo>
                <a:lnTo>
                  <a:pt x="2954495" y="503115"/>
                </a:lnTo>
                <a:lnTo>
                  <a:pt x="2939524" y="550935"/>
                </a:lnTo>
                <a:lnTo>
                  <a:pt x="2909352" y="598478"/>
                </a:lnTo>
                <a:lnTo>
                  <a:pt x="2863667" y="645383"/>
                </a:lnTo>
                <a:lnTo>
                  <a:pt x="2802160" y="691291"/>
                </a:lnTo>
                <a:lnTo>
                  <a:pt x="2765376" y="713758"/>
                </a:lnTo>
                <a:lnTo>
                  <a:pt x="2702376" y="746704"/>
                </a:lnTo>
                <a:lnTo>
                  <a:pt x="2632169" y="777568"/>
                </a:lnTo>
                <a:lnTo>
                  <a:pt x="2594517" y="792195"/>
                </a:lnTo>
                <a:lnTo>
                  <a:pt x="2555246" y="806271"/>
                </a:lnTo>
                <a:lnTo>
                  <a:pt x="2514419" y="819787"/>
                </a:lnTo>
                <a:lnTo>
                  <a:pt x="2472098" y="832733"/>
                </a:lnTo>
                <a:lnTo>
                  <a:pt x="2428342" y="845098"/>
                </a:lnTo>
                <a:lnTo>
                  <a:pt x="2383215" y="856873"/>
                </a:lnTo>
                <a:lnTo>
                  <a:pt x="2336776" y="868048"/>
                </a:lnTo>
                <a:lnTo>
                  <a:pt x="2289088" y="878612"/>
                </a:lnTo>
                <a:lnTo>
                  <a:pt x="2240211" y="888556"/>
                </a:lnTo>
                <a:lnTo>
                  <a:pt x="2190208" y="897870"/>
                </a:lnTo>
                <a:lnTo>
                  <a:pt x="2139139" y="906544"/>
                </a:lnTo>
                <a:lnTo>
                  <a:pt x="2087066" y="914568"/>
                </a:lnTo>
                <a:lnTo>
                  <a:pt x="2034051" y="921931"/>
                </a:lnTo>
                <a:lnTo>
                  <a:pt x="1980154" y="928624"/>
                </a:lnTo>
                <a:lnTo>
                  <a:pt x="1925436" y="934637"/>
                </a:lnTo>
                <a:lnTo>
                  <a:pt x="1869961" y="939959"/>
                </a:lnTo>
                <a:lnTo>
                  <a:pt x="1813787" y="944582"/>
                </a:lnTo>
                <a:lnTo>
                  <a:pt x="1756978" y="948494"/>
                </a:lnTo>
                <a:lnTo>
                  <a:pt x="1699594" y="951686"/>
                </a:lnTo>
                <a:lnTo>
                  <a:pt x="1641697" y="954148"/>
                </a:lnTo>
                <a:lnTo>
                  <a:pt x="1583347" y="955869"/>
                </a:lnTo>
                <a:lnTo>
                  <a:pt x="1524608" y="956841"/>
                </a:lnTo>
                <a:lnTo>
                  <a:pt x="1465539" y="957052"/>
                </a:lnTo>
                <a:lnTo>
                  <a:pt x="1406202" y="956494"/>
                </a:lnTo>
                <a:lnTo>
                  <a:pt x="1346658" y="955155"/>
                </a:lnTo>
                <a:lnTo>
                  <a:pt x="1286969" y="953026"/>
                </a:lnTo>
                <a:lnTo>
                  <a:pt x="862408" y="107672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/>
          <p:cNvSpPr txBox="1"/>
          <p:nvPr/>
        </p:nvSpPr>
        <p:spPr>
          <a:xfrm>
            <a:off x="4967788" y="3275576"/>
            <a:ext cx="1168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>
                <a:latin typeface="맑은 고딕"/>
                <a:cs typeface="맑은 고딕"/>
              </a:rPr>
              <a:t>사랑채</a:t>
            </a:r>
            <a:endParaRPr sz="3000">
              <a:latin typeface="맑은 고딕"/>
              <a:cs typeface="맑은 고딕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4073757" y="4644236"/>
            <a:ext cx="2956560" cy="1076960"/>
          </a:xfrm>
          <a:custGeom>
            <a:avLst/>
            <a:gdLst/>
            <a:ahLst/>
            <a:cxnLst/>
            <a:rect l="l" t="t" r="r" b="b"/>
            <a:pathLst>
              <a:path w="2956559" h="1076960">
                <a:moveTo>
                  <a:pt x="862408" y="1076724"/>
                </a:moveTo>
                <a:lnTo>
                  <a:pt x="751918" y="895368"/>
                </a:lnTo>
                <a:lnTo>
                  <a:pt x="684559" y="882297"/>
                </a:lnTo>
                <a:lnTo>
                  <a:pt x="620110" y="868260"/>
                </a:lnTo>
                <a:lnTo>
                  <a:pt x="558609" y="853302"/>
                </a:lnTo>
                <a:lnTo>
                  <a:pt x="500096" y="837469"/>
                </a:lnTo>
                <a:lnTo>
                  <a:pt x="444609" y="820804"/>
                </a:lnTo>
                <a:lnTo>
                  <a:pt x="392187" y="803354"/>
                </a:lnTo>
                <a:lnTo>
                  <a:pt x="342869" y="785163"/>
                </a:lnTo>
                <a:lnTo>
                  <a:pt x="296693" y="766276"/>
                </a:lnTo>
                <a:lnTo>
                  <a:pt x="253698" y="746739"/>
                </a:lnTo>
                <a:lnTo>
                  <a:pt x="213924" y="726596"/>
                </a:lnTo>
                <a:lnTo>
                  <a:pt x="177407" y="705893"/>
                </a:lnTo>
                <a:lnTo>
                  <a:pt x="144189" y="684674"/>
                </a:lnTo>
                <a:lnTo>
                  <a:pt x="87799" y="640870"/>
                </a:lnTo>
                <a:lnTo>
                  <a:pt x="45064" y="595544"/>
                </a:lnTo>
                <a:lnTo>
                  <a:pt x="16293" y="549058"/>
                </a:lnTo>
                <a:lnTo>
                  <a:pt x="1797" y="501770"/>
                </a:lnTo>
                <a:lnTo>
                  <a:pt x="0" y="477939"/>
                </a:lnTo>
                <a:lnTo>
                  <a:pt x="1887" y="454042"/>
                </a:lnTo>
                <a:lnTo>
                  <a:pt x="16870" y="406234"/>
                </a:lnTo>
                <a:lnTo>
                  <a:pt x="47059" y="358706"/>
                </a:lnTo>
                <a:lnTo>
                  <a:pt x="92763" y="311819"/>
                </a:lnTo>
                <a:lnTo>
                  <a:pt x="154291" y="265932"/>
                </a:lnTo>
                <a:lnTo>
                  <a:pt x="191086" y="243477"/>
                </a:lnTo>
                <a:lnTo>
                  <a:pt x="253271" y="210852"/>
                </a:lnTo>
                <a:lnTo>
                  <a:pt x="322118" y="180398"/>
                </a:lnTo>
                <a:lnTo>
                  <a:pt x="358890" y="165998"/>
                </a:lnTo>
                <a:lnTo>
                  <a:pt x="397147" y="152157"/>
                </a:lnTo>
                <a:lnTo>
                  <a:pt x="436829" y="138881"/>
                </a:lnTo>
                <a:lnTo>
                  <a:pt x="477876" y="126173"/>
                </a:lnTo>
                <a:lnTo>
                  <a:pt x="520227" y="114041"/>
                </a:lnTo>
                <a:lnTo>
                  <a:pt x="563824" y="102490"/>
                </a:lnTo>
                <a:lnTo>
                  <a:pt x="608604" y="91524"/>
                </a:lnTo>
                <a:lnTo>
                  <a:pt x="654509" y="81150"/>
                </a:lnTo>
                <a:lnTo>
                  <a:pt x="701479" y="71372"/>
                </a:lnTo>
                <a:lnTo>
                  <a:pt x="749452" y="62197"/>
                </a:lnTo>
                <a:lnTo>
                  <a:pt x="798369" y="53629"/>
                </a:lnTo>
                <a:lnTo>
                  <a:pt x="848169" y="45674"/>
                </a:lnTo>
                <a:lnTo>
                  <a:pt x="898793" y="38337"/>
                </a:lnTo>
                <a:lnTo>
                  <a:pt x="950181" y="31625"/>
                </a:lnTo>
                <a:lnTo>
                  <a:pt x="1002272" y="25541"/>
                </a:lnTo>
                <a:lnTo>
                  <a:pt x="1055005" y="20092"/>
                </a:lnTo>
                <a:lnTo>
                  <a:pt x="1108322" y="15284"/>
                </a:lnTo>
                <a:lnTo>
                  <a:pt x="1162161" y="11120"/>
                </a:lnTo>
                <a:lnTo>
                  <a:pt x="1216463" y="7608"/>
                </a:lnTo>
                <a:lnTo>
                  <a:pt x="1271167" y="4752"/>
                </a:lnTo>
                <a:lnTo>
                  <a:pt x="1326214" y="2558"/>
                </a:lnTo>
                <a:lnTo>
                  <a:pt x="1381543" y="1031"/>
                </a:lnTo>
                <a:lnTo>
                  <a:pt x="1437093" y="176"/>
                </a:lnTo>
                <a:lnTo>
                  <a:pt x="1492805" y="0"/>
                </a:lnTo>
                <a:lnTo>
                  <a:pt x="1548619" y="506"/>
                </a:lnTo>
                <a:lnTo>
                  <a:pt x="1604475" y="1702"/>
                </a:lnTo>
                <a:lnTo>
                  <a:pt x="1660312" y="3592"/>
                </a:lnTo>
                <a:lnTo>
                  <a:pt x="1716070" y="6182"/>
                </a:lnTo>
                <a:lnTo>
                  <a:pt x="1771689" y="9476"/>
                </a:lnTo>
                <a:lnTo>
                  <a:pt x="1827108" y="13482"/>
                </a:lnTo>
                <a:lnTo>
                  <a:pt x="1882269" y="18203"/>
                </a:lnTo>
                <a:lnTo>
                  <a:pt x="1937110" y="23645"/>
                </a:lnTo>
                <a:lnTo>
                  <a:pt x="1991571" y="29814"/>
                </a:lnTo>
                <a:lnTo>
                  <a:pt x="2045593" y="36716"/>
                </a:lnTo>
                <a:lnTo>
                  <a:pt x="2099114" y="44355"/>
                </a:lnTo>
                <a:lnTo>
                  <a:pt x="2152076" y="52737"/>
                </a:lnTo>
                <a:lnTo>
                  <a:pt x="2204417" y="61867"/>
                </a:lnTo>
                <a:lnTo>
                  <a:pt x="2271777" y="74927"/>
                </a:lnTo>
                <a:lnTo>
                  <a:pt x="2336226" y="88953"/>
                </a:lnTo>
                <a:lnTo>
                  <a:pt x="2397727" y="103903"/>
                </a:lnTo>
                <a:lnTo>
                  <a:pt x="2456240" y="119729"/>
                </a:lnTo>
                <a:lnTo>
                  <a:pt x="2511727" y="136388"/>
                </a:lnTo>
                <a:lnTo>
                  <a:pt x="2564149" y="153833"/>
                </a:lnTo>
                <a:lnTo>
                  <a:pt x="2613468" y="172021"/>
                </a:lnTo>
                <a:lnTo>
                  <a:pt x="2659645" y="190905"/>
                </a:lnTo>
                <a:lnTo>
                  <a:pt x="2702641" y="210440"/>
                </a:lnTo>
                <a:lnTo>
                  <a:pt x="2742417" y="230582"/>
                </a:lnTo>
                <a:lnTo>
                  <a:pt x="2778934" y="251286"/>
                </a:lnTo>
                <a:lnTo>
                  <a:pt x="2812154" y="272506"/>
                </a:lnTo>
                <a:lnTo>
                  <a:pt x="2868549" y="316313"/>
                </a:lnTo>
                <a:lnTo>
                  <a:pt x="2911290" y="361645"/>
                </a:lnTo>
                <a:lnTo>
                  <a:pt x="2940068" y="408139"/>
                </a:lnTo>
                <a:lnTo>
                  <a:pt x="2954572" y="455434"/>
                </a:lnTo>
                <a:lnTo>
                  <a:pt x="2956376" y="479270"/>
                </a:lnTo>
                <a:lnTo>
                  <a:pt x="2954495" y="503170"/>
                </a:lnTo>
                <a:lnTo>
                  <a:pt x="2939524" y="550986"/>
                </a:lnTo>
                <a:lnTo>
                  <a:pt x="2909352" y="598521"/>
                </a:lnTo>
                <a:lnTo>
                  <a:pt x="2863667" y="645413"/>
                </a:lnTo>
                <a:lnTo>
                  <a:pt x="2802160" y="691302"/>
                </a:lnTo>
                <a:lnTo>
                  <a:pt x="2765376" y="713758"/>
                </a:lnTo>
                <a:lnTo>
                  <a:pt x="2702376" y="746726"/>
                </a:lnTo>
                <a:lnTo>
                  <a:pt x="2632169" y="777606"/>
                </a:lnTo>
                <a:lnTo>
                  <a:pt x="2594517" y="792239"/>
                </a:lnTo>
                <a:lnTo>
                  <a:pt x="2555246" y="806320"/>
                </a:lnTo>
                <a:lnTo>
                  <a:pt x="2514419" y="819839"/>
                </a:lnTo>
                <a:lnTo>
                  <a:pt x="2472098" y="832787"/>
                </a:lnTo>
                <a:lnTo>
                  <a:pt x="2428342" y="845154"/>
                </a:lnTo>
                <a:lnTo>
                  <a:pt x="2383215" y="856929"/>
                </a:lnTo>
                <a:lnTo>
                  <a:pt x="2336776" y="868104"/>
                </a:lnTo>
                <a:lnTo>
                  <a:pt x="2289088" y="878667"/>
                </a:lnTo>
                <a:lnTo>
                  <a:pt x="2240211" y="888609"/>
                </a:lnTo>
                <a:lnTo>
                  <a:pt x="2190208" y="897921"/>
                </a:lnTo>
                <a:lnTo>
                  <a:pt x="2139139" y="906592"/>
                </a:lnTo>
                <a:lnTo>
                  <a:pt x="2087066" y="914612"/>
                </a:lnTo>
                <a:lnTo>
                  <a:pt x="2034051" y="921971"/>
                </a:lnTo>
                <a:lnTo>
                  <a:pt x="1980154" y="928660"/>
                </a:lnTo>
                <a:lnTo>
                  <a:pt x="1925436" y="934669"/>
                </a:lnTo>
                <a:lnTo>
                  <a:pt x="1869961" y="939987"/>
                </a:lnTo>
                <a:lnTo>
                  <a:pt x="1813787" y="944606"/>
                </a:lnTo>
                <a:lnTo>
                  <a:pt x="1756978" y="948514"/>
                </a:lnTo>
                <a:lnTo>
                  <a:pt x="1699594" y="951702"/>
                </a:lnTo>
                <a:lnTo>
                  <a:pt x="1641697" y="954160"/>
                </a:lnTo>
                <a:lnTo>
                  <a:pt x="1583347" y="955878"/>
                </a:lnTo>
                <a:lnTo>
                  <a:pt x="1524608" y="956847"/>
                </a:lnTo>
                <a:lnTo>
                  <a:pt x="1465539" y="957056"/>
                </a:lnTo>
                <a:lnTo>
                  <a:pt x="1406202" y="956495"/>
                </a:lnTo>
                <a:lnTo>
                  <a:pt x="1346658" y="955155"/>
                </a:lnTo>
                <a:lnTo>
                  <a:pt x="1286969" y="953026"/>
                </a:lnTo>
                <a:lnTo>
                  <a:pt x="862408" y="10767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/>
          <p:cNvSpPr txBox="1"/>
          <p:nvPr/>
        </p:nvSpPr>
        <p:spPr>
          <a:xfrm>
            <a:off x="4967788" y="4876665"/>
            <a:ext cx="1168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>
                <a:latin typeface="맑은 고딕"/>
                <a:cs typeface="맑은 고딕"/>
              </a:rPr>
              <a:t>대문앞</a:t>
            </a:r>
            <a:endParaRPr sz="3000">
              <a:latin typeface="맑은 고딕"/>
              <a:cs typeface="맑은 고딕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4153465" y="1312664"/>
            <a:ext cx="8293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>
                <a:latin typeface="맑은 고딕"/>
                <a:cs typeface="맑은 고딕"/>
              </a:rPr>
              <a:t>마당쇠야...</a:t>
            </a:r>
            <a:endParaRPr sz="1350">
              <a:latin typeface="맑은 고딕"/>
              <a:cs typeface="맑은 고딕"/>
            </a:endParaRPr>
          </a:p>
        </p:txBody>
      </p:sp>
      <p:sp>
        <p:nvSpPr>
          <p:cNvPr id="16" name="object 17"/>
          <p:cNvSpPr txBox="1"/>
          <p:nvPr/>
        </p:nvSpPr>
        <p:spPr>
          <a:xfrm>
            <a:off x="4153465" y="2768972"/>
            <a:ext cx="8293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>
                <a:latin typeface="맑은 고딕"/>
                <a:cs typeface="맑은 고딕"/>
              </a:rPr>
              <a:t>마당쇠야...</a:t>
            </a:r>
            <a:endParaRPr sz="1350">
              <a:latin typeface="맑은 고딕"/>
              <a:cs typeface="맑은 고딕"/>
            </a:endParaRPr>
          </a:p>
        </p:txBody>
      </p:sp>
      <p:sp>
        <p:nvSpPr>
          <p:cNvPr id="17" name="object 18"/>
          <p:cNvSpPr txBox="1"/>
          <p:nvPr/>
        </p:nvSpPr>
        <p:spPr>
          <a:xfrm>
            <a:off x="4153465" y="4387155"/>
            <a:ext cx="82931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">
                <a:latin typeface="맑은 고딕"/>
                <a:cs typeface="맑은 고딕"/>
              </a:rPr>
              <a:t>마당쇠야...</a:t>
            </a:r>
            <a:endParaRPr sz="1350">
              <a:latin typeface="맑은 고딕"/>
              <a:cs typeface="맑은 고딕"/>
            </a:endParaRPr>
          </a:p>
        </p:txBody>
      </p:sp>
      <p:sp>
        <p:nvSpPr>
          <p:cNvPr id="18" name="object 20"/>
          <p:cNvSpPr txBox="1"/>
          <p:nvPr/>
        </p:nvSpPr>
        <p:spPr>
          <a:xfrm>
            <a:off x="7257256" y="3195451"/>
            <a:ext cx="2648744" cy="1718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300" dirty="0">
                <a:solidFill>
                  <a:srgbClr val="353535"/>
                </a:solidFill>
                <a:latin typeface="Cambria Math"/>
                <a:cs typeface="Cambria Math"/>
              </a:rPr>
              <a:t>≒</a:t>
            </a:r>
            <a:r>
              <a:rPr sz="6000" b="1" spc="-300" dirty="0">
                <a:solidFill>
                  <a:srgbClr val="353535"/>
                </a:solidFill>
                <a:latin typeface="Gill Sans MT"/>
                <a:cs typeface="Gill Sans MT"/>
              </a:rPr>
              <a:t>API</a:t>
            </a:r>
            <a:endParaRPr lang="en-US" sz="6000" b="1" spc="-300" dirty="0">
              <a:solidFill>
                <a:srgbClr val="353535"/>
              </a:solidFill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000" b="1" spc="-300" dirty="0">
                <a:solidFill>
                  <a:srgbClr val="353535"/>
                </a:solidFill>
                <a:latin typeface="Gill Sans MT"/>
                <a:cs typeface="Gill Sans MT"/>
              </a:rPr>
              <a:t>(library)</a:t>
            </a:r>
            <a:endParaRPr sz="50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02005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1.11. </a:t>
            </a:r>
            <a:r>
              <a:rPr lang="ko-KR" altLang="en-US" dirty="0"/>
              <a:t>함수 이름 변경과 실행 결과 저장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 실행 결과를 저장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1542996"/>
            <a:ext cx="8080409" cy="472660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99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실행 결과를 반환하는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함수의 반환 값은 함수가 실행한 결과를 함수를 호출한 곳에 전달하기 위해 사용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 fontAlgn="base"/>
            <a:r>
              <a:rPr lang="en-US" altLang="ko-KR" dirty="0"/>
              <a:t>return</a:t>
            </a:r>
          </a:p>
          <a:p>
            <a:pPr lvl="2" fontAlgn="base"/>
            <a:r>
              <a:rPr lang="ko-KR" altLang="en-US" dirty="0"/>
              <a:t>함수의 결과 값을 반환하기 위한 키워드</a:t>
            </a:r>
            <a:endParaRPr lang="en-US" altLang="ko-KR" dirty="0"/>
          </a:p>
          <a:p>
            <a:pPr lvl="1" fontAlgn="base"/>
            <a:r>
              <a:rPr lang="en-US" altLang="ko-KR" i="1" dirty="0" err="1"/>
              <a:t>return_value</a:t>
            </a:r>
            <a:endParaRPr lang="en-US" altLang="ko-KR" i="1" dirty="0"/>
          </a:p>
          <a:p>
            <a:pPr lvl="2" fontAlgn="base"/>
            <a:r>
              <a:rPr lang="ko-KR" altLang="en-US" dirty="0"/>
              <a:t>함수가 실행한 결과를 반환하는 값</a:t>
            </a:r>
            <a:endParaRPr lang="en-US" altLang="ko-KR" dirty="0"/>
          </a:p>
          <a:p>
            <a:pPr lvl="2" fontAlgn="base"/>
            <a:r>
              <a:rPr lang="ko-KR" altLang="en-US" dirty="0" err="1"/>
              <a:t>변수이름</a:t>
            </a:r>
            <a:r>
              <a:rPr lang="ko-KR" altLang="en-US" dirty="0"/>
              <a:t> 또는 표현식으로 사용</a:t>
            </a:r>
            <a:endParaRPr lang="en-US" altLang="ko-KR" dirty="0"/>
          </a:p>
          <a:p>
            <a:pPr lvl="2" fontAlgn="base"/>
            <a:r>
              <a:rPr lang="ko-KR" altLang="en-US" dirty="0"/>
              <a:t>변수 또는 표현식의 결과는 모든 </a:t>
            </a:r>
            <a:r>
              <a:rPr lang="ko-KR" altLang="en-US" dirty="0" err="1"/>
              <a:t>자료형</a:t>
            </a:r>
            <a:r>
              <a:rPr lang="ko-KR" altLang="en-US" dirty="0"/>
              <a:t> 가능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함수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2"/>
          <a:srcRect t="22645" b="33133"/>
          <a:stretch/>
        </p:blipFill>
        <p:spPr>
          <a:xfrm>
            <a:off x="158751" y="1988270"/>
            <a:ext cx="9258300" cy="151216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254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2.1. </a:t>
            </a:r>
            <a:r>
              <a:rPr lang="ko-KR" altLang="en-US" dirty="0"/>
              <a:t>반환 값이 없는 함수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fibonacci</a:t>
            </a:r>
            <a:r>
              <a:rPr lang="en-US" altLang="ko-KR" dirty="0"/>
              <a:t>() </a:t>
            </a:r>
            <a:r>
              <a:rPr lang="ko-KR" altLang="en-US" dirty="0"/>
              <a:t>함수는 리턴 값이 없기 때문에 </a:t>
            </a:r>
            <a:r>
              <a:rPr lang="en-US" altLang="ko-KR" dirty="0"/>
              <a:t>f200 </a:t>
            </a:r>
            <a:r>
              <a:rPr lang="ko-KR" altLang="en-US" dirty="0"/>
              <a:t>변수에는 아무것도 저장되지 않음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실행 결과를 반환하는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pic>
        <p:nvPicPr>
          <p:cNvPr id="9" name="내용 개체 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132856"/>
            <a:ext cx="8848725" cy="36576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853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2.2. </a:t>
            </a:r>
            <a:r>
              <a:rPr lang="ko-KR" altLang="en-US" dirty="0"/>
              <a:t>반환 값이 있는 함수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실행 결과를 반환하는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88950" y="1057999"/>
            <a:ext cx="7848426" cy="50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33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2.3. </a:t>
            </a:r>
            <a:r>
              <a:rPr lang="ko-KR" altLang="en-US" dirty="0"/>
              <a:t>여러 개 값 반환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여러</a:t>
            </a:r>
            <a:r>
              <a:rPr lang="en-US" altLang="ko-KR" dirty="0"/>
              <a:t> 개 </a:t>
            </a:r>
            <a:r>
              <a:rPr lang="en-US" altLang="ko-KR" dirty="0" err="1"/>
              <a:t>값을</a:t>
            </a:r>
            <a:r>
              <a:rPr lang="en-US" altLang="ko-KR" dirty="0"/>
              <a:t> </a:t>
            </a:r>
            <a:r>
              <a:rPr lang="en-US" altLang="ko-KR" dirty="0" err="1"/>
              <a:t>반환하면</a:t>
            </a:r>
            <a:r>
              <a:rPr lang="en-US" altLang="ko-KR" dirty="0"/>
              <a:t> 그 </a:t>
            </a:r>
            <a:r>
              <a:rPr lang="en-US" altLang="ko-KR" dirty="0" err="1"/>
              <a:t>값들은</a:t>
            </a:r>
            <a:r>
              <a:rPr lang="en-US" altLang="ko-KR" dirty="0"/>
              <a:t> </a:t>
            </a:r>
            <a:r>
              <a:rPr lang="en-US" altLang="ko-KR" dirty="0" err="1"/>
              <a:t>튜플에</a:t>
            </a:r>
            <a:r>
              <a:rPr lang="en-US" altLang="ko-KR" dirty="0"/>
              <a:t> </a:t>
            </a:r>
            <a:r>
              <a:rPr lang="en-US" altLang="ko-KR" dirty="0" err="1"/>
              <a:t>저장되어</a:t>
            </a:r>
            <a:r>
              <a:rPr lang="en-US" altLang="ko-KR" dirty="0"/>
              <a:t> </a:t>
            </a:r>
            <a:r>
              <a:rPr lang="en-US" altLang="ko-KR" dirty="0" err="1"/>
              <a:t>반환</a:t>
            </a:r>
            <a:endParaRPr lang="en-US" altLang="ko-KR" dirty="0"/>
          </a:p>
          <a:p>
            <a:r>
              <a:rPr lang="en-US" altLang="ko-KR" dirty="0" err="1"/>
              <a:t>반환</a:t>
            </a:r>
            <a:r>
              <a:rPr lang="en-US" altLang="ko-KR" dirty="0"/>
              <a:t> </a:t>
            </a:r>
            <a:r>
              <a:rPr lang="en-US" altLang="ko-KR" dirty="0" err="1"/>
              <a:t>값을</a:t>
            </a:r>
            <a:r>
              <a:rPr lang="en-US" altLang="ko-KR" dirty="0"/>
              <a:t> </a:t>
            </a:r>
            <a:r>
              <a:rPr lang="en-US" altLang="ko-KR" dirty="0" err="1"/>
              <a:t>하나의</a:t>
            </a:r>
            <a:r>
              <a:rPr lang="en-US" altLang="ko-KR" dirty="0"/>
              <a:t> </a:t>
            </a:r>
            <a:r>
              <a:rPr lang="en-US" altLang="ko-KR" dirty="0" err="1"/>
              <a:t>튜플</a:t>
            </a:r>
            <a:r>
              <a:rPr lang="en-US" altLang="ko-KR" dirty="0"/>
              <a:t> </a:t>
            </a:r>
            <a:r>
              <a:rPr lang="en-US" altLang="ko-KR" dirty="0" err="1"/>
              <a:t>변수에</a:t>
            </a:r>
            <a:r>
              <a:rPr lang="en-US" altLang="ko-KR" dirty="0"/>
              <a:t> </a:t>
            </a:r>
            <a:r>
              <a:rPr lang="en-US" altLang="ko-KR" dirty="0" err="1"/>
              <a:t>저장하거나</a:t>
            </a:r>
            <a:r>
              <a:rPr lang="en-US" altLang="ko-KR" dirty="0"/>
              <a:t> </a:t>
            </a:r>
            <a:r>
              <a:rPr lang="en-US" altLang="ko-KR" dirty="0" err="1"/>
              <a:t>함수가</a:t>
            </a:r>
            <a:r>
              <a:rPr lang="en-US" altLang="ko-KR" dirty="0"/>
              <a:t> </a:t>
            </a:r>
            <a:r>
              <a:rPr lang="en-US" altLang="ko-KR" dirty="0" err="1"/>
              <a:t>반환하는</a:t>
            </a:r>
            <a:r>
              <a:rPr lang="en-US" altLang="ko-KR" dirty="0"/>
              <a:t> </a:t>
            </a:r>
            <a:r>
              <a:rPr lang="en-US" altLang="ko-KR" dirty="0" err="1"/>
              <a:t>값의</a:t>
            </a:r>
            <a:r>
              <a:rPr lang="en-US" altLang="ko-KR" dirty="0"/>
              <a:t> </a:t>
            </a:r>
            <a:r>
              <a:rPr lang="en-US" altLang="ko-KR" dirty="0" err="1"/>
              <a:t>개수만큼</a:t>
            </a:r>
            <a:r>
              <a:rPr lang="en-US" altLang="ko-KR" dirty="0"/>
              <a:t> </a:t>
            </a:r>
            <a:r>
              <a:rPr lang="en-US" altLang="ko-KR" dirty="0" err="1"/>
              <a:t>변수를</a:t>
            </a:r>
            <a:r>
              <a:rPr lang="en-US" altLang="ko-KR" dirty="0"/>
              <a:t> </a:t>
            </a:r>
            <a:r>
              <a:rPr lang="en-US" altLang="ko-KR" dirty="0" err="1"/>
              <a:t>선언하여</a:t>
            </a:r>
            <a:r>
              <a:rPr lang="en-US" altLang="ko-KR" dirty="0"/>
              <a:t> </a:t>
            </a:r>
            <a:r>
              <a:rPr lang="en-US" altLang="ko-KR" dirty="0" err="1"/>
              <a:t>반환</a:t>
            </a:r>
            <a:r>
              <a:rPr lang="en-US" altLang="ko-KR" dirty="0"/>
              <a:t> </a:t>
            </a:r>
            <a:r>
              <a:rPr lang="en-US" altLang="ko-KR" dirty="0" err="1"/>
              <a:t>값이</a:t>
            </a:r>
            <a:r>
              <a:rPr lang="en-US" altLang="ko-KR" dirty="0"/>
              <a:t> </a:t>
            </a:r>
            <a:r>
              <a:rPr lang="en-US" altLang="ko-KR" dirty="0" err="1"/>
              <a:t>저장되도록</a:t>
            </a:r>
            <a:r>
              <a:rPr lang="en-US" altLang="ko-KR" dirty="0"/>
              <a:t> 할 수 </a:t>
            </a:r>
            <a:r>
              <a:rPr lang="ko-KR" altLang="en-US" dirty="0"/>
              <a:t>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실행 결과를 반환하는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2554977"/>
            <a:ext cx="7504008" cy="373590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7052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꼭 알아야 하는 함수의 매개변수의 주요 주제들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0" y="1060451"/>
            <a:ext cx="9905999" cy="523042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매개변수가 기본값을 가질 때 </a:t>
            </a:r>
            <a:r>
              <a:rPr lang="en-US" altLang="ko-KR" dirty="0"/>
              <a:t>: </a:t>
            </a:r>
            <a:r>
              <a:rPr lang="ko-KR" altLang="en-US" dirty="0"/>
              <a:t>기본값이 있는 매개변수는 선택적으로 사용 가능</a:t>
            </a:r>
            <a:endParaRPr lang="en-US" altLang="ko-KR" dirty="0"/>
          </a:p>
          <a:p>
            <a:r>
              <a:rPr lang="ko-KR" altLang="en-US" dirty="0"/>
              <a:t>매개변수의 기본값이 스칼라 변수일 때</a:t>
            </a:r>
            <a:endParaRPr lang="en-US" altLang="ko-KR" dirty="0"/>
          </a:p>
          <a:p>
            <a:r>
              <a:rPr lang="ko-KR" altLang="en-US" dirty="0"/>
              <a:t>매개변수의 기본값이 </a:t>
            </a:r>
            <a:r>
              <a:rPr lang="ko-KR" altLang="en-US" dirty="0" err="1"/>
              <a:t>변경가능한</a:t>
            </a:r>
            <a:r>
              <a:rPr lang="ko-KR" altLang="en-US" dirty="0"/>
              <a:t> 객체일 경우</a:t>
            </a:r>
            <a:endParaRPr lang="en-US" altLang="ko-KR" dirty="0"/>
          </a:p>
          <a:p>
            <a:r>
              <a:rPr lang="ko-KR" altLang="en-US" dirty="0"/>
              <a:t>키워드 인수 </a:t>
            </a:r>
            <a:r>
              <a:rPr lang="en-US" altLang="ko-KR" dirty="0"/>
              <a:t>: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호출 시 인수가 매개변수 이름을 갖는 것</a:t>
            </a:r>
            <a:endParaRPr lang="en-US" altLang="ko-KR" dirty="0"/>
          </a:p>
          <a:p>
            <a:r>
              <a:rPr lang="ko-KR" altLang="en-US" dirty="0" err="1"/>
              <a:t>튜플</a:t>
            </a:r>
            <a:r>
              <a:rPr lang="ko-KR" altLang="en-US" dirty="0"/>
              <a:t> 매개변수 </a:t>
            </a:r>
            <a:r>
              <a:rPr lang="en-US" altLang="ko-KR" dirty="0"/>
              <a:t>: </a:t>
            </a:r>
            <a:r>
              <a:rPr lang="ko-KR" altLang="en-US" dirty="0"/>
              <a:t>가변인수를 사용할 수 있음 </a:t>
            </a:r>
            <a:r>
              <a:rPr lang="en-US" altLang="ko-KR" dirty="0"/>
              <a:t>*</a:t>
            </a:r>
            <a:r>
              <a:rPr lang="en-US" altLang="ko-KR" dirty="0" err="1"/>
              <a:t>args</a:t>
            </a:r>
            <a:endParaRPr lang="en-US" altLang="ko-KR" dirty="0"/>
          </a:p>
          <a:p>
            <a:r>
              <a:rPr lang="ko-KR" altLang="en-US" dirty="0" err="1"/>
              <a:t>딕셔너리</a:t>
            </a:r>
            <a:r>
              <a:rPr lang="ko-KR" altLang="en-US" dirty="0"/>
              <a:t> 매개변수 </a:t>
            </a:r>
            <a:r>
              <a:rPr lang="en-US" altLang="ko-KR" dirty="0"/>
              <a:t>**</a:t>
            </a:r>
            <a:r>
              <a:rPr lang="en-US" altLang="ko-KR" dirty="0" err="1"/>
              <a:t>kwargs</a:t>
            </a:r>
            <a:endParaRPr lang="en-US" altLang="ko-KR" dirty="0"/>
          </a:p>
          <a:p>
            <a:r>
              <a:rPr lang="ko-KR" altLang="en-US" dirty="0"/>
              <a:t>매개변수와 인수의 순서</a:t>
            </a:r>
            <a:endParaRPr lang="en-US" altLang="ko-KR" dirty="0"/>
          </a:p>
          <a:p>
            <a:pPr lvl="1"/>
            <a:r>
              <a:rPr lang="ko-KR" altLang="en-US" dirty="0"/>
              <a:t>인수의 순서 </a:t>
            </a:r>
            <a:r>
              <a:rPr lang="en-US" altLang="ko-KR" dirty="0"/>
              <a:t>:</a:t>
            </a:r>
            <a:r>
              <a:rPr lang="ko-KR" altLang="en-US" dirty="0"/>
              <a:t> 순서인수</a:t>
            </a:r>
            <a:r>
              <a:rPr lang="en-US" altLang="ko-KR" dirty="0"/>
              <a:t>, </a:t>
            </a:r>
            <a:r>
              <a:rPr lang="ko-KR" altLang="en-US" dirty="0" err="1"/>
              <a:t>튜플인수</a:t>
            </a:r>
            <a:r>
              <a:rPr lang="en-US" altLang="ko-KR" dirty="0"/>
              <a:t>, </a:t>
            </a:r>
            <a:r>
              <a:rPr lang="ko-KR" altLang="en-US" dirty="0"/>
              <a:t>키워드 인수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en-US" altLang="ko-KR" dirty="0"/>
              <a:t> </a:t>
            </a:r>
            <a:r>
              <a:rPr lang="ko-KR" altLang="en-US" dirty="0"/>
              <a:t>인수</a:t>
            </a:r>
            <a:endParaRPr lang="en-US" altLang="ko-KR" dirty="0"/>
          </a:p>
          <a:p>
            <a:r>
              <a:rPr lang="ko-KR" altLang="en-US" dirty="0" err="1"/>
              <a:t>튜플</a:t>
            </a:r>
            <a:r>
              <a:rPr lang="ko-KR" altLang="en-US" dirty="0"/>
              <a:t> 인수 </a:t>
            </a:r>
            <a:r>
              <a:rPr lang="ko-KR" altLang="en-US" dirty="0" err="1"/>
              <a:t>언패킹</a:t>
            </a:r>
            <a:endParaRPr lang="en-US" altLang="ko-KR" dirty="0"/>
          </a:p>
          <a:p>
            <a:r>
              <a:rPr lang="ko-KR" altLang="en-US" dirty="0" err="1"/>
              <a:t>딕셔너리</a:t>
            </a:r>
            <a:r>
              <a:rPr lang="ko-KR" altLang="en-US" dirty="0"/>
              <a:t> 인수 </a:t>
            </a:r>
            <a:r>
              <a:rPr lang="ko-KR" altLang="en-US" dirty="0" err="1"/>
              <a:t>언패킹</a:t>
            </a:r>
            <a:r>
              <a:rPr lang="ko-KR" altLang="en-US" dirty="0"/>
              <a:t>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143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 </a:t>
            </a:r>
            <a:r>
              <a:rPr lang="ko-KR" altLang="en-US" dirty="0"/>
              <a:t>기본 값을 갖는 매개변수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하나 이상의 인수에 대한 기본값을 지정</a:t>
            </a:r>
          </a:p>
          <a:p>
            <a:r>
              <a:rPr lang="ko-KR" altLang="en-US" dirty="0" err="1"/>
              <a:t>가변인수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함수를 정의할 때에 허용하도록 정의 인수의 수 보다 적은 인수로 호출 할 수 있음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564904"/>
            <a:ext cx="8820150" cy="36671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925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 </a:t>
            </a:r>
            <a:r>
              <a:rPr lang="ko-KR" altLang="en-US" dirty="0"/>
              <a:t>기본 변수를 갖는 매개변수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함수의 매개변수가 기본 값으로 변수 이름을 가질 수 있음</a:t>
            </a:r>
            <a:endParaRPr lang="en-US" altLang="ko-KR" dirty="0"/>
          </a:p>
          <a:p>
            <a:pPr fontAlgn="base"/>
            <a:r>
              <a:rPr lang="ko-KR" altLang="en-US" dirty="0"/>
              <a:t>이때 기본 값은 함수가 정의되는 지점에 평가됨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lvl="1" fontAlgn="base"/>
            <a:r>
              <a:rPr lang="ko-KR" altLang="en-US" dirty="0"/>
              <a:t>함수가 정의될 때 </a:t>
            </a:r>
            <a:r>
              <a:rPr lang="en-US" altLang="ko-KR" dirty="0"/>
              <a:t>func2() </a:t>
            </a:r>
            <a:r>
              <a:rPr lang="ko-KR" altLang="en-US" dirty="0"/>
              <a:t>함수의 </a:t>
            </a:r>
            <a:r>
              <a:rPr lang="en-US" altLang="ko-KR" dirty="0" err="1"/>
              <a:t>arg</a:t>
            </a:r>
            <a:r>
              <a:rPr lang="en-US" altLang="ko-KR" dirty="0"/>
              <a:t> </a:t>
            </a:r>
            <a:r>
              <a:rPr lang="ko-KR" altLang="en-US" dirty="0"/>
              <a:t>변수에 전달되는 값은 </a:t>
            </a:r>
            <a:r>
              <a:rPr lang="en-US" altLang="ko-KR" dirty="0"/>
              <a:t>5</a:t>
            </a:r>
          </a:p>
          <a:p>
            <a:pPr lvl="1" fontAlgn="base"/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값이 바뀌더라도 함수를 호출할 때에 </a:t>
            </a:r>
            <a:r>
              <a:rPr lang="en-US" altLang="ko-KR" dirty="0" err="1"/>
              <a:t>arg</a:t>
            </a:r>
            <a:r>
              <a:rPr lang="en-US" altLang="ko-KR" dirty="0"/>
              <a:t> </a:t>
            </a:r>
            <a:r>
              <a:rPr lang="ko-KR" altLang="en-US" dirty="0"/>
              <a:t>인수를 지정하지 않는다면 </a:t>
            </a:r>
            <a:r>
              <a:rPr lang="en-US" altLang="ko-KR" dirty="0" err="1"/>
              <a:t>arg</a:t>
            </a:r>
            <a:r>
              <a:rPr lang="ko-KR" altLang="en-US" dirty="0"/>
              <a:t>의 기본 값은 </a:t>
            </a:r>
            <a:r>
              <a:rPr lang="en-US" altLang="ko-KR" dirty="0"/>
              <a:t>5</a:t>
            </a:r>
            <a:r>
              <a:rPr lang="ko-KR" altLang="en-US" dirty="0"/>
              <a:t>가 됨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286145"/>
            <a:ext cx="9020175" cy="22860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541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변경 가능한 객체를 기본변수로 갖는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기본 변수가 리스트</a:t>
            </a:r>
            <a:r>
              <a:rPr lang="en-US" altLang="ko-KR"/>
              <a:t>, </a:t>
            </a:r>
            <a:r>
              <a:rPr lang="ko-KR" altLang="en-US"/>
              <a:t>딕셔너리 또는 대부분의 클래스의 인스턴스와 같은 변경 가능한 객체 일 때 호출시마다 전달된 인수를 사용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함수 매개변수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27" y="1985579"/>
            <a:ext cx="89630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04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변경 가능한 객체를 기본변수로 갖는 매개변수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기본 변수를 함수들 호출 사이에 공유하지 않으려면 다음과 같은 형식으로 함수를 작성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함수 매개변수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02" y="2204864"/>
            <a:ext cx="89820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7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입력 값을 받아 다른 값을 출력하도록 미리 만들어져 있는 것</a:t>
            </a:r>
            <a:endParaRPr lang="en-US" altLang="ko-KR" dirty="0"/>
          </a:p>
          <a:p>
            <a:pPr fontAlgn="base"/>
            <a:r>
              <a:rPr lang="ko-KR" altLang="en-US" dirty="0"/>
              <a:t>반복해서 사용한 코드들을 묶어 놓고 그것에 이름을 붙인 것</a:t>
            </a:r>
            <a:endParaRPr lang="en-US" altLang="ko-KR" dirty="0"/>
          </a:p>
          <a:p>
            <a:pPr fontAlgn="base"/>
            <a:r>
              <a:rPr lang="ko-KR" altLang="en-US" dirty="0"/>
              <a:t>반복해서 사용할 코드는 함수를 이용하면 훨씬 구조적이고 간결한 코드를 작성할 수 있음</a:t>
            </a:r>
          </a:p>
          <a:p>
            <a:pPr fontAlgn="base"/>
            <a:r>
              <a:rPr lang="ko-KR" altLang="en-US" dirty="0"/>
              <a:t>함수 정의</a:t>
            </a:r>
            <a:endParaRPr lang="en-US" altLang="ko-KR" dirty="0"/>
          </a:p>
          <a:p>
            <a:pPr lvl="1" fontAlgn="base"/>
            <a:r>
              <a:rPr lang="ko-KR" altLang="en-US" dirty="0"/>
              <a:t>함수를 사용하려면 먼저 함수가 정의</a:t>
            </a:r>
            <a:r>
              <a:rPr lang="en-US" altLang="ko-KR" dirty="0"/>
              <a:t>(define)</a:t>
            </a:r>
            <a:r>
              <a:rPr lang="ko-KR" altLang="en-US" dirty="0"/>
              <a:t>되어 있어야 함</a:t>
            </a:r>
            <a:endParaRPr lang="en-US" altLang="ko-KR" dirty="0"/>
          </a:p>
          <a:p>
            <a:pPr fontAlgn="base"/>
            <a:r>
              <a:rPr lang="ko-KR" altLang="en-US" dirty="0"/>
              <a:t>함수 호출</a:t>
            </a:r>
            <a:endParaRPr lang="en-US" altLang="ko-KR" dirty="0"/>
          </a:p>
          <a:p>
            <a:pPr lvl="1" fontAlgn="base"/>
            <a:r>
              <a:rPr lang="ko-KR" altLang="en-US" dirty="0"/>
              <a:t>정의되어 있는 함수를 사용하려면 ‘</a:t>
            </a:r>
            <a:r>
              <a:rPr lang="ko-KR" altLang="en-US" dirty="0" err="1"/>
              <a:t>함수명</a:t>
            </a:r>
            <a:r>
              <a:rPr lang="en-US" altLang="ko-KR" b="1" dirty="0">
                <a:solidFill>
                  <a:srgbClr val="FF0000"/>
                </a:solidFill>
              </a:rPr>
              <a:t>()</a:t>
            </a:r>
            <a:r>
              <a:rPr lang="en-US" altLang="ko-KR" dirty="0"/>
              <a:t>’ </a:t>
            </a:r>
            <a:r>
              <a:rPr lang="ko-KR" altLang="en-US" dirty="0"/>
              <a:t>형식으로 사용</a:t>
            </a:r>
            <a:endParaRPr lang="en-US" altLang="ko-KR" dirty="0"/>
          </a:p>
          <a:p>
            <a:pPr lvl="1" fontAlgn="base"/>
            <a:r>
              <a:rPr lang="ko-KR" altLang="en-US" dirty="0"/>
              <a:t>한 쌍의 소괄호 안에는 함수가 실행되기 위해 필요한 값을 입력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함수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7200488" y="3334348"/>
            <a:ext cx="2577048" cy="1894852"/>
            <a:chOff x="7128480" y="2632638"/>
            <a:chExt cx="2577048" cy="1894852"/>
          </a:xfrm>
        </p:grpSpPr>
        <p:sp>
          <p:nvSpPr>
            <p:cNvPr id="15" name="직사각형 14"/>
            <p:cNvSpPr/>
            <p:nvPr/>
          </p:nvSpPr>
          <p:spPr>
            <a:xfrm>
              <a:off x="7380927" y="3284984"/>
              <a:ext cx="19645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def</a:t>
              </a:r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f(x):</a:t>
              </a:r>
            </a:p>
            <a:p>
              <a:r>
                <a:rPr lang="en-US" altLang="ko-KR" dirty="0">
                  <a:latin typeface="D2Coding" panose="020B0609020101020101" pitchFamily="49" charset="-127"/>
                  <a:ea typeface="D2Coding" panose="020B0609020101020101" pitchFamily="49" charset="-127"/>
                </a:rPr>
                <a:t>    expression</a:t>
              </a:r>
              <a:endParaRPr lang="ko-KR" altLang="en-US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7264876" y="3022208"/>
              <a:ext cx="2101991" cy="1124164"/>
              <a:chOff x="6958013" y="4724186"/>
              <a:chExt cx="2101991" cy="1124164"/>
            </a:xfrm>
          </p:grpSpPr>
          <p:sp>
            <p:nvSpPr>
              <p:cNvPr id="21" name="자유형 20"/>
              <p:cNvSpPr/>
              <p:nvPr/>
            </p:nvSpPr>
            <p:spPr>
              <a:xfrm>
                <a:off x="6958013" y="4724400"/>
                <a:ext cx="1752600" cy="1123950"/>
              </a:xfrm>
              <a:custGeom>
                <a:avLst/>
                <a:gdLst>
                  <a:gd name="connsiteX0" fmla="*/ 159543 w 1752600"/>
                  <a:gd name="connsiteY0" fmla="*/ 0 h 1123950"/>
                  <a:gd name="connsiteX1" fmla="*/ 214312 w 1752600"/>
                  <a:gd name="connsiteY1" fmla="*/ 109538 h 1123950"/>
                  <a:gd name="connsiteX2" fmla="*/ 214312 w 1752600"/>
                  <a:gd name="connsiteY2" fmla="*/ 240506 h 1123950"/>
                  <a:gd name="connsiteX3" fmla="*/ 0 w 1752600"/>
                  <a:gd name="connsiteY3" fmla="*/ 240506 h 1123950"/>
                  <a:gd name="connsiteX4" fmla="*/ 0 w 1752600"/>
                  <a:gd name="connsiteY4" fmla="*/ 885825 h 1123950"/>
                  <a:gd name="connsiteX5" fmla="*/ 1752600 w 1752600"/>
                  <a:gd name="connsiteY5" fmla="*/ 885825 h 1123950"/>
                  <a:gd name="connsiteX6" fmla="*/ 1752600 w 1752600"/>
                  <a:gd name="connsiteY6" fmla="*/ 1021556 h 1123950"/>
                  <a:gd name="connsiteX7" fmla="*/ 1700212 w 1752600"/>
                  <a:gd name="connsiteY7" fmla="*/ 112395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2600" h="1123950">
                    <a:moveTo>
                      <a:pt x="159543" y="0"/>
                    </a:moveTo>
                    <a:lnTo>
                      <a:pt x="214312" y="109538"/>
                    </a:lnTo>
                    <a:lnTo>
                      <a:pt x="214312" y="240506"/>
                    </a:lnTo>
                    <a:lnTo>
                      <a:pt x="0" y="240506"/>
                    </a:lnTo>
                    <a:lnTo>
                      <a:pt x="0" y="885825"/>
                    </a:lnTo>
                    <a:lnTo>
                      <a:pt x="1752600" y="885825"/>
                    </a:lnTo>
                    <a:lnTo>
                      <a:pt x="1752600" y="1021556"/>
                    </a:lnTo>
                    <a:lnTo>
                      <a:pt x="1700212" y="1123950"/>
                    </a:lnTo>
                  </a:path>
                </a:pathLst>
              </a:cu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자유형 21"/>
              <p:cNvSpPr/>
              <p:nvPr/>
            </p:nvSpPr>
            <p:spPr>
              <a:xfrm rot="10800000">
                <a:off x="7307404" y="4724186"/>
                <a:ext cx="1752600" cy="1123950"/>
              </a:xfrm>
              <a:custGeom>
                <a:avLst/>
                <a:gdLst>
                  <a:gd name="connsiteX0" fmla="*/ 159543 w 1752600"/>
                  <a:gd name="connsiteY0" fmla="*/ 0 h 1123950"/>
                  <a:gd name="connsiteX1" fmla="*/ 214312 w 1752600"/>
                  <a:gd name="connsiteY1" fmla="*/ 109538 h 1123950"/>
                  <a:gd name="connsiteX2" fmla="*/ 214312 w 1752600"/>
                  <a:gd name="connsiteY2" fmla="*/ 240506 h 1123950"/>
                  <a:gd name="connsiteX3" fmla="*/ 0 w 1752600"/>
                  <a:gd name="connsiteY3" fmla="*/ 240506 h 1123950"/>
                  <a:gd name="connsiteX4" fmla="*/ 0 w 1752600"/>
                  <a:gd name="connsiteY4" fmla="*/ 885825 h 1123950"/>
                  <a:gd name="connsiteX5" fmla="*/ 1752600 w 1752600"/>
                  <a:gd name="connsiteY5" fmla="*/ 885825 h 1123950"/>
                  <a:gd name="connsiteX6" fmla="*/ 1752600 w 1752600"/>
                  <a:gd name="connsiteY6" fmla="*/ 1021556 h 1123950"/>
                  <a:gd name="connsiteX7" fmla="*/ 1700212 w 1752600"/>
                  <a:gd name="connsiteY7" fmla="*/ 1123950 h 1123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2600" h="1123950">
                    <a:moveTo>
                      <a:pt x="159543" y="0"/>
                    </a:moveTo>
                    <a:lnTo>
                      <a:pt x="214312" y="109538"/>
                    </a:lnTo>
                    <a:lnTo>
                      <a:pt x="214312" y="240506"/>
                    </a:lnTo>
                    <a:lnTo>
                      <a:pt x="0" y="240506"/>
                    </a:lnTo>
                    <a:lnTo>
                      <a:pt x="0" y="885825"/>
                    </a:lnTo>
                    <a:lnTo>
                      <a:pt x="1752600" y="885825"/>
                    </a:lnTo>
                    <a:lnTo>
                      <a:pt x="1752600" y="1021556"/>
                    </a:lnTo>
                    <a:lnTo>
                      <a:pt x="1700212" y="1123950"/>
                    </a:lnTo>
                  </a:path>
                </a:pathLst>
              </a:cu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7128480" y="2632638"/>
              <a:ext cx="840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INPUT x</a:t>
              </a:r>
              <a:endParaRPr lang="ko-KR" altLang="en-US" sz="1600" dirty="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7545288" y="2948692"/>
              <a:ext cx="0" cy="13195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8494940" y="4188936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OUTPUT f(x)</a:t>
              </a:r>
              <a:endParaRPr lang="ko-KR" altLang="en-US" sz="1600" dirty="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9091364" y="4089130"/>
              <a:ext cx="0" cy="13195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headEnd type="none" w="med" len="med"/>
              <a:tailEnd type="triangle" w="lg" len="med"/>
            </a:ln>
            <a:effectLst/>
          </p:spPr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2429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 </a:t>
            </a:r>
            <a:r>
              <a:rPr lang="ko-KR" altLang="en-US" dirty="0"/>
              <a:t>키워드 인수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함수를 호출 할 때에 </a:t>
            </a:r>
            <a:r>
              <a:rPr lang="en-US" altLang="ko-KR" dirty="0" err="1"/>
              <a:t>kwarg</a:t>
            </a:r>
            <a:r>
              <a:rPr lang="en-US" altLang="ko-KR" dirty="0"/>
              <a:t>=value </a:t>
            </a:r>
            <a:r>
              <a:rPr lang="ko-KR" altLang="en-US" dirty="0"/>
              <a:t>형식의 인수를 사용하여 호출 할 수 있음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112" y="2736399"/>
            <a:ext cx="8039100" cy="123825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3435527" y="2814614"/>
            <a:ext cx="967122" cy="354141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592960" y="2814613"/>
            <a:ext cx="1944216" cy="35414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626053" y="2070035"/>
            <a:ext cx="1802717" cy="433766"/>
          </a:xfrm>
          <a:prstGeom prst="rect">
            <a:avLst/>
          </a:prstGeom>
          <a:solidFill>
            <a:srgbClr val="FFDDD5"/>
          </a:solidFill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필수 매개변수</a:t>
            </a:r>
          </a:p>
        </p:txBody>
      </p:sp>
      <p:cxnSp>
        <p:nvCxnSpPr>
          <p:cNvPr id="27" name="구부러진 연결선 26"/>
          <p:cNvCxnSpPr>
            <a:stCxn id="24" idx="0"/>
            <a:endCxn id="30" idx="2"/>
          </p:cNvCxnSpPr>
          <p:nvPr/>
        </p:nvCxnSpPr>
        <p:spPr>
          <a:xfrm rot="5400000" flipH="1" flipV="1">
            <a:off x="5568258" y="2487715"/>
            <a:ext cx="323709" cy="330089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9" name="구부러진 연결선 28"/>
          <p:cNvCxnSpPr>
            <a:stCxn id="23" idx="0"/>
            <a:endCxn id="26" idx="2"/>
          </p:cNvCxnSpPr>
          <p:nvPr/>
        </p:nvCxnSpPr>
        <p:spPr>
          <a:xfrm rot="16200000" flipV="1">
            <a:off x="3567844" y="2463370"/>
            <a:ext cx="310813" cy="391676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33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30" name="직사각형 29"/>
          <p:cNvSpPr/>
          <p:nvPr/>
        </p:nvSpPr>
        <p:spPr>
          <a:xfrm>
            <a:off x="5109122" y="2057139"/>
            <a:ext cx="1572070" cy="4337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70C0"/>
                </a:solidFill>
              </a:rPr>
              <a:t>선택 매개변수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50" y="5080223"/>
            <a:ext cx="8039100" cy="581025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2899614" y="5152801"/>
            <a:ext cx="457540" cy="396501"/>
          </a:xfrm>
          <a:prstGeom prst="rect">
            <a:avLst/>
          </a:prstGeom>
          <a:noFill/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577008" y="5152800"/>
            <a:ext cx="1487371" cy="39650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502059" y="4208221"/>
            <a:ext cx="2313157" cy="546783"/>
          </a:xfrm>
          <a:prstGeom prst="rect">
            <a:avLst/>
          </a:prstGeom>
          <a:solidFill>
            <a:srgbClr val="FFDDD5"/>
          </a:solidFill>
          <a:ln w="19050">
            <a:solidFill>
              <a:srgbClr val="FF33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순서 인수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(positional argument)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36" name="구부러진 연결선 35"/>
          <p:cNvCxnSpPr>
            <a:stCxn id="34" idx="0"/>
            <a:endCxn id="44" idx="2"/>
          </p:cNvCxnSpPr>
          <p:nvPr/>
        </p:nvCxnSpPr>
        <p:spPr>
          <a:xfrm rot="5400000" flipH="1" flipV="1">
            <a:off x="4700833" y="4374865"/>
            <a:ext cx="397796" cy="1158075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43" name="구부러진 연결선 42"/>
          <p:cNvCxnSpPr>
            <a:stCxn id="33" idx="0"/>
            <a:endCxn id="35" idx="2"/>
          </p:cNvCxnSpPr>
          <p:nvPr/>
        </p:nvCxnSpPr>
        <p:spPr>
          <a:xfrm rot="16200000" flipV="1">
            <a:off x="2694613" y="4719030"/>
            <a:ext cx="397797" cy="469746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FF33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44" name="직사각형 43"/>
          <p:cNvSpPr/>
          <p:nvPr/>
        </p:nvSpPr>
        <p:spPr>
          <a:xfrm>
            <a:off x="4276346" y="4220143"/>
            <a:ext cx="2404846" cy="5348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70C0"/>
                </a:solidFill>
              </a:rPr>
              <a:t>키워드 인수</a:t>
            </a:r>
            <a:endParaRPr lang="en-US" altLang="ko-KR" sz="1600" dirty="0">
              <a:solidFill>
                <a:srgbClr val="0070C0"/>
              </a:solidFill>
            </a:endParaRPr>
          </a:p>
          <a:p>
            <a:pPr algn="ctr"/>
            <a:r>
              <a:rPr lang="en-US" altLang="ko-KR" sz="1600" dirty="0">
                <a:solidFill>
                  <a:srgbClr val="0070C0"/>
                </a:solidFill>
              </a:rPr>
              <a:t>(keyword argument)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109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 </a:t>
            </a:r>
            <a:r>
              <a:rPr lang="ko-KR" altLang="en-US" dirty="0"/>
              <a:t>키워드 인수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521515" y="1047101"/>
            <a:ext cx="893445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71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 </a:t>
            </a:r>
            <a:r>
              <a:rPr lang="ko-KR" altLang="en-US" dirty="0"/>
              <a:t>키워드 인수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 err="1"/>
              <a:t>파라미터</a:t>
            </a:r>
            <a:r>
              <a:rPr lang="ko-KR" altLang="en-US" sz="2000" dirty="0"/>
              <a:t> 이름을 포함한 인수 사용시 순서를 바꿀 수 있음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기본값을 갖는 </a:t>
            </a:r>
            <a:r>
              <a:rPr lang="ko-KR" altLang="en-US" sz="2000" dirty="0" err="1"/>
              <a:t>파라미터는</a:t>
            </a:r>
            <a:r>
              <a:rPr lang="ko-KR" altLang="en-US" sz="2000" dirty="0"/>
              <a:t> 생략 가능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필수 인수를 포함하지 않으면 에러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</a:t>
            </a:r>
          </a:p>
        </p:txBody>
      </p:sp>
      <p:pic>
        <p:nvPicPr>
          <p:cNvPr id="9" name="내용 개체 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265379"/>
            <a:ext cx="8372326" cy="402550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68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 </a:t>
            </a:r>
            <a:r>
              <a:rPr lang="ko-KR" altLang="en-US" dirty="0"/>
              <a:t>키워드 인수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</a:t>
            </a:r>
          </a:p>
        </p:txBody>
      </p:sp>
      <p:pic>
        <p:nvPicPr>
          <p:cNvPr id="10" name="내용 개체 틀 9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0" y="908050"/>
            <a:ext cx="7818438" cy="56165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808984" y="4000058"/>
            <a:ext cx="49530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ko-KR" altLang="en-US" dirty="0"/>
              <a:t>함수 정의 시 존재하지 않는 매개변수 이름을 사용할 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936331" y="1844824"/>
            <a:ext cx="482565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필수 매개변수에 매개변수의 이름을 지정하지 않은 인수와 매개변수 이름을 지정한 인수를 동시에 사용할 수 없음</a:t>
            </a:r>
            <a:endParaRPr lang="en-US" altLang="ko-KR" dirty="0"/>
          </a:p>
        </p:txBody>
      </p:sp>
      <p:sp>
        <p:nvSpPr>
          <p:cNvPr id="13" name="직사각형 12"/>
          <p:cNvSpPr/>
          <p:nvPr/>
        </p:nvSpPr>
        <p:spPr>
          <a:xfrm>
            <a:off x="4808984" y="5709016"/>
            <a:ext cx="4953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/>
              <a:t>키워드 인수는 순서 인수 뒤에 와야 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076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3.4. </a:t>
            </a:r>
            <a:r>
              <a:rPr lang="ko-KR" altLang="en-US" dirty="0" err="1"/>
              <a:t>튜플</a:t>
            </a:r>
            <a:r>
              <a:rPr lang="ko-KR" altLang="en-US" dirty="0"/>
              <a:t> 매개변수를 이용한 </a:t>
            </a:r>
            <a:r>
              <a:rPr lang="ko-KR" altLang="en-US" dirty="0" err="1"/>
              <a:t>가변인수</a:t>
            </a:r>
            <a:r>
              <a:rPr lang="ko-KR" altLang="en-US" dirty="0"/>
              <a:t> 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매개변수 앞에 </a:t>
            </a:r>
            <a:r>
              <a:rPr lang="en-US" altLang="ko-KR" dirty="0"/>
              <a:t>*</a:t>
            </a:r>
            <a:r>
              <a:rPr lang="ko-KR" altLang="en-US" dirty="0"/>
              <a:t>를 붙여 정의</a:t>
            </a:r>
            <a:endParaRPr lang="en-US" altLang="ko-KR" dirty="0"/>
          </a:p>
          <a:p>
            <a:r>
              <a:rPr lang="ko-KR" altLang="en-US" dirty="0"/>
              <a:t>인수들이 </a:t>
            </a:r>
            <a:r>
              <a:rPr lang="ko-KR" altLang="en-US" dirty="0" err="1"/>
              <a:t>튜플에</a:t>
            </a:r>
            <a:r>
              <a:rPr lang="ko-KR" altLang="en-US" dirty="0"/>
              <a:t> 저장되어 전달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2119086"/>
            <a:ext cx="8028954" cy="416316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825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인수의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가변 인수 앞에 </a:t>
            </a:r>
            <a:r>
              <a:rPr lang="en-US" altLang="ko-KR" sz="2000" dirty="0"/>
              <a:t>0 </a:t>
            </a:r>
            <a:r>
              <a:rPr lang="ko-KR" altLang="en-US" sz="2000" dirty="0"/>
              <a:t>개 이상의 일반 인수가 올 수 있음</a:t>
            </a:r>
            <a:endParaRPr lang="en-US" altLang="ko-KR" sz="2000" dirty="0"/>
          </a:p>
          <a:p>
            <a:r>
              <a:rPr lang="ko-KR" altLang="en-US" sz="2000" dirty="0"/>
              <a:t>가변 인수는 함수에 전달되는 나머지 모든 입력 인수를 </a:t>
            </a:r>
            <a:r>
              <a:rPr lang="ko-KR" altLang="en-US" sz="2000" dirty="0" err="1"/>
              <a:t>스쿠핑하기</a:t>
            </a:r>
            <a:r>
              <a:rPr lang="ko-KR" altLang="en-US" sz="2000" dirty="0"/>
              <a:t> 때문에 형식 인수 목록의 마지막에 음</a:t>
            </a:r>
            <a:endParaRPr lang="en-US" altLang="ko-KR" sz="2000" dirty="0"/>
          </a:p>
          <a:p>
            <a:r>
              <a:rPr lang="en-US" altLang="ko-KR" sz="2000" dirty="0"/>
              <a:t>*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 </a:t>
            </a:r>
            <a:r>
              <a:rPr lang="ko-KR" altLang="en-US" sz="2000" dirty="0"/>
              <a:t>매개변수 다음에 나오는 형식적 매개 변수는 ‘키워드 전용’ 인수</a:t>
            </a:r>
            <a:endParaRPr lang="en-US" altLang="ko-KR" sz="2000" dirty="0"/>
          </a:p>
          <a:p>
            <a:r>
              <a:rPr lang="ko-KR" altLang="en-US" sz="2000" dirty="0"/>
              <a:t>위치 인수는 </a:t>
            </a:r>
            <a:r>
              <a:rPr lang="ko-KR" altLang="en-US" sz="2000" dirty="0" err="1"/>
              <a:t>튜플</a:t>
            </a:r>
            <a:r>
              <a:rPr lang="ko-KR" altLang="en-US" sz="2000" dirty="0"/>
              <a:t> 인수 뒤에 올 수 없음</a:t>
            </a:r>
          </a:p>
          <a:p>
            <a:endParaRPr lang="ko-KR" altLang="en-US" sz="2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 </a:t>
            </a:r>
            <a:r>
              <a:rPr lang="en-US" altLang="ko-KR" dirty="0"/>
              <a:t>&gt; 3.4. </a:t>
            </a:r>
            <a:r>
              <a:rPr lang="ko-KR" altLang="en-US" dirty="0" err="1"/>
              <a:t>튜플</a:t>
            </a:r>
            <a:r>
              <a:rPr lang="ko-KR" altLang="en-US" dirty="0"/>
              <a:t> 매개변수를 이용한 </a:t>
            </a:r>
            <a:r>
              <a:rPr lang="ko-KR" altLang="en-US" dirty="0" err="1"/>
              <a:t>가변인수</a:t>
            </a:r>
            <a:r>
              <a:rPr lang="ko-KR" altLang="en-US" dirty="0"/>
              <a:t> 설정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24" y="2852936"/>
            <a:ext cx="9439275" cy="3495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98" y="3768926"/>
            <a:ext cx="9420225" cy="241935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352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인수의 순서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 </a:t>
            </a:r>
            <a:r>
              <a:rPr lang="en-US" altLang="ko-KR" dirty="0"/>
              <a:t>&gt; 3.4. </a:t>
            </a:r>
            <a:r>
              <a:rPr lang="ko-KR" altLang="en-US" dirty="0" err="1"/>
              <a:t>튜플</a:t>
            </a:r>
            <a:r>
              <a:rPr lang="ko-KR" altLang="en-US" dirty="0"/>
              <a:t> 매개변수를 이용한 </a:t>
            </a:r>
            <a:r>
              <a:rPr lang="ko-KR" altLang="en-US" dirty="0" err="1"/>
              <a:t>가변인수</a:t>
            </a:r>
            <a:r>
              <a:rPr lang="ko-KR" altLang="en-US" dirty="0"/>
              <a:t> 설정</a:t>
            </a: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450849" y="1822450"/>
            <a:ext cx="9110663" cy="5067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73221"/>
          <a:stretch/>
        </p:blipFill>
        <p:spPr>
          <a:xfrm>
            <a:off x="416496" y="897668"/>
            <a:ext cx="9128794" cy="905313"/>
          </a:xfrm>
          <a:prstGeom prst="rect">
            <a:avLst/>
          </a:prstGeom>
        </p:spPr>
      </p:pic>
      <p:sp>
        <p:nvSpPr>
          <p:cNvPr id="8" name="설명선 2(테두리 및 강조선) 7"/>
          <p:cNvSpPr/>
          <p:nvPr/>
        </p:nvSpPr>
        <p:spPr>
          <a:xfrm>
            <a:off x="5817096" y="1124744"/>
            <a:ext cx="1440160" cy="69818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3145"/>
              <a:gd name="adj6" fmla="val -6254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파라미터의</a:t>
            </a:r>
            <a:r>
              <a:rPr lang="ko-KR" altLang="en-US" dirty="0"/>
              <a:t> 이름을 지정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32920" y="1835469"/>
            <a:ext cx="936104" cy="4414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 2(테두리 및 강조선) 9"/>
          <p:cNvSpPr/>
          <p:nvPr/>
        </p:nvSpPr>
        <p:spPr>
          <a:xfrm>
            <a:off x="3440832" y="2351127"/>
            <a:ext cx="2520280" cy="69818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3145"/>
              <a:gd name="adj6" fmla="val -6254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순서인수가</a:t>
            </a:r>
            <a:r>
              <a:rPr lang="ko-KR" altLang="en-US" dirty="0"/>
              <a:t> 앞에 </a:t>
            </a:r>
            <a:r>
              <a:rPr lang="ko-KR" altLang="en-US" dirty="0" err="1"/>
              <a:t>올수</a:t>
            </a:r>
            <a:r>
              <a:rPr lang="ko-KR" altLang="en-US" dirty="0"/>
              <a:t> 있도록 </a:t>
            </a:r>
            <a:r>
              <a:rPr lang="ko-KR" altLang="en-US" dirty="0" err="1"/>
              <a:t>파라미터</a:t>
            </a:r>
            <a:r>
              <a:rPr lang="ko-KR" altLang="en-US" dirty="0"/>
              <a:t> 선언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16967" y="3082834"/>
            <a:ext cx="464530" cy="3555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2(테두리 및 강조선) 11"/>
          <p:cNvSpPr/>
          <p:nvPr/>
        </p:nvSpPr>
        <p:spPr>
          <a:xfrm>
            <a:off x="4951505" y="4403814"/>
            <a:ext cx="2520280" cy="69818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3145"/>
              <a:gd name="adj6" fmla="val -6254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디폴트 </a:t>
            </a:r>
            <a:r>
              <a:rPr lang="ko-KR" altLang="en-US" err="1"/>
              <a:t>파라미터로</a:t>
            </a:r>
            <a:r>
              <a:rPr lang="ko-KR" altLang="en-US"/>
              <a:t> 선언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504728" y="5101994"/>
            <a:ext cx="936104" cy="415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61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3.5. </a:t>
            </a:r>
            <a:r>
              <a:rPr lang="ko-KR" altLang="en-US" dirty="0" err="1"/>
              <a:t>딕셔너리</a:t>
            </a:r>
            <a:r>
              <a:rPr lang="ko-KR" altLang="en-US" dirty="0"/>
              <a:t> 인수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**</a:t>
            </a:r>
            <a:r>
              <a:rPr lang="en-US" altLang="ko-KR" dirty="0"/>
              <a:t>name </a:t>
            </a:r>
            <a:r>
              <a:rPr lang="ko-KR" altLang="en-US" dirty="0"/>
              <a:t>형식의 최종 형식 매개 변수가 있으면 형식 매개 변수에 해당하는 것을 제외하고 모든 키워드 인수가 들어있는 </a:t>
            </a:r>
            <a:r>
              <a:rPr lang="ko-KR" altLang="en-US" dirty="0" err="1"/>
              <a:t>딕셔너리를</a:t>
            </a:r>
            <a:r>
              <a:rPr lang="ko-KR" altLang="en-US" dirty="0"/>
              <a:t> 받음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5" y="2171700"/>
            <a:ext cx="9010650" cy="26574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523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3.5. </a:t>
            </a:r>
            <a:r>
              <a:rPr lang="ko-KR" altLang="en-US" dirty="0" err="1"/>
              <a:t>딕셔너리</a:t>
            </a:r>
            <a:r>
              <a:rPr lang="ko-KR" altLang="en-US" dirty="0"/>
              <a:t> 매개변수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딕셔너리</a:t>
            </a:r>
            <a:r>
              <a:rPr lang="ko-KR" altLang="en-US" dirty="0"/>
              <a:t> 인수는 위치 인수</a:t>
            </a:r>
            <a:r>
              <a:rPr lang="en-US" altLang="ko-KR" dirty="0"/>
              <a:t>, </a:t>
            </a:r>
            <a:r>
              <a:rPr lang="ko-KR" altLang="en-US" dirty="0"/>
              <a:t>키워드 인수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튜플을</a:t>
            </a:r>
            <a:r>
              <a:rPr lang="ko-KR" altLang="en-US" dirty="0"/>
              <a:t> 받는 *</a:t>
            </a:r>
            <a:r>
              <a:rPr lang="en-US" altLang="ko-KR" dirty="0"/>
              <a:t>name </a:t>
            </a:r>
            <a:r>
              <a:rPr lang="ko-KR" altLang="en-US" dirty="0"/>
              <a:t>형식의 가변 인수와 같이 사용될 수 있음</a:t>
            </a:r>
          </a:p>
          <a:p>
            <a:pPr fontAlgn="base"/>
            <a:r>
              <a:rPr lang="en-US" altLang="ko-KR" dirty="0"/>
              <a:t>*name</a:t>
            </a:r>
            <a:r>
              <a:rPr lang="ko-KR" altLang="en-US" dirty="0"/>
              <a:t>은 **</a:t>
            </a:r>
            <a:r>
              <a:rPr lang="en-US" altLang="ko-KR" dirty="0"/>
              <a:t>name </a:t>
            </a:r>
            <a:r>
              <a:rPr lang="ko-KR" altLang="en-US" dirty="0"/>
              <a:t>앞에 나와야 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636912"/>
            <a:ext cx="8972550" cy="286702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2467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69" y="2449888"/>
            <a:ext cx="8136904" cy="26190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매개변수의 순서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 선언 시 매개변수의 순서는 순서 인자</a:t>
            </a:r>
            <a:r>
              <a:rPr lang="en-US" altLang="ko-KR" dirty="0"/>
              <a:t>, </a:t>
            </a:r>
            <a:r>
              <a:rPr lang="ko-KR" altLang="en-US" dirty="0" err="1"/>
              <a:t>튜플</a:t>
            </a:r>
            <a:r>
              <a:rPr lang="ko-KR" altLang="en-US" dirty="0"/>
              <a:t> 인자</a:t>
            </a:r>
            <a:r>
              <a:rPr lang="en-US" altLang="ko-KR" dirty="0"/>
              <a:t>, </a:t>
            </a:r>
            <a:r>
              <a:rPr lang="ko-KR" altLang="en-US" dirty="0"/>
              <a:t>키워드 인자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ko-KR" altLang="en-US" dirty="0"/>
              <a:t> 인자를 받을 수 있는 순서로 정의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 flipH="1">
            <a:off x="2179188" y="4083342"/>
            <a:ext cx="382180" cy="288032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flipH="1">
            <a:off x="2612062" y="4095938"/>
            <a:ext cx="288032" cy="288032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 flipH="1">
            <a:off x="2935648" y="4073358"/>
            <a:ext cx="382180" cy="288032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H="1">
            <a:off x="2707268" y="2690990"/>
            <a:ext cx="211578" cy="288032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flipH="1">
            <a:off x="3119717" y="2690990"/>
            <a:ext cx="192539" cy="288032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H="1">
            <a:off x="3504967" y="2690990"/>
            <a:ext cx="211578" cy="288032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>
            <a:stCxn id="8" idx="0"/>
          </p:cNvCxnSpPr>
          <p:nvPr/>
        </p:nvCxnSpPr>
        <p:spPr>
          <a:xfrm rot="5400000" flipH="1" flipV="1">
            <a:off x="2011421" y="3272141"/>
            <a:ext cx="1170058" cy="452345"/>
          </a:xfrm>
          <a:prstGeom prst="curvedConnector3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>
            <a:stCxn id="9" idx="0"/>
            <a:endCxn id="12" idx="2"/>
          </p:cNvCxnSpPr>
          <p:nvPr/>
        </p:nvCxnSpPr>
        <p:spPr>
          <a:xfrm rot="5400000" flipH="1" flipV="1">
            <a:off x="2427574" y="3307526"/>
            <a:ext cx="1116916" cy="459908"/>
          </a:xfrm>
          <a:prstGeom prst="curvedConnector3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>
            <a:stCxn id="10" idx="0"/>
            <a:endCxn id="13" idx="2"/>
          </p:cNvCxnSpPr>
          <p:nvPr/>
        </p:nvCxnSpPr>
        <p:spPr>
          <a:xfrm rot="5400000" flipH="1" flipV="1">
            <a:off x="2821579" y="3284181"/>
            <a:ext cx="1094336" cy="484018"/>
          </a:xfrm>
          <a:prstGeom prst="curvedConnector3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 flipH="1">
            <a:off x="3380303" y="4073358"/>
            <a:ext cx="629689" cy="310460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 flipH="1">
            <a:off x="3847070" y="2690990"/>
            <a:ext cx="284005" cy="288032"/>
          </a:xfrm>
          <a:prstGeom prst="rect">
            <a:avLst/>
          </a:prstGeom>
          <a:noFill/>
          <a:ln w="285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6" name="구부러진 연결선 25"/>
          <p:cNvCxnSpPr>
            <a:stCxn id="23" idx="0"/>
            <a:endCxn id="25" idx="2"/>
          </p:cNvCxnSpPr>
          <p:nvPr/>
        </p:nvCxnSpPr>
        <p:spPr>
          <a:xfrm rot="5400000" flipH="1" flipV="1">
            <a:off x="3294941" y="3379228"/>
            <a:ext cx="1094336" cy="293925"/>
          </a:xfrm>
          <a:prstGeom prst="curvedConnector3">
            <a:avLst/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 flipH="1">
            <a:off x="4076144" y="4129913"/>
            <a:ext cx="629689" cy="288032"/>
          </a:xfrm>
          <a:prstGeom prst="rect">
            <a:avLst/>
          </a:prstGeom>
          <a:noFill/>
          <a:ln w="28575">
            <a:solidFill>
              <a:srgbClr val="19824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4" name="구부러진 연결선 33"/>
          <p:cNvCxnSpPr>
            <a:stCxn id="30" idx="0"/>
            <a:endCxn id="32" idx="2"/>
          </p:cNvCxnSpPr>
          <p:nvPr/>
        </p:nvCxnSpPr>
        <p:spPr>
          <a:xfrm rot="5400000" flipH="1" flipV="1">
            <a:off x="3920593" y="3431890"/>
            <a:ext cx="1168419" cy="227628"/>
          </a:xfrm>
          <a:prstGeom prst="curvedConnector3">
            <a:avLst/>
          </a:prstGeom>
          <a:ln w="19050">
            <a:solidFill>
              <a:srgbClr val="19824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 flipH="1">
            <a:off x="5055207" y="2673462"/>
            <a:ext cx="496159" cy="2880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flipH="1">
            <a:off x="4794983" y="4129913"/>
            <a:ext cx="3263835" cy="28803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9" name="구부러진 연결선 38"/>
          <p:cNvCxnSpPr>
            <a:stCxn id="38" idx="0"/>
            <a:endCxn id="37" idx="2"/>
          </p:cNvCxnSpPr>
          <p:nvPr/>
        </p:nvCxnSpPr>
        <p:spPr>
          <a:xfrm rot="16200000" flipV="1">
            <a:off x="5280884" y="2983897"/>
            <a:ext cx="1168419" cy="1123614"/>
          </a:xfrm>
          <a:prstGeom prst="curvedConnector3">
            <a:avLst/>
          </a:prstGeom>
          <a:ln w="19050">
            <a:solidFill>
              <a:schemeClr val="accent5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 flipH="1">
            <a:off x="4314941" y="2673462"/>
            <a:ext cx="607351" cy="288032"/>
          </a:xfrm>
          <a:prstGeom prst="rect">
            <a:avLst/>
          </a:prstGeom>
          <a:noFill/>
          <a:ln w="28575">
            <a:solidFill>
              <a:srgbClr val="19824C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8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1.1. </a:t>
            </a:r>
            <a:r>
              <a:rPr lang="ko-KR" altLang="en-US" dirty="0"/>
              <a:t>함수 정의하기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구문에서</a:t>
            </a:r>
            <a:r>
              <a:rPr lang="en-US" altLang="ko-KR" dirty="0"/>
              <a:t>...</a:t>
            </a:r>
            <a:endParaRPr lang="ko-KR" altLang="en-US" dirty="0"/>
          </a:p>
          <a:p>
            <a:pPr lvl="1" fontAlgn="base"/>
            <a:r>
              <a:rPr lang="en-US" altLang="ko-KR" dirty="0" err="1"/>
              <a:t>def</a:t>
            </a:r>
            <a:r>
              <a:rPr lang="en-US" altLang="ko-KR" dirty="0"/>
              <a:t> : </a:t>
            </a:r>
            <a:r>
              <a:rPr lang="ko-KR" altLang="en-US" dirty="0"/>
              <a:t>함수를 정의하기 위해 사용하는 키워드</a:t>
            </a:r>
          </a:p>
          <a:p>
            <a:pPr lvl="1" fontAlgn="base"/>
            <a:r>
              <a:rPr lang="en-US" altLang="ko-KR" i="1" dirty="0" err="1"/>
              <a:t>function_name</a:t>
            </a:r>
            <a:r>
              <a:rPr lang="en-US" altLang="ko-KR" i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함수의 이름</a:t>
            </a:r>
            <a:r>
              <a:rPr lang="en-US" altLang="ko-KR" dirty="0"/>
              <a:t>. </a:t>
            </a:r>
            <a:r>
              <a:rPr lang="ko-KR" altLang="en-US" dirty="0"/>
              <a:t>변수 이름 만드는 것처럼 함수를 구분하는 이름</a:t>
            </a:r>
            <a:r>
              <a:rPr lang="en-US" altLang="ko-KR" dirty="0"/>
              <a:t>. </a:t>
            </a:r>
            <a:r>
              <a:rPr lang="ko-KR" altLang="en-US" dirty="0"/>
              <a:t>함수 이름은 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_</a:t>
            </a:r>
            <a:r>
              <a:rPr lang="ko-KR" altLang="en-US" dirty="0"/>
              <a:t>를 포함할 수 있으며</a:t>
            </a:r>
            <a:r>
              <a:rPr lang="en-US" altLang="ko-KR" dirty="0"/>
              <a:t>, </a:t>
            </a:r>
            <a:r>
              <a:rPr lang="ko-KR" altLang="en-US" dirty="0"/>
              <a:t>숫자로 시작할 수 없음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en-US" altLang="ko-KR" i="1" dirty="0"/>
              <a:t>param1, param2, ...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함수의 매개변수</a:t>
            </a:r>
            <a:r>
              <a:rPr lang="en-US" altLang="ko-KR" dirty="0"/>
              <a:t>(Parameter variable). </a:t>
            </a:r>
            <a:r>
              <a:rPr lang="ko-KR" altLang="en-US" dirty="0"/>
              <a:t>함수가 실행될 때 필요로 하는 값을 받기 위해 사용</a:t>
            </a:r>
            <a:r>
              <a:rPr lang="en-US" altLang="ko-KR" dirty="0"/>
              <a:t>. </a:t>
            </a:r>
            <a:r>
              <a:rPr lang="ko-KR" altLang="en-US" dirty="0"/>
              <a:t>매개변수는 선택사항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/>
            <a:r>
              <a:rPr lang="en-US" altLang="ko-KR" i="1" dirty="0"/>
              <a:t>expression </a:t>
            </a:r>
            <a:r>
              <a:rPr lang="en-US" altLang="ko-KR" dirty="0"/>
              <a:t>: </a:t>
            </a:r>
            <a:r>
              <a:rPr lang="ko-KR" altLang="en-US" dirty="0"/>
              <a:t>함수가 실행할 구문</a:t>
            </a:r>
            <a:r>
              <a:rPr lang="en-US" altLang="ko-KR" dirty="0"/>
              <a:t>. </a:t>
            </a:r>
            <a:r>
              <a:rPr lang="ko-KR" altLang="en-US" dirty="0"/>
              <a:t>반드시 들여쓰기가 되어 있어야 합</a:t>
            </a:r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89699"/>
            <a:ext cx="7448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94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튜플</a:t>
            </a:r>
            <a:r>
              <a:rPr lang="ko-KR" altLang="en-US" dirty="0"/>
              <a:t> 인수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인수가 이미 목록이나 </a:t>
            </a:r>
            <a:r>
              <a:rPr lang="ko-KR" altLang="en-US" dirty="0" err="1"/>
              <a:t>튜플에</a:t>
            </a:r>
            <a:r>
              <a:rPr lang="ko-KR" altLang="en-US" dirty="0"/>
              <a:t> 있지만 별도의 위치 인수가 필요한 함수 호출에 대해 압축을 풀어야하는 경우에는 반대 상황이 발생</a:t>
            </a:r>
            <a:endParaRPr lang="en-US" altLang="ko-KR" dirty="0"/>
          </a:p>
          <a:p>
            <a:r>
              <a:rPr lang="ko-KR" altLang="en-US" dirty="0"/>
              <a:t>예를 들어 내장 된 </a:t>
            </a:r>
            <a:r>
              <a:rPr lang="en-US" altLang="ko-KR" dirty="0"/>
              <a:t>range() </a:t>
            </a:r>
            <a:r>
              <a:rPr lang="ko-KR" altLang="en-US" dirty="0"/>
              <a:t>함수는 별도의 </a:t>
            </a:r>
            <a:r>
              <a:rPr lang="en-US" altLang="ko-KR" dirty="0"/>
              <a:t>start </a:t>
            </a:r>
            <a:r>
              <a:rPr lang="ko-KR" altLang="en-US" dirty="0"/>
              <a:t>및 </a:t>
            </a:r>
            <a:r>
              <a:rPr lang="en-US" altLang="ko-KR" dirty="0"/>
              <a:t>stop </a:t>
            </a:r>
            <a:r>
              <a:rPr lang="ko-KR" altLang="en-US" dirty="0"/>
              <a:t>인수를 필요</a:t>
            </a:r>
            <a:endParaRPr lang="en-US" altLang="ko-KR" dirty="0"/>
          </a:p>
          <a:p>
            <a:r>
              <a:rPr lang="ko-KR" altLang="en-US" dirty="0"/>
              <a:t>별도로 사용할 수 없는 경우에는 * 연산자로 함수 호출을 작성하여 인수를 목록 또는 </a:t>
            </a:r>
            <a:r>
              <a:rPr lang="ko-KR" altLang="en-US" dirty="0" err="1"/>
              <a:t>튜플에서</a:t>
            </a:r>
            <a:r>
              <a:rPr lang="ko-KR" altLang="en-US" dirty="0"/>
              <a:t> </a:t>
            </a:r>
            <a:r>
              <a:rPr lang="ko-KR" altLang="en-US" dirty="0" err="1"/>
              <a:t>언패킹</a:t>
            </a:r>
            <a:r>
              <a:rPr lang="en-US" altLang="ko-KR" dirty="0"/>
              <a:t>(Unpacking)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 </a:t>
            </a:r>
            <a:r>
              <a:rPr lang="en-US" altLang="ko-KR" dirty="0"/>
              <a:t>&gt; 3.6. </a:t>
            </a:r>
            <a:r>
              <a:rPr lang="ko-KR" altLang="en-US" dirty="0"/>
              <a:t>인수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60275"/>
          <a:stretch/>
        </p:blipFill>
        <p:spPr>
          <a:xfrm>
            <a:off x="455149" y="3140968"/>
            <a:ext cx="8963025" cy="237626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094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err="1"/>
              <a:t>튜플</a:t>
            </a:r>
            <a:r>
              <a:rPr lang="ko-KR" altLang="en-US" dirty="0"/>
              <a:t> 인수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 </a:t>
            </a:r>
            <a:r>
              <a:rPr lang="en-US" altLang="ko-KR" dirty="0"/>
              <a:t>&gt; 3.6. </a:t>
            </a:r>
            <a:r>
              <a:rPr lang="ko-KR" altLang="en-US" dirty="0"/>
              <a:t>인수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0" y="1368425"/>
            <a:ext cx="9010650" cy="46958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01072" y="1268760"/>
            <a:ext cx="40168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numbers </a:t>
            </a:r>
            <a:r>
              <a:rPr lang="ko-KR" altLang="en-US" dirty="0"/>
              <a:t>변수를 </a:t>
            </a:r>
            <a:r>
              <a:rPr lang="en-US" altLang="ko-KR" dirty="0"/>
              <a:t>add() </a:t>
            </a:r>
            <a:r>
              <a:rPr lang="ko-KR" altLang="en-US" dirty="0"/>
              <a:t>함수의 인자로 직접 넣을 수 없음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601072" y="5157192"/>
            <a:ext cx="40168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변수 앞에 *</a:t>
            </a:r>
            <a:r>
              <a:rPr lang="ko-KR" altLang="en-US" dirty="0" err="1"/>
              <a:t>를</a:t>
            </a:r>
            <a:r>
              <a:rPr lang="ko-KR" altLang="en-US" dirty="0"/>
              <a:t> 붙여 </a:t>
            </a:r>
            <a:r>
              <a:rPr lang="ko-KR" altLang="en-US" dirty="0" err="1"/>
              <a:t>튜플을</a:t>
            </a:r>
            <a:r>
              <a:rPr lang="ko-KR" altLang="en-US" dirty="0"/>
              <a:t> </a:t>
            </a:r>
            <a:r>
              <a:rPr lang="ko-KR" altLang="en-US" dirty="0" err="1"/>
              <a:t>언패킹</a:t>
            </a:r>
            <a:r>
              <a:rPr lang="ko-KR" altLang="en-US" dirty="0"/>
              <a:t> 하여 전달</a:t>
            </a:r>
          </a:p>
        </p:txBody>
      </p:sp>
    </p:spTree>
    <p:extLst>
      <p:ext uri="{BB962C8B-B14F-4D97-AF65-F5344CB8AC3E}">
        <p14:creationId xmlns:p14="http://schemas.microsoft.com/office/powerpoint/2010/main" val="4180282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딕셔너리</a:t>
            </a:r>
            <a:r>
              <a:rPr lang="ko-KR" altLang="en-US" dirty="0"/>
              <a:t> 인수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데이터는 ** 연산자로 키워드 인수를 전달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 매개변수 </a:t>
            </a:r>
            <a:r>
              <a:rPr lang="en-US" altLang="ko-KR" dirty="0"/>
              <a:t>&gt; 3.6. </a:t>
            </a:r>
            <a:r>
              <a:rPr lang="ko-KR" altLang="en-US" dirty="0"/>
              <a:t>인수 </a:t>
            </a:r>
            <a:r>
              <a:rPr lang="ko-KR" altLang="en-US" dirty="0" err="1"/>
              <a:t>언패킹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556792"/>
            <a:ext cx="7937644" cy="473408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955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람다식은</a:t>
            </a:r>
            <a:r>
              <a:rPr lang="ko-KR" altLang="en-US" dirty="0"/>
              <a:t> 작은 </a:t>
            </a:r>
            <a:r>
              <a:rPr lang="ko-KR" altLang="en-US" dirty="0" err="1"/>
              <a:t>익명함수를</a:t>
            </a:r>
            <a:r>
              <a:rPr lang="ko-KR" altLang="en-US" dirty="0"/>
              <a:t> 의미함</a:t>
            </a:r>
            <a:endParaRPr lang="en-US" altLang="ko-KR" dirty="0"/>
          </a:p>
          <a:p>
            <a:r>
              <a:rPr lang="ko-KR" altLang="en-US" dirty="0"/>
              <a:t>작은 익명 함수는 </a:t>
            </a:r>
            <a:r>
              <a:rPr lang="en-US" altLang="ko-KR" dirty="0"/>
              <a:t>lambda </a:t>
            </a:r>
            <a:r>
              <a:rPr lang="ko-KR" altLang="en-US" dirty="0"/>
              <a:t>키워드로 만들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 fontAlgn="base"/>
            <a:r>
              <a:rPr lang="en-US" altLang="ko-KR" i="1" dirty="0" err="1"/>
              <a:t>variable_define</a:t>
            </a:r>
            <a:endParaRPr lang="en-US" altLang="ko-KR" i="1" dirty="0"/>
          </a:p>
          <a:p>
            <a:pPr lvl="2" fontAlgn="base"/>
            <a:r>
              <a:rPr lang="ko-KR" altLang="en-US" dirty="0"/>
              <a:t>함수의 인수를 정의</a:t>
            </a:r>
            <a:endParaRPr lang="en-US" altLang="ko-KR" dirty="0"/>
          </a:p>
          <a:p>
            <a:pPr lvl="1" fontAlgn="base"/>
            <a:r>
              <a:rPr lang="en-US" altLang="ko-KR" i="1" dirty="0"/>
              <a:t>statement </a:t>
            </a:r>
          </a:p>
          <a:p>
            <a:pPr lvl="2" fontAlgn="base"/>
            <a:r>
              <a:rPr lang="ko-KR" altLang="en-US" dirty="0"/>
              <a:t>함수가 실행할 문장을 작성</a:t>
            </a:r>
            <a:endParaRPr lang="en-US" altLang="ko-KR" dirty="0"/>
          </a:p>
          <a:p>
            <a:pPr lvl="2" fontAlgn="base"/>
            <a:r>
              <a:rPr lang="ko-KR" altLang="en-US" dirty="0"/>
              <a:t>한 문장만 작성할 수 있음</a:t>
            </a:r>
            <a:endParaRPr lang="en-US" altLang="ko-KR" dirty="0"/>
          </a:p>
          <a:p>
            <a:pPr lvl="2" fontAlgn="base"/>
            <a:r>
              <a:rPr lang="en-US" altLang="ko-KR" dirty="0"/>
              <a:t>return </a:t>
            </a:r>
            <a:r>
              <a:rPr lang="ko-KR" altLang="en-US" dirty="0"/>
              <a:t>구문이 없어도 </a:t>
            </a:r>
            <a:r>
              <a:rPr lang="en-US" altLang="ko-KR" dirty="0"/>
              <a:t>statement</a:t>
            </a:r>
            <a:r>
              <a:rPr lang="ko-KR" altLang="en-US" dirty="0"/>
              <a:t>의 결과를 반환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2"/>
          <a:srcRect t="29026" b="44724"/>
          <a:stretch/>
        </p:blipFill>
        <p:spPr>
          <a:xfrm>
            <a:off x="759640" y="2204864"/>
            <a:ext cx="8458200" cy="72008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6772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람다 식 사용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람다식은</a:t>
            </a:r>
            <a:r>
              <a:rPr lang="ko-KR" altLang="en-US" dirty="0"/>
              <a:t> 함수 객체가 필요한 곳이면 어디서든지 사용할 수 있음</a:t>
            </a:r>
            <a:endParaRPr lang="en-US" altLang="ko-KR" dirty="0"/>
          </a:p>
          <a:p>
            <a:r>
              <a:rPr lang="ko-KR" altLang="en-US" dirty="0" err="1"/>
              <a:t>람다식은</a:t>
            </a:r>
            <a:r>
              <a:rPr lang="ko-KR" altLang="en-US" dirty="0"/>
              <a:t> 한 개의 문장</a:t>
            </a:r>
            <a:r>
              <a:rPr lang="en-US" altLang="ko-KR" dirty="0"/>
              <a:t>(</a:t>
            </a:r>
            <a:r>
              <a:rPr lang="ko-KR" altLang="en-US" dirty="0"/>
              <a:t>표현식</a:t>
            </a:r>
            <a:r>
              <a:rPr lang="en-US" altLang="ko-KR" dirty="0"/>
              <a:t>)</a:t>
            </a:r>
            <a:r>
              <a:rPr lang="ko-KR" altLang="en-US" dirty="0"/>
              <a:t>만 작성할 수 있음</a:t>
            </a:r>
            <a:endParaRPr lang="en-US" altLang="ko-KR" dirty="0"/>
          </a:p>
          <a:p>
            <a:r>
              <a:rPr lang="ko-KR" altLang="en-US" dirty="0"/>
              <a:t>중첩 된 함수 정의와 마찬가지로 람다 함수는 포함 된 범위</a:t>
            </a:r>
            <a:r>
              <a:rPr lang="en-US" altLang="ko-KR" dirty="0"/>
              <a:t>(scope)</a:t>
            </a:r>
            <a:r>
              <a:rPr lang="ko-KR" altLang="en-US" dirty="0"/>
              <a:t>의 변수들을 참조 할 수 있음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92" y="3125436"/>
            <a:ext cx="7936408" cy="313589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56D3B7-B279-43F7-BB1A-688F3B7F4815}"/>
              </a:ext>
            </a:extLst>
          </p:cNvPr>
          <p:cNvSpPr/>
          <p:nvPr/>
        </p:nvSpPr>
        <p:spPr>
          <a:xfrm>
            <a:off x="1856656" y="3255004"/>
            <a:ext cx="432048" cy="288032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500F5A-BDCC-4C88-8827-BE0DA5158878}"/>
              </a:ext>
            </a:extLst>
          </p:cNvPr>
          <p:cNvSpPr/>
          <p:nvPr/>
        </p:nvSpPr>
        <p:spPr>
          <a:xfrm>
            <a:off x="2432720" y="5085184"/>
            <a:ext cx="432048" cy="288032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910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4.2. </a:t>
            </a:r>
            <a:r>
              <a:rPr lang="ko-KR" altLang="en-US" dirty="0" err="1"/>
              <a:t>리턴문에</a:t>
            </a:r>
            <a:r>
              <a:rPr lang="ko-KR" altLang="en-US" dirty="0"/>
              <a:t> </a:t>
            </a:r>
            <a:r>
              <a:rPr lang="ko-KR" altLang="en-US" dirty="0" err="1"/>
              <a:t>람다식</a:t>
            </a:r>
            <a:r>
              <a:rPr lang="ko-KR" altLang="en-US" dirty="0"/>
              <a:t>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리턴문에</a:t>
            </a:r>
            <a:r>
              <a:rPr lang="ko-KR" altLang="en-US" dirty="0"/>
              <a:t> 함수의 이름을 사용</a:t>
            </a:r>
            <a:endParaRPr lang="en-US" altLang="ko-KR" dirty="0"/>
          </a:p>
          <a:p>
            <a:r>
              <a:rPr lang="ko-KR" altLang="en-US" dirty="0" err="1"/>
              <a:t>리턴문의</a:t>
            </a:r>
            <a:r>
              <a:rPr lang="ko-KR" altLang="en-US" dirty="0"/>
              <a:t> 함수는 반드시 </a:t>
            </a:r>
            <a:r>
              <a:rPr lang="ko-KR" altLang="en-US" dirty="0" err="1"/>
              <a:t>지역함수일</a:t>
            </a:r>
            <a:r>
              <a:rPr lang="ko-KR" altLang="en-US" dirty="0"/>
              <a:t> 필요는 없음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417712"/>
              </p:ext>
            </p:extLst>
          </p:nvPr>
        </p:nvGraphicFramePr>
        <p:xfrm>
          <a:off x="634218" y="2132856"/>
          <a:ext cx="6556883" cy="4158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8982000" imgH="5695920" progId="Paint.Picture">
                  <p:embed/>
                </p:oleObj>
              </mc:Choice>
              <mc:Fallback>
                <p:oleObj name="비트맵 이미지" r:id="rId3" imgW="8982000" imgH="5695920" progId="Paint.Picture">
                  <p:embed/>
                  <p:pic>
                    <p:nvPicPr>
                      <p:cNvPr id="8" name="개체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218" y="2132856"/>
                        <a:ext cx="6556883" cy="41580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7867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4.3. </a:t>
            </a:r>
            <a:r>
              <a:rPr lang="ko-KR" altLang="en-US" dirty="0"/>
              <a:t>함수 인수에 </a:t>
            </a:r>
            <a:r>
              <a:rPr lang="ko-KR" altLang="en-US" dirty="0" err="1"/>
              <a:t>람다식</a:t>
            </a:r>
            <a:r>
              <a:rPr lang="ko-KR" altLang="en-US" dirty="0"/>
              <a:t>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람다식의</a:t>
            </a:r>
            <a:r>
              <a:rPr lang="ko-KR" altLang="en-US" dirty="0"/>
              <a:t> 다른 용도는 작은 함수를 인수로 전달하는 것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 err="1"/>
              <a:t>람다식</a:t>
            </a:r>
            <a:endParaRPr lang="ko-KR" altLang="en-US" dirty="0"/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1556792"/>
            <a:ext cx="7622056" cy="465132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85003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5.1. </a:t>
            </a:r>
            <a:r>
              <a:rPr lang="ko-KR" altLang="en-US" dirty="0"/>
              <a:t>파이썬 내장 함수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파이썬 내장함수는 </a:t>
            </a:r>
            <a:r>
              <a:rPr lang="en-US" altLang="ko-KR" b="1" dirty="0">
                <a:solidFill>
                  <a:srgbClr val="FF0000"/>
                </a:solidFill>
              </a:rPr>
              <a:t>import </a:t>
            </a:r>
            <a:r>
              <a:rPr lang="ko-KR" altLang="en-US" b="1" dirty="0">
                <a:solidFill>
                  <a:srgbClr val="FF0000"/>
                </a:solidFill>
              </a:rPr>
              <a:t>하지 않고 즉시 사용 가능한 함수</a:t>
            </a:r>
            <a:endParaRPr lang="en-US" altLang="ko-KR" b="1" dirty="0">
              <a:solidFill>
                <a:srgbClr val="FF0000"/>
              </a:solidFill>
            </a:endParaRPr>
          </a:p>
          <a:p>
            <a:pPr fontAlgn="base"/>
            <a:r>
              <a:rPr lang="ko-KR" altLang="en-US" dirty="0"/>
              <a:t>내장 함수명은 일종의 키워드로 간주되므로 식별자로 사용하는 것은 피하여야 함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내장 함수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8634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 관련 함수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내장 함수</a:t>
            </a:r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/>
          <a:srcRect t="6515"/>
          <a:stretch/>
        </p:blipFill>
        <p:spPr>
          <a:xfrm>
            <a:off x="272480" y="1341438"/>
            <a:ext cx="91440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612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자료형의</a:t>
            </a:r>
            <a:r>
              <a:rPr lang="ko-KR" altLang="en-US" dirty="0"/>
              <a:t> 생성과 변환 함수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내장 함수</a:t>
            </a:r>
          </a:p>
        </p:txBody>
      </p:sp>
      <p:pic>
        <p:nvPicPr>
          <p:cNvPr id="6" name="내용 개체 틀 3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/>
          <a:srcRect t="13032"/>
          <a:stretch/>
        </p:blipFill>
        <p:spPr>
          <a:xfrm>
            <a:off x="338137" y="2062977"/>
            <a:ext cx="9229725" cy="270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6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매개변수와 인수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매개변수</a:t>
            </a:r>
            <a:r>
              <a:rPr lang="en-US" altLang="ko-KR" dirty="0"/>
              <a:t>(Parameter Variable)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함수 정의 시 지정하는 함수가 실행을 위해 필요하는 값을 받을 변수들</a:t>
            </a:r>
            <a:endParaRPr lang="en-US" altLang="ko-KR" dirty="0"/>
          </a:p>
          <a:p>
            <a:r>
              <a:rPr lang="ko-KR" altLang="en-US" dirty="0"/>
              <a:t>인수</a:t>
            </a:r>
            <a:r>
              <a:rPr lang="en-US" altLang="ko-KR" dirty="0"/>
              <a:t>(Argument)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호출 시 함수 실행을 위해 전달하는 값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 </a:t>
            </a:r>
            <a:r>
              <a:rPr lang="en-US" altLang="ko-KR" dirty="0"/>
              <a:t>&gt; 1.1. </a:t>
            </a:r>
            <a:r>
              <a:rPr lang="ko-KR" altLang="en-US" dirty="0"/>
              <a:t>함수 정의하기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7" y="3731666"/>
            <a:ext cx="9163050" cy="1771650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1066432" y="3773071"/>
            <a:ext cx="3312368" cy="84493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632406" y="3897411"/>
            <a:ext cx="576064" cy="2880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434441" y="3897411"/>
            <a:ext cx="576064" cy="2880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4448944" y="2499418"/>
            <a:ext cx="3528392" cy="1173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70C0"/>
                </a:solidFill>
              </a:rPr>
              <a:t>매개변수</a:t>
            </a:r>
            <a:r>
              <a:rPr lang="en-US" altLang="ko-KR" dirty="0">
                <a:solidFill>
                  <a:srgbClr val="0070C0"/>
                </a:solidFill>
              </a:rPr>
              <a:t>(Parameter Variable)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70C0"/>
                </a:solidFill>
              </a:rPr>
              <a:t>함수 실행을 위해 필요한 값을 받아 저장할 변수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70C0"/>
                </a:solidFill>
              </a:rPr>
              <a:t>함수 안에서만 참조할 수 있음</a:t>
            </a:r>
          </a:p>
        </p:txBody>
      </p:sp>
      <p:cxnSp>
        <p:nvCxnSpPr>
          <p:cNvPr id="52" name="구부러진 연결선 51"/>
          <p:cNvCxnSpPr>
            <a:stCxn id="50" idx="0"/>
            <a:endCxn id="51" idx="1"/>
          </p:cNvCxnSpPr>
          <p:nvPr/>
        </p:nvCxnSpPr>
        <p:spPr>
          <a:xfrm rot="5400000" flipH="1" flipV="1">
            <a:off x="3680176" y="3128644"/>
            <a:ext cx="811064" cy="726471"/>
          </a:xfrm>
          <a:prstGeom prst="curvedConnector2">
            <a:avLst/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3" name="구부러진 연결선 52"/>
          <p:cNvCxnSpPr>
            <a:stCxn id="49" idx="0"/>
            <a:endCxn id="51" idx="1"/>
          </p:cNvCxnSpPr>
          <p:nvPr/>
        </p:nvCxnSpPr>
        <p:spPr>
          <a:xfrm rot="5400000" flipH="1" flipV="1">
            <a:off x="3279159" y="2727626"/>
            <a:ext cx="811064" cy="1528506"/>
          </a:xfrm>
          <a:prstGeom prst="curvedConnector2">
            <a:avLst/>
          </a:prstGeom>
          <a:noFill/>
          <a:ln w="19050" cap="flat" cmpd="sng" algn="ctr">
            <a:solidFill>
              <a:srgbClr val="0066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6" name="직사각형 55"/>
          <p:cNvSpPr/>
          <p:nvPr/>
        </p:nvSpPr>
        <p:spPr>
          <a:xfrm>
            <a:off x="5154970" y="3987625"/>
            <a:ext cx="2246301" cy="4158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 정의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(Define)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154970" y="4965153"/>
            <a:ext cx="2246302" cy="41582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함수 호출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(Call)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066432" y="4884307"/>
            <a:ext cx="3312368" cy="54064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269701" y="5572758"/>
            <a:ext cx="3528392" cy="7365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9900"/>
                </a:solidFill>
              </a:rPr>
              <a:t>인수 또는 인자</a:t>
            </a:r>
            <a:r>
              <a:rPr lang="en-US" altLang="ko-KR" dirty="0">
                <a:solidFill>
                  <a:srgbClr val="009900"/>
                </a:solidFill>
              </a:rPr>
              <a:t>(Argument)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solidFill>
                  <a:srgbClr val="009900"/>
                </a:solidFill>
              </a:rPr>
              <a:t>함수 호출</a:t>
            </a:r>
            <a:r>
              <a:rPr lang="en-US" altLang="ko-KR" dirty="0">
                <a:solidFill>
                  <a:srgbClr val="009900"/>
                </a:solidFill>
              </a:rPr>
              <a:t> </a:t>
            </a:r>
            <a:r>
              <a:rPr lang="ko-KR" altLang="en-US" dirty="0">
                <a:solidFill>
                  <a:srgbClr val="009900"/>
                </a:solidFill>
              </a:rPr>
              <a:t>시 함수에 전달할 값</a:t>
            </a:r>
            <a:endParaRPr lang="en-US" altLang="ko-KR" dirty="0">
              <a:solidFill>
                <a:srgbClr val="009900"/>
              </a:solidFill>
            </a:endParaRPr>
          </a:p>
        </p:txBody>
      </p:sp>
      <p:cxnSp>
        <p:nvCxnSpPr>
          <p:cNvPr id="60" name="구부러진 연결선 59"/>
          <p:cNvCxnSpPr>
            <a:stCxn id="62" idx="2"/>
            <a:endCxn id="59" idx="1"/>
          </p:cNvCxnSpPr>
          <p:nvPr/>
        </p:nvCxnSpPr>
        <p:spPr>
          <a:xfrm rot="16200000" flipH="1">
            <a:off x="2603032" y="5274370"/>
            <a:ext cx="634822" cy="698516"/>
          </a:xfrm>
          <a:prstGeom prst="curvedConnector2">
            <a:avLst/>
          </a:prstGeom>
          <a:noFill/>
          <a:ln w="19050" cap="flat" cmpd="sng" algn="ctr">
            <a:solidFill>
              <a:srgbClr val="0099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61" name="직사각형 60"/>
          <p:cNvSpPr/>
          <p:nvPr/>
        </p:nvSpPr>
        <p:spPr>
          <a:xfrm>
            <a:off x="2075520" y="5039914"/>
            <a:ext cx="200022" cy="266303"/>
          </a:xfrm>
          <a:prstGeom prst="rect">
            <a:avLst/>
          </a:prstGeom>
          <a:noFill/>
          <a:ln w="19050"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2473359" y="5039914"/>
            <a:ext cx="195651" cy="266303"/>
          </a:xfrm>
          <a:prstGeom prst="rect">
            <a:avLst/>
          </a:prstGeom>
          <a:noFill/>
          <a:ln w="19050">
            <a:solidFill>
              <a:srgbClr val="0099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구부러진 연결선 62"/>
          <p:cNvCxnSpPr>
            <a:stCxn id="61" idx="2"/>
            <a:endCxn id="59" idx="1"/>
          </p:cNvCxnSpPr>
          <p:nvPr/>
        </p:nvCxnSpPr>
        <p:spPr>
          <a:xfrm rot="16200000" flipH="1">
            <a:off x="2405205" y="5076543"/>
            <a:ext cx="634822" cy="1094170"/>
          </a:xfrm>
          <a:prstGeom prst="curvedConnector2">
            <a:avLst/>
          </a:prstGeom>
          <a:noFill/>
          <a:ln w="19050" cap="flat" cmpd="sng" algn="ctr">
            <a:solidFill>
              <a:srgbClr val="0099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65" name="직선 화살표 연결선 64"/>
          <p:cNvCxnSpPr>
            <a:stCxn id="48" idx="3"/>
            <a:endCxn id="56" idx="1"/>
          </p:cNvCxnSpPr>
          <p:nvPr/>
        </p:nvCxnSpPr>
        <p:spPr>
          <a:xfrm flipV="1">
            <a:off x="4378800" y="4195537"/>
            <a:ext cx="776170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66" name="직선 화살표 연결선 65"/>
          <p:cNvCxnSpPr/>
          <p:nvPr/>
        </p:nvCxnSpPr>
        <p:spPr>
          <a:xfrm flipV="1">
            <a:off x="4378800" y="5167734"/>
            <a:ext cx="776171" cy="1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198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 dirty="0" err="1"/>
              <a:t>자료형의</a:t>
            </a:r>
            <a:r>
              <a:rPr lang="ko-KR" altLang="en-US" dirty="0"/>
              <a:t> 정보를 얻는 함수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내장 함수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344488" y="1574387"/>
            <a:ext cx="91154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9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열거형</a:t>
            </a:r>
            <a:r>
              <a:rPr lang="ko-KR" altLang="en-US" dirty="0"/>
              <a:t> 정보를 얻는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/>
              <a:t>enumerate() </a:t>
            </a:r>
            <a:r>
              <a:rPr lang="ko-KR" altLang="en-US" sz="2000" dirty="0"/>
              <a:t>함수는 인덱스와 아이템을 하나씩 </a:t>
            </a:r>
            <a:r>
              <a:rPr lang="ko-KR" altLang="en-US" sz="2000" dirty="0" err="1"/>
              <a:t>튜플</a:t>
            </a:r>
            <a:r>
              <a:rPr lang="ko-KR" altLang="en-US" sz="2000" dirty="0"/>
              <a:t> 형식으로 반환</a:t>
            </a:r>
            <a:endParaRPr lang="en-US" altLang="ko-KR" sz="2000" dirty="0"/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altLang="ko-KR" sz="2000" dirty="0"/>
              <a:t>filter() </a:t>
            </a:r>
            <a:r>
              <a:rPr lang="ko-KR" altLang="en-US" sz="2000" dirty="0"/>
              <a:t>함수는 </a:t>
            </a:r>
            <a:r>
              <a:rPr lang="en-US" altLang="ko-KR" sz="2000" dirty="0" err="1"/>
              <a:t>iterable</a:t>
            </a:r>
            <a:r>
              <a:rPr lang="en-US" altLang="ko-KR" sz="2000" dirty="0"/>
              <a:t> </a:t>
            </a:r>
            <a:r>
              <a:rPr lang="ko-KR" altLang="en-US" sz="2000" dirty="0"/>
              <a:t>객체의 아이템들 중에서 </a:t>
            </a:r>
            <a:r>
              <a:rPr lang="en-US" altLang="ko-KR" sz="2000" dirty="0" err="1"/>
              <a:t>func</a:t>
            </a:r>
            <a:r>
              <a:rPr lang="en-US" altLang="ko-KR" sz="2000" dirty="0"/>
              <a:t>() </a:t>
            </a:r>
            <a:r>
              <a:rPr lang="ko-KR" altLang="en-US" sz="2000" dirty="0"/>
              <a:t>함수의 결과가 </a:t>
            </a:r>
            <a:r>
              <a:rPr lang="en-US" altLang="ko-KR" sz="2000" dirty="0"/>
              <a:t>True</a:t>
            </a:r>
            <a:r>
              <a:rPr lang="ko-KR" altLang="en-US" sz="2000" dirty="0"/>
              <a:t>인 경우의 아이템들만 묶어서 반환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ko-KR" altLang="en-US" sz="20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내장 함수</a:t>
            </a:r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 rotWithShape="1">
          <a:blip r:embed="rId2"/>
          <a:srcRect b="20366"/>
          <a:stretch/>
        </p:blipFill>
        <p:spPr>
          <a:xfrm>
            <a:off x="573088" y="2019392"/>
            <a:ext cx="8772400" cy="431648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73088" y="5013176"/>
            <a:ext cx="2939752" cy="1322703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911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</a:t>
            </a:r>
            <a:r>
              <a:rPr lang="en-US" altLang="ko-KR" dirty="0"/>
              <a:t>/</a:t>
            </a:r>
            <a:r>
              <a:rPr lang="ko-KR" altLang="en-US" dirty="0"/>
              <a:t>논리 연산과 관련된 함수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파이썬 내장 함수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381000" y="1318564"/>
            <a:ext cx="91440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81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0032C4-052A-4EB9-979F-01C300018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EEBBBB-0276-4117-A2BD-CE08A346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(</a:t>
            </a:r>
            <a:r>
              <a:rPr lang="ko-KR" altLang="en-US" dirty="0" err="1"/>
              <a:t>실습형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2E3FA-07FB-4C3C-B826-AF5C1D138EA9}"/>
              </a:ext>
            </a:extLst>
          </p:cNvPr>
          <p:cNvSpPr txBox="1"/>
          <p:nvPr/>
        </p:nvSpPr>
        <p:spPr>
          <a:xfrm>
            <a:off x="201000" y="1050053"/>
            <a:ext cx="9503999" cy="5421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함수의</a:t>
            </a:r>
            <a:r>
              <a:rPr lang="en-US" altLang="ko-KR" dirty="0"/>
              <a:t> </a:t>
            </a:r>
            <a:r>
              <a:rPr lang="ko-KR" altLang="en-US" dirty="0"/>
              <a:t>인자로 리스트를 받은 후 리스트 내에 있는 모든 </a:t>
            </a:r>
            <a:r>
              <a:rPr lang="ko-KR" altLang="en-US" dirty="0" err="1"/>
              <a:t>정수값에</a:t>
            </a:r>
            <a:r>
              <a:rPr lang="ko-KR" altLang="en-US" dirty="0"/>
              <a:t> 대한 최대값과 최소값을 </a:t>
            </a:r>
            <a:r>
              <a:rPr lang="ko-KR" altLang="en-US" dirty="0" err="1"/>
              <a:t>리턴하는</a:t>
            </a:r>
            <a:r>
              <a:rPr lang="ko-KR" altLang="en-US" dirty="0"/>
              <a:t> 함수를 작성하세요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def</a:t>
            </a:r>
            <a:r>
              <a:rPr lang="ko-KR" altLang="en-US" dirty="0"/>
              <a:t> </a:t>
            </a:r>
            <a:r>
              <a:rPr lang="en-US" altLang="ko-KR" dirty="0" err="1"/>
              <a:t>get_max_min</a:t>
            </a:r>
            <a:r>
              <a:rPr lang="en-US" altLang="ko-KR" dirty="0"/>
              <a:t>(</a:t>
            </a:r>
            <a:r>
              <a:rPr lang="en-US" altLang="ko-KR" dirty="0" err="1"/>
              <a:t>data_list</a:t>
            </a:r>
            <a:r>
              <a:rPr lang="en-US" altLang="ko-KR" dirty="0"/>
              <a:t>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get_max_min</a:t>
            </a:r>
            <a:r>
              <a:rPr lang="en-US" altLang="ko-KR" dirty="0"/>
              <a:t> = lambda ~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/>
              <a:t>체질량</a:t>
            </a:r>
            <a:r>
              <a:rPr lang="ko-KR" altLang="en-US" dirty="0"/>
              <a:t> 지수</a:t>
            </a:r>
            <a:r>
              <a:rPr lang="en-US" altLang="ko-KR" dirty="0"/>
              <a:t>(Body</a:t>
            </a:r>
            <a:r>
              <a:rPr lang="ko-KR" altLang="en-US" dirty="0"/>
              <a:t> </a:t>
            </a:r>
            <a:r>
              <a:rPr lang="en-US" altLang="ko-KR" dirty="0"/>
              <a:t>Mass</a:t>
            </a:r>
            <a:r>
              <a:rPr lang="ko-KR" altLang="en-US" dirty="0"/>
              <a:t> </a:t>
            </a:r>
            <a:r>
              <a:rPr lang="en-US" altLang="ko-KR" dirty="0"/>
              <a:t>Index,</a:t>
            </a:r>
            <a:r>
              <a:rPr lang="ko-KR" altLang="en-US" dirty="0"/>
              <a:t> </a:t>
            </a:r>
            <a:r>
              <a:rPr lang="en-US" altLang="ko-KR" dirty="0"/>
              <a:t>BMI)</a:t>
            </a:r>
            <a:r>
              <a:rPr lang="ko-KR" altLang="en-US" dirty="0"/>
              <a:t>는 체중과 키를 이용해 비만도를 나타내는 지수로 아래의 수식에 의해 계산됩니다</a:t>
            </a:r>
            <a:r>
              <a:rPr lang="en-US" altLang="ko-KR" dirty="0"/>
              <a:t>. </a:t>
            </a:r>
            <a:r>
              <a:rPr lang="ko-KR" altLang="en-US" dirty="0"/>
              <a:t>함수의 인자로 체중</a:t>
            </a:r>
            <a:r>
              <a:rPr lang="en-US" altLang="ko-KR" dirty="0"/>
              <a:t>(kg)</a:t>
            </a:r>
            <a:r>
              <a:rPr lang="ko-KR" altLang="en-US" dirty="0"/>
              <a:t>과 신장</a:t>
            </a:r>
            <a:r>
              <a:rPr lang="en-US" altLang="ko-KR" dirty="0"/>
              <a:t>(m)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 err="1"/>
              <a:t>입력받은</a:t>
            </a:r>
            <a:r>
              <a:rPr lang="ko-KR" altLang="en-US" dirty="0"/>
              <a:t> 후 </a:t>
            </a:r>
            <a:r>
              <a:rPr lang="en-US" altLang="ko-KR" dirty="0"/>
              <a:t>BMI</a:t>
            </a:r>
            <a:r>
              <a:rPr lang="ko-KR" altLang="en-US" dirty="0"/>
              <a:t>값에 따라 </a:t>
            </a:r>
            <a:r>
              <a:rPr lang="en-US" altLang="ko-KR" dirty="0"/>
              <a:t>‘</a:t>
            </a:r>
            <a:r>
              <a:rPr lang="ko-KR" altLang="en-US" dirty="0"/>
              <a:t>마른 체형</a:t>
            </a:r>
            <a:r>
              <a:rPr lang="en-US" altLang="ko-KR" dirty="0"/>
              <a:t>‘, ‘</a:t>
            </a:r>
            <a:r>
              <a:rPr lang="ko-KR" altLang="en-US" dirty="0"/>
              <a:t>표준</a:t>
            </a:r>
            <a:r>
              <a:rPr lang="en-US" altLang="ko-KR" dirty="0"/>
              <a:t>‘, ‘</a:t>
            </a:r>
            <a:r>
              <a:rPr lang="ko-KR" altLang="en-US" dirty="0"/>
              <a:t>비만</a:t>
            </a:r>
            <a:r>
              <a:rPr lang="en-US" altLang="ko-KR" dirty="0"/>
              <a:t>‘, ‘</a:t>
            </a:r>
            <a:r>
              <a:rPr lang="ko-KR" altLang="en-US" dirty="0"/>
              <a:t>고도비만</a:t>
            </a:r>
            <a:r>
              <a:rPr lang="en-US" altLang="ko-KR" dirty="0"/>
              <a:t>‘ </a:t>
            </a:r>
            <a:r>
              <a:rPr lang="ko-KR" altLang="en-US" dirty="0"/>
              <a:t>중 하나의 상태를 출력하는 함수를 구현해 보세요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getBMI</a:t>
            </a:r>
            <a:r>
              <a:rPr lang="en-US" altLang="ko-KR" dirty="0"/>
              <a:t>(kg, m):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BMI</a:t>
            </a:r>
            <a:r>
              <a:rPr lang="ko-KR" altLang="en-US" dirty="0"/>
              <a:t>지수 </a:t>
            </a:r>
            <a:r>
              <a:rPr lang="en-US" altLang="ko-KR" dirty="0"/>
              <a:t>= </a:t>
            </a:r>
            <a:r>
              <a:rPr lang="ko-KR" altLang="en-US" dirty="0"/>
              <a:t>체중</a:t>
            </a:r>
            <a:r>
              <a:rPr lang="en-US" altLang="ko-KR" dirty="0"/>
              <a:t>(kg) / </a:t>
            </a:r>
            <a:r>
              <a:rPr lang="ko-KR" altLang="en-US" dirty="0"/>
              <a:t>신장</a:t>
            </a:r>
            <a:r>
              <a:rPr lang="en-US" altLang="ko-KR" dirty="0"/>
              <a:t>(m)</a:t>
            </a:r>
            <a:r>
              <a:rPr lang="ko-KR" altLang="en-US" dirty="0"/>
              <a:t>의 제곱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BMI&lt;18.5 : </a:t>
            </a:r>
            <a:r>
              <a:rPr lang="ko-KR" altLang="en-US" dirty="0" err="1"/>
              <a:t>마른체형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18.5&lt;=BMI&lt;25 : </a:t>
            </a:r>
            <a:r>
              <a:rPr lang="ko-KR" altLang="en-US" dirty="0"/>
              <a:t>표준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25&lt;=BMI&lt;30 : </a:t>
            </a:r>
            <a:r>
              <a:rPr lang="ko-KR" altLang="en-US" dirty="0"/>
              <a:t>비만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BMI</a:t>
            </a:r>
            <a:r>
              <a:rPr lang="ko-KR" altLang="en-US" dirty="0"/>
              <a:t> </a:t>
            </a:r>
            <a:r>
              <a:rPr lang="en-US" altLang="ko-KR" dirty="0"/>
              <a:t>&gt;=30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고도비만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9975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0032C4-052A-4EB9-979F-01C300018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</p:spPr>
        <p:txBody>
          <a:bodyPr/>
          <a:lstStyle/>
          <a:p>
            <a:fld id="{DB1476C6-C82F-42BB-B3B6-C26B68931769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EEBBBB-0276-4117-A2BD-CE08A346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(</a:t>
            </a:r>
            <a:r>
              <a:rPr lang="ko-KR" altLang="en-US" dirty="0" err="1"/>
              <a:t>실습형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706497-DB8C-4E47-8A28-839E394D3AC7}"/>
              </a:ext>
            </a:extLst>
          </p:cNvPr>
          <p:cNvSpPr txBox="1"/>
          <p:nvPr/>
        </p:nvSpPr>
        <p:spPr>
          <a:xfrm>
            <a:off x="201000" y="1050053"/>
            <a:ext cx="9503999" cy="5421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/>
              <a:t>직각삼각형의 밑변과 높이를 </a:t>
            </a:r>
            <a:r>
              <a:rPr lang="ko-KR" altLang="en-US" dirty="0" err="1"/>
              <a:t>입력받은</a:t>
            </a:r>
            <a:r>
              <a:rPr lang="ko-KR" altLang="en-US" dirty="0"/>
              <a:t> 후 삼각형의 면적과 둘레를 계산하는 함수를 작성하세요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리턴값은</a:t>
            </a:r>
            <a:r>
              <a:rPr lang="ko-KR" altLang="en-US" dirty="0"/>
              <a:t> 면적과 둘레를 </a:t>
            </a:r>
            <a:r>
              <a:rPr lang="en-US" altLang="ko-KR" dirty="0"/>
              <a:t>return</a:t>
            </a:r>
            <a:r>
              <a:rPr lang="ko-KR" altLang="en-US" dirty="0"/>
              <a:t>하도록 구현하세요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math.sqrt</a:t>
            </a:r>
            <a:r>
              <a:rPr lang="en-US" altLang="ko-KR" dirty="0"/>
              <a:t>() : </a:t>
            </a:r>
            <a:r>
              <a:rPr lang="ko-KR" altLang="en-US" dirty="0"/>
              <a:t>제곱근을 구하는 함수이용 </a:t>
            </a:r>
            <a:r>
              <a:rPr lang="en-US" altLang="ko-KR" dirty="0"/>
              <a:t>(ex)</a:t>
            </a:r>
            <a:r>
              <a:rPr lang="en-US" altLang="ko-KR" dirty="0" err="1"/>
              <a:t>math.sqrt</a:t>
            </a:r>
            <a:r>
              <a:rPr lang="en-US" altLang="ko-KR" dirty="0"/>
              <a:t>(25)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5.0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def </a:t>
            </a:r>
            <a:r>
              <a:rPr lang="en-US" altLang="ko-KR" dirty="0" err="1"/>
              <a:t>get_triangle</a:t>
            </a:r>
            <a:r>
              <a:rPr lang="en-US" altLang="ko-KR" dirty="0"/>
              <a:t>(width, height):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dirty="0"/>
              <a:t>함수의 인자로 시작과 끝 숫자가 주어질 때 시작부터 끝까지의 모든 </a:t>
            </a:r>
            <a:r>
              <a:rPr lang="ko-KR" altLang="en-US" dirty="0" err="1"/>
              <a:t>정수값의</a:t>
            </a:r>
            <a:r>
              <a:rPr lang="ko-KR" altLang="en-US" dirty="0"/>
              <a:t> 합을 </a:t>
            </a:r>
            <a:r>
              <a:rPr lang="ko-KR" altLang="en-US" dirty="0" err="1"/>
              <a:t>리턴하는</a:t>
            </a:r>
            <a:r>
              <a:rPr lang="ko-KR" altLang="en-US" dirty="0"/>
              <a:t> 함수를 작성하세요</a:t>
            </a:r>
            <a:r>
              <a:rPr lang="en-US" altLang="ko-KR" dirty="0"/>
              <a:t>(</a:t>
            </a:r>
            <a:r>
              <a:rPr lang="ko-KR" altLang="en-US" dirty="0" err="1"/>
              <a:t>시작값과</a:t>
            </a:r>
            <a:r>
              <a:rPr lang="ko-KR" altLang="en-US" dirty="0"/>
              <a:t> </a:t>
            </a:r>
            <a:r>
              <a:rPr lang="ko-KR" altLang="en-US" dirty="0" err="1"/>
              <a:t>끝값</a:t>
            </a:r>
            <a:r>
              <a:rPr lang="ko-KR" altLang="en-US" dirty="0"/>
              <a:t> 포함</a:t>
            </a:r>
            <a:r>
              <a:rPr lang="en-US" altLang="ko-KR" dirty="0"/>
              <a:t>).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def</a:t>
            </a:r>
            <a:r>
              <a:rPr lang="ko-KR" altLang="en-US" dirty="0"/>
              <a:t> </a:t>
            </a:r>
            <a:r>
              <a:rPr lang="en-US" altLang="ko-KR" dirty="0" err="1"/>
              <a:t>mysum</a:t>
            </a:r>
            <a:r>
              <a:rPr lang="en-US" altLang="ko-KR" dirty="0"/>
              <a:t>(</a:t>
            </a:r>
            <a:r>
              <a:rPr lang="en-US" altLang="ko-KR"/>
              <a:t>fRom</a:t>
            </a:r>
            <a:r>
              <a:rPr lang="en-US" altLang="ko-KR" dirty="0"/>
              <a:t>, end):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dirty="0"/>
              <a:t>함수의</a:t>
            </a:r>
            <a:r>
              <a:rPr lang="en-US" altLang="ko-KR" dirty="0"/>
              <a:t> </a:t>
            </a:r>
            <a:r>
              <a:rPr lang="ko-KR" altLang="en-US" dirty="0"/>
              <a:t>인자로 문자열을 포함하는 리스트가 입력될 때 각 문자열의 첫 </a:t>
            </a:r>
            <a:r>
              <a:rPr lang="ko-KR" altLang="en-US" dirty="0" err="1"/>
              <a:t>세글자로만</a:t>
            </a:r>
            <a:r>
              <a:rPr lang="ko-KR" altLang="en-US" dirty="0"/>
              <a:t> 구성된 리스트를 </a:t>
            </a:r>
            <a:r>
              <a:rPr lang="ko-KR" altLang="en-US" dirty="0" err="1"/>
              <a:t>리턴하는</a:t>
            </a:r>
            <a:r>
              <a:rPr lang="ko-KR" altLang="en-US" dirty="0"/>
              <a:t> 함수와 람다식을 작성하세요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예를 들어 함수의 입력으로 </a:t>
            </a:r>
            <a:r>
              <a:rPr lang="en-US" altLang="ko-KR" dirty="0"/>
              <a:t>[‘Seoul’, ‘Daegu’, ‘Kwangju’, ‘Jeju’]</a:t>
            </a:r>
            <a:r>
              <a:rPr lang="ko-KR" altLang="en-US" dirty="0"/>
              <a:t>가 입력될 때 함수의 </a:t>
            </a:r>
            <a:r>
              <a:rPr lang="ko-KR" altLang="en-US" dirty="0" err="1"/>
              <a:t>리턴값은</a:t>
            </a:r>
            <a:r>
              <a:rPr lang="ko-KR" altLang="en-US" dirty="0"/>
              <a:t> </a:t>
            </a:r>
            <a:r>
              <a:rPr lang="en-US" altLang="ko-KR" dirty="0"/>
              <a:t>[‘Seo’, ‘Dae’, ‘Kwa’,’</a:t>
            </a:r>
            <a:r>
              <a:rPr lang="en-US" altLang="ko-KR" dirty="0" err="1"/>
              <a:t>Jej</a:t>
            </a:r>
            <a:r>
              <a:rPr lang="en-US" altLang="ko-KR" dirty="0"/>
              <a:t>’]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def</a:t>
            </a:r>
            <a:r>
              <a:rPr lang="ko-KR" altLang="en-US" dirty="0"/>
              <a:t> </a:t>
            </a:r>
            <a:r>
              <a:rPr lang="en-US" altLang="ko-KR" dirty="0" err="1"/>
              <a:t>get_abbrs</a:t>
            </a:r>
            <a:r>
              <a:rPr lang="en-US" altLang="ko-KR" dirty="0"/>
              <a:t>(</a:t>
            </a:r>
            <a:r>
              <a:rPr lang="en-US" altLang="ko-KR" dirty="0" err="1"/>
              <a:t>lst</a:t>
            </a:r>
            <a:r>
              <a:rPr lang="en-US" altLang="ko-KR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5772197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0032C4-052A-4EB9-979F-01C300018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</p:spPr>
        <p:txBody>
          <a:bodyPr/>
          <a:lstStyle/>
          <a:p>
            <a:fld id="{DB1476C6-C82F-42BB-B3B6-C26B68931769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EEBBBB-0276-4117-A2BD-CE08A346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(</a:t>
            </a:r>
            <a:r>
              <a:rPr lang="ko-KR" altLang="en-US" dirty="0" err="1"/>
              <a:t>실습형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4488" y="1484784"/>
            <a:ext cx="9145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다음 코드를 람다 함수 형태로 수정할 때 알맞은 코드를 작성하시오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ex = [1,2,3,4,5]</a:t>
            </a:r>
            <a:r>
              <a:rPr lang="ko-KR" altLang="en-US" dirty="0"/>
              <a:t>를 </a:t>
            </a:r>
            <a:r>
              <a:rPr lang="en-US" altLang="ko-KR" dirty="0"/>
              <a:t>[1,4,9,16,25]</a:t>
            </a:r>
            <a:r>
              <a:rPr lang="ko-KR" altLang="en-US" dirty="0"/>
              <a:t>의 결과를 얻을 수 있도록 </a:t>
            </a:r>
            <a:r>
              <a:rPr lang="ko-KR" altLang="en-US" dirty="0" err="1"/>
              <a:t>람다함수와</a:t>
            </a:r>
            <a:r>
              <a:rPr lang="ko-KR" altLang="en-US" dirty="0"/>
              <a:t> </a:t>
            </a:r>
            <a:r>
              <a:rPr lang="en-US" altLang="ko-KR" dirty="0"/>
              <a:t>map()</a:t>
            </a:r>
            <a:r>
              <a:rPr lang="ko-KR" altLang="en-US" dirty="0"/>
              <a:t>함수를 사용하여 구현과 리스트 </a:t>
            </a:r>
            <a:r>
              <a:rPr lang="ko-KR" altLang="en-US" dirty="0" err="1"/>
              <a:t>컴프리헨션으로</a:t>
            </a:r>
            <a:r>
              <a:rPr lang="ko-KR" altLang="en-US" dirty="0"/>
              <a:t> </a:t>
            </a:r>
            <a:r>
              <a:rPr lang="ko-KR" altLang="en-US" dirty="0" err="1"/>
              <a:t>구현하시오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18" y="1988840"/>
            <a:ext cx="2781300" cy="885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91" y="5039165"/>
            <a:ext cx="4095750" cy="12382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91" y="3793108"/>
            <a:ext cx="4095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348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0032C4-052A-4EB9-979F-01C300018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</p:spPr>
        <p:txBody>
          <a:bodyPr/>
          <a:lstStyle/>
          <a:p>
            <a:fld id="{DB1476C6-C82F-42BB-B3B6-C26B68931769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EEBBBB-0276-4117-A2BD-CE08A346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(</a:t>
            </a:r>
            <a:r>
              <a:rPr lang="ko-KR" altLang="en-US" dirty="0" err="1"/>
              <a:t>실습형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742" y="1017893"/>
            <a:ext cx="94895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코드를 각각 실행하면 서로 다른 결과가 나온다</a:t>
            </a:r>
            <a:r>
              <a:rPr lang="en-US" altLang="ko-KR" dirty="0"/>
              <a:t>. </a:t>
            </a:r>
            <a:r>
              <a:rPr lang="ko-KR" altLang="en-US" dirty="0"/>
              <a:t>이런 결과가 나오는 이유를 서술하시오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9. </a:t>
            </a:r>
            <a:r>
              <a:rPr lang="ko-KR" altLang="en-US" dirty="0"/>
              <a:t>다음 코드의 실행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10.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개의 벡터</a:t>
            </a:r>
            <a:r>
              <a:rPr lang="en-US" altLang="ko-KR" dirty="0"/>
              <a:t>(</a:t>
            </a:r>
            <a:r>
              <a:rPr lang="ko-KR" altLang="en-US" dirty="0"/>
              <a:t>리스트나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 err="1"/>
              <a:t>셋등</a:t>
            </a:r>
            <a:r>
              <a:rPr lang="en-US" altLang="ko-KR" dirty="0"/>
              <a:t>)</a:t>
            </a:r>
            <a:r>
              <a:rPr lang="ko-KR" altLang="en-US" dirty="0"/>
              <a:t>의 크기들이 </a:t>
            </a:r>
            <a:r>
              <a:rPr lang="ko-KR" altLang="en-US" dirty="0" err="1"/>
              <a:t>같은지</a:t>
            </a:r>
            <a:r>
              <a:rPr lang="ko-KR" altLang="en-US" dirty="0"/>
              <a:t> 여부를 </a:t>
            </a:r>
            <a:r>
              <a:rPr lang="en-US" altLang="ko-KR" dirty="0" err="1"/>
              <a:t>reutrn</a:t>
            </a:r>
            <a:r>
              <a:rPr lang="ko-KR" altLang="en-US" dirty="0"/>
              <a:t>하는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en-US" altLang="ko-KR" dirty="0" err="1"/>
              <a:t>vector_size_check</a:t>
            </a:r>
            <a:r>
              <a:rPr lang="en-US" altLang="ko-KR" dirty="0"/>
              <a:t>(*vector</a:t>
            </a:r>
            <a:r>
              <a:rPr lang="ko-KR" altLang="en-US" dirty="0"/>
              <a:t> </a:t>
            </a:r>
            <a:r>
              <a:rPr lang="en-US" altLang="ko-KR" dirty="0"/>
              <a:t>_</a:t>
            </a:r>
            <a:r>
              <a:rPr lang="en-US" altLang="ko-KR" dirty="0" err="1"/>
              <a:t>var</a:t>
            </a:r>
            <a:r>
              <a:rPr lang="en-US" altLang="ko-KR" dirty="0"/>
              <a:t>) </a:t>
            </a:r>
            <a:r>
              <a:rPr lang="ko-KR" altLang="en-US" dirty="0"/>
              <a:t>를 한 줄의 코드</a:t>
            </a:r>
            <a:r>
              <a:rPr lang="en-US" altLang="ko-KR" dirty="0"/>
              <a:t>(</a:t>
            </a:r>
            <a:r>
              <a:rPr lang="ko-KR" altLang="en-US" dirty="0"/>
              <a:t>리스트 </a:t>
            </a:r>
            <a:r>
              <a:rPr lang="ko-KR" altLang="en-US" dirty="0" err="1"/>
              <a:t>컴프리헨션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  <a:r>
              <a:rPr lang="ko-KR" altLang="en-US" dirty="0"/>
              <a:t>로 작성하시오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11. </a:t>
            </a:r>
            <a:r>
              <a:rPr lang="ko-KR" altLang="en-US" dirty="0"/>
              <a:t>다음과 같은 결과를 얻기 위해 하나의 </a:t>
            </a:r>
            <a:r>
              <a:rPr lang="ko-KR" altLang="en-US" dirty="0" err="1"/>
              <a:t>스칼라값을</a:t>
            </a:r>
            <a:r>
              <a:rPr lang="ko-KR" altLang="en-US" dirty="0"/>
              <a:t> 리스트나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 err="1"/>
              <a:t>셋등</a:t>
            </a:r>
            <a:r>
              <a:rPr lang="ko-KR" altLang="en-US" dirty="0"/>
              <a:t> 벡터에 곱하는 코드를 작성하시오</a:t>
            </a:r>
            <a:r>
              <a:rPr lang="en-US" altLang="ko-KR" dirty="0"/>
              <a:t>.(</a:t>
            </a:r>
            <a:r>
              <a:rPr lang="ko-KR" altLang="en-US" dirty="0"/>
              <a:t>단 입력되는 벡터의 크기는 일정하지 않음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12232E-C803-4CC2-82AB-80192F159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2" y="3376839"/>
            <a:ext cx="6735862" cy="7714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C8B8E3F-E428-4A0E-8E76-ADFC9A8F26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23"/>
          <a:stretch/>
        </p:blipFill>
        <p:spPr>
          <a:xfrm>
            <a:off x="560512" y="1511174"/>
            <a:ext cx="2880320" cy="12575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EC40FBB-E8AC-4376-BE17-79FB6369C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8984" y="5891548"/>
            <a:ext cx="4907222" cy="519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63503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DE1010-C39E-4678-87F1-DC1B0F763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D9267FE-8D20-9369-CB5F-6EF11E25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4799"/>
          </a:xfrm>
        </p:spPr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(</a:t>
            </a:r>
            <a:r>
              <a:rPr lang="ko-KR" altLang="en-US" dirty="0"/>
              <a:t>서술형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82C0FD-5DCA-4AA3-A3DE-DA39FF3C7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77"/>
          <a:stretch/>
        </p:blipFill>
        <p:spPr>
          <a:xfrm>
            <a:off x="100500" y="2250128"/>
            <a:ext cx="9704999" cy="2664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36375C-44FA-C4FB-FBA5-A0A5D323D143}"/>
              </a:ext>
            </a:extLst>
          </p:cNvPr>
          <p:cNvSpPr txBox="1"/>
          <p:nvPr/>
        </p:nvSpPr>
        <p:spPr>
          <a:xfrm>
            <a:off x="201001" y="1556792"/>
            <a:ext cx="294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코드의 실행 결과는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6929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(</a:t>
            </a:r>
            <a:r>
              <a:rPr lang="ko-KR" altLang="en-US" dirty="0"/>
              <a:t>서술형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124429"/>
            <a:ext cx="9217024" cy="516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439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연습문제</a:t>
            </a:r>
            <a:r>
              <a:rPr lang="en-US" altLang="ko-KR" dirty="0"/>
              <a:t>(</a:t>
            </a:r>
            <a:r>
              <a:rPr lang="ko-KR" altLang="en-US" dirty="0"/>
              <a:t>서술형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구문을 실행한 결과는</a:t>
            </a:r>
            <a:endParaRPr lang="en-US" altLang="ko-KR" dirty="0"/>
          </a:p>
          <a:p>
            <a:pPr marL="440112" lvl="1" indent="0">
              <a:buNone/>
            </a:pPr>
            <a:r>
              <a:rPr lang="en-US" altLang="ko-KR" sz="2400" dirty="0">
                <a:highlight>
                  <a:srgbClr val="E4E5E9"/>
                </a:highlight>
              </a:rPr>
              <a:t>var = 100 </a:t>
            </a:r>
          </a:p>
          <a:p>
            <a:pPr marL="440112" lvl="1" indent="0">
              <a:buNone/>
            </a:pPr>
            <a:r>
              <a:rPr lang="en-US" altLang="ko-KR" sz="2400" dirty="0">
                <a:highlight>
                  <a:srgbClr val="E4E5E9"/>
                </a:highlight>
              </a:rPr>
              <a:t>def </a:t>
            </a:r>
            <a:r>
              <a:rPr lang="en-US" altLang="ko-KR" sz="2400" dirty="0" err="1">
                <a:highlight>
                  <a:srgbClr val="E4E5E9"/>
                </a:highlight>
              </a:rPr>
              <a:t>func</a:t>
            </a:r>
            <a:r>
              <a:rPr lang="en-US" altLang="ko-KR" sz="2400" dirty="0">
                <a:highlight>
                  <a:srgbClr val="E4E5E9"/>
                </a:highlight>
              </a:rPr>
              <a:t>(var):</a:t>
            </a:r>
          </a:p>
          <a:p>
            <a:pPr marL="440112" lvl="1" indent="0">
              <a:buNone/>
            </a:pPr>
            <a:r>
              <a:rPr lang="en-US" altLang="ko-KR" sz="2400" dirty="0">
                <a:highlight>
                  <a:srgbClr val="E4E5E9"/>
                </a:highlight>
              </a:rPr>
              <a:t>	var = 200</a:t>
            </a:r>
          </a:p>
          <a:p>
            <a:pPr marL="440112" lvl="1" indent="0">
              <a:buNone/>
            </a:pPr>
            <a:r>
              <a:rPr lang="en-US" altLang="ko-KR" sz="2400" dirty="0" err="1">
                <a:highlight>
                  <a:srgbClr val="E4E5E9"/>
                </a:highlight>
              </a:rPr>
              <a:t>func</a:t>
            </a:r>
            <a:r>
              <a:rPr lang="en-US" altLang="ko-KR" sz="2400" dirty="0">
                <a:highlight>
                  <a:srgbClr val="E4E5E9"/>
                </a:highlight>
              </a:rPr>
              <a:t>(var)</a:t>
            </a:r>
          </a:p>
          <a:p>
            <a:pPr marL="440112" lvl="1" indent="0">
              <a:buNone/>
            </a:pPr>
            <a:r>
              <a:rPr lang="en-US" altLang="ko-KR" sz="2400" dirty="0">
                <a:highlight>
                  <a:srgbClr val="E4E5E9"/>
                </a:highlight>
              </a:rPr>
              <a:t>print(var)</a:t>
            </a:r>
          </a:p>
          <a:p>
            <a:pPr marL="440112" lvl="1" indent="0">
              <a:buNone/>
            </a:pPr>
            <a:endParaRPr lang="en-US" altLang="ko-KR" sz="2400" dirty="0">
              <a:highlight>
                <a:srgbClr val="E4E5E9"/>
              </a:highlight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구문의</a:t>
            </a:r>
            <a:r>
              <a:rPr lang="en-US" altLang="ko-KR" dirty="0"/>
              <a:t> </a:t>
            </a:r>
            <a:r>
              <a:rPr lang="ko-KR" altLang="en-US" dirty="0"/>
              <a:t>실행 결과는</a:t>
            </a:r>
            <a:r>
              <a:rPr lang="en-US" altLang="ko-KR" dirty="0"/>
              <a:t>?</a:t>
            </a:r>
          </a:p>
          <a:p>
            <a:pPr marL="440112" lvl="1" indent="0">
              <a:buNone/>
            </a:pPr>
            <a:r>
              <a:rPr lang="en-US" altLang="ko-KR" sz="2400" dirty="0">
                <a:highlight>
                  <a:srgbClr val="E4E5E9"/>
                </a:highlight>
              </a:rPr>
              <a:t>def</a:t>
            </a:r>
            <a:r>
              <a:rPr lang="ko-KR" altLang="en-US" sz="2400" dirty="0">
                <a:highlight>
                  <a:srgbClr val="E4E5E9"/>
                </a:highlight>
              </a:rPr>
              <a:t> </a:t>
            </a:r>
            <a:r>
              <a:rPr lang="en-US" altLang="ko-KR" sz="2400" dirty="0" err="1">
                <a:highlight>
                  <a:srgbClr val="E4E5E9"/>
                </a:highlight>
              </a:rPr>
              <a:t>my_func</a:t>
            </a:r>
            <a:r>
              <a:rPr lang="en-US" altLang="ko-KR" sz="2400" dirty="0">
                <a:highlight>
                  <a:srgbClr val="E4E5E9"/>
                </a:highlight>
              </a:rPr>
              <a:t>(</a:t>
            </a:r>
            <a:r>
              <a:rPr lang="en-US" altLang="ko-KR" sz="2400" dirty="0" err="1">
                <a:highlight>
                  <a:srgbClr val="E4E5E9"/>
                </a:highlight>
              </a:rPr>
              <a:t>func</a:t>
            </a:r>
            <a:r>
              <a:rPr lang="en-US" altLang="ko-KR" sz="2400" dirty="0">
                <a:highlight>
                  <a:srgbClr val="E4E5E9"/>
                </a:highlight>
              </a:rPr>
              <a:t>, *</a:t>
            </a:r>
            <a:r>
              <a:rPr lang="en-US" altLang="ko-KR" sz="2400" dirty="0" err="1">
                <a:highlight>
                  <a:srgbClr val="E4E5E9"/>
                </a:highlight>
              </a:rPr>
              <a:t>args</a:t>
            </a:r>
            <a:r>
              <a:rPr lang="en-US" altLang="ko-KR" sz="2400" dirty="0">
                <a:highlight>
                  <a:srgbClr val="E4E5E9"/>
                </a:highlight>
              </a:rPr>
              <a:t>):</a:t>
            </a:r>
          </a:p>
          <a:p>
            <a:pPr marL="440112" lvl="1" indent="0">
              <a:buNone/>
            </a:pPr>
            <a:r>
              <a:rPr lang="en-US" altLang="ko-KR" sz="2400" dirty="0">
                <a:highlight>
                  <a:srgbClr val="E4E5E9"/>
                </a:highlight>
              </a:rPr>
              <a:t>	return </a:t>
            </a:r>
            <a:r>
              <a:rPr lang="en-US" altLang="ko-KR" sz="2400" dirty="0" err="1">
                <a:highlight>
                  <a:srgbClr val="E4E5E9"/>
                </a:highlight>
              </a:rPr>
              <a:t>func</a:t>
            </a:r>
            <a:r>
              <a:rPr lang="en-US" altLang="ko-KR" sz="2400" dirty="0">
                <a:highlight>
                  <a:srgbClr val="E4E5E9"/>
                </a:highlight>
              </a:rPr>
              <a:t>(*</a:t>
            </a:r>
            <a:r>
              <a:rPr lang="en-US" altLang="ko-KR" sz="2400" dirty="0" err="1">
                <a:highlight>
                  <a:srgbClr val="E4E5E9"/>
                </a:highlight>
              </a:rPr>
              <a:t>args</a:t>
            </a:r>
            <a:r>
              <a:rPr lang="en-US" altLang="ko-KR" sz="2400" dirty="0">
                <a:highlight>
                  <a:srgbClr val="E4E5E9"/>
                </a:highlight>
              </a:rPr>
              <a:t>)</a:t>
            </a:r>
          </a:p>
          <a:p>
            <a:pPr marL="440112" lvl="1" indent="0">
              <a:buNone/>
            </a:pPr>
            <a:r>
              <a:rPr lang="en-US" altLang="ko-KR" sz="2400" dirty="0">
                <a:highlight>
                  <a:srgbClr val="E4E5E9"/>
                </a:highlight>
              </a:rPr>
              <a:t>import </a:t>
            </a:r>
            <a:r>
              <a:rPr lang="en-US" altLang="ko-KR" sz="2400" dirty="0" err="1">
                <a:highlight>
                  <a:srgbClr val="E4E5E9"/>
                </a:highlight>
              </a:rPr>
              <a:t>numpy</a:t>
            </a:r>
            <a:r>
              <a:rPr lang="en-US" altLang="ko-KR" sz="2400" dirty="0">
                <a:highlight>
                  <a:srgbClr val="E4E5E9"/>
                </a:highlight>
              </a:rPr>
              <a:t> as np</a:t>
            </a:r>
          </a:p>
          <a:p>
            <a:pPr marL="440112" lvl="1" indent="0">
              <a:buNone/>
            </a:pPr>
            <a:r>
              <a:rPr lang="en-US" altLang="ko-KR" sz="2400" dirty="0" err="1">
                <a:highlight>
                  <a:srgbClr val="E4E5E9"/>
                </a:highlight>
              </a:rPr>
              <a:t>my_func</a:t>
            </a:r>
            <a:r>
              <a:rPr lang="en-US" altLang="ko-KR" sz="2400" dirty="0">
                <a:highlight>
                  <a:srgbClr val="E4E5E9"/>
                </a:highlight>
              </a:rPr>
              <a:t>(</a:t>
            </a:r>
            <a:r>
              <a:rPr lang="en-US" altLang="ko-KR" sz="2400" dirty="0" err="1">
                <a:highlight>
                  <a:srgbClr val="E4E5E9"/>
                </a:highlight>
              </a:rPr>
              <a:t>np.add</a:t>
            </a:r>
            <a:r>
              <a:rPr lang="en-US" altLang="ko-KR" sz="2400" dirty="0">
                <a:highlight>
                  <a:srgbClr val="E4E5E9"/>
                </a:highlight>
              </a:rPr>
              <a:t>, 2, 3)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90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매개변수가 없는 함수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 안에서 실행하는 값을 사용하지 않을 때 매개변수를 선언하지 않는 함수를 정의</a:t>
            </a:r>
            <a:endParaRPr lang="en-US" altLang="ko-KR" dirty="0"/>
          </a:p>
          <a:p>
            <a:r>
              <a:rPr lang="ko-KR" altLang="en-US" dirty="0"/>
              <a:t>함수를 만드는 것을 ‘함수를 정의</a:t>
            </a:r>
            <a:r>
              <a:rPr lang="en-US" altLang="ko-KR" dirty="0"/>
              <a:t>(define)</a:t>
            </a:r>
            <a:r>
              <a:rPr lang="ko-KR" altLang="en-US" dirty="0" err="1"/>
              <a:t>한다’라고</a:t>
            </a:r>
            <a:r>
              <a:rPr lang="ko-KR" altLang="en-US" dirty="0"/>
              <a:t> 표현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함수를 사용하는 것을 ‘함수를 호출</a:t>
            </a:r>
            <a:r>
              <a:rPr lang="en-US" altLang="ko-KR" dirty="0"/>
              <a:t>(call)</a:t>
            </a:r>
            <a:r>
              <a:rPr lang="ko-KR" altLang="en-US" dirty="0" err="1"/>
              <a:t>한다’라고</a:t>
            </a:r>
            <a:r>
              <a:rPr lang="ko-KR" altLang="en-US" dirty="0"/>
              <a:t> 표현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 </a:t>
            </a:r>
            <a:r>
              <a:rPr lang="en-US" altLang="ko-KR" dirty="0"/>
              <a:t>&gt; 1.1. </a:t>
            </a:r>
            <a:r>
              <a:rPr lang="ko-KR" altLang="en-US" dirty="0"/>
              <a:t>함수 정의하기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49" y="2558408"/>
            <a:ext cx="8734425" cy="10001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3" y="4192116"/>
            <a:ext cx="8743950" cy="11811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094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연습문제</a:t>
            </a:r>
            <a:r>
              <a:rPr lang="en-US" altLang="ko-KR" dirty="0"/>
              <a:t>(</a:t>
            </a:r>
            <a:r>
              <a:rPr lang="ko-KR" altLang="en-US" dirty="0"/>
              <a:t>서술형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2500" dirty="0"/>
              <a:t>다음</a:t>
            </a:r>
            <a:r>
              <a:rPr lang="en-US" altLang="ko-KR" sz="2500" dirty="0"/>
              <a:t> </a:t>
            </a:r>
            <a:r>
              <a:rPr lang="ko-KR" altLang="en-US" sz="2500" dirty="0"/>
              <a:t>구문의 실행결과는</a:t>
            </a:r>
            <a:r>
              <a:rPr lang="en-US" altLang="ko-KR" sz="2500" dirty="0"/>
              <a:t>?</a:t>
            </a:r>
          </a:p>
          <a:p>
            <a:pPr marL="440112" lvl="1" indent="0">
              <a:lnSpc>
                <a:spcPct val="150000"/>
              </a:lnSpc>
              <a:buNone/>
            </a:pPr>
            <a:r>
              <a:rPr lang="en-US" altLang="ko-KR" sz="2500" dirty="0">
                <a:highlight>
                  <a:srgbClr val="E4E5E9"/>
                </a:highlight>
              </a:rPr>
              <a:t>def </a:t>
            </a:r>
            <a:r>
              <a:rPr lang="en-US" altLang="ko-KR" sz="2500" dirty="0" err="1">
                <a:highlight>
                  <a:srgbClr val="E4E5E9"/>
                </a:highlight>
              </a:rPr>
              <a:t>my_func</a:t>
            </a:r>
            <a:r>
              <a:rPr lang="en-US" altLang="ko-KR" sz="2500" dirty="0">
                <a:highlight>
                  <a:srgbClr val="E4E5E9"/>
                </a:highlight>
              </a:rPr>
              <a:t>(</a:t>
            </a:r>
            <a:r>
              <a:rPr lang="en-US" altLang="ko-KR" sz="2500" dirty="0" err="1">
                <a:highlight>
                  <a:srgbClr val="E4E5E9"/>
                </a:highlight>
              </a:rPr>
              <a:t>func</a:t>
            </a:r>
            <a:r>
              <a:rPr lang="en-US" altLang="ko-KR" sz="2500" dirty="0">
                <a:highlight>
                  <a:srgbClr val="E4E5E9"/>
                </a:highlight>
              </a:rPr>
              <a:t>, *</a:t>
            </a:r>
            <a:r>
              <a:rPr lang="en-US" altLang="ko-KR" sz="2500" dirty="0" err="1">
                <a:highlight>
                  <a:srgbClr val="E4E5E9"/>
                </a:highlight>
              </a:rPr>
              <a:t>args</a:t>
            </a:r>
            <a:r>
              <a:rPr lang="en-US" altLang="ko-KR" sz="2500" dirty="0">
                <a:highlight>
                  <a:srgbClr val="E4E5E9"/>
                </a:highlight>
              </a:rPr>
              <a:t>):</a:t>
            </a:r>
          </a:p>
          <a:p>
            <a:pPr marL="440112" lvl="1" indent="0">
              <a:lnSpc>
                <a:spcPct val="150000"/>
              </a:lnSpc>
              <a:buNone/>
            </a:pPr>
            <a:r>
              <a:rPr lang="en-US" altLang="ko-KR" sz="2500" dirty="0">
                <a:highlight>
                  <a:srgbClr val="E4E5E9"/>
                </a:highlight>
              </a:rPr>
              <a:t>	return </a:t>
            </a:r>
            <a:r>
              <a:rPr lang="en-US" altLang="ko-KR" sz="2500" dirty="0" err="1">
                <a:highlight>
                  <a:srgbClr val="E4E5E9"/>
                </a:highlight>
              </a:rPr>
              <a:t>func</a:t>
            </a:r>
            <a:r>
              <a:rPr lang="en-US" altLang="ko-KR" sz="2500" dirty="0">
                <a:highlight>
                  <a:srgbClr val="E4E5E9"/>
                </a:highlight>
              </a:rPr>
              <a:t>(*</a:t>
            </a:r>
            <a:r>
              <a:rPr lang="en-US" altLang="ko-KR" sz="2500" dirty="0" err="1">
                <a:highlight>
                  <a:srgbClr val="E4E5E9"/>
                </a:highlight>
              </a:rPr>
              <a:t>args</a:t>
            </a:r>
            <a:r>
              <a:rPr lang="en-US" altLang="ko-KR" sz="2500" dirty="0">
                <a:highlight>
                  <a:srgbClr val="E4E5E9"/>
                </a:highlight>
              </a:rPr>
              <a:t>)</a:t>
            </a:r>
          </a:p>
          <a:p>
            <a:pPr marL="440112" lvl="1" indent="0">
              <a:lnSpc>
                <a:spcPct val="150000"/>
              </a:lnSpc>
              <a:buNone/>
            </a:pPr>
            <a:r>
              <a:rPr lang="en-US" altLang="ko-KR" sz="2500" dirty="0" err="1">
                <a:highlight>
                  <a:srgbClr val="E4E5E9"/>
                </a:highlight>
              </a:rPr>
              <a:t>my_func</a:t>
            </a:r>
            <a:r>
              <a:rPr lang="en-US" altLang="ko-KR" sz="2500" dirty="0">
                <a:highlight>
                  <a:srgbClr val="E4E5E9"/>
                </a:highlight>
              </a:rPr>
              <a:t>(lambda a, b : a**b, 3, 2)</a:t>
            </a:r>
            <a:r>
              <a:rPr lang="ko-KR" altLang="en-US" sz="2500" dirty="0">
                <a:highlight>
                  <a:srgbClr val="E4E5E9"/>
                </a:highlight>
              </a:rPr>
              <a:t> </a:t>
            </a:r>
            <a:r>
              <a:rPr lang="en-US" altLang="ko-KR" sz="2500" dirty="0">
                <a:highlight>
                  <a:srgbClr val="E4E5E9"/>
                </a:highlight>
              </a:rPr>
              <a:t>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2500" dirty="0" err="1"/>
              <a:t>파이썬</a:t>
            </a:r>
            <a:r>
              <a:rPr lang="ko-KR" altLang="en-US" sz="2500" dirty="0"/>
              <a:t> 함수에 대한 설명 중 잘못된 것은</a:t>
            </a:r>
            <a:r>
              <a:rPr lang="en-US" altLang="ko-KR" sz="2500" dirty="0"/>
              <a:t>?</a:t>
            </a:r>
          </a:p>
          <a:p>
            <a:pPr marL="897312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500" dirty="0" err="1"/>
              <a:t>파이썬의</a:t>
            </a:r>
            <a:r>
              <a:rPr lang="ko-KR" altLang="en-US" sz="2500" dirty="0"/>
              <a:t> 함수는 중복 정의해 사용할 수 있다</a:t>
            </a:r>
            <a:r>
              <a:rPr lang="en-US" altLang="ko-KR" sz="2500" dirty="0"/>
              <a:t>.</a:t>
            </a:r>
          </a:p>
          <a:p>
            <a:pPr marL="897312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500" dirty="0" err="1"/>
              <a:t>파이썬의</a:t>
            </a:r>
            <a:r>
              <a:rPr lang="ko-KR" altLang="en-US" sz="2500" dirty="0"/>
              <a:t> 함수 매개변수는 기본값을 가질 수 있다</a:t>
            </a:r>
            <a:r>
              <a:rPr lang="en-US" altLang="ko-KR" sz="2500" dirty="0"/>
              <a:t>.</a:t>
            </a:r>
          </a:p>
          <a:p>
            <a:pPr marL="897312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500" dirty="0"/>
              <a:t>**</a:t>
            </a:r>
            <a:r>
              <a:rPr lang="en-US" altLang="ko-KR" sz="2500" dirty="0" err="1"/>
              <a:t>args</a:t>
            </a:r>
            <a:r>
              <a:rPr lang="ko-KR" altLang="en-US" sz="2500" dirty="0"/>
              <a:t> 형식의 매개변수가 있으면 키워드 인수는 </a:t>
            </a:r>
            <a:r>
              <a:rPr lang="ko-KR" altLang="en-US" sz="2500" dirty="0" err="1"/>
              <a:t>딕셔너리</a:t>
            </a:r>
            <a:r>
              <a:rPr lang="ko-KR" altLang="en-US" sz="2500" dirty="0"/>
              <a:t> 형식으로 받는다</a:t>
            </a:r>
            <a:r>
              <a:rPr lang="en-US" altLang="ko-KR" sz="2500" dirty="0"/>
              <a:t>.</a:t>
            </a:r>
          </a:p>
          <a:p>
            <a:pPr marL="897312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500" dirty="0"/>
              <a:t>함수를 호출할 때 매개변수 이름이 없는 인수는 매개변수 이름이 있는 인수보다 앞에 와야 한다</a:t>
            </a:r>
            <a:r>
              <a:rPr lang="en-US" altLang="ko-KR" sz="2500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3984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연습문제</a:t>
            </a:r>
            <a:r>
              <a:rPr lang="en-US" altLang="ko-KR" dirty="0"/>
              <a:t>(</a:t>
            </a:r>
            <a:r>
              <a:rPr lang="ko-KR" altLang="en-US" dirty="0"/>
              <a:t>서술형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ko-KR" altLang="en-US" dirty="0"/>
              <a:t>다음과 같은 구문이 있을 경우 오류가 발생하는 함수 호출은</a:t>
            </a:r>
            <a:r>
              <a:rPr lang="en-US" altLang="ko-KR" dirty="0"/>
              <a:t>?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95DBDB-7FBD-45D3-8920-D5FAA1C9D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628800"/>
            <a:ext cx="9257215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595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14F4E77-4A79-4AEF-9623-EAF0E587D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B4124C5-9579-46AC-857D-217D1173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(</a:t>
            </a:r>
            <a:r>
              <a:rPr lang="ko-KR" altLang="en-US" dirty="0"/>
              <a:t>서술형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09C771-11A9-461D-A353-AF448F288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379"/>
          <a:stretch/>
        </p:blipFill>
        <p:spPr>
          <a:xfrm>
            <a:off x="201001" y="1196751"/>
            <a:ext cx="9704999" cy="17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605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부 교육목표 체크리스트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부의 내용을 공부한 전과 후에 표에  있는 항목들을 체크해 보세요</a:t>
            </a:r>
            <a:r>
              <a:rPr lang="en-US" altLang="ko-KR" dirty="0"/>
              <a:t>.  </a:t>
            </a:r>
            <a:r>
              <a:rPr lang="ko-KR" altLang="en-US" dirty="0"/>
              <a:t>체크표시가 늘어날수록 여러분의 실력도 늘어납니다</a:t>
            </a:r>
          </a:p>
        </p:txBody>
      </p:sp>
      <p:graphicFrame>
        <p:nvGraphicFramePr>
          <p:cNvPr id="29" name="object 8">
            <a:extLst>
              <a:ext uri="{FF2B5EF4-FFF2-40B4-BE49-F238E27FC236}">
                <a16:creationId xmlns:a16="http://schemas.microsoft.com/office/drawing/2014/main" id="{A2E3EAD8-43FA-4E83-BE70-77906ED21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24626"/>
              </p:ext>
            </p:extLst>
          </p:nvPr>
        </p:nvGraphicFramePr>
        <p:xfrm>
          <a:off x="416497" y="1417452"/>
          <a:ext cx="9217024" cy="4545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2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7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4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50" b="1" spc="-20" dirty="0">
                          <a:latin typeface="LG Smart UI Bold"/>
                          <a:cs typeface="LG Smart UI Bold"/>
                        </a:rPr>
                        <a:t>교육목표</a:t>
                      </a:r>
                      <a:endParaRPr sz="950" dirty="0">
                        <a:latin typeface="LG Smart UI Bold"/>
                        <a:cs typeface="LG Smart UI Bold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1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파이썬</a:t>
                      </a:r>
                      <a:r>
                        <a:rPr sz="1500" b="0" spc="95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5" dirty="0">
                          <a:latin typeface="LG Smart UI Light"/>
                          <a:cs typeface="LG Smart UI Light"/>
                        </a:rPr>
                        <a:t>개발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환경을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 dirty="0">
                          <a:latin typeface="LG Smart UI Light"/>
                          <a:cs typeface="LG Smart UI Light"/>
                        </a:rPr>
                        <a:t>구축하고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코드를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 dirty="0">
                          <a:latin typeface="LG Smart UI Light"/>
                          <a:cs typeface="LG Smart UI Light"/>
                        </a:rPr>
                        <a:t>작성해서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 dirty="0">
                          <a:latin typeface="LG Smart UI Light"/>
                          <a:cs typeface="LG Smart UI Light"/>
                        </a:rPr>
                        <a:t>테스트할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5" dirty="0">
                          <a:latin typeface="LG Smart UI Light"/>
                          <a:cs typeface="LG Smart UI Light"/>
                        </a:rPr>
                        <a:t>수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15" dirty="0">
                          <a:latin typeface="LG Smart UI Light"/>
                          <a:cs typeface="LG Smart UI Light"/>
                        </a:rPr>
                        <a:t>있다.</a:t>
                      </a:r>
                      <a:endParaRPr sz="1500" dirty="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2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파이썬</a:t>
                      </a:r>
                      <a:r>
                        <a:rPr sz="1500" b="0" spc="95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언어의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특징을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 dirty="0">
                          <a:latin typeface="LG Smart UI Light"/>
                          <a:cs typeface="LG Smart UI Light"/>
                        </a:rPr>
                        <a:t>3가지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5" dirty="0">
                          <a:latin typeface="LG Smart UI Light"/>
                          <a:cs typeface="LG Smart UI Light"/>
                        </a:rPr>
                        <a:t>이상</a:t>
                      </a:r>
                      <a:r>
                        <a:rPr sz="1500" b="0" spc="95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설명할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5" dirty="0">
                          <a:latin typeface="LG Smart UI Light"/>
                          <a:cs typeface="LG Smart UI Light"/>
                        </a:rPr>
                        <a:t>수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15" dirty="0">
                          <a:latin typeface="LG Smart UI Light"/>
                          <a:cs typeface="LG Smart UI Light"/>
                        </a:rPr>
                        <a:t>있다.</a:t>
                      </a:r>
                      <a:endParaRPr sz="1500" dirty="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3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변수를 </a:t>
                      </a:r>
                      <a:r>
                        <a:rPr sz="1500" b="0" spc="-5" dirty="0">
                          <a:latin typeface="LG Smart UI Light"/>
                          <a:cs typeface="LG Smart UI Light"/>
                        </a:rPr>
                        <a:t>선언하고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사용할 </a:t>
                      </a:r>
                      <a:r>
                        <a:rPr sz="1500" b="0" spc="25" dirty="0">
                          <a:latin typeface="LG Smart UI Light"/>
                          <a:cs typeface="LG Smart UI Light"/>
                        </a:rPr>
                        <a:t>수</a:t>
                      </a:r>
                      <a:r>
                        <a:rPr sz="1500" b="0" spc="105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15" dirty="0">
                          <a:latin typeface="LG Smart UI Light"/>
                          <a:cs typeface="LG Smart UI Light"/>
                        </a:rPr>
                        <a:t>있다.</a:t>
                      </a:r>
                      <a:endParaRPr sz="1500" dirty="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4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6835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135"/>
                        </a:lnSpc>
                      </a:pP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파이썬</a:t>
                      </a:r>
                      <a:r>
                        <a:rPr sz="1500" b="0" spc="195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언어의</a:t>
                      </a:r>
                      <a:r>
                        <a:rPr sz="1500" b="0" spc="195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 dirty="0">
                          <a:latin typeface="LG Smart UI Light"/>
                          <a:cs typeface="LG Smart UI Light"/>
                        </a:rPr>
                        <a:t>연산자를</a:t>
                      </a:r>
                      <a:r>
                        <a:rPr sz="1500" b="0" spc="195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 dirty="0">
                          <a:latin typeface="LG Smart UI Light"/>
                          <a:cs typeface="LG Smart UI Light"/>
                        </a:rPr>
                        <a:t>사용하여</a:t>
                      </a:r>
                      <a:r>
                        <a:rPr sz="1500" b="0" spc="204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계산을</a:t>
                      </a:r>
                      <a:r>
                        <a:rPr sz="1500" b="0" spc="204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5" dirty="0">
                          <a:latin typeface="LG Smart UI Light"/>
                          <a:cs typeface="LG Smart UI Light"/>
                        </a:rPr>
                        <a:t>하고</a:t>
                      </a:r>
                      <a:r>
                        <a:rPr sz="1500" b="0" spc="195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5" dirty="0">
                          <a:latin typeface="LG Smart UI Light"/>
                          <a:cs typeface="LG Smart UI Light"/>
                        </a:rPr>
                        <a:t>그</a:t>
                      </a:r>
                      <a:r>
                        <a:rPr sz="1500" b="0" spc="195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결과를</a:t>
                      </a:r>
                      <a:r>
                        <a:rPr sz="1500" b="0" spc="195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변수에</a:t>
                      </a:r>
                      <a:r>
                        <a:rPr sz="1500" b="0" spc="195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dirty="0" err="1">
                          <a:latin typeface="LG Smart UI Light"/>
                          <a:cs typeface="LG Smart UI Light"/>
                        </a:rPr>
                        <a:t>대입할</a:t>
                      </a:r>
                      <a:r>
                        <a:rPr sz="1500" b="0" spc="195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5" dirty="0">
                          <a:latin typeface="LG Smart UI Light"/>
                          <a:cs typeface="LG Smart UI Light"/>
                        </a:rPr>
                        <a:t>수</a:t>
                      </a:r>
                      <a:r>
                        <a:rPr lang="en-US" altLang="ko-KR" sz="1500" b="0" spc="25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0" dirty="0" err="1">
                          <a:latin typeface="LG Smart UI Light"/>
                          <a:cs typeface="LG Smart UI Light"/>
                        </a:rPr>
                        <a:t>있다</a:t>
                      </a:r>
                      <a:r>
                        <a:rPr sz="1500" b="0" spc="20" dirty="0">
                          <a:latin typeface="LG Smart UI Light"/>
                          <a:cs typeface="LG Smart UI Light"/>
                        </a:rPr>
                        <a:t>.</a:t>
                      </a:r>
                      <a:endParaRPr sz="1500" dirty="0">
                        <a:latin typeface="LG Smart UI Light"/>
                        <a:cs typeface="LG Smart UI Light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5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파이썬 언어의 자료형(정수, </a:t>
                      </a:r>
                      <a:r>
                        <a:rPr sz="1500" b="0" spc="15" dirty="0">
                          <a:latin typeface="LG Smart UI Light"/>
                          <a:cs typeface="LG Smart UI Light"/>
                        </a:rPr>
                        <a:t>실수, </a:t>
                      </a:r>
                      <a:r>
                        <a:rPr sz="1500" b="0" spc="20" dirty="0">
                          <a:latin typeface="LG Smart UI Light"/>
                          <a:cs typeface="LG Smart UI Light"/>
                        </a:rPr>
                        <a:t>논리, </a:t>
                      </a:r>
                      <a:r>
                        <a:rPr sz="1500" b="0" spc="-10" dirty="0">
                          <a:latin typeface="LG Smart UI Light"/>
                          <a:cs typeface="LG Smart UI Light"/>
                        </a:rPr>
                        <a:t>문자)을 </a:t>
                      </a:r>
                      <a:r>
                        <a:rPr sz="1500" b="0" spc="-5" dirty="0">
                          <a:latin typeface="LG Smart UI Light"/>
                          <a:cs typeface="LG Smart UI Light"/>
                        </a:rPr>
                        <a:t>구분하고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설명할 </a:t>
                      </a:r>
                      <a:r>
                        <a:rPr sz="1500" b="0" spc="25" dirty="0">
                          <a:latin typeface="LG Smart UI Light"/>
                          <a:cs typeface="LG Smart UI Light"/>
                        </a:rPr>
                        <a:t>수</a:t>
                      </a:r>
                      <a:r>
                        <a:rPr sz="1500" b="0" spc="14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15" dirty="0">
                          <a:latin typeface="LG Smart UI Light"/>
                          <a:cs typeface="LG Smart UI Light"/>
                        </a:rPr>
                        <a:t>있다.</a:t>
                      </a:r>
                      <a:endParaRPr sz="1500" dirty="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4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6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6835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135"/>
                        </a:lnSpc>
                      </a:pP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파이썬</a:t>
                      </a:r>
                      <a:r>
                        <a:rPr sz="1500" b="0" spc="114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언어의</a:t>
                      </a:r>
                      <a:r>
                        <a:rPr sz="1500" b="0" spc="114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 dirty="0">
                          <a:latin typeface="LG Smart UI Light"/>
                          <a:cs typeface="LG Smart UI Light"/>
                        </a:rPr>
                        <a:t>명령문(if,</a:t>
                      </a:r>
                      <a:r>
                        <a:rPr sz="1500" b="0" spc="135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15" dirty="0">
                          <a:latin typeface="LG Smart UI Light"/>
                          <a:cs typeface="LG Smart UI Light"/>
                        </a:rPr>
                        <a:t>for</a:t>
                      </a:r>
                      <a:r>
                        <a:rPr sz="1500" b="0" spc="135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5" dirty="0">
                          <a:latin typeface="LG Smart UI Light"/>
                          <a:cs typeface="LG Smart UI Light"/>
                        </a:rPr>
                        <a:t>등</a:t>
                      </a:r>
                      <a:r>
                        <a:rPr sz="1500" b="0" spc="11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10" dirty="0">
                          <a:latin typeface="LG Smart UI Light"/>
                          <a:cs typeface="LG Smart UI Light"/>
                        </a:rPr>
                        <a:t>제어문)의</a:t>
                      </a:r>
                      <a:r>
                        <a:rPr sz="1500" b="0" spc="11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흐름을</a:t>
                      </a:r>
                      <a:r>
                        <a:rPr sz="1500" b="0" spc="114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 dirty="0">
                          <a:latin typeface="LG Smart UI Light"/>
                          <a:cs typeface="LG Smart UI Light"/>
                        </a:rPr>
                        <a:t>이해하고</a:t>
                      </a:r>
                      <a:r>
                        <a:rPr sz="1500" b="0" spc="114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5" dirty="0">
                          <a:latin typeface="LG Smart UI Light"/>
                          <a:cs typeface="LG Smart UI Light"/>
                        </a:rPr>
                        <a:t>기본</a:t>
                      </a:r>
                      <a:r>
                        <a:rPr sz="1500" b="0" spc="11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dirty="0" err="1">
                          <a:latin typeface="LG Smart UI Light"/>
                          <a:cs typeface="LG Smart UI Light"/>
                        </a:rPr>
                        <a:t>구문을</a:t>
                      </a:r>
                      <a:r>
                        <a:rPr sz="1500" b="0" spc="12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5" dirty="0" err="1">
                          <a:latin typeface="LG Smart UI Light"/>
                          <a:cs typeface="LG Smart UI Light"/>
                        </a:rPr>
                        <a:t>작성</a:t>
                      </a:r>
                      <a:r>
                        <a:rPr sz="1500" b="0" spc="25" dirty="0" err="1">
                          <a:latin typeface="LG Smart UI Light"/>
                          <a:cs typeface="LG Smart UI Light"/>
                        </a:rPr>
                        <a:t>할</a:t>
                      </a:r>
                      <a:r>
                        <a:rPr sz="1500" b="0" spc="25" dirty="0">
                          <a:latin typeface="LG Smart UI Light"/>
                          <a:cs typeface="LG Smart UI Light"/>
                        </a:rPr>
                        <a:t> 수</a:t>
                      </a:r>
                      <a:r>
                        <a:rPr sz="1500" b="0" spc="17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0" dirty="0">
                          <a:latin typeface="LG Smart UI Light"/>
                          <a:cs typeface="LG Smart UI Light"/>
                        </a:rPr>
                        <a:t>있다.</a:t>
                      </a:r>
                      <a:endParaRPr sz="1500" dirty="0">
                        <a:latin typeface="LG Smart UI Light"/>
                        <a:cs typeface="LG Smart UI Light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7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spc="-5" dirty="0">
                          <a:latin typeface="LG Smart UI Light"/>
                          <a:cs typeface="LG Smart UI Light"/>
                        </a:rPr>
                        <a:t>매개변수</a:t>
                      </a:r>
                      <a:r>
                        <a:rPr sz="1500" b="0" spc="95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선언이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5" dirty="0">
                          <a:latin typeface="LG Smart UI Light"/>
                          <a:cs typeface="LG Smart UI Light"/>
                        </a:rPr>
                        <a:t>없는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함수를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 dirty="0">
                          <a:latin typeface="LG Smart UI Light"/>
                          <a:cs typeface="LG Smart UI Light"/>
                        </a:rPr>
                        <a:t>정의하고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호출할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5" dirty="0">
                          <a:latin typeface="LG Smart UI Light"/>
                          <a:cs typeface="LG Smart UI Light"/>
                        </a:rPr>
                        <a:t>수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15" dirty="0">
                          <a:latin typeface="LG Smart UI Light"/>
                          <a:cs typeface="LG Smart UI Light"/>
                        </a:rPr>
                        <a:t>있다.</a:t>
                      </a:r>
                      <a:endParaRPr sz="1500" dirty="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8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spc="10" dirty="0">
                          <a:latin typeface="LG Smart UI Light"/>
                          <a:cs typeface="LG Smart UI Light"/>
                        </a:rPr>
                        <a:t>매개변수, </a:t>
                      </a:r>
                      <a:r>
                        <a:rPr sz="1500" b="0" spc="5" dirty="0">
                          <a:latin typeface="LG Smart UI Light"/>
                          <a:cs typeface="LG Smart UI Light"/>
                        </a:rPr>
                        <a:t>지역변수, </a:t>
                      </a:r>
                      <a:r>
                        <a:rPr sz="1500" b="0" spc="-5" dirty="0">
                          <a:latin typeface="LG Smart UI Light"/>
                          <a:cs typeface="LG Smart UI Light"/>
                        </a:rPr>
                        <a:t>전역변수를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구분할 </a:t>
                      </a:r>
                      <a:r>
                        <a:rPr sz="1500" b="0" spc="25" dirty="0">
                          <a:latin typeface="LG Smart UI Light"/>
                          <a:cs typeface="LG Smart UI Light"/>
                        </a:rPr>
                        <a:t>수</a:t>
                      </a:r>
                      <a:r>
                        <a:rPr sz="1500" b="0" spc="26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0" dirty="0">
                          <a:latin typeface="LG Smart UI Light"/>
                          <a:cs typeface="LG Smart UI Light"/>
                        </a:rPr>
                        <a:t>있다.</a:t>
                      </a:r>
                      <a:endParaRPr sz="1500" dirty="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9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spc="10" dirty="0">
                          <a:latin typeface="LG Smart UI Light"/>
                          <a:cs typeface="LG Smart UI Light"/>
                        </a:rPr>
                        <a:t>값에 </a:t>
                      </a:r>
                      <a:r>
                        <a:rPr sz="1500" b="0" spc="5" dirty="0">
                          <a:latin typeface="LG Smart UI Light"/>
                          <a:cs typeface="LG Smart UI Light"/>
                        </a:rPr>
                        <a:t>의한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호출과 참조에 </a:t>
                      </a:r>
                      <a:r>
                        <a:rPr sz="1500" b="0" spc="10" dirty="0">
                          <a:latin typeface="LG Smart UI Light"/>
                          <a:cs typeface="LG Smart UI Light"/>
                        </a:rPr>
                        <a:t>의한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호출을 구분할</a:t>
                      </a:r>
                      <a:r>
                        <a:rPr sz="1500" b="0" spc="-65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5" dirty="0">
                          <a:latin typeface="LG Smart UI Light"/>
                          <a:cs typeface="LG Smart UI Light"/>
                        </a:rPr>
                        <a:t>수 </a:t>
                      </a:r>
                      <a:r>
                        <a:rPr sz="1500" b="0" spc="20" dirty="0">
                          <a:latin typeface="LG Smart UI Light"/>
                          <a:cs typeface="LG Smart UI Light"/>
                        </a:rPr>
                        <a:t>있다.</a:t>
                      </a:r>
                      <a:endParaRPr sz="1500" dirty="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9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spc="15" dirty="0">
                          <a:latin typeface="LG Smart UI Light"/>
                          <a:cs typeface="LG Smart UI Light"/>
                        </a:rPr>
                        <a:t>10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함수의</a:t>
                      </a:r>
                      <a:r>
                        <a:rPr sz="1500" b="0" spc="95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 dirty="0">
                          <a:latin typeface="LG Smart UI Light"/>
                          <a:cs typeface="LG Smart UI Light"/>
                        </a:rPr>
                        <a:t>매개변수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종류를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 dirty="0">
                          <a:latin typeface="LG Smart UI Light"/>
                          <a:cs typeface="LG Smart UI Light"/>
                        </a:rPr>
                        <a:t>이해하고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5" dirty="0">
                          <a:latin typeface="LG Smart UI Light"/>
                          <a:cs typeface="LG Smart UI Light"/>
                        </a:rPr>
                        <a:t>함수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5" dirty="0">
                          <a:latin typeface="LG Smart UI Light"/>
                          <a:cs typeface="LG Smart UI Light"/>
                        </a:rPr>
                        <a:t>정의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5" dirty="0">
                          <a:latin typeface="LG Smart UI Light"/>
                          <a:cs typeface="LG Smart UI Light"/>
                        </a:rPr>
                        <a:t>시</a:t>
                      </a:r>
                      <a:r>
                        <a:rPr sz="1500" b="0" spc="95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dirty="0">
                          <a:latin typeface="LG Smart UI Light"/>
                          <a:cs typeface="LG Smart UI Light"/>
                        </a:rPr>
                        <a:t>활용할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5" dirty="0">
                          <a:latin typeface="LG Smart UI Light"/>
                          <a:cs typeface="LG Smart UI Light"/>
                        </a:rPr>
                        <a:t>수</a:t>
                      </a:r>
                      <a:r>
                        <a:rPr sz="1500" b="0" spc="100" dirty="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0" dirty="0">
                          <a:latin typeface="LG Smart UI Light"/>
                          <a:cs typeface="LG Smart UI Light"/>
                        </a:rPr>
                        <a:t>있다.</a:t>
                      </a:r>
                      <a:endParaRPr sz="1500" dirty="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object 5">
            <a:extLst>
              <a:ext uri="{FF2B5EF4-FFF2-40B4-BE49-F238E27FC236}">
                <a16:creationId xmlns:a16="http://schemas.microsoft.com/office/drawing/2014/main" id="{FF03D400-7076-4AEE-8464-83729CF0EDAF}"/>
              </a:ext>
            </a:extLst>
          </p:cNvPr>
          <p:cNvGrpSpPr/>
          <p:nvPr/>
        </p:nvGrpSpPr>
        <p:grpSpPr>
          <a:xfrm>
            <a:off x="8874222" y="1425133"/>
            <a:ext cx="746941" cy="355364"/>
            <a:chOff x="5090604" y="1626476"/>
            <a:chExt cx="362585" cy="266700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BE3BD292-5E1C-4C09-85F3-53FAFFC58716}"/>
                </a:ext>
              </a:extLst>
            </p:cNvPr>
            <p:cNvSpPr/>
            <p:nvPr/>
          </p:nvSpPr>
          <p:spPr>
            <a:xfrm>
              <a:off x="5090604" y="1626476"/>
              <a:ext cx="362585" cy="266700"/>
            </a:xfrm>
            <a:custGeom>
              <a:avLst/>
              <a:gdLst/>
              <a:ahLst/>
              <a:cxnLst/>
              <a:rect l="l" t="t" r="r" b="b"/>
              <a:pathLst>
                <a:path w="362585" h="266700">
                  <a:moveTo>
                    <a:pt x="362089" y="0"/>
                  </a:moveTo>
                  <a:lnTo>
                    <a:pt x="0" y="0"/>
                  </a:lnTo>
                  <a:lnTo>
                    <a:pt x="0" y="266509"/>
                  </a:lnTo>
                  <a:lnTo>
                    <a:pt x="362089" y="266509"/>
                  </a:lnTo>
                  <a:lnTo>
                    <a:pt x="36208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6B85FDEF-0335-45D3-BD1B-4EF1208902A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0367" y="1691957"/>
              <a:ext cx="182562" cy="135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899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3) </a:t>
            </a:r>
            <a:r>
              <a:rPr lang="ko-KR" altLang="en-US" dirty="0"/>
              <a:t>매개변수가 있는 함수 정의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00000"/>
              </a:lnSpc>
            </a:pPr>
            <a:r>
              <a:rPr lang="ko-KR" altLang="en-US" sz="2000" dirty="0"/>
              <a:t>함수가 실행하기 위해 어떤 값을 받아야 한다면 매개변수를 선언</a:t>
            </a:r>
            <a:endParaRPr lang="en-US" altLang="ko-KR" sz="2000" dirty="0"/>
          </a:p>
          <a:p>
            <a:pPr fontAlgn="base">
              <a:lnSpc>
                <a:spcPct val="100000"/>
              </a:lnSpc>
            </a:pPr>
            <a:r>
              <a:rPr lang="ko-KR" altLang="en-US" sz="2000" dirty="0"/>
              <a:t>매개변수는 일반 변수와 동일한 사용법과 특징을 가지고 있음</a:t>
            </a:r>
            <a:endParaRPr lang="en-US" altLang="ko-KR" sz="2000" dirty="0"/>
          </a:p>
          <a:p>
            <a:pPr fontAlgn="base">
              <a:lnSpc>
                <a:spcPct val="100000"/>
              </a:lnSpc>
            </a:pPr>
            <a:r>
              <a:rPr lang="ko-KR" altLang="en-US" sz="2000" dirty="0"/>
              <a:t>매개변수는 함수 안에서 사용할 값을 받는 변수</a:t>
            </a:r>
          </a:p>
          <a:p>
            <a:pPr fontAlgn="base">
              <a:lnSpc>
                <a:spcPct val="100000"/>
              </a:lnSpc>
            </a:pPr>
            <a:r>
              <a:rPr lang="ko-KR" altLang="en-US" sz="2000" dirty="0"/>
              <a:t>매개변수의 이름은 변수 이름 만드는 규칙에만 맞으면 자유롭게 선언할 수 있음</a:t>
            </a:r>
            <a:endParaRPr lang="en-US" altLang="ko-KR" sz="2000" dirty="0"/>
          </a:p>
          <a:p>
            <a:pPr fontAlgn="base">
              <a:lnSpc>
                <a:spcPct val="100000"/>
              </a:lnSpc>
            </a:pPr>
            <a:r>
              <a:rPr lang="ko-KR" altLang="en-US" sz="2000" dirty="0"/>
              <a:t>함수 정의 시 괄호</a:t>
            </a:r>
            <a:r>
              <a:rPr lang="en-US" altLang="ko-KR" sz="2000" dirty="0"/>
              <a:t>(‘(’</a:t>
            </a:r>
            <a:r>
              <a:rPr lang="ko-KR" altLang="en-US" sz="2000" dirty="0"/>
              <a:t>와 ‘</a:t>
            </a:r>
            <a:r>
              <a:rPr lang="en-US" altLang="ko-KR" sz="2000" dirty="0"/>
              <a:t>)’) </a:t>
            </a:r>
            <a:r>
              <a:rPr lang="ko-KR" altLang="en-US" sz="2000" dirty="0"/>
              <a:t>안에 선언한 이름으로 함수 안에서 사용할 수 있음</a:t>
            </a:r>
            <a:endParaRPr lang="en-US" altLang="ko-KR" sz="2000" dirty="0"/>
          </a:p>
          <a:p>
            <a:pPr fontAlgn="base">
              <a:lnSpc>
                <a:spcPct val="100000"/>
              </a:lnSpc>
            </a:pPr>
            <a:r>
              <a:rPr lang="ko-KR" altLang="en-US" sz="2000" dirty="0"/>
              <a:t>매개변수는 여러 개 사용할 수 있음</a:t>
            </a:r>
            <a:r>
              <a:rPr lang="en-US" altLang="ko-KR" sz="2000" dirty="0"/>
              <a:t>, </a:t>
            </a:r>
            <a:r>
              <a:rPr lang="ko-KR" altLang="en-US" sz="2000" dirty="0"/>
              <a:t>그러나 함수 호출 시 인수의 개수는 함수 정의 시 매개변수의 개수와 일치해야 함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 </a:t>
            </a:r>
            <a:r>
              <a:rPr lang="en-US" altLang="ko-KR" dirty="0"/>
              <a:t>&gt; 1.1. </a:t>
            </a:r>
            <a:r>
              <a:rPr lang="ko-KR" altLang="en-US" dirty="0"/>
              <a:t>함수 정의하기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37" y="3861048"/>
            <a:ext cx="8782050" cy="23145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08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1.2. </a:t>
            </a:r>
            <a:r>
              <a:rPr lang="en-US" altLang="ko-KR" dirty="0" err="1"/>
              <a:t>docstring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함수 본문의 첫 번째 문장에 문자열을 포함</a:t>
            </a:r>
            <a:endParaRPr lang="en-US" altLang="ko-KR" dirty="0"/>
          </a:p>
          <a:p>
            <a:pPr fontAlgn="base"/>
            <a:r>
              <a:rPr lang="ko-KR" altLang="en-US" dirty="0"/>
              <a:t>함수의 설명서 문자열 또는 </a:t>
            </a:r>
            <a:r>
              <a:rPr lang="en-US" altLang="ko-KR" dirty="0" err="1"/>
              <a:t>docstring</a:t>
            </a:r>
            <a:endParaRPr lang="en-US" altLang="ko-KR" dirty="0"/>
          </a:p>
          <a:p>
            <a:pPr fontAlgn="base"/>
            <a:r>
              <a:rPr lang="ko-KR" altLang="en-US" dirty="0" err="1"/>
              <a:t>겹따옴표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("""</a:t>
            </a:r>
            <a:r>
              <a:rPr lang="ko-KR" altLang="en-US" dirty="0"/>
              <a:t>와 </a:t>
            </a:r>
            <a:r>
              <a:rPr lang="en-US" altLang="ko-KR" dirty="0"/>
              <a:t>""") </a:t>
            </a:r>
            <a:r>
              <a:rPr lang="ko-KR" altLang="en-US" dirty="0"/>
              <a:t>또는 </a:t>
            </a:r>
            <a:r>
              <a:rPr lang="ko-KR" altLang="en-US" dirty="0" err="1"/>
              <a:t>홑따옴표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('''</a:t>
            </a:r>
            <a:r>
              <a:rPr lang="ko-KR" altLang="en-US" dirty="0"/>
              <a:t>와 </a:t>
            </a:r>
            <a:r>
              <a:rPr lang="en-US" altLang="ko-KR" dirty="0"/>
              <a:t>''')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fontAlgn="base"/>
            <a:r>
              <a:rPr lang="ko-KR" altLang="en-US" dirty="0"/>
              <a:t>문자열 스트링이 여러 개 일 경우 맨 처음의 문자열만 </a:t>
            </a:r>
            <a:r>
              <a:rPr lang="ko-KR" altLang="en-US" dirty="0" err="1"/>
              <a:t>독스트링이</a:t>
            </a:r>
            <a:r>
              <a:rPr lang="ko-KR" altLang="en-US" dirty="0"/>
              <a:t> 됨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3" y="3272571"/>
            <a:ext cx="6768752" cy="301250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13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1.3. </a:t>
            </a:r>
            <a:r>
              <a:rPr lang="ko-KR" altLang="en-US" dirty="0"/>
              <a:t>함수 정의하고 호출하기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숫자 하나를 입력 받고 입력 받은 숫자까지 피보나치수열을 출력</a:t>
            </a:r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함수의 정의 및 사용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628800"/>
            <a:ext cx="7454602" cy="453902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2054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F4A4A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4263</TotalTime>
  <Words>2906</Words>
  <Application>Microsoft Office PowerPoint</Application>
  <PresentationFormat>A4 용지(210x297mm)</PresentationFormat>
  <Paragraphs>506</Paragraphs>
  <Slides>63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6" baseType="lpstr">
      <vt:lpstr>Times New Roman</vt:lpstr>
      <vt:lpstr>LG Smart UI Light</vt:lpstr>
      <vt:lpstr>Cambria Math</vt:lpstr>
      <vt:lpstr>나눔고딕</vt:lpstr>
      <vt:lpstr>Gill Sans MT</vt:lpstr>
      <vt:lpstr>D2Coding</vt:lpstr>
      <vt:lpstr>Wingdings</vt:lpstr>
      <vt:lpstr>LG Smart UI Bold</vt:lpstr>
      <vt:lpstr>맑은 고딕</vt:lpstr>
      <vt:lpstr>Arial</vt:lpstr>
      <vt:lpstr>Courier New</vt:lpstr>
      <vt:lpstr>1_Office 테마</vt:lpstr>
      <vt:lpstr>비트맵 이미지</vt:lpstr>
      <vt:lpstr>학습 내용</vt:lpstr>
      <vt:lpstr>함수(function) 개념</vt:lpstr>
      <vt:lpstr>1절. 함수의 정의 및 사용</vt:lpstr>
      <vt:lpstr>1.1. 함수 정의하기</vt:lpstr>
      <vt:lpstr>1) 매개변수와 인수</vt:lpstr>
      <vt:lpstr>2) 매개변수가 없는 함수 정의</vt:lpstr>
      <vt:lpstr>3) 매개변수가 있는 함수 정의</vt:lpstr>
      <vt:lpstr>1.2. docstring</vt:lpstr>
      <vt:lpstr>1.3. 함수 정의하고 호출하기 예</vt:lpstr>
      <vt:lpstr>1.4 지역변수와 전역변수</vt:lpstr>
      <vt:lpstr>1.5. 변수의 참조</vt:lpstr>
      <vt:lpstr>1.5. 변수의 참조</vt:lpstr>
      <vt:lpstr>1.6. 변수의 참조</vt:lpstr>
      <vt:lpstr>1.6. Lexical 특성</vt:lpstr>
      <vt:lpstr>1.7. 전역변수 수정</vt:lpstr>
      <vt:lpstr>1.8. 값에 의한 호출</vt:lpstr>
      <vt:lpstr>1.9. 참조에 의한 호출</vt:lpstr>
      <vt:lpstr>1.10. 함수 이름 변경</vt:lpstr>
      <vt:lpstr>1.11. 함수 이름 변경과 실행 결과 저장</vt:lpstr>
      <vt:lpstr>1.11. 함수 이름 변경과 실행 결과 저장</vt:lpstr>
      <vt:lpstr>2절. 함수의 실행 결과를 반환하는 return</vt:lpstr>
      <vt:lpstr>2.1. 반환 값이 없는 함수</vt:lpstr>
      <vt:lpstr>2.2. 반환 값이 있는 함수</vt:lpstr>
      <vt:lpstr>2.3. 여러 개 값 반환</vt:lpstr>
      <vt:lpstr>꼭 알아야 하는 함수의 매개변수의 주요 주제들</vt:lpstr>
      <vt:lpstr>3.1. 기본 값을 갖는 매개변수</vt:lpstr>
      <vt:lpstr>3.2. 기본 변수를 갖는 매개변수</vt:lpstr>
      <vt:lpstr>변경 가능한 객체를 기본변수로 갖는 매개변수</vt:lpstr>
      <vt:lpstr>변경 가능한 객체를 기본변수로 갖는 매개변수</vt:lpstr>
      <vt:lpstr>3.3. 키워드 인수</vt:lpstr>
      <vt:lpstr>3.3. 키워드 인수</vt:lpstr>
      <vt:lpstr>3.3. 키워드 인수</vt:lpstr>
      <vt:lpstr>3.3. 키워드 인수</vt:lpstr>
      <vt:lpstr>3.4. 튜플 매개변수를 이용한 가변인수 설정</vt:lpstr>
      <vt:lpstr>튜플 인수의 순서</vt:lpstr>
      <vt:lpstr>튜플 인수의 순서</vt:lpstr>
      <vt:lpstr>3.5. 딕셔너리 인수</vt:lpstr>
      <vt:lpstr>3.5. 딕셔너리 매개변수</vt:lpstr>
      <vt:lpstr>매개변수의 순서</vt:lpstr>
      <vt:lpstr>1) 튜플 인수 언패킹</vt:lpstr>
      <vt:lpstr>1) 튜플 인수 언패킹</vt:lpstr>
      <vt:lpstr>2) 딕셔너리 인수 언패킹</vt:lpstr>
      <vt:lpstr>4.1. 람다식</vt:lpstr>
      <vt:lpstr>람다 식 사용 예</vt:lpstr>
      <vt:lpstr>4.2. 리턴문에 람다식 사용</vt:lpstr>
      <vt:lpstr>4.3. 함수 인수에 람다식 사용</vt:lpstr>
      <vt:lpstr>5.1. 파이썬 내장 함수</vt:lpstr>
      <vt:lpstr>입출력 관련 함수</vt:lpstr>
      <vt:lpstr>기본 자료형의 생성과 변환 함수</vt:lpstr>
      <vt:lpstr>기본 자료형의 정보를 얻는 함수</vt:lpstr>
      <vt:lpstr>열거형 정보를 얻는 함수</vt:lpstr>
      <vt:lpstr>산술/논리 연산과 관련된 함수</vt:lpstr>
      <vt:lpstr>연습문제(실습형)</vt:lpstr>
      <vt:lpstr>연습문제 (실습형)</vt:lpstr>
      <vt:lpstr>연습문제(실습형)</vt:lpstr>
      <vt:lpstr>연습문제 (실습형)</vt:lpstr>
      <vt:lpstr>연습문제(서술형)</vt:lpstr>
      <vt:lpstr>연습문제(서술형)</vt:lpstr>
      <vt:lpstr>5. 연습문제(서술형)</vt:lpstr>
      <vt:lpstr>5. 연습문제(서술형)</vt:lpstr>
      <vt:lpstr>5. 연습문제(서술형)</vt:lpstr>
      <vt:lpstr>연습문제(서술형)</vt:lpstr>
      <vt:lpstr>1부 교육목표 체크리스트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901-00</cp:lastModifiedBy>
  <cp:revision>228</cp:revision>
  <dcterms:created xsi:type="dcterms:W3CDTF">2019-04-14T14:47:30Z</dcterms:created>
  <dcterms:modified xsi:type="dcterms:W3CDTF">2025-04-17T07:34:58Z</dcterms:modified>
</cp:coreProperties>
</file>