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73" r:id="rId2"/>
    <p:sldId id="260" r:id="rId3"/>
    <p:sldId id="261" r:id="rId4"/>
    <p:sldId id="262" r:id="rId5"/>
    <p:sldId id="271" r:id="rId6"/>
    <p:sldId id="272" r:id="rId7"/>
    <p:sldId id="263" r:id="rId8"/>
    <p:sldId id="280" r:id="rId9"/>
    <p:sldId id="275" r:id="rId10"/>
    <p:sldId id="276" r:id="rId11"/>
    <p:sldId id="277" r:id="rId12"/>
    <p:sldId id="278" r:id="rId13"/>
    <p:sldId id="279" r:id="rId14"/>
  </p:sldIdLst>
  <p:sldSz cx="9906000" cy="6858000" type="A4"/>
  <p:notesSz cx="6858000" cy="9144000"/>
  <p:embeddedFontLst>
    <p:embeddedFont>
      <p:font typeface="나눔고딕" panose="020D0604000000000000" pitchFamily="50" charset="-127"/>
      <p:regular r:id="rId16"/>
      <p:bold r:id="rId17"/>
    </p:embeddedFont>
    <p:embeddedFont>
      <p:font typeface="HY엽서M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2D5A3"/>
    <a:srgbClr val="FDD9A9"/>
    <a:srgbClr val="FAA332"/>
    <a:srgbClr val="1D9A78"/>
    <a:srgbClr val="4EDEB8"/>
    <a:srgbClr val="D2F6ED"/>
    <a:srgbClr val="B5F1E1"/>
    <a:srgbClr val="F2803A"/>
    <a:srgbClr val="1E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89085" autoAdjust="0"/>
  </p:normalViewPr>
  <p:slideViewPr>
    <p:cSldViewPr>
      <p:cViewPr varScale="1">
        <p:scale>
          <a:sx n="87" d="100"/>
          <a:sy n="87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89" y="1122363"/>
            <a:ext cx="9198591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448500" y="946828"/>
            <a:ext cx="9009000" cy="750169"/>
          </a:xfrm>
          <a:prstGeom prst="roundRect">
            <a:avLst>
              <a:gd name="adj" fmla="val 10078"/>
            </a:avLst>
          </a:prstGeom>
          <a:noFill/>
          <a:ln w="3175">
            <a:solidFill>
              <a:srgbClr val="FBD06D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207368"/>
            <a:ext cx="9504000" cy="52091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53254" y="982981"/>
            <a:ext cx="9005171" cy="677863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12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5632">
          <p15:clr>
            <a:srgbClr val="A4A3A4"/>
          </p15:clr>
        </p15:guide>
        <p15:guide id="5" pos="2048">
          <p15:clr>
            <a:srgbClr val="A4A3A4"/>
          </p15:clr>
        </p15:guide>
        <p15:guide id="6" pos="257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1344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orient="horz" pos="3838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3749">
          <p15:clr>
            <a:srgbClr val="A4A3A4"/>
          </p15:clr>
        </p15:guide>
        <p15:guide id="13" pos="393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207368"/>
            <a:ext cx="9504000" cy="52091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40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799" userDrawn="1">
          <p15:clr>
            <a:srgbClr val="A4A3A4"/>
          </p15:clr>
        </p15:guide>
        <p15:guide id="9" orient="horz" pos="148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pos="3749">
          <p15:clr>
            <a:srgbClr val="A4A3A4"/>
          </p15:clr>
        </p15:guide>
        <p15:guide id="13" pos="3931">
          <p15:clr>
            <a:srgbClr val="A4A3A4"/>
          </p15:clr>
        </p15:guide>
        <p15:guide id="15" orient="horz" pos="2840" userDrawn="1">
          <p15:clr>
            <a:srgbClr val="FBAE40"/>
          </p15:clr>
        </p15:guide>
        <p15:guide id="17" orient="horz" pos="3521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3171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1"/>
          <p:cNvSpPr>
            <a:spLocks noGrp="1"/>
          </p:cNvSpPr>
          <p:nvPr>
            <p:ph type="title"/>
          </p:nvPr>
        </p:nvSpPr>
        <p:spPr>
          <a:xfrm>
            <a:off x="92186" y="0"/>
            <a:ext cx="8915400" cy="768666"/>
          </a:xfrm>
        </p:spPr>
        <p:txBody>
          <a:bodyPr>
            <a:normAutofit/>
          </a:bodyPr>
          <a:lstStyle>
            <a:lvl1pPr algn="l">
              <a:defRPr sz="2844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86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5" r:id="rId3"/>
    <p:sldLayoutId id="2147483674" r:id="rId4"/>
    <p:sldLayoutId id="2147483673" r:id="rId5"/>
    <p:sldLayoutId id="2147483688" r:id="rId6"/>
    <p:sldLayoutId id="2147483690" r:id="rId7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omlec/rap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iobe.com/tiobe-inde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s.or.kr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9336" y="1379163"/>
            <a:ext cx="8470560" cy="501602"/>
            <a:chOff x="0" y="391194"/>
            <a:chExt cx="8470560" cy="501602"/>
          </a:xfrm>
        </p:grpSpPr>
        <p:sp>
          <p:nvSpPr>
            <p:cNvPr id="6" name="직사각형 5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flipH="1" flipV="1">
            <a:off x="1435440" y="3100436"/>
            <a:ext cx="8470560" cy="501602"/>
            <a:chOff x="0" y="391194"/>
            <a:chExt cx="8470560" cy="501602"/>
          </a:xfrm>
        </p:grpSpPr>
        <p:sp>
          <p:nvSpPr>
            <p:cNvPr id="9" name="직사각형 8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9376" y="1523730"/>
            <a:ext cx="9426624" cy="3947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dirty="0" smtClean="0">
                <a:latin typeface="-윤고딕350"/>
                <a:ea typeface="-윤고딕350"/>
              </a:rPr>
              <a:t>(</a:t>
            </a:r>
            <a:r>
              <a:rPr lang="en-US" altLang="ko-KR" sz="3600" dirty="0">
                <a:latin typeface="-윤고딕350"/>
                <a:ea typeface="-윤고딕350"/>
              </a:rPr>
              <a:t>HL </a:t>
            </a:r>
            <a:r>
              <a:rPr lang="ko-KR" altLang="en-US" sz="3600" dirty="0">
                <a:latin typeface="-윤고딕350"/>
                <a:ea typeface="-윤고딕350"/>
              </a:rPr>
              <a:t>만도 및 </a:t>
            </a:r>
            <a:r>
              <a:rPr lang="en-US" altLang="ko-KR" sz="3600" dirty="0">
                <a:latin typeface="-윤고딕350"/>
                <a:ea typeface="-윤고딕350"/>
              </a:rPr>
              <a:t>HL </a:t>
            </a:r>
            <a:r>
              <a:rPr lang="en-US" altLang="ko-KR" sz="3600" dirty="0" err="1">
                <a:latin typeface="-윤고딕350"/>
                <a:ea typeface="-윤고딕350"/>
              </a:rPr>
              <a:t>Klemove</a:t>
            </a:r>
            <a:r>
              <a:rPr lang="en-US" altLang="ko-KR" sz="3600" dirty="0">
                <a:latin typeface="-윤고딕350"/>
                <a:ea typeface="-윤고딕350"/>
              </a:rPr>
              <a:t>) </a:t>
            </a:r>
            <a:endParaRPr lang="en-US" altLang="ko-KR" sz="3600" dirty="0" smtClean="0">
              <a:latin typeface="-윤고딕350"/>
              <a:ea typeface="-윤고딕35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dirty="0" smtClean="0">
                <a:latin typeface="-윤고딕350"/>
                <a:ea typeface="-윤고딕350"/>
              </a:rPr>
              <a:t>Intelligent </a:t>
            </a:r>
            <a:r>
              <a:rPr lang="en-US" altLang="ko-KR" sz="3600" dirty="0">
                <a:latin typeface="-윤고딕350"/>
                <a:ea typeface="-윤고딕350"/>
              </a:rPr>
              <a:t>Vehicle </a:t>
            </a:r>
            <a:r>
              <a:rPr lang="en-US" altLang="ko-KR" sz="3600" dirty="0" smtClean="0">
                <a:latin typeface="-윤고딕350"/>
                <a:ea typeface="-윤고딕350"/>
              </a:rPr>
              <a:t>School</a:t>
            </a:r>
            <a:endParaRPr lang="ko-KR" altLang="en-US" sz="3600" dirty="0" smtClean="0">
              <a:latin typeface="-윤고딕350"/>
              <a:ea typeface="-윤고딕35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3600" dirty="0" smtClean="0">
                <a:latin typeface="-윤고딕330"/>
                <a:ea typeface="-윤고딕350"/>
              </a:rPr>
              <a:t>- </a:t>
            </a:r>
            <a:r>
              <a:rPr lang="ko-KR" altLang="en-US" sz="3200" dirty="0">
                <a:latin typeface="-윤고딕330"/>
                <a:ea typeface="-윤고딕330"/>
              </a:rPr>
              <a:t>이 소 영 </a:t>
            </a:r>
            <a:r>
              <a:rPr lang="ko-KR" altLang="en-US" sz="2400" dirty="0">
                <a:latin typeface="-윤고딕330"/>
                <a:ea typeface="-윤고딕330"/>
              </a:rPr>
              <a:t>강사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dirty="0">
                <a:latin typeface="Abadi"/>
                <a:ea typeface="HY엽서M"/>
              </a:rPr>
              <a:t>yisy0703@naver.com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3200" dirty="0">
                <a:latin typeface="Abadi"/>
                <a:ea typeface="HY엽서M"/>
                <a:hlinkClick r:id="rId2"/>
              </a:rPr>
              <a:t>https://</a:t>
            </a:r>
            <a:r>
              <a:rPr lang="en-US" altLang="ko-KR" sz="3200" smtClean="0">
                <a:latin typeface="Abadi"/>
                <a:ea typeface="HY엽서M"/>
                <a:hlinkClick r:id="rId2"/>
              </a:rPr>
              <a:t>github.com/comlec/rapa</a:t>
            </a:r>
            <a:r>
              <a:rPr lang="en-US" altLang="ko-KR" sz="3200" smtClean="0">
                <a:latin typeface="Abadi"/>
                <a:ea typeface="HY엽서M"/>
              </a:rPr>
              <a:t>     </a:t>
            </a:r>
            <a:endParaRPr lang="en-US" altLang="ko-KR" sz="3200" dirty="0">
              <a:latin typeface="Abadi"/>
              <a:ea typeface="HY엽서M"/>
            </a:endParaRPr>
          </a:p>
        </p:txBody>
      </p:sp>
      <p:pic>
        <p:nvPicPr>
          <p:cNvPr id="1026" name="Picture 2" descr="한국전파진흥협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934960"/>
            <a:ext cx="2543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8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레파지터리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원격저장소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생성하고 올리기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480" y="1439779"/>
            <a:ext cx="9302534" cy="414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/>
              <a:t>http://www.github.com</a:t>
            </a:r>
            <a:r>
              <a:rPr lang="ko-KR" altLang="en-US" sz="1950" dirty="0"/>
              <a:t>에 가입하기</a:t>
            </a:r>
            <a:r>
              <a:rPr lang="en-US" altLang="ko-KR" sz="1950" dirty="0"/>
              <a:t>(sign up)</a:t>
            </a:r>
            <a:r>
              <a:rPr lang="ko-KR" altLang="en-US" sz="1950" dirty="0"/>
              <a:t> 후 코드가 포함된 메일 확인</a:t>
            </a:r>
            <a:endParaRPr lang="en-US" altLang="ko-KR" sz="1950" dirty="0"/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/>
              <a:t>Sign in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/>
              <a:t>Create repository(</a:t>
            </a:r>
            <a:r>
              <a:rPr lang="ko-KR" altLang="en-US" sz="1950" dirty="0"/>
              <a:t>올릴 </a:t>
            </a:r>
            <a:r>
              <a:rPr lang="ko-KR" altLang="en-US" sz="1950" dirty="0" err="1"/>
              <a:t>공간명</a:t>
            </a:r>
            <a:r>
              <a:rPr lang="en-US" altLang="ko-KR" sz="1950" dirty="0"/>
              <a:t>)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950" dirty="0"/>
              <a:t>소스를 내컴퓨터에서 </a:t>
            </a:r>
            <a:r>
              <a:rPr lang="en-US" altLang="ko-KR" sz="1950" dirty="0"/>
              <a:t>github </a:t>
            </a:r>
            <a:r>
              <a:rPr lang="ko-KR" altLang="en-US" sz="1950" dirty="0"/>
              <a:t>인터넷으로 올리고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명령어를 사용하기 위해 </a:t>
            </a:r>
            <a:r>
              <a:rPr lang="en-US" altLang="ko-KR" sz="1950" dirty="0" err="1"/>
              <a:t>git-scm</a:t>
            </a:r>
            <a:r>
              <a:rPr lang="ko-KR" altLang="en-US" sz="1950" dirty="0"/>
              <a:t>을 다운받고 </a:t>
            </a:r>
            <a:r>
              <a:rPr lang="en-US" altLang="ko-KR" sz="1950" dirty="0"/>
              <a:t>install (</a:t>
            </a:r>
            <a:r>
              <a:rPr lang="en-US" altLang="ko-KR" sz="1950" dirty="0">
                <a:hlinkClick r:id="rId2"/>
              </a:rPr>
              <a:t>https://git-scm.com/downloads</a:t>
            </a:r>
            <a:r>
              <a:rPr lang="en-US" altLang="ko-KR" sz="1950" dirty="0"/>
              <a:t> )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950" dirty="0" err="1"/>
              <a:t>Git</a:t>
            </a:r>
            <a:r>
              <a:rPr lang="en-US" altLang="ko-KR" sz="1950" dirty="0"/>
              <a:t> Bash</a:t>
            </a:r>
            <a:r>
              <a:rPr lang="ko-KR" altLang="en-US" sz="1950" dirty="0"/>
              <a:t>에서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환경 설정</a:t>
            </a:r>
            <a:endParaRPr lang="en-US" altLang="ko-KR" sz="1950" dirty="0"/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config</a:t>
            </a:r>
            <a:r>
              <a:rPr lang="en-US" altLang="ko-KR" sz="1950" dirty="0"/>
              <a:t> --global user.name  “comlec0703”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config</a:t>
            </a:r>
            <a:r>
              <a:rPr lang="en-US" altLang="ko-KR" sz="1950" dirty="0"/>
              <a:t> --global </a:t>
            </a:r>
            <a:r>
              <a:rPr lang="en-US" altLang="ko-KR" sz="1950" dirty="0" err="1"/>
              <a:t>user.email</a:t>
            </a:r>
            <a:r>
              <a:rPr lang="en-US" altLang="ko-KR" sz="1950" dirty="0"/>
              <a:t> “comlec0703@gmail.com”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config</a:t>
            </a:r>
            <a:r>
              <a:rPr lang="en-US" altLang="ko-KR" sz="1950" dirty="0"/>
              <a:t> --list (</a:t>
            </a:r>
            <a:r>
              <a:rPr lang="ko-KR" altLang="en-US" sz="1950" dirty="0"/>
              <a:t>확인</a:t>
            </a:r>
            <a:r>
              <a:rPr lang="en-US" altLang="ko-KR" sz="19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5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ko-KR" altLang="en-US" dirty="0" err="1"/>
              <a:t>레파지터리</a:t>
            </a:r>
            <a:r>
              <a:rPr lang="en-US" altLang="ko-KR" dirty="0"/>
              <a:t>(</a:t>
            </a:r>
            <a:r>
              <a:rPr lang="ko-KR" altLang="en-US" dirty="0" err="1"/>
              <a:t>원격저장소</a:t>
            </a:r>
            <a:r>
              <a:rPr lang="en-US" altLang="ko-KR" dirty="0"/>
              <a:t>)</a:t>
            </a:r>
            <a:r>
              <a:rPr lang="ko-KR" altLang="en-US" dirty="0"/>
              <a:t> 생성하고 올리기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186" y="1111634"/>
            <a:ext cx="9482827" cy="516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lvl="2" indent="-371475">
              <a:lnSpc>
                <a:spcPct val="130000"/>
              </a:lnSpc>
              <a:buFont typeface="+mj-lt"/>
              <a:buAutoNum type="arabicPeriod" startAt="6"/>
            </a:pPr>
            <a:r>
              <a:rPr lang="ko-KR" altLang="en-US" sz="1950" dirty="0"/>
              <a:t>내 </a:t>
            </a:r>
            <a:r>
              <a:rPr lang="en-US" altLang="ko-KR" sz="1950" dirty="0"/>
              <a:t>pc</a:t>
            </a:r>
            <a:r>
              <a:rPr lang="ko-KR" altLang="en-US" sz="1950" dirty="0"/>
              <a:t>의 </a:t>
            </a:r>
            <a:r>
              <a:rPr lang="en-US" altLang="ko-KR" sz="1950" dirty="0"/>
              <a:t>repository </a:t>
            </a:r>
            <a:r>
              <a:rPr lang="ko-KR" altLang="en-US" sz="1950" dirty="0"/>
              <a:t>폴더에 다음의 파일 추가</a:t>
            </a:r>
            <a:endParaRPr lang="en-US" altLang="ko-KR" sz="1950" dirty="0"/>
          </a:p>
          <a:p>
            <a:pPr marL="742950" lvl="3" indent="-371475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950" dirty="0"/>
              <a:t>README.md (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소개</a:t>
            </a:r>
            <a:r>
              <a:rPr lang="en-US" altLang="ko-KR" sz="1950" dirty="0"/>
              <a:t>)</a:t>
            </a:r>
          </a:p>
          <a:p>
            <a:pPr marL="742950" lvl="3" indent="-371475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950" dirty="0"/>
              <a:t>.</a:t>
            </a:r>
            <a:r>
              <a:rPr lang="en-US" altLang="ko-KR" sz="1950" dirty="0" err="1"/>
              <a:t>gitignore</a:t>
            </a:r>
            <a:r>
              <a:rPr lang="en-US" altLang="ko-KR" sz="1950" dirty="0"/>
              <a:t> (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공간에 올리지 않을 파일과 폴더 리스트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                 (</a:t>
            </a:r>
            <a:r>
              <a:rPr lang="en-US" altLang="ko-KR" sz="1950"/>
              <a:t>d</a:t>
            </a:r>
            <a:r>
              <a:rPr lang="en-US" altLang="ko-KR" sz="1950" smtClean="0"/>
              <a:t>:/rapa/.</a:t>
            </a:r>
            <a:r>
              <a:rPr lang="en-US" altLang="ko-KR" sz="1950" dirty="0"/>
              <a:t>gitignore   </a:t>
            </a:r>
            <a:r>
              <a:rPr lang="en-US" altLang="ko-KR" sz="1950"/>
              <a:t>d</a:t>
            </a:r>
            <a:r>
              <a:rPr lang="en-US" altLang="ko-KR" sz="1950" smtClean="0"/>
              <a:t>:/rapa/source/1</a:t>
            </a:r>
            <a:r>
              <a:rPr lang="en-US" altLang="ko-KR" sz="195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ko-KR" sz="1950" smtClean="0"/>
              <a:t>C/.</a:t>
            </a:r>
            <a:r>
              <a:rPr lang="en-US" altLang="ko-KR" sz="1950" dirty="0"/>
              <a:t>gitignore)</a:t>
            </a:r>
          </a:p>
          <a:p>
            <a:pPr marL="278606" lvl="2" indent="-278606">
              <a:lnSpc>
                <a:spcPct val="130000"/>
              </a:lnSpc>
              <a:buFont typeface="+mj-lt"/>
              <a:buAutoNum type="arabicPeriod" startAt="6"/>
            </a:pP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공간에 자료 올리기</a:t>
            </a: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en-US" altLang="ko-KR" sz="1950" dirty="0" err="1"/>
              <a:t>init</a:t>
            </a:r>
            <a:r>
              <a:rPr lang="ko-KR" altLang="en-US" sz="1950" dirty="0"/>
              <a:t> </a:t>
            </a:r>
            <a:r>
              <a:rPr lang="en-US" altLang="ko-KR" sz="1950" dirty="0"/>
              <a:t>(</a:t>
            </a:r>
            <a:r>
              <a:rPr lang="ko-KR" altLang="en-US" sz="1950" dirty="0"/>
              <a:t>초기화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 (</a:t>
            </a:r>
            <a:r>
              <a:rPr lang="ko-KR" altLang="en-US" sz="1950" dirty="0"/>
              <a:t>공유 추가할 파일 더하기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altLang="ko-KR" sz="195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 status (</a:t>
            </a:r>
            <a:r>
              <a:rPr lang="ko-KR" altLang="en-US" sz="1950" dirty="0">
                <a:solidFill>
                  <a:schemeClr val="bg1">
                    <a:lumMod val="50000"/>
                  </a:schemeClr>
                </a:solidFill>
              </a:rPr>
              <a:t>상태 확인 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950" dirty="0">
                <a:solidFill>
                  <a:schemeClr val="bg1">
                    <a:lumMod val="50000"/>
                  </a:schemeClr>
                </a:solidFill>
              </a:rPr>
              <a:t>선택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“first commit” (</a:t>
            </a:r>
            <a:r>
              <a:rPr lang="ko-KR" altLang="en-US" sz="1950" dirty="0" err="1"/>
              <a:t>히스토리</a:t>
            </a:r>
            <a:r>
              <a:rPr lang="ko-KR" altLang="en-US" sz="1950" dirty="0"/>
              <a:t> 버전 이름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branch –M main (branch </a:t>
            </a:r>
            <a:r>
              <a:rPr lang="ko-KR" altLang="en-US" sz="1950" dirty="0"/>
              <a:t>생성 </a:t>
            </a:r>
            <a:r>
              <a:rPr lang="en-US" altLang="ko-KR" sz="1950" dirty="0"/>
              <a:t>– branch </a:t>
            </a:r>
            <a:r>
              <a:rPr lang="ko-KR" altLang="en-US" sz="1950" dirty="0"/>
              <a:t>생성을 하지 않을 경우 </a:t>
            </a:r>
            <a:r>
              <a:rPr lang="en-US" altLang="ko-KR" sz="1950" dirty="0"/>
              <a:t>master</a:t>
            </a:r>
            <a:r>
              <a:rPr lang="ko-KR" altLang="en-US" sz="1950" dirty="0"/>
              <a:t>로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remote add origin </a:t>
            </a:r>
            <a:r>
              <a:rPr lang="ko-KR" altLang="en-US" sz="1950" dirty="0" err="1"/>
              <a:t>본인깃주소</a:t>
            </a:r>
            <a:r>
              <a:rPr lang="en-US" altLang="ko-KR" sz="1950" dirty="0"/>
              <a:t> (</a:t>
            </a:r>
            <a:r>
              <a:rPr lang="ko-KR" altLang="en-US" sz="1950" dirty="0"/>
              <a:t>연결고리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remote –v (</a:t>
            </a:r>
            <a:r>
              <a:rPr lang="ko-KR" altLang="en-US" sz="1950" dirty="0"/>
              <a:t>확인 </a:t>
            </a:r>
            <a:r>
              <a:rPr lang="en-US" altLang="ko-KR" sz="1950" dirty="0"/>
              <a:t>– </a:t>
            </a:r>
            <a:r>
              <a:rPr lang="ko-KR" altLang="en-US" sz="1950" dirty="0"/>
              <a:t>선택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 –u origin main </a:t>
            </a:r>
            <a:r>
              <a:rPr lang="en-US" altLang="ko-KR" sz="1625" dirty="0"/>
              <a:t>(branch</a:t>
            </a:r>
            <a:r>
              <a:rPr lang="ko-KR" altLang="en-US" sz="1625" dirty="0"/>
              <a:t>에 올리기 </a:t>
            </a:r>
            <a:r>
              <a:rPr lang="en-US" altLang="ko-KR" sz="1625" dirty="0"/>
              <a:t>branch</a:t>
            </a:r>
            <a:r>
              <a:rPr lang="ko-KR" altLang="en-US" sz="1625" dirty="0"/>
              <a:t>를 생성하지 않았다면 </a:t>
            </a:r>
            <a:r>
              <a:rPr lang="en-US" altLang="ko-KR" sz="1625" dirty="0"/>
              <a:t>master)</a:t>
            </a:r>
          </a:p>
        </p:txBody>
      </p:sp>
    </p:spTree>
    <p:extLst>
      <p:ext uri="{BB962C8B-B14F-4D97-AF65-F5344CB8AC3E}">
        <p14:creationId xmlns:p14="http://schemas.microsoft.com/office/powerpoint/2010/main" val="4247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레파지터리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6506" y="1498286"/>
            <a:ext cx="8780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lvl="2" indent="-371475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950" dirty="0"/>
              <a:t>내 </a:t>
            </a:r>
            <a:r>
              <a:rPr lang="en-US" altLang="ko-KR" sz="1950" dirty="0"/>
              <a:t>pc</a:t>
            </a:r>
            <a:r>
              <a:rPr lang="ko-KR" altLang="en-US" sz="1950" dirty="0"/>
              <a:t>와 </a:t>
            </a:r>
            <a:r>
              <a:rPr lang="en-US" altLang="ko-KR" sz="1950" dirty="0" err="1"/>
              <a:t>git</a:t>
            </a:r>
            <a:r>
              <a:rPr lang="ko-KR" altLang="en-US" sz="1950" dirty="0"/>
              <a:t>이 동기화된 거 확인 후</a:t>
            </a:r>
            <a:r>
              <a:rPr lang="en-US" altLang="ko-KR" sz="1950" dirty="0"/>
              <a:t>, </a:t>
            </a:r>
            <a:r>
              <a:rPr lang="ko-KR" altLang="en-US" sz="1950" dirty="0"/>
              <a:t>추가 파일 만든 후 추가 올리기</a:t>
            </a:r>
            <a:endParaRPr lang="en-US" altLang="ko-KR" sz="1950" dirty="0"/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“second”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 –u origin main </a:t>
            </a:r>
          </a:p>
          <a:p>
            <a:pPr marL="278606" lvl="2" indent="-278606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1950" dirty="0"/>
              <a:t>추가한 파일 수정</a:t>
            </a:r>
            <a:endParaRPr lang="en-US" altLang="ko-KR" sz="1950" dirty="0"/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“third”</a:t>
            </a:r>
          </a:p>
          <a:p>
            <a:pPr marL="371475" lvl="3">
              <a:lnSpc>
                <a:spcPct val="15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 –u origin main</a:t>
            </a:r>
          </a:p>
        </p:txBody>
      </p:sp>
    </p:spTree>
    <p:extLst>
      <p:ext uri="{BB962C8B-B14F-4D97-AF65-F5344CB8AC3E}">
        <p14:creationId xmlns:p14="http://schemas.microsoft.com/office/powerpoint/2010/main" val="27839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레파지터리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013" y="1556792"/>
            <a:ext cx="8663736" cy="3603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lvl="2" indent="-371475">
              <a:lnSpc>
                <a:spcPct val="130000"/>
              </a:lnSpc>
              <a:buFont typeface="+mj-lt"/>
              <a:buAutoNum type="arabicPeriod" startAt="10"/>
            </a:pPr>
            <a:r>
              <a:rPr lang="ko-KR" altLang="en-US" sz="1950" dirty="0"/>
              <a:t>협업 </a:t>
            </a:r>
            <a:r>
              <a:rPr lang="en-US" altLang="ko-KR" sz="1950" dirty="0"/>
              <a:t>(</a:t>
            </a:r>
            <a:r>
              <a:rPr lang="ko-KR" altLang="en-US" sz="1950" dirty="0"/>
              <a:t>웹에서 수정하거나</a:t>
            </a:r>
            <a:r>
              <a:rPr lang="en-US" altLang="ko-KR" sz="1950" dirty="0"/>
              <a:t> </a:t>
            </a:r>
            <a:r>
              <a:rPr lang="ko-KR" altLang="en-US" sz="1950" dirty="0"/>
              <a:t>다른 장소에서 수정 후 </a:t>
            </a:r>
            <a:r>
              <a:rPr lang="en-US" altLang="ko-KR" sz="1950" dirty="0"/>
              <a:t>pull </a:t>
            </a:r>
            <a:r>
              <a:rPr lang="ko-KR" altLang="en-US" sz="1950" dirty="0"/>
              <a:t>필수</a:t>
            </a:r>
            <a:r>
              <a:rPr lang="en-US" altLang="ko-KR" sz="1950" dirty="0"/>
              <a:t>)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clone </a:t>
            </a:r>
            <a:r>
              <a:rPr lang="ko-KR" altLang="en-US" sz="1950" dirty="0"/>
              <a:t>주소 </a:t>
            </a:r>
            <a:r>
              <a:rPr lang="ko-KR" altLang="en-US" sz="1950" dirty="0" err="1"/>
              <a:t>폴더이름</a:t>
            </a:r>
            <a:r>
              <a:rPr lang="ko-KR" altLang="en-US" sz="1950" dirty="0"/>
              <a:t> </a:t>
            </a:r>
            <a:r>
              <a:rPr lang="en-US" altLang="ko-KR" sz="1950" dirty="0"/>
              <a:t>(</a:t>
            </a:r>
            <a:r>
              <a:rPr lang="ko-KR" altLang="en-US" sz="1950" dirty="0"/>
              <a:t>다른 </a:t>
            </a:r>
            <a:r>
              <a:rPr lang="en-US" altLang="ko-KR" sz="1950" dirty="0"/>
              <a:t>pc</a:t>
            </a:r>
            <a:r>
              <a:rPr lang="ko-KR" altLang="en-US" sz="1950" dirty="0"/>
              <a:t>에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내용 그대로 받기</a:t>
            </a:r>
            <a:r>
              <a:rPr lang="en-US" altLang="ko-KR" sz="1950" dirty="0"/>
              <a:t>)</a:t>
            </a:r>
          </a:p>
          <a:p>
            <a:pPr marL="650081" lvl="3" indent="-278606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sz="1950" dirty="0" err="1"/>
              <a:t>git</a:t>
            </a:r>
            <a:r>
              <a:rPr lang="en-US" altLang="ko-KR" sz="1950" dirty="0"/>
              <a:t> pull origin main (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</a:t>
            </a:r>
            <a:r>
              <a:rPr lang="ko-KR" altLang="en-US" sz="1950" dirty="0"/>
              <a:t>저장소와 내 </a:t>
            </a:r>
            <a:r>
              <a:rPr lang="en-US" altLang="ko-KR" sz="1950" dirty="0"/>
              <a:t>PC</a:t>
            </a:r>
            <a:r>
              <a:rPr lang="ko-KR" altLang="en-US" sz="1950" dirty="0"/>
              <a:t>간 동기화</a:t>
            </a:r>
            <a:r>
              <a:rPr lang="en-US" altLang="ko-KR" sz="1950" dirty="0"/>
              <a:t>)</a:t>
            </a:r>
          </a:p>
          <a:p>
            <a:pPr marL="650081" lvl="3" indent="-278606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r>
              <a:rPr lang="ko-KR" altLang="en-US" sz="1950" dirty="0"/>
              <a:t>수정</a:t>
            </a:r>
            <a:r>
              <a:rPr lang="en-US" altLang="ko-KR" sz="1950" dirty="0"/>
              <a:t> </a:t>
            </a:r>
            <a:r>
              <a:rPr lang="ko-KR" altLang="en-US" sz="1950" dirty="0"/>
              <a:t>후</a:t>
            </a: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endParaRPr lang="en-US" altLang="ko-KR" sz="1950" dirty="0"/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add .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commit –m “last”</a:t>
            </a:r>
          </a:p>
          <a:p>
            <a:pPr marL="371475" lvl="3">
              <a:lnSpc>
                <a:spcPct val="130000"/>
              </a:lnSpc>
            </a:pPr>
            <a:r>
              <a:rPr lang="en-US" altLang="ko-KR" sz="1950" dirty="0"/>
              <a:t>&gt; </a:t>
            </a:r>
            <a:r>
              <a:rPr lang="en-US" altLang="ko-KR" sz="1950" dirty="0" err="1"/>
              <a:t>git</a:t>
            </a:r>
            <a:r>
              <a:rPr lang="en-US" altLang="ko-KR" sz="1950" dirty="0"/>
              <a:t> push</a:t>
            </a:r>
            <a:r>
              <a:rPr lang="ko-KR" altLang="en-US" sz="1950" dirty="0"/>
              <a:t> </a:t>
            </a:r>
            <a:r>
              <a:rPr lang="en-US" altLang="ko-KR" sz="1950" dirty="0"/>
              <a:t>origin main</a:t>
            </a:r>
          </a:p>
        </p:txBody>
      </p:sp>
    </p:spTree>
    <p:extLst>
      <p:ext uri="{BB962C8B-B14F-4D97-AF65-F5344CB8AC3E}">
        <p14:creationId xmlns:p14="http://schemas.microsoft.com/office/powerpoint/2010/main" val="19206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76241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프로그래밍 언어는 컴퓨터와 사람이 소통할 수 있는 언어</a:t>
            </a:r>
            <a:endParaRPr lang="en-US" altLang="ko-KR" sz="2400" dirty="0"/>
          </a:p>
        </p:txBody>
      </p:sp>
      <p:sp>
        <p:nvSpPr>
          <p:cNvPr id="5" name="Oval 60"/>
          <p:cNvSpPr/>
          <p:nvPr/>
        </p:nvSpPr>
        <p:spPr>
          <a:xfrm>
            <a:off x="263419" y="132501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795871"/>
            <a:ext cx="914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사람이 컴퓨터에게 어떤 명령을 실행시킬 목적으로 설계되어서 컴퓨터와 의사소통을 할 수 있도록 해주는 언어</a:t>
            </a:r>
            <a:endParaRPr lang="en-US" altLang="ko-KR" sz="2400" dirty="0"/>
          </a:p>
        </p:txBody>
      </p:sp>
      <p:sp>
        <p:nvSpPr>
          <p:cNvPr id="9" name="Oval 60"/>
          <p:cNvSpPr/>
          <p:nvPr/>
        </p:nvSpPr>
        <p:spPr>
          <a:xfrm>
            <a:off x="263419" y="194464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12141" y="2764220"/>
            <a:ext cx="4826470" cy="3353416"/>
            <a:chOff x="2500302" y="2852936"/>
            <a:chExt cx="4826470" cy="33534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5988" y="3335668"/>
              <a:ext cx="1232534" cy="86201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988" y="5351896"/>
              <a:ext cx="1209849" cy="8544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3549" y="4347563"/>
              <a:ext cx="1217411" cy="85445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265" y="5449937"/>
              <a:ext cx="580267" cy="65382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725" y="4284664"/>
              <a:ext cx="527217" cy="105443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33" y="3365633"/>
              <a:ext cx="1170204" cy="78793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0235" y="459012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vs.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302" y="2852936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사람이 사용하는 언어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5897" y="28529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프로그래밍 언어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0" y="3413798"/>
            <a:ext cx="1844824" cy="18448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12" y="1362239"/>
            <a:ext cx="2369840" cy="12994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</a:t>
            </a:r>
            <a:r>
              <a:rPr lang="en-US" altLang="ko-KR" smtClean="0"/>
              <a:t>. </a:t>
            </a:r>
            <a:r>
              <a:rPr lang="ko-KR" altLang="en-US" smtClean="0"/>
              <a:t>프로그램 실행시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t="24510" r="7615" b="25160"/>
          <a:stretch/>
        </p:blipFill>
        <p:spPr>
          <a:xfrm>
            <a:off x="488504" y="1484784"/>
            <a:ext cx="3240360" cy="20882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0" r="11729"/>
          <a:stretch/>
        </p:blipFill>
        <p:spPr>
          <a:xfrm>
            <a:off x="3848095" y="1136822"/>
            <a:ext cx="2232248" cy="17502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t="18207" r="3177" b="18092"/>
          <a:stretch/>
        </p:blipFill>
        <p:spPr>
          <a:xfrm>
            <a:off x="4088904" y="3295655"/>
            <a:ext cx="2376264" cy="18002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99574" y="1658043"/>
            <a:ext cx="156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CPU ; </a:t>
            </a:r>
            <a:r>
              <a:rPr lang="ko-KR" altLang="en-US" sz="2800" dirty="0"/>
              <a:t>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17096" y="3715854"/>
            <a:ext cx="207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MEMORY ; </a:t>
            </a:r>
            <a:r>
              <a:rPr lang="ko-KR" altLang="en-US" dirty="0"/>
              <a:t>연습장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512840" y="2276872"/>
            <a:ext cx="648072" cy="2880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512840" y="2887118"/>
            <a:ext cx="720080" cy="5266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944888" y="2996952"/>
            <a:ext cx="5544616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941" y="971759"/>
            <a:ext cx="9216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0070C0"/>
                </a:solidFill>
              </a:rPr>
              <a:t>컴파일 언어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원시 </a:t>
            </a:r>
            <a:r>
              <a:rPr lang="ko-KR" altLang="en-US" sz="2000" dirty="0"/>
              <a:t>소스코드를 컴파일이라는 과정을 통해 기계어로 번역한 파일을 만들고 이 파일을 통해 실행시키는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과정이 오래 걸리고 실행시키는 컴퓨팅 환경에 영향을 많이 받지만 실행 시 컴파일 된 실행 파일만 있으면 프로그램을 실행시킬 수 있으며 매우 빠른 속도로 실행되는 장점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C, C++ </a:t>
            </a:r>
            <a:r>
              <a:rPr lang="ko-KR" altLang="en-US" sz="2000" dirty="0" smtClean="0"/>
              <a:t>등</a:t>
            </a:r>
            <a:endParaRPr lang="en-US" altLang="ko-KR" sz="2000" dirty="0"/>
          </a:p>
        </p:txBody>
      </p:sp>
      <p:sp>
        <p:nvSpPr>
          <p:cNvPr id="7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84848" y="2695627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소스코드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실행파일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컴파일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7113240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더블클릭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89941" y="3831341"/>
            <a:ext cx="921603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인터프리터 언어</a:t>
            </a:r>
            <a:endParaRPr lang="en-US" altLang="ko-KR" sz="2400" dirty="0" smtClean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인터프리터</a:t>
            </a:r>
            <a:r>
              <a:rPr lang="en-US" altLang="ko-KR" sz="2000" dirty="0"/>
              <a:t>(</a:t>
            </a:r>
            <a:r>
              <a:rPr lang="ko-KR" altLang="en-US" sz="2000" dirty="0"/>
              <a:t>해석기</a:t>
            </a:r>
            <a:r>
              <a:rPr lang="en-US" altLang="ko-KR" sz="2000" dirty="0"/>
              <a:t>)</a:t>
            </a:r>
            <a:r>
              <a:rPr lang="ko-KR" altLang="en-US" sz="2000" dirty="0"/>
              <a:t>에 의해 원시 소스코드를 한 줄씩 읽어 실행하는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언어보다 더 느리게 실행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코드를 빠르게 테스트해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프로그래밍을 대화식으로 할 수 있기 때문에 교육용으로 사용되는 경우가 많음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Python, JavaScript, </a:t>
            </a:r>
            <a:r>
              <a:rPr lang="en-US" altLang="ko-KR" sz="2000" dirty="0" smtClean="0"/>
              <a:t>R </a:t>
            </a:r>
            <a:r>
              <a:rPr lang="ko-KR" altLang="en-US" sz="2000" dirty="0"/>
              <a:t>등</a:t>
            </a:r>
          </a:p>
        </p:txBody>
      </p:sp>
      <p:sp>
        <p:nvSpPr>
          <p:cNvPr id="19" name="Oval 60"/>
          <p:cNvSpPr/>
          <p:nvPr/>
        </p:nvSpPr>
        <p:spPr>
          <a:xfrm>
            <a:off x="263419" y="398011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480159" y="522919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2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941" y="971759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0070C0"/>
                </a:solidFill>
              </a:rPr>
              <a:t>C</a:t>
            </a:r>
            <a:r>
              <a:rPr lang="ko-KR" altLang="en-US" sz="2400" dirty="0" smtClean="0">
                <a:solidFill>
                  <a:srgbClr val="0070C0"/>
                </a:solidFill>
              </a:rPr>
              <a:t>언어 예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28664" y="1136837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소스코드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실행파일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컴파일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6916881" y="2204863"/>
              <a:ext cx="1607279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exe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파일 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56310" y="3705587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파이썬 예</a:t>
            </a:r>
            <a:endParaRPr lang="en-US" altLang="ko-KR" sz="2400" dirty="0" smtClean="0">
              <a:solidFill>
                <a:srgbClr val="1D9A78"/>
              </a:solidFill>
            </a:endParaRPr>
          </a:p>
        </p:txBody>
      </p:sp>
      <p:sp>
        <p:nvSpPr>
          <p:cNvPr id="19" name="Oval 60"/>
          <p:cNvSpPr/>
          <p:nvPr/>
        </p:nvSpPr>
        <p:spPr>
          <a:xfrm>
            <a:off x="229788" y="3854358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375120" y="352600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824717" y="2315973"/>
            <a:ext cx="2716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r>
              <a:rPr lang="en-US" altLang="ko-KR" smtClean="0"/>
              <a:t>int</a:t>
            </a:r>
            <a:r>
              <a:rPr lang="ko-KR" altLang="en-US" smtClean="0"/>
              <a:t> main(</a:t>
            </a:r>
            <a:r>
              <a:rPr lang="en-US" altLang="ko-KR" smtClean="0"/>
              <a:t>void</a:t>
            </a:r>
            <a:r>
              <a:rPr lang="ko-KR" altLang="en-US" smtClean="0"/>
              <a:t>) </a:t>
            </a:r>
            <a:r>
              <a:rPr lang="ko-KR" altLang="en-US" dirty="0"/>
              <a:t>{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printf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 World");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19266" y="904493"/>
            <a:ext cx="2542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C:\&gt;gcc </a:t>
            </a:r>
            <a:r>
              <a:rPr lang="en-US" altLang="ko-KR" dirty="0" err="1" smtClean="0"/>
              <a:t>helloworld.c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3666" t="55099" r="25543" b="29216"/>
          <a:stretch/>
        </p:blipFill>
        <p:spPr>
          <a:xfrm>
            <a:off x="3702097" y="2342668"/>
            <a:ext cx="2249441" cy="7200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1033" t="83381" r="74325" b="1701"/>
          <a:stretch/>
        </p:blipFill>
        <p:spPr>
          <a:xfrm>
            <a:off x="6273975" y="2362931"/>
            <a:ext cx="1800200" cy="68487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250" t="9221" r="3674" b="54704"/>
          <a:stretch/>
        </p:blipFill>
        <p:spPr>
          <a:xfrm>
            <a:off x="1480050" y="4672481"/>
            <a:ext cx="6945899" cy="165618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747808" y="5570871"/>
            <a:ext cx="2125935" cy="271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  <p:bldP spid="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커뮤니티 인덱스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7637" y="6065898"/>
            <a:ext cx="416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 : </a:t>
            </a:r>
            <a:r>
              <a:rPr lang="en-US" altLang="ko-KR" dirty="0">
                <a:hlinkClick r:id="rId2"/>
              </a:rPr>
              <a:t>https://tiobe.com/tiobe-index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1052735"/>
            <a:ext cx="9073008" cy="50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언어 참고자료 </a:t>
            </a:r>
            <a:r>
              <a:rPr lang="en-US" altLang="ko-KR" smtClean="0"/>
              <a:t>(</a:t>
            </a:r>
            <a:r>
              <a:rPr lang="ko-KR" altLang="en-US" smtClean="0"/>
              <a:t>도서구입은 비추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1" y="971759"/>
            <a:ext cx="92160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smtClean="0"/>
              <a:t>C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smtClean="0"/>
              <a:t>나도코딩의 </a:t>
            </a:r>
            <a:r>
              <a:rPr lang="en-US" altLang="ko-KR" sz="2000" smtClean="0"/>
              <a:t>C</a:t>
            </a:r>
            <a:r>
              <a:rPr lang="ko-KR" altLang="en-US" sz="2000" smtClean="0"/>
              <a:t>언어 입문</a:t>
            </a:r>
            <a:r>
              <a:rPr lang="en-US" altLang="ko-KR" sz="2000" smtClean="0"/>
              <a:t>(</a:t>
            </a:r>
            <a:r>
              <a:rPr lang="ko-KR" altLang="en-US" sz="2000" smtClean="0"/>
              <a:t>나도코딩지음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길벗</a:t>
            </a:r>
            <a:r>
              <a:rPr lang="en-US" altLang="ko-KR" sz="2000" smtClean="0"/>
              <a:t>, 2023)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smtClean="0"/>
              <a:t>혼자 공부하는 </a:t>
            </a:r>
            <a:r>
              <a:rPr lang="en-US" altLang="ko-KR" sz="2000" smtClean="0"/>
              <a:t>C</a:t>
            </a:r>
            <a:r>
              <a:rPr lang="ko-KR" altLang="en-US" sz="2000" smtClean="0"/>
              <a:t>언어</a:t>
            </a:r>
            <a:r>
              <a:rPr lang="en-US" altLang="ko-KR" sz="2000" smtClean="0"/>
              <a:t>(</a:t>
            </a:r>
            <a:r>
              <a:rPr lang="ko-KR" altLang="en-US" sz="2000" smtClean="0"/>
              <a:t>서현우 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한빛미디어</a:t>
            </a:r>
            <a:r>
              <a:rPr lang="en-US" altLang="ko-KR" sz="2000" smtClean="0"/>
              <a:t>, 2024)</a:t>
            </a:r>
            <a:endParaRPr lang="en-US" altLang="ko-KR" sz="2000" dirty="0"/>
          </a:p>
        </p:txBody>
      </p:sp>
      <p:sp>
        <p:nvSpPr>
          <p:cNvPr id="5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1" y="2873153"/>
            <a:ext cx="92160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smtClean="0"/>
              <a:t>Python</a:t>
            </a:r>
            <a:endParaRPr lang="en-US" altLang="ko-KR" sz="24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smtClean="0"/>
              <a:t>The Python(</a:t>
            </a:r>
            <a:r>
              <a:rPr lang="ko-KR" altLang="en-US" sz="2000" smtClean="0"/>
              <a:t>허진경 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부크크</a:t>
            </a:r>
            <a:r>
              <a:rPr lang="en-US" altLang="ko-KR" sz="2000" smtClean="0"/>
              <a:t>, 2021)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smtClean="0"/>
              <a:t>파이썬 데이터 전처리 및 탐색 라이브러리</a:t>
            </a:r>
            <a:r>
              <a:rPr lang="en-US" altLang="ko-KR" sz="2000" smtClean="0"/>
              <a:t>(</a:t>
            </a:r>
            <a:r>
              <a:rPr lang="ko-KR" altLang="en-US" sz="2000" smtClean="0"/>
              <a:t>허진경 지음</a:t>
            </a:r>
            <a:r>
              <a:rPr lang="en-US" altLang="ko-KR" sz="2000" smtClean="0"/>
              <a:t>, </a:t>
            </a:r>
            <a:r>
              <a:rPr lang="ko-KR" altLang="en-US" sz="2000" smtClean="0"/>
              <a:t>부크크</a:t>
            </a:r>
            <a:r>
              <a:rPr lang="en-US" altLang="ko-KR" sz="2000" smtClean="0"/>
              <a:t>, 2021)</a:t>
            </a:r>
            <a:endParaRPr lang="en-US" altLang="ko-KR" sz="2000" dirty="0" smtClean="0"/>
          </a:p>
        </p:txBody>
      </p:sp>
      <p:sp>
        <p:nvSpPr>
          <p:cNvPr id="7" name="Oval 60"/>
          <p:cNvSpPr/>
          <p:nvPr/>
        </p:nvSpPr>
        <p:spPr>
          <a:xfrm>
            <a:off x="263419" y="3021924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추천 사항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1" y="971759"/>
            <a:ext cx="92160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smtClean="0"/>
              <a:t>이력서 재료</a:t>
            </a:r>
            <a:endParaRPr lang="en-US" altLang="ko-KR" sz="2000" smtClean="0"/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Git</a:t>
            </a:r>
          </a:p>
          <a:p>
            <a:pPr marL="1371600" lvl="2" indent="-4572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smtClean="0"/>
              <a:t>매일 공부 정리 내용 및 소스</a:t>
            </a:r>
            <a:endParaRPr lang="en-US" altLang="ko-KR" sz="2000"/>
          </a:p>
          <a:p>
            <a:pPr marL="1371600" lvl="2" indent="-4572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smtClean="0"/>
              <a:t>프로젝트 내용</a:t>
            </a:r>
            <a:endParaRPr lang="en-US" altLang="ko-KR" sz="2000" smtClean="0"/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모의 프로젝트를 활용한 포트폴리오</a:t>
            </a:r>
            <a:endParaRPr lang="en-US" altLang="ko-KR" sz="2000" smtClean="0"/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저작권</a:t>
            </a:r>
            <a:r>
              <a:rPr lang="en-US" altLang="ko-KR" sz="2000" smtClean="0"/>
              <a:t> </a:t>
            </a:r>
            <a:r>
              <a:rPr lang="ko-KR" altLang="en-US" sz="2000" smtClean="0"/>
              <a:t>등록</a:t>
            </a:r>
            <a:r>
              <a:rPr lang="en-US" altLang="ko-KR" sz="2000" smtClean="0"/>
              <a:t>(</a:t>
            </a:r>
            <a:r>
              <a:rPr lang="en-US" altLang="ko-KR" sz="2000" smtClean="0">
                <a:hlinkClick r:id="rId2"/>
              </a:rPr>
              <a:t>https://www.cros.or.kr</a:t>
            </a:r>
            <a:r>
              <a:rPr lang="en-US" altLang="ko-KR" sz="2000" smtClean="0"/>
              <a:t>) : </a:t>
            </a:r>
            <a:r>
              <a:rPr lang="ko-KR" altLang="en-US" sz="2000" smtClean="0"/>
              <a:t>프로젝트 등록해서 이력서에 쓰면 반응이 좋음</a:t>
            </a:r>
            <a:endParaRPr lang="en-US" altLang="ko-KR" sz="2000" smtClean="0"/>
          </a:p>
        </p:txBody>
      </p:sp>
      <p:sp>
        <p:nvSpPr>
          <p:cNvPr id="5" name="Oval 60"/>
          <p:cNvSpPr/>
          <p:nvPr/>
        </p:nvSpPr>
        <p:spPr>
          <a:xfrm>
            <a:off x="263419" y="126876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8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7546" y="1732312"/>
            <a:ext cx="298511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내 소스 코드 저장</a:t>
            </a:r>
            <a:endParaRPr lang="en-US" altLang="ko-KR" sz="2600" dirty="0"/>
          </a:p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버전 관리 도구</a:t>
            </a:r>
            <a:endParaRPr lang="en-US" altLang="ko-KR" sz="2600" dirty="0"/>
          </a:p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소스 코드 공유</a:t>
            </a:r>
            <a:endParaRPr lang="en-US" altLang="ko-KR" sz="2600" dirty="0"/>
          </a:p>
          <a:p>
            <a:pPr marL="278606" indent="-278606">
              <a:lnSpc>
                <a:spcPct val="200000"/>
              </a:lnSpc>
              <a:buAutoNum type="arabicPeriod"/>
            </a:pPr>
            <a:r>
              <a:rPr lang="ko-KR" altLang="en-US" sz="2600" dirty="0"/>
              <a:t>협업 공간</a:t>
            </a:r>
          </a:p>
        </p:txBody>
      </p:sp>
    </p:spTree>
    <p:extLst>
      <p:ext uri="{BB962C8B-B14F-4D97-AF65-F5344CB8AC3E}">
        <p14:creationId xmlns:p14="http://schemas.microsoft.com/office/powerpoint/2010/main" val="11325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663</Words>
  <Application>Microsoft Office PowerPoint</Application>
  <PresentationFormat>A4 용지(210x297mm)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Abadi</vt:lpstr>
      <vt:lpstr>-윤고딕330</vt:lpstr>
      <vt:lpstr>Wingdings</vt:lpstr>
      <vt:lpstr>나눔고딕</vt:lpstr>
      <vt:lpstr>HY엽서M</vt:lpstr>
      <vt:lpstr>맑은 고딕</vt:lpstr>
      <vt:lpstr>-윤고딕350</vt:lpstr>
      <vt:lpstr>Arial</vt:lpstr>
      <vt:lpstr>1_Office 테마</vt:lpstr>
      <vt:lpstr>PowerPoint 프레젠테이션</vt:lpstr>
      <vt:lpstr>1. 프로그래밍 언어</vt:lpstr>
      <vt:lpstr>1.1. 프로그램 실행시</vt:lpstr>
      <vt:lpstr>1.2. 컴파일 언어와 인터프리터 언어</vt:lpstr>
      <vt:lpstr>1.2. 컴파일 언어와 인터프리터 언어</vt:lpstr>
      <vt:lpstr>프로그래밍 커뮤니티 인덱스</vt:lpstr>
      <vt:lpstr>프로그래밍 언어 참고자료 (도서구입은 비추)</vt:lpstr>
      <vt:lpstr>추천 사항</vt:lpstr>
      <vt:lpstr>github</vt:lpstr>
      <vt:lpstr>깃허브의 레파지터리(원격저장소) 생성하고 올리기 </vt:lpstr>
      <vt:lpstr>깃허브의 레파지터리(원격저장소) 생성하고 올리기</vt:lpstr>
      <vt:lpstr>깃허브의 레파지터리 생성</vt:lpstr>
      <vt:lpstr>깃허브의 레파지터리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USER</cp:lastModifiedBy>
  <cp:revision>73</cp:revision>
  <dcterms:created xsi:type="dcterms:W3CDTF">2019-04-14T14:47:30Z</dcterms:created>
  <dcterms:modified xsi:type="dcterms:W3CDTF">2024-05-27T02:48:30Z</dcterms:modified>
</cp:coreProperties>
</file>