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90" r:id="rId2"/>
    <p:sldId id="391" r:id="rId3"/>
    <p:sldId id="486" r:id="rId4"/>
    <p:sldId id="487" r:id="rId5"/>
    <p:sldId id="488" r:id="rId6"/>
    <p:sldId id="281" r:id="rId7"/>
    <p:sldId id="500" r:id="rId8"/>
    <p:sldId id="489" r:id="rId9"/>
    <p:sldId id="490" r:id="rId10"/>
    <p:sldId id="491" r:id="rId11"/>
    <p:sldId id="475" r:id="rId12"/>
    <p:sldId id="492" r:id="rId13"/>
    <p:sldId id="493" r:id="rId14"/>
    <p:sldId id="495" r:id="rId15"/>
    <p:sldId id="494" r:id="rId16"/>
    <p:sldId id="288" r:id="rId17"/>
    <p:sldId id="477" r:id="rId18"/>
    <p:sldId id="476" r:id="rId19"/>
    <p:sldId id="289" r:id="rId20"/>
    <p:sldId id="478" r:id="rId21"/>
    <p:sldId id="290" r:id="rId22"/>
    <p:sldId id="479" r:id="rId23"/>
    <p:sldId id="499" r:id="rId24"/>
    <p:sldId id="497" r:id="rId25"/>
    <p:sldId id="498" r:id="rId26"/>
    <p:sldId id="291" r:id="rId27"/>
    <p:sldId id="480" r:id="rId28"/>
    <p:sldId id="484" r:id="rId29"/>
    <p:sldId id="501" r:id="rId30"/>
    <p:sldId id="502" r:id="rId31"/>
    <p:sldId id="503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9546B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67" d="100"/>
          <a:sy n="67" d="100"/>
        </p:scale>
        <p:origin x="58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8094A-CF8B-4404-ACD7-3EBE5A1CB9A3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55D4-8734-4C66-8D57-F116C3A22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https://youtu.be/3-PD_AUSOLM?si=_gq7T-GJJsDMD2iP </a:t>
            </a:r>
            <a:r>
              <a:rPr lang="ko-KR" altLang="en-US" smtClean="0"/>
              <a:t>참조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55D4-8734-4C66-8D57-F116C3A223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Settings.json</a:t>
            </a:r>
            <a:r>
              <a:rPr lang="ko-KR" altLang="en-US" smtClean="0"/>
              <a:t>에 </a:t>
            </a:r>
            <a:endParaRPr lang="en-US" altLang="ko-KR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"terminal.integrated.fontSize":18,</a:t>
            </a:r>
            <a:r>
              <a:rPr lang="ko-KR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</a:t>
            </a:r>
            <a:endParaRPr lang="en-US" altLang="ko-KR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55D4-8734-4C66-8D57-F116C3A223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90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3825"/>
            <a:ext cx="7772400" cy="4430684"/>
          </a:xfrm>
        </p:spPr>
        <p:txBody>
          <a:bodyPr anchor="ctr">
            <a:normAutofit/>
          </a:bodyPr>
          <a:lstStyle>
            <a:lvl1pPr algn="ctr">
              <a:defRPr sz="4000"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1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6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3ECC3-FF5B-1A59-5D3F-E2FD79E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382CD-6365-6550-0B37-A23425F49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E0C84-24AD-516F-FAAE-A3A09CCF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8A4F-59A3-4C87-B382-8DB42E80FEB5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830E-25C1-1F25-4E27-6F1F28A5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A8AF5-52E2-C0E1-628B-9436E6D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C5E4-7054-41B3-9FA5-FCD1C023D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>
              <a:lnSpc>
                <a:spcPct val="100000"/>
              </a:lnSpc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5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4641185"/>
          </a:xfrm>
        </p:spPr>
        <p:txBody>
          <a:bodyPr anchor="t">
            <a:normAutofit/>
          </a:bodyPr>
          <a:lstStyle>
            <a:lvl1pPr>
              <a:defRPr sz="28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5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5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9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4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7185-4237-4BC5-9A7E-97EAD8221F0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4423-8BCA-430E-A243-09CBB0353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9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ing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3012" y="487110"/>
            <a:ext cx="7886700" cy="440963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 </a:t>
            </a:r>
            <a:r>
              <a:rPr lang="ko-KR" altLang="en-US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연산자</a:t>
            </a:r>
            <a:r>
              <a:rPr lang="en-US" altLang="ko-KR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반복문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9935" y="4973781"/>
            <a:ext cx="8608291" cy="1884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r>
              <a:rPr lang="ko-KR" altLang="en-US" smtClean="0">
                <a:solidFill>
                  <a:schemeClr val="tx1"/>
                </a:solidFill>
              </a:rPr>
              <a:t>장까지는 </a:t>
            </a:r>
            <a:r>
              <a:rPr lang="en-US" altLang="ko-KR" smtClean="0">
                <a:solidFill>
                  <a:schemeClr val="tx1"/>
                </a:solidFill>
              </a:rPr>
              <a:t>C</a:t>
            </a:r>
            <a:r>
              <a:rPr lang="ko-KR" altLang="en-US" smtClean="0">
                <a:solidFill>
                  <a:schemeClr val="tx1"/>
                </a:solidFill>
              </a:rPr>
              <a:t>언어 </a:t>
            </a:r>
            <a:r>
              <a:rPr lang="en-US" altLang="ko-KR" smtClean="0">
                <a:solidFill>
                  <a:schemeClr val="tx1"/>
                </a:solidFill>
              </a:rPr>
              <a:t>IDE </a:t>
            </a:r>
            <a:r>
              <a:rPr lang="ko-KR" altLang="en-US" smtClean="0">
                <a:solidFill>
                  <a:schemeClr val="tx1"/>
                </a:solidFill>
              </a:rPr>
              <a:t>툴로 </a:t>
            </a:r>
            <a:r>
              <a:rPr lang="en-US" altLang="ko-KR" smtClean="0">
                <a:solidFill>
                  <a:schemeClr val="tx1"/>
                </a:solidFill>
              </a:rPr>
              <a:t>Visual Studio</a:t>
            </a:r>
            <a:r>
              <a:rPr lang="ko-KR" altLang="en-US" smtClean="0">
                <a:solidFill>
                  <a:schemeClr val="tx1"/>
                </a:solidFill>
              </a:rPr>
              <a:t>를 사용함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r>
              <a:rPr lang="ko-KR" altLang="en-US" smtClean="0">
                <a:solidFill>
                  <a:schemeClr val="tx1"/>
                </a:solidFill>
              </a:rPr>
              <a:t>장은 </a:t>
            </a:r>
            <a:r>
              <a:rPr lang="en-US" altLang="ko-KR" smtClean="0">
                <a:solidFill>
                  <a:schemeClr val="tx1"/>
                </a:solidFill>
              </a:rPr>
              <a:t>C</a:t>
            </a:r>
            <a:r>
              <a:rPr lang="ko-KR" altLang="en-US" smtClean="0">
                <a:solidFill>
                  <a:schemeClr val="tx1"/>
                </a:solidFill>
              </a:rPr>
              <a:t>언어 </a:t>
            </a:r>
            <a:r>
              <a:rPr lang="en-US" altLang="ko-KR" smtClean="0">
                <a:solidFill>
                  <a:schemeClr val="tx1"/>
                </a:solidFill>
              </a:rPr>
              <a:t>IDE </a:t>
            </a:r>
            <a:r>
              <a:rPr lang="ko-KR" altLang="en-US" smtClean="0">
                <a:solidFill>
                  <a:schemeClr val="tx1"/>
                </a:solidFill>
              </a:rPr>
              <a:t>툴로 </a:t>
            </a:r>
            <a:r>
              <a:rPr lang="en-US" altLang="ko-KR" smtClean="0">
                <a:solidFill>
                  <a:schemeClr val="tx1"/>
                </a:solidFill>
              </a:rPr>
              <a:t>VS Code</a:t>
            </a:r>
            <a:r>
              <a:rPr lang="ko-KR" altLang="en-US" smtClean="0">
                <a:solidFill>
                  <a:schemeClr val="tx1"/>
                </a:solidFill>
              </a:rPr>
              <a:t>를 사용할 예정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1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3A5-F899-C9F5-0992-8FE0AB0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연산자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8650" y="2316540"/>
            <a:ext cx="8274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latin typeface="Consolas" panose="020B0609020204030204" pitchFamily="49" charset="0"/>
              </a:rPr>
              <a:t>증감연산자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: ++(1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증가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), --(1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감소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"++n1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 // n1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을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1 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증가후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현재 줄 수행</a:t>
            </a:r>
            <a:endParaRPr lang="ko-KR" alt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"n1++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현재 줄 수행한 후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1 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증가</a:t>
            </a:r>
            <a:endParaRPr lang="ko-KR" alt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9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3A5-F899-C9F5-0992-8FE0AB0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연산자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C5CDD-18B6-96B5-7ADD-BB2F77C3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++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연산자가 변수 앞에 있을 때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전위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먼저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증가 연산을 한 후에 출력 작업 수행</a:t>
            </a:r>
          </a:p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++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연산자가 변수 뒤에 있을 때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후위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먼저 출력 작업을 수행한 후에 다음 줄로 넘어가기 전에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증가 연산 수행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3-2 ++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연산자의 연산 순서</a:t>
            </a:r>
            <a:endParaRPr lang="ko-KR" altLang="en-US" b="0" i="0" u="none" strike="noStrike" kern="100" baseline="0" dirty="0">
              <a:latin typeface="YDVYGOStd12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DC3342-F26A-4A31-EFBC-692A3ADF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23245"/>
            <a:ext cx="8142870" cy="19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9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3A5-F899-C9F5-0992-8FE0AB0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연산자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4325" y="1828988"/>
            <a:ext cx="85153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&lt;stdbool.h&gt;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>
                <a:latin typeface="Consolas" panose="020B0609020204030204" pitchFamily="49" charset="0"/>
              </a:rPr>
              <a:t>동등비교연산자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관계연산자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) : ==(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같다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), !=(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다르다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), &gt;, &gt;=, ....</a:t>
            </a:r>
            <a:endParaRPr lang="ko-KR" altLang="en-US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>
                <a:latin typeface="Consolas" panose="020B0609020204030204" pitchFamily="49" charset="0"/>
              </a:rPr>
              <a:t>삼항연산자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조건식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)? (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조건이참일경우 취할 값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) : (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조건이거짓일경우취할값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6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"&gt;="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6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"=="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6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"!="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논리연산자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반대를 의미</a:t>
            </a:r>
            <a:r>
              <a:rPr lang="en-US" altLang="ko-KR" sz="160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6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"!(n1!=n2)</a:t>
            </a:r>
            <a:r>
              <a:rPr lang="ko-KR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6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8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3A5-F899-C9F5-0992-8FE0AB0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연산자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5687" y="1475052"/>
            <a:ext cx="8664497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altLang="ko-KR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mtClean="0"/>
              <a:t>논리연산자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&amp;&amp;(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and), ||(or), !(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"&amp;&amp;(and) : (i&lt;j) &amp;&amp; (++j&gt;h) 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((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"j =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smtClean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// &amp;&amp;(AND)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연산의 경우 좌항이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false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인 우항의 값은 보지도 않고 결과를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false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로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"&amp;&amp;(and) : (i&gt;j) &amp;&amp; (++j&gt;h) 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((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"j =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// ||(OR)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연산의 경우 좌항이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면 우항의 값은 보지도 않고 결과를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로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"||(OR) : (i&lt;j) || (++j&gt;h) 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((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||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"j =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3A5-F899-C9F5-0992-8FE0AB0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연산자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9503" y="1514971"/>
            <a:ext cx="85641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mtClean="0">
                <a:latin typeface="Consolas" panose="020B0609020204030204" pitchFamily="49" charset="0"/>
              </a:rPr>
              <a:t>비트 연산자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 // 0 ~ 0 1 0 1 0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  // 0 ~ 0 0 1 1 0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-----------------------------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       &amp;  : 0 ~  0 0 0 1 0 =&gt; 2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       |  :  0 ~  0 1 1 1 0 =&gt; 14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       ^  : 0 ~  0 1 1 0 0 =&gt; 12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 &amp; n2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 | n2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 ^ n2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mtClean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mtClean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시프트 연산자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1bit 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왼쪽 시프트는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r>
              <a:rPr lang="ko-KR" altLang="en-US">
                <a:solidFill>
                  <a:srgbClr val="6A9955"/>
                </a:solidFill>
                <a:latin typeface="Consolas" panose="020B0609020204030204" pitchFamily="49" charset="0"/>
              </a:rPr>
              <a:t>배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 &lt;&lt; 1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ko-KR" alt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 &gt;&gt; 1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8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3A5-F899-C9F5-0992-8FE0AB0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연산자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60374" y="1789530"/>
            <a:ext cx="76232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latin typeface="Consolas" panose="020B0609020204030204" pitchFamily="49" charset="0"/>
              </a:rPr>
              <a:t>할당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ko-KR" altLang="en-US">
                <a:latin typeface="Consolas" panose="020B0609020204030204" pitchFamily="49" charset="0"/>
              </a:rPr>
              <a:t>대입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  <a:r>
              <a:rPr lang="ko-KR" altLang="en-US">
                <a:latin typeface="Consolas" panose="020B0609020204030204" pitchFamily="49" charset="0"/>
              </a:rPr>
              <a:t>연산자 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: =, +=, -=, *=, /=, %=</a:t>
            </a:r>
            <a:endParaRPr lang="ko-KR" alt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 // n1 = n1+10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*=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US" altLang="ko-KR">
                <a:solidFill>
                  <a:srgbClr val="6A9955"/>
                </a:solidFill>
                <a:latin typeface="Consolas" panose="020B0609020204030204" pitchFamily="49" charset="0"/>
              </a:rPr>
              <a:t> // n1 = n1*10</a:t>
            </a:r>
            <a:endParaRPr lang="en-US" altLang="ko-K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"n1 =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n3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n3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 n1=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 n2=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 n3=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n3</a:t>
            </a:r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ko-KR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23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1A61F-F31E-A01B-FBA7-9F15C3B8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반복문의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A91E6-B055-233D-41FD-67D69706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반복문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똑같은 문장을 반복해서 수행하게 하는 명령문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5D6D06-0FE7-B9BD-7D91-C05C42E86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31041"/>
            <a:ext cx="2833688" cy="40618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CEF48A-D93D-B972-0C10-0C5D44F6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8" y="3098024"/>
            <a:ext cx="3100388" cy="338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1A61F-F31E-A01B-FBA7-9F15C3B8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반복문의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A91E6-B055-233D-41FD-67D69706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 for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CF2D18-DA37-ADB1-0E2F-B5B82C92E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2515394"/>
            <a:ext cx="3205163" cy="12009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EF30D8-E7F4-2B1E-7424-4AB5D8518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4001294"/>
            <a:ext cx="3848100" cy="23696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5623B9-1886-A20E-721C-602AAF1E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018" y="2977400"/>
            <a:ext cx="3043238" cy="339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18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1A61F-F31E-A01B-FBA7-9F15C3B8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반복문의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A91E6-B055-233D-41FD-67D69706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 for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변수를 선언하고 초기화한 후 변수의 조건을 확인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조건에 해당하면 중괄호 안 문장을 수행 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변수의 값을 증감한 후 다시 조건을 확인</a:t>
            </a:r>
          </a:p>
          <a:p>
            <a:endParaRPr lang="en-US" altLang="ko-KR" kern="100" dirty="0"/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3-3 for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문의 작동 순서</a:t>
            </a:r>
            <a:endParaRPr lang="ko-KR" altLang="en-US" b="0" i="0" u="none" strike="noStrike" kern="100" baseline="0" dirty="0">
              <a:latin typeface="YDVYGOStd12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96356-FFEF-068D-75BF-CA862E5AE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882723"/>
            <a:ext cx="4733925" cy="17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1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D0E84-F40D-1655-7DA6-91079494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반복문의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2335E-4A91-47CC-4399-D3FAAC88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while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968D59-3DAA-D6F5-A4CE-9B126073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333625"/>
            <a:ext cx="3486150" cy="1545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BAEDC4-D60E-45C8-A70B-8F7080FE8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4042239"/>
            <a:ext cx="4067175" cy="26898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701342-2728-CAB8-8233-8DEB69B92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3309892"/>
            <a:ext cx="3043238" cy="339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4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장에서 만드는 프로그램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en-US" altLang="ko-KR" sz="300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sz="3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연산자</a:t>
            </a:r>
            <a:endParaRPr lang="ko-KR" altLang="en-US"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반복문의 종류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이중 </a:t>
            </a:r>
            <a:r>
              <a:rPr lang="ko-KR" altLang="en-US" sz="3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반복문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사용하기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</a:t>
            </a:r>
            <a:r>
              <a:rPr lang="en-US" altLang="ko-KR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</a:t>
            </a:r>
            <a:r>
              <a:rPr lang="en-US" altLang="ko-KR" sz="3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3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구구단 출력</a:t>
            </a:r>
            <a:r>
              <a:rPr lang="en-US" altLang="ko-KR" sz="3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3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피라미드를 </a:t>
            </a: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쌓아라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664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D0E84-F40D-1655-7DA6-91079494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반복문의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2335E-4A91-47CC-4399-D3FAAC88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while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while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 위에 변수를 선언하고 초기화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조건을 확인해 문장 수행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수행하고 나서 다시 조건으로 돌아가 조건에 맞으면 다시 문장 수행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3-4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while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문의 작동 순서</a:t>
            </a:r>
            <a:endParaRPr lang="ko-KR" altLang="en-US" b="0" i="0" u="none" strike="noStrike" kern="100" baseline="0" dirty="0">
              <a:latin typeface="YDVYGOStd12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D6C73B-AA17-96A2-6990-496E1F9C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812" y="4436596"/>
            <a:ext cx="4577273" cy="22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88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ED907-5A3E-0D2A-1C45-560F0507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반복문의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4CCF1-9E95-7715-0864-C91C5707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(3) do-while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943A71-0347-5F04-9A04-3C472F20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2366963"/>
            <a:ext cx="2509838" cy="1419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5DCF4D-46FB-6E55-255A-0664A7A98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3996519"/>
            <a:ext cx="4081463" cy="24383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79D223-CC8B-326C-CF0B-E94441D17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089" y="3041293"/>
            <a:ext cx="3043238" cy="339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45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ED907-5A3E-0D2A-1C45-560F0507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반복문의 종류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4CCF1-9E95-7715-0864-C91C5707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(3) do-while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do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뒤의 중괄호 안에 수행할 문장을 작성</a:t>
            </a:r>
          </a:p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while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뒤에 문장을 수행할 조건을 작성</a:t>
            </a:r>
          </a:p>
          <a:p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do-while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 앞에 변수 선언</a:t>
            </a:r>
          </a:p>
          <a:p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do-while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문의 조건 뒤에 세미콜론을 빼먹으면 안 된다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  <a:p>
            <a:pPr marL="0" indent="0">
              <a:buNone/>
            </a:pP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3-5 do-while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문의 작동 순서</a:t>
            </a:r>
            <a:endParaRPr lang="ko-KR" altLang="en-US" b="0" i="0" u="none" strike="noStrike" kern="100" baseline="0" dirty="0">
              <a:latin typeface="YDVYGOStd12"/>
              <a:ea typeface="나눔스퀘어라운드 Regular" panose="020B0600000101010101" pitchFamily="50" charset="-127"/>
            </a:endParaRPr>
          </a:p>
          <a:p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01891D-8141-A6DA-5D3F-1B395290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772108"/>
            <a:ext cx="4076700" cy="20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74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원하는 구구단수를 입력받아 구구단을 출력하는 프로그램을 구현하시오</a:t>
            </a:r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9FED907-5A3E-0D2A-1C45-560F0507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3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en-US" altLang="ko-KR" sz="4000" kern="100" smtClean="0"/>
              <a:t>3.5</a:t>
            </a:r>
            <a:r>
              <a:rPr lang="en-US" altLang="ko-KR" sz="4000" kern="100"/>
              <a:t>_</a:t>
            </a:r>
            <a:r>
              <a:rPr lang="ko-KR" altLang="en-US" sz="4000" kern="100"/>
              <a:t>구구단</a:t>
            </a:r>
            <a:r>
              <a:rPr lang="en-US" altLang="ko-KR" sz="4000" kern="100"/>
              <a:t>quiz.c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22" y="2882264"/>
            <a:ext cx="3410858" cy="30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3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A96AF-3599-FE28-28D8-8B017044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smtClean="0">
                <a:solidFill>
                  <a:srgbClr val="E9546B"/>
                </a:solidFill>
                <a:ea typeface="G마켓 산스 TTF Medium" panose="02000000000000000000" pitchFamily="2" charset="-127"/>
              </a:rPr>
              <a:t>4.</a:t>
            </a:r>
            <a:r>
              <a:rPr lang="en-US" altLang="ko-KR" sz="4000" b="0" i="0" u="none" strike="noStrike" kern="100" baseline="0" smtClean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실행 중단하기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F9241-2F3B-B1F3-0730-A74EB7BCE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 break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</a:t>
            </a:r>
          </a:p>
          <a:p>
            <a:endParaRPr lang="en-US" altLang="ko-KR" dirty="0"/>
          </a:p>
          <a:p>
            <a:r>
              <a:rPr lang="ko-KR" altLang="en-US" dirty="0"/>
              <a:t>조건을 만족하든 안 하든 상관없이 </a:t>
            </a:r>
            <a:r>
              <a:rPr lang="en-US" altLang="ko-KR" dirty="0"/>
              <a:t>for </a:t>
            </a:r>
            <a:r>
              <a:rPr lang="ko-KR" altLang="en-US" dirty="0"/>
              <a:t>문을 탈출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CC94D6-3BF3-67EB-9CDD-01D6CFDA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168526"/>
            <a:ext cx="5210175" cy="34858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B5B9DA-5E6B-FF2B-EA6F-1AC848EC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805" y="4759827"/>
            <a:ext cx="2578420" cy="18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73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A96AF-3599-FE28-28D8-8B017044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smtClean="0">
                <a:solidFill>
                  <a:srgbClr val="E9546B"/>
                </a:solidFill>
                <a:ea typeface="G마켓 산스 TTF Medium" panose="02000000000000000000" pitchFamily="2" charset="-127"/>
              </a:rPr>
              <a:t>4.</a:t>
            </a:r>
            <a:r>
              <a:rPr lang="en-US" altLang="ko-KR" sz="4000" b="0" i="0" u="none" strike="noStrike" kern="100" baseline="0" smtClean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실행 중단하기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F9241-2F3B-B1F3-0730-A74EB7BCE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 continue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</a:t>
            </a:r>
          </a:p>
          <a:p>
            <a:endParaRPr lang="en-US" altLang="ko-KR" dirty="0"/>
          </a:p>
          <a:p>
            <a:r>
              <a:rPr lang="ko-KR" altLang="en-US" dirty="0"/>
              <a:t>이번 반복만 종료한 후 다음 반복으로 </a:t>
            </a:r>
            <a:r>
              <a:rPr lang="ko-KR" altLang="en-US" dirty="0" err="1"/>
              <a:t>넘어감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536253-27EF-B67D-01CE-B7EA25DB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42" y="3136320"/>
            <a:ext cx="5002633" cy="36399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34C826-8A0D-A9EC-664C-AF49037C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67" y="5014064"/>
            <a:ext cx="2958259" cy="17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55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60344-3A35-81BD-E41F-2BE580A4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smtClean="0">
                <a:solidFill>
                  <a:srgbClr val="E9546B"/>
                </a:solidFill>
                <a:ea typeface="G마켓 산스 TTF Medium" panose="02000000000000000000" pitchFamily="2" charset="-127"/>
              </a:rPr>
              <a:t>5.</a:t>
            </a:r>
            <a:r>
              <a:rPr lang="en-US" altLang="ko-KR" sz="4000" b="0" i="0" u="none" strike="noStrike" kern="100" baseline="0" smtClean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이중 </a:t>
            </a:r>
            <a:r>
              <a:rPr lang="ko-KR" altLang="en-US" sz="4000" b="0" i="0" u="none" strike="noStrike" kern="100" baseline="0" dirty="0" err="1">
                <a:ea typeface="G마켓 산스 TTF Medium" panose="02000000000000000000" pitchFamily="2" charset="-127"/>
              </a:rPr>
              <a:t>반복문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 사용하기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2A26A-52DE-E45D-8E2D-154C1970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34" y="1487156"/>
            <a:ext cx="7886700" cy="5031451"/>
          </a:xfrm>
        </p:spPr>
        <p:txBody>
          <a:bodyPr/>
          <a:lstStyle/>
          <a:p>
            <a:pPr marL="457200" indent="-457200">
              <a:buFont typeface="+mj-ea"/>
              <a:buAutoNum type="circleNumDbPlain" startAt="2"/>
            </a:pPr>
            <a:r>
              <a:rPr lang="ko-KR" altLang="en-US" kern="100"/>
              <a:t>이중 반복문</a:t>
            </a:r>
            <a:r>
              <a:rPr lang="en-US" altLang="ko-KR" kern="100"/>
              <a:t>(</a:t>
            </a:r>
            <a:r>
              <a:rPr lang="ko-KR" altLang="en-US" kern="100"/>
              <a:t>중첩 반복문</a:t>
            </a:r>
            <a:r>
              <a:rPr lang="en-US" altLang="ko-KR" kern="100"/>
              <a:t>) : for </a:t>
            </a:r>
            <a:r>
              <a:rPr lang="ko-KR" altLang="en-US" kern="100"/>
              <a:t>문 안에 </a:t>
            </a:r>
            <a:r>
              <a:rPr lang="en-US" altLang="ko-KR" kern="100"/>
              <a:t>for </a:t>
            </a:r>
            <a:r>
              <a:rPr lang="ko-KR" altLang="en-US" kern="100"/>
              <a:t>문을 겹치게 작성하는 </a:t>
            </a:r>
            <a:r>
              <a:rPr lang="ko-KR" altLang="en-US" kern="100" smtClean="0"/>
              <a:t>것</a:t>
            </a:r>
            <a:endParaRPr lang="en-US" altLang="ko-KR" b="0" i="0" u="none" strike="noStrike" kern="100" baseline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 startAt="2"/>
            </a:pP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첫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 안에 두 번째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문을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FC9028-45D7-77CD-07DA-C47BA70E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09" y="2644788"/>
            <a:ext cx="4596765" cy="3145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59B30F-654A-885A-296B-152D24725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55" y="2481943"/>
            <a:ext cx="2141530" cy="41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12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60344-3A35-81BD-E41F-2BE580A4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smtClean="0">
                <a:solidFill>
                  <a:srgbClr val="E9546B"/>
                </a:solidFill>
                <a:ea typeface="G마켓 산스 TTF Medium" panose="02000000000000000000" pitchFamily="2" charset="-127"/>
              </a:rPr>
              <a:t>5.</a:t>
            </a:r>
            <a:r>
              <a:rPr lang="en-US" altLang="ko-KR" sz="4000" b="0" i="0" u="none" strike="noStrike" kern="100" baseline="0" smtClean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이중 </a:t>
            </a:r>
            <a:r>
              <a:rPr lang="ko-KR" altLang="en-US" sz="4000" b="0" i="0" u="none" strike="noStrike" kern="100" baseline="0" dirty="0" err="1">
                <a:ea typeface="G마켓 산스 TTF Medium" panose="02000000000000000000" pitchFamily="2" charset="-127"/>
              </a:rPr>
              <a:t>반복문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 사용하기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2A26A-52DE-E45D-8E2D-154C19706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kern="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실습 </a:t>
            </a:r>
            <a:r>
              <a:rPr lang="en-US" altLang="ko-KR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1: </a:t>
            </a:r>
            <a:r>
              <a:rPr lang="ko-KR" altLang="en-US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구구단 출력하기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①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문의 기본 형태를 작성</a:t>
            </a: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②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 안 출력 문장 아래에 두 번째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문을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대신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선언</a:t>
            </a:r>
          </a:p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③ 출력할 값 작성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50F583-A055-51E1-F0ED-A7E90BAB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4056052"/>
            <a:ext cx="5276850" cy="2727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3F797C-D811-B4CD-8089-3D029A433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387466"/>
            <a:ext cx="1673770" cy="23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28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36FF4-BAEF-6933-2010-C3F68D19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0" i="0" u="none" strike="noStrike" kern="100" baseline="0" smtClean="0">
                <a:solidFill>
                  <a:srgbClr val="E9546B"/>
                </a:solidFill>
                <a:ea typeface="G마켓 산스 TTF Medium" panose="02000000000000000000" pitchFamily="2" charset="-127"/>
              </a:rPr>
              <a:t>6.</a:t>
            </a:r>
            <a:r>
              <a:rPr lang="en-US" altLang="ko-KR" sz="3200" b="0" i="0" u="none" strike="noStrike" kern="100" baseline="0" smtClean="0">
                <a:ea typeface="G마켓 산스 TTF Medium" panose="02000000000000000000" pitchFamily="2" charset="-127"/>
              </a:rPr>
              <a:t> </a:t>
            </a:r>
            <a:r>
              <a:rPr lang="ko-KR" altLang="en-US" sz="3200" b="0" i="0" u="none" strike="noStrike" kern="100" baseline="0" smtClean="0">
                <a:ea typeface="G마켓 산스 TTF Medium" panose="02000000000000000000" pitchFamily="2" charset="-127"/>
              </a:rPr>
              <a:t>프로젝트</a:t>
            </a:r>
            <a:r>
              <a:rPr lang="en-US" altLang="ko-KR" sz="3200" b="0" i="0" u="none" strike="noStrike" kern="100" baseline="0" smtClean="0">
                <a:ea typeface="G마켓 산스 TTF Medium" panose="02000000000000000000" pitchFamily="2" charset="-127"/>
              </a:rPr>
              <a:t>1: </a:t>
            </a:r>
            <a:r>
              <a:rPr lang="ko-KR" altLang="en-US" sz="3200" b="0" i="0" u="none" strike="noStrike" kern="100" baseline="0" smtClean="0">
                <a:ea typeface="G마켓 산스 TTF Medium" panose="02000000000000000000" pitchFamily="2" charset="-127"/>
              </a:rPr>
              <a:t>원하는 범위의 구구단 출력</a:t>
            </a:r>
            <a:endParaRPr lang="ko-KR" altLang="en-US" sz="32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83DD9-EFB6-815D-9985-B370AC31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76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kern="100" smtClean="0"/>
              <a:t>scanf</a:t>
            </a:r>
            <a:r>
              <a:rPr lang="ko-KR" altLang="en-US" kern="100" smtClean="0"/>
              <a:t>함수</a:t>
            </a:r>
            <a:r>
              <a:rPr lang="en-US" altLang="ko-KR" kern="100" smtClean="0"/>
              <a:t>(vscode)</a:t>
            </a:r>
            <a:r>
              <a:rPr lang="ko-KR" altLang="en-US" kern="100" smtClean="0"/>
              <a:t>나 </a:t>
            </a:r>
            <a:r>
              <a:rPr lang="en-US" altLang="ko-KR" kern="100" smtClean="0"/>
              <a:t>scanf_s</a:t>
            </a:r>
            <a:r>
              <a:rPr lang="ko-KR" altLang="en-US" kern="100" smtClean="0"/>
              <a:t>함수</a:t>
            </a:r>
            <a:r>
              <a:rPr lang="en-US" altLang="ko-KR" kern="100" smtClean="0"/>
              <a:t>(visualStudio)</a:t>
            </a:r>
            <a:r>
              <a:rPr lang="ko-KR" altLang="en-US" kern="100" smtClean="0"/>
              <a:t>를 통해</a:t>
            </a:r>
            <a:r>
              <a:rPr lang="en-US" altLang="ko-KR" kern="100" smtClean="0"/>
              <a:t>, </a:t>
            </a:r>
            <a:r>
              <a:rPr lang="ko-KR" altLang="en-US" kern="100" smtClean="0"/>
              <a:t>원하는 구구단 단수의 범위를 입력받아 아래와 같이 구구단을 출력하시오</a:t>
            </a:r>
            <a:endParaRPr lang="en-US" altLang="ko-KR" kern="10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08610" y="3122915"/>
            <a:ext cx="8743950" cy="3533867"/>
            <a:chOff x="308610" y="3122915"/>
            <a:chExt cx="8743950" cy="353386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EAC2F14-E976-F351-15CA-56B7E34C5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10" y="3122915"/>
              <a:ext cx="8743950" cy="353386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052" y="3871912"/>
              <a:ext cx="8289608" cy="2643188"/>
            </a:xfrm>
            <a:prstGeom prst="rect">
              <a:avLst/>
            </a:prstGeom>
          </p:spPr>
        </p:pic>
      </p:grpSp>
      <p:cxnSp>
        <p:nvCxnSpPr>
          <p:cNvPr id="18" name="직선 연결선 17"/>
          <p:cNvCxnSpPr/>
          <p:nvPr/>
        </p:nvCxnSpPr>
        <p:spPr>
          <a:xfrm>
            <a:off x="6320790" y="4171950"/>
            <a:ext cx="411480" cy="114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2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36FF4-BAEF-6933-2010-C3F68D19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smtClean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6.</a:t>
            </a:r>
            <a:r>
              <a:rPr lang="en-US" altLang="ko-KR" sz="4000" b="0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</a:t>
            </a:r>
            <a:r>
              <a:rPr lang="en-US" altLang="ko-KR" sz="4000" b="0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2: </a:t>
            </a:r>
            <a:r>
              <a:rPr lang="ko-KR" altLang="en-US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피라미드를 쌓아라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83DD9-EFB6-815D-9985-B370AC31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kern="100" dirty="0"/>
              <a:t>몇 층으로 쌓을지 </a:t>
            </a:r>
            <a:r>
              <a:rPr lang="ko-KR" altLang="en-US" kern="100" dirty="0" err="1"/>
              <a:t>입력받는</a:t>
            </a:r>
            <a:r>
              <a:rPr lang="ko-KR" altLang="en-US" kern="100" dirty="0"/>
              <a:t> 부분</a:t>
            </a:r>
            <a:endParaRPr lang="en-US" altLang="ko-KR" kern="100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printf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문으로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몇 층으로 쌓을지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물어보는 질문 출력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scanf_s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문으로 층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입력받기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입력값을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앞에서 선언한 변수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floor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저장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62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VS Code</a:t>
            </a:r>
            <a:r>
              <a:rPr lang="ko-KR" altLang="en-US" smtClean="0"/>
              <a:t>에서 </a:t>
            </a:r>
            <a:r>
              <a:rPr lang="en-US" altLang="ko-KR" smtClean="0"/>
              <a:t>C</a:t>
            </a:r>
            <a:r>
              <a:rPr lang="ko-KR" altLang="en-US" smtClean="0"/>
              <a:t>언어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718" y="1357274"/>
            <a:ext cx="7886700" cy="550072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mtClean="0"/>
              <a:t>“MinGW”</a:t>
            </a:r>
            <a:r>
              <a:rPr lang="ko-KR" altLang="en-US" smtClean="0"/>
              <a:t>검색하여 설치</a:t>
            </a:r>
            <a:r>
              <a:rPr lang="en-US" altLang="ko-KR" smtClean="0"/>
              <a:t>(C</a:t>
            </a:r>
            <a:r>
              <a:rPr lang="ko-KR" altLang="en-US" smtClean="0"/>
              <a:t>언어 컴파일러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>
                <a:hlinkClick r:id="rId3"/>
              </a:rPr>
              <a:t>https://sourceforge.net/projects/mingw</a:t>
            </a:r>
            <a:r>
              <a:rPr lang="en-US" altLang="ko-KR" smtClean="0"/>
              <a:t> </a:t>
            </a:r>
            <a:r>
              <a:rPr lang="ko-KR" altLang="en-US" smtClean="0"/>
              <a:t>다운로드 설치</a:t>
            </a:r>
            <a:endParaRPr lang="en-US" altLang="ko-KR" smtClean="0"/>
          </a:p>
          <a:p>
            <a:pPr lvl="1"/>
            <a:r>
              <a:rPr lang="en-US" altLang="ko-KR" smtClean="0"/>
              <a:t>MinGW Installation Manager</a:t>
            </a:r>
            <a:r>
              <a:rPr lang="ko-KR" altLang="en-US" smtClean="0"/>
              <a:t>에서</a:t>
            </a:r>
            <a:endParaRPr lang="en-US" altLang="ko-KR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b="1" smtClean="0">
                <a:solidFill>
                  <a:srgbClr val="FF0000"/>
                </a:solidFill>
              </a:rPr>
              <a:t>Mingw-developer-tookit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b="1" smtClean="0">
                <a:solidFill>
                  <a:srgbClr val="FF0000"/>
                </a:solidFill>
              </a:rPr>
              <a:t>Mingw32-base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b="1" smtClean="0">
                <a:solidFill>
                  <a:srgbClr val="FF0000"/>
                </a:solidFill>
              </a:rPr>
              <a:t>Mingw32-gcc-g++ </a:t>
            </a:r>
          </a:p>
          <a:p>
            <a:pPr marL="914400" lvl="2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	</a:t>
            </a:r>
            <a:r>
              <a:rPr lang="ko-KR" altLang="en-US" b="1" smtClean="0">
                <a:solidFill>
                  <a:srgbClr val="FF0000"/>
                </a:solidFill>
              </a:rPr>
              <a:t>를 </a:t>
            </a:r>
            <a:r>
              <a:rPr lang="en-US" altLang="ko-KR" b="1" smtClean="0">
                <a:solidFill>
                  <a:srgbClr val="FF0000"/>
                </a:solidFill>
              </a:rPr>
              <a:t>mark</a:t>
            </a:r>
            <a:r>
              <a:rPr lang="ko-KR" altLang="en-US" b="1" smtClean="0">
                <a:solidFill>
                  <a:srgbClr val="FF0000"/>
                </a:solidFill>
              </a:rPr>
              <a:t> </a:t>
            </a:r>
            <a:r>
              <a:rPr lang="en-US" altLang="ko-KR" b="1" smtClean="0">
                <a:solidFill>
                  <a:srgbClr val="FF0000"/>
                </a:solidFill>
              </a:rPr>
              <a:t>for Installation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mtClean="0">
                <a:solidFill>
                  <a:srgbClr val="E9546B"/>
                </a:solidFill>
              </a:rPr>
              <a:t>[Installation] &gt; [Apply Changes] </a:t>
            </a:r>
            <a:r>
              <a:rPr lang="ko-KR" altLang="en-US" smtClean="0">
                <a:solidFill>
                  <a:srgbClr val="E9546B"/>
                </a:solidFill>
              </a:rPr>
              <a:t>설치 진행</a:t>
            </a:r>
            <a:endParaRPr lang="en-US" altLang="ko-KR" smtClean="0">
              <a:solidFill>
                <a:srgbClr val="E9546B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/>
              <a:t> </a:t>
            </a:r>
            <a:r>
              <a:rPr lang="ko-KR" altLang="en-US" smtClean="0"/>
              <a:t>시스템</a:t>
            </a:r>
            <a:r>
              <a:rPr lang="en-US" altLang="ko-KR" smtClean="0"/>
              <a:t> </a:t>
            </a:r>
            <a:r>
              <a:rPr lang="ko-KR" altLang="en-US" smtClean="0"/>
              <a:t>환경 변수 편집</a:t>
            </a:r>
            <a:endParaRPr lang="en-US" altLang="ko-KR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mtClean="0"/>
              <a:t>[</a:t>
            </a:r>
            <a:r>
              <a:rPr lang="ko-KR" altLang="en-US" smtClean="0"/>
              <a:t>환경변수</a:t>
            </a:r>
            <a:r>
              <a:rPr lang="en-US" altLang="ko-KR" smtClean="0"/>
              <a:t>] &gt; </a:t>
            </a:r>
            <a:r>
              <a:rPr lang="ko-KR" altLang="en-US" smtClean="0"/>
              <a:t>시스템</a:t>
            </a:r>
            <a:r>
              <a:rPr lang="en-US" altLang="ko-KR" smtClean="0"/>
              <a:t> </a:t>
            </a:r>
            <a:r>
              <a:rPr lang="ko-KR" altLang="en-US" smtClean="0"/>
              <a:t>변수 </a:t>
            </a:r>
            <a:r>
              <a:rPr lang="en-US" altLang="ko-KR" smtClean="0"/>
              <a:t>PATH</a:t>
            </a:r>
            <a:r>
              <a:rPr lang="ko-KR" altLang="en-US" smtClean="0"/>
              <a:t>에 </a:t>
            </a:r>
            <a:r>
              <a:rPr lang="en-US" altLang="ko-KR" smtClean="0"/>
              <a:t>c:/MinGW/bin</a:t>
            </a:r>
            <a:r>
              <a:rPr lang="ko-KR" altLang="en-US" smtClean="0"/>
              <a:t>추가</a:t>
            </a:r>
            <a:endParaRPr lang="en-US" altLang="ko-KR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mtClean="0"/>
              <a:t>Cmd</a:t>
            </a:r>
            <a:r>
              <a:rPr lang="ko-KR" altLang="en-US" smtClean="0"/>
              <a:t>창에 실행</a:t>
            </a:r>
            <a:endParaRPr lang="en-US" altLang="ko-KR" smtClean="0"/>
          </a:p>
          <a:p>
            <a:pPr lvl="3"/>
            <a:r>
              <a:rPr lang="en-US" altLang="ko-KR" smtClean="0"/>
              <a:t>gcc –-version</a:t>
            </a:r>
          </a:p>
          <a:p>
            <a:pPr lvl="3"/>
            <a:r>
              <a:rPr lang="en-US" altLang="ko-KR"/>
              <a:t>g</a:t>
            </a:r>
            <a:r>
              <a:rPr lang="en-US" altLang="ko-KR" smtClean="0"/>
              <a:t>++ --version</a:t>
            </a:r>
          </a:p>
          <a:p>
            <a:pPr lvl="3"/>
            <a:r>
              <a:rPr lang="en-US" altLang="ko-KR"/>
              <a:t>g</a:t>
            </a:r>
            <a:r>
              <a:rPr lang="en-US" altLang="ko-KR" smtClean="0"/>
              <a:t>db –-version</a:t>
            </a:r>
          </a:p>
          <a:p>
            <a:r>
              <a:rPr lang="en-US" altLang="ko-KR" smtClean="0"/>
              <a:t>VS code(user) </a:t>
            </a:r>
            <a:r>
              <a:rPr lang="ko-KR" altLang="en-US" smtClean="0"/>
              <a:t>설치 후 확장 설치</a:t>
            </a:r>
            <a:endParaRPr lang="en-US" altLang="ko-KR" smtClean="0"/>
          </a:p>
          <a:p>
            <a:pPr lvl="1"/>
            <a:r>
              <a:rPr lang="en-US" altLang="ko-KR" smtClean="0"/>
              <a:t>Korean Language Pack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en-US" altLang="ko-KR" smtClean="0"/>
              <a:t>C/C++ Extension Pack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Code Runner </a:t>
            </a:r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설치 </a:t>
            </a:r>
            <a:endParaRPr lang="en-US" altLang="ko-KR" smtClean="0">
              <a:solidFill>
                <a:schemeClr val="bg1">
                  <a:lumMod val="8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(ctrl+alt+n </a:t>
            </a:r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실행</a:t>
            </a:r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(ctrl+alt+m </a:t>
            </a:r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실행중지</a:t>
            </a:r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n-US" altLang="ko-KR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altLang="ko-KR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527" y="3953164"/>
            <a:ext cx="4472997" cy="274759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488873" y="4858327"/>
            <a:ext cx="323272" cy="3971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21157" t="8478" r="41812" b="70257"/>
          <a:stretch/>
        </p:blipFill>
        <p:spPr>
          <a:xfrm>
            <a:off x="4783645" y="1983996"/>
            <a:ext cx="3842326" cy="10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74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36FF4-BAEF-6933-2010-C3F68D19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smtClean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6.</a:t>
            </a:r>
            <a:r>
              <a:rPr lang="en-US" altLang="ko-KR" sz="4000" b="0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</a:t>
            </a:r>
            <a:r>
              <a:rPr lang="en-US" altLang="ko-KR" sz="4000" b="0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2: </a:t>
            </a:r>
            <a:r>
              <a:rPr lang="ko-KR" altLang="en-US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피라미드를 쌓아라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83DD9-EFB6-815D-9985-B370AC31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kern="100" dirty="0" err="1"/>
              <a:t>입력받은</a:t>
            </a:r>
            <a:r>
              <a:rPr lang="ko-KR" altLang="en-US" kern="100" dirty="0"/>
              <a:t> 값만큼 별표로 피라미드를 쌓는 부분</a:t>
            </a:r>
            <a:endParaRPr lang="en-US" altLang="ko-KR" kern="1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바깥쪽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반복문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입력받은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값만큼 피라미드를 쌓기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,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floor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작을 때까지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안쪽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반복문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빈칸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(‘ ‘)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출력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,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floor - 1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안쪽 두 번째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반복문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2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커지는 홀수로 별표 출력</a:t>
            </a:r>
            <a:r>
              <a:rPr lang="en-US" altLang="ko-KR" b="0" i="0" u="none" strike="noStrike" kern="100" baseline="0" dirty="0">
                <a:latin typeface="Times New Roman" panose="02020603050405020304" pitchFamily="18" charset="0"/>
                <a:ea typeface="나눔스퀘어라운드 Regular" panose="020B0600000101010101" pitchFamily="50" charset="-127"/>
              </a:rPr>
              <a:t>,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× 2 </a:t>
            </a:r>
            <a:r>
              <a:rPr lang="en-US" altLang="ko-KR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</a:p>
          <a:p>
            <a:pPr marL="0" indent="0">
              <a:buNone/>
            </a:pPr>
            <a:r>
              <a:rPr lang="en-US" altLang="ko-KR" kern="100"/>
              <a:t> </a:t>
            </a:r>
            <a:r>
              <a:rPr lang="en-US" altLang="ko-KR" kern="100" smtClean="0"/>
              <a:t>    floor</a:t>
            </a:r>
            <a:r>
              <a:rPr lang="ko-KR" altLang="en-US" kern="100" smtClean="0"/>
              <a:t>가 </a:t>
            </a:r>
            <a:r>
              <a:rPr lang="en-US" altLang="ko-KR" kern="100" smtClean="0"/>
              <a:t>1</a:t>
            </a:r>
            <a:r>
              <a:rPr lang="ko-KR" altLang="en-US" kern="100" smtClean="0"/>
              <a:t>이면 </a:t>
            </a:r>
            <a:r>
              <a:rPr lang="en-US" altLang="ko-KR" kern="100" smtClean="0"/>
              <a:t>* </a:t>
            </a:r>
          </a:p>
          <a:p>
            <a:pPr marL="0" indent="0">
              <a:buNone/>
            </a:pPr>
            <a:r>
              <a:rPr lang="en-US" altLang="ko-KR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en-US" altLang="ko-KR" kern="100" smtClean="0"/>
              <a:t>floor</a:t>
            </a:r>
            <a:r>
              <a:rPr lang="ko-KR" altLang="en-US" kern="100" smtClean="0"/>
              <a:t>가 </a:t>
            </a:r>
            <a:r>
              <a:rPr lang="en-US" altLang="ko-KR" kern="100" smtClean="0"/>
              <a:t>2</a:t>
            </a:r>
            <a:r>
              <a:rPr lang="ko-KR" altLang="en-US" kern="100" smtClean="0"/>
              <a:t>면    </a:t>
            </a:r>
            <a:r>
              <a:rPr lang="en-US" altLang="ko-KR" kern="100" smtClean="0"/>
              <a:t>*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altLang="ko-KR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              ***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층을 구분하기 위해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줄바꿈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320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36FF4-BAEF-6933-2010-C3F68D19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smtClean="0">
                <a:solidFill>
                  <a:srgbClr val="E9546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6.</a:t>
            </a:r>
            <a:r>
              <a:rPr lang="en-US" altLang="ko-KR" sz="4000" b="0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</a:t>
            </a:r>
            <a:r>
              <a:rPr lang="en-US" altLang="ko-KR" sz="4000" b="0" i="0" u="none" strike="noStrike" kern="100" baseline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2: </a:t>
            </a:r>
            <a:r>
              <a:rPr lang="ko-KR" altLang="en-US" sz="4000" b="0" i="0" u="none" strike="noStrike" kern="100" baseline="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피라미드를 쌓아라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83DD9-EFB6-815D-9985-B370AC31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kern="100" dirty="0"/>
              <a:t>표 </a:t>
            </a:r>
            <a:r>
              <a:rPr lang="en-US" altLang="ko-KR" kern="100" dirty="0"/>
              <a:t>3-3 </a:t>
            </a:r>
            <a:r>
              <a:rPr lang="ko-KR" altLang="en-US" kern="100" dirty="0"/>
              <a:t>실행 </a:t>
            </a:r>
            <a:r>
              <a:rPr lang="ko-KR" altLang="en-US" kern="100"/>
              <a:t>과정</a:t>
            </a:r>
            <a:r>
              <a:rPr lang="en-US" altLang="ko-KR" kern="100" smtClean="0"/>
              <a:t>(</a:t>
            </a:r>
            <a:r>
              <a:rPr lang="en-US" altLang="ko-KR" kern="100" smtClean="0"/>
              <a:t>floor</a:t>
            </a:r>
            <a:r>
              <a:rPr lang="ko-KR" altLang="en-US" kern="100" smtClean="0"/>
              <a:t>에 </a:t>
            </a:r>
            <a:r>
              <a:rPr lang="en-US" altLang="ko-KR" kern="100" smtClean="0"/>
              <a:t>5</a:t>
            </a:r>
            <a:r>
              <a:rPr lang="ko-KR" altLang="en-US" kern="100" dirty="0"/>
              <a:t>를 </a:t>
            </a:r>
            <a:r>
              <a:rPr lang="ko-KR" altLang="en-US" kern="100" dirty="0" err="1"/>
              <a:t>입력받은</a:t>
            </a:r>
            <a:r>
              <a:rPr lang="ko-KR" altLang="en-US" kern="100" dirty="0"/>
              <a:t> 경우</a:t>
            </a:r>
            <a:r>
              <a:rPr lang="en-US" altLang="ko-KR" kern="100" dirty="0"/>
              <a:t>)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44A792-764C-820C-ACBF-E6435161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9" y="2305649"/>
            <a:ext cx="7749769" cy="25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7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41" y="3371850"/>
            <a:ext cx="5428589" cy="34861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VS Code</a:t>
            </a:r>
            <a:r>
              <a:rPr lang="ko-KR" altLang="en-US" smtClean="0"/>
              <a:t>에서 </a:t>
            </a:r>
            <a:r>
              <a:rPr lang="en-US" altLang="ko-KR" smtClean="0"/>
              <a:t>C</a:t>
            </a:r>
            <a:r>
              <a:rPr lang="ko-KR" altLang="en-US" smtClean="0"/>
              <a:t>언어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718" y="1461713"/>
            <a:ext cx="8291812" cy="4351338"/>
          </a:xfrm>
        </p:spPr>
        <p:txBody>
          <a:bodyPr>
            <a:normAutofit/>
          </a:bodyPr>
          <a:lstStyle/>
          <a:p>
            <a:r>
              <a:rPr lang="en-US" altLang="ko-KR" smtClean="0"/>
              <a:t>VS code </a:t>
            </a:r>
            <a:r>
              <a:rPr lang="ko-KR" altLang="en-US" smtClean="0"/>
              <a:t>폴더</a:t>
            </a:r>
            <a:r>
              <a:rPr lang="en-US" altLang="ko-KR" smtClean="0"/>
              <a:t>(ch03_loop)</a:t>
            </a:r>
            <a:r>
              <a:rPr lang="ko-KR" altLang="en-US" smtClean="0"/>
              <a:t> 열기한 후 </a:t>
            </a:r>
            <a:r>
              <a:rPr lang="en-US" altLang="ko-KR" smtClean="0"/>
              <a:t>C </a:t>
            </a:r>
            <a:r>
              <a:rPr lang="ko-KR" altLang="en-US" smtClean="0"/>
              <a:t>소스파일을 하나 놓는다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[</a:t>
            </a:r>
            <a:r>
              <a:rPr lang="ko-KR" altLang="en-US" smtClean="0"/>
              <a:t>터미널</a:t>
            </a:r>
            <a:r>
              <a:rPr lang="en-US" altLang="ko-KR" smtClean="0"/>
              <a:t>] &gt; [</a:t>
            </a:r>
            <a:r>
              <a:rPr lang="ko-KR" altLang="en-US" smtClean="0"/>
              <a:t>기본빌드 작업구성</a:t>
            </a:r>
            <a:r>
              <a:rPr lang="en-US" altLang="ko-KR" smtClean="0"/>
              <a:t>] &gt; C/C++ gcc.exe </a:t>
            </a:r>
            <a:r>
              <a:rPr lang="ko-KR" altLang="en-US" smtClean="0"/>
              <a:t>활성파일 빌드를 선택하면 </a:t>
            </a:r>
            <a:r>
              <a:rPr lang="en-US" altLang="ko-KR" smtClean="0"/>
              <a:t>tasks.json</a:t>
            </a:r>
            <a:r>
              <a:rPr lang="ko-KR" altLang="en-US" smtClean="0"/>
              <a:t>파일이 생성되는데 교안폴더의 내용으로 수정 </a:t>
            </a:r>
            <a:endParaRPr lang="en-US" altLang="ko-KR" smtClean="0"/>
          </a:p>
          <a:p>
            <a:r>
              <a:rPr lang="en-US" altLang="ko-KR" smtClean="0"/>
              <a:t>VS </a:t>
            </a:r>
            <a:r>
              <a:rPr lang="en-US" altLang="ko-KR"/>
              <a:t>code </a:t>
            </a:r>
            <a:r>
              <a:rPr lang="ko-KR" altLang="en-US"/>
              <a:t>폴더</a:t>
            </a:r>
            <a:r>
              <a:rPr lang="en-US" altLang="ko-KR"/>
              <a:t>(ch03_loop)</a:t>
            </a:r>
            <a:r>
              <a:rPr lang="ko-KR" altLang="en-US"/>
              <a:t> 열기한 후 </a:t>
            </a:r>
            <a:r>
              <a:rPr lang="ko-KR" altLang="en-US" b="1" smtClean="0">
                <a:solidFill>
                  <a:srgbClr val="FF5050"/>
                </a:solidFill>
              </a:rPr>
              <a:t>교안의 </a:t>
            </a:r>
            <a:r>
              <a:rPr lang="en-US" altLang="ko-KR" b="1" smtClean="0">
                <a:solidFill>
                  <a:srgbClr val="FF5050"/>
                </a:solidFill>
              </a:rPr>
              <a:t>.vscode</a:t>
            </a:r>
            <a:r>
              <a:rPr lang="ko-KR" altLang="en-US" b="1" smtClean="0">
                <a:solidFill>
                  <a:srgbClr val="FF5050"/>
                </a:solidFill>
              </a:rPr>
              <a:t>폴더를 복사해도 무방</a:t>
            </a:r>
            <a:endParaRPr lang="en-US" altLang="ko-KR" b="1" smtClean="0">
              <a:solidFill>
                <a:srgbClr val="FF5050"/>
              </a:solidFill>
            </a:endParaRPr>
          </a:p>
          <a:p>
            <a:r>
              <a:rPr lang="en-US" altLang="ko-KR" smtClean="0"/>
              <a:t>[</a:t>
            </a:r>
            <a:r>
              <a:rPr lang="ko-KR" altLang="en-US" smtClean="0"/>
              <a:t>바로가기</a:t>
            </a:r>
            <a:r>
              <a:rPr lang="en-US" altLang="ko-KR" smtClean="0"/>
              <a:t>] </a:t>
            </a:r>
            <a:r>
              <a:rPr lang="ko-KR" altLang="en-US" smtClean="0"/>
              <a:t>선택후</a:t>
            </a:r>
            <a:endParaRPr lang="en-US" altLang="ko-KR" smtClean="0"/>
          </a:p>
        </p:txBody>
      </p:sp>
      <p:sp>
        <p:nvSpPr>
          <p:cNvPr id="5" name="타원 4"/>
          <p:cNvSpPr/>
          <p:nvPr/>
        </p:nvSpPr>
        <p:spPr>
          <a:xfrm>
            <a:off x="3384902" y="5415887"/>
            <a:ext cx="1097888" cy="3971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80102" y="6084724"/>
            <a:ext cx="488288" cy="3971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5" idx="4"/>
          </p:cNvCxnSpPr>
          <p:nvPr/>
        </p:nvCxnSpPr>
        <p:spPr>
          <a:xfrm flipV="1">
            <a:off x="3384902" y="5813051"/>
            <a:ext cx="548944" cy="308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29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VS Code</a:t>
            </a:r>
            <a:r>
              <a:rPr lang="ko-KR" altLang="en-US" smtClean="0"/>
              <a:t>에서 </a:t>
            </a:r>
            <a:r>
              <a:rPr lang="en-US" altLang="ko-KR" smtClean="0"/>
              <a:t>C</a:t>
            </a:r>
            <a:r>
              <a:rPr lang="ko-KR" altLang="en-US" smtClean="0"/>
              <a:t>언어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718" y="1357274"/>
            <a:ext cx="7886700" cy="2253358"/>
          </a:xfrm>
        </p:spPr>
        <p:txBody>
          <a:bodyPr>
            <a:norm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바로가기</a:t>
            </a:r>
            <a:r>
              <a:rPr lang="en-US" altLang="ko-KR" smtClean="0"/>
              <a:t>] </a:t>
            </a:r>
            <a:r>
              <a:rPr lang="ko-KR" altLang="en-US" smtClean="0"/>
              <a:t>선택후 바로가기 키 열기</a:t>
            </a:r>
            <a:r>
              <a:rPr lang="en-US" altLang="ko-KR" smtClean="0"/>
              <a:t>(json) </a:t>
            </a:r>
            <a:r>
              <a:rPr lang="ko-KR" altLang="en-US" smtClean="0"/>
              <a:t>클릭</a:t>
            </a:r>
            <a:r>
              <a:rPr lang="en-US" altLang="ko-KR"/>
              <a:t> </a:t>
            </a:r>
            <a:r>
              <a:rPr lang="ko-KR" altLang="en-US" smtClean="0"/>
              <a:t>후 생성된 </a:t>
            </a:r>
            <a:r>
              <a:rPr lang="en-US" altLang="ko-KR" smtClean="0"/>
              <a:t>keybindings.json</a:t>
            </a:r>
            <a:r>
              <a:rPr lang="ko-KR" altLang="en-US" smtClean="0"/>
              <a:t>파일을 교안폴더에 있는 내용으로 수정한다</a:t>
            </a:r>
            <a:endParaRPr lang="en-US" altLang="ko-KR" smtClean="0"/>
          </a:p>
          <a:p>
            <a:r>
              <a:rPr lang="en-US" altLang="ko-KR" smtClean="0"/>
              <a:t>c</a:t>
            </a:r>
            <a:r>
              <a:rPr lang="ko-KR" altLang="en-US" smtClean="0"/>
              <a:t>소스파일에서</a:t>
            </a:r>
            <a:r>
              <a:rPr lang="en-US" altLang="ko-KR" smtClean="0"/>
              <a:t> ctrl+alt+c</a:t>
            </a:r>
            <a:r>
              <a:rPr lang="ko-KR" altLang="en-US" smtClean="0"/>
              <a:t>를 이용해 컴파일</a:t>
            </a:r>
            <a:endParaRPr lang="en-US" altLang="ko-KR" smtClean="0"/>
          </a:p>
          <a:p>
            <a:r>
              <a:rPr lang="en-US" altLang="ko-KR" smtClean="0"/>
              <a:t>C</a:t>
            </a:r>
            <a:r>
              <a:rPr lang="ko-KR" altLang="en-US" smtClean="0"/>
              <a:t>소스파일에서 </a:t>
            </a:r>
            <a:r>
              <a:rPr lang="en-US" altLang="ko-KR" smtClean="0"/>
              <a:t>ctrl+alt+r</a:t>
            </a:r>
            <a:r>
              <a:rPr lang="ko-KR" altLang="en-US" smtClean="0"/>
              <a:t>을 이용해 실행</a:t>
            </a:r>
            <a:endParaRPr lang="en-US" altLang="ko-KR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338719" y="2891790"/>
            <a:ext cx="8610972" cy="3862866"/>
            <a:chOff x="2987365" y="3360420"/>
            <a:chExt cx="5962325" cy="339423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365" y="3360420"/>
              <a:ext cx="5962325" cy="3394236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8225418" y="3501068"/>
              <a:ext cx="488288" cy="3971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181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25138-8E0D-914B-E6A6-C759B401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1.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이 장에서 만드는 프로그램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1F323-1CC0-6970-456B-09274BAE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kern="100" smtClean="0">
                <a:latin typeface="Times New Roman" panose="02020603050405020304" pitchFamily="18" charset="0"/>
              </a:rPr>
              <a:t>원하는 구구단 단수의 범위를 입력받아 출력하는 프로그램을 구현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85750" y="2234360"/>
            <a:ext cx="8572500" cy="3533867"/>
            <a:chOff x="308610" y="3122915"/>
            <a:chExt cx="8743950" cy="353386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EAC2F14-E976-F351-15CA-56B7E34C5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10" y="3122915"/>
              <a:ext cx="8743950" cy="353386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052" y="3871912"/>
              <a:ext cx="8289608" cy="2643188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6126480" y="3520283"/>
            <a:ext cx="594360" cy="38203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1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25138-8E0D-914B-E6A6-C759B401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1.</a:t>
            </a:r>
            <a:r>
              <a:rPr lang="en-US" altLang="ko-KR" sz="4000" b="0" i="0" u="none" strike="noStrike" kern="100" baseline="0" dirty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dirty="0">
                <a:ea typeface="G마켓 산스 TTF Medium" panose="02000000000000000000" pitchFamily="2" charset="-127"/>
              </a:rPr>
              <a:t>이 장에서 만드는 프로그램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1F323-1CC0-6970-456B-09274BAE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3-1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피라미드를 쌓아라 게임 구성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041F0C-B1F7-F12E-DC08-5728D644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82009"/>
            <a:ext cx="7112000" cy="40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8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3A5-F899-C9F5-0992-8FE0AB0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en-US" altLang="ko-KR" sz="4000" kern="100" smtClean="0"/>
              <a:t>C</a:t>
            </a:r>
            <a:r>
              <a:rPr lang="ko-KR" altLang="en-US" sz="4000" kern="100" smtClean="0"/>
              <a:t>언어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연산자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38364"/>
              </p:ext>
            </p:extLst>
          </p:nvPr>
        </p:nvGraphicFramePr>
        <p:xfrm>
          <a:off x="412595" y="1491301"/>
          <a:ext cx="8263053" cy="4954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2094">
                  <a:extLst>
                    <a:ext uri="{9D8B030D-6E8A-4147-A177-3AD203B41FA5}">
                      <a16:colId xmlns:a16="http://schemas.microsoft.com/office/drawing/2014/main" val="1475284932"/>
                    </a:ext>
                  </a:extLst>
                </a:gridCol>
                <a:gridCol w="500208">
                  <a:extLst>
                    <a:ext uri="{9D8B030D-6E8A-4147-A177-3AD203B41FA5}">
                      <a16:colId xmlns:a16="http://schemas.microsoft.com/office/drawing/2014/main" val="2663031141"/>
                    </a:ext>
                  </a:extLst>
                </a:gridCol>
                <a:gridCol w="2426088">
                  <a:extLst>
                    <a:ext uri="{9D8B030D-6E8A-4147-A177-3AD203B41FA5}">
                      <a16:colId xmlns:a16="http://schemas.microsoft.com/office/drawing/2014/main" val="392750990"/>
                    </a:ext>
                  </a:extLst>
                </a:gridCol>
                <a:gridCol w="2989627">
                  <a:extLst>
                    <a:ext uri="{9D8B030D-6E8A-4147-A177-3AD203B41FA5}">
                      <a16:colId xmlns:a16="http://schemas.microsoft.com/office/drawing/2014/main" val="474216663"/>
                    </a:ext>
                  </a:extLst>
                </a:gridCol>
                <a:gridCol w="1705036">
                  <a:extLst>
                    <a:ext uri="{9D8B030D-6E8A-4147-A177-3AD203B41FA5}">
                      <a16:colId xmlns:a16="http://schemas.microsoft.com/office/drawing/2014/main" val="3340646744"/>
                    </a:ext>
                  </a:extLst>
                </a:gridCol>
              </a:tblGrid>
              <a:tr h="5368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명칭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결합성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0026646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①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연 산 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( )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좌결합성 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1709007"/>
                  </a:ext>
                </a:extLst>
              </a:tr>
              <a:tr h="3996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②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단 항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연 산 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!  ++  --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우결합성 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5009768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③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7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이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항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승법연산자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*  /  %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8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9399867"/>
                  </a:ext>
                </a:extLst>
              </a:tr>
              <a:tr h="3996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④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가법연산자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+  -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89179"/>
                  </a:ext>
                </a:extLst>
              </a:tr>
              <a:tr h="3996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⑤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관계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비교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&lt;  &lt;=  &gt;  &gt;=  ==  !=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35938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⑥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비트곱연산자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&amp;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910327"/>
                  </a:ext>
                </a:extLst>
              </a:tr>
              <a:tr h="4118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⑦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비트합연산자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|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00165"/>
                  </a:ext>
                </a:extLst>
              </a:tr>
              <a:tr h="4118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⑧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논리곱연산자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&amp;&amp;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0803"/>
                  </a:ext>
                </a:extLst>
              </a:tr>
              <a:tr h="4118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⑨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논리합연산자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||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4966"/>
                  </a:ext>
                </a:extLst>
              </a:tr>
              <a:tr h="4118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⑩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조건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항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? :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41349"/>
                  </a:ext>
                </a:extLst>
              </a:tr>
              <a:tr h="4118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⑪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  <a:latin typeface="+mn-ea"/>
                          <a:ea typeface="+mn-ea"/>
                        </a:rPr>
                        <a:t>할 당 연 산 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= += -= *= /= %=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←</a:t>
                      </a:r>
                      <a:endParaRPr lang="ko-KR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1127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6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63A5-F899-C9F5-0992-8FE0AB0F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kern="100" baseline="0" dirty="0">
                <a:solidFill>
                  <a:srgbClr val="E9546B"/>
                </a:solidFill>
                <a:ea typeface="G마켓 산스 TTF Medium" panose="02000000000000000000" pitchFamily="2" charset="-127"/>
              </a:rPr>
              <a:t>2</a:t>
            </a:r>
            <a:r>
              <a:rPr lang="en-US" altLang="ko-KR" sz="4000" b="0" i="0" u="none" strike="noStrike" kern="100" baseline="0">
                <a:solidFill>
                  <a:srgbClr val="E9546B"/>
                </a:solidFill>
                <a:ea typeface="G마켓 산스 TTF Medium" panose="02000000000000000000" pitchFamily="2" charset="-127"/>
              </a:rPr>
              <a:t>.</a:t>
            </a:r>
            <a:r>
              <a:rPr lang="en-US" altLang="ko-KR" sz="4000" b="0" i="0" u="none" strike="noStrike" kern="100" baseline="0">
                <a:ea typeface="G마켓 산스 TTF Medium" panose="02000000000000000000" pitchFamily="2" charset="-127"/>
              </a:rPr>
              <a:t> </a:t>
            </a:r>
            <a:r>
              <a:rPr lang="ko-KR" altLang="en-US" sz="4000" b="0" i="0" u="none" strike="noStrike" kern="100" baseline="0" smtClean="0">
                <a:ea typeface="G마켓 산스 TTF Medium" panose="02000000000000000000" pitchFamily="2" charset="-127"/>
              </a:rPr>
              <a:t>연산자</a:t>
            </a:r>
            <a:endParaRPr lang="ko-KR" altLang="en-US" sz="4000" b="0" i="0" u="none" strike="noStrike" kern="100" baseline="0" dirty="0">
              <a:latin typeface="Times New Roman" panose="02020603050405020304" pitchFamily="18" charset="0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868" y="1797964"/>
            <a:ext cx="83522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ko-KR" altLang="en-US" sz="140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>
                <a:latin typeface="Consolas" panose="020B0609020204030204" pitchFamily="49" charset="0"/>
              </a:rPr>
              <a:t>산술연산자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: + - * / %(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나머지연산자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33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%c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정수와 정수끼리 계산결과는 정수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%c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%.2lf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40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%c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'%'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나머지 연산자의 다른 용도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짝수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홀수 판별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배수 판별 용도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모든 정수에 나머지 연산자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를 적용했을 때 값이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이면 짝수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, 1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이면 홀수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배수를 판별할 때에는 나머지의 값이 </a:t>
            </a:r>
            <a:r>
              <a:rPr lang="en-US" altLang="ko-KR" sz="140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인지 확인합니다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 (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"n1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은 짝수입니다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"n1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은 홀수입니다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 (</a:t>
            </a:r>
            <a:r>
              <a:rPr lang="en-US" altLang="ko-KR" sz="140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"n1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의 배수입니다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ko-KR" altLang="en-US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4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"n1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의 배수가 아닙니다</a:t>
            </a:r>
            <a:r>
              <a:rPr lang="en-US" altLang="ko-KR" sz="140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8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</TotalTime>
  <Words>927</Words>
  <Application>Microsoft Office PowerPoint</Application>
  <PresentationFormat>화면 슬라이드 쇼(4:3)</PresentationFormat>
  <Paragraphs>261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G마켓 산스 TTF Bold</vt:lpstr>
      <vt:lpstr>G마켓 산스 TTF Medium</vt:lpstr>
      <vt:lpstr>YDVYGOStd12</vt:lpstr>
      <vt:lpstr>나눔스퀘어라운드 Regular</vt:lpstr>
      <vt:lpstr>맑은 고딕</vt:lpstr>
      <vt:lpstr>Arial</vt:lpstr>
      <vt:lpstr>Calibri</vt:lpstr>
      <vt:lpstr>Calibri Light</vt:lpstr>
      <vt:lpstr>Consolas</vt:lpstr>
      <vt:lpstr>Times New Roman</vt:lpstr>
      <vt:lpstr>Wingdings</vt:lpstr>
      <vt:lpstr>Office 테마</vt:lpstr>
      <vt:lpstr>3장 연산자, 반복문</vt:lpstr>
      <vt:lpstr>PowerPoint 프레젠테이션</vt:lpstr>
      <vt:lpstr>VS Code에서 C언어 설치</vt:lpstr>
      <vt:lpstr>VS Code에서 C언어 설치</vt:lpstr>
      <vt:lpstr>VS Code에서 C언어 설치</vt:lpstr>
      <vt:lpstr>1. 이 장에서 만드는 프로그램</vt:lpstr>
      <vt:lpstr>1. 이 장에서 만드는 프로그램</vt:lpstr>
      <vt:lpstr>2. C언어 연산자</vt:lpstr>
      <vt:lpstr>2. 연산자</vt:lpstr>
      <vt:lpstr>2. 연산자</vt:lpstr>
      <vt:lpstr>2. 연산자</vt:lpstr>
      <vt:lpstr>2. 연산자</vt:lpstr>
      <vt:lpstr>2. 연산자</vt:lpstr>
      <vt:lpstr>2. 연산자</vt:lpstr>
      <vt:lpstr>2. 연산자</vt:lpstr>
      <vt:lpstr>3. 반복문의 종류</vt:lpstr>
      <vt:lpstr>3. 반복문의 종류</vt:lpstr>
      <vt:lpstr>3. 반복문의 종류</vt:lpstr>
      <vt:lpstr>3. 반복문의 종류</vt:lpstr>
      <vt:lpstr>3. 반복문의 종류</vt:lpstr>
      <vt:lpstr>3. 반복문의 종류</vt:lpstr>
      <vt:lpstr>3. 반복문의 종류</vt:lpstr>
      <vt:lpstr>3. 3.5_구구단quiz.c</vt:lpstr>
      <vt:lpstr>4. 실행 중단하기</vt:lpstr>
      <vt:lpstr>4. 실행 중단하기</vt:lpstr>
      <vt:lpstr>5. 이중 반복문 사용하기</vt:lpstr>
      <vt:lpstr>5. 이중 반복문 사용하기</vt:lpstr>
      <vt:lpstr>6. 프로젝트1: 원하는 범위의 구구단 출력</vt:lpstr>
      <vt:lpstr>6. 프로젝트2: 피라미드를 쌓아라</vt:lpstr>
      <vt:lpstr>6. 프로젝트2: 피라미드를 쌓아라</vt:lpstr>
      <vt:lpstr>6. 프로젝트2: 피라미드를 쌓아라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Jiyeon</dc:creator>
  <cp:lastModifiedBy>YI</cp:lastModifiedBy>
  <cp:revision>86</cp:revision>
  <dcterms:created xsi:type="dcterms:W3CDTF">2022-09-21T08:07:38Z</dcterms:created>
  <dcterms:modified xsi:type="dcterms:W3CDTF">2024-05-27T11:46:36Z</dcterms:modified>
</cp:coreProperties>
</file>