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94" r:id="rId2"/>
    <p:sldId id="395" r:id="rId3"/>
    <p:sldId id="306" r:id="rId4"/>
    <p:sldId id="307" r:id="rId5"/>
    <p:sldId id="493" r:id="rId6"/>
    <p:sldId id="409" r:id="rId7"/>
    <p:sldId id="495" r:id="rId8"/>
    <p:sldId id="494" r:id="rId9"/>
    <p:sldId id="410" r:id="rId10"/>
    <p:sldId id="496" r:id="rId11"/>
    <p:sldId id="497" r:id="rId12"/>
    <p:sldId id="499" r:id="rId13"/>
    <p:sldId id="501" r:id="rId14"/>
    <p:sldId id="308" r:id="rId15"/>
    <p:sldId id="411" r:id="rId16"/>
    <p:sldId id="414" r:id="rId17"/>
    <p:sldId id="498" r:id="rId18"/>
    <p:sldId id="413" r:id="rId19"/>
    <p:sldId id="310" r:id="rId20"/>
    <p:sldId id="415" r:id="rId21"/>
    <p:sldId id="416" r:id="rId22"/>
    <p:sldId id="311" r:id="rId23"/>
    <p:sldId id="502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050"/>
    <a:srgbClr val="E95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6353" autoAdjust="0"/>
  </p:normalViewPr>
  <p:slideViewPr>
    <p:cSldViewPr snapToGrid="0">
      <p:cViewPr varScale="1">
        <p:scale>
          <a:sx n="63" d="100"/>
          <a:sy n="63" d="100"/>
        </p:scale>
        <p:origin x="82" y="41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8094A-CF8B-4404-ACD7-3EBE5A1CB9A3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55D4-8734-4C66-8D57-F116C3A22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3825"/>
            <a:ext cx="7772400" cy="4430684"/>
          </a:xfrm>
        </p:spPr>
        <p:txBody>
          <a:bodyPr anchor="ctr">
            <a:normAutofit/>
          </a:bodyPr>
          <a:lstStyle>
            <a:lvl1pPr algn="ctr">
              <a:defRPr sz="4000"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1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6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3ECC3-FF5B-1A59-5D3F-E2FD79E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382CD-6365-6550-0B37-A23425F49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E0C84-24AD-516F-FAAE-A3A09CCF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8A4F-59A3-4C87-B382-8DB42E80FEB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830E-25C1-1F25-4E27-6F1F28A5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A8AF5-52E2-C0E1-628B-9436E6D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C5E4-7054-41B3-9FA5-FCD1C023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5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4641185"/>
          </a:xfrm>
        </p:spPr>
        <p:txBody>
          <a:bodyPr anchor="t">
            <a:normAutofit/>
          </a:bodyPr>
          <a:lstStyle>
            <a:lvl1pPr>
              <a:defRPr sz="28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5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5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4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9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3012" y="487110"/>
            <a:ext cx="7886700" cy="440963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 같은 일 한곳에서 처리하기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함수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935" y="4973781"/>
            <a:ext cx="8608291" cy="1884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6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10F0-8D39-EDFF-B75F-A7BCDDE3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함수란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0FA3B-2C1E-AF06-DD4F-4842FEAC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(3) </a:t>
            </a:r>
            <a:r>
              <a:rPr lang="ko-KR" altLang="en-US" i="0" u="none" strike="noStrike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 정의 함수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5-6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함수로 정의한 상자의 작동 원리</a:t>
            </a:r>
          </a:p>
          <a:p>
            <a:pPr marL="0" indent="0">
              <a:buNone/>
            </a:pP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kern="100" dirty="0"/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5-7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함수의 매개변수</a:t>
            </a:r>
            <a:endParaRPr lang="en-US" altLang="ko-KR" b="0" i="0" u="none" strike="noStrike" kern="100" baseline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F7F5CC-9D79-7DCC-8FB3-86C1ACC26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174" y="2590455"/>
            <a:ext cx="2328843" cy="14962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E5DD8E-4AFD-C183-0E74-9B8E6344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92" y="4483157"/>
            <a:ext cx="6009916" cy="219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6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10F0-8D39-EDFF-B75F-A7BCDDE3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함수란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0FA3B-2C1E-AF06-DD4F-4842FEAC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(3) </a:t>
            </a:r>
            <a:r>
              <a:rPr lang="ko-KR" altLang="en-US" i="0" u="none" strike="noStrike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 정의 함수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5-8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선언과 함수 정의</a:t>
            </a:r>
            <a:endParaRPr lang="en-US" altLang="ko-KR" b="0" i="0" u="none" strike="noStrike" kern="100" baseline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B63AFB-5B9A-7458-EB95-EBB8C8D7D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83629"/>
            <a:ext cx="7734300" cy="230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2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kern="100">
                <a:solidFill>
                  <a:srgbClr val="E9546B"/>
                </a:solidFill>
              </a:rPr>
              <a:t>2.</a:t>
            </a:r>
            <a:r>
              <a:rPr lang="en-US" altLang="ko-KR" kern="100"/>
              <a:t> </a:t>
            </a:r>
            <a:r>
              <a:rPr lang="ko-KR" altLang="en-US" kern="100" smtClean="0"/>
              <a:t>함수란</a:t>
            </a:r>
            <a:r>
              <a:rPr lang="en-US" altLang="ko-KR" kern="100" smtClean="0"/>
              <a:t>(call by value)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5507" y="1318906"/>
            <a:ext cx="892796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from,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to);</a:t>
            </a:r>
            <a:r>
              <a:rPr lang="en-US" altLang="ko-KR" sz="110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함수 </a:t>
            </a:r>
            <a:r>
              <a:rPr lang="ko-KR" alt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선언</a:t>
            </a:r>
            <a:r>
              <a:rPr lang="en-US" altLang="ko-KR" sz="160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함수명 </a:t>
            </a:r>
            <a:r>
              <a:rPr lang="en-US" altLang="ko-KR" sz="1600" smtClean="0">
                <a:solidFill>
                  <a:srgbClr val="008000"/>
                </a:solidFill>
                <a:latin typeface="Consolas" panose="020B0609020204030204" pitchFamily="49" charset="0"/>
              </a:rPr>
              <a:t>sum</a:t>
            </a:r>
            <a:r>
              <a:rPr lang="ko-KR" alt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과 같은 이름의 변수명은 못 씀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tot = sum(1, 100);</a:t>
            </a:r>
            <a:r>
              <a:rPr lang="en-US" altLang="ko-KR" smtClean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ko-KR" alt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함수 호출</a:t>
            </a:r>
            <a:endParaRPr lang="en-US" altLang="ko-KR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3137" y="4307349"/>
            <a:ext cx="459221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함수 </a:t>
            </a:r>
            <a:r>
              <a:rPr lang="ko-KR" alt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정의</a:t>
            </a:r>
            <a:endParaRPr lang="en-US" altLang="ko-KR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sum(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from,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to){ 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i=from ; i&lt;=to ; i++){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   result += i;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35253" y="5924830"/>
            <a:ext cx="1085222" cy="542611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68877" y="2226829"/>
            <a:ext cx="1456214" cy="4571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7" idx="2"/>
            <a:endCxn id="8" idx="1"/>
          </p:cNvCxnSpPr>
          <p:nvPr/>
        </p:nvCxnSpPr>
        <p:spPr>
          <a:xfrm rot="10800000">
            <a:off x="1868877" y="2249690"/>
            <a:ext cx="3366376" cy="3946447"/>
          </a:xfrm>
          <a:prstGeom prst="curvedConnector3">
            <a:avLst>
              <a:gd name="adj1" fmla="val 10679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272145" y="1690689"/>
            <a:ext cx="443346" cy="581859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25275" y="4526354"/>
            <a:ext cx="443346" cy="469149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687803" y="4518136"/>
            <a:ext cx="443346" cy="5818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26327" y="1690689"/>
            <a:ext cx="443346" cy="5818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2650565" y="2187336"/>
            <a:ext cx="3096384" cy="2339017"/>
            <a:chOff x="2650565" y="2187336"/>
            <a:chExt cx="3096384" cy="2339017"/>
          </a:xfrm>
        </p:grpSpPr>
        <p:cxnSp>
          <p:nvCxnSpPr>
            <p:cNvPr id="14" name="구부러진 연결선 13"/>
            <p:cNvCxnSpPr>
              <a:stCxn id="11" idx="5"/>
              <a:endCxn id="12" idx="0"/>
            </p:cNvCxnSpPr>
            <p:nvPr/>
          </p:nvCxnSpPr>
          <p:spPr>
            <a:xfrm rot="16200000" flipH="1">
              <a:off x="3029248" y="1808653"/>
              <a:ext cx="2339017" cy="309638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76196" y="317217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rgbClr val="0000FF"/>
                  </a:solidFill>
                </a:rPr>
                <a:t>매개변수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269673" y="1981619"/>
            <a:ext cx="4057566" cy="2536517"/>
            <a:chOff x="3269673" y="1981619"/>
            <a:chExt cx="4057566" cy="2536517"/>
          </a:xfrm>
        </p:grpSpPr>
        <p:cxnSp>
          <p:nvCxnSpPr>
            <p:cNvPr id="21" name="구부러진 연결선 20"/>
            <p:cNvCxnSpPr>
              <a:stCxn id="20" idx="6"/>
              <a:endCxn id="15" idx="0"/>
            </p:cNvCxnSpPr>
            <p:nvPr/>
          </p:nvCxnSpPr>
          <p:spPr>
            <a:xfrm>
              <a:off x="3269673" y="1981619"/>
              <a:ext cx="3639803" cy="2536517"/>
            </a:xfrm>
            <a:prstGeom prst="curvedConnector2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219243" y="3023695"/>
              <a:ext cx="1107996" cy="365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rgbClr val="00B0F0"/>
                  </a:solidFill>
                </a:rPr>
                <a:t>매개변수</a:t>
              </a:r>
              <a:endParaRPr lang="ko-KR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93818" y="5278446"/>
            <a:ext cx="1791518" cy="38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리턴값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반환값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8943" y="4782636"/>
            <a:ext cx="1783080" cy="1758620"/>
            <a:chOff x="3559776" y="4526900"/>
            <a:chExt cx="1783080" cy="175862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559776" y="4532920"/>
              <a:ext cx="1783080" cy="17526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719796" y="4896232"/>
              <a:ext cx="1463040" cy="1066800"/>
              <a:chOff x="0" y="0"/>
              <a:chExt cx="1463040" cy="1066800"/>
            </a:xfrm>
          </p:grpSpPr>
          <p:sp>
            <p:nvSpPr>
              <p:cNvPr id="23" name="아래쪽 화살표 설명선 22"/>
              <p:cNvSpPr/>
              <p:nvPr/>
            </p:nvSpPr>
            <p:spPr>
              <a:xfrm>
                <a:off x="0" y="114300"/>
                <a:ext cx="1463040" cy="952500"/>
              </a:xfrm>
              <a:prstGeom prst="downArrowCallou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50520" y="0"/>
                <a:ext cx="182880" cy="259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sz="1000" b="1" kern="10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↓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853440" y="0"/>
                <a:ext cx="182880" cy="260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sz="1000" b="1" kern="10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↓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743739" y="4526900"/>
              <a:ext cx="1194751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f</a:t>
              </a:r>
              <a:r>
                <a:rPr lang="en-US" altLang="ko-KR" dirty="0" smtClean="0"/>
                <a:t>rom   to</a:t>
              </a:r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r>
                <a:rPr lang="en-US" altLang="ko-KR"/>
                <a:t> </a:t>
              </a:r>
              <a:r>
                <a:rPr lang="en-US" altLang="ko-KR" smtClean="0"/>
                <a:t>    </a:t>
              </a:r>
              <a:r>
                <a:rPr lang="en-US" altLang="ko-KR"/>
                <a:t> </a:t>
              </a:r>
              <a:r>
                <a:rPr lang="en-US" altLang="ko-KR" smtClean="0"/>
                <a:t>   result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30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kern="100">
                <a:solidFill>
                  <a:srgbClr val="E9546B"/>
                </a:solidFill>
              </a:rPr>
              <a:t>2.</a:t>
            </a:r>
            <a:r>
              <a:rPr lang="en-US" altLang="ko-KR" kern="100"/>
              <a:t> </a:t>
            </a:r>
            <a:r>
              <a:rPr lang="ko-KR" altLang="en-US" kern="100" smtClean="0"/>
              <a:t>함수란</a:t>
            </a:r>
            <a:r>
              <a:rPr lang="en-US" altLang="ko-KR" kern="100" smtClean="0"/>
              <a:t>(</a:t>
            </a:r>
            <a:r>
              <a:rPr lang="en-US" altLang="ko-KR" kern="100" smtClean="0"/>
              <a:t>call by reference)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5507" y="1318906"/>
            <a:ext cx="8927962" cy="17235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sum(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from,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to, int* tot);</a:t>
            </a:r>
            <a:r>
              <a:rPr lang="en-US" altLang="ko-KR" sz="110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함수 </a:t>
            </a:r>
            <a:r>
              <a:rPr lang="ko-KR" alt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선언</a:t>
            </a:r>
            <a:r>
              <a:rPr lang="en-US" altLang="ko-KR" sz="160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함수명 </a:t>
            </a:r>
            <a:r>
              <a:rPr lang="en-US" altLang="ko-KR" sz="1600" smtClean="0">
                <a:solidFill>
                  <a:srgbClr val="008000"/>
                </a:solidFill>
                <a:latin typeface="Consolas" panose="020B0609020204030204" pitchFamily="49" charset="0"/>
              </a:rPr>
              <a:t>sum</a:t>
            </a:r>
            <a:r>
              <a:rPr lang="ko-KR" alt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과 같은 이름의 변수명은 못 씀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int tot;</a:t>
            </a:r>
            <a:endParaRPr lang="en-US" altLang="ko-KR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sum(1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100, &amp;tot);</a:t>
            </a:r>
            <a:r>
              <a:rPr lang="en-US" altLang="ko-KR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함수 호출</a:t>
            </a:r>
            <a:endParaRPr lang="en-US" altLang="ko-KR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3137" y="4307349"/>
            <a:ext cx="511033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함수 </a:t>
            </a:r>
            <a:r>
              <a:rPr lang="ko-KR" alt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정의</a:t>
            </a:r>
            <a:endParaRPr lang="en-US" altLang="ko-KR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sum(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from,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to, int* tot){ 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mtClean="0">
                <a:solidFill>
                  <a:srgbClr val="0000FF"/>
                </a:solidFill>
                <a:latin typeface="Consolas" panose="020B0609020204030204" pitchFamily="49" charset="0"/>
              </a:rPr>
              <a:t>*tot 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i=from ; i&lt;=to ; i++){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*tot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+= i;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18771" y="5906431"/>
            <a:ext cx="1085222" cy="542611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703393" y="2729950"/>
            <a:ext cx="2093985" cy="4571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51937" y="2245239"/>
            <a:ext cx="443346" cy="581859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25275" y="4526354"/>
            <a:ext cx="443346" cy="469149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687803" y="4518136"/>
            <a:ext cx="443346" cy="5818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34074" y="2200666"/>
            <a:ext cx="443346" cy="5818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312403" y="2608759"/>
            <a:ext cx="4434546" cy="1917594"/>
            <a:chOff x="2650565" y="2187336"/>
            <a:chExt cx="3096384" cy="2339017"/>
          </a:xfrm>
        </p:grpSpPr>
        <p:cxnSp>
          <p:nvCxnSpPr>
            <p:cNvPr id="14" name="구부러진 연결선 13"/>
            <p:cNvCxnSpPr>
              <a:stCxn id="11" idx="5"/>
              <a:endCxn id="12" idx="0"/>
            </p:cNvCxnSpPr>
            <p:nvPr/>
          </p:nvCxnSpPr>
          <p:spPr>
            <a:xfrm rot="16200000" flipH="1">
              <a:off x="3029248" y="1808653"/>
              <a:ext cx="2339017" cy="309638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76196" y="317217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rgbClr val="0000FF"/>
                  </a:solidFill>
                </a:rPr>
                <a:t>매개변수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917218" y="3444163"/>
            <a:ext cx="1563517" cy="2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B0F0"/>
                </a:solidFill>
              </a:rPr>
              <a:t>매개변수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93818" y="5278446"/>
            <a:ext cx="179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리턴값이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없으면 그냥 복귀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8943" y="4782636"/>
            <a:ext cx="1783080" cy="1758620"/>
            <a:chOff x="3559776" y="4526900"/>
            <a:chExt cx="1783080" cy="175862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559776" y="4532920"/>
              <a:ext cx="1783080" cy="17526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719796" y="4896232"/>
              <a:ext cx="1463040" cy="1066800"/>
              <a:chOff x="0" y="0"/>
              <a:chExt cx="1463040" cy="1066800"/>
            </a:xfrm>
          </p:grpSpPr>
          <p:sp>
            <p:nvSpPr>
              <p:cNvPr id="23" name="아래쪽 화살표 설명선 22"/>
              <p:cNvSpPr/>
              <p:nvPr/>
            </p:nvSpPr>
            <p:spPr>
              <a:xfrm>
                <a:off x="0" y="114300"/>
                <a:ext cx="1463040" cy="952500"/>
              </a:xfrm>
              <a:prstGeom prst="downArrowCallou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50520" y="0"/>
                <a:ext cx="182880" cy="259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sz="1000" b="1" kern="10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↓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853440" y="0"/>
                <a:ext cx="182880" cy="260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sz="1000" b="1" kern="10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↓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743739" y="4526900"/>
              <a:ext cx="1194751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f</a:t>
              </a:r>
              <a:r>
                <a:rPr lang="en-US" altLang="ko-KR" dirty="0" smtClean="0"/>
                <a:t>rom   to</a:t>
              </a:r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r>
                <a:rPr lang="en-US" altLang="ko-KR"/>
                <a:t> </a:t>
              </a:r>
              <a:r>
                <a:rPr lang="en-US" altLang="ko-KR" smtClean="0"/>
                <a:t>    </a:t>
              </a:r>
              <a:r>
                <a:rPr lang="en-US" altLang="ko-KR"/>
                <a:t> </a:t>
              </a:r>
              <a:r>
                <a:rPr lang="en-US" altLang="ko-KR" smtClean="0"/>
                <a:t>   result</a:t>
              </a:r>
              <a:endParaRPr lang="ko-KR" altLang="en-US" dirty="0"/>
            </a:p>
          </p:txBody>
        </p:sp>
      </p:grpSp>
      <p:cxnSp>
        <p:nvCxnSpPr>
          <p:cNvPr id="18" name="구부러진 연결선 17"/>
          <p:cNvCxnSpPr>
            <a:stCxn id="20" idx="4"/>
          </p:cNvCxnSpPr>
          <p:nvPr/>
        </p:nvCxnSpPr>
        <p:spPr>
          <a:xfrm rot="16200000" flipH="1">
            <a:off x="3227306" y="1310965"/>
            <a:ext cx="2000111" cy="4943229"/>
          </a:xfrm>
          <a:prstGeom prst="curved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7" idx="2"/>
            <a:endCxn id="8" idx="1"/>
          </p:cNvCxnSpPr>
          <p:nvPr/>
        </p:nvCxnSpPr>
        <p:spPr>
          <a:xfrm rot="10800000">
            <a:off x="703393" y="2752809"/>
            <a:ext cx="2815378" cy="3424928"/>
          </a:xfrm>
          <a:prstGeom prst="curvedConnector3">
            <a:avLst>
              <a:gd name="adj1" fmla="val 10812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082023" y="2245239"/>
            <a:ext cx="715355" cy="58185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645241" y="4465273"/>
            <a:ext cx="715355" cy="58185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구부러진 연결선 40"/>
          <p:cNvCxnSpPr>
            <a:stCxn id="37" idx="3"/>
          </p:cNvCxnSpPr>
          <p:nvPr/>
        </p:nvCxnSpPr>
        <p:spPr>
          <a:xfrm>
            <a:off x="2797378" y="2536169"/>
            <a:ext cx="5274626" cy="1929104"/>
          </a:xfrm>
          <a:prstGeom prst="curvedConnector3">
            <a:avLst>
              <a:gd name="adj1" fmla="val 9692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6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F26D1-CE98-6FF6-0F63-5BED4002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함수의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43B3F-D8F6-0187-CF5C-2E1A0B53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</a:t>
            </a:r>
            <a:r>
              <a:rPr lang="ko-KR" altLang="en-US" i="0" u="none" strike="noStrike" kern="100" baseline="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반환값이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없는 함수</a:t>
            </a:r>
            <a:endParaRPr lang="en-US" altLang="ko-KR" i="0" u="none" strike="noStrike" kern="100" baseline="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반환형을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void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선언한 함수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3EBE0F-A45E-39D1-B260-C2685F39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6" y="2812924"/>
            <a:ext cx="7562850" cy="35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8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F26D1-CE98-6FF6-0F63-5BED4002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함수의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43B3F-D8F6-0187-CF5C-2E1A0B53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i="0" u="none" strike="noStrike" kern="100" baseline="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반환값이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있는 함수</a:t>
            </a:r>
          </a:p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int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반환형으로 작성</a:t>
            </a:r>
          </a:p>
          <a:p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92E211-0F36-D4EE-7A21-D1801367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83789"/>
            <a:ext cx="6561227" cy="40027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AA7A00-D481-E4B5-1457-EB3C53E91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7" y="5668506"/>
            <a:ext cx="5071527" cy="101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96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F26D1-CE98-6FF6-0F63-5BED4002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함수의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43B3F-D8F6-0187-CF5C-2E1A0B53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</a:t>
            </a:r>
            <a:r>
              <a:rPr lang="en-US" altLang="ko-KR" i="0" u="none" strike="noStrike" kern="100" baseline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매개변수</a:t>
            </a:r>
            <a:r>
              <a:rPr lang="en-US" altLang="ko-KR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전달값</a:t>
            </a:r>
            <a:r>
              <a:rPr lang="en-US" altLang="ko-KR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없는 함수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전달값</a:t>
            </a:r>
            <a:endParaRPr lang="en-US" altLang="ko-KR" kern="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함수를 호출할 때 함수에 전달하는 값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함수에서는 이를 매개변수로 받는다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전달값이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없는 함수도 만들 수 있다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전달값이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없으면 매개변수도 필요 없으므로 함수를 선언할 때나 정의할 때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함수명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다음에 오는 소괄호에 아무것도 넣지 않는다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62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F26D1-CE98-6FF6-0F63-5BED4002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함수의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43B3F-D8F6-0187-CF5C-2E1A0B53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</a:t>
            </a:r>
            <a:r>
              <a:rPr lang="en-US" altLang="ko-KR" i="0" u="none" strike="noStrike" kern="100" baseline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매개변수</a:t>
            </a:r>
            <a:r>
              <a:rPr lang="en-US" altLang="ko-KR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전달값</a:t>
            </a:r>
            <a:r>
              <a:rPr lang="en-US" altLang="ko-KR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</a:t>
            </a:r>
            <a:r>
              <a:rPr lang="ko-KR" altLang="en-US" kern="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</a:t>
            </a:r>
            <a:r>
              <a:rPr lang="ko-KR" altLang="en-US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함수</a:t>
            </a:r>
          </a:p>
          <a:p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매개변수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(parameter) :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함수를 호출할 때 전달되는 값이 저장되는 변수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인수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(argument)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함수를 호출할 때 전달하는 값이나 변수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E0F0C4-146E-3D7C-A353-523573FF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624263"/>
            <a:ext cx="4733925" cy="1677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577949-0F9A-7B02-1179-494FEEC5E86C}"/>
              </a:ext>
            </a:extLst>
          </p:cNvPr>
          <p:cNvSpPr txBox="1"/>
          <p:nvPr/>
        </p:nvSpPr>
        <p:spPr>
          <a:xfrm>
            <a:off x="5514975" y="3888992"/>
            <a:ext cx="2413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b는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매개변수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1, 2는 인수</a:t>
            </a:r>
          </a:p>
        </p:txBody>
      </p:sp>
    </p:spTree>
    <p:extLst>
      <p:ext uri="{BB962C8B-B14F-4D97-AF65-F5344CB8AC3E}">
        <p14:creationId xmlns:p14="http://schemas.microsoft.com/office/powerpoint/2010/main" val="97900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F26D1-CE98-6FF6-0F63-5BED4002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함수의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43B3F-D8F6-0187-CF5C-2E1A0B53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(5) </a:t>
            </a:r>
            <a:r>
              <a:rPr lang="ko-KR" altLang="en-US" i="0" u="none" strike="noStrike" baseline="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반환값과</a:t>
            </a:r>
            <a:r>
              <a:rPr lang="ko-KR" altLang="en-US" i="0" u="none" strike="noStrike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i="0" u="none" strike="noStrike" baseline="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전달값이</a:t>
            </a:r>
            <a:r>
              <a:rPr lang="ko-KR" altLang="en-US" i="0" u="none" strike="noStrike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있는 함수</a:t>
            </a:r>
          </a:p>
          <a:p>
            <a:endParaRPr lang="en-US" altLang="ko-KR" b="0" i="0" u="none" strike="noStrike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함수 선언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(main()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위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함수 정의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(main()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아래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함수 호출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(main()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안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C8787C-DB66-F261-E310-B3B751B7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537" y="2633813"/>
            <a:ext cx="4419600" cy="7572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ABC83A-2A05-C347-726F-F31C818D5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26001"/>
            <a:ext cx="4447137" cy="17003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07C822-1FFF-C8DF-118A-BA012B631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278065"/>
            <a:ext cx="4419600" cy="77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3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D87EA-93EC-511C-830B-F770E4A9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365126"/>
            <a:ext cx="8259318" cy="1325563"/>
          </a:xfrm>
        </p:spPr>
        <p:txBody>
          <a:bodyPr>
            <a:normAutofit/>
          </a:bodyPr>
          <a:lstStyle/>
          <a:p>
            <a:r>
              <a:rPr lang="en-US" altLang="ko-KR" sz="4000" b="0" i="0" u="none" strike="noStrike" kern="100" baseline="0" smtClean="0">
                <a:solidFill>
                  <a:srgbClr val="E9546B"/>
                </a:solidFill>
                <a:ea typeface="G마켓 산스 TTF Medium" panose="02000000000000000000" pitchFamily="2" charset="-127"/>
              </a:rPr>
              <a:t>4.</a:t>
            </a:r>
            <a:r>
              <a:rPr lang="en-US" altLang="ko-KR" sz="4000" b="0" i="0" u="none" strike="noStrike" kern="100" baseline="0" smtClean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프로젝트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: </a:t>
            </a:r>
            <a:r>
              <a:rPr lang="en-US" altLang="ko-KR" sz="4000" kern="100"/>
              <a:t>1~3</a:t>
            </a:r>
            <a:r>
              <a:rPr lang="ko-KR" altLang="en-US" sz="4000" kern="100"/>
              <a:t>단계 구구단을 외자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5E423-45E7-B59A-F8E0-C1010E5F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11" y="1507809"/>
            <a:ext cx="8705088" cy="3442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kern="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</a:t>
            </a:r>
            <a:r>
              <a:rPr lang="ko-KR" altLang="en-US" i="0" u="none" strike="noStrike" kern="100" baseline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 </a:t>
            </a:r>
            <a:r>
              <a:rPr lang="ko-KR" altLang="en-US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생성하기 </a:t>
            </a:r>
            <a:r>
              <a:rPr lang="en-US" altLang="ko-KR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3</a:t>
            </a:r>
            <a:r>
              <a:rPr lang="ko-KR" altLang="en-US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단계 </a:t>
            </a:r>
            <a:r>
              <a:rPr lang="ko-KR" altLang="en-US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문제를 </a:t>
            </a:r>
            <a:r>
              <a:rPr lang="ko-KR" altLang="en-US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모두 맞추어야 </a:t>
            </a:r>
            <a:r>
              <a:rPr lang="ko-KR" altLang="en-US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성공</a:t>
            </a:r>
            <a:endParaRPr lang="ko-KR" altLang="en-US" i="0" u="none" strike="noStrike" kern="100" baseline="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풀기 </a:t>
            </a:r>
            <a:r>
              <a:rPr lang="en-US" altLang="ko-KR" kern="100" smtClean="0"/>
              <a:t>3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단계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반복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for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함수로 난수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리벨은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1~4/2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레벨은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5~8/3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레벨은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9~12</a:t>
            </a:r>
            <a:r>
              <a:rPr lang="en-US" altLang="ko-KR" kern="100" smtClean="0"/>
              <a:t>)</a:t>
            </a:r>
            <a:endParaRPr lang="en-US" altLang="ko-KR" b="0" i="0" u="none" strike="noStrike" kern="100" baseline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전처리기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지시문에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time</a:t>
            </a:r>
            <a:r>
              <a:rPr lang="en-US" altLang="ko-KR" b="0" i="0" u="none" strike="noStrike" kern="100" baseline="0" dirty="0" err="1">
                <a:latin typeface="YDVYMjOStd12"/>
                <a:ea typeface="나눔스퀘어라운드 Regular" panose="020B0600000101010101" pitchFamily="50" charset="-127"/>
              </a:rPr>
              <a:t>.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stdlib</a:t>
            </a:r>
            <a:r>
              <a:rPr lang="en-US" altLang="ko-KR" b="0" i="0" u="none" strike="noStrike" kern="100" baseline="0" dirty="0" err="1">
                <a:latin typeface="YDVYMjOStd12"/>
                <a:ea typeface="나눔스퀘어라운드 Regular" panose="020B0600000101010101" pitchFamily="50" charset="-127"/>
              </a:rPr>
              <a:t>.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</a:t>
            </a:r>
            <a:endParaRPr lang="en-US" altLang="ko-KR" b="0" i="0" u="none" strike="noStrike" kern="100" baseline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난수 초기화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문제가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화면에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 × y = </a:t>
            </a:r>
            <a:r>
              <a:rPr lang="en-US" altLang="ko-KR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구구단 출제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printf</a:t>
            </a:r>
            <a:r>
              <a:rPr lang="en-US" altLang="ko-KR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</a:t>
            </a:r>
            <a:endParaRPr lang="en-US" altLang="ko-KR" b="0" i="0" u="none" strike="noStrike" kern="100" baseline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kern="100" smtClean="0">
                <a:latin typeface="YDVYMjOStd12"/>
              </a:rPr>
              <a:t>비밀번호가 맞추면 다음 단계로</a:t>
            </a:r>
            <a:r>
              <a:rPr lang="en-US" altLang="ko-KR" kern="100" smtClean="0">
                <a:latin typeface="YDVYMjOStd12"/>
              </a:rPr>
              <a:t>, </a:t>
            </a:r>
            <a:r>
              <a:rPr lang="ko-KR" altLang="en-US" kern="100" smtClean="0">
                <a:latin typeface="YDVYMjOStd12"/>
              </a:rPr>
              <a:t>비밀번호가 틀리면 </a:t>
            </a:r>
            <a:r>
              <a:rPr lang="ko-KR" altLang="en-US" kern="100" smtClean="0">
                <a:latin typeface="YDVYMjOStd12"/>
              </a:rPr>
              <a:t>실패 종료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smtClean="0">
                <a:latin typeface="YDVYMjOStd12"/>
                <a:ea typeface="나눔스퀘어라운드 Regular" panose="020B0600000101010101" pitchFamily="50" charset="-127"/>
              </a:rPr>
              <a:t>3</a:t>
            </a:r>
            <a:r>
              <a:rPr lang="ko-KR" altLang="en-US" b="0" i="0" u="none" strike="noStrike" kern="100" baseline="0" smtClean="0">
                <a:latin typeface="YDVYMjOStd12"/>
                <a:ea typeface="나눔스퀘어라운드 Regular" panose="020B0600000101010101" pitchFamily="50" charset="-127"/>
              </a:rPr>
              <a:t>단계 모두 정담을 맞힐 경우 성공 메시지 출력</a:t>
            </a:r>
            <a:endParaRPr lang="ko-KR" altLang="en-US" b="0" i="0" u="none" strike="noStrike" kern="100" baseline="0" dirty="0">
              <a:latin typeface="YDVYMjOStd12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32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장에서 만드는 프로그램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함수란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함수의 종류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사칙연산 함수 만들기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</a:t>
            </a:r>
            <a:r>
              <a:rPr lang="en-US" altLang="ko-KR" sz="3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3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구구단을 외자 게임</a:t>
            </a:r>
            <a:endParaRPr lang="ko-KR" altLang="en-US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19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D87EA-93EC-511C-830B-F770E4A9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365126"/>
            <a:ext cx="8113014" cy="1325563"/>
          </a:xfrm>
        </p:spPr>
        <p:txBody>
          <a:bodyPr>
            <a:normAutofit/>
          </a:bodyPr>
          <a:lstStyle/>
          <a:p>
            <a:r>
              <a:rPr lang="en-US" altLang="ko-KR" sz="4000" b="0" i="0" u="none" strike="noStrike" kern="100" baseline="0" smtClean="0">
                <a:solidFill>
                  <a:srgbClr val="E9546B"/>
                </a:solidFill>
                <a:ea typeface="G마켓 산스 TTF Medium" panose="02000000000000000000" pitchFamily="2" charset="-127"/>
              </a:rPr>
              <a:t>4.</a:t>
            </a:r>
            <a:r>
              <a:rPr lang="en-US" altLang="ko-KR" sz="4000" b="0" i="0" u="none" strike="noStrike" kern="100" baseline="0" smtClean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프로젝트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: </a:t>
            </a:r>
            <a:r>
              <a:rPr lang="en-US" altLang="ko-KR" sz="4000" kern="100"/>
              <a:t>1~3</a:t>
            </a:r>
            <a:r>
              <a:rPr lang="ko-KR" altLang="en-US" sz="4000" kern="100"/>
              <a:t>단계 구구단을 외자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5E423-45E7-B59A-F8E0-C1010E5F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564368"/>
            <a:ext cx="85953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u="none" strike="noStrike" kern="100" baseline="0" dirty="0">
                <a:solidFill>
                  <a:srgbClr val="E9546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난수 생성 부분 </a:t>
            </a:r>
            <a:r>
              <a:rPr lang="ko-KR" altLang="en-US" b="0" i="0" u="none" strike="noStrike" kern="100" baseline="0">
                <a:solidFill>
                  <a:srgbClr val="E9546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함수로 </a:t>
            </a:r>
            <a:r>
              <a:rPr lang="ko-KR" altLang="en-US" b="0" i="0" u="none" strike="noStrike" kern="100" baseline="0" smtClean="0">
                <a:solidFill>
                  <a:srgbClr val="E9546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</a:t>
            </a:r>
            <a:r>
              <a:rPr lang="ko-KR" altLang="en-US" kern="100" smtClean="0">
                <a:solidFill>
                  <a:srgbClr val="E9546B"/>
                </a:solidFill>
              </a:rPr>
              <a:t>하기</a:t>
            </a:r>
            <a:endParaRPr lang="ko-KR" altLang="en-US" b="0" i="0" u="none" strike="noStrike" kern="100" baseline="0" dirty="0">
              <a:solidFill>
                <a:srgbClr val="E9546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난수 생성 </a:t>
            </a:r>
            <a:r>
              <a:rPr lang="en-US" altLang="ko-KR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int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getRandomNumber(int level) </a:t>
            </a:r>
            <a:r>
              <a:rPr lang="en-US" altLang="ko-KR" kern="100" smtClean="0"/>
              <a:t>call by value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선언 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반환형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int</a:t>
            </a:r>
          </a:p>
          <a:p>
            <a:pPr lvl="1"/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전달값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매개변수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int level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선언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정의 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점점 어려운 문제가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나오도록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정의</a:t>
            </a:r>
            <a:endParaRPr lang="en-US" altLang="ko-KR" b="0" i="0" u="none" strike="noStrike" kern="100" baseline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kern="100"/>
              <a:t>	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리벨은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1~4/2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레벨은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5~8/3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레벨은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9~12)</a:t>
            </a:r>
            <a:endParaRPr lang="en-US" altLang="ko-KR" b="0" i="0" u="none" strike="noStrike" kern="100" baseline="0" dirty="0">
              <a:latin typeface="YDVYMjOStd12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생성한 난수를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return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문으로 반환</a:t>
            </a:r>
          </a:p>
          <a:p>
            <a:endParaRPr lang="ko-KR" altLang="en-US" b="0" i="0" u="none" strike="noStrike" kern="100" baseline="0" dirty="0">
              <a:latin typeface="YDVYMjOStd12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33009" y="5488770"/>
            <a:ext cx="5541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getRandomNumber(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level){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리벨은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1~4/2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레벨은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5~8/3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레벨은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9~12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(rand()%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+ (level-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3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D87EA-93EC-511C-830B-F770E4A9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smtClean="0">
                <a:solidFill>
                  <a:srgbClr val="E9546B"/>
                </a:solidFill>
                <a:ea typeface="G마켓 산스 TTF Medium" panose="02000000000000000000" pitchFamily="2" charset="-127"/>
              </a:rPr>
              <a:t>4.</a:t>
            </a:r>
            <a:r>
              <a:rPr lang="en-US" altLang="ko-KR" sz="4000" b="0" i="0" u="none" strike="noStrike" kern="100" baseline="0" smtClean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프로젝트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: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비밀번호 마스터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5E423-45E7-B59A-F8E0-C1010E5F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02" y="1403594"/>
            <a:ext cx="88368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u="none" strike="noStrike" kern="100" baseline="0" dirty="0">
                <a:solidFill>
                  <a:srgbClr val="E9546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 출력 부분 </a:t>
            </a:r>
            <a:r>
              <a:rPr lang="ko-KR" altLang="en-US" b="0" i="0" u="none" strike="noStrike" kern="100" baseline="0">
                <a:solidFill>
                  <a:srgbClr val="E9546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함수로 </a:t>
            </a:r>
            <a:r>
              <a:rPr lang="ko-KR" altLang="en-US" kern="100" smtClean="0">
                <a:solidFill>
                  <a:srgbClr val="E9546B"/>
                </a:solidFill>
              </a:rPr>
              <a:t>구현하기</a:t>
            </a:r>
            <a:endParaRPr lang="en-US" altLang="ko-KR" b="0" i="0" u="none" strike="noStrike" kern="100" baseline="0" dirty="0">
              <a:solidFill>
                <a:srgbClr val="E9546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 출력 함수 </a:t>
            </a:r>
            <a:r>
              <a:rPr lang="en-US" altLang="ko-KR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void showQuestion(int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level, int num1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kern="100" smtClean="0"/>
              <a:t>int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num2)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call by value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선언 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반환형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void</a:t>
            </a:r>
            <a:endParaRPr lang="ko-KR" altLang="en-US" b="0" i="0" u="none" strike="noStrike" kern="100" baseline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main()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아래에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showQuestion()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 정의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몇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문제인지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printf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문으로 출력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 출력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printf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문으로 행 구분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비밀번호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문제의 정답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 안내 문구 출력</a:t>
            </a:r>
            <a:endParaRPr lang="ko-KR" altLang="en-US" b="0" i="0" u="none" strike="noStrike" kern="100" baseline="0" dirty="0">
              <a:latin typeface="YDVYMjOStd12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227701"/>
            <a:ext cx="66675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6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5D508-B2E2-1EF9-9A48-49FD3998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smtClean="0">
                <a:solidFill>
                  <a:srgbClr val="E9546B"/>
                </a:solidFill>
                <a:ea typeface="G마켓 산스 TTF Medium" panose="02000000000000000000" pitchFamily="2" charset="-127"/>
              </a:rPr>
              <a:t>4.</a:t>
            </a:r>
            <a:r>
              <a:rPr lang="en-US" altLang="ko-KR" sz="4000" b="0" i="0" u="none" strike="noStrike" kern="100" baseline="0" smtClean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프로젝트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: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비밀번호 마스터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978A2-0C18-3FAC-C1CB-E715F990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i="0" u="none" strike="noStrike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정답 </a:t>
            </a:r>
            <a:r>
              <a:rPr lang="ko-KR" altLang="en-US" i="0" u="none" strike="noStrike" baseline="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입력받기</a:t>
            </a:r>
            <a:endParaRPr lang="ko-KR" altLang="en-US" i="0" u="none" strike="noStrike" baseline="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b="0" i="0" u="none" strike="noStrike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baseline="0" dirty="0">
                <a:solidFill>
                  <a:srgbClr val="E9546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answer </a:t>
            </a:r>
            <a:r>
              <a:rPr lang="ko-KR" altLang="en-US" b="0" i="0" u="none" strike="noStrike" baseline="0" dirty="0">
                <a:solidFill>
                  <a:srgbClr val="E9546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변수에 저장될 답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입력값이 </a:t>
            </a:r>
            <a:r>
              <a:rPr lang="ko-KR" altLang="en-US" b="0" i="0" u="none" strike="noStrike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난수로 생성한 두 수를 곱한 값과 똑같은 경우 </a:t>
            </a:r>
            <a:r>
              <a:rPr lang="en-US" altLang="ko-KR" b="0" i="0" u="none" strike="noStrike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정답 </a:t>
            </a:r>
            <a:r>
              <a:rPr lang="ko-KR" altLang="en-US" b="0" i="0" u="none" strike="noStrike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메시지 </a:t>
            </a:r>
            <a:r>
              <a:rPr lang="ko-KR" altLang="en-US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표시하고 다음 단계 문제 출제</a:t>
            </a:r>
            <a:endParaRPr lang="ko-KR" altLang="en-US" b="0" i="0" u="none" strike="noStrike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두 </a:t>
            </a:r>
            <a:r>
              <a:rPr lang="ko-KR" altLang="en-US" b="0" i="0" u="none" strike="noStrike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수를 곱한 </a:t>
            </a:r>
            <a:r>
              <a:rPr lang="ko-KR" altLang="en-US" b="0" i="0" u="none" strike="noStrike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값과도</a:t>
            </a:r>
            <a:r>
              <a:rPr lang="ko-KR" altLang="en-US" b="0" i="0" u="none" strike="noStrike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같지 않은 경우 </a:t>
            </a:r>
            <a:r>
              <a:rPr lang="en-US" altLang="ko-KR" b="0" i="0" u="none" strike="noStrike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mtClean="0"/>
              <a:t>실패</a:t>
            </a:r>
            <a:r>
              <a:rPr lang="en-US" altLang="ko-KR" smtClean="0"/>
              <a:t> </a:t>
            </a:r>
            <a:r>
              <a:rPr lang="ko-KR" altLang="en-US" smtClean="0"/>
              <a:t>메시지 출력하고 종료</a:t>
            </a:r>
            <a:endParaRPr lang="en-US" altLang="ko-KR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단계 모두 정답을 맞힐 경우 </a:t>
            </a:r>
            <a:r>
              <a:rPr lang="ko-KR" altLang="en-US" b="0" i="0" u="none" strike="noStrike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성공</a:t>
            </a:r>
            <a:endParaRPr lang="ko-KR" altLang="en-US" b="0" i="0" u="none" strike="noStrike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36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7" y="3749644"/>
            <a:ext cx="3076575" cy="1733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866" y="3425445"/>
            <a:ext cx="3467100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26" y="369760"/>
            <a:ext cx="70770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3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1DA74-0F2E-AEFE-0AE3-4F1A3EF1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1.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이 장에서 만드는 프로그램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B997C-4F36-0583-4A21-09FF5B70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단계부터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단계까지 구구단을 외자 게임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8097"/>
          <a:stretch/>
        </p:blipFill>
        <p:spPr>
          <a:xfrm>
            <a:off x="1343405" y="2462022"/>
            <a:ext cx="6581395" cy="356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7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10F0-8D39-EDFF-B75F-A7BCDDE3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함수란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0FA3B-2C1E-AF06-DD4F-4842FEAC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u="none" strike="noStrike" kern="100" baseline="0" dirty="0"/>
              <a:t>값을 </a:t>
            </a:r>
            <a:r>
              <a:rPr lang="ko-KR" altLang="en-US" b="0" i="0" u="none" strike="noStrike" kern="100" baseline="0" dirty="0" err="1"/>
              <a:t>입력받아</a:t>
            </a:r>
            <a:r>
              <a:rPr lang="ko-KR" altLang="en-US" b="0" i="0" u="none" strike="noStrike" kern="100" baseline="0" dirty="0"/>
              <a:t> 어떤 작업을 한 후 그 </a:t>
            </a:r>
            <a:r>
              <a:rPr lang="ko-KR" altLang="en-US" b="0" i="0" u="none" strike="noStrike" kern="100" baseline="0"/>
              <a:t>결과를 </a:t>
            </a:r>
            <a:r>
              <a:rPr lang="ko-KR" altLang="en-US" kern="100" smtClean="0"/>
              <a:t>반환하는 것</a:t>
            </a:r>
            <a:r>
              <a:rPr lang="en-US" altLang="ko-KR" kern="100" smtClean="0"/>
              <a:t>(</a:t>
            </a:r>
            <a:r>
              <a:rPr lang="ko-KR" altLang="en-US" kern="100" smtClean="0"/>
              <a:t>반환하지 않을 수도 있음</a:t>
            </a:r>
            <a:r>
              <a:rPr lang="en-US" altLang="ko-KR" kern="100" smtClean="0"/>
              <a:t>)</a:t>
            </a:r>
            <a:endParaRPr lang="ko-KR" altLang="en-US" b="0" i="0" u="none" strike="noStrike" kern="100" baseline="0" dirty="0"/>
          </a:p>
          <a:p>
            <a:r>
              <a:rPr lang="en-US" altLang="ko-KR" kern="100" smtClean="0"/>
              <a:t>printf()</a:t>
            </a:r>
            <a:r>
              <a:rPr lang="ko-KR" altLang="en-US" kern="100" smtClean="0"/>
              <a:t>함수</a:t>
            </a:r>
            <a:r>
              <a:rPr lang="en-US" altLang="ko-KR" kern="100" smtClean="0"/>
              <a:t>, rand()</a:t>
            </a:r>
            <a:r>
              <a:rPr lang="ko-KR" altLang="en-US" kern="100" smtClean="0"/>
              <a:t>함수는 </a:t>
            </a:r>
            <a:r>
              <a:rPr lang="en-US" altLang="ko-KR" kern="100" smtClean="0"/>
              <a:t>C</a:t>
            </a:r>
            <a:r>
              <a:rPr lang="ko-KR" altLang="en-US" kern="100" smtClean="0"/>
              <a:t>표준 라이브러리에서 기본으로 제공하는 함수는 사용법만 익히면 쉽게 사용할 수 있다</a:t>
            </a:r>
            <a:r>
              <a:rPr lang="en-US" altLang="ko-KR" kern="100" smtClean="0"/>
              <a:t>(stdio.h</a:t>
            </a:r>
            <a:r>
              <a:rPr lang="ko-KR" altLang="en-US" kern="100"/>
              <a:t> </a:t>
            </a:r>
            <a:r>
              <a:rPr lang="ko-KR" altLang="en-US" kern="100" smtClean="0"/>
              <a:t>해더파일에 포함</a:t>
            </a:r>
            <a:r>
              <a:rPr lang="en-US" altLang="ko-KR" kern="100" smtClean="0"/>
              <a:t>)</a:t>
            </a:r>
          </a:p>
          <a:p>
            <a:r>
              <a:rPr lang="ko-KR" altLang="en-US" b="0" i="0" u="none" strike="noStrike" kern="100" baseline="0" smtClean="0"/>
              <a:t>사용자가 원하는 기능만 가진 함수를 사용하려면</a:t>
            </a:r>
            <a:r>
              <a:rPr lang="ko-KR" altLang="en-US" b="0" i="0" u="none" strike="noStrike" kern="100" smtClean="0"/>
              <a:t> 사용자정의 함수를 만들어야 한다</a:t>
            </a:r>
            <a:r>
              <a:rPr lang="en-US" altLang="ko-KR" b="0" i="0" u="none" strike="noStrike" kern="100" smtClean="0"/>
              <a:t>.</a:t>
            </a:r>
            <a:endParaRPr lang="ko-KR" altLang="en-US" b="0" i="0" u="none" strike="noStrike" kern="100" baseline="0" dirty="0"/>
          </a:p>
        </p:txBody>
      </p:sp>
    </p:spTree>
    <p:extLst>
      <p:ext uri="{BB962C8B-B14F-4D97-AF65-F5344CB8AC3E}">
        <p14:creationId xmlns:p14="http://schemas.microsoft.com/office/powerpoint/2010/main" val="122736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10F0-8D39-EDFF-B75F-A7BCDDE3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함수란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0FA3B-2C1E-AF06-DD4F-4842FEA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05" y="1411604"/>
            <a:ext cx="7886700" cy="515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</a:t>
            </a:r>
            <a:r>
              <a:rPr lang="ko-KR" altLang="en-US" b="0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 누적하기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406255" y="1669424"/>
            <a:ext cx="4495225" cy="1231689"/>
            <a:chOff x="4406254" y="4230357"/>
            <a:chExt cx="4495225" cy="12316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BC6174C-8343-BA41-4D0E-FB5C02B5C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923" t="60412" b="22587"/>
            <a:stretch/>
          </p:blipFill>
          <p:spPr>
            <a:xfrm>
              <a:off x="4406255" y="4230357"/>
              <a:ext cx="4495224" cy="114551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4079" y="4667880"/>
              <a:ext cx="4219575" cy="5715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C6174C-8343-BA41-4D0E-FB5C02B5C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923" t="93129" b="3028"/>
            <a:stretch/>
          </p:blipFill>
          <p:spPr>
            <a:xfrm>
              <a:off x="4406254" y="5203097"/>
              <a:ext cx="4495224" cy="258949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338753" y="2364768"/>
            <a:ext cx="84106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b=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tot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i=a ; i&lt;=b ; i++){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   tot += i;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printf(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%d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까지의 누적합은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%d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a, b, tot);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a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 b=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tot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i=a ; i&lt;=b ; i++){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   tot += i;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printf(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%d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까지의 누적합은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%d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a, b, tot);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98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10F0-8D39-EDFF-B75F-A7BCDDE3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함수란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0FA3B-2C1E-AF06-DD4F-4842FEAC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i="0" u="none" strike="noStrike" baseline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함수로 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누적하기</a:t>
            </a:r>
            <a:endParaRPr lang="ko-KR" altLang="en-US" i="0" u="none" strike="noStrike" baseline="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b="0" i="0" u="none" strike="noStrike" kern="100" baseline="0" dirty="0"/>
          </a:p>
          <a:p>
            <a:r>
              <a:rPr lang="ko-KR" altLang="en-US" b="0" i="0" u="none" strike="noStrike" kern="100" baseline="0" dirty="0"/>
              <a:t>함수 선언</a:t>
            </a:r>
            <a:endParaRPr lang="en-US" altLang="ko-KR" b="0" i="0" u="none" strike="noStrike" kern="100" baseline="0" dirty="0"/>
          </a:p>
          <a:p>
            <a:pPr lvl="1"/>
            <a:r>
              <a:rPr lang="ko-KR" altLang="en-US" b="0" i="0" u="none" strike="noStrike" kern="100" baseline="0" dirty="0"/>
              <a:t>컴파일러에 ‘이런 함수를 쓸 </a:t>
            </a:r>
            <a:r>
              <a:rPr lang="ko-KR" altLang="en-US" b="0" i="0" u="none" strike="noStrike" kern="100" baseline="0" dirty="0" err="1"/>
              <a:t>거야’라고</a:t>
            </a:r>
            <a:r>
              <a:rPr lang="ko-KR" altLang="en-US" b="0" i="0" u="none" strike="noStrike" kern="100" baseline="0" dirty="0"/>
              <a:t> 알려 주는 것</a:t>
            </a:r>
            <a:endParaRPr lang="en-US" altLang="ko-KR" b="0" i="0" u="none" strike="noStrike" kern="100" baseline="0" dirty="0"/>
          </a:p>
          <a:p>
            <a:pPr lvl="1"/>
            <a:r>
              <a:rPr lang="en-US" altLang="ko-KR" b="0" i="0" u="none" strike="noStrike" kern="100" baseline="0" dirty="0"/>
              <a:t>main() </a:t>
            </a:r>
            <a:r>
              <a:rPr lang="ko-KR" altLang="en-US" b="0" i="0" u="none" strike="noStrike" kern="100" baseline="0" dirty="0"/>
              <a:t>함수 위쪽에 작성</a:t>
            </a:r>
          </a:p>
          <a:p>
            <a:r>
              <a:rPr lang="ko-KR" altLang="en-US" b="0" i="0" u="none" strike="noStrike" kern="100" baseline="0" dirty="0"/>
              <a:t>함수 정의</a:t>
            </a:r>
            <a:endParaRPr lang="en-US" altLang="ko-KR" b="0" i="0" u="none" strike="noStrike" kern="100" baseline="0" dirty="0"/>
          </a:p>
          <a:p>
            <a:pPr lvl="1"/>
            <a:r>
              <a:rPr lang="ko-KR" altLang="en-US" b="0" i="0" u="none" strike="noStrike" kern="100" baseline="0" dirty="0"/>
              <a:t>함수가 어떤 일을 할지 정의하는 것</a:t>
            </a:r>
            <a:endParaRPr lang="en-US" altLang="ko-KR" b="0" i="0" u="none" strike="noStrike" kern="100" baseline="0" dirty="0"/>
          </a:p>
          <a:p>
            <a:pPr lvl="1"/>
            <a:r>
              <a:rPr lang="en-US" altLang="ko-KR" b="0" i="0" u="none" strike="noStrike" kern="100" baseline="0" dirty="0"/>
              <a:t>main() </a:t>
            </a:r>
            <a:r>
              <a:rPr lang="ko-KR" altLang="en-US" b="0" i="0" u="none" strike="noStrike" kern="100" baseline="0" dirty="0"/>
              <a:t>함수 아래쪽에 작성</a:t>
            </a:r>
          </a:p>
          <a:p>
            <a:r>
              <a:rPr lang="ko-KR" altLang="en-US" b="0" i="0" u="none" strike="noStrike" kern="100" baseline="0" dirty="0"/>
              <a:t>함수 호출</a:t>
            </a:r>
            <a:endParaRPr lang="en-US" altLang="ko-KR" b="0" i="0" u="none" strike="noStrike" kern="100" baseline="0" dirty="0"/>
          </a:p>
          <a:p>
            <a:pPr lvl="1"/>
            <a:r>
              <a:rPr lang="en-US" altLang="ko-KR" b="0" i="0" u="none" strike="noStrike" kern="100" baseline="0" dirty="0"/>
              <a:t>‘</a:t>
            </a:r>
            <a:r>
              <a:rPr lang="ko-KR" altLang="en-US" b="0" i="0" u="none" strike="noStrike" kern="100" baseline="0" dirty="0"/>
              <a:t>함수에 어떤 값을 전달해 어떤 작업을 </a:t>
            </a:r>
            <a:r>
              <a:rPr lang="ko-KR" altLang="en-US" b="0" i="0" u="none" strike="noStrike" kern="100" baseline="0" dirty="0" err="1"/>
              <a:t>하라’고</a:t>
            </a:r>
            <a:r>
              <a:rPr lang="ko-KR" altLang="en-US" b="0" i="0" u="none" strike="noStrike" kern="100" baseline="0" dirty="0"/>
              <a:t> 명령하는 것</a:t>
            </a:r>
          </a:p>
        </p:txBody>
      </p:sp>
    </p:spTree>
    <p:extLst>
      <p:ext uri="{BB962C8B-B14F-4D97-AF65-F5344CB8AC3E}">
        <p14:creationId xmlns:p14="http://schemas.microsoft.com/office/powerpoint/2010/main" val="319916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10F0-8D39-EDFF-B75F-A7BCDDE3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함수란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0FA3B-2C1E-AF06-DD4F-4842FEAC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i="0" u="none" strike="noStrike" baseline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함수로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누적하기</a:t>
            </a:r>
          </a:p>
          <a:p>
            <a:endParaRPr lang="en-US" altLang="ko-KR" b="0" i="0" u="none" strike="noStrike" kern="100" baseline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21D8B2-5CD4-C154-51CA-7A5C1423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633662"/>
            <a:ext cx="5638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5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10F0-8D39-EDFF-B75F-A7BCDDE3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함수란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0FA3B-2C1E-AF06-DD4F-4842FEAC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</a:t>
            </a:r>
            <a:r>
              <a:rPr lang="ko-KR" altLang="en-US" i="0" u="none" strike="noStrike" baseline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함수로 </a:t>
            </a:r>
            <a:r>
              <a:rPr lang="ko-KR" altLang="en-US" i="0" u="none" strike="noStrike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누적하기</a:t>
            </a:r>
            <a:endParaRPr lang="en-US" altLang="ko-KR" i="0" u="none" strike="noStrike" baseline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b="0" i="0" u="none" strike="noStrike" kern="100" baseline="0" dirty="0"/>
          </a:p>
          <a:p>
            <a:pPr marL="0" indent="0">
              <a:buNone/>
            </a:pPr>
            <a:r>
              <a:rPr lang="ko-KR" altLang="en-US" b="0" i="0" u="none" strike="noStrike" kern="100" baseline="0" dirty="0"/>
              <a:t>함수를 사용하는 이유</a:t>
            </a:r>
          </a:p>
          <a:p>
            <a:r>
              <a:rPr lang="ko-KR" altLang="en-US" b="0" i="0" u="none" strike="noStrike" kern="100" baseline="0" dirty="0"/>
              <a:t>첫째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코드 중복을 방지하고 효율적으로 프로그래밍할 수 있다</a:t>
            </a:r>
            <a:r>
              <a:rPr lang="en-US" altLang="ko-KR" b="0" i="0" u="none" strike="noStrike" kern="100" baseline="0" dirty="0"/>
              <a:t>.</a:t>
            </a:r>
          </a:p>
          <a:p>
            <a:r>
              <a:rPr lang="ko-KR" altLang="en-US" b="0" i="0" u="none" strike="noStrike" kern="100" baseline="0" dirty="0"/>
              <a:t>둘째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다른 프로젝트에 재사용할 수 있다</a:t>
            </a:r>
            <a:r>
              <a:rPr lang="en-US" altLang="ko-KR" b="0" i="0" u="none" strike="noStrike" kern="100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390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10F0-8D39-EDFF-B75F-A7BCDDE3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함수란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0FA3B-2C1E-AF06-DD4F-4842FEAC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0" u="none" strike="noStrike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(3) </a:t>
            </a:r>
            <a:r>
              <a:rPr lang="ko-KR" altLang="en-US" i="0" u="none" strike="noStrike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 정의 함수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표준 함수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언어에 이미 만들어져 있는 함수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프로그램을 작성할 때 형식에 맞춰 가져다 쓰기만 하면 된다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정의 함수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사용자가 직접 만들어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정의해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사용하는 함수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어떤 작업을 반복해야 하는데 표준 함수가 없을 때 직접 만들 수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있다</a:t>
            </a:r>
            <a:r>
              <a:rPr lang="en-US" altLang="ko-KR" b="0" i="0" u="none" strike="noStrike" kern="100" baseline="0" smtClean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43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5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817</Words>
  <Application>Microsoft Office PowerPoint</Application>
  <PresentationFormat>화면 슬라이드 쇼(4:3)</PresentationFormat>
  <Paragraphs>185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G마켓 산스 TTF Bold</vt:lpstr>
      <vt:lpstr>G마켓 산스 TTF Medium</vt:lpstr>
      <vt:lpstr>YDVYMjOStd12</vt:lpstr>
      <vt:lpstr>나눔스퀘어라운드 Regular</vt:lpstr>
      <vt:lpstr>맑은 고딕</vt:lpstr>
      <vt:lpstr>Arial</vt:lpstr>
      <vt:lpstr>Calibri</vt:lpstr>
      <vt:lpstr>Calibri Light</vt:lpstr>
      <vt:lpstr>Consolas</vt:lpstr>
      <vt:lpstr>Times New Roman</vt:lpstr>
      <vt:lpstr>Wingdings</vt:lpstr>
      <vt:lpstr>Office 테마</vt:lpstr>
      <vt:lpstr>5장 같은 일 한곳에서 처리하기 : 함수</vt:lpstr>
      <vt:lpstr>PowerPoint 프레젠테이션</vt:lpstr>
      <vt:lpstr>1. 이 장에서 만드는 프로그램</vt:lpstr>
      <vt:lpstr>2. 함수란</vt:lpstr>
      <vt:lpstr>2. 함수란</vt:lpstr>
      <vt:lpstr>2. 함수란</vt:lpstr>
      <vt:lpstr>2. 함수란</vt:lpstr>
      <vt:lpstr>2. 함수란</vt:lpstr>
      <vt:lpstr>2. 함수란</vt:lpstr>
      <vt:lpstr>2. 함수란</vt:lpstr>
      <vt:lpstr>2. 함수란</vt:lpstr>
      <vt:lpstr>2. 함수란(call by value)</vt:lpstr>
      <vt:lpstr>2. 함수란(call by reference)</vt:lpstr>
      <vt:lpstr>3. 함수의 종류</vt:lpstr>
      <vt:lpstr>3. 함수의 종류</vt:lpstr>
      <vt:lpstr>3. 함수의 종류</vt:lpstr>
      <vt:lpstr>3. 함수의 종류</vt:lpstr>
      <vt:lpstr>3. 함수의 종류</vt:lpstr>
      <vt:lpstr>4. 프로젝트: 1~3단계 구구단을 외자</vt:lpstr>
      <vt:lpstr>4. 프로젝트: 1~3단계 구구단을 외자</vt:lpstr>
      <vt:lpstr>4. 프로젝트: 비밀번호 마스터</vt:lpstr>
      <vt:lpstr>4. 프로젝트: 비밀번호 마스터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Jiyeon</dc:creator>
  <cp:lastModifiedBy>YI</cp:lastModifiedBy>
  <cp:revision>86</cp:revision>
  <dcterms:created xsi:type="dcterms:W3CDTF">2022-09-21T08:07:38Z</dcterms:created>
  <dcterms:modified xsi:type="dcterms:W3CDTF">2024-05-27T13:28:33Z</dcterms:modified>
</cp:coreProperties>
</file>