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3" r:id="rId4"/>
    <p:sldId id="264" r:id="rId5"/>
    <p:sldId id="265" r:id="rId6"/>
    <p:sldId id="266" r:id="rId7"/>
    <p:sldId id="262" r:id="rId8"/>
    <p:sldId id="259" r:id="rId9"/>
    <p:sldId id="258" r:id="rId10"/>
    <p:sldId id="260" r:id="rId11"/>
    <p:sldId id="261" r:id="rId12"/>
  </p:sldIdLst>
  <p:sldSz cx="9144000" cy="5143500" type="screen16x9"/>
  <p:notesSz cx="6858000" cy="9144000"/>
  <p:embeddedFontLst>
    <p:embeddedFont>
      <p:font typeface="Roboto Slab" panose="02020500000000000000" charset="0"/>
      <p:regular r:id="rId14"/>
      <p:bold r:id="rId15"/>
    </p:embeddedFont>
    <p:embeddedFont>
      <p:font typeface="Roboto" panose="02020500000000000000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43632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448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22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983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427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584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343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323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411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179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774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83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zh-TW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ong374561@chivincent.ne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Lab 03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重複執行與亂數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授課：ANT 實驗室</a:t>
            </a:r>
          </a:p>
        </p:txBody>
      </p:sp>
      <p:pic>
        <p:nvPicPr>
          <p:cNvPr id="65" name="Shape 65" descr="by-nc-s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875" y="0"/>
            <a:ext cx="1144125" cy="4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4442400" y="4828500"/>
            <a:ext cx="47016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簡報製作：Vincent Chi</a:t>
            </a:r>
            <a:r>
              <a:rPr lang="zh-TW"/>
              <a:t> </a:t>
            </a:r>
            <a:r>
              <a:rPr lang="zh-TW">
                <a:solidFill>
                  <a:srgbClr val="FFFFFF"/>
                </a:solidFill>
              </a:rPr>
              <a:t>&lt;</a:t>
            </a:r>
            <a:r>
              <a:rPr lang="zh-TW"/>
              <a:t> </a:t>
            </a:r>
            <a:r>
              <a:rPr lang="zh-TW" u="sng">
                <a:solidFill>
                  <a:srgbClr val="8BC34A"/>
                </a:solidFill>
                <a:hlinkClick r:id="rId4"/>
              </a:rPr>
              <a:t>song374561@chivincent.net</a:t>
            </a:r>
            <a:r>
              <a:rPr lang="zh-TW"/>
              <a:t> </a:t>
            </a:r>
            <a:r>
              <a:rPr lang="zh-TW">
                <a:solidFill>
                  <a:srgbClr val="FFFFFF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作業一：</a:t>
            </a:r>
            <a:r>
              <a:rPr lang="zh-TW" smtClean="0"/>
              <a:t>1</a:t>
            </a:r>
            <a:r>
              <a:rPr lang="en-US" altLang="zh-TW" smtClean="0"/>
              <a:t>8</a:t>
            </a:r>
            <a:r>
              <a:rPr lang="zh-TW" smtClean="0"/>
              <a:t> </a:t>
            </a:r>
            <a:r>
              <a:rPr lang="zh-TW"/>
              <a:t>x </a:t>
            </a:r>
            <a:r>
              <a:rPr lang="zh-TW" smtClean="0"/>
              <a:t>1</a:t>
            </a:r>
            <a:r>
              <a:rPr lang="en-US" altLang="zh-TW" smtClean="0"/>
              <a:t>8</a:t>
            </a:r>
            <a:r>
              <a:rPr lang="zh-TW" smtClean="0"/>
              <a:t>乘法表</a:t>
            </a:r>
            <a:endParaRPr lang="zh-TW"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作業內容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試實作一程式，利用迴圈輸出 1</a:t>
            </a:r>
            <a:r>
              <a:rPr lang="en-US" altLang="zh-TW" dirty="0"/>
              <a:t>8</a:t>
            </a:r>
            <a:r>
              <a:rPr lang="zh-TW" dirty="0"/>
              <a:t> x 1</a:t>
            </a:r>
            <a:r>
              <a:rPr lang="en-US" altLang="zh-TW"/>
              <a:t>8</a:t>
            </a:r>
            <a:r>
              <a:rPr lang="zh-TW"/>
              <a:t> </a:t>
            </a:r>
            <a:r>
              <a:rPr lang="zh-TW" dirty="0"/>
              <a:t>乘法表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繳交內容</a:t>
            </a:r>
          </a:p>
          <a:p>
            <a:pPr marL="914400" lvl="1" indent="-228600">
              <a:spcBef>
                <a:spcPts val="0"/>
              </a:spcBef>
            </a:pPr>
            <a:r>
              <a:rPr lang="zh-TW" dirty="0"/>
              <a:t>.c 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作業二：Uva 10346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作業內容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Uva 10346 AC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繳交內容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.c 檔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.pdf </a:t>
            </a:r>
            <a:r>
              <a:rPr lang="zh-TW" smtClean="0"/>
              <a:t>檔</a:t>
            </a:r>
            <a:endParaRPr lang="en-US" altLang="zh-TW" smtClean="0"/>
          </a:p>
          <a:p>
            <a:pPr marL="914400" lvl="1" indent="-228600" rtl="0">
              <a:spcBef>
                <a:spcPts val="0"/>
              </a:spcBef>
            </a:pPr>
            <a:r>
              <a:rPr lang="en-US" altLang="zh-TW"/>
              <a:t>	</a:t>
            </a:r>
            <a:r>
              <a:rPr lang="zh-TW" smtClean="0"/>
              <a:t>請</a:t>
            </a:r>
            <a:r>
              <a:rPr lang="zh-TW"/>
              <a:t>詳述解題思路與解題流程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實驗一：重複執行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實驗目的</a:t>
            </a:r>
          </a:p>
          <a:p>
            <a:pPr marL="914400" lvl="1" indent="-228600"/>
            <a:r>
              <a:rPr lang="zh-TW" altLang="zh-TW" dirty="0"/>
              <a:t>瞭解 for 的意義與</a:t>
            </a:r>
            <a:r>
              <a:rPr lang="zh-TW" altLang="zh-TW" dirty="0" smtClean="0"/>
              <a:t>用法</a:t>
            </a:r>
            <a:endParaRPr lang="en-US" altLang="zh-TW" dirty="0" smtClean="0"/>
          </a:p>
          <a:p>
            <a:pPr marL="914400" lvl="1" indent="-228600" rtl="0">
              <a:spcBef>
                <a:spcPts val="0"/>
              </a:spcBef>
            </a:pPr>
            <a:r>
              <a:rPr lang="zh-TW" dirty="0" smtClean="0"/>
              <a:t>瞭解 </a:t>
            </a:r>
            <a:r>
              <a:rPr lang="zh-TW" dirty="0"/>
              <a:t>while 的意義與用法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瞭解 do while 的意思與用法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 smtClean="0"/>
              <a:t>瞭解 </a:t>
            </a:r>
            <a:r>
              <a:rPr lang="zh-TW" dirty="0"/>
              <a:t>break 與 continue 在迴圈中的</a:t>
            </a:r>
            <a:r>
              <a:rPr lang="zh-TW" dirty="0" smtClean="0"/>
              <a:t>意義</a:t>
            </a:r>
            <a:endParaRPr 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實驗一：重複</a:t>
            </a:r>
            <a:r>
              <a:rPr lang="zh-TW" smtClean="0"/>
              <a:t>執行</a:t>
            </a:r>
            <a:r>
              <a:rPr lang="en-US" altLang="zh-TW" smtClean="0"/>
              <a:t> – for  loop</a:t>
            </a:r>
            <a:endParaRPr lang="zh-TW"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5454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TW" altLang="en-US" dirty="0" smtClean="0"/>
              <a:t>利用</a:t>
            </a:r>
            <a:r>
              <a:rPr lang="zh-TW" altLang="en-US" b="1" dirty="0" smtClean="0">
                <a:solidFill>
                  <a:srgbClr val="FFFF00"/>
                </a:solidFill>
              </a:rPr>
              <a:t>數值變數</a:t>
            </a:r>
            <a:r>
              <a:rPr lang="zh-TW" altLang="en-US" dirty="0" smtClean="0"/>
              <a:t>來限制迴圈次數</a:t>
            </a:r>
            <a:endParaRPr lang="en-US" altLang="zh-TW" dirty="0" smtClean="0"/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TW" altLang="en-US" dirty="0" smtClean="0"/>
              <a:t>三個表達式參數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cond</a:t>
            </a:r>
            <a:r>
              <a:rPr lang="en-US" altLang="zh-TW" dirty="0" smtClean="0"/>
              <a:t> , loop)</a:t>
            </a:r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dirty="0"/>
              <a:t>f</a:t>
            </a:r>
            <a:r>
              <a:rPr lang="en-US" altLang="zh-TW" dirty="0" smtClean="0"/>
              <a:t>or</a:t>
            </a:r>
            <a:r>
              <a:rPr lang="zh-TW" altLang="en-US" dirty="0" smtClean="0"/>
              <a:t>迴圈內可以改變條件的變數</a:t>
            </a:r>
            <a:endParaRPr lang="en-US" altLang="zh-TW" dirty="0" smtClean="0"/>
          </a:p>
          <a:p>
            <a:pPr marL="457200" lvl="0" indent="-228600" rt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/>
              <a:t>	</a:t>
            </a:r>
          </a:p>
          <a:p>
            <a:pPr marL="457200" lvl="0" indent="-228600" rtl="0">
              <a:lnSpc>
                <a:spcPct val="50000"/>
              </a:lnSpc>
              <a:spcBef>
                <a:spcPts val="0"/>
              </a:spcBef>
            </a:pPr>
            <a:r>
              <a:rPr lang="en-US" altLang="zh-TW" b="1" dirty="0">
                <a:solidFill>
                  <a:srgbClr val="FFFF00"/>
                </a:solidFill>
              </a:rPr>
              <a:t>	</a:t>
            </a:r>
            <a:r>
              <a:rPr lang="en-US" altLang="zh-TW" b="1" dirty="0" smtClean="0">
                <a:solidFill>
                  <a:srgbClr val="FFFF00"/>
                </a:solidFill>
              </a:rPr>
              <a:t>for (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int</a:t>
            </a:r>
            <a:r>
              <a:rPr lang="en-US" altLang="zh-TW" b="1" dirty="0" smtClean="0">
                <a:solidFill>
                  <a:srgbClr val="FFFF00"/>
                </a:solidFill>
              </a:rPr>
              <a:t> 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i</a:t>
            </a:r>
            <a:r>
              <a:rPr lang="en-US" altLang="zh-TW" b="1" dirty="0" smtClean="0">
                <a:solidFill>
                  <a:srgbClr val="FFFF00"/>
                </a:solidFill>
              </a:rPr>
              <a:t> =  0 ; 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i</a:t>
            </a:r>
            <a:r>
              <a:rPr lang="en-US" altLang="zh-TW" b="1" dirty="0" smtClean="0">
                <a:solidFill>
                  <a:srgbClr val="FFFF00"/>
                </a:solidFill>
              </a:rPr>
              <a:t>  &lt; 10  ; 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i</a:t>
            </a:r>
            <a:r>
              <a:rPr lang="en-US" altLang="zh-TW" b="1" dirty="0" smtClean="0">
                <a:solidFill>
                  <a:srgbClr val="FFFF00"/>
                </a:solidFill>
              </a:rPr>
              <a:t> ++ )</a:t>
            </a:r>
          </a:p>
          <a:p>
            <a:pPr marL="457200" lvl="0" indent="-228600" rtl="0">
              <a:lnSpc>
                <a:spcPct val="50000"/>
              </a:lnSpc>
              <a:spcBef>
                <a:spcPts val="0"/>
              </a:spcBef>
            </a:pPr>
            <a:r>
              <a:rPr lang="en-US" altLang="zh-TW" b="1" dirty="0">
                <a:solidFill>
                  <a:srgbClr val="FFFF00"/>
                </a:solidFill>
              </a:rPr>
              <a:t>	</a:t>
            </a:r>
            <a:r>
              <a:rPr lang="en-US" altLang="zh-TW" b="1" dirty="0" smtClean="0">
                <a:solidFill>
                  <a:srgbClr val="FFFF00"/>
                </a:solidFill>
              </a:rPr>
              <a:t>{</a:t>
            </a:r>
            <a:r>
              <a:rPr lang="zh-TW" altLang="en-US" b="1" dirty="0" smtClean="0">
                <a:solidFill>
                  <a:srgbClr val="FFFF00"/>
                </a:solidFill>
              </a:rPr>
              <a:t>      </a:t>
            </a:r>
            <a:endParaRPr lang="en-US" altLang="zh-TW" b="1" dirty="0">
              <a:solidFill>
                <a:srgbClr val="FFFF00"/>
              </a:solidFill>
            </a:endParaRPr>
          </a:p>
          <a:p>
            <a:pPr marL="457200" lvl="0" indent="-228600" rtl="0">
              <a:lnSpc>
                <a:spcPct val="50000"/>
              </a:lnSpc>
              <a:spcBef>
                <a:spcPts val="0"/>
              </a:spcBef>
            </a:pPr>
            <a:r>
              <a:rPr lang="en-US" altLang="zh-TW" b="1" dirty="0" smtClean="0">
                <a:solidFill>
                  <a:srgbClr val="FFFF00"/>
                </a:solidFill>
              </a:rPr>
              <a:t>		//</a:t>
            </a:r>
            <a:r>
              <a:rPr lang="zh-TW" altLang="en-US" b="1" dirty="0" smtClean="0">
                <a:solidFill>
                  <a:srgbClr val="FFFF00"/>
                </a:solidFill>
              </a:rPr>
              <a:t> </a:t>
            </a:r>
            <a:r>
              <a:rPr lang="en-US" altLang="zh-TW" b="1" dirty="0" smtClean="0">
                <a:solidFill>
                  <a:srgbClr val="FFFF00"/>
                </a:solidFill>
              </a:rPr>
              <a:t>any </a:t>
            </a:r>
            <a:r>
              <a:rPr lang="en-US" altLang="zh-TW" b="1" dirty="0" smtClean="0">
                <a:solidFill>
                  <a:srgbClr val="FFFF00"/>
                </a:solidFill>
              </a:rPr>
              <a:t>codes</a:t>
            </a:r>
          </a:p>
          <a:p>
            <a:pPr marL="457200" lvl="0" indent="-228600" rtl="0">
              <a:lnSpc>
                <a:spcPct val="50000"/>
              </a:lnSpc>
              <a:spcBef>
                <a:spcPts val="0"/>
              </a:spcBef>
            </a:pPr>
            <a:r>
              <a:rPr lang="en-US" altLang="zh-TW" b="1" dirty="0">
                <a:solidFill>
                  <a:srgbClr val="FFFF00"/>
                </a:solidFill>
              </a:rPr>
              <a:t>	</a:t>
            </a:r>
            <a:r>
              <a:rPr lang="en-US" altLang="zh-TW" b="1" dirty="0" smtClean="0">
                <a:solidFill>
                  <a:srgbClr val="FFFF00"/>
                </a:solidFill>
              </a:rPr>
              <a:t>}</a:t>
            </a:r>
            <a:endParaRPr lang="zh-TW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7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實驗一：重複</a:t>
            </a:r>
            <a:r>
              <a:rPr lang="zh-TW" smtClean="0"/>
              <a:t>執行</a:t>
            </a:r>
            <a:r>
              <a:rPr lang="en-US" altLang="zh-TW" smtClean="0"/>
              <a:t> – while  loop</a:t>
            </a:r>
            <a:endParaRPr lang="zh-TW"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5454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TW" altLang="en-US" dirty="0" smtClean="0"/>
              <a:t>利用</a:t>
            </a:r>
            <a:r>
              <a:rPr lang="zh-TW" altLang="en-US" b="1" dirty="0" smtClean="0">
                <a:solidFill>
                  <a:srgbClr val="FFFF00"/>
                </a:solidFill>
              </a:rPr>
              <a:t>條件</a:t>
            </a:r>
            <a:r>
              <a:rPr lang="zh-TW" altLang="en-US" b="1" dirty="0">
                <a:solidFill>
                  <a:srgbClr val="FFFF00"/>
                </a:solidFill>
              </a:rPr>
              <a:t>式</a:t>
            </a:r>
            <a:r>
              <a:rPr lang="zh-TW" altLang="en-US" dirty="0" smtClean="0"/>
              <a:t>來限制迴圈次數 ，跟 </a:t>
            </a:r>
            <a:r>
              <a:rPr lang="en-US" altLang="zh-TW" dirty="0" smtClean="0"/>
              <a:t>if </a:t>
            </a:r>
            <a:r>
              <a:rPr lang="zh-TW" altLang="en-US" dirty="0" smtClean="0"/>
              <a:t>一樣條件運算 </a:t>
            </a:r>
            <a:r>
              <a:rPr lang="en-US" altLang="zh-TW" dirty="0" smtClean="0"/>
              <a:t>==</a:t>
            </a:r>
            <a:r>
              <a:rPr lang="zh-TW" altLang="en-US" dirty="0" smtClean="0"/>
              <a:t> </a:t>
            </a:r>
            <a:r>
              <a:rPr lang="en-US" altLang="zh-TW" dirty="0" smtClean="0"/>
              <a:t>True(</a:t>
            </a:r>
            <a:r>
              <a:rPr lang="zh-TW" altLang="en-US" dirty="0" smtClean="0"/>
              <a:t>非零</a:t>
            </a:r>
            <a:r>
              <a:rPr lang="en-US" altLang="zh-TW" dirty="0" smtClean="0"/>
              <a:t>)</a:t>
            </a:r>
            <a:r>
              <a:rPr lang="zh-TW" altLang="en-US" dirty="0" smtClean="0"/>
              <a:t> 成立</a:t>
            </a:r>
            <a:endParaRPr lang="en-US" altLang="zh-TW" dirty="0" smtClean="0"/>
          </a:p>
          <a:p>
            <a:pPr marL="457200" lvl="0" indent="-228600" rt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/>
              <a:t>	</a:t>
            </a:r>
          </a:p>
          <a:p>
            <a:pPr marL="457200" lvl="0" indent="-228600" rtl="0">
              <a:lnSpc>
                <a:spcPct val="50000"/>
              </a:lnSpc>
              <a:spcBef>
                <a:spcPts val="0"/>
              </a:spcBef>
            </a:pPr>
            <a:r>
              <a:rPr lang="en-US" altLang="zh-TW" b="1" dirty="0">
                <a:solidFill>
                  <a:srgbClr val="FFFF00"/>
                </a:solidFill>
              </a:rPr>
              <a:t>	</a:t>
            </a:r>
            <a:r>
              <a:rPr lang="en-US" altLang="zh-TW" b="1" dirty="0" err="1" smtClean="0">
                <a:solidFill>
                  <a:srgbClr val="FFFF00"/>
                </a:solidFill>
              </a:rPr>
              <a:t>int</a:t>
            </a:r>
            <a:r>
              <a:rPr lang="en-US" altLang="zh-TW" b="1" dirty="0" smtClean="0">
                <a:solidFill>
                  <a:srgbClr val="FFFF00"/>
                </a:solidFill>
              </a:rPr>
              <a:t>  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i</a:t>
            </a:r>
            <a:r>
              <a:rPr lang="en-US" altLang="zh-TW" b="1" dirty="0" smtClean="0">
                <a:solidFill>
                  <a:srgbClr val="FFFF00"/>
                </a:solidFill>
              </a:rPr>
              <a:t>  =  0;</a:t>
            </a:r>
          </a:p>
          <a:p>
            <a:pPr marL="457200" lvl="0" indent="-228600" rtl="0">
              <a:lnSpc>
                <a:spcPct val="50000"/>
              </a:lnSpc>
              <a:spcBef>
                <a:spcPts val="0"/>
              </a:spcBef>
            </a:pPr>
            <a:r>
              <a:rPr lang="en-US" altLang="zh-TW" b="1" dirty="0">
                <a:solidFill>
                  <a:srgbClr val="FFFF00"/>
                </a:solidFill>
              </a:rPr>
              <a:t>	</a:t>
            </a:r>
            <a:r>
              <a:rPr lang="en-US" altLang="zh-TW" b="1" dirty="0" smtClean="0">
                <a:solidFill>
                  <a:srgbClr val="FFFF00"/>
                </a:solidFill>
              </a:rPr>
              <a:t>while (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i</a:t>
            </a:r>
            <a:r>
              <a:rPr lang="en-US" altLang="zh-TW" b="1" dirty="0" smtClean="0">
                <a:solidFill>
                  <a:srgbClr val="FFFF00"/>
                </a:solidFill>
              </a:rPr>
              <a:t>   &lt;  10  )</a:t>
            </a:r>
            <a:endParaRPr lang="en-US" altLang="zh-TW" b="1" dirty="0" smtClean="0">
              <a:solidFill>
                <a:srgbClr val="FFFF00"/>
              </a:solidFill>
            </a:endParaRPr>
          </a:p>
          <a:p>
            <a:pPr marL="457200" lvl="0" indent="-228600" rtl="0">
              <a:lnSpc>
                <a:spcPct val="50000"/>
              </a:lnSpc>
              <a:spcBef>
                <a:spcPts val="0"/>
              </a:spcBef>
            </a:pPr>
            <a:r>
              <a:rPr lang="en-US" altLang="zh-TW" b="1" dirty="0">
                <a:solidFill>
                  <a:srgbClr val="FFFF00"/>
                </a:solidFill>
              </a:rPr>
              <a:t>	</a:t>
            </a:r>
            <a:r>
              <a:rPr lang="en-US" altLang="zh-TW" b="1" dirty="0" smtClean="0">
                <a:solidFill>
                  <a:srgbClr val="FFFF00"/>
                </a:solidFill>
              </a:rPr>
              <a:t>{</a:t>
            </a:r>
            <a:r>
              <a:rPr lang="zh-TW" altLang="en-US" b="1" dirty="0" smtClean="0">
                <a:solidFill>
                  <a:srgbClr val="FFFF00"/>
                </a:solidFill>
              </a:rPr>
              <a:t>      </a:t>
            </a:r>
            <a:endParaRPr lang="en-US" altLang="zh-TW" b="1" dirty="0">
              <a:solidFill>
                <a:srgbClr val="FFFF00"/>
              </a:solidFill>
            </a:endParaRPr>
          </a:p>
          <a:p>
            <a:pPr marL="457200" lvl="0" indent="-228600" rtl="0">
              <a:lnSpc>
                <a:spcPct val="50000"/>
              </a:lnSpc>
              <a:spcBef>
                <a:spcPts val="0"/>
              </a:spcBef>
            </a:pPr>
            <a:r>
              <a:rPr lang="en-US" altLang="zh-TW" b="1" dirty="0" smtClean="0">
                <a:solidFill>
                  <a:srgbClr val="FFFF00"/>
                </a:solidFill>
              </a:rPr>
              <a:t>		//</a:t>
            </a:r>
            <a:r>
              <a:rPr lang="zh-TW" altLang="en-US" b="1" dirty="0" smtClean="0">
                <a:solidFill>
                  <a:srgbClr val="FFFF00"/>
                </a:solidFill>
              </a:rPr>
              <a:t> </a:t>
            </a:r>
            <a:r>
              <a:rPr lang="en-US" altLang="zh-TW" b="1" dirty="0" smtClean="0">
                <a:solidFill>
                  <a:srgbClr val="FFFF00"/>
                </a:solidFill>
              </a:rPr>
              <a:t>any codes</a:t>
            </a:r>
          </a:p>
          <a:p>
            <a:pPr marL="457200" lvl="0" indent="-228600" rtl="0">
              <a:lnSpc>
                <a:spcPct val="50000"/>
              </a:lnSpc>
              <a:spcBef>
                <a:spcPts val="0"/>
              </a:spcBef>
            </a:pPr>
            <a:r>
              <a:rPr lang="en-US" altLang="zh-TW" b="1" dirty="0">
                <a:solidFill>
                  <a:srgbClr val="FFFF00"/>
                </a:solidFill>
              </a:rPr>
              <a:t>	</a:t>
            </a:r>
            <a:r>
              <a:rPr lang="en-US" altLang="zh-TW" b="1" dirty="0" smtClean="0">
                <a:solidFill>
                  <a:srgbClr val="FFFF00"/>
                </a:solidFill>
              </a:rPr>
              <a:t>	</a:t>
            </a:r>
            <a:r>
              <a:rPr lang="en-US" altLang="zh-TW" b="1" dirty="0" err="1" smtClean="0">
                <a:solidFill>
                  <a:srgbClr val="FFFF00"/>
                </a:solidFill>
              </a:rPr>
              <a:t>i</a:t>
            </a:r>
            <a:r>
              <a:rPr lang="en-US" altLang="zh-TW" b="1" dirty="0" smtClean="0">
                <a:solidFill>
                  <a:srgbClr val="FFFF00"/>
                </a:solidFill>
              </a:rPr>
              <a:t> ++ ;</a:t>
            </a:r>
          </a:p>
          <a:p>
            <a:pPr marL="457200" lvl="0" indent="-228600" rtl="0">
              <a:lnSpc>
                <a:spcPct val="50000"/>
              </a:lnSpc>
              <a:spcBef>
                <a:spcPts val="0"/>
              </a:spcBef>
            </a:pPr>
            <a:r>
              <a:rPr lang="en-US" altLang="zh-TW" b="1" dirty="0" smtClean="0">
                <a:solidFill>
                  <a:srgbClr val="FFFF00"/>
                </a:solidFill>
              </a:rPr>
              <a:t>	}</a:t>
            </a:r>
            <a:endParaRPr lang="zh-TW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7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實驗一：重複</a:t>
            </a:r>
            <a:r>
              <a:rPr lang="zh-TW" smtClean="0"/>
              <a:t>執行</a:t>
            </a:r>
            <a:r>
              <a:rPr lang="en-US" altLang="zh-TW" smtClean="0"/>
              <a:t> – do {…} while   loop</a:t>
            </a:r>
            <a:endParaRPr lang="zh-TW"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5454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TW" altLang="en-US" dirty="0" smtClean="0"/>
              <a:t>利用</a:t>
            </a:r>
            <a:r>
              <a:rPr lang="zh-TW" altLang="en-US" b="1" dirty="0" smtClean="0">
                <a:solidFill>
                  <a:srgbClr val="FFFF00"/>
                </a:solidFill>
              </a:rPr>
              <a:t>條件</a:t>
            </a:r>
            <a:r>
              <a:rPr lang="zh-TW" altLang="en-US" b="1" dirty="0">
                <a:solidFill>
                  <a:srgbClr val="FFFF00"/>
                </a:solidFill>
              </a:rPr>
              <a:t>式</a:t>
            </a:r>
            <a:r>
              <a:rPr lang="zh-TW" altLang="en-US" dirty="0" smtClean="0"/>
              <a:t>來限制迴圈次數</a:t>
            </a:r>
            <a:endParaRPr lang="en-US" altLang="zh-TW" dirty="0" smtClean="0"/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TW" altLang="en-US" dirty="0" smtClean="0"/>
              <a:t>把</a:t>
            </a:r>
            <a:r>
              <a:rPr lang="en-US" altLang="zh-TW" dirty="0"/>
              <a:t> 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 判斷放在最後面，迴圈內的程式碼</a:t>
            </a:r>
            <a:r>
              <a:rPr lang="zh-TW" altLang="en-US" b="1" dirty="0" smtClean="0"/>
              <a:t>至少會執行一次</a:t>
            </a:r>
            <a:endParaRPr lang="en-US" altLang="zh-TW" b="1" dirty="0" smtClean="0"/>
          </a:p>
          <a:p>
            <a:pPr marL="457200" lvl="0" indent="-228600" rt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/>
              <a:t>	</a:t>
            </a:r>
          </a:p>
          <a:p>
            <a:pPr marL="457200" lvl="0" indent="-228600" rtl="0">
              <a:lnSpc>
                <a:spcPct val="50000"/>
              </a:lnSpc>
              <a:spcBef>
                <a:spcPts val="0"/>
              </a:spcBef>
            </a:pPr>
            <a:r>
              <a:rPr lang="en-US" altLang="zh-TW" b="1" dirty="0">
                <a:solidFill>
                  <a:srgbClr val="FFFF00"/>
                </a:solidFill>
              </a:rPr>
              <a:t>	</a:t>
            </a:r>
            <a:r>
              <a:rPr lang="en-US" altLang="zh-TW" b="1" dirty="0" err="1" smtClean="0">
                <a:solidFill>
                  <a:srgbClr val="FFFF00"/>
                </a:solidFill>
              </a:rPr>
              <a:t>int</a:t>
            </a:r>
            <a:r>
              <a:rPr lang="en-US" altLang="zh-TW" b="1" dirty="0" smtClean="0">
                <a:solidFill>
                  <a:srgbClr val="FFFF00"/>
                </a:solidFill>
              </a:rPr>
              <a:t>  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i</a:t>
            </a:r>
            <a:r>
              <a:rPr lang="en-US" altLang="zh-TW" b="1" dirty="0" smtClean="0">
                <a:solidFill>
                  <a:srgbClr val="FFFF00"/>
                </a:solidFill>
              </a:rPr>
              <a:t>  =  99;</a:t>
            </a:r>
          </a:p>
          <a:p>
            <a:pPr marL="457200" lvl="0" indent="-228600" rtl="0">
              <a:lnSpc>
                <a:spcPct val="50000"/>
              </a:lnSpc>
              <a:spcBef>
                <a:spcPts val="0"/>
              </a:spcBef>
            </a:pPr>
            <a:r>
              <a:rPr lang="en-US" altLang="zh-TW" b="1" dirty="0">
                <a:solidFill>
                  <a:srgbClr val="FFFF00"/>
                </a:solidFill>
              </a:rPr>
              <a:t>	</a:t>
            </a:r>
            <a:r>
              <a:rPr lang="en-US" altLang="zh-TW" b="1" dirty="0" smtClean="0">
                <a:solidFill>
                  <a:srgbClr val="FFFF00"/>
                </a:solidFill>
              </a:rPr>
              <a:t>do</a:t>
            </a:r>
          </a:p>
          <a:p>
            <a:pPr marL="457200" lvl="0" indent="-228600" rtl="0">
              <a:lnSpc>
                <a:spcPct val="50000"/>
              </a:lnSpc>
              <a:spcBef>
                <a:spcPts val="0"/>
              </a:spcBef>
            </a:pPr>
            <a:r>
              <a:rPr lang="en-US" altLang="zh-TW" b="1" dirty="0">
                <a:solidFill>
                  <a:srgbClr val="FFFF00"/>
                </a:solidFill>
              </a:rPr>
              <a:t>	</a:t>
            </a:r>
            <a:r>
              <a:rPr lang="en-US" altLang="zh-TW" b="1" dirty="0" smtClean="0">
                <a:solidFill>
                  <a:srgbClr val="FFFF00"/>
                </a:solidFill>
              </a:rPr>
              <a:t>{</a:t>
            </a:r>
            <a:r>
              <a:rPr lang="zh-TW" altLang="en-US" b="1" dirty="0" smtClean="0">
                <a:solidFill>
                  <a:srgbClr val="FFFF00"/>
                </a:solidFill>
              </a:rPr>
              <a:t>      </a:t>
            </a:r>
            <a:endParaRPr lang="en-US" altLang="zh-TW" b="1" dirty="0">
              <a:solidFill>
                <a:srgbClr val="FFFF00"/>
              </a:solidFill>
            </a:endParaRPr>
          </a:p>
          <a:p>
            <a:pPr marL="457200" lvl="0" indent="-228600" rtl="0">
              <a:lnSpc>
                <a:spcPct val="50000"/>
              </a:lnSpc>
              <a:spcBef>
                <a:spcPts val="0"/>
              </a:spcBef>
            </a:pPr>
            <a:r>
              <a:rPr lang="en-US" altLang="zh-TW" b="1" dirty="0" smtClean="0">
                <a:solidFill>
                  <a:srgbClr val="FFFF00"/>
                </a:solidFill>
              </a:rPr>
              <a:t>		//</a:t>
            </a:r>
            <a:r>
              <a:rPr lang="zh-TW" altLang="en-US" b="1" dirty="0" smtClean="0">
                <a:solidFill>
                  <a:srgbClr val="FFFF00"/>
                </a:solidFill>
              </a:rPr>
              <a:t> </a:t>
            </a:r>
            <a:r>
              <a:rPr lang="en-US" altLang="zh-TW" b="1" dirty="0" smtClean="0">
                <a:solidFill>
                  <a:srgbClr val="FFFF00"/>
                </a:solidFill>
              </a:rPr>
              <a:t>any codes</a:t>
            </a:r>
          </a:p>
          <a:p>
            <a:pPr marL="457200" lvl="0" indent="-228600" rtl="0">
              <a:lnSpc>
                <a:spcPct val="50000"/>
              </a:lnSpc>
              <a:spcBef>
                <a:spcPts val="0"/>
              </a:spcBef>
            </a:pPr>
            <a:r>
              <a:rPr lang="en-US" altLang="zh-TW" b="1" dirty="0">
                <a:solidFill>
                  <a:srgbClr val="FFFF00"/>
                </a:solidFill>
              </a:rPr>
              <a:t>	</a:t>
            </a:r>
            <a:r>
              <a:rPr lang="en-US" altLang="zh-TW" b="1" dirty="0" smtClean="0">
                <a:solidFill>
                  <a:srgbClr val="FFFF00"/>
                </a:solidFill>
              </a:rPr>
              <a:t>	</a:t>
            </a:r>
            <a:r>
              <a:rPr lang="en-US" altLang="zh-TW" b="1" dirty="0" err="1" smtClean="0">
                <a:solidFill>
                  <a:srgbClr val="FFFF00"/>
                </a:solidFill>
              </a:rPr>
              <a:t>i</a:t>
            </a:r>
            <a:r>
              <a:rPr lang="en-US" altLang="zh-TW" b="1" dirty="0" smtClean="0">
                <a:solidFill>
                  <a:srgbClr val="FFFF00"/>
                </a:solidFill>
              </a:rPr>
              <a:t> ++ ;</a:t>
            </a:r>
          </a:p>
          <a:p>
            <a:pPr marL="457200" indent="-228600">
              <a:lnSpc>
                <a:spcPct val="50000"/>
              </a:lnSpc>
            </a:pPr>
            <a:r>
              <a:rPr lang="en-US" altLang="zh-TW" b="1" dirty="0">
                <a:solidFill>
                  <a:srgbClr val="FFFF00"/>
                </a:solidFill>
              </a:rPr>
              <a:t>	</a:t>
            </a:r>
            <a:r>
              <a:rPr lang="en-US" altLang="zh-TW" b="1" dirty="0" smtClean="0">
                <a:solidFill>
                  <a:srgbClr val="FFFF00"/>
                </a:solidFill>
              </a:rPr>
              <a:t>}</a:t>
            </a:r>
            <a:r>
              <a:rPr lang="en-US" altLang="zh-TW" b="1" dirty="0">
                <a:solidFill>
                  <a:srgbClr val="FFFF00"/>
                </a:solidFill>
              </a:rPr>
              <a:t> while ( </a:t>
            </a:r>
            <a:r>
              <a:rPr lang="en-US" altLang="zh-TW" b="1" dirty="0" err="1">
                <a:solidFill>
                  <a:srgbClr val="FFFF00"/>
                </a:solidFill>
              </a:rPr>
              <a:t>i</a:t>
            </a:r>
            <a:r>
              <a:rPr lang="en-US" altLang="zh-TW" b="1" dirty="0">
                <a:solidFill>
                  <a:srgbClr val="FFFF00"/>
                </a:solidFill>
              </a:rPr>
              <a:t>   &lt;  10  )</a:t>
            </a:r>
          </a:p>
          <a:p>
            <a:pPr marL="457200" lvl="0" indent="-228600" rtl="0">
              <a:lnSpc>
                <a:spcPct val="50000"/>
              </a:lnSpc>
              <a:spcBef>
                <a:spcPts val="0"/>
              </a:spcBef>
            </a:pPr>
            <a:endParaRPr lang="zh-TW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實驗一</a:t>
            </a:r>
            <a:r>
              <a:rPr lang="zh-TW" dirty="0" smtClean="0"/>
              <a:t>：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 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 </a:t>
            </a:r>
            <a:r>
              <a:rPr lang="en-US" altLang="zh-TW" dirty="0" smtClean="0"/>
              <a:t>continue</a:t>
            </a:r>
            <a:r>
              <a:rPr lang="zh-TW" altLang="en-US" dirty="0" smtClean="0"/>
              <a:t>  </a:t>
            </a:r>
            <a:endParaRPr lang="zh-TW" dirty="0"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5454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/>
              <a:t>break ; </a:t>
            </a:r>
            <a:r>
              <a:rPr lang="zh-TW" altLang="en-US" dirty="0" smtClean="0"/>
              <a:t>終止迴圈</a:t>
            </a:r>
            <a:endParaRPr lang="en-US" altLang="zh-TW" dirty="0"/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/>
              <a:t>Continue ; </a:t>
            </a:r>
            <a:r>
              <a:rPr lang="zh-TW" altLang="en-US" dirty="0" smtClean="0"/>
              <a:t>  結束當前敘述式，但不跳脫迴圈</a:t>
            </a:r>
            <a:r>
              <a:rPr lang="en-US" altLang="zh-TW" dirty="0" smtClean="0"/>
              <a:t>	</a:t>
            </a:r>
          </a:p>
          <a:p>
            <a:pPr marL="457200" lvl="0" indent="-228600" rtl="0">
              <a:lnSpc>
                <a:spcPct val="50000"/>
              </a:lnSpc>
              <a:spcBef>
                <a:spcPts val="0"/>
              </a:spcBef>
            </a:pPr>
            <a:r>
              <a:rPr lang="en-US" altLang="zh-TW" b="1" dirty="0">
                <a:solidFill>
                  <a:srgbClr val="FFFF00"/>
                </a:solidFill>
              </a:rPr>
              <a:t>	</a:t>
            </a:r>
            <a:r>
              <a:rPr lang="en-US" altLang="zh-TW" b="1" dirty="0" smtClean="0">
                <a:solidFill>
                  <a:srgbClr val="FFFF00"/>
                </a:solidFill>
              </a:rPr>
              <a:t>do</a:t>
            </a:r>
            <a:endParaRPr lang="en-US" altLang="zh-TW" b="1" dirty="0" smtClean="0">
              <a:solidFill>
                <a:srgbClr val="FFFF00"/>
              </a:solidFill>
            </a:endParaRPr>
          </a:p>
          <a:p>
            <a:pPr marL="457200" lvl="0" indent="-228600" rtl="0">
              <a:lnSpc>
                <a:spcPct val="50000"/>
              </a:lnSpc>
              <a:spcBef>
                <a:spcPts val="0"/>
              </a:spcBef>
            </a:pPr>
            <a:r>
              <a:rPr lang="en-US" altLang="zh-TW" b="1" dirty="0">
                <a:solidFill>
                  <a:srgbClr val="FFFF00"/>
                </a:solidFill>
              </a:rPr>
              <a:t>	</a:t>
            </a:r>
            <a:r>
              <a:rPr lang="en-US" altLang="zh-TW" b="1" dirty="0" smtClean="0">
                <a:solidFill>
                  <a:srgbClr val="FFFF00"/>
                </a:solidFill>
              </a:rPr>
              <a:t>{</a:t>
            </a:r>
            <a:r>
              <a:rPr lang="zh-TW" altLang="en-US" b="1" dirty="0" smtClean="0">
                <a:solidFill>
                  <a:srgbClr val="FFFF00"/>
                </a:solidFill>
              </a:rPr>
              <a:t>      </a:t>
            </a:r>
            <a:endParaRPr lang="en-US" altLang="zh-TW" b="1" dirty="0">
              <a:solidFill>
                <a:srgbClr val="FFFF00"/>
              </a:solidFill>
            </a:endParaRPr>
          </a:p>
          <a:p>
            <a:pPr marL="457200" lvl="0" indent="-228600" rtl="0">
              <a:lnSpc>
                <a:spcPct val="50000"/>
              </a:lnSpc>
              <a:spcBef>
                <a:spcPts val="0"/>
              </a:spcBef>
            </a:pPr>
            <a:r>
              <a:rPr lang="en-US" altLang="zh-TW" b="1" dirty="0" smtClean="0">
                <a:solidFill>
                  <a:srgbClr val="FFFF00"/>
                </a:solidFill>
              </a:rPr>
              <a:t>		</a:t>
            </a:r>
            <a:r>
              <a:rPr lang="en-US" altLang="zh-TW" b="1" dirty="0" smtClean="0">
                <a:solidFill>
                  <a:srgbClr val="FFFF00"/>
                </a:solidFill>
              </a:rPr>
              <a:t>//</a:t>
            </a:r>
            <a:r>
              <a:rPr lang="zh-TW" altLang="en-US" b="1" dirty="0" smtClean="0">
                <a:solidFill>
                  <a:srgbClr val="FFFF00"/>
                </a:solidFill>
              </a:rPr>
              <a:t> </a:t>
            </a:r>
            <a:r>
              <a:rPr lang="en-US" altLang="zh-TW" b="1" dirty="0" smtClean="0">
                <a:solidFill>
                  <a:srgbClr val="FFFF00"/>
                </a:solidFill>
              </a:rPr>
              <a:t>A</a:t>
            </a:r>
            <a:endParaRPr lang="en-US" altLang="zh-TW" b="1" dirty="0" smtClean="0">
              <a:solidFill>
                <a:srgbClr val="FFFF00"/>
              </a:solidFill>
            </a:endParaRPr>
          </a:p>
          <a:p>
            <a:pPr marL="457200" lvl="0" indent="-228600" rtl="0">
              <a:lnSpc>
                <a:spcPct val="50000"/>
              </a:lnSpc>
              <a:spcBef>
                <a:spcPts val="0"/>
              </a:spcBef>
            </a:pPr>
            <a:r>
              <a:rPr lang="en-US" altLang="zh-TW" b="1" dirty="0">
                <a:solidFill>
                  <a:srgbClr val="FFFF00"/>
                </a:solidFill>
              </a:rPr>
              <a:t>	</a:t>
            </a:r>
            <a:r>
              <a:rPr lang="en-US" altLang="zh-TW" b="1" dirty="0" smtClean="0">
                <a:solidFill>
                  <a:srgbClr val="FFFF00"/>
                </a:solidFill>
              </a:rPr>
              <a:t>	</a:t>
            </a:r>
            <a:r>
              <a:rPr lang="en-US" altLang="zh-TW" b="1" dirty="0" smtClean="0">
                <a:solidFill>
                  <a:srgbClr val="FFFF00"/>
                </a:solidFill>
              </a:rPr>
              <a:t>break ;</a:t>
            </a:r>
          </a:p>
          <a:p>
            <a:pPr marL="457200" lvl="0" indent="-228600" rtl="0">
              <a:lnSpc>
                <a:spcPct val="50000"/>
              </a:lnSpc>
              <a:spcBef>
                <a:spcPts val="0"/>
              </a:spcBef>
            </a:pPr>
            <a:r>
              <a:rPr lang="en-US" altLang="zh-TW" b="1" dirty="0">
                <a:solidFill>
                  <a:srgbClr val="FFFF00"/>
                </a:solidFill>
              </a:rPr>
              <a:t>	</a:t>
            </a:r>
            <a:r>
              <a:rPr lang="en-US" altLang="zh-TW" b="1" dirty="0" smtClean="0">
                <a:solidFill>
                  <a:srgbClr val="FFFF00"/>
                </a:solidFill>
              </a:rPr>
              <a:t>	// B</a:t>
            </a:r>
            <a:endParaRPr lang="en-US" altLang="zh-TW" b="1" dirty="0" smtClean="0">
              <a:solidFill>
                <a:srgbClr val="FFFF00"/>
              </a:solidFill>
            </a:endParaRPr>
          </a:p>
          <a:p>
            <a:pPr marL="457200" indent="-228600">
              <a:lnSpc>
                <a:spcPct val="50000"/>
              </a:lnSpc>
            </a:pPr>
            <a:r>
              <a:rPr lang="en-US" altLang="zh-TW" b="1" dirty="0">
                <a:solidFill>
                  <a:srgbClr val="FFFF00"/>
                </a:solidFill>
              </a:rPr>
              <a:t>	</a:t>
            </a:r>
            <a:r>
              <a:rPr lang="en-US" altLang="zh-TW" b="1" dirty="0" smtClean="0">
                <a:solidFill>
                  <a:srgbClr val="FFFF00"/>
                </a:solidFill>
              </a:rPr>
              <a:t>}</a:t>
            </a:r>
            <a:r>
              <a:rPr lang="en-US" altLang="zh-TW" b="1" dirty="0">
                <a:solidFill>
                  <a:srgbClr val="FFFF00"/>
                </a:solidFill>
              </a:rPr>
              <a:t> </a:t>
            </a:r>
            <a:r>
              <a:rPr lang="en-US" altLang="zh-TW" b="1" dirty="0" smtClean="0">
                <a:solidFill>
                  <a:srgbClr val="FFFF00"/>
                </a:solidFill>
              </a:rPr>
              <a:t>while( True )</a:t>
            </a:r>
          </a:p>
          <a:p>
            <a:pPr marL="457200" indent="-228600">
              <a:lnSpc>
                <a:spcPct val="50000"/>
              </a:lnSpc>
            </a:pPr>
            <a:r>
              <a:rPr lang="en-US" altLang="zh-TW" b="1" dirty="0">
                <a:solidFill>
                  <a:srgbClr val="FFFF00"/>
                </a:solidFill>
              </a:rPr>
              <a:t>	</a:t>
            </a:r>
            <a:r>
              <a:rPr lang="en-US" altLang="zh-TW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// C</a:t>
            </a:r>
            <a:endParaRPr lang="en-US" altLang="zh-TW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457200" lvl="0" indent="-228600" rtl="0">
              <a:lnSpc>
                <a:spcPct val="50000"/>
              </a:lnSpc>
              <a:spcBef>
                <a:spcPts val="0"/>
              </a:spcBef>
            </a:pPr>
            <a:endParaRPr lang="zh-TW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74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實驗一：重複執行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6536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 smtClean="0"/>
              <a:t>實驗檢查項目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 smtClean="0"/>
              <a:t>輸入：整數 n， 0 &lt; n &lt; 10000</a:t>
            </a:r>
          </a:p>
          <a:p>
            <a:pPr marL="914400" lvl="1" indent="-228600"/>
            <a:r>
              <a:rPr lang="zh-TW" dirty="0" smtClean="0"/>
              <a:t>輸出：整數 </a:t>
            </a:r>
            <a:r>
              <a:rPr lang="zh-TW" altLang="zh-TW" dirty="0"/>
              <a:t>(1 ~ 10) * </a:t>
            </a:r>
            <a:r>
              <a:rPr lang="zh-TW" dirty="0" smtClean="0"/>
              <a:t>n ，每行一個數，共十行</a:t>
            </a:r>
            <a:endParaRPr lang="en-US" altLang="zh-TW" dirty="0" smtClean="0"/>
          </a:p>
          <a:p>
            <a:pPr marL="914400" lvl="1" indent="-228600"/>
            <a:r>
              <a:rPr lang="en-US" altLang="zh-TW" dirty="0" smtClean="0"/>
              <a:t>input : 10</a:t>
            </a:r>
          </a:p>
          <a:p>
            <a:pPr marL="914400" lvl="1" indent="-228600"/>
            <a:r>
              <a:rPr lang="en-US" altLang="zh-TW" dirty="0" smtClean="0"/>
              <a:t>output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r>
              <a:rPr lang="en-US" altLang="zh-TW" dirty="0" smtClean="0"/>
              <a:t>10</a:t>
            </a:r>
            <a:r>
              <a:rPr lang="zh-TW" altLang="en-US" dirty="0"/>
              <a:t> </a:t>
            </a:r>
            <a:r>
              <a:rPr lang="en-US" altLang="zh-TW" dirty="0"/>
              <a:t>, </a:t>
            </a:r>
            <a:r>
              <a:rPr lang="en-US" altLang="zh-TW" dirty="0" smtClean="0"/>
              <a:t>20</a:t>
            </a:r>
            <a:r>
              <a:rPr lang="zh-TW" altLang="en-US" dirty="0"/>
              <a:t> </a:t>
            </a:r>
            <a:r>
              <a:rPr lang="en-US" altLang="zh-TW" dirty="0"/>
              <a:t>, </a:t>
            </a:r>
            <a:r>
              <a:rPr lang="en-US" altLang="zh-TW" dirty="0" smtClean="0"/>
              <a:t>30</a:t>
            </a:r>
            <a:r>
              <a:rPr lang="zh-TW" altLang="en-US" dirty="0"/>
              <a:t> </a:t>
            </a:r>
            <a:r>
              <a:rPr lang="en-US" altLang="zh-TW" dirty="0"/>
              <a:t>, </a:t>
            </a:r>
            <a:r>
              <a:rPr lang="en-US" altLang="zh-TW" dirty="0" smtClean="0"/>
              <a:t>40</a:t>
            </a:r>
            <a:r>
              <a:rPr lang="zh-TW" altLang="en-US" dirty="0"/>
              <a:t> </a:t>
            </a:r>
            <a:r>
              <a:rPr lang="en-US" altLang="zh-TW" dirty="0"/>
              <a:t>, </a:t>
            </a:r>
            <a:r>
              <a:rPr lang="en-US" altLang="zh-TW" dirty="0" smtClean="0"/>
              <a:t>50</a:t>
            </a:r>
            <a:r>
              <a:rPr lang="zh-TW" altLang="en-US" dirty="0"/>
              <a:t> </a:t>
            </a:r>
            <a:r>
              <a:rPr lang="en-US" altLang="zh-TW" dirty="0"/>
              <a:t>, </a:t>
            </a:r>
            <a:r>
              <a:rPr lang="en-US" altLang="zh-TW" dirty="0" smtClean="0"/>
              <a:t>60</a:t>
            </a:r>
            <a:r>
              <a:rPr lang="zh-TW" altLang="en-US" dirty="0"/>
              <a:t> </a:t>
            </a:r>
            <a:r>
              <a:rPr lang="en-US" altLang="zh-TW" dirty="0"/>
              <a:t>, </a:t>
            </a:r>
            <a:r>
              <a:rPr lang="en-US" altLang="zh-TW" dirty="0" smtClean="0"/>
              <a:t>70</a:t>
            </a:r>
            <a:r>
              <a:rPr lang="zh-TW" altLang="en-US" dirty="0"/>
              <a:t> </a:t>
            </a:r>
            <a:r>
              <a:rPr lang="en-US" altLang="zh-TW" dirty="0"/>
              <a:t>, </a:t>
            </a:r>
            <a:r>
              <a:rPr lang="en-US" altLang="zh-TW" dirty="0" smtClean="0"/>
              <a:t>80</a:t>
            </a:r>
            <a:r>
              <a:rPr lang="zh-TW" altLang="en-US" dirty="0"/>
              <a:t> </a:t>
            </a:r>
            <a:r>
              <a:rPr lang="en-US" altLang="zh-TW" dirty="0"/>
              <a:t>, </a:t>
            </a:r>
            <a:r>
              <a:rPr lang="en-US" altLang="zh-TW" dirty="0" smtClean="0"/>
              <a:t>90</a:t>
            </a:r>
            <a:r>
              <a:rPr lang="zh-TW" altLang="en-US" dirty="0"/>
              <a:t> </a:t>
            </a:r>
            <a:r>
              <a:rPr lang="en-US" altLang="zh-TW" dirty="0"/>
              <a:t>, </a:t>
            </a:r>
            <a:r>
              <a:rPr lang="en-US" altLang="zh-TW" dirty="0" smtClean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26835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 smtClean="0"/>
              <a:t>實驗</a:t>
            </a:r>
            <a:r>
              <a:rPr lang="zh-TW" altLang="en-US" dirty="0" smtClean="0"/>
              <a:t>二</a:t>
            </a:r>
            <a:r>
              <a:rPr lang="zh-TW" dirty="0" smtClean="0"/>
              <a:t>：</a:t>
            </a:r>
            <a:r>
              <a:rPr lang="zh-TW" dirty="0"/>
              <a:t>亂數與亂數種子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實驗目的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瞭解亂數的使用</a:t>
            </a:r>
            <a:r>
              <a:rPr lang="zh-TW" dirty="0" smtClean="0"/>
              <a:t>方式</a:t>
            </a:r>
            <a:endParaRPr lang="en-US" altLang="zh-TW" dirty="0" smtClean="0"/>
          </a:p>
          <a:p>
            <a:pPr marL="914400" lvl="1" indent="-228600" rtl="0">
              <a:spcBef>
                <a:spcPts val="0"/>
              </a:spcBef>
            </a:pPr>
            <a:r>
              <a:rPr lang="en-US" altLang="zh-TW" dirty="0" err="1" smtClean="0"/>
              <a:t>srand</a:t>
            </a:r>
            <a:r>
              <a:rPr lang="en-US" altLang="zh-TW" dirty="0" smtClean="0"/>
              <a:t>()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rand()</a:t>
            </a:r>
            <a:endParaRPr lang="zh-TW" dirty="0"/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實驗檢查項目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猜數字程式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zh-TW" dirty="0"/>
              <a:t>生成一隨機數 n，由使用者重複猜數字</a:t>
            </a:r>
          </a:p>
          <a:p>
            <a:pPr marL="1371600" lvl="2" indent="-228600">
              <a:spcBef>
                <a:spcPts val="0"/>
              </a:spcBef>
            </a:pPr>
            <a:r>
              <a:rPr lang="zh-TW" dirty="0"/>
              <a:t>程式會給予「大於」或「小於」的提示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 smtClean="0"/>
              <a:t>實驗</a:t>
            </a:r>
            <a:r>
              <a:rPr lang="zh-TW" altLang="en-US" dirty="0" smtClean="0"/>
              <a:t>三</a:t>
            </a:r>
            <a:r>
              <a:rPr lang="zh-TW" dirty="0" smtClean="0"/>
              <a:t>：</a:t>
            </a:r>
            <a:r>
              <a:rPr lang="zh-TW" dirty="0"/>
              <a:t>Online Judge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實驗目的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學習使用 Uva Online Judge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瞭解 Uva Online Judge 的基本 I/O 方式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實際操作 Uva 10055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實驗檢查項目</a:t>
            </a:r>
          </a:p>
          <a:p>
            <a:pPr marL="914400" lvl="1" indent="-228600">
              <a:spcBef>
                <a:spcPts val="0"/>
              </a:spcBef>
            </a:pPr>
            <a:r>
              <a:rPr lang="zh-TW"/>
              <a:t>Uva 10055 AC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390</Words>
  <Application>Microsoft Office PowerPoint</Application>
  <PresentationFormat>如螢幕大小 (16:9)</PresentationFormat>
  <Paragraphs>81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Wingdings</vt:lpstr>
      <vt:lpstr>Roboto Slab</vt:lpstr>
      <vt:lpstr>Roboto</vt:lpstr>
      <vt:lpstr>Arial</vt:lpstr>
      <vt:lpstr>marina</vt:lpstr>
      <vt:lpstr>Lab 03 重複執行與亂數</vt:lpstr>
      <vt:lpstr>實驗一：重複執行</vt:lpstr>
      <vt:lpstr>實驗一：重複執行 – for  loop</vt:lpstr>
      <vt:lpstr>實驗一：重複執行 – while  loop</vt:lpstr>
      <vt:lpstr>實驗一：重複執行 – do {…} while   loop</vt:lpstr>
      <vt:lpstr>實驗一：break  &amp;  continue  </vt:lpstr>
      <vt:lpstr>實驗一：重複執行</vt:lpstr>
      <vt:lpstr>實驗二：亂數與亂數種子</vt:lpstr>
      <vt:lpstr>實驗三：Online Judge</vt:lpstr>
      <vt:lpstr>作業一：18 x 18乘法表</vt:lpstr>
      <vt:lpstr>作業二：Uva 10346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 重複執行與亂數</dc:title>
  <dc:creator>charl</dc:creator>
  <cp:lastModifiedBy>charliebot00@hotmail.com</cp:lastModifiedBy>
  <cp:revision>24</cp:revision>
  <dcterms:modified xsi:type="dcterms:W3CDTF">2017-03-15T14:15:15Z</dcterms:modified>
</cp:coreProperties>
</file>