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567" r:id="rId2"/>
    <p:sldId id="569" r:id="rId3"/>
    <p:sldId id="574" r:id="rId4"/>
    <p:sldId id="570" r:id="rId5"/>
    <p:sldId id="571" r:id="rId6"/>
    <p:sldId id="572" r:id="rId7"/>
    <p:sldId id="575" r:id="rId8"/>
    <p:sldId id="577" r:id="rId9"/>
    <p:sldId id="576" r:id="rId10"/>
    <p:sldId id="578" r:id="rId11"/>
    <p:sldId id="57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77B"/>
    <a:srgbClr val="001F5B"/>
    <a:srgbClr val="F2F2F2"/>
    <a:srgbClr val="F05123"/>
    <a:srgbClr val="2DB81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6921" autoAdjust="0"/>
  </p:normalViewPr>
  <p:slideViewPr>
    <p:cSldViewPr snapToGrid="0">
      <p:cViewPr varScale="1">
        <p:scale>
          <a:sx n="95" d="100"/>
          <a:sy n="95" d="100"/>
        </p:scale>
        <p:origin x="19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B4C7D-CF38-4288-81CB-0B786E344B6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90105-E363-4151-A165-238E7E9C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4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4-year back change; 4-year forward rent-growth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76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73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4-year back change; 4-year forward rent-growth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Yes; it is important;</a:t>
            </a:r>
          </a:p>
          <a:p>
            <a:r>
              <a:rPr lang="en-US" dirty="0"/>
              <a:t>Using Households minus stock (the amount to which an area is over/undersupplied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0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“stock”, “supply”, “formations”,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Supply changes forecast rent growth most over the 4-year horizon</a:t>
            </a:r>
          </a:p>
          <a:p>
            <a:r>
              <a:rPr lang="en-US" dirty="0"/>
              <a:t>The trend is as expected</a:t>
            </a:r>
          </a:p>
          <a:p>
            <a:r>
              <a:rPr lang="en-US" dirty="0"/>
              <a:t>This graph is for 3-star properties</a:t>
            </a:r>
          </a:p>
          <a:p>
            <a:r>
              <a:rPr lang="en-US" dirty="0"/>
              <a:t>Outliers are all Miami </a:t>
            </a:r>
            <a:r>
              <a:rPr lang="en-US"/>
              <a:t>around 2008-2010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43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58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33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87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7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539" y="5336582"/>
            <a:ext cx="7543800" cy="531480"/>
          </a:xfrm>
        </p:spPr>
        <p:txBody>
          <a:bodyPr>
            <a:norm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2800" b="1" cap="all" baseline="0">
                <a:solidFill>
                  <a:schemeClr val="accent1">
                    <a:lumMod val="75000"/>
                  </a:schemeClr>
                </a:solidFill>
                <a:effectLst/>
                <a:latin typeface="Corbel" panose="020B0503020204020204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TITLE of Presentation</a:t>
            </a: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BD30633-EDE2-4717-9085-314860B504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6" b="20733"/>
          <a:stretch/>
        </p:blipFill>
        <p:spPr>
          <a:xfrm>
            <a:off x="382004" y="4071075"/>
            <a:ext cx="2997300" cy="12165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9FF4FC-6F73-4EB6-B581-4F9412EC98E3}"/>
              </a:ext>
            </a:extLst>
          </p:cNvPr>
          <p:cNvSpPr/>
          <p:nvPr userDrawn="1"/>
        </p:nvSpPr>
        <p:spPr>
          <a:xfrm>
            <a:off x="8825657" y="0"/>
            <a:ext cx="41148" cy="6858000"/>
          </a:xfrm>
          <a:prstGeom prst="rect">
            <a:avLst/>
          </a:prstGeom>
          <a:solidFill>
            <a:srgbClr val="F05123"/>
          </a:solidFill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FF1B10D-7E8B-433E-9336-0B9C0F3D5ECA}"/>
              </a:ext>
            </a:extLst>
          </p:cNvPr>
          <p:cNvSpPr txBox="1">
            <a:spLocks/>
          </p:cNvSpPr>
          <p:nvPr userDrawn="1"/>
        </p:nvSpPr>
        <p:spPr>
          <a:xfrm>
            <a:off x="729864" y="5640054"/>
            <a:ext cx="7543800" cy="53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1500" b="1" kern="1200" cap="all" baseline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 b="0" i="1" dirty="0"/>
          </a:p>
        </p:txBody>
      </p:sp>
    </p:spTree>
    <p:extLst>
      <p:ext uri="{BB962C8B-B14F-4D97-AF65-F5344CB8AC3E}">
        <p14:creationId xmlns:p14="http://schemas.microsoft.com/office/powerpoint/2010/main" val="254637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06732"/>
            <a:ext cx="7200900" cy="514184"/>
          </a:xfrm>
        </p:spPr>
        <p:txBody>
          <a:bodyPr>
            <a:normAutofit/>
          </a:bodyPr>
          <a:lstStyle>
            <a:lvl1pPr>
              <a:defRPr sz="2800"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922353"/>
            <a:ext cx="7200900" cy="4114800"/>
          </a:xfrm>
        </p:spPr>
        <p:txBody>
          <a:bodyPr/>
          <a:lstStyle>
            <a:lvl1pPr>
              <a:defRPr baseline="0">
                <a:latin typeface="Corbel" panose="020B0503020204020204" pitchFamily="34" charset="0"/>
              </a:defRPr>
            </a:lvl1pPr>
            <a:lvl2pPr>
              <a:defRPr baseline="0">
                <a:latin typeface="Corbel" panose="020B0503020204020204" pitchFamily="34" charset="0"/>
              </a:defRPr>
            </a:lvl2pPr>
            <a:lvl3pPr>
              <a:defRPr baseline="0">
                <a:latin typeface="Corbel" panose="020B0503020204020204" pitchFamily="34" charset="0"/>
              </a:defRPr>
            </a:lvl3pPr>
            <a:lvl4pPr>
              <a:defRPr baseline="0">
                <a:latin typeface="Corbel" panose="020B0503020204020204" pitchFamily="34" charset="0"/>
              </a:defRPr>
            </a:lvl4pPr>
            <a:lvl5pPr>
              <a:defRPr baseline="0"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0A482-63BD-40CC-86A8-4F150D927CAB}"/>
              </a:ext>
            </a:extLst>
          </p:cNvPr>
          <p:cNvSpPr/>
          <p:nvPr userDrawn="1"/>
        </p:nvSpPr>
        <p:spPr>
          <a:xfrm rot="5400000">
            <a:off x="4541917" y="-3783102"/>
            <a:ext cx="60173" cy="9144001"/>
          </a:xfrm>
          <a:prstGeom prst="rect">
            <a:avLst/>
          </a:prstGeom>
          <a:solidFill>
            <a:srgbClr val="F05123"/>
          </a:solidFill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FD24547-1B48-4357-8D6E-63D4C684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>
            <a:lvl1pPr>
              <a:defRPr sz="1000"/>
            </a:lvl1pPr>
          </a:lstStyle>
          <a:p>
            <a:fld id="{C1F6D31A-0D40-4D6D-8FA7-05A996A313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0332554-D811-4B38-BC80-1EA9EB6B8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1" t="23699" r="9410" b="22826"/>
          <a:stretch/>
        </p:blipFill>
        <p:spPr>
          <a:xfrm>
            <a:off x="7289073" y="6335488"/>
            <a:ext cx="1214846" cy="50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2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0100" y="1565829"/>
            <a:ext cx="44577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8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Transition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0101" y="5682350"/>
            <a:ext cx="44577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0" i="1" cap="all" baseline="0">
                <a:latin typeface="Corbel" panose="020B0503020204020204" pitchFamily="34" charset="0"/>
              </a:defRPr>
            </a:lvl1pPr>
            <a:lvl2pPr marL="342891" indent="0">
              <a:buNone/>
              <a:defRPr sz="1500"/>
            </a:lvl2pPr>
            <a:lvl3pPr marL="685783" indent="0">
              <a:buNone/>
              <a:defRPr sz="1351"/>
            </a:lvl3pPr>
            <a:lvl4pPr marL="1028674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9" indent="0">
              <a:buNone/>
              <a:defRPr sz="1200"/>
            </a:lvl7pPr>
            <a:lvl8pPr marL="2400240" indent="0">
              <a:buNone/>
              <a:defRPr sz="1200"/>
            </a:lvl8pPr>
            <a:lvl9pPr marL="2743131" indent="0">
              <a:buNone/>
              <a:defRPr sz="1200"/>
            </a:lvl9pPr>
          </a:lstStyle>
          <a:p>
            <a:pPr lvl="0"/>
            <a:r>
              <a:rPr lang="en-US" dirty="0"/>
              <a:t>Subtitle or Presenter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25657" y="0"/>
            <a:ext cx="41148" cy="6858000"/>
          </a:xfrm>
          <a:prstGeom prst="rect">
            <a:avLst/>
          </a:prstGeom>
          <a:solidFill>
            <a:srgbClr val="F05123"/>
          </a:solidFill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0332554-D811-4B38-BC80-1EA9EB6B8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1" t="23699" r="9410" b="22826"/>
          <a:stretch/>
        </p:blipFill>
        <p:spPr>
          <a:xfrm>
            <a:off x="7289073" y="6335488"/>
            <a:ext cx="1214846" cy="50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3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0" y="1825630"/>
            <a:ext cx="3543300" cy="4117975"/>
          </a:xfrm>
        </p:spPr>
        <p:txBody>
          <a:bodyPr>
            <a:normAutofit/>
          </a:bodyPr>
          <a:lstStyle>
            <a:lvl1pPr>
              <a:defRPr sz="1500">
                <a:latin typeface="Corbel" panose="020B0503020204020204" pitchFamily="34" charset="0"/>
              </a:defRPr>
            </a:lvl1pPr>
            <a:lvl2pPr>
              <a:defRPr sz="1351">
                <a:latin typeface="Corbel" panose="020B0503020204020204" pitchFamily="34" charset="0"/>
              </a:defRPr>
            </a:lvl2pPr>
            <a:lvl3pPr>
              <a:defRPr sz="1200">
                <a:latin typeface="Corbel" panose="020B0503020204020204" pitchFamily="34" charset="0"/>
              </a:defRPr>
            </a:lvl3pPr>
            <a:lvl4pPr>
              <a:defRPr sz="1051">
                <a:latin typeface="Corbel" panose="020B0503020204020204" pitchFamily="34" charset="0"/>
              </a:defRPr>
            </a:lvl4pPr>
            <a:lvl5pPr>
              <a:defRPr sz="1051">
                <a:latin typeface="Corbel" panose="020B0503020204020204" pitchFamily="34" charset="0"/>
              </a:defRPr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825630"/>
            <a:ext cx="3543300" cy="4117975"/>
          </a:xfrm>
        </p:spPr>
        <p:txBody>
          <a:bodyPr>
            <a:normAutofit/>
          </a:bodyPr>
          <a:lstStyle>
            <a:lvl1pPr>
              <a:defRPr sz="1500">
                <a:latin typeface="Corbel" panose="020B0503020204020204" pitchFamily="34" charset="0"/>
              </a:defRPr>
            </a:lvl1pPr>
            <a:lvl2pPr>
              <a:defRPr sz="1351">
                <a:latin typeface="Corbel" panose="020B0503020204020204" pitchFamily="34" charset="0"/>
              </a:defRPr>
            </a:lvl2pPr>
            <a:lvl3pPr>
              <a:defRPr sz="1200">
                <a:latin typeface="Corbel" panose="020B0503020204020204" pitchFamily="34" charset="0"/>
              </a:defRPr>
            </a:lvl3pPr>
            <a:lvl4pPr>
              <a:defRPr sz="1051">
                <a:latin typeface="Corbel" panose="020B0503020204020204" pitchFamily="34" charset="0"/>
              </a:defRPr>
            </a:lvl4pPr>
            <a:lvl5pPr>
              <a:defRPr sz="1051">
                <a:latin typeface="Corbel" panose="020B0503020204020204" pitchFamily="34" charset="0"/>
              </a:defRPr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0CE05E-B7C3-4857-BFEF-9E66C9E4F213}"/>
              </a:ext>
            </a:extLst>
          </p:cNvPr>
          <p:cNvSpPr/>
          <p:nvPr userDrawn="1"/>
        </p:nvSpPr>
        <p:spPr>
          <a:xfrm rot="5400000">
            <a:off x="4541917" y="-3783102"/>
            <a:ext cx="60173" cy="9144001"/>
          </a:xfrm>
          <a:prstGeom prst="rect">
            <a:avLst/>
          </a:prstGeom>
          <a:solidFill>
            <a:srgbClr val="F05123"/>
          </a:solidFill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780C94-493E-4935-B6D1-E6B2570A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06732"/>
            <a:ext cx="7200900" cy="514184"/>
          </a:xfrm>
        </p:spPr>
        <p:txBody>
          <a:bodyPr>
            <a:normAutofit/>
          </a:bodyPr>
          <a:lstStyle>
            <a:lvl1pPr>
              <a:defRPr sz="2800"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F73E6224-B99D-4541-B165-735AC2A7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>
            <a:lvl1pPr>
              <a:defRPr sz="1000">
                <a:latin typeface="Corbel" panose="020B0503020204020204" pitchFamily="34" charset="0"/>
              </a:defRPr>
            </a:lvl1pPr>
          </a:lstStyle>
          <a:p>
            <a:fld id="{C1F6D31A-0D40-4D6D-8FA7-05A996A313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0332554-D811-4B38-BC80-1EA9EB6B8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1" t="23699" r="9410" b="22826"/>
          <a:stretch/>
        </p:blipFill>
        <p:spPr>
          <a:xfrm>
            <a:off x="7289073" y="6335488"/>
            <a:ext cx="1214846" cy="50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545586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 cap="all" baseline="0">
                <a:latin typeface="Corbel" panose="020B0503020204020204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70151"/>
            <a:ext cx="3545586" cy="3473450"/>
          </a:xfrm>
        </p:spPr>
        <p:txBody>
          <a:bodyPr>
            <a:normAutofit/>
          </a:bodyPr>
          <a:lstStyle>
            <a:lvl1pPr>
              <a:defRPr sz="1500">
                <a:latin typeface="Corbel" panose="020B0503020204020204" pitchFamily="34" charset="0"/>
              </a:defRPr>
            </a:lvl1pPr>
            <a:lvl2pPr>
              <a:defRPr sz="1351">
                <a:latin typeface="Corbel" panose="020B0503020204020204" pitchFamily="34" charset="0"/>
              </a:defRPr>
            </a:lvl2pPr>
            <a:lvl3pPr>
              <a:defRPr sz="1200">
                <a:latin typeface="Corbel" panose="020B0503020204020204" pitchFamily="34" charset="0"/>
              </a:defRPr>
            </a:lvl3pPr>
            <a:lvl4pPr>
              <a:defRPr sz="1051">
                <a:latin typeface="Corbel" panose="020B0503020204020204" pitchFamily="34" charset="0"/>
              </a:defRPr>
            </a:lvl4pPr>
            <a:lvl5pPr>
              <a:defRPr sz="1051">
                <a:latin typeface="Corbel" panose="020B0503020204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5721" y="1828800"/>
            <a:ext cx="3545586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 cap="all" baseline="0">
                <a:latin typeface="Corbel" panose="020B0503020204020204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6864" y="2470151"/>
            <a:ext cx="3545586" cy="3473450"/>
          </a:xfrm>
        </p:spPr>
        <p:txBody>
          <a:bodyPr>
            <a:normAutofit/>
          </a:bodyPr>
          <a:lstStyle>
            <a:lvl1pPr>
              <a:defRPr sz="1500">
                <a:latin typeface="Corbel" panose="020B0503020204020204" pitchFamily="34" charset="0"/>
              </a:defRPr>
            </a:lvl1pPr>
            <a:lvl2pPr>
              <a:defRPr sz="1351">
                <a:latin typeface="Corbel" panose="020B0503020204020204" pitchFamily="34" charset="0"/>
              </a:defRPr>
            </a:lvl2pPr>
            <a:lvl3pPr>
              <a:defRPr sz="1200">
                <a:latin typeface="Corbel" panose="020B0503020204020204" pitchFamily="34" charset="0"/>
              </a:defRPr>
            </a:lvl3pPr>
            <a:lvl4pPr>
              <a:defRPr sz="1051">
                <a:latin typeface="Corbel" panose="020B0503020204020204" pitchFamily="34" charset="0"/>
              </a:defRPr>
            </a:lvl4pPr>
            <a:lvl5pPr>
              <a:defRPr sz="1051">
                <a:latin typeface="Corbel" panose="020B0503020204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519815F-7AFB-47FD-8A06-03A5FCFA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06732"/>
            <a:ext cx="7200900" cy="514184"/>
          </a:xfrm>
        </p:spPr>
        <p:txBody>
          <a:bodyPr>
            <a:normAutofit/>
          </a:bodyPr>
          <a:lstStyle>
            <a:lvl1pPr>
              <a:defRPr sz="2800"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3E7E5C-2331-46B8-A3E1-98C1E886030C}"/>
              </a:ext>
            </a:extLst>
          </p:cNvPr>
          <p:cNvSpPr/>
          <p:nvPr userDrawn="1"/>
        </p:nvSpPr>
        <p:spPr>
          <a:xfrm rot="5400000">
            <a:off x="4541917" y="-3783102"/>
            <a:ext cx="60173" cy="9144001"/>
          </a:xfrm>
          <a:prstGeom prst="rect">
            <a:avLst/>
          </a:prstGeom>
          <a:solidFill>
            <a:srgbClr val="F05123"/>
          </a:solidFill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571B92FE-34C3-44E2-A355-0B8F3702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>
            <a:lvl1pPr>
              <a:defRPr sz="1000">
                <a:latin typeface="Corbel" panose="020B0503020204020204" pitchFamily="34" charset="0"/>
              </a:defRPr>
            </a:lvl1pPr>
          </a:lstStyle>
          <a:p>
            <a:fld id="{C1F6D31A-0D40-4D6D-8FA7-05A996A313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1902FFD-E108-428F-8318-F7D1F0C974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1" t="23699" r="9410" b="17751"/>
          <a:stretch/>
        </p:blipFill>
        <p:spPr>
          <a:xfrm>
            <a:off x="7289073" y="6335486"/>
            <a:ext cx="121484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58CC15-D806-4C5B-B7AB-2F22F0F4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06732"/>
            <a:ext cx="7200900" cy="514184"/>
          </a:xfrm>
        </p:spPr>
        <p:txBody>
          <a:bodyPr>
            <a:normAutofit/>
          </a:bodyPr>
          <a:lstStyle>
            <a:lvl1pPr>
              <a:defRPr sz="2800"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855701-8A79-4193-B577-4ABAF373CACF}"/>
              </a:ext>
            </a:extLst>
          </p:cNvPr>
          <p:cNvSpPr/>
          <p:nvPr userDrawn="1"/>
        </p:nvSpPr>
        <p:spPr>
          <a:xfrm rot="5400000">
            <a:off x="4541917" y="-3783102"/>
            <a:ext cx="60173" cy="9144001"/>
          </a:xfrm>
          <a:prstGeom prst="rect">
            <a:avLst/>
          </a:prstGeom>
          <a:solidFill>
            <a:srgbClr val="F05123"/>
          </a:solidFill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2297B9F7-68DF-48D3-BA36-3EF3A432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>
            <a:lvl1pPr>
              <a:defRPr sz="1000">
                <a:latin typeface="Corbel" panose="020B0503020204020204" pitchFamily="34" charset="0"/>
              </a:defRPr>
            </a:lvl1pPr>
          </a:lstStyle>
          <a:p>
            <a:fld id="{C1F6D31A-0D40-4D6D-8FA7-05A996A313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EB1EB50-E0F1-4D55-B7A9-070418683C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1" t="23699" r="9410" b="17751"/>
          <a:stretch/>
        </p:blipFill>
        <p:spPr>
          <a:xfrm>
            <a:off x="7289073" y="6335486"/>
            <a:ext cx="121484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7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9E80601-6867-4111-BD2F-7D517E22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06732"/>
            <a:ext cx="7200900" cy="514184"/>
          </a:xfrm>
        </p:spPr>
        <p:txBody>
          <a:bodyPr>
            <a:normAutofit/>
          </a:bodyPr>
          <a:lstStyle>
            <a:lvl1pPr>
              <a:defRPr sz="2800"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EDC04F-DF23-44A1-BF7D-5B88FA7B6B7A}"/>
              </a:ext>
            </a:extLst>
          </p:cNvPr>
          <p:cNvSpPr/>
          <p:nvPr userDrawn="1"/>
        </p:nvSpPr>
        <p:spPr>
          <a:xfrm rot="5400000">
            <a:off x="4541917" y="-3783102"/>
            <a:ext cx="60173" cy="9144001"/>
          </a:xfrm>
          <a:prstGeom prst="rect">
            <a:avLst/>
          </a:prstGeom>
          <a:solidFill>
            <a:srgbClr val="F05123"/>
          </a:solidFill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D5BFB14-586E-4AD0-9A39-59003E9D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>
            <a:lvl1pPr>
              <a:defRPr sz="1000">
                <a:latin typeface="Corbel" panose="020B0503020204020204" pitchFamily="34" charset="0"/>
              </a:defRPr>
            </a:lvl1pPr>
          </a:lstStyle>
          <a:p>
            <a:fld id="{C1F6D31A-0D40-4D6D-8FA7-05A996A313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68C41AF-EB4E-4B24-B46E-22D3BCA5F6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1" t="23699" r="9410" b="17751"/>
          <a:stretch/>
        </p:blipFill>
        <p:spPr>
          <a:xfrm>
            <a:off x="7289073" y="6335486"/>
            <a:ext cx="121484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7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1" y="2514600"/>
            <a:ext cx="2606040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727" y="685800"/>
            <a:ext cx="4594860" cy="5486400"/>
          </a:xfrm>
        </p:spPr>
        <p:txBody>
          <a:bodyPr>
            <a:normAutofit/>
          </a:bodyPr>
          <a:lstStyle>
            <a:lvl1pPr>
              <a:defRPr sz="1500">
                <a:latin typeface="Corbel" panose="020B0503020204020204" pitchFamily="34" charset="0"/>
              </a:defRPr>
            </a:lvl1pPr>
            <a:lvl2pPr>
              <a:defRPr sz="1351">
                <a:latin typeface="Corbel" panose="020B0503020204020204" pitchFamily="34" charset="0"/>
              </a:defRPr>
            </a:lvl2pPr>
            <a:lvl3pPr>
              <a:defRPr sz="1200">
                <a:latin typeface="Corbel" panose="020B0503020204020204" pitchFamily="34" charset="0"/>
              </a:defRPr>
            </a:lvl3pPr>
            <a:lvl4pPr>
              <a:defRPr sz="1051">
                <a:latin typeface="Corbel" panose="020B0503020204020204" pitchFamily="34" charset="0"/>
              </a:defRPr>
            </a:lvl4pPr>
            <a:lvl5pPr>
              <a:defRPr sz="1051">
                <a:latin typeface="Corbel" panose="020B0503020204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00" y="4343400"/>
            <a:ext cx="2606040" cy="118872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500">
                <a:latin typeface="Corbel" panose="020B0503020204020204" pitchFamily="34" charset="0"/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813223" y="0"/>
            <a:ext cx="41148" cy="6858000"/>
          </a:xfrm>
          <a:prstGeom prst="rect">
            <a:avLst/>
          </a:prstGeom>
          <a:solidFill>
            <a:srgbClr val="F05123"/>
          </a:solidFill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7B4C6B2-4968-447C-865D-ED704D5E3E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1" t="23699" r="9410" b="17751"/>
          <a:stretch/>
        </p:blipFill>
        <p:spPr>
          <a:xfrm>
            <a:off x="7289073" y="6335486"/>
            <a:ext cx="121484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3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2514600"/>
            <a:ext cx="2606040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51435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00" y="4343400"/>
            <a:ext cx="2606040" cy="118872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500">
                <a:latin typeface="Corbel" panose="020B0503020204020204" pitchFamily="34" charset="0"/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F20686-E684-4A7A-9C20-F580414E468D}"/>
              </a:ext>
            </a:extLst>
          </p:cNvPr>
          <p:cNvSpPr/>
          <p:nvPr userDrawn="1"/>
        </p:nvSpPr>
        <p:spPr>
          <a:xfrm>
            <a:off x="8813223" y="0"/>
            <a:ext cx="41148" cy="6858000"/>
          </a:xfrm>
          <a:prstGeom prst="rect">
            <a:avLst/>
          </a:prstGeom>
          <a:solidFill>
            <a:srgbClr val="F05123"/>
          </a:solidFill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BBCDB0F-AFE9-4A18-BD16-521C75A52F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1" t="23699" r="9410" b="17751"/>
          <a:stretch/>
        </p:blipFill>
        <p:spPr>
          <a:xfrm>
            <a:off x="7289073" y="6335486"/>
            <a:ext cx="121484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2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381000"/>
            <a:ext cx="72009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8772" y="6419462"/>
            <a:ext cx="52368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9144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</p:spTree>
    <p:extLst>
      <p:ext uri="{BB962C8B-B14F-4D97-AF65-F5344CB8AC3E}">
        <p14:creationId xmlns:p14="http://schemas.microsoft.com/office/powerpoint/2010/main" val="198643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8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05735" indent="-171446" algn="l" defTabSz="685783" rtl="0" eaLnBrk="1" latinLnBrk="0" hangingPunct="1">
        <a:lnSpc>
          <a:spcPct val="90000"/>
        </a:lnSpc>
        <a:spcBef>
          <a:spcPts val="1351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60" indent="-171446" algn="l" defTabSz="685783" rtl="0" eaLnBrk="1" latinLnBrk="0" hangingPunct="1">
        <a:lnSpc>
          <a:spcPct val="90000"/>
        </a:lnSpc>
        <a:spcBef>
          <a:spcPts val="751"/>
        </a:spcBef>
        <a:buClr>
          <a:schemeClr val="accent1"/>
        </a:buClr>
        <a:buFont typeface="Arial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-171446" algn="l" defTabSz="685783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08" indent="-171446" algn="l" defTabSz="685783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4pPr>
      <a:lvl5pPr marL="1165831" indent="-171446" algn="l" defTabSz="685783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5pPr>
      <a:lvl6pPr marL="1371566" indent="-171446" algn="l" defTabSz="685783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6pPr>
      <a:lvl7pPr marL="1577301" indent="-171446" algn="l" defTabSz="685783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7pPr>
      <a:lvl8pPr marL="1783035" indent="-171446" algn="l" defTabSz="685783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8pPr>
      <a:lvl9pPr marL="1817325" indent="0" algn="l" defTabSz="685783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None/>
        <a:defRPr sz="10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10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184326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</a:rPr>
              <a:t>Supply analysis</a:t>
            </a: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F5B"/>
              </a:solidFill>
              <a:effectLst>
                <a:outerShdw blurRad="38100" dist="25400" dir="18900000" algn="bl" rotWithShape="0">
                  <a:srgbClr val="FFFFFF">
                    <a:alpha val="80000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C98AE9-7DCC-4AD8-BDDE-FA0EEF364DD3}"/>
              </a:ext>
            </a:extLst>
          </p:cNvPr>
          <p:cNvSpPr txBox="1"/>
          <p:nvPr/>
        </p:nvSpPr>
        <p:spPr>
          <a:xfrm>
            <a:off x="200271" y="6448379"/>
            <a:ext cx="6289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Confidential – Not for Distribution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C4995F-586B-49E6-947A-7F4FEFDE22CA}"/>
              </a:ext>
            </a:extLst>
          </p:cNvPr>
          <p:cNvSpPr txBox="1"/>
          <p:nvPr/>
        </p:nvSpPr>
        <p:spPr>
          <a:xfrm>
            <a:off x="645952" y="1023457"/>
            <a:ext cx="74829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supply impact rent growth?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supply impact rent-growth forecasts?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happens in extreme cases of over/undersupply?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good are the providers at forecasting stock?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184326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F5B"/>
              </a:solidFill>
              <a:effectLst>
                <a:outerShdw blurRad="38100" dist="25400" dir="18900000" algn="bl" rotWithShape="0">
                  <a:srgbClr val="FFFFFF">
                    <a:alpha val="80000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C98AE9-7DCC-4AD8-BDDE-FA0EEF364DD3}"/>
              </a:ext>
            </a:extLst>
          </p:cNvPr>
          <p:cNvSpPr txBox="1"/>
          <p:nvPr/>
        </p:nvSpPr>
        <p:spPr>
          <a:xfrm>
            <a:off x="200271" y="6448379"/>
            <a:ext cx="6289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Confidential – Not for Distribution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1D8E0C-A9D9-440C-8B4F-16029E6DFC9A}"/>
              </a:ext>
            </a:extLst>
          </p:cNvPr>
          <p:cNvSpPr txBox="1">
            <a:spLocks/>
          </p:cNvSpPr>
          <p:nvPr/>
        </p:nvSpPr>
        <p:spPr>
          <a:xfrm>
            <a:off x="336197" y="247386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4&amp;5-star rent growth vs stock growth</a:t>
            </a:r>
          </a:p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 (2-year change)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E7127C-30EC-45C5-BFBF-2818BAB5C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15" y="1223762"/>
            <a:ext cx="8108571" cy="441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0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184326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F5B"/>
              </a:solidFill>
              <a:effectLst>
                <a:outerShdw blurRad="38100" dist="25400" dir="18900000" algn="bl" rotWithShape="0">
                  <a:srgbClr val="FFFFFF">
                    <a:alpha val="80000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C98AE9-7DCC-4AD8-BDDE-FA0EEF364DD3}"/>
              </a:ext>
            </a:extLst>
          </p:cNvPr>
          <p:cNvSpPr txBox="1"/>
          <p:nvPr/>
        </p:nvSpPr>
        <p:spPr>
          <a:xfrm>
            <a:off x="200271" y="6448379"/>
            <a:ext cx="6289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Confidential – Not for Distribution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1D8E0C-A9D9-440C-8B4F-16029E6DFC9A}"/>
              </a:ext>
            </a:extLst>
          </p:cNvPr>
          <p:cNvSpPr txBox="1">
            <a:spLocks/>
          </p:cNvSpPr>
          <p:nvPr/>
        </p:nvSpPr>
        <p:spPr>
          <a:xfrm>
            <a:off x="336197" y="184326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</a:rPr>
              <a:t>Supply forecast accuracy is not necessary</a:t>
            </a: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F5B"/>
              </a:solidFill>
              <a:effectLst>
                <a:outerShdw blurRad="38100" dist="25400" dir="18900000" algn="bl" rotWithShape="0">
                  <a:srgbClr val="FFFFFF">
                    <a:alpha val="80000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D475E-B2E7-4E24-8C74-25378DFF8254}"/>
              </a:ext>
            </a:extLst>
          </p:cNvPr>
          <p:cNvSpPr txBox="1"/>
          <p:nvPr/>
        </p:nvSpPr>
        <p:spPr>
          <a:xfrm>
            <a:off x="645952" y="1023457"/>
            <a:ext cx="7482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Rent-growth follows supply-growth with a 4-year lag.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 forecasting supply-growth itself is not necessary for forecasting rent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that’s needed is the observed supply growth</a:t>
            </a:r>
          </a:p>
        </p:txBody>
      </p:sp>
    </p:spTree>
    <p:extLst>
      <p:ext uri="{BB962C8B-B14F-4D97-AF65-F5344CB8AC3E}">
        <p14:creationId xmlns:p14="http://schemas.microsoft.com/office/powerpoint/2010/main" val="179405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C671E29-1D67-42B9-9039-8B9E9E376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36" y="1156788"/>
            <a:ext cx="8493471" cy="47725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184326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</a:rPr>
              <a:t>Change in Supply impacts rent growth (All Star)</a:t>
            </a: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F5B"/>
              </a:solidFill>
              <a:effectLst>
                <a:outerShdw blurRad="38100" dist="25400" dir="18900000" algn="bl" rotWithShape="0">
                  <a:srgbClr val="FFFFFF">
                    <a:alpha val="80000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C98AE9-7DCC-4AD8-BDDE-FA0EEF364DD3}"/>
              </a:ext>
            </a:extLst>
          </p:cNvPr>
          <p:cNvSpPr txBox="1"/>
          <p:nvPr/>
        </p:nvSpPr>
        <p:spPr>
          <a:xfrm>
            <a:off x="200271" y="6448379"/>
            <a:ext cx="6289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Confidential – Not for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F31D4-5AB5-495F-BBCE-8CBC52CE207B}"/>
              </a:ext>
            </a:extLst>
          </p:cNvPr>
          <p:cNvSpPr txBox="1"/>
          <p:nvPr/>
        </p:nvSpPr>
        <p:spPr>
          <a:xfrm rot="16200000">
            <a:off x="-977810" y="2900993"/>
            <a:ext cx="2706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 Explained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F2EA04-3295-4ECB-A8D4-1655DB80F5E8}"/>
              </a:ext>
            </a:extLst>
          </p:cNvPr>
          <p:cNvSpPr/>
          <p:nvPr/>
        </p:nvSpPr>
        <p:spPr>
          <a:xfrm>
            <a:off x="2794949" y="3964759"/>
            <a:ext cx="600330" cy="153972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E923EE-F304-4F2D-A2B4-083695B35195}"/>
              </a:ext>
            </a:extLst>
          </p:cNvPr>
          <p:cNvSpPr/>
          <p:nvPr/>
        </p:nvSpPr>
        <p:spPr>
          <a:xfrm>
            <a:off x="6481123" y="4919235"/>
            <a:ext cx="606333" cy="5681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05134-8673-4352-84FA-2E2331696F6B}"/>
              </a:ext>
            </a:extLst>
          </p:cNvPr>
          <p:cNvSpPr/>
          <p:nvPr/>
        </p:nvSpPr>
        <p:spPr>
          <a:xfrm>
            <a:off x="7235470" y="4929303"/>
            <a:ext cx="600330" cy="5690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4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5398EF-99E0-4032-AB22-1D0E378D9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1531957"/>
            <a:ext cx="8312727" cy="419601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294857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</a:rPr>
              <a:t>Change in Supply impacts rent growth (4&amp;5-Star) Cap rate removed</a:t>
            </a: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F5B"/>
              </a:solidFill>
              <a:effectLst>
                <a:outerShdw blurRad="38100" dist="25400" dir="18900000" algn="bl" rotWithShape="0">
                  <a:srgbClr val="FFFFFF">
                    <a:alpha val="80000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C98AE9-7DCC-4AD8-BDDE-FA0EEF364DD3}"/>
              </a:ext>
            </a:extLst>
          </p:cNvPr>
          <p:cNvSpPr txBox="1"/>
          <p:nvPr/>
        </p:nvSpPr>
        <p:spPr>
          <a:xfrm>
            <a:off x="200271" y="6448379"/>
            <a:ext cx="6289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Confidential – Not for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F31D4-5AB5-495F-BBCE-8CBC52CE207B}"/>
              </a:ext>
            </a:extLst>
          </p:cNvPr>
          <p:cNvSpPr txBox="1"/>
          <p:nvPr/>
        </p:nvSpPr>
        <p:spPr>
          <a:xfrm rot="16200000">
            <a:off x="-977810" y="2900993"/>
            <a:ext cx="2706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 Explained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05134-8673-4352-84FA-2E2331696F6B}"/>
              </a:ext>
            </a:extLst>
          </p:cNvPr>
          <p:cNvSpPr/>
          <p:nvPr/>
        </p:nvSpPr>
        <p:spPr>
          <a:xfrm>
            <a:off x="7723269" y="4976723"/>
            <a:ext cx="594386" cy="3493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15DB21-73C1-4414-B0E0-DB98A8C8577E}"/>
              </a:ext>
            </a:extLst>
          </p:cNvPr>
          <p:cNvSpPr/>
          <p:nvPr/>
        </p:nvSpPr>
        <p:spPr>
          <a:xfrm>
            <a:off x="6985223" y="4919064"/>
            <a:ext cx="594386" cy="3842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184326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Using only </a:t>
            </a:r>
            <a:r>
              <a:rPr lang="en-US" sz="2400" dirty="0"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</a:rPr>
              <a:t>HH and STOCK we can forecast rent growth</a:t>
            </a: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F5B"/>
              </a:solidFill>
              <a:effectLst>
                <a:outerShdw blurRad="38100" dist="25400" dir="18900000" algn="bl" rotWithShape="0">
                  <a:srgbClr val="FFFFFF">
                    <a:alpha val="80000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C98AE9-7DCC-4AD8-BDDE-FA0EEF364DD3}"/>
              </a:ext>
            </a:extLst>
          </p:cNvPr>
          <p:cNvSpPr txBox="1"/>
          <p:nvPr/>
        </p:nvSpPr>
        <p:spPr>
          <a:xfrm>
            <a:off x="200271" y="6448379"/>
            <a:ext cx="6289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Confidential – Not for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E80410-5D07-45C2-9592-E102A95DA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45" y="860886"/>
            <a:ext cx="8050924" cy="536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6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184326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The data-providers use supply when </a:t>
            </a:r>
            <a:r>
              <a:rPr lang="en-US" sz="2400" dirty="0"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</a:rPr>
              <a:t>forecasting</a:t>
            </a: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F5B"/>
              </a:solidFill>
              <a:effectLst>
                <a:outerShdw blurRad="38100" dist="25400" dir="18900000" algn="bl" rotWithShape="0">
                  <a:srgbClr val="FFFFFF">
                    <a:alpha val="80000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C98AE9-7DCC-4AD8-BDDE-FA0EEF364DD3}"/>
              </a:ext>
            </a:extLst>
          </p:cNvPr>
          <p:cNvSpPr txBox="1"/>
          <p:nvPr/>
        </p:nvSpPr>
        <p:spPr>
          <a:xfrm>
            <a:off x="200271" y="6448379"/>
            <a:ext cx="6289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Confidential – Not for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0E3DC-C62C-4F4D-8023-A5DD336E9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94" y="841838"/>
            <a:ext cx="7671811" cy="53924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C02FEB-1680-45AB-AB2E-D76E0DC838CE}"/>
              </a:ext>
            </a:extLst>
          </p:cNvPr>
          <p:cNvSpPr/>
          <p:nvPr/>
        </p:nvSpPr>
        <p:spPr>
          <a:xfrm>
            <a:off x="493986" y="1608083"/>
            <a:ext cx="8092966" cy="17131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D1C8F0-5CD9-4D7C-A945-01D1F2C334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52" r="6546"/>
          <a:stretch/>
        </p:blipFill>
        <p:spPr>
          <a:xfrm>
            <a:off x="926277" y="1125414"/>
            <a:ext cx="6892434" cy="48814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184326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F5B"/>
              </a:solidFill>
              <a:effectLst>
                <a:outerShdw blurRad="38100" dist="25400" dir="18900000" algn="bl" rotWithShape="0">
                  <a:srgbClr val="FFFFFF">
                    <a:alpha val="80000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C98AE9-7DCC-4AD8-BDDE-FA0EEF364DD3}"/>
              </a:ext>
            </a:extLst>
          </p:cNvPr>
          <p:cNvSpPr txBox="1"/>
          <p:nvPr/>
        </p:nvSpPr>
        <p:spPr>
          <a:xfrm>
            <a:off x="200271" y="6448379"/>
            <a:ext cx="6289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Confidential – Not for Distribution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AB75E9-C835-4613-9DE7-9518B2D35E63}"/>
              </a:ext>
            </a:extLst>
          </p:cNvPr>
          <p:cNvSpPr/>
          <p:nvPr/>
        </p:nvSpPr>
        <p:spPr>
          <a:xfrm>
            <a:off x="5096056" y="2553983"/>
            <a:ext cx="2314808" cy="147540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1D8E0C-A9D9-440C-8B4F-16029E6DFC9A}"/>
              </a:ext>
            </a:extLst>
          </p:cNvPr>
          <p:cNvSpPr txBox="1">
            <a:spLocks/>
          </p:cNvSpPr>
          <p:nvPr/>
        </p:nvSpPr>
        <p:spPr>
          <a:xfrm>
            <a:off x="336197" y="247386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en-US" sz="2400" dirty="0"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</a:rPr>
              <a:t>3-star rent growth vs supply (4-Year Change)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BC44B6-02C7-49DA-86CC-CCB1DEFCFC64}"/>
              </a:ext>
            </a:extLst>
          </p:cNvPr>
          <p:cNvCxnSpPr>
            <a:cxnSpLocks/>
          </p:cNvCxnSpPr>
          <p:nvPr/>
        </p:nvCxnSpPr>
        <p:spPr>
          <a:xfrm>
            <a:off x="2492406" y="3413234"/>
            <a:ext cx="2314809" cy="181829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12C802-864F-4CA9-B133-A3C45541D7E0}"/>
              </a:ext>
            </a:extLst>
          </p:cNvPr>
          <p:cNvCxnSpPr>
            <a:cxnSpLocks/>
          </p:cNvCxnSpPr>
          <p:nvPr/>
        </p:nvCxnSpPr>
        <p:spPr>
          <a:xfrm>
            <a:off x="2613274" y="1537140"/>
            <a:ext cx="2314809" cy="181829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79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184326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F5B"/>
              </a:solidFill>
              <a:effectLst>
                <a:outerShdw blurRad="38100" dist="25400" dir="18900000" algn="bl" rotWithShape="0">
                  <a:srgbClr val="FFFFFF">
                    <a:alpha val="80000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C98AE9-7DCC-4AD8-BDDE-FA0EEF364DD3}"/>
              </a:ext>
            </a:extLst>
          </p:cNvPr>
          <p:cNvSpPr txBox="1"/>
          <p:nvPr/>
        </p:nvSpPr>
        <p:spPr>
          <a:xfrm>
            <a:off x="200271" y="6448379"/>
            <a:ext cx="6289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Confidential – Not for Distribution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AB75E9-C835-4613-9DE7-9518B2D35E63}"/>
              </a:ext>
            </a:extLst>
          </p:cNvPr>
          <p:cNvSpPr/>
          <p:nvPr/>
        </p:nvSpPr>
        <p:spPr>
          <a:xfrm>
            <a:off x="5126201" y="2724806"/>
            <a:ext cx="2041856" cy="140838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1D8E0C-A9D9-440C-8B4F-16029E6DFC9A}"/>
              </a:ext>
            </a:extLst>
          </p:cNvPr>
          <p:cNvSpPr txBox="1">
            <a:spLocks/>
          </p:cNvSpPr>
          <p:nvPr/>
        </p:nvSpPr>
        <p:spPr>
          <a:xfrm>
            <a:off x="336197" y="199636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4&amp;5-star rent growth vs building growth</a:t>
            </a:r>
          </a:p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 (4-Year Change)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BC44B6-02C7-49DA-86CC-CCB1DEFCFC64}"/>
              </a:ext>
            </a:extLst>
          </p:cNvPr>
          <p:cNvCxnSpPr>
            <a:cxnSpLocks/>
          </p:cNvCxnSpPr>
          <p:nvPr/>
        </p:nvCxnSpPr>
        <p:spPr>
          <a:xfrm>
            <a:off x="2492406" y="3413234"/>
            <a:ext cx="2314809" cy="181829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12C802-864F-4CA9-B133-A3C45541D7E0}"/>
              </a:ext>
            </a:extLst>
          </p:cNvPr>
          <p:cNvCxnSpPr>
            <a:cxnSpLocks/>
          </p:cNvCxnSpPr>
          <p:nvPr/>
        </p:nvCxnSpPr>
        <p:spPr>
          <a:xfrm>
            <a:off x="2613274" y="1537140"/>
            <a:ext cx="2314809" cy="181829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6E44F46-4092-43F7-BD86-1E0EC0AE2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30" y="906796"/>
            <a:ext cx="7442940" cy="516498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68A9D3-A750-4968-AFD4-2D23A54A50C1}"/>
              </a:ext>
            </a:extLst>
          </p:cNvPr>
          <p:cNvCxnSpPr/>
          <p:nvPr/>
        </p:nvCxnSpPr>
        <p:spPr>
          <a:xfrm>
            <a:off x="2412019" y="1346478"/>
            <a:ext cx="5084051" cy="2069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7288F5-7EEC-481A-9639-56BBF0F8ED10}"/>
              </a:ext>
            </a:extLst>
          </p:cNvPr>
          <p:cNvCxnSpPr>
            <a:cxnSpLocks/>
          </p:cNvCxnSpPr>
          <p:nvPr/>
        </p:nvCxnSpPr>
        <p:spPr>
          <a:xfrm>
            <a:off x="1785441" y="3319190"/>
            <a:ext cx="4749796" cy="200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83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184326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F5B"/>
              </a:solidFill>
              <a:effectLst>
                <a:outerShdw blurRad="38100" dist="25400" dir="18900000" algn="bl" rotWithShape="0">
                  <a:srgbClr val="FFFFFF">
                    <a:alpha val="80000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C98AE9-7DCC-4AD8-BDDE-FA0EEF364DD3}"/>
              </a:ext>
            </a:extLst>
          </p:cNvPr>
          <p:cNvSpPr txBox="1"/>
          <p:nvPr/>
        </p:nvSpPr>
        <p:spPr>
          <a:xfrm>
            <a:off x="200271" y="6448379"/>
            <a:ext cx="6289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Confidential – Not for Distribution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AB75E9-C835-4613-9DE7-9518B2D35E63}"/>
              </a:ext>
            </a:extLst>
          </p:cNvPr>
          <p:cNvSpPr/>
          <p:nvPr/>
        </p:nvSpPr>
        <p:spPr>
          <a:xfrm>
            <a:off x="5126201" y="2724806"/>
            <a:ext cx="2041856" cy="140838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1D8E0C-A9D9-440C-8B4F-16029E6DFC9A}"/>
              </a:ext>
            </a:extLst>
          </p:cNvPr>
          <p:cNvSpPr txBox="1">
            <a:spLocks/>
          </p:cNvSpPr>
          <p:nvPr/>
        </p:nvSpPr>
        <p:spPr>
          <a:xfrm>
            <a:off x="336197" y="199636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4&amp;5-star rent growth vs stock growth</a:t>
            </a:r>
          </a:p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 (4-Year Change)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BC44B6-02C7-49DA-86CC-CCB1DEFCFC64}"/>
              </a:ext>
            </a:extLst>
          </p:cNvPr>
          <p:cNvCxnSpPr>
            <a:cxnSpLocks/>
          </p:cNvCxnSpPr>
          <p:nvPr/>
        </p:nvCxnSpPr>
        <p:spPr>
          <a:xfrm>
            <a:off x="2492406" y="3413234"/>
            <a:ext cx="2314809" cy="181829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12C802-864F-4CA9-B133-A3C45541D7E0}"/>
              </a:ext>
            </a:extLst>
          </p:cNvPr>
          <p:cNvCxnSpPr>
            <a:cxnSpLocks/>
          </p:cNvCxnSpPr>
          <p:nvPr/>
        </p:nvCxnSpPr>
        <p:spPr>
          <a:xfrm>
            <a:off x="2613274" y="1537140"/>
            <a:ext cx="2314809" cy="181829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68A9D3-A750-4968-AFD4-2D23A54A50C1}"/>
              </a:ext>
            </a:extLst>
          </p:cNvPr>
          <p:cNvCxnSpPr/>
          <p:nvPr/>
        </p:nvCxnSpPr>
        <p:spPr>
          <a:xfrm>
            <a:off x="2412019" y="1346478"/>
            <a:ext cx="5084051" cy="2069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7288F5-7EEC-481A-9639-56BBF0F8ED10}"/>
              </a:ext>
            </a:extLst>
          </p:cNvPr>
          <p:cNvCxnSpPr>
            <a:cxnSpLocks/>
          </p:cNvCxnSpPr>
          <p:nvPr/>
        </p:nvCxnSpPr>
        <p:spPr>
          <a:xfrm>
            <a:off x="1785441" y="3319190"/>
            <a:ext cx="4749796" cy="200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F907ADA-FAC5-4AC3-B892-5CBBE31DB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81" y="980190"/>
            <a:ext cx="7375238" cy="489761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169729-20AF-4BEA-B0F3-7B6876A04CA4}"/>
              </a:ext>
            </a:extLst>
          </p:cNvPr>
          <p:cNvCxnSpPr/>
          <p:nvPr/>
        </p:nvCxnSpPr>
        <p:spPr>
          <a:xfrm>
            <a:off x="2463060" y="1615823"/>
            <a:ext cx="3819723" cy="1413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E58B3D-56DD-4C26-9371-6A8F0C187C1E}"/>
              </a:ext>
            </a:extLst>
          </p:cNvPr>
          <p:cNvCxnSpPr>
            <a:cxnSpLocks/>
          </p:cNvCxnSpPr>
          <p:nvPr/>
        </p:nvCxnSpPr>
        <p:spPr>
          <a:xfrm>
            <a:off x="1794920" y="3577825"/>
            <a:ext cx="3568592" cy="1367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91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184326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F5B"/>
              </a:solidFill>
              <a:effectLst>
                <a:outerShdw blurRad="38100" dist="25400" dir="18900000" algn="bl" rotWithShape="0">
                  <a:srgbClr val="FFFFFF">
                    <a:alpha val="80000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C98AE9-7DCC-4AD8-BDDE-FA0EEF364DD3}"/>
              </a:ext>
            </a:extLst>
          </p:cNvPr>
          <p:cNvSpPr txBox="1"/>
          <p:nvPr/>
        </p:nvSpPr>
        <p:spPr>
          <a:xfrm>
            <a:off x="200271" y="6448379"/>
            <a:ext cx="6289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Confidential – Not for Distribution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1D8E0C-A9D9-440C-8B4F-16029E6DFC9A}"/>
              </a:ext>
            </a:extLst>
          </p:cNvPr>
          <p:cNvSpPr txBox="1">
            <a:spLocks/>
          </p:cNvSpPr>
          <p:nvPr/>
        </p:nvSpPr>
        <p:spPr>
          <a:xfrm>
            <a:off x="336197" y="247386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4&amp;5-star rent growth vs building growth</a:t>
            </a:r>
          </a:p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 (2-year change)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F9774-D473-41DB-86A6-79F41632F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24" y="981381"/>
            <a:ext cx="7580952" cy="4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8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FCP Standard Template">
      <a:dk1>
        <a:srgbClr val="001F5B"/>
      </a:dk1>
      <a:lt1>
        <a:srgbClr val="FFFFFF"/>
      </a:lt1>
      <a:dk2>
        <a:srgbClr val="F05123"/>
      </a:dk2>
      <a:lt2>
        <a:srgbClr val="7F7F7F"/>
      </a:lt2>
      <a:accent1>
        <a:srgbClr val="001F5B"/>
      </a:accent1>
      <a:accent2>
        <a:srgbClr val="F05123"/>
      </a:accent2>
      <a:accent3>
        <a:srgbClr val="001F5B"/>
      </a:accent3>
      <a:accent4>
        <a:srgbClr val="F05123"/>
      </a:accent4>
      <a:accent5>
        <a:srgbClr val="020202"/>
      </a:accent5>
      <a:accent6>
        <a:srgbClr val="7F7F7F"/>
      </a:accent6>
      <a:hlink>
        <a:srgbClr val="001F5B"/>
      </a:hlink>
      <a:folHlink>
        <a:srgbClr val="F05123"/>
      </a:folHlink>
    </a:clrScheme>
    <a:fontScheme name="FCP Standard Template Fon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28778</TotalTime>
  <Words>310</Words>
  <Application>Microsoft Office PowerPoint</Application>
  <PresentationFormat>On-screen Show (4:3)</PresentationFormat>
  <Paragraphs>68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Red Line Business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Moriah Thomas Parker</dc:creator>
  <cp:lastModifiedBy>Matt Larriva</cp:lastModifiedBy>
  <cp:revision>186</cp:revision>
  <dcterms:created xsi:type="dcterms:W3CDTF">2019-05-13T20:38:07Z</dcterms:created>
  <dcterms:modified xsi:type="dcterms:W3CDTF">2020-02-18T23:23:30Z</dcterms:modified>
</cp:coreProperties>
</file>