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4"/>
  </p:notesMasterIdLst>
  <p:sldIdLst>
    <p:sldId id="564" r:id="rId2"/>
    <p:sldId id="256" r:id="rId3"/>
    <p:sldId id="257" r:id="rId4"/>
    <p:sldId id="415" r:id="rId5"/>
    <p:sldId id="416" r:id="rId6"/>
    <p:sldId id="418" r:id="rId7"/>
    <p:sldId id="419" r:id="rId8"/>
    <p:sldId id="417" r:id="rId9"/>
    <p:sldId id="420" r:id="rId10"/>
    <p:sldId id="421" r:id="rId11"/>
    <p:sldId id="422" r:id="rId12"/>
    <p:sldId id="423" r:id="rId13"/>
    <p:sldId id="424" r:id="rId14"/>
    <p:sldId id="425" r:id="rId15"/>
    <p:sldId id="426" r:id="rId16"/>
    <p:sldId id="427" r:id="rId17"/>
    <p:sldId id="545" r:id="rId18"/>
    <p:sldId id="428" r:id="rId19"/>
    <p:sldId id="429" r:id="rId20"/>
    <p:sldId id="500" r:id="rId21"/>
    <p:sldId id="431" r:id="rId22"/>
    <p:sldId id="435" r:id="rId23"/>
    <p:sldId id="502" r:id="rId24"/>
    <p:sldId id="440" r:id="rId25"/>
    <p:sldId id="441" r:id="rId26"/>
    <p:sldId id="551" r:id="rId27"/>
    <p:sldId id="432" r:id="rId28"/>
    <p:sldId id="501" r:id="rId29"/>
    <p:sldId id="433" r:id="rId30"/>
    <p:sldId id="503" r:id="rId31"/>
    <p:sldId id="442" r:id="rId32"/>
    <p:sldId id="436" r:id="rId33"/>
    <p:sldId id="504" r:id="rId34"/>
    <p:sldId id="439" r:id="rId35"/>
    <p:sldId id="505" r:id="rId36"/>
    <p:sldId id="443" r:id="rId37"/>
    <p:sldId id="444" r:id="rId38"/>
    <p:sldId id="546" r:id="rId39"/>
    <p:sldId id="531" r:id="rId40"/>
    <p:sldId id="533" r:id="rId41"/>
    <p:sldId id="445" r:id="rId42"/>
    <p:sldId id="446" r:id="rId43"/>
    <p:sldId id="547" r:id="rId44"/>
    <p:sldId id="447" r:id="rId45"/>
    <p:sldId id="449" r:id="rId46"/>
    <p:sldId id="565" r:id="rId47"/>
    <p:sldId id="506" r:id="rId48"/>
    <p:sldId id="450" r:id="rId49"/>
    <p:sldId id="566" r:id="rId50"/>
    <p:sldId id="451" r:id="rId51"/>
    <p:sldId id="507" r:id="rId52"/>
    <p:sldId id="508" r:id="rId53"/>
    <p:sldId id="452" r:id="rId54"/>
    <p:sldId id="455" r:id="rId55"/>
    <p:sldId id="454" r:id="rId56"/>
    <p:sldId id="542" r:id="rId57"/>
    <p:sldId id="457" r:id="rId58"/>
    <p:sldId id="459" r:id="rId59"/>
    <p:sldId id="510" r:id="rId60"/>
    <p:sldId id="460" r:id="rId61"/>
    <p:sldId id="532" r:id="rId62"/>
    <p:sldId id="458" r:id="rId63"/>
    <p:sldId id="509" r:id="rId64"/>
    <p:sldId id="511" r:id="rId65"/>
    <p:sldId id="463" r:id="rId66"/>
    <p:sldId id="464" r:id="rId67"/>
    <p:sldId id="553" r:id="rId68"/>
    <p:sldId id="475" r:id="rId69"/>
    <p:sldId id="554" r:id="rId70"/>
    <p:sldId id="512" r:id="rId71"/>
    <p:sldId id="513" r:id="rId72"/>
    <p:sldId id="514" r:id="rId73"/>
    <p:sldId id="523" r:id="rId74"/>
    <p:sldId id="515" r:id="rId75"/>
    <p:sldId id="448" r:id="rId76"/>
    <p:sldId id="470" r:id="rId77"/>
    <p:sldId id="471" r:id="rId78"/>
    <p:sldId id="535" r:id="rId79"/>
    <p:sldId id="555" r:id="rId80"/>
    <p:sldId id="519" r:id="rId81"/>
    <p:sldId id="518" r:id="rId82"/>
    <p:sldId id="520" r:id="rId83"/>
    <p:sldId id="550" r:id="rId84"/>
    <p:sldId id="524" r:id="rId85"/>
    <p:sldId id="472" r:id="rId86"/>
    <p:sldId id="556" r:id="rId87"/>
    <p:sldId id="467" r:id="rId88"/>
    <p:sldId id="465" r:id="rId89"/>
    <p:sldId id="468" r:id="rId90"/>
    <p:sldId id="557" r:id="rId91"/>
    <p:sldId id="469" r:id="rId92"/>
    <p:sldId id="541" r:id="rId93"/>
    <p:sldId id="544" r:id="rId94"/>
    <p:sldId id="543" r:id="rId95"/>
    <p:sldId id="525" r:id="rId96"/>
    <p:sldId id="477" r:id="rId97"/>
    <p:sldId id="529" r:id="rId98"/>
    <p:sldId id="478" r:id="rId99"/>
    <p:sldId id="558" r:id="rId100"/>
    <p:sldId id="559" r:id="rId101"/>
    <p:sldId id="560" r:id="rId102"/>
    <p:sldId id="561" r:id="rId103"/>
    <p:sldId id="526" r:id="rId104"/>
    <p:sldId id="527" r:id="rId105"/>
    <p:sldId id="530" r:id="rId106"/>
    <p:sldId id="528" r:id="rId107"/>
    <p:sldId id="562" r:id="rId108"/>
    <p:sldId id="563" r:id="rId109"/>
    <p:sldId id="483" r:id="rId110"/>
    <p:sldId id="481" r:id="rId111"/>
    <p:sldId id="482" r:id="rId112"/>
    <p:sldId id="534" r:id="rId113"/>
    <p:sldId id="536" r:id="rId114"/>
    <p:sldId id="488" r:id="rId115"/>
    <p:sldId id="537" r:id="rId116"/>
    <p:sldId id="494" r:id="rId117"/>
    <p:sldId id="549" r:id="rId118"/>
    <p:sldId id="548" r:id="rId119"/>
    <p:sldId id="538" r:id="rId120"/>
    <p:sldId id="539" r:id="rId121"/>
    <p:sldId id="540" r:id="rId122"/>
    <p:sldId id="259" r:id="rId123"/>
  </p:sldIdLst>
  <p:sldSz cx="12192000" cy="6858000"/>
  <p:notesSz cx="10234613" cy="71040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교시" id="{2FFC7CE9-B651-4713-86D5-2D1D5EA13F45}">
          <p14:sldIdLst>
            <p14:sldId id="564"/>
            <p14:sldId id="256"/>
            <p14:sldId id="257"/>
            <p14:sldId id="415"/>
            <p14:sldId id="416"/>
            <p14:sldId id="418"/>
            <p14:sldId id="419"/>
            <p14:sldId id="417"/>
            <p14:sldId id="420"/>
            <p14:sldId id="421"/>
            <p14:sldId id="422"/>
          </p14:sldIdLst>
        </p14:section>
        <p14:section name="2교시" id="{5EAE0747-4C7C-444A-BDB8-EB936AC9200C}">
          <p14:sldIdLst>
            <p14:sldId id="423"/>
            <p14:sldId id="424"/>
            <p14:sldId id="425"/>
            <p14:sldId id="426"/>
            <p14:sldId id="427"/>
            <p14:sldId id="545"/>
            <p14:sldId id="428"/>
            <p14:sldId id="429"/>
            <p14:sldId id="500"/>
            <p14:sldId id="431"/>
          </p14:sldIdLst>
        </p14:section>
        <p14:section name="3교시" id="{4F8FC9D8-9ABD-4296-A315-27F8ECE15F78}">
          <p14:sldIdLst>
            <p14:sldId id="435"/>
            <p14:sldId id="502"/>
            <p14:sldId id="440"/>
            <p14:sldId id="441"/>
            <p14:sldId id="551"/>
            <p14:sldId id="432"/>
            <p14:sldId id="501"/>
          </p14:sldIdLst>
        </p14:section>
        <p14:section name="4교시" id="{62393596-0707-4DA5-8CE2-932F755D4CE6}">
          <p14:sldIdLst>
            <p14:sldId id="433"/>
            <p14:sldId id="503"/>
            <p14:sldId id="442"/>
            <p14:sldId id="436"/>
            <p14:sldId id="504"/>
            <p14:sldId id="439"/>
            <p14:sldId id="505"/>
            <p14:sldId id="443"/>
            <p14:sldId id="444"/>
            <p14:sldId id="546"/>
          </p14:sldIdLst>
        </p14:section>
        <p14:section name="5교시" id="{F8537DF4-EA31-42BB-9DA3-96C6CD8E3F54}">
          <p14:sldIdLst>
            <p14:sldId id="531"/>
            <p14:sldId id="533"/>
            <p14:sldId id="445"/>
            <p14:sldId id="446"/>
            <p14:sldId id="547"/>
            <p14:sldId id="447"/>
            <p14:sldId id="449"/>
            <p14:sldId id="565"/>
          </p14:sldIdLst>
        </p14:section>
        <p14:section name="6교시" id="{615A5AFD-6B96-425B-A7D2-A92BCDCB1788}">
          <p14:sldIdLst>
            <p14:sldId id="506"/>
            <p14:sldId id="450"/>
            <p14:sldId id="566"/>
            <p14:sldId id="451"/>
            <p14:sldId id="507"/>
            <p14:sldId id="508"/>
            <p14:sldId id="452"/>
            <p14:sldId id="455"/>
            <p14:sldId id="454"/>
            <p14:sldId id="542"/>
            <p14:sldId id="457"/>
            <p14:sldId id="459"/>
          </p14:sldIdLst>
        </p14:section>
        <p14:section name="7교시" id="{7B892FA9-3C12-486F-BF10-24D97869DE30}">
          <p14:sldIdLst>
            <p14:sldId id="510"/>
            <p14:sldId id="460"/>
            <p14:sldId id="532"/>
            <p14:sldId id="458"/>
            <p14:sldId id="509"/>
          </p14:sldIdLst>
        </p14:section>
        <p14:section name="1교시" id="{D4404913-3579-40CB-8F88-3838630E780F}">
          <p14:sldIdLst>
            <p14:sldId id="511"/>
            <p14:sldId id="463"/>
            <p14:sldId id="464"/>
          </p14:sldIdLst>
        </p14:section>
        <p14:section name="2교시" id="{FA605D77-3D03-49AE-BDAB-E35D80FADDFA}">
          <p14:sldIdLst>
            <p14:sldId id="553"/>
            <p14:sldId id="475"/>
            <p14:sldId id="554"/>
            <p14:sldId id="512"/>
            <p14:sldId id="513"/>
            <p14:sldId id="514"/>
            <p14:sldId id="523"/>
            <p14:sldId id="515"/>
          </p14:sldIdLst>
        </p14:section>
        <p14:section name="3교시" id="{C0892F37-92BF-41FC-BE62-AB15C9B0CCB8}">
          <p14:sldIdLst>
            <p14:sldId id="448"/>
            <p14:sldId id="470"/>
            <p14:sldId id="471"/>
            <p14:sldId id="535"/>
            <p14:sldId id="555"/>
            <p14:sldId id="519"/>
            <p14:sldId id="518"/>
            <p14:sldId id="520"/>
            <p14:sldId id="550"/>
            <p14:sldId id="524"/>
          </p14:sldIdLst>
        </p14:section>
        <p14:section name="4교시" id="{65EE6618-CC1A-4693-90A2-A3B3C97B53D6}">
          <p14:sldIdLst>
            <p14:sldId id="472"/>
            <p14:sldId id="556"/>
            <p14:sldId id="467"/>
            <p14:sldId id="465"/>
          </p14:sldIdLst>
        </p14:section>
        <p14:section name="5교시" id="{D16FFC70-3B7B-48E1-9702-6E83C1DCF30E}">
          <p14:sldIdLst>
            <p14:sldId id="468"/>
            <p14:sldId id="557"/>
            <p14:sldId id="469"/>
            <p14:sldId id="541"/>
            <p14:sldId id="544"/>
            <p14:sldId id="543"/>
            <p14:sldId id="525"/>
            <p14:sldId id="477"/>
            <p14:sldId id="529"/>
            <p14:sldId id="478"/>
            <p14:sldId id="558"/>
            <p14:sldId id="559"/>
            <p14:sldId id="560"/>
            <p14:sldId id="561"/>
          </p14:sldIdLst>
        </p14:section>
        <p14:section name="6교시" id="{F2FF608E-3195-4BA4-96D5-C211C7BFE4B7}">
          <p14:sldIdLst>
            <p14:sldId id="526"/>
            <p14:sldId id="527"/>
            <p14:sldId id="530"/>
            <p14:sldId id="528"/>
            <p14:sldId id="562"/>
            <p14:sldId id="563"/>
            <p14:sldId id="483"/>
            <p14:sldId id="481"/>
            <p14:sldId id="482"/>
            <p14:sldId id="534"/>
            <p14:sldId id="536"/>
            <p14:sldId id="488"/>
            <p14:sldId id="537"/>
            <p14:sldId id="494"/>
            <p14:sldId id="549"/>
            <p14:sldId id="548"/>
            <p14:sldId id="538"/>
          </p14:sldIdLst>
        </p14:section>
        <p14:section name="7교시" id="{080188A5-4D0C-42CF-A44D-7EDCFE8A11FC}">
          <p14:sldIdLst>
            <p14:sldId id="539"/>
            <p14:sldId id="540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663" userDrawn="1">
          <p15:clr>
            <a:srgbClr val="A4A3A4"/>
          </p15:clr>
        </p15:guide>
        <p15:guide id="4" pos="461" userDrawn="1">
          <p15:clr>
            <a:srgbClr val="A4A3A4"/>
          </p15:clr>
        </p15:guide>
        <p15:guide id="5" orient="horz" pos="14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E9"/>
    <a:srgbClr val="00AD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311B3-72A7-4CFB-94DE-4534678E3D96}" v="5" dt="2025-07-18T02:39:04.545"/>
    <p1510:client id="{626E4BAB-F069-44BE-B2CC-40EE17F636CD}" v="9" dt="2025-07-18T06:44:26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83639" autoAdjust="0"/>
  </p:normalViewPr>
  <p:slideViewPr>
    <p:cSldViewPr snapToGrid="0">
      <p:cViewPr varScale="1">
        <p:scale>
          <a:sx n="53" d="100"/>
          <a:sy n="53" d="100"/>
        </p:scale>
        <p:origin x="749" y="269"/>
      </p:cViewPr>
      <p:guideLst>
        <p:guide orient="horz" pos="2160"/>
        <p:guide pos="3840"/>
        <p:guide orient="horz" pos="663"/>
        <p:guide pos="461"/>
        <p:guide orient="horz" pos="14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64" d="100"/>
          <a:sy n="164" d="100"/>
        </p:scale>
        <p:origin x="2922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notesMaster" Target="notesMasters/notesMaster1.xml"/><Relationship Id="rId129" Type="http://schemas.microsoft.com/office/2016/11/relationships/changesInfo" Target="changesInfos/changesInfo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microsoft.com/office/2015/10/relationships/revisionInfo" Target="revisionInfo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채훈 이" userId="e6ed29c933ec7eab" providerId="LiveId" clId="{626E4BAB-F069-44BE-B2CC-40EE17F636CD}"/>
    <pc:docChg chg="undo custSel addSld modSld">
      <pc:chgData name="채훈 이" userId="e6ed29c933ec7eab" providerId="LiveId" clId="{626E4BAB-F069-44BE-B2CC-40EE17F636CD}" dt="2025-07-18T06:44:46.911" v="157" actId="1076"/>
      <pc:docMkLst>
        <pc:docMk/>
      </pc:docMkLst>
      <pc:sldChg chg="modSp">
        <pc:chgData name="채훈 이" userId="e6ed29c933ec7eab" providerId="LiveId" clId="{626E4BAB-F069-44BE-B2CC-40EE17F636CD}" dt="2025-07-18T03:37:02.910" v="0"/>
        <pc:sldMkLst>
          <pc:docMk/>
          <pc:sldMk cId="636304355" sldId="436"/>
        </pc:sldMkLst>
        <pc:spChg chg="mod">
          <ac:chgData name="채훈 이" userId="e6ed29c933ec7eab" providerId="LiveId" clId="{626E4BAB-F069-44BE-B2CC-40EE17F636CD}" dt="2025-07-18T03:37:02.910" v="0"/>
          <ac:spMkLst>
            <pc:docMk/>
            <pc:sldMk cId="636304355" sldId="436"/>
            <ac:spMk id="10" creationId="{327430E5-C4F0-4551-9C2B-9A3ECA2DAD19}"/>
          </ac:spMkLst>
        </pc:spChg>
      </pc:sldChg>
      <pc:sldChg chg="modSp mod">
        <pc:chgData name="채훈 이" userId="e6ed29c933ec7eab" providerId="LiveId" clId="{626E4BAB-F069-44BE-B2CC-40EE17F636CD}" dt="2025-07-18T05:33:26.909" v="65" actId="20577"/>
        <pc:sldMkLst>
          <pc:docMk/>
          <pc:sldMk cId="2396923922" sldId="445"/>
        </pc:sldMkLst>
        <pc:spChg chg="mod">
          <ac:chgData name="채훈 이" userId="e6ed29c933ec7eab" providerId="LiveId" clId="{626E4BAB-F069-44BE-B2CC-40EE17F636CD}" dt="2025-07-18T05:33:26.909" v="65" actId="20577"/>
          <ac:spMkLst>
            <pc:docMk/>
            <pc:sldMk cId="2396923922" sldId="445"/>
            <ac:spMk id="11" creationId="{02A037F5-A19C-4C8E-8D73-B6CD6619A340}"/>
          </ac:spMkLst>
        </pc:spChg>
      </pc:sldChg>
      <pc:sldChg chg="modSp mod">
        <pc:chgData name="채훈 이" userId="e6ed29c933ec7eab" providerId="LiveId" clId="{626E4BAB-F069-44BE-B2CC-40EE17F636CD}" dt="2025-07-18T06:37:40.646" v="145" actId="1076"/>
        <pc:sldMkLst>
          <pc:docMk/>
          <pc:sldMk cId="1836920997" sldId="455"/>
        </pc:sldMkLst>
        <pc:spChg chg="mod">
          <ac:chgData name="채훈 이" userId="e6ed29c933ec7eab" providerId="LiveId" clId="{626E4BAB-F069-44BE-B2CC-40EE17F636CD}" dt="2025-07-18T06:37:40.646" v="145" actId="1076"/>
          <ac:spMkLst>
            <pc:docMk/>
            <pc:sldMk cId="1836920997" sldId="455"/>
            <ac:spMk id="6" creationId="{2B7B2D6B-344B-4A39-9663-C4DD601F6706}"/>
          </ac:spMkLst>
        </pc:spChg>
      </pc:sldChg>
      <pc:sldChg chg="addSp modSp mod">
        <pc:chgData name="채훈 이" userId="e6ed29c933ec7eab" providerId="LiveId" clId="{626E4BAB-F069-44BE-B2CC-40EE17F636CD}" dt="2025-07-18T06:44:46.911" v="157" actId="1076"/>
        <pc:sldMkLst>
          <pc:docMk/>
          <pc:sldMk cId="1642763895" sldId="457"/>
        </pc:sldMkLst>
        <pc:spChg chg="mod">
          <ac:chgData name="채훈 이" userId="e6ed29c933ec7eab" providerId="LiveId" clId="{626E4BAB-F069-44BE-B2CC-40EE17F636CD}" dt="2025-07-18T06:44:18.213" v="147" actId="1076"/>
          <ac:spMkLst>
            <pc:docMk/>
            <pc:sldMk cId="1642763895" sldId="457"/>
            <ac:spMk id="4" creationId="{3B163B59-F362-4223-89A9-3D00E93ECD5C}"/>
          </ac:spMkLst>
        </pc:spChg>
        <pc:spChg chg="mod">
          <ac:chgData name="채훈 이" userId="e6ed29c933ec7eab" providerId="LiveId" clId="{626E4BAB-F069-44BE-B2CC-40EE17F636CD}" dt="2025-07-18T06:44:43.280" v="156" actId="404"/>
          <ac:spMkLst>
            <pc:docMk/>
            <pc:sldMk cId="1642763895" sldId="457"/>
            <ac:spMk id="5" creationId="{D12568F6-9C1A-4FA6-ADE8-C9025FD6A50F}"/>
          </ac:spMkLst>
        </pc:spChg>
        <pc:spChg chg="mod">
          <ac:chgData name="채훈 이" userId="e6ed29c933ec7eab" providerId="LiveId" clId="{626E4BAB-F069-44BE-B2CC-40EE17F636CD}" dt="2025-07-18T06:44:21.359" v="148" actId="1076"/>
          <ac:spMkLst>
            <pc:docMk/>
            <pc:sldMk cId="1642763895" sldId="457"/>
            <ac:spMk id="6" creationId="{52E6C1AA-9F41-4E36-BF00-74DB7B050DE6}"/>
          </ac:spMkLst>
        </pc:spChg>
        <pc:picChg chg="add mod">
          <ac:chgData name="채훈 이" userId="e6ed29c933ec7eab" providerId="LiveId" clId="{626E4BAB-F069-44BE-B2CC-40EE17F636CD}" dt="2025-07-18T06:44:46.911" v="157" actId="1076"/>
          <ac:picMkLst>
            <pc:docMk/>
            <pc:sldMk cId="1642763895" sldId="457"/>
            <ac:picMk id="8" creationId="{22568E48-A1DD-84FF-40D6-D32A3F8575A7}"/>
          </ac:picMkLst>
        </pc:picChg>
      </pc:sldChg>
      <pc:sldChg chg="modSp mod">
        <pc:chgData name="채훈 이" userId="e6ed29c933ec7eab" providerId="LiveId" clId="{626E4BAB-F069-44BE-B2CC-40EE17F636CD}" dt="2025-07-18T06:32:40.131" v="143" actId="404"/>
        <pc:sldMkLst>
          <pc:docMk/>
          <pc:sldMk cId="1244419246" sldId="508"/>
        </pc:sldMkLst>
        <pc:spChg chg="mod">
          <ac:chgData name="채훈 이" userId="e6ed29c933ec7eab" providerId="LiveId" clId="{626E4BAB-F069-44BE-B2CC-40EE17F636CD}" dt="2025-07-18T06:29:52.774" v="135" actId="21"/>
          <ac:spMkLst>
            <pc:docMk/>
            <pc:sldMk cId="1244419246" sldId="508"/>
            <ac:spMk id="15" creationId="{7ADED99F-ABF2-40B4-B9F5-9731F34F862B}"/>
          </ac:spMkLst>
        </pc:spChg>
        <pc:spChg chg="mod">
          <ac:chgData name="채훈 이" userId="e6ed29c933ec7eab" providerId="LiveId" clId="{626E4BAB-F069-44BE-B2CC-40EE17F636CD}" dt="2025-07-18T06:32:40.131" v="143" actId="404"/>
          <ac:spMkLst>
            <pc:docMk/>
            <pc:sldMk cId="1244419246" sldId="508"/>
            <ac:spMk id="18" creationId="{FC79C775-6379-4F17-842B-9024F9A56875}"/>
          </ac:spMkLst>
        </pc:spChg>
        <pc:cxnChg chg="mod">
          <ac:chgData name="채훈 이" userId="e6ed29c933ec7eab" providerId="LiveId" clId="{626E4BAB-F069-44BE-B2CC-40EE17F636CD}" dt="2025-07-18T06:32:37.655" v="141" actId="14100"/>
          <ac:cxnSpMkLst>
            <pc:docMk/>
            <pc:sldMk cId="1244419246" sldId="508"/>
            <ac:cxnSpMk id="19" creationId="{B72DEC83-7407-4FA7-8B28-7C5B9A3E612C}"/>
          </ac:cxnSpMkLst>
        </pc:cxnChg>
      </pc:sldChg>
      <pc:sldChg chg="modSp mod">
        <pc:chgData name="채훈 이" userId="e6ed29c933ec7eab" providerId="LiveId" clId="{626E4BAB-F069-44BE-B2CC-40EE17F636CD}" dt="2025-07-18T06:02:18.916" v="109" actId="20577"/>
        <pc:sldMkLst>
          <pc:docMk/>
          <pc:sldMk cId="1142105931" sldId="547"/>
        </pc:sldMkLst>
        <pc:spChg chg="mod">
          <ac:chgData name="채훈 이" userId="e6ed29c933ec7eab" providerId="LiveId" clId="{626E4BAB-F069-44BE-B2CC-40EE17F636CD}" dt="2025-07-18T06:02:18.916" v="109" actId="20577"/>
          <ac:spMkLst>
            <pc:docMk/>
            <pc:sldMk cId="1142105931" sldId="547"/>
            <ac:spMk id="13" creationId="{A54743CE-9506-458D-A1AF-7756BDCC1595}"/>
          </ac:spMkLst>
        </pc:spChg>
        <pc:spChg chg="mod">
          <ac:chgData name="채훈 이" userId="e6ed29c933ec7eab" providerId="LiveId" clId="{626E4BAB-F069-44BE-B2CC-40EE17F636CD}" dt="2025-07-18T05:46:00.321" v="78" actId="20577"/>
          <ac:spMkLst>
            <pc:docMk/>
            <pc:sldMk cId="1142105931" sldId="547"/>
            <ac:spMk id="14" creationId="{BAC063DA-D7CD-4DCD-BBC7-B294896F8FD0}"/>
          </ac:spMkLst>
        </pc:spChg>
      </pc:sldChg>
      <pc:sldChg chg="addSp delSp modSp add mod">
        <pc:chgData name="채훈 이" userId="e6ed29c933ec7eab" providerId="LiveId" clId="{626E4BAB-F069-44BE-B2CC-40EE17F636CD}" dt="2025-07-18T06:13:31.457" v="123" actId="1076"/>
        <pc:sldMkLst>
          <pc:docMk/>
          <pc:sldMk cId="2822314564" sldId="565"/>
        </pc:sldMkLst>
        <pc:spChg chg="del mod">
          <ac:chgData name="채훈 이" userId="e6ed29c933ec7eab" providerId="LiveId" clId="{626E4BAB-F069-44BE-B2CC-40EE17F636CD}" dt="2025-07-18T06:12:52.046" v="113" actId="478"/>
          <ac:spMkLst>
            <pc:docMk/>
            <pc:sldMk cId="2822314564" sldId="565"/>
            <ac:spMk id="4" creationId="{0A201263-4AB2-4C8C-85A9-0089F58BF1B3}"/>
          </ac:spMkLst>
        </pc:spChg>
        <pc:spChg chg="del">
          <ac:chgData name="채훈 이" userId="e6ed29c933ec7eab" providerId="LiveId" clId="{626E4BAB-F069-44BE-B2CC-40EE17F636CD}" dt="2025-07-18T06:12:54.719" v="115" actId="478"/>
          <ac:spMkLst>
            <pc:docMk/>
            <pc:sldMk cId="2822314564" sldId="565"/>
            <ac:spMk id="7" creationId="{3ADB1E71-8675-EC90-B886-307E6D669C32}"/>
          </ac:spMkLst>
        </pc:spChg>
        <pc:spChg chg="del">
          <ac:chgData name="채훈 이" userId="e6ed29c933ec7eab" providerId="LiveId" clId="{626E4BAB-F069-44BE-B2CC-40EE17F636CD}" dt="2025-07-18T06:12:55.926" v="116" actId="478"/>
          <ac:spMkLst>
            <pc:docMk/>
            <pc:sldMk cId="2822314564" sldId="565"/>
            <ac:spMk id="8" creationId="{82EA85DB-8F68-3646-D84D-0255D004C8CA}"/>
          </ac:spMkLst>
        </pc:spChg>
        <pc:picChg chg="del">
          <ac:chgData name="채훈 이" userId="e6ed29c933ec7eab" providerId="LiveId" clId="{626E4BAB-F069-44BE-B2CC-40EE17F636CD}" dt="2025-07-18T06:12:49.784" v="111" actId="478"/>
          <ac:picMkLst>
            <pc:docMk/>
            <pc:sldMk cId="2822314564" sldId="565"/>
            <ac:picMk id="5" creationId="{9387F89B-41C2-0C99-4B49-43E921F19180}"/>
          </ac:picMkLst>
        </pc:picChg>
        <pc:picChg chg="del">
          <ac:chgData name="채훈 이" userId="e6ed29c933ec7eab" providerId="LiveId" clId="{626E4BAB-F069-44BE-B2CC-40EE17F636CD}" dt="2025-07-18T06:12:52.877" v="114" actId="478"/>
          <ac:picMkLst>
            <pc:docMk/>
            <pc:sldMk cId="2822314564" sldId="565"/>
            <ac:picMk id="6" creationId="{5DB60118-51A8-E6DB-1332-FF8DFCF8C3FF}"/>
          </ac:picMkLst>
        </pc:picChg>
        <pc:picChg chg="del">
          <ac:chgData name="채훈 이" userId="e6ed29c933ec7eab" providerId="LiveId" clId="{626E4BAB-F069-44BE-B2CC-40EE17F636CD}" dt="2025-07-18T06:12:56.598" v="117" actId="478"/>
          <ac:picMkLst>
            <pc:docMk/>
            <pc:sldMk cId="2822314564" sldId="565"/>
            <ac:picMk id="9" creationId="{AC378C51-9E57-62CA-3918-9CFF17F026DB}"/>
          </ac:picMkLst>
        </pc:picChg>
        <pc:picChg chg="add mod">
          <ac:chgData name="채훈 이" userId="e6ed29c933ec7eab" providerId="LiveId" clId="{626E4BAB-F069-44BE-B2CC-40EE17F636CD}" dt="2025-07-18T06:13:31.457" v="123" actId="1076"/>
          <ac:picMkLst>
            <pc:docMk/>
            <pc:sldMk cId="2822314564" sldId="565"/>
            <ac:picMk id="11" creationId="{57EB2D0D-2930-71E6-C26C-C754A3CFEC03}"/>
          </ac:picMkLst>
        </pc:picChg>
      </pc:sldChg>
      <pc:sldChg chg="addSp delSp modSp add mod">
        <pc:chgData name="채훈 이" userId="e6ed29c933ec7eab" providerId="LiveId" clId="{626E4BAB-F069-44BE-B2CC-40EE17F636CD}" dt="2025-07-18T06:27:26.536" v="133" actId="1076"/>
        <pc:sldMkLst>
          <pc:docMk/>
          <pc:sldMk cId="185855590" sldId="566"/>
        </pc:sldMkLst>
        <pc:spChg chg="del">
          <ac:chgData name="채훈 이" userId="e6ed29c933ec7eab" providerId="LiveId" clId="{626E4BAB-F069-44BE-B2CC-40EE17F636CD}" dt="2025-07-18T06:26:42.422" v="125" actId="478"/>
          <ac:spMkLst>
            <pc:docMk/>
            <pc:sldMk cId="185855590" sldId="566"/>
            <ac:spMk id="6" creationId="{68F8F2BE-3268-A4C1-1CDD-E9B0124A550C}"/>
          </ac:spMkLst>
        </pc:spChg>
        <pc:spChg chg="del">
          <ac:chgData name="채훈 이" userId="e6ed29c933ec7eab" providerId="LiveId" clId="{626E4BAB-F069-44BE-B2CC-40EE17F636CD}" dt="2025-07-18T06:26:44.135" v="126" actId="478"/>
          <ac:spMkLst>
            <pc:docMk/>
            <pc:sldMk cId="185855590" sldId="566"/>
            <ac:spMk id="7" creationId="{72AA3A27-723E-5756-A00C-39CF04272516}"/>
          </ac:spMkLst>
        </pc:spChg>
        <pc:spChg chg="del">
          <ac:chgData name="채훈 이" userId="e6ed29c933ec7eab" providerId="LiveId" clId="{626E4BAB-F069-44BE-B2CC-40EE17F636CD}" dt="2025-07-18T06:26:45.214" v="127" actId="478"/>
          <ac:spMkLst>
            <pc:docMk/>
            <pc:sldMk cId="185855590" sldId="566"/>
            <ac:spMk id="8" creationId="{7FD32386-3647-7810-7C35-17EB91DD1CDC}"/>
          </ac:spMkLst>
        </pc:spChg>
        <pc:spChg chg="del">
          <ac:chgData name="채훈 이" userId="e6ed29c933ec7eab" providerId="LiveId" clId="{626E4BAB-F069-44BE-B2CC-40EE17F636CD}" dt="2025-07-18T06:26:42.422" v="125" actId="478"/>
          <ac:spMkLst>
            <pc:docMk/>
            <pc:sldMk cId="185855590" sldId="566"/>
            <ac:spMk id="10" creationId="{C3B1CDE6-2619-6C73-9D9A-4B083D62BEE1}"/>
          </ac:spMkLst>
        </pc:spChg>
        <pc:spChg chg="del">
          <ac:chgData name="채훈 이" userId="e6ed29c933ec7eab" providerId="LiveId" clId="{626E4BAB-F069-44BE-B2CC-40EE17F636CD}" dt="2025-07-18T06:26:42.422" v="125" actId="478"/>
          <ac:spMkLst>
            <pc:docMk/>
            <pc:sldMk cId="185855590" sldId="566"/>
            <ac:spMk id="31" creationId="{254460F2-524F-20B5-D1B2-90AE09513788}"/>
          </ac:spMkLst>
        </pc:spChg>
        <pc:spChg chg="del">
          <ac:chgData name="채훈 이" userId="e6ed29c933ec7eab" providerId="LiveId" clId="{626E4BAB-F069-44BE-B2CC-40EE17F636CD}" dt="2025-07-18T06:26:42.422" v="125" actId="478"/>
          <ac:spMkLst>
            <pc:docMk/>
            <pc:sldMk cId="185855590" sldId="566"/>
            <ac:spMk id="32" creationId="{A23DC0EF-3FB2-23A3-C8B3-C017C8EA71D2}"/>
          </ac:spMkLst>
        </pc:spChg>
        <pc:spChg chg="del">
          <ac:chgData name="채훈 이" userId="e6ed29c933ec7eab" providerId="LiveId" clId="{626E4BAB-F069-44BE-B2CC-40EE17F636CD}" dt="2025-07-18T06:26:42.422" v="125" actId="478"/>
          <ac:spMkLst>
            <pc:docMk/>
            <pc:sldMk cId="185855590" sldId="566"/>
            <ac:spMk id="33" creationId="{A19A9806-2ECD-6EF7-3EC6-005A860F29F7}"/>
          </ac:spMkLst>
        </pc:spChg>
        <pc:grpChg chg="del">
          <ac:chgData name="채훈 이" userId="e6ed29c933ec7eab" providerId="LiveId" clId="{626E4BAB-F069-44BE-B2CC-40EE17F636CD}" dt="2025-07-18T06:26:42.422" v="125" actId="478"/>
          <ac:grpSpMkLst>
            <pc:docMk/>
            <pc:sldMk cId="185855590" sldId="566"/>
            <ac:grpSpMk id="11" creationId="{87AD90C3-53C9-296B-A798-D73AAE62EA6C}"/>
          </ac:grpSpMkLst>
        </pc:grpChg>
        <pc:picChg chg="del">
          <ac:chgData name="채훈 이" userId="e6ed29c933ec7eab" providerId="LiveId" clId="{626E4BAB-F069-44BE-B2CC-40EE17F636CD}" dt="2025-07-18T06:26:42.422" v="125" actId="478"/>
          <ac:picMkLst>
            <pc:docMk/>
            <pc:sldMk cId="185855590" sldId="566"/>
            <ac:picMk id="4" creationId="{4E389236-2D23-7E8F-73BD-662DE9267718}"/>
          </ac:picMkLst>
        </pc:picChg>
        <pc:picChg chg="del">
          <ac:chgData name="채훈 이" userId="e6ed29c933ec7eab" providerId="LiveId" clId="{626E4BAB-F069-44BE-B2CC-40EE17F636CD}" dt="2025-07-18T06:26:42.422" v="125" actId="478"/>
          <ac:picMkLst>
            <pc:docMk/>
            <pc:sldMk cId="185855590" sldId="566"/>
            <ac:picMk id="5" creationId="{A7A1B007-0838-7E43-E150-3A996FCB3088}"/>
          </ac:picMkLst>
        </pc:picChg>
        <pc:picChg chg="del">
          <ac:chgData name="채훈 이" userId="e6ed29c933ec7eab" providerId="LiveId" clId="{626E4BAB-F069-44BE-B2CC-40EE17F636CD}" dt="2025-07-18T06:26:42.422" v="125" actId="478"/>
          <ac:picMkLst>
            <pc:docMk/>
            <pc:sldMk cId="185855590" sldId="566"/>
            <ac:picMk id="9" creationId="{E205DFA9-AC45-2B34-4B96-D2A8963DB9F4}"/>
          </ac:picMkLst>
        </pc:picChg>
        <pc:picChg chg="add mod">
          <ac:chgData name="채훈 이" userId="e6ed29c933ec7eab" providerId="LiveId" clId="{626E4BAB-F069-44BE-B2CC-40EE17F636CD}" dt="2025-07-18T06:27:26.536" v="133" actId="1076"/>
          <ac:picMkLst>
            <pc:docMk/>
            <pc:sldMk cId="185855590" sldId="566"/>
            <ac:picMk id="17" creationId="{7C3E265D-2378-02AD-B57E-0D2278D3E28D}"/>
          </ac:picMkLst>
        </pc:picChg>
        <pc:picChg chg="del">
          <ac:chgData name="채훈 이" userId="e6ed29c933ec7eab" providerId="LiveId" clId="{626E4BAB-F069-44BE-B2CC-40EE17F636CD}" dt="2025-07-18T06:26:42.422" v="125" actId="478"/>
          <ac:picMkLst>
            <pc:docMk/>
            <pc:sldMk cId="185855590" sldId="566"/>
            <ac:picMk id="30" creationId="{03B45B92-8F0D-3D58-0E91-0BC7B438900C}"/>
          </ac:picMkLst>
        </pc:picChg>
      </pc:sldChg>
    </pc:docChg>
  </pc:docChgLst>
  <pc:docChgLst>
    <pc:chgData name="채훈 이" userId="e6ed29c933ec7eab" providerId="LiveId" clId="{157311B3-72A7-4CFB-94DE-4534678E3D96}"/>
    <pc:docChg chg="modSld">
      <pc:chgData name="채훈 이" userId="e6ed29c933ec7eab" providerId="LiveId" clId="{157311B3-72A7-4CFB-94DE-4534678E3D96}" dt="2025-07-18T02:39:13.713" v="40" actId="20577"/>
      <pc:docMkLst>
        <pc:docMk/>
      </pc:docMkLst>
      <pc:sldChg chg="modSp mod">
        <pc:chgData name="채훈 이" userId="e6ed29c933ec7eab" providerId="LiveId" clId="{157311B3-72A7-4CFB-94DE-4534678E3D96}" dt="2025-07-18T02:22:33.260" v="4" actId="404"/>
        <pc:sldMkLst>
          <pc:docMk/>
          <pc:sldMk cId="4102440687" sldId="435"/>
        </pc:sldMkLst>
        <pc:spChg chg="mod">
          <ac:chgData name="채훈 이" userId="e6ed29c933ec7eab" providerId="LiveId" clId="{157311B3-72A7-4CFB-94DE-4534678E3D96}" dt="2025-07-18T02:22:33.260" v="4" actId="404"/>
          <ac:spMkLst>
            <pc:docMk/>
            <pc:sldMk cId="4102440687" sldId="435"/>
            <ac:spMk id="13" creationId="{443F8004-A001-42E2-B792-A3CFF6EC9956}"/>
          </ac:spMkLst>
        </pc:spChg>
      </pc:sldChg>
      <pc:sldChg chg="modSp mod">
        <pc:chgData name="채훈 이" userId="e6ed29c933ec7eab" providerId="LiveId" clId="{157311B3-72A7-4CFB-94DE-4534678E3D96}" dt="2025-07-18T02:39:13.713" v="40" actId="20577"/>
        <pc:sldMkLst>
          <pc:docMk/>
          <pc:sldMk cId="3677578108" sldId="502"/>
        </pc:sldMkLst>
        <pc:spChg chg="mod">
          <ac:chgData name="채훈 이" userId="e6ed29c933ec7eab" providerId="LiveId" clId="{157311B3-72A7-4CFB-94DE-4534678E3D96}" dt="2025-07-18T02:39:13.713" v="40" actId="20577"/>
          <ac:spMkLst>
            <pc:docMk/>
            <pc:sldMk cId="3677578108" sldId="502"/>
            <ac:spMk id="7" creationId="{053C9F2D-0EC0-406B-890B-5CF46F76994B}"/>
          </ac:spMkLst>
        </pc:spChg>
        <pc:spChg chg="mod">
          <ac:chgData name="채훈 이" userId="e6ed29c933ec7eab" providerId="LiveId" clId="{157311B3-72A7-4CFB-94DE-4534678E3D96}" dt="2025-07-18T02:38:59.353" v="24"/>
          <ac:spMkLst>
            <pc:docMk/>
            <pc:sldMk cId="3677578108" sldId="502"/>
            <ac:spMk id="8" creationId="{33CD9C22-3857-48FF-8FDA-5A169AB53A8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462" y="3418830"/>
            <a:ext cx="8187690" cy="2797225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747627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246" y="6747627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22F42E7-5130-4AC0-8CD4-930CC5AA1E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568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여러분이 제어 해야 하는 것들이 하드웨어다</a:t>
            </a:r>
            <a:r>
              <a:rPr kumimoji="1" lang="en-US" altLang="ko-KR" dirty="0"/>
              <a:t>!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909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Int / float </a:t>
            </a:r>
            <a:r>
              <a:rPr lang="ko-KR" altLang="en-US" dirty="0"/>
              <a:t>는 속도가 비슷하나 </a:t>
            </a:r>
            <a:r>
              <a:rPr lang="en-US" altLang="ko-KR" dirty="0"/>
              <a:t>, long </a:t>
            </a:r>
            <a:r>
              <a:rPr lang="en-US" altLang="ko-KR" dirty="0" err="1"/>
              <a:t>long</a:t>
            </a:r>
            <a:r>
              <a:rPr lang="en-US" altLang="ko-KR" dirty="0"/>
              <a:t> 6</a:t>
            </a:r>
            <a:r>
              <a:rPr lang="ko-KR" altLang="en-US" dirty="0"/>
              <a:t>배 느리다</a:t>
            </a:r>
            <a:r>
              <a:rPr lang="en-US" altLang="ko-KR" dirty="0"/>
              <a:t>. Double </a:t>
            </a:r>
            <a:r>
              <a:rPr lang="ko-KR" altLang="en-US" dirty="0"/>
              <a:t>연산은 </a:t>
            </a:r>
            <a:r>
              <a:rPr lang="en-US" altLang="ko-KR" dirty="0"/>
              <a:t>50</a:t>
            </a:r>
            <a:r>
              <a:rPr lang="ko-KR" altLang="en-US" dirty="0"/>
              <a:t>배 느리다</a:t>
            </a:r>
            <a:r>
              <a:rPr lang="en-US" altLang="ko-KR" dirty="0"/>
              <a:t> </a:t>
            </a:r>
            <a:r>
              <a:rPr lang="ko-KR" altLang="en-US" dirty="0" err="1"/>
              <a:t>왜그럴까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Infineon </a:t>
            </a:r>
            <a:r>
              <a:rPr lang="ko-KR" altLang="en-US" dirty="0"/>
              <a:t>에서는 </a:t>
            </a:r>
            <a:r>
              <a:rPr lang="en-US" altLang="ko-KR" dirty="0"/>
              <a:t>FPU </a:t>
            </a:r>
            <a:r>
              <a:rPr lang="ko-KR" altLang="en-US" dirty="0"/>
              <a:t>를 지원하여 부동소수점을 별도로 연산하는 유닛이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항상 타겟에 따라 달라지는 결과를 보임</a:t>
            </a:r>
            <a:endParaRPr lang="en-US" altLang="ko-KR" dirty="0"/>
          </a:p>
          <a:p>
            <a:r>
              <a:rPr lang="en-US" altLang="ko-KR" dirty="0"/>
              <a:t> =&gt; </a:t>
            </a:r>
            <a:r>
              <a:rPr lang="ko-KR" altLang="en-US" dirty="0"/>
              <a:t>보통은 컴파일러가 </a:t>
            </a:r>
            <a:r>
              <a:rPr lang="en-US" altLang="ko-KR" dirty="0"/>
              <a:t>double </a:t>
            </a:r>
            <a:r>
              <a:rPr lang="ko-KR" altLang="en-US" dirty="0"/>
              <a:t>을 </a:t>
            </a:r>
            <a:r>
              <a:rPr lang="en-US" altLang="ko-KR" dirty="0"/>
              <a:t>float </a:t>
            </a:r>
            <a:r>
              <a:rPr lang="ko-KR" altLang="en-US" dirty="0"/>
              <a:t>로 </a:t>
            </a:r>
            <a:r>
              <a:rPr lang="en-US" altLang="ko-KR" dirty="0"/>
              <a:t>treat </a:t>
            </a:r>
            <a:r>
              <a:rPr lang="ko-KR" altLang="en-US" dirty="0"/>
              <a:t>하도록 되어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41505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78042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51644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300" b="1" dirty="0"/>
              <a:t>#define SET_BIT(var, pos) ((var) |= (1 &lt;&lt; (pos)))</a:t>
            </a:r>
          </a:p>
          <a:p>
            <a:r>
              <a:rPr lang="en-US" altLang="ko-KR" sz="1300" b="1" dirty="0"/>
              <a:t>#define CLEAR_BIT(var, pos) ((var) &amp;= ~(1 &lt;&lt; (pos)))</a:t>
            </a:r>
          </a:p>
          <a:p>
            <a:r>
              <a:rPr lang="en-US" altLang="ko-KR" sz="1300" b="1" dirty="0"/>
              <a:t>#define TOGGLE_BIT(var, pos) ((var) ^= (1 &lt;&lt; (pos)))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9059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장점은 </a:t>
            </a:r>
            <a:r>
              <a:rPr lang="ko-KR" altLang="en-US" dirty="0" err="1"/>
              <a:t>뭐고</a:t>
            </a:r>
            <a:r>
              <a:rPr lang="ko-KR" altLang="en-US" dirty="0"/>
              <a:t> 단점은 </a:t>
            </a:r>
            <a:r>
              <a:rPr lang="ko-KR" altLang="en-US" dirty="0" err="1"/>
              <a:t>뭘까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명확한 단점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함수가 아니다</a:t>
            </a:r>
            <a:r>
              <a:rPr lang="en-US" altLang="ko-KR" dirty="0"/>
              <a:t>. </a:t>
            </a:r>
            <a:r>
              <a:rPr lang="ko-KR" altLang="en-US" dirty="0"/>
              <a:t>함수 만큼의 독립성이 어렵다</a:t>
            </a:r>
            <a:r>
              <a:rPr lang="en-US" altLang="ko-KR" dirty="0"/>
              <a:t>. </a:t>
            </a:r>
            <a:r>
              <a:rPr lang="ko-KR" altLang="en-US" dirty="0"/>
              <a:t>실수하기 쉽다 </a:t>
            </a:r>
            <a:r>
              <a:rPr lang="en-US" altLang="ko-KR" dirty="0"/>
              <a:t>Text </a:t>
            </a:r>
            <a:r>
              <a:rPr lang="ko-KR" altLang="en-US" dirty="0"/>
              <a:t>영역의 크기가 커진다</a:t>
            </a:r>
            <a:r>
              <a:rPr lang="en-US" altLang="ko-KR" dirty="0"/>
              <a:t>.</a:t>
            </a:r>
          </a:p>
          <a:p>
            <a:pPr marL="185766" indent="-185766">
              <a:buFont typeface="Symbol" panose="05050102010706020507" pitchFamily="18" charset="2"/>
              <a:buChar char="Þ"/>
            </a:pPr>
            <a:r>
              <a:rPr lang="ko-KR" altLang="en-US" dirty="0"/>
              <a:t>함수의 경우 </a:t>
            </a:r>
            <a:r>
              <a:rPr lang="en-US" altLang="ko-KR" dirty="0"/>
              <a:t>1000</a:t>
            </a:r>
            <a:r>
              <a:rPr lang="ko-KR" altLang="en-US" dirty="0"/>
              <a:t>번 </a:t>
            </a:r>
            <a:r>
              <a:rPr lang="en-US" altLang="ko-KR" dirty="0"/>
              <a:t>call </a:t>
            </a:r>
            <a:r>
              <a:rPr lang="ko-KR" altLang="en-US" dirty="0"/>
              <a:t>한다는 가정하에 함수에 비해 </a:t>
            </a:r>
            <a:r>
              <a:rPr lang="en-US" altLang="ko-KR" dirty="0"/>
              <a:t>text </a:t>
            </a:r>
            <a:r>
              <a:rPr lang="ko-KR" altLang="en-US" dirty="0"/>
              <a:t>차지하는 영역이 </a:t>
            </a:r>
            <a:r>
              <a:rPr lang="en-US" altLang="ko-KR" dirty="0"/>
              <a:t>1000</a:t>
            </a:r>
            <a:r>
              <a:rPr lang="ko-KR" altLang="en-US" dirty="0"/>
              <a:t>배 커진다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54216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Inlclde</a:t>
            </a:r>
            <a:r>
              <a:rPr lang="en-US" altLang="ko-KR" dirty="0"/>
              <a:t> “” &lt;&gt; </a:t>
            </a:r>
            <a:r>
              <a:rPr lang="ko-KR" altLang="en-US" dirty="0"/>
              <a:t>차이점은 무엇일까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&lt;&gt;</a:t>
            </a:r>
            <a:r>
              <a:rPr lang="ko-KR" altLang="en-US" dirty="0"/>
              <a:t>의 경우 </a:t>
            </a:r>
            <a:r>
              <a:rPr lang="en-US" altLang="ko-KR" dirty="0"/>
              <a:t>Compiler </a:t>
            </a:r>
            <a:r>
              <a:rPr lang="ko-KR" altLang="en-US" dirty="0"/>
              <a:t>에서 지정된 부분부터 </a:t>
            </a:r>
            <a:r>
              <a:rPr lang="en-US" altLang="ko-KR" dirty="0"/>
              <a:t>Header </a:t>
            </a:r>
            <a:r>
              <a:rPr lang="ko-KR" altLang="en-US" dirty="0"/>
              <a:t>를 찾음</a:t>
            </a:r>
            <a:endParaRPr lang="en-US" altLang="ko-KR" dirty="0"/>
          </a:p>
          <a:p>
            <a:r>
              <a:rPr lang="en-US" altLang="ko-KR" dirty="0"/>
              <a:t>“”</a:t>
            </a:r>
            <a:r>
              <a:rPr lang="ko-KR" altLang="en-US" dirty="0"/>
              <a:t>는 빌드하는 파일 근처부터 찾음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8764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8239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31060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0159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무엇이 </a:t>
            </a:r>
            <a:r>
              <a:rPr lang="ko-KR" altLang="en-US" dirty="0" err="1"/>
              <a:t>출력될것</a:t>
            </a:r>
            <a:r>
              <a:rPr lang="ko-KR" altLang="en-US" dirty="0"/>
              <a:t> 인가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94067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학생의 이름 길이는 </a:t>
            </a:r>
            <a:r>
              <a:rPr lang="en-US" altLang="ko-KR" dirty="0"/>
              <a:t>char[50] </a:t>
            </a:r>
            <a:r>
              <a:rPr lang="ko-KR" altLang="en-US" dirty="0"/>
              <a:t>이내로 가정한다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Math score / English score </a:t>
            </a:r>
            <a:r>
              <a:rPr lang="ko-KR" altLang="en-US" dirty="0"/>
              <a:t>는 모두 정수이며</a:t>
            </a:r>
            <a:r>
              <a:rPr lang="en-US" altLang="ko-KR" dirty="0"/>
              <a:t>, 100</a:t>
            </a:r>
            <a:r>
              <a:rPr lang="ko-KR" altLang="en-US" dirty="0"/>
              <a:t>점이 만점이다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435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</a:rPr>
              <a:t>ceil(order)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을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활용할 것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89140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////</a:t>
            </a:r>
            <a:r>
              <a:rPr lang="ko-KR" altLang="en-US" dirty="0"/>
              <a:t>부분을 </a:t>
            </a:r>
            <a:r>
              <a:rPr lang="ko-KR" altLang="en-US" dirty="0" err="1"/>
              <a:t>작성하시오</a:t>
            </a:r>
            <a:endParaRPr lang="en-US" altLang="ko-KR" dirty="0"/>
          </a:p>
          <a:p>
            <a:r>
              <a:rPr lang="en-US" altLang="ko-KR" sz="1300" dirty="0">
                <a:solidFill>
                  <a:srgbClr val="2A00FF"/>
                </a:solidFill>
                <a:latin typeface="Courier New" panose="02070309020205020404" pitchFamily="49" charset="0"/>
              </a:rPr>
              <a:t>%[^\n] -&gt; /n </a:t>
            </a:r>
            <a:r>
              <a:rPr lang="ko-KR" altLang="en-US" sz="1300" dirty="0">
                <a:solidFill>
                  <a:srgbClr val="2A00FF"/>
                </a:solidFill>
                <a:latin typeface="Courier New" panose="02070309020205020404" pitchFamily="49" charset="0"/>
              </a:rPr>
              <a:t>을 제외한 모든 문자를 입력 가능하기 위한 함수</a:t>
            </a:r>
            <a:endParaRPr lang="en-US" altLang="ko-KR" sz="1300" dirty="0">
              <a:solidFill>
                <a:srgbClr val="2A00FF"/>
              </a:solidFill>
              <a:latin typeface="Courier New" panose="02070309020205020404" pitchFamily="49" charset="0"/>
            </a:endParaRPr>
          </a:p>
          <a:p>
            <a:r>
              <a:rPr lang="ko-KR" altLang="en-US" sz="1300" dirty="0" err="1">
                <a:solidFill>
                  <a:srgbClr val="2A00FF"/>
                </a:solidFill>
                <a:latin typeface="Courier New" panose="02070309020205020404" pitchFamily="49" charset="0"/>
              </a:rPr>
              <a:t>한글이깨진다면</a:t>
            </a:r>
            <a:r>
              <a:rPr lang="en-US" altLang="ko-KR" sz="1300" dirty="0">
                <a:solidFill>
                  <a:srgbClr val="2A00FF"/>
                </a:solidFill>
                <a:latin typeface="Courier New" panose="02070309020205020404" pitchFamily="49" charset="0"/>
              </a:rPr>
              <a:t> utf8 -&gt; </a:t>
            </a:r>
            <a:r>
              <a:rPr lang="en-US" altLang="ko-KR" sz="1300" dirty="0" err="1">
                <a:solidFill>
                  <a:srgbClr val="2A00FF"/>
                </a:solidFill>
                <a:latin typeface="Courier New" panose="02070309020205020404" pitchFamily="49" charset="0"/>
              </a:rPr>
              <a:t>kor</a:t>
            </a:r>
            <a:r>
              <a:rPr lang="en-US" altLang="ko-KR" sz="1300" dirty="0">
                <a:solidFill>
                  <a:srgbClr val="2A00FF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sz="1300" dirty="0">
                <a:solidFill>
                  <a:srgbClr val="2A00FF"/>
                </a:solidFill>
                <a:latin typeface="Courier New" panose="02070309020205020404" pitchFamily="49" charset="0"/>
              </a:rPr>
              <a:t>로 바꾸고 </a:t>
            </a:r>
            <a:r>
              <a:rPr lang="en-US" altLang="ko-KR" sz="1300" dirty="0">
                <a:solidFill>
                  <a:srgbClr val="2A00FF"/>
                </a:solidFill>
                <a:latin typeface="Courier New" panose="02070309020205020404" pitchFamily="49" charset="0"/>
              </a:rPr>
              <a:t>ctrl z </a:t>
            </a:r>
            <a:r>
              <a:rPr lang="ko-KR" altLang="en-US" sz="1300" dirty="0">
                <a:solidFill>
                  <a:srgbClr val="2A00FF"/>
                </a:solidFill>
                <a:latin typeface="Courier New" panose="02070309020205020404" pitchFamily="49" charset="0"/>
              </a:rPr>
              <a:t>클릭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645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06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주의할점은</a:t>
            </a:r>
            <a:r>
              <a:rPr lang="ko-KR" altLang="en-US" dirty="0"/>
              <a:t> </a:t>
            </a:r>
            <a:r>
              <a:rPr lang="ko-KR" altLang="en-US" dirty="0" err="1"/>
              <a:t>뭘까요</a:t>
            </a:r>
            <a:r>
              <a:rPr lang="ko-KR" altLang="en-US" dirty="0"/>
              <a:t> 오른쪽 한번 실행해 </a:t>
            </a:r>
            <a:r>
              <a:rPr lang="ko-KR" altLang="en-US" dirty="0" err="1"/>
              <a:t>보시겠어요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자 그러면 여기서 가장 효율적인 연산은 무엇일까요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X++ </a:t>
            </a:r>
            <a:r>
              <a:rPr lang="ko-KR" altLang="en-US" dirty="0"/>
              <a:t>이 효율적일까요</a:t>
            </a:r>
            <a:r>
              <a:rPr lang="en-US" altLang="ko-KR" dirty="0"/>
              <a:t>? ++X </a:t>
            </a:r>
            <a:r>
              <a:rPr lang="ko-KR" altLang="en-US" dirty="0"/>
              <a:t>가 효율적일까요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982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&lt;&lt;2 / * 100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 err="1"/>
              <a:t>비교했을때</a:t>
            </a:r>
            <a:r>
              <a:rPr lang="ko-KR" altLang="en-US" dirty="0"/>
              <a:t> 윈도우에서 </a:t>
            </a:r>
            <a:r>
              <a:rPr lang="en-US" altLang="ko-KR" dirty="0"/>
              <a:t>1.5</a:t>
            </a:r>
            <a:r>
              <a:rPr lang="ko-KR" altLang="en-US" dirty="0"/>
              <a:t>배 속도 차이 발생함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Target </a:t>
            </a:r>
            <a:r>
              <a:rPr lang="ko-KR" altLang="en-US" dirty="0"/>
              <a:t>에서는</a:t>
            </a:r>
            <a:r>
              <a:rPr lang="en-US" altLang="ko-KR" dirty="0"/>
              <a:t> </a:t>
            </a:r>
            <a:r>
              <a:rPr lang="ko-KR" altLang="en-US" dirty="0"/>
              <a:t>별 차이 없음</a:t>
            </a:r>
            <a:r>
              <a:rPr lang="en-US" altLang="ko-KR" dirty="0"/>
              <a:t>, </a:t>
            </a:r>
            <a:r>
              <a:rPr lang="ko-KR" altLang="en-US" dirty="0"/>
              <a:t>알아서 최적화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321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어디다가</a:t>
            </a:r>
            <a:r>
              <a:rPr lang="ko-KR" altLang="en-US" dirty="0"/>
              <a:t> 쓸까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어떠한 특징이 있지</a:t>
            </a:r>
            <a:endParaRPr lang="en-US" altLang="ko-KR" dirty="0"/>
          </a:p>
          <a:p>
            <a:r>
              <a:rPr lang="en-US" altLang="ko-KR" dirty="0"/>
              <a:t>1|x </a:t>
            </a:r>
            <a:r>
              <a:rPr lang="ko-KR" altLang="en-US" dirty="0"/>
              <a:t>은</a:t>
            </a:r>
            <a:r>
              <a:rPr lang="en-US" altLang="ko-KR" dirty="0"/>
              <a:t>? </a:t>
            </a:r>
            <a:r>
              <a:rPr lang="ko-KR" altLang="en-US" dirty="0"/>
              <a:t>반드시 </a:t>
            </a:r>
            <a:r>
              <a:rPr lang="en-US" altLang="ko-KR" dirty="0"/>
              <a:t>1 </a:t>
            </a:r>
          </a:p>
          <a:p>
            <a:r>
              <a:rPr lang="en-US" altLang="ko-KR" dirty="0"/>
              <a:t>0&amp;x </a:t>
            </a:r>
            <a:r>
              <a:rPr lang="ko-KR" altLang="en-US" dirty="0"/>
              <a:t>는 반드시 </a:t>
            </a:r>
            <a:r>
              <a:rPr lang="en-US" altLang="ko-KR" dirty="0"/>
              <a:t>0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337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r>
              <a:rPr lang="en-US" altLang="ko-KR" sz="1300" dirty="0"/>
              <a:t>10000100</a:t>
            </a:r>
          </a:p>
          <a:p>
            <a:pPr defTabSz="990752">
              <a:defRPr/>
            </a:pPr>
            <a:r>
              <a:rPr lang="ko-KR" altLang="en-US" sz="1300" dirty="0"/>
              <a:t>왜 </a:t>
            </a:r>
            <a:r>
              <a:rPr lang="ko-KR" altLang="en-US" sz="1300" dirty="0" err="1"/>
              <a:t>이딴식일까</a:t>
            </a:r>
            <a:r>
              <a:rPr lang="en-US" altLang="ko-KR" sz="1300" dirty="0"/>
              <a:t>?</a:t>
            </a:r>
          </a:p>
          <a:p>
            <a:pPr defTabSz="990752">
              <a:defRPr/>
            </a:pPr>
            <a:r>
              <a:rPr lang="en-US" altLang="ko-KR" sz="1300" dirty="0"/>
              <a:t>0~3 </a:t>
            </a:r>
            <a:r>
              <a:rPr lang="ko-KR" altLang="en-US" sz="1300" dirty="0"/>
              <a:t>까지만 의미가 있는데 </a:t>
            </a:r>
            <a:r>
              <a:rPr lang="en-US" altLang="ko-KR" sz="1300" dirty="0"/>
              <a:t>byte</a:t>
            </a:r>
            <a:r>
              <a:rPr lang="ko-KR" altLang="en-US" sz="1300" dirty="0"/>
              <a:t>단위로 해 놓으면 너무 낭비다</a:t>
            </a:r>
            <a:r>
              <a:rPr lang="en-US" altLang="ko-KR" sz="1300" dirty="0"/>
              <a:t>.</a:t>
            </a:r>
          </a:p>
          <a:p>
            <a:pPr defTabSz="990752">
              <a:defRPr/>
            </a:pPr>
            <a:r>
              <a:rPr lang="ko-KR" altLang="en-US" sz="1300" dirty="0"/>
              <a:t>이거 각각 </a:t>
            </a:r>
            <a:r>
              <a:rPr lang="en-US" altLang="ko-KR" sz="1300" dirty="0"/>
              <a:t>1byte </a:t>
            </a:r>
            <a:r>
              <a:rPr lang="ko-KR" altLang="en-US" sz="1300" dirty="0"/>
              <a:t>로 </a:t>
            </a:r>
            <a:r>
              <a:rPr lang="ko-KR" altLang="en-US" sz="1300" dirty="0" err="1"/>
              <a:t>해두면</a:t>
            </a:r>
            <a:r>
              <a:rPr lang="ko-KR" altLang="en-US" sz="1300" dirty="0"/>
              <a:t> </a:t>
            </a:r>
            <a:r>
              <a:rPr lang="en-US" altLang="ko-KR" sz="1300" dirty="0"/>
              <a:t>3byte </a:t>
            </a:r>
            <a:r>
              <a:rPr lang="ko-KR" altLang="en-US" sz="1300" dirty="0"/>
              <a:t>가</a:t>
            </a:r>
            <a:r>
              <a:rPr lang="en-US" altLang="ko-KR" sz="1300" dirty="0"/>
              <a:t> </a:t>
            </a:r>
            <a:r>
              <a:rPr lang="ko-KR" altLang="en-US" sz="1300" dirty="0"/>
              <a:t>필요하다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9087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bit </a:t>
            </a:r>
            <a:r>
              <a:rPr lang="ko-KR" altLang="en-US" dirty="0"/>
              <a:t>에 값을 입력해 보아라</a:t>
            </a:r>
            <a:r>
              <a:rPr lang="en-US" altLang="ko-KR" dirty="0"/>
              <a:t>, </a:t>
            </a:r>
            <a:r>
              <a:rPr lang="ko-KR" altLang="en-US" dirty="0"/>
              <a:t>엄청 이전 제품의 경우 이런 방식을 사용하기도 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아직도 초 저가형의 경우는 이렇게 활용되고</a:t>
            </a:r>
            <a:r>
              <a:rPr lang="en-US" altLang="ko-KR" dirty="0"/>
              <a:t>, Sensor </a:t>
            </a:r>
            <a:r>
              <a:rPr lang="ko-KR" altLang="en-US" dirty="0"/>
              <a:t>의 경우에도 이렇게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4458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묵시적 </a:t>
            </a:r>
            <a:r>
              <a:rPr lang="ko-KR" altLang="en-US" dirty="0" err="1"/>
              <a:t>형변환</a:t>
            </a:r>
            <a:r>
              <a:rPr lang="en-US" altLang="ko-KR" dirty="0"/>
              <a:t>, </a:t>
            </a:r>
            <a:r>
              <a:rPr lang="ko-KR" altLang="en-US" dirty="0"/>
              <a:t>명시적 </a:t>
            </a:r>
            <a:r>
              <a:rPr lang="ko-KR" altLang="en-US" dirty="0" err="1"/>
              <a:t>형변환</a:t>
            </a:r>
            <a:r>
              <a:rPr lang="ko-KR" altLang="en-US" dirty="0"/>
              <a:t> 차이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738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Int </a:t>
            </a:r>
            <a:r>
              <a:rPr lang="ko-KR" altLang="en-US" dirty="0"/>
              <a:t>보다 작은 변수들은 </a:t>
            </a:r>
            <a:r>
              <a:rPr lang="en-US" altLang="ko-KR" dirty="0"/>
              <a:t>int </a:t>
            </a:r>
            <a:r>
              <a:rPr lang="ko-KR" altLang="en-US" dirty="0"/>
              <a:t>로 바꾸어 연산합니다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971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Embedded </a:t>
            </a:r>
            <a:r>
              <a:rPr lang="ko-KR" altLang="en-US" dirty="0"/>
              <a:t>개발환경 특히 자동차 개발환경에서는 최대한 사람의 실수를 줄이고자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Model </a:t>
            </a:r>
            <a:r>
              <a:rPr lang="ko-KR" altLang="en-US" dirty="0"/>
              <a:t>기반 개발 </a:t>
            </a:r>
            <a:r>
              <a:rPr lang="en-US" altLang="ko-KR" dirty="0"/>
              <a:t>/ Tool </a:t>
            </a:r>
            <a:r>
              <a:rPr lang="ko-KR" altLang="en-US" dirty="0"/>
              <a:t>을 사용한 코딩 등</a:t>
            </a:r>
            <a:endParaRPr lang="en-US" altLang="ko-KR" dirty="0"/>
          </a:p>
          <a:p>
            <a:r>
              <a:rPr lang="ko-KR" altLang="en-US" dirty="0" err="1"/>
              <a:t>에시를</a:t>
            </a:r>
            <a:r>
              <a:rPr lang="ko-KR" altLang="en-US" dirty="0"/>
              <a:t> 보면 우리 팀 </a:t>
            </a:r>
            <a:r>
              <a:rPr lang="en-US" altLang="ko-KR" dirty="0"/>
              <a:t>Tool Chain -&gt; </a:t>
            </a:r>
            <a:r>
              <a:rPr lang="ko-KR" altLang="en-US" dirty="0"/>
              <a:t>많은 </a:t>
            </a:r>
            <a:r>
              <a:rPr lang="en-US" altLang="ko-KR" dirty="0"/>
              <a:t>Tool </a:t>
            </a:r>
            <a:r>
              <a:rPr lang="ko-KR" altLang="en-US" dirty="0"/>
              <a:t>을 사용하여 개발합니다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</a:t>
            </a:r>
            <a:r>
              <a:rPr lang="en-US" altLang="ko-KR" dirty="0"/>
              <a:t>C </a:t>
            </a:r>
            <a:r>
              <a:rPr lang="ko-KR" altLang="en-US" dirty="0"/>
              <a:t>언어를 배워서 </a:t>
            </a:r>
            <a:r>
              <a:rPr lang="ko-KR" altLang="en-US" dirty="0" err="1"/>
              <a:t>어디다가</a:t>
            </a:r>
            <a:r>
              <a:rPr lang="ko-KR" altLang="en-US" dirty="0"/>
              <a:t> 쓰나요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9486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캔 에 대하여 </a:t>
            </a:r>
            <a:r>
              <a:rPr lang="ko-KR" altLang="en-US" dirty="0" err="1"/>
              <a:t>설명드릴건데요</a:t>
            </a:r>
            <a:r>
              <a:rPr lang="ko-KR" altLang="en-US" dirty="0"/>
              <a:t> </a:t>
            </a:r>
            <a:r>
              <a:rPr lang="en-US" altLang="ko-KR" dirty="0"/>
              <a:t>Can</a:t>
            </a:r>
            <a:r>
              <a:rPr lang="ko-KR" altLang="en-US" dirty="0"/>
              <a:t> 은 </a:t>
            </a:r>
            <a:r>
              <a:rPr lang="en-US" altLang="ko-KR" dirty="0"/>
              <a:t>controller</a:t>
            </a:r>
            <a:r>
              <a:rPr lang="ko-KR" altLang="en-US" dirty="0"/>
              <a:t> </a:t>
            </a:r>
            <a:r>
              <a:rPr lang="en-US" altLang="ko-KR" dirty="0"/>
              <a:t>Area Network</a:t>
            </a:r>
            <a:r>
              <a:rPr lang="ko-KR" altLang="en-US" dirty="0"/>
              <a:t> 의 약자입니다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여러 제어기가 </a:t>
            </a:r>
            <a:r>
              <a:rPr lang="ko-KR" altLang="en-US" dirty="0" err="1"/>
              <a:t>있을때</a:t>
            </a:r>
            <a:r>
              <a:rPr lang="ko-KR" altLang="en-US" dirty="0"/>
              <a:t> 동통 버스에 모두 연결되어 있어서 버스에 데이터를 올리는 방식이죠</a:t>
            </a:r>
            <a:endParaRPr lang="en-US" altLang="ko-KR" dirty="0"/>
          </a:p>
          <a:p>
            <a:r>
              <a:rPr lang="ko-KR" altLang="en-US" dirty="0"/>
              <a:t>메시지 형태는 이렇게 생겼고 맨 앞의 </a:t>
            </a:r>
            <a:r>
              <a:rPr lang="en-US" altLang="ko-KR" dirty="0"/>
              <a:t>ID </a:t>
            </a:r>
            <a:r>
              <a:rPr lang="ko-KR" altLang="en-US" dirty="0"/>
              <a:t>를 보고 내가 </a:t>
            </a:r>
            <a:r>
              <a:rPr lang="ko-KR" altLang="en-US" dirty="0" err="1"/>
              <a:t>수신해야하는</a:t>
            </a:r>
            <a:r>
              <a:rPr lang="ko-KR" altLang="en-US" dirty="0"/>
              <a:t> 메시지면 받아갑니다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캔은 그러면 동시에 여러 제어기들이 송출하는게 불가능하겠죠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자동차에서 제어기가 얼마나 많을까요</a:t>
            </a:r>
            <a:r>
              <a:rPr lang="en-US" altLang="ko-KR" dirty="0"/>
              <a:t>? </a:t>
            </a:r>
            <a:r>
              <a:rPr lang="ko-KR" altLang="en-US" dirty="0"/>
              <a:t>엄청 많겠죠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그러면 데이터를 효율적으로 사용해야 </a:t>
            </a:r>
            <a:r>
              <a:rPr lang="ko-KR" altLang="en-US" dirty="0" err="1"/>
              <a:t>할겁니다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765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그 결과를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일반적으로 우리가 센서 같은 걸 </a:t>
            </a:r>
            <a:r>
              <a:rPr lang="ko-KR" altLang="en-US" dirty="0" err="1"/>
              <a:t>사용할때</a:t>
            </a:r>
            <a:r>
              <a:rPr lang="ko-KR" altLang="en-US" dirty="0"/>
              <a:t> 보통 </a:t>
            </a:r>
            <a:r>
              <a:rPr lang="en-US" altLang="ko-KR" dirty="0"/>
              <a:t>10bit </a:t>
            </a:r>
            <a:r>
              <a:rPr lang="ko-KR" altLang="en-US" dirty="0"/>
              <a:t>나 </a:t>
            </a:r>
            <a:r>
              <a:rPr lang="en-US" altLang="ko-KR" dirty="0"/>
              <a:t>12bit</a:t>
            </a:r>
            <a:r>
              <a:rPr lang="ko-KR" altLang="en-US" dirty="0"/>
              <a:t> 로 자료형이 나오는 경우가 많습니다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어때요</a:t>
            </a:r>
            <a:r>
              <a:rPr lang="en-US" altLang="ko-KR" dirty="0"/>
              <a:t>? </a:t>
            </a:r>
            <a:r>
              <a:rPr lang="ko-KR" altLang="en-US" dirty="0"/>
              <a:t>우리 </a:t>
            </a:r>
            <a:r>
              <a:rPr lang="en-US" altLang="ko-KR" dirty="0"/>
              <a:t>12bit </a:t>
            </a:r>
            <a:r>
              <a:rPr lang="ko-KR" altLang="en-US" dirty="0" err="1"/>
              <a:t>짜리</a:t>
            </a:r>
            <a:r>
              <a:rPr lang="ko-KR" altLang="en-US" dirty="0"/>
              <a:t> 자료형이 있던가요</a:t>
            </a:r>
            <a:r>
              <a:rPr lang="en-US" altLang="ko-KR" dirty="0"/>
              <a:t>? </a:t>
            </a:r>
            <a:r>
              <a:rPr lang="ko-KR" altLang="en-US" dirty="0"/>
              <a:t>그러면 </a:t>
            </a:r>
            <a:r>
              <a:rPr lang="en-US" altLang="ko-KR" dirty="0"/>
              <a:t>16bit </a:t>
            </a:r>
            <a:r>
              <a:rPr lang="ko-KR" altLang="en-US" dirty="0"/>
              <a:t>를 </a:t>
            </a:r>
            <a:r>
              <a:rPr lang="ko-KR" altLang="en-US" dirty="0" err="1"/>
              <a:t>사용해야겠죠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그런데 </a:t>
            </a:r>
            <a:r>
              <a:rPr lang="en-US" altLang="ko-KR" dirty="0"/>
              <a:t>can </a:t>
            </a:r>
            <a:r>
              <a:rPr lang="ko-KR" altLang="en-US" dirty="0"/>
              <a:t>에 </a:t>
            </a:r>
            <a:r>
              <a:rPr lang="en-US" altLang="ko-KR" dirty="0"/>
              <a:t>16bit </a:t>
            </a:r>
            <a:r>
              <a:rPr lang="ko-KR" altLang="en-US" dirty="0"/>
              <a:t>단위로 자료를 넣으면 낭비가 생기게 됩니다 메시지를 </a:t>
            </a:r>
            <a:r>
              <a:rPr lang="ko-KR" altLang="en-US" dirty="0" err="1"/>
              <a:t>두번</a:t>
            </a:r>
            <a:r>
              <a:rPr lang="ko-KR" altLang="en-US" dirty="0"/>
              <a:t> </a:t>
            </a:r>
            <a:r>
              <a:rPr lang="ko-KR" altLang="en-US" dirty="0" err="1"/>
              <a:t>보내야겠죠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4065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요구사항은 고객 입장에서도 양날의 검이다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가끔은 문제 없을 것이라고 오기도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8080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Cycle Counter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111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어떠한 효과가 있을까</a:t>
            </a:r>
            <a:r>
              <a:rPr lang="en-US" altLang="ko-KR" dirty="0"/>
              <a:t>? </a:t>
            </a:r>
          </a:p>
          <a:p>
            <a:r>
              <a:rPr lang="ko-KR" altLang="en-US" dirty="0" err="1"/>
              <a:t>어떤면에서</a:t>
            </a:r>
            <a:r>
              <a:rPr lang="ko-KR" altLang="en-US" dirty="0"/>
              <a:t> 좋을까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9446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9594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Intel </a:t>
            </a:r>
            <a:r>
              <a:rPr lang="ko-KR" altLang="en-US" dirty="0"/>
              <a:t>방식과</a:t>
            </a:r>
            <a:r>
              <a:rPr lang="en-US" altLang="ko-KR" dirty="0"/>
              <a:t>, </a:t>
            </a:r>
            <a:r>
              <a:rPr lang="ko-KR" altLang="en-US" dirty="0"/>
              <a:t>모토로라 방식의 장단점은 무엇일까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만약 크기가 더 커진다면</a:t>
            </a:r>
            <a:r>
              <a:rPr lang="en-US" altLang="ko-KR" dirty="0"/>
              <a:t>? </a:t>
            </a:r>
            <a:r>
              <a:rPr lang="ko-KR" altLang="en-US" dirty="0"/>
              <a:t>모토로라는 뒤에 </a:t>
            </a:r>
            <a:r>
              <a:rPr lang="ko-KR" altLang="en-US" dirty="0" err="1"/>
              <a:t>한칸</a:t>
            </a:r>
            <a:r>
              <a:rPr lang="ko-KR" altLang="en-US" dirty="0"/>
              <a:t> </a:t>
            </a:r>
            <a:r>
              <a:rPr lang="ko-KR" altLang="en-US" dirty="0" err="1"/>
              <a:t>붙히면</a:t>
            </a:r>
            <a:r>
              <a:rPr lang="ko-KR" altLang="en-US" dirty="0"/>
              <a:t> 되는데</a:t>
            </a:r>
            <a:endParaRPr lang="en-US" altLang="ko-KR" dirty="0"/>
          </a:p>
          <a:p>
            <a:r>
              <a:rPr lang="en-US" altLang="ko-KR" dirty="0"/>
              <a:t>Intel </a:t>
            </a:r>
            <a:r>
              <a:rPr lang="ko-KR" altLang="en-US" dirty="0"/>
              <a:t>방식은 모두 하나 씩 </a:t>
            </a:r>
            <a:r>
              <a:rPr lang="ko-KR" altLang="en-US" dirty="0" err="1"/>
              <a:t>미뤄야한다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왜냐고</a:t>
            </a:r>
            <a:r>
              <a:rPr lang="en-US" altLang="ko-KR" dirty="0"/>
              <a:t>? Point </a:t>
            </a:r>
            <a:r>
              <a:rPr lang="ko-KR" altLang="en-US" dirty="0"/>
              <a:t>는 시작주소를 잡거든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우리는 낮은 주소부터 읽죠</a:t>
            </a:r>
            <a:r>
              <a:rPr lang="en-US" altLang="ko-KR" dirty="0"/>
              <a:t>? </a:t>
            </a:r>
            <a:r>
              <a:rPr lang="ko-KR" altLang="en-US" dirty="0"/>
              <a:t>그런데 사람은 큰 수부터 읽죠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0993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</a:t>
            </a:r>
            <a:r>
              <a:rPr lang="ko-KR" altLang="en-US" dirty="0" err="1"/>
              <a:t>중요한것도</a:t>
            </a:r>
            <a:r>
              <a:rPr lang="ko-KR" altLang="en-US" dirty="0"/>
              <a:t> 있음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반드시 관계 연산자도 연산자 연산 순서를 명확하게 표기해 주어야 함</a:t>
            </a:r>
            <a:endParaRPr lang="en-US" altLang="ko-KR" dirty="0"/>
          </a:p>
          <a:p>
            <a:r>
              <a:rPr lang="ko-KR" altLang="en-US" dirty="0"/>
              <a:t>여러분은 코드를 작성할 때 하나하나 명확한 </a:t>
            </a:r>
            <a:r>
              <a:rPr lang="ko-KR" altLang="en-US" dirty="0" err="1"/>
              <a:t>의도하에</a:t>
            </a:r>
            <a:r>
              <a:rPr lang="ko-KR" altLang="en-US" dirty="0"/>
              <a:t> 동작하도록 구성했다는 것을 기록해 주어야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0374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Swich</a:t>
            </a:r>
            <a:r>
              <a:rPr lang="en-US" altLang="ko-KR" dirty="0"/>
              <a:t> case </a:t>
            </a:r>
            <a:r>
              <a:rPr lang="ko-KR" altLang="en-US" dirty="0"/>
              <a:t>의 특징 </a:t>
            </a:r>
            <a:r>
              <a:rPr lang="en-US" altLang="ko-KR" dirty="0"/>
              <a:t>-&gt; </a:t>
            </a:r>
            <a:r>
              <a:rPr lang="ko-KR" altLang="en-US" dirty="0"/>
              <a:t>일반적으로 </a:t>
            </a:r>
            <a:r>
              <a:rPr lang="en-US" altLang="ko-KR" dirty="0"/>
              <a:t>If </a:t>
            </a:r>
            <a:r>
              <a:rPr lang="ko-KR" altLang="en-US" dirty="0"/>
              <a:t>보다 빠르다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하지만 항상 빠르나</a:t>
            </a:r>
            <a:r>
              <a:rPr lang="en-US" altLang="ko-KR" dirty="0"/>
              <a:t>? </a:t>
            </a:r>
            <a:r>
              <a:rPr lang="ko-KR" altLang="en-US" dirty="0"/>
              <a:t>컴파일러가 알아서 최적화 해준다</a:t>
            </a:r>
            <a:r>
              <a:rPr lang="en-US" altLang="ko-KR" dirty="0"/>
              <a:t>. Switch Case </a:t>
            </a:r>
            <a:r>
              <a:rPr lang="ko-KR" altLang="en-US" dirty="0"/>
              <a:t>가 아래 </a:t>
            </a:r>
            <a:r>
              <a:rPr lang="en-US" altLang="ko-KR" dirty="0"/>
              <a:t>Case </a:t>
            </a:r>
            <a:r>
              <a:rPr lang="ko-KR" altLang="en-US" dirty="0" err="1"/>
              <a:t>뒷</a:t>
            </a:r>
            <a:r>
              <a:rPr lang="ko-KR" altLang="en-US" dirty="0"/>
              <a:t> 값이 커지면 알아서 </a:t>
            </a:r>
            <a:r>
              <a:rPr lang="en-US" altLang="ko-KR" dirty="0"/>
              <a:t>If </a:t>
            </a:r>
            <a:r>
              <a:rPr lang="ko-KR" altLang="en-US" dirty="0"/>
              <a:t>로 변경해준다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State Diagram </a:t>
            </a:r>
            <a:r>
              <a:rPr lang="ko-KR" altLang="en-US" dirty="0"/>
              <a:t>을 작성할 때 </a:t>
            </a:r>
            <a:r>
              <a:rPr lang="en-US" altLang="ko-KR" dirty="0"/>
              <a:t>Switch Case </a:t>
            </a:r>
            <a:r>
              <a:rPr lang="ko-KR" altLang="en-US" dirty="0"/>
              <a:t>를 주로 사용합니다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8825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altLang="ko-KR" sz="14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case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0:</a:t>
            </a:r>
          </a:p>
          <a:p>
            <a:pPr lvl="2"/>
            <a:r>
              <a:rPr lang="en-US" altLang="ko-KR" sz="14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case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1:</a:t>
            </a:r>
          </a:p>
          <a:p>
            <a:pPr lvl="2"/>
            <a:r>
              <a:rPr lang="en-US" altLang="ko-KR" sz="14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case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2:</a:t>
            </a:r>
          </a:p>
          <a:p>
            <a:pPr lvl="2"/>
            <a:r>
              <a:rPr lang="en-US" altLang="ko-KR" sz="14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case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3:</a:t>
            </a:r>
          </a:p>
          <a:p>
            <a:pPr lvl="2"/>
            <a:r>
              <a:rPr lang="en-US" altLang="ko-KR" sz="14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case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4:</a:t>
            </a:r>
          </a:p>
          <a:p>
            <a:pPr lvl="2"/>
            <a:r>
              <a:rPr lang="en-US" altLang="ko-KR" sz="14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case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5: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"5</a:t>
            </a:r>
            <a:r>
              <a:rPr lang="ko-KR" altLang="en-US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보다 작거나 같은 수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\n"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</a:p>
          <a:p>
            <a:pPr lvl="2"/>
            <a:r>
              <a:rPr lang="en-US" altLang="ko-KR" sz="14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;</a:t>
            </a:r>
          </a:p>
          <a:p>
            <a:pPr lvl="2"/>
            <a:r>
              <a:rPr lang="en-US" altLang="ko-KR" sz="14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case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6:</a:t>
            </a:r>
          </a:p>
          <a:p>
            <a:pPr lvl="2"/>
            <a:r>
              <a:rPr lang="en-US" altLang="ko-KR" sz="14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case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7: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"5</a:t>
            </a:r>
            <a:r>
              <a:rPr lang="ko-KR" altLang="en-US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과 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 </a:t>
            </a:r>
            <a:r>
              <a:rPr lang="ko-KR" altLang="en-US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사이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\n"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</a:p>
          <a:p>
            <a:pPr lvl="2"/>
            <a:r>
              <a:rPr lang="en-US" altLang="ko-KR" sz="14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;</a:t>
            </a:r>
          </a:p>
          <a:p>
            <a:pPr lvl="2"/>
            <a:r>
              <a:rPr lang="en-US" altLang="ko-KR" sz="14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case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8:</a:t>
            </a:r>
          </a:p>
          <a:p>
            <a:pPr lvl="2"/>
            <a:r>
              <a:rPr lang="en-US" altLang="ko-KR" sz="14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default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"8</a:t>
            </a:r>
            <a:r>
              <a:rPr lang="ko-KR" altLang="en-US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보다 크거나 같은 수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\n"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	break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469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자동차 회사에서 소프트웨어 개발자는 어떠한 일을 할까요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여러분 같은 경우 </a:t>
            </a:r>
            <a:r>
              <a:rPr lang="ko-KR" altLang="en-US" dirty="0" err="1"/>
              <a:t>어떻습니가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막 새로운 기능을 개발하고</a:t>
            </a:r>
            <a:r>
              <a:rPr lang="en-US" altLang="ko-KR" dirty="0"/>
              <a:t>! </a:t>
            </a:r>
            <a:r>
              <a:rPr lang="ko-KR" altLang="en-US" dirty="0"/>
              <a:t>신제품을 만들고 할 것 같나요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기존에 있던 코드를 </a:t>
            </a:r>
            <a:r>
              <a:rPr lang="en-US" altLang="ko-KR" dirty="0"/>
              <a:t>C/O </a:t>
            </a:r>
            <a:r>
              <a:rPr lang="ko-KR" altLang="en-US" dirty="0"/>
              <a:t>하는 일</a:t>
            </a:r>
            <a:r>
              <a:rPr lang="en-US" altLang="ko-KR" dirty="0"/>
              <a:t>, </a:t>
            </a:r>
            <a:r>
              <a:rPr lang="ko-KR" altLang="en-US" dirty="0"/>
              <a:t>양산 제품 관리 등도 </a:t>
            </a:r>
            <a:r>
              <a:rPr lang="ko-KR" altLang="en-US" dirty="0" err="1"/>
              <a:t>없무가</a:t>
            </a:r>
            <a:r>
              <a:rPr lang="ko-KR" altLang="en-US" dirty="0"/>
              <a:t> 있겠죠</a:t>
            </a:r>
            <a:r>
              <a:rPr lang="en-US" altLang="ko-KR" dirty="0"/>
              <a:t>? </a:t>
            </a:r>
            <a:r>
              <a:rPr lang="ko-KR" altLang="en-US" dirty="0"/>
              <a:t>실은 대다수의 업무가 거기서부터 시작합니다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603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조건문에서 </a:t>
            </a:r>
            <a:r>
              <a:rPr lang="en-US" altLang="ko-KR" dirty="0"/>
              <a:t>float </a:t>
            </a:r>
            <a:r>
              <a:rPr lang="ko-KR" altLang="en-US" dirty="0"/>
              <a:t>의 </a:t>
            </a:r>
            <a:r>
              <a:rPr lang="ko-KR" altLang="en-US" dirty="0" err="1"/>
              <a:t>연산값</a:t>
            </a:r>
            <a:r>
              <a:rPr lang="ko-KR" altLang="en-US" dirty="0"/>
              <a:t> 은 정확하지 않을 수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왜냐고</a:t>
            </a:r>
            <a:r>
              <a:rPr lang="en-US" altLang="ko-KR" dirty="0"/>
              <a:t>? </a:t>
            </a:r>
            <a:r>
              <a:rPr lang="ko-KR" altLang="en-US" dirty="0"/>
              <a:t>값을 확인해보자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015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어디서 쓸까</a:t>
            </a:r>
            <a:r>
              <a:rPr lang="en-US" altLang="ko-KR" dirty="0"/>
              <a:t>? </a:t>
            </a:r>
            <a:r>
              <a:rPr lang="ko-KR" altLang="en-US" dirty="0"/>
              <a:t>비교하는 두 값이 연산속도가 </a:t>
            </a:r>
            <a:r>
              <a:rPr lang="ko-KR" altLang="en-US" dirty="0" err="1"/>
              <a:t>빠른걸</a:t>
            </a:r>
            <a:r>
              <a:rPr lang="ko-KR" altLang="en-US" dirty="0"/>
              <a:t> 앞에 놓으면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앞뒤를 바꿔볼까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느린걸</a:t>
            </a:r>
            <a:r>
              <a:rPr lang="ko-KR" altLang="en-US" dirty="0"/>
              <a:t> 뒤에 놓으면</a:t>
            </a:r>
            <a:r>
              <a:rPr lang="en-US" altLang="ko-KR" dirty="0"/>
              <a:t>? </a:t>
            </a:r>
            <a:r>
              <a:rPr lang="ko-KR" altLang="en-US" dirty="0"/>
              <a:t>어떠한 장점이 생길까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7002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If()</a:t>
            </a:r>
            <a:r>
              <a:rPr lang="ko-KR" altLang="en-US" dirty="0"/>
              <a:t> </a:t>
            </a:r>
            <a:r>
              <a:rPr lang="en-US" altLang="ko-KR" dirty="0"/>
              <a:t>&lt;-</a:t>
            </a:r>
            <a:r>
              <a:rPr lang="ko-KR" altLang="en-US" dirty="0"/>
              <a:t> 컴파일 에러</a:t>
            </a:r>
            <a:endParaRPr lang="en-US" altLang="ko-KR" dirty="0"/>
          </a:p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For (int I = 0; 0 ; </a:t>
            </a:r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++), </a:t>
            </a:r>
            <a:r>
              <a:rPr lang="en-US" altLang="ko-KR" dirty="0"/>
              <a:t>If(0) &lt;- false</a:t>
            </a:r>
          </a:p>
          <a:p>
            <a:r>
              <a:rPr lang="ko-KR" altLang="en-US" dirty="0"/>
              <a:t>이외 참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5602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 한 개 </a:t>
            </a:r>
            <a:r>
              <a:rPr lang="ko-KR" altLang="en-US" dirty="0" err="1"/>
              <a:t>받았을때에는</a:t>
            </a:r>
            <a:r>
              <a:rPr lang="ko-KR" altLang="en-US" dirty="0"/>
              <a:t> 나머지 </a:t>
            </a:r>
            <a:r>
              <a:rPr lang="ko-KR" altLang="en-US" dirty="0" err="1"/>
              <a:t>네개는</a:t>
            </a:r>
            <a:r>
              <a:rPr lang="ko-KR" altLang="en-US" dirty="0"/>
              <a:t> </a:t>
            </a:r>
            <a:r>
              <a:rPr lang="en-US" altLang="ko-KR" dirty="0"/>
              <a:t>0 </a:t>
            </a:r>
            <a:r>
              <a:rPr lang="ko-KR" altLang="en-US" dirty="0"/>
              <a:t>취급하나요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아닙니다 하나를 </a:t>
            </a:r>
            <a:r>
              <a:rPr lang="ko-KR" altLang="en-US" dirty="0" err="1"/>
              <a:t>입력받으면</a:t>
            </a:r>
            <a:r>
              <a:rPr lang="ko-KR" altLang="en-US" dirty="0"/>
              <a:t> 하나의 평균을</a:t>
            </a:r>
            <a:r>
              <a:rPr lang="en-US" altLang="ko-KR" dirty="0"/>
              <a:t>,  </a:t>
            </a:r>
            <a:r>
              <a:rPr lang="ko-KR" altLang="en-US" dirty="0"/>
              <a:t>두개를 </a:t>
            </a:r>
            <a:r>
              <a:rPr lang="ko-KR" altLang="en-US" dirty="0" err="1"/>
              <a:t>입력받으면</a:t>
            </a:r>
            <a:r>
              <a:rPr lang="ko-KR" altLang="en-US" dirty="0"/>
              <a:t> 두개의 평균을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0074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3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3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3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totalSum</a:t>
            </a:r>
            <a:r>
              <a:rPr lang="en-US" altLang="ko-KR" sz="13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= </a:t>
            </a:r>
            <a:r>
              <a:rPr lang="en-US" altLang="ko-KR" sz="13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totalSum</a:t>
            </a:r>
            <a:r>
              <a:rPr lang="en-US" altLang="ko-KR" sz="13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- buffer2[index2];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buffer2[index2] = </a:t>
            </a:r>
            <a:r>
              <a:rPr lang="en-US" altLang="ko-KR" sz="13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input</a:t>
            </a:r>
            <a:r>
              <a:rPr lang="en-US" altLang="ko-KR" sz="13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3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totalSum</a:t>
            </a:r>
            <a:r>
              <a:rPr lang="en-US" altLang="ko-KR" sz="13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= </a:t>
            </a:r>
            <a:r>
              <a:rPr lang="en-US" altLang="ko-KR" sz="13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totalSum</a:t>
            </a:r>
            <a:r>
              <a:rPr lang="en-US" altLang="ko-KR" sz="13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+ buffer2[index2];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index2++;</a:t>
            </a:r>
          </a:p>
          <a:p>
            <a:r>
              <a:rPr lang="en-US" altLang="ko-KR" sz="13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if</a:t>
            </a:r>
            <a:r>
              <a:rPr lang="en-US" altLang="ko-KR" sz="13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(index2 &gt;= 10)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 index2 = 0;</a:t>
            </a:r>
          </a:p>
          <a:p>
            <a:r>
              <a:rPr lang="en-US" altLang="ko-KR" sz="13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return</a:t>
            </a:r>
            <a:r>
              <a:rPr lang="en-US" altLang="ko-KR" sz="13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totalSum</a:t>
            </a:r>
            <a:r>
              <a:rPr lang="en-US" altLang="ko-KR" sz="13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/ 10;</a:t>
            </a:r>
          </a:p>
          <a:p>
            <a:endParaRPr lang="en-US" altLang="ko-KR" sz="13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3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3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if</a:t>
            </a:r>
            <a:r>
              <a:rPr lang="en-US" altLang="ko-KR" sz="13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(index1 &gt;= 10)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index1 = 0;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632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요구사항을 물어보고 판단을 </a:t>
            </a:r>
            <a:r>
              <a:rPr lang="ko-KR" altLang="en-US" dirty="0" err="1"/>
              <a:t>해야겠죠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가장 좋은 방법은 아 저게 </a:t>
            </a:r>
            <a:r>
              <a:rPr lang="ko-KR" altLang="en-US" dirty="0" err="1"/>
              <a:t>추가되고나</a:t>
            </a:r>
            <a:r>
              <a:rPr lang="ko-KR" altLang="en-US" dirty="0"/>
              <a:t> 줄어들 가능성이 있나요 </a:t>
            </a:r>
            <a:r>
              <a:rPr lang="en-US" altLang="ko-KR" dirty="0"/>
              <a:t>? </a:t>
            </a:r>
            <a:r>
              <a:rPr lang="ko-KR" altLang="en-US" dirty="0" err="1"/>
              <a:t>같은거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8036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0892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BADF7-6224-2A37-A2A8-7A340F78E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EACD6B1-00B2-7129-E7D3-982C314EBF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44A5EE8-B0F0-91C5-C273-5D9B62B87F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3A041C-99BA-0362-8C5B-D3B0E052DA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242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주석에 대하여 주석을 많이 </a:t>
            </a:r>
            <a:r>
              <a:rPr lang="ko-KR" altLang="en-US" dirty="0" err="1"/>
              <a:t>적는것이</a:t>
            </a:r>
            <a:r>
              <a:rPr lang="ko-KR" altLang="en-US" dirty="0"/>
              <a:t> </a:t>
            </a:r>
            <a:r>
              <a:rPr lang="ko-KR" altLang="en-US" dirty="0" err="1"/>
              <a:t>좋은가요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개발자가 재일</a:t>
            </a:r>
            <a:r>
              <a:rPr lang="en-US" altLang="ko-KR" dirty="0"/>
              <a:t> </a:t>
            </a:r>
            <a:r>
              <a:rPr lang="ko-KR" altLang="en-US" dirty="0"/>
              <a:t>싫어하는게 </a:t>
            </a:r>
            <a:r>
              <a:rPr lang="ko-KR" altLang="en-US" dirty="0" err="1"/>
              <a:t>뭘까</a:t>
            </a:r>
            <a:r>
              <a:rPr lang="en-US" altLang="ko-KR" dirty="0"/>
              <a:t>? </a:t>
            </a:r>
            <a:r>
              <a:rPr lang="ko-KR" altLang="en-US" dirty="0"/>
              <a:t>문서작업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우리팀은</a:t>
            </a:r>
            <a:r>
              <a:rPr lang="ko-KR" altLang="en-US" dirty="0"/>
              <a:t> </a:t>
            </a:r>
            <a:r>
              <a:rPr lang="en-US" altLang="ko-KR" dirty="0" err="1"/>
              <a:t>Doxygen</a:t>
            </a:r>
            <a:r>
              <a:rPr lang="en-US" altLang="ko-KR" dirty="0"/>
              <a:t> </a:t>
            </a:r>
            <a:r>
              <a:rPr lang="ko-KR" altLang="en-US" dirty="0"/>
              <a:t>으로 관리를 했지만 그것도 잘 안된다</a:t>
            </a:r>
            <a:endParaRPr lang="en-US" altLang="ko-KR" dirty="0"/>
          </a:p>
          <a:p>
            <a:r>
              <a:rPr lang="ko-KR" altLang="en-US" dirty="0"/>
              <a:t>시간이 지나고 나면 주석과 코드에 차이가 생긴다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가장좋은</a:t>
            </a:r>
            <a:r>
              <a:rPr lang="ko-KR" altLang="en-US" dirty="0"/>
              <a:t> 코드는 읽기 좋은 코드</a:t>
            </a:r>
            <a:r>
              <a:rPr lang="en-US" altLang="ko-KR" dirty="0"/>
              <a:t>, </a:t>
            </a:r>
            <a:r>
              <a:rPr lang="ko-KR" altLang="en-US" dirty="0"/>
              <a:t>비슷한 컨셉을 가진 코드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861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89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그러면 금번 수업에 앞서서 물론</a:t>
            </a:r>
            <a:r>
              <a:rPr lang="en-US" altLang="ko-KR" dirty="0"/>
              <a:t>, </a:t>
            </a:r>
            <a:r>
              <a:rPr lang="ko-KR" altLang="en-US" dirty="0"/>
              <a:t>수업 진행중에도 많은 이야기를 할 건데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여러분이 지금 수업을 할 환경은 </a:t>
            </a:r>
            <a:r>
              <a:rPr lang="en-US" altLang="ko-KR" dirty="0"/>
              <a:t>PC </a:t>
            </a:r>
            <a:r>
              <a:rPr lang="ko-KR" altLang="en-US" dirty="0"/>
              <a:t>에서 개발해서 </a:t>
            </a:r>
            <a:r>
              <a:rPr lang="en-US" altLang="ko-KR" dirty="0"/>
              <a:t>, PC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 err="1"/>
              <a:t>동작할거에요</a:t>
            </a:r>
            <a:endParaRPr lang="en-US" altLang="ko-KR" dirty="0"/>
          </a:p>
          <a:p>
            <a:r>
              <a:rPr lang="ko-KR" altLang="en-US" dirty="0"/>
              <a:t>개발 환경과 </a:t>
            </a:r>
            <a:r>
              <a:rPr lang="en-US" altLang="ko-KR" dirty="0"/>
              <a:t>Run </a:t>
            </a:r>
            <a:r>
              <a:rPr lang="ko-KR" altLang="en-US" dirty="0"/>
              <a:t>환경이 같죠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그래서 여러분들은 </a:t>
            </a:r>
            <a:r>
              <a:rPr lang="en-US" altLang="ko-KR" dirty="0" err="1"/>
              <a:t>printf</a:t>
            </a:r>
            <a:r>
              <a:rPr lang="en-US" altLang="ko-KR" dirty="0"/>
              <a:t> </a:t>
            </a:r>
            <a:r>
              <a:rPr lang="ko-KR" altLang="en-US" dirty="0"/>
              <a:t>같은 출력문으로 출력하고</a:t>
            </a:r>
            <a:r>
              <a:rPr lang="en-US" altLang="ko-KR" dirty="0"/>
              <a:t>, </a:t>
            </a:r>
            <a:r>
              <a:rPr lang="en-US" altLang="ko-KR" dirty="0" err="1"/>
              <a:t>Scanf</a:t>
            </a:r>
            <a:r>
              <a:rPr lang="en-US" altLang="ko-KR" dirty="0"/>
              <a:t> </a:t>
            </a:r>
            <a:r>
              <a:rPr lang="ko-KR" altLang="en-US" dirty="0"/>
              <a:t>로 입력하고 </a:t>
            </a:r>
            <a:r>
              <a:rPr lang="ko-KR" altLang="en-US" dirty="0" err="1"/>
              <a:t>할거에요</a:t>
            </a:r>
            <a:r>
              <a:rPr lang="ko-KR" altLang="en-US" dirty="0"/>
              <a:t> 몹시 보기 쉽죠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Embedded </a:t>
            </a:r>
            <a:r>
              <a:rPr lang="ko-KR" altLang="en-US" dirty="0"/>
              <a:t>개발환경은 다릅니다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PC </a:t>
            </a:r>
            <a:r>
              <a:rPr lang="ko-KR" altLang="en-US" dirty="0"/>
              <a:t>에서 개발하고</a:t>
            </a:r>
            <a:r>
              <a:rPr lang="en-US" altLang="ko-KR" dirty="0"/>
              <a:t>, Target (Chip/MCU) </a:t>
            </a:r>
            <a:r>
              <a:rPr lang="ko-KR" altLang="en-US" dirty="0"/>
              <a:t>에서 </a:t>
            </a:r>
            <a:r>
              <a:rPr lang="en-US" altLang="ko-KR" dirty="0"/>
              <a:t>Run </a:t>
            </a:r>
            <a:r>
              <a:rPr lang="ko-KR" altLang="en-US" dirty="0"/>
              <a:t>하죠 </a:t>
            </a:r>
            <a:endParaRPr lang="en-US" altLang="ko-KR" dirty="0"/>
          </a:p>
          <a:p>
            <a:r>
              <a:rPr lang="ko-KR" altLang="en-US" dirty="0"/>
              <a:t>이 경우 어떻게 확인하고 입력하냐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오른쪽 보시면 디버그 </a:t>
            </a:r>
            <a:r>
              <a:rPr lang="ko-KR" altLang="en-US" dirty="0" err="1"/>
              <a:t>라는게</a:t>
            </a:r>
            <a:r>
              <a:rPr lang="ko-KR" altLang="en-US" dirty="0"/>
              <a:t> 있어요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1845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38E53-2B79-8424-59EE-35A3E1D6C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E504E3C-F1C0-8531-4DAC-1600E40DA9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8C9EB92-905A-5D8B-674D-87EBB02876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AAA9F7-3995-586F-CD1C-BB5539BB7C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4096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배열의 초기화 방법</a:t>
            </a:r>
            <a:endParaRPr lang="en-US" altLang="ko-KR" dirty="0"/>
          </a:p>
          <a:p>
            <a:r>
              <a:rPr lang="en-US" altLang="ko-KR" dirty="0"/>
              <a:t>1,2,3,0,0,0,0,0,0,0 – </a:t>
            </a:r>
            <a:r>
              <a:rPr lang="ko-KR" altLang="en-US" dirty="0"/>
              <a:t>이렇게 초기화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6225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Size of </a:t>
            </a:r>
            <a:r>
              <a:rPr lang="ko-KR" altLang="en-US" dirty="0"/>
              <a:t>를 왜 썼을까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6596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0677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차월 배열의 읽는 방법은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4655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다음중</a:t>
            </a:r>
            <a:r>
              <a:rPr lang="ko-KR" altLang="en-US" dirty="0"/>
              <a:t> </a:t>
            </a:r>
            <a:r>
              <a:rPr lang="en-US" altLang="ko-KR" dirty="0"/>
              <a:t>index out of range </a:t>
            </a:r>
            <a:r>
              <a:rPr lang="ko-KR" altLang="en-US" dirty="0"/>
              <a:t>가 </a:t>
            </a:r>
            <a:r>
              <a:rPr lang="ko-KR" altLang="en-US" dirty="0" err="1"/>
              <a:t>아닌것은</a:t>
            </a:r>
            <a:r>
              <a:rPr lang="en-US" altLang="ko-KR" dirty="0"/>
              <a:t>?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[0][4]); = 55 </a:t>
            </a:r>
            <a:r>
              <a:rPr lang="ko-KR" altLang="en-US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임</a:t>
            </a:r>
            <a:endParaRPr lang="en-US" altLang="ko-KR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메모리에서 공간을 보면 다음과 같다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3961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메모리에는 어떤 모양일까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7603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3437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Pointer</a:t>
            </a:r>
            <a:r>
              <a:rPr lang="ko-KR" altLang="en-US" dirty="0"/>
              <a:t> 의 크기는 </a:t>
            </a:r>
            <a:r>
              <a:rPr lang="en-US" altLang="ko-KR" dirty="0"/>
              <a:t>System </a:t>
            </a:r>
            <a:r>
              <a:rPr lang="ko-KR" altLang="en-US" dirty="0"/>
              <a:t>마다 다르다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0477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Point </a:t>
            </a:r>
            <a:r>
              <a:rPr lang="ko-KR" altLang="en-US" dirty="0"/>
              <a:t>의 크기는 항상 동일 그런데 왜 </a:t>
            </a:r>
            <a:r>
              <a:rPr lang="en-US" altLang="ko-KR" dirty="0"/>
              <a:t>pointer</a:t>
            </a:r>
            <a:r>
              <a:rPr lang="ko-KR" altLang="en-US" dirty="0"/>
              <a:t> 별 주소가 </a:t>
            </a:r>
            <a:r>
              <a:rPr lang="ko-KR" altLang="en-US" dirty="0" err="1"/>
              <a:t>있는건가</a:t>
            </a:r>
            <a:r>
              <a:rPr lang="en-US" altLang="ko-KR" dirty="0"/>
              <a:t>? </a:t>
            </a:r>
            <a:r>
              <a:rPr lang="ko-KR" altLang="en-US" dirty="0"/>
              <a:t>어차피 다 </a:t>
            </a:r>
            <a:r>
              <a:rPr lang="ko-KR" altLang="en-US" dirty="0" err="1"/>
              <a:t>같은건데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79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-10 30000 -1234567890 1234567890 -1234567890123456789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352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Pointer </a:t>
            </a:r>
            <a:r>
              <a:rPr lang="ko-KR" altLang="en-US" dirty="0" err="1"/>
              <a:t>읽는법</a:t>
            </a:r>
            <a:r>
              <a:rPr lang="ko-KR" altLang="en-US" dirty="0"/>
              <a:t> 저건 어떠한 의미인가요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만약 괄호를 빼면 어떻게 될까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3454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포인터의 연산은 어떤 의미일까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몇칸씩</a:t>
            </a:r>
            <a:r>
              <a:rPr lang="ko-KR" altLang="en-US" dirty="0"/>
              <a:t> 뛰는지는 어떻게 알까</a:t>
            </a:r>
            <a:r>
              <a:rPr lang="en-US" altLang="ko-KR" dirty="0"/>
              <a:t>? – </a:t>
            </a:r>
            <a:r>
              <a:rPr lang="ko-KR" altLang="en-US" dirty="0"/>
              <a:t>컴파일러 가 </a:t>
            </a:r>
            <a:r>
              <a:rPr lang="ko-KR" altLang="en-US" dirty="0" err="1"/>
              <a:t>변역해준다</a:t>
            </a:r>
            <a:r>
              <a:rPr lang="ko-KR" altLang="en-US" dirty="0"/>
              <a:t> 우리는 </a:t>
            </a:r>
            <a:r>
              <a:rPr lang="ko-KR" altLang="en-US" dirty="0" err="1"/>
              <a:t>고급어를</a:t>
            </a:r>
            <a:r>
              <a:rPr lang="ko-KR" altLang="en-US" dirty="0"/>
              <a:t> 보고 있기 대문에 모른다</a:t>
            </a:r>
            <a:r>
              <a:rPr lang="en-US" altLang="ko-KR" dirty="0"/>
              <a:t>, </a:t>
            </a:r>
            <a:r>
              <a:rPr lang="ko-KR" altLang="en-US" dirty="0"/>
              <a:t>컴파일 된 언어를 보면 다 </a:t>
            </a:r>
            <a:r>
              <a:rPr lang="ko-KR" altLang="en-US" dirty="0" err="1"/>
              <a:t>나와잇따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9107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 latinLnBrk="1"/>
            <a:r>
              <a:rPr lang="en-US" altLang="ko-KR" sz="1300" dirty="0"/>
              <a:t>0 </a:t>
            </a:r>
            <a:r>
              <a:rPr lang="ko-KR" altLang="en-US" sz="1300" dirty="0"/>
              <a:t>번째 변수의 값</a:t>
            </a:r>
            <a:r>
              <a:rPr lang="en-US" altLang="ko-KR" sz="1300" dirty="0"/>
              <a:t>: 0061FF00 </a:t>
            </a:r>
            <a:endParaRPr lang="ko-KR" altLang="en-US" sz="1300" u="sng" dirty="0"/>
          </a:p>
          <a:p>
            <a:pPr rtl="1" latinLnBrk="1"/>
            <a:r>
              <a:rPr lang="en-US" altLang="ko-KR" sz="1300" dirty="0"/>
              <a:t>4 </a:t>
            </a:r>
            <a:r>
              <a:rPr lang="ko-KR" altLang="en-US" sz="1300" dirty="0"/>
              <a:t>번째 변수의 값</a:t>
            </a:r>
            <a:r>
              <a:rPr lang="en-US" altLang="ko-KR" sz="1300" dirty="0"/>
              <a:t>: 0061FF10</a:t>
            </a:r>
          </a:p>
          <a:p>
            <a:pPr latinLnBrk="1"/>
            <a:r>
              <a:rPr lang="en-US" altLang="ko-KR" sz="1300" dirty="0"/>
              <a:t>0 </a:t>
            </a:r>
            <a:r>
              <a:rPr lang="ko-KR" altLang="en-US" sz="1300" dirty="0"/>
              <a:t>번째 변수와 </a:t>
            </a:r>
            <a:r>
              <a:rPr lang="en-US" altLang="ko-KR" sz="1300" dirty="0"/>
              <a:t>4 </a:t>
            </a:r>
            <a:r>
              <a:rPr lang="ko-KR" altLang="en-US" sz="1300" dirty="0"/>
              <a:t>번째 변수의 차이</a:t>
            </a:r>
            <a:r>
              <a:rPr lang="en-US" altLang="ko-KR" sz="1300" dirty="0"/>
              <a:t>: 4</a:t>
            </a:r>
            <a:endParaRPr lang="ko-KR" altLang="en-US" sz="1300" dirty="0"/>
          </a:p>
          <a:p>
            <a:r>
              <a:rPr lang="ko-KR" altLang="en-US" dirty="0"/>
              <a:t>포인터의 </a:t>
            </a:r>
            <a:r>
              <a:rPr lang="ko-KR" altLang="en-US" dirty="0" err="1"/>
              <a:t>뺄샘은</a:t>
            </a:r>
            <a:r>
              <a:rPr lang="ko-KR" altLang="en-US" dirty="0"/>
              <a:t> 주소의</a:t>
            </a:r>
            <a:r>
              <a:rPr lang="en-US" altLang="ko-KR" dirty="0"/>
              <a:t> byte </a:t>
            </a:r>
            <a:r>
              <a:rPr lang="ko-KR" altLang="en-US" dirty="0"/>
              <a:t>크기를 나타내지 않는다</a:t>
            </a:r>
            <a:r>
              <a:rPr lang="en-US" altLang="ko-KR" dirty="0"/>
              <a:t>. </a:t>
            </a:r>
            <a:r>
              <a:rPr lang="ko-KR" altLang="en-US" dirty="0"/>
              <a:t>그 변수크기를 생각해서 나타낸다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5215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[]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의미는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*(</a:t>
            </a:r>
            <a:r>
              <a:rPr lang="en-US" altLang="ko-KR" dirty="0" err="1"/>
              <a:t>numArr</a:t>
            </a:r>
            <a:r>
              <a:rPr lang="en-US" altLang="ko-KR" dirty="0"/>
              <a:t> + 2)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0887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[] 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의미는</a:t>
            </a:r>
            <a:r>
              <a:rPr lang="en-US" altLang="ko-KR" dirty="0"/>
              <a:t>?</a:t>
            </a:r>
            <a:endParaRPr lang="pt-BR" altLang="ko-KR" sz="1300" dirty="0"/>
          </a:p>
          <a:p>
            <a:r>
              <a:rPr lang="pt-BR" altLang="ko-KR" sz="1300" dirty="0"/>
              <a:t>    printf("%d\n", 0[(0[numArr])]);</a:t>
            </a:r>
          </a:p>
          <a:p>
            <a:r>
              <a:rPr lang="pt-BR" altLang="ko-KR" sz="1300" dirty="0"/>
              <a:t>    printf("%d\n", 2[(1[numArr])]);</a:t>
            </a:r>
          </a:p>
          <a:p>
            <a:r>
              <a:rPr lang="pt-BR" altLang="ko-KR" sz="1300" dirty="0"/>
              <a:t>    printf("%d\n", 0[(2[numArr])]);</a:t>
            </a:r>
          </a:p>
          <a:p>
            <a:r>
              <a:rPr lang="pt-BR" altLang="ko-KR" sz="1300" dirty="0"/>
              <a:t>    printf("%d\n", 3[(2[numArr])]);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4645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7222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45820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 </a:t>
            </a:r>
            <a:r>
              <a:rPr lang="ko-KR" altLang="en-US" dirty="0"/>
              <a:t>을 </a:t>
            </a:r>
            <a:r>
              <a:rPr lang="ko-KR" altLang="en-US" dirty="0" err="1"/>
              <a:t>입력받을</a:t>
            </a:r>
            <a:r>
              <a:rPr lang="ko-KR" altLang="en-US" dirty="0"/>
              <a:t> 때 까지 반복하는 코드를 작성하여라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5183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r>
              <a:rPr lang="ko-KR" altLang="en-US" dirty="0"/>
              <a:t>보다 </a:t>
            </a:r>
            <a:r>
              <a:rPr lang="en-US" altLang="ko-KR" dirty="0"/>
              <a:t>[]</a:t>
            </a:r>
            <a:r>
              <a:rPr lang="ko-KR" altLang="en-US" dirty="0"/>
              <a:t>가 우선순위가 높음</a:t>
            </a:r>
            <a:endParaRPr lang="en-US" altLang="ko-KR" dirty="0"/>
          </a:p>
          <a:p>
            <a:r>
              <a:rPr lang="ko-KR" altLang="en-US" dirty="0"/>
              <a:t>따라서 정상적으로 진행하려면 </a:t>
            </a:r>
            <a:r>
              <a:rPr lang="en-US" altLang="ko-KR" dirty="0"/>
              <a:t>(*(numPtr+</a:t>
            </a:r>
            <a:r>
              <a:rPr lang="en-US" altLang="ko-KR"/>
              <a:t>1))[1] </a:t>
            </a:r>
            <a:r>
              <a:rPr lang="ko-KR" altLang="en-US" dirty="0"/>
              <a:t>로 해야함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8865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33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 여러분이 회사에서 사용할 자료형의 모습은 위와 </a:t>
            </a:r>
            <a:r>
              <a:rPr lang="ko-KR" altLang="en-US" dirty="0" err="1"/>
              <a:t>같을거에요</a:t>
            </a:r>
            <a:endParaRPr lang="en-US" altLang="ko-KR" dirty="0"/>
          </a:p>
          <a:p>
            <a:r>
              <a:rPr lang="ko-KR" altLang="en-US" dirty="0"/>
              <a:t>보면 </a:t>
            </a:r>
            <a:r>
              <a:rPr lang="en-US" altLang="ko-KR" dirty="0"/>
              <a:t>uint8_t </a:t>
            </a:r>
            <a:r>
              <a:rPr lang="ko-KR" altLang="en-US" dirty="0" err="1"/>
              <a:t>같은것들이</a:t>
            </a:r>
            <a:r>
              <a:rPr lang="ko-KR" altLang="en-US" dirty="0"/>
              <a:t> 보이죠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이게 무슨 의미일까요</a:t>
            </a:r>
            <a:r>
              <a:rPr lang="en-US" altLang="ko-KR" dirty="0"/>
              <a:t>?</a:t>
            </a:r>
            <a:r>
              <a:rPr lang="ko-KR" altLang="en-US" dirty="0"/>
              <a:t>왜 이런 방식을 쓸까요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C </a:t>
            </a:r>
            <a:r>
              <a:rPr lang="ko-KR" altLang="en-US" dirty="0"/>
              <a:t>언어를 못하는 사람들을 </a:t>
            </a:r>
            <a:r>
              <a:rPr lang="ko-KR" altLang="en-US" dirty="0" err="1"/>
              <a:t>위한걸가요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7990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04848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Uint16_t </a:t>
            </a:r>
            <a:r>
              <a:rPr lang="en-US" altLang="ko-KR" dirty="0" err="1"/>
              <a:t>arr</a:t>
            </a:r>
            <a:r>
              <a:rPr lang="en-US" altLang="ko-KR" dirty="0"/>
              <a:t> </a:t>
            </a:r>
            <a:r>
              <a:rPr lang="ko-KR" altLang="en-US" dirty="0"/>
              <a:t>의 경우에는 어떻게 될 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Size of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사용하는게 안전한 이유는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75779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99815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47012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r>
              <a:rPr lang="en-US" altLang="ko-KR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300" dirty="0">
                <a:solidFill>
                  <a:srgbClr val="2A00FF"/>
                </a:solidFill>
                <a:latin typeface="Courier New" panose="02070309020205020404" pitchFamily="49" charset="0"/>
              </a:rPr>
              <a:t>"arr1</a:t>
            </a:r>
            <a:r>
              <a:rPr lang="ko-KR" altLang="en-US" sz="1300" dirty="0">
                <a:solidFill>
                  <a:srgbClr val="2A00FF"/>
                </a:solidFill>
                <a:latin typeface="Courier New" panose="02070309020205020404" pitchFamily="49" charset="0"/>
              </a:rPr>
              <a:t>과 </a:t>
            </a:r>
            <a:r>
              <a:rPr lang="en-US" altLang="ko-KR" sz="1300" dirty="0">
                <a:solidFill>
                  <a:srgbClr val="2A00FF"/>
                </a:solidFill>
                <a:latin typeface="Courier New" panose="02070309020205020404" pitchFamily="49" charset="0"/>
              </a:rPr>
              <a:t>arr2</a:t>
            </a:r>
            <a:r>
              <a:rPr lang="ko-KR" altLang="en-US" sz="1300" dirty="0">
                <a:solidFill>
                  <a:srgbClr val="2A00FF"/>
                </a:solidFill>
                <a:latin typeface="Courier New" panose="02070309020205020404" pitchFamily="49" charset="0"/>
              </a:rPr>
              <a:t>는 다릅니다</a:t>
            </a:r>
            <a:r>
              <a:rPr lang="en-US" altLang="ko-KR" sz="1300" dirty="0">
                <a:solidFill>
                  <a:srgbClr val="2A00FF"/>
                </a:solidFill>
                <a:latin typeface="Courier New" panose="02070309020205020404" pitchFamily="49" charset="0"/>
              </a:rPr>
              <a:t>.\n"</a:t>
            </a:r>
            <a:r>
              <a:rPr lang="en-US" altLang="ko-KR" sz="13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altLang="ko-KR" dirty="0"/>
          </a:p>
          <a:p>
            <a:r>
              <a:rPr lang="en-US" altLang="ko-KR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3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300" dirty="0">
                <a:solidFill>
                  <a:srgbClr val="2A00FF"/>
                </a:solidFill>
                <a:latin typeface="Courier New" panose="02070309020205020404" pitchFamily="49" charset="0"/>
              </a:rPr>
              <a:t>"arr1</a:t>
            </a:r>
            <a:r>
              <a:rPr lang="ko-KR" altLang="en-US" sz="1300" dirty="0">
                <a:solidFill>
                  <a:srgbClr val="2A00FF"/>
                </a:solidFill>
                <a:latin typeface="Courier New" panose="02070309020205020404" pitchFamily="49" charset="0"/>
              </a:rPr>
              <a:t>과 </a:t>
            </a:r>
            <a:r>
              <a:rPr lang="en-US" altLang="ko-KR" sz="1300" dirty="0">
                <a:solidFill>
                  <a:srgbClr val="2A00FF"/>
                </a:solidFill>
                <a:latin typeface="Courier New" panose="02070309020205020404" pitchFamily="49" charset="0"/>
              </a:rPr>
              <a:t>arr3</a:t>
            </a:r>
            <a:r>
              <a:rPr lang="ko-KR" altLang="en-US" sz="1300" dirty="0">
                <a:solidFill>
                  <a:srgbClr val="2A00FF"/>
                </a:solidFill>
                <a:latin typeface="Courier New" panose="02070309020205020404" pitchFamily="49" charset="0"/>
              </a:rPr>
              <a:t>는 같습니다</a:t>
            </a:r>
            <a:r>
              <a:rPr lang="en-US" altLang="ko-KR" sz="1300" dirty="0">
                <a:solidFill>
                  <a:srgbClr val="2A00FF"/>
                </a:solidFill>
                <a:latin typeface="Courier New" panose="02070309020205020404" pitchFamily="49" charset="0"/>
              </a:rPr>
              <a:t>.\n"</a:t>
            </a:r>
            <a:r>
              <a:rPr lang="en-US" altLang="ko-KR" sz="13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17907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3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Const</a:t>
            </a:r>
            <a:r>
              <a:rPr lang="ko-KR" altLang="en-US" sz="13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변수는 어디에 있을까</a:t>
            </a:r>
            <a:r>
              <a:rPr lang="en-US" altLang="ko-KR" sz="13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 -&gt; Text</a:t>
            </a:r>
          </a:p>
          <a:p>
            <a:pPr algn="l"/>
            <a:r>
              <a:rPr lang="en-US" altLang="ko-KR" sz="13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-&gt; .</a:t>
            </a:r>
            <a:r>
              <a:rPr lang="en-US" altLang="ko-KR" sz="13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rodata</a:t>
            </a:r>
            <a:r>
              <a:rPr lang="en-US" altLang="ko-KR" sz="13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(Rom)</a:t>
            </a:r>
          </a:p>
          <a:p>
            <a:pPr algn="l"/>
            <a:r>
              <a:rPr lang="en-US" altLang="ko-KR" sz="13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3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초기화 된 전역변수는 어디에</a:t>
            </a:r>
            <a:r>
              <a:rPr lang="en-US" altLang="ko-KR" sz="13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 -&gt; .data, </a:t>
            </a:r>
            <a:r>
              <a:rPr lang="ko-KR" altLang="en-US" sz="13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초기화</a:t>
            </a:r>
            <a:r>
              <a:rPr lang="en-US" altLang="ko-KR" sz="13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13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된 값의 초기값은 어디에 있을까</a:t>
            </a:r>
            <a:r>
              <a:rPr lang="en-US" altLang="ko-KR" sz="13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</a:p>
          <a:p>
            <a:pPr algn="l"/>
            <a:r>
              <a:rPr lang="en-US" altLang="ko-KR" sz="13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3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초기화 안된 전역 변수는 어디에</a:t>
            </a:r>
            <a:r>
              <a:rPr lang="en-US" altLang="ko-KR" sz="13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 -&gt; .</a:t>
            </a:r>
            <a:r>
              <a:rPr lang="en-US" altLang="ko-KR" sz="13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bss</a:t>
            </a:r>
            <a:endParaRPr lang="en-US" altLang="ko-KR" sz="13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l"/>
            <a:r>
              <a:rPr lang="en-US" altLang="ko-KR" sz="13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4. 0</a:t>
            </a:r>
            <a:r>
              <a:rPr lang="ko-KR" altLang="en-US" sz="13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으로 초기화 하는것과</a:t>
            </a:r>
            <a:r>
              <a:rPr lang="en-US" altLang="ko-KR" sz="13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13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초기화 하지 않는 전역변수는 어떠한 차이가 있을까</a:t>
            </a:r>
            <a:r>
              <a:rPr lang="en-US" altLang="ko-KR" sz="13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 -&gt; .</a:t>
            </a:r>
            <a:r>
              <a:rPr lang="en-US" altLang="ko-KR" sz="13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zbss</a:t>
            </a:r>
            <a:endParaRPr lang="en-US" altLang="ko-KR" sz="13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l"/>
            <a:r>
              <a:rPr lang="en-US" altLang="ko-KR" sz="13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Text </a:t>
            </a:r>
            <a:r>
              <a:rPr lang="ko-KR" altLang="en-US" sz="13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는 </a:t>
            </a:r>
            <a:r>
              <a:rPr lang="ko-KR" altLang="en-US" sz="13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뭘까</a:t>
            </a:r>
            <a:r>
              <a:rPr lang="en-US" altLang="ko-KR" sz="13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</a:p>
          <a:p>
            <a:pPr algn="l"/>
            <a:r>
              <a:rPr lang="en-US" altLang="ko-KR" sz="13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6. </a:t>
            </a:r>
            <a:r>
              <a:rPr lang="ko-KR" altLang="en-US" sz="13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임베디드에서는 코드는 어디서 동작할까</a:t>
            </a:r>
            <a:r>
              <a:rPr lang="en-US" altLang="ko-KR" sz="13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  <a:endParaRPr lang="ko-KR" altLang="en-US" sz="13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36039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Stack </a:t>
            </a:r>
            <a:r>
              <a:rPr lang="ko-KR" altLang="en-US" dirty="0"/>
              <a:t>에는 함수 호출정보 </a:t>
            </a:r>
            <a:r>
              <a:rPr lang="en-US" altLang="ko-KR" dirty="0"/>
              <a:t>/ </a:t>
            </a:r>
            <a:r>
              <a:rPr lang="ko-KR" altLang="en-US" dirty="0"/>
              <a:t>복귀 위치</a:t>
            </a:r>
            <a:r>
              <a:rPr lang="en-US" altLang="ko-KR" dirty="0"/>
              <a:t> / </a:t>
            </a:r>
            <a:r>
              <a:rPr lang="ko-KR" altLang="en-US" dirty="0"/>
              <a:t>지역변수 </a:t>
            </a:r>
            <a:r>
              <a:rPr lang="en-US" altLang="ko-KR" dirty="0"/>
              <a:t>, </a:t>
            </a:r>
            <a:r>
              <a:rPr lang="ko-KR" altLang="en-US" dirty="0"/>
              <a:t>마지막으로 </a:t>
            </a:r>
            <a:r>
              <a:rPr lang="ko-KR" altLang="en-US" dirty="0" err="1"/>
              <a:t>매계</a:t>
            </a:r>
            <a:r>
              <a:rPr lang="ko-KR" altLang="en-US" dirty="0"/>
              <a:t> 변수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300" dirty="0"/>
              <a:t>지역 변수</a:t>
            </a:r>
            <a:r>
              <a:rPr lang="en-US" altLang="ko-KR" sz="1300" dirty="0"/>
              <a:t>: </a:t>
            </a:r>
            <a:r>
              <a:rPr lang="ko-KR" altLang="en-US" sz="1300" dirty="0"/>
              <a:t>함수 내에서 선언된 지역 변수는 스택에 저장됩니다</a:t>
            </a:r>
            <a:r>
              <a:rPr lang="en-US" altLang="ko-KR" sz="1300" dirty="0"/>
              <a:t>. </a:t>
            </a:r>
            <a:r>
              <a:rPr lang="ko-KR" altLang="en-US" sz="1300" dirty="0"/>
              <a:t>이러한 변수들은 함수가 호출될 때 스택 프레임에 할당되며</a:t>
            </a:r>
            <a:r>
              <a:rPr lang="en-US" altLang="ko-KR" sz="1300" dirty="0"/>
              <a:t>, </a:t>
            </a:r>
            <a:r>
              <a:rPr lang="ko-KR" altLang="en-US" sz="1300" dirty="0"/>
              <a:t>함수가 반환될 때 메모리에서 제거됩니다</a:t>
            </a:r>
            <a:r>
              <a:rPr lang="en-US" altLang="ko-KR" sz="1300" dirty="0"/>
              <a:t>.</a:t>
            </a:r>
          </a:p>
          <a:p>
            <a:r>
              <a:rPr lang="ko-KR" altLang="en-US" sz="1300" dirty="0"/>
              <a:t>함수의 매개변수</a:t>
            </a:r>
            <a:r>
              <a:rPr lang="en-US" altLang="ko-KR" sz="1300" dirty="0"/>
              <a:t>: </a:t>
            </a:r>
            <a:r>
              <a:rPr lang="ko-KR" altLang="en-US" sz="1300" dirty="0"/>
              <a:t>함수가 호출될 때 전달된 매개변수</a:t>
            </a:r>
            <a:r>
              <a:rPr lang="en-US" altLang="ko-KR" sz="1300" dirty="0"/>
              <a:t>(</a:t>
            </a:r>
            <a:r>
              <a:rPr lang="ko-KR" altLang="en-US" sz="1300" dirty="0"/>
              <a:t>인수</a:t>
            </a:r>
            <a:r>
              <a:rPr lang="en-US" altLang="ko-KR" sz="1300" dirty="0"/>
              <a:t>)</a:t>
            </a:r>
            <a:r>
              <a:rPr lang="ko-KR" altLang="en-US" sz="1300" dirty="0"/>
              <a:t>는 스택에 저장됩니다</a:t>
            </a:r>
            <a:r>
              <a:rPr lang="en-US" altLang="ko-KR" sz="1300" dirty="0"/>
              <a:t>. </a:t>
            </a:r>
            <a:r>
              <a:rPr lang="ko-KR" altLang="en-US" sz="1300" dirty="0"/>
              <a:t>이러한 매개변수는 호출된 함수의 스택 프레임에 저장되어 함수 내부에서 사용됩니다</a:t>
            </a:r>
            <a:r>
              <a:rPr lang="en-US" altLang="ko-KR" sz="1300" dirty="0"/>
              <a:t>.</a:t>
            </a:r>
          </a:p>
          <a:p>
            <a:r>
              <a:rPr lang="ko-KR" altLang="en-US" sz="1300" dirty="0"/>
              <a:t>함수 호출 관련 정보</a:t>
            </a:r>
            <a:r>
              <a:rPr lang="en-US" altLang="ko-KR" sz="1300" dirty="0"/>
              <a:t>: </a:t>
            </a:r>
            <a:r>
              <a:rPr lang="ko-KR" altLang="en-US" sz="1300" dirty="0"/>
              <a:t>스택에는 함수 호출의 관련 정보</a:t>
            </a:r>
            <a:r>
              <a:rPr lang="en-US" altLang="ko-KR" sz="1300" dirty="0"/>
              <a:t>, </a:t>
            </a:r>
            <a:r>
              <a:rPr lang="ko-KR" altLang="en-US" sz="1300" dirty="0"/>
              <a:t>예를 들면 호출된 함수의 반환 주소</a:t>
            </a:r>
            <a:r>
              <a:rPr lang="en-US" altLang="ko-KR" sz="1300" dirty="0"/>
              <a:t>, </a:t>
            </a:r>
            <a:r>
              <a:rPr lang="ko-KR" altLang="en-US" sz="1300" dirty="0"/>
              <a:t>호출한 함수의 스택 프레임 포인터</a:t>
            </a:r>
            <a:r>
              <a:rPr lang="en-US" altLang="ko-KR" sz="1300" dirty="0"/>
              <a:t>, </a:t>
            </a:r>
            <a:r>
              <a:rPr lang="ko-KR" altLang="en-US" sz="1300" dirty="0"/>
              <a:t>함수 호출 시 사용되는 레지스터 값 등도 저장됩니다</a:t>
            </a:r>
            <a:r>
              <a:rPr lang="en-US" altLang="ko-KR" sz="1300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35043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Tempvalue</a:t>
            </a:r>
            <a:r>
              <a:rPr lang="en-US" altLang="ko-KR" dirty="0"/>
              <a:t>, </a:t>
            </a:r>
            <a:r>
              <a:rPr lang="ko-KR" altLang="en-US" dirty="0" err="1"/>
              <a:t>메계변수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5527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이게 무슨 함수일까</a:t>
            </a:r>
            <a:r>
              <a:rPr lang="en-US" altLang="ko-KR" dirty="0"/>
              <a:t>? ++a </a:t>
            </a:r>
            <a:r>
              <a:rPr lang="ko-KR" altLang="en-US" dirty="0"/>
              <a:t>함수로 바꿔보자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2396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3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3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3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totalSum</a:t>
            </a:r>
            <a:r>
              <a:rPr lang="en-US" altLang="ko-KR" sz="13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= </a:t>
            </a:r>
            <a:r>
              <a:rPr lang="en-US" altLang="ko-KR" sz="13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totalSum</a:t>
            </a:r>
            <a:r>
              <a:rPr lang="en-US" altLang="ko-KR" sz="13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- buffer2[index2];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buffer2[index2] = </a:t>
            </a:r>
            <a:r>
              <a:rPr lang="en-US" altLang="ko-KR" sz="13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input</a:t>
            </a:r>
            <a:r>
              <a:rPr lang="en-US" altLang="ko-KR" sz="13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3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totalSum</a:t>
            </a:r>
            <a:r>
              <a:rPr lang="en-US" altLang="ko-KR" sz="13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= </a:t>
            </a:r>
            <a:r>
              <a:rPr lang="en-US" altLang="ko-KR" sz="13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totalSum</a:t>
            </a:r>
            <a:r>
              <a:rPr lang="en-US" altLang="ko-KR" sz="13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+ buffer2[index2];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index2++;</a:t>
            </a:r>
          </a:p>
          <a:p>
            <a:r>
              <a:rPr lang="en-US" altLang="ko-KR" sz="13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if</a:t>
            </a:r>
            <a:r>
              <a:rPr lang="en-US" altLang="ko-KR" sz="13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(index2 &gt;= 10)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 index2 = 0;</a:t>
            </a:r>
          </a:p>
          <a:p>
            <a:r>
              <a:rPr lang="en-US" altLang="ko-KR" sz="13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return</a:t>
            </a:r>
            <a:r>
              <a:rPr lang="en-US" altLang="ko-KR" sz="13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3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totalSum</a:t>
            </a:r>
            <a:r>
              <a:rPr lang="en-US" altLang="ko-KR" sz="13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/ 10;</a:t>
            </a:r>
          </a:p>
          <a:p>
            <a:endParaRPr lang="en-US" altLang="ko-KR" sz="13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3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3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if</a:t>
            </a:r>
            <a:r>
              <a:rPr lang="en-US" altLang="ko-KR" sz="13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(index1 &gt;= 10)</a:t>
            </a:r>
          </a:p>
          <a:p>
            <a:r>
              <a:rPr lang="en-US" altLang="ko-KR" sz="13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index1 = 0;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78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자료형은 시간이 지나감에 따라 바뀔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이러한 자료형을 정하는 일은 몹시 중요합니다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여러분 오른쪽 강남스타일 아시나요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이게 한때 조회수가 </a:t>
            </a:r>
            <a:r>
              <a:rPr lang="en-US" altLang="ko-KR" dirty="0"/>
              <a:t>–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간 적이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2012 </a:t>
            </a:r>
            <a:r>
              <a:rPr lang="ko-KR" altLang="en-US" dirty="0"/>
              <a:t>년이니까 제가 대학생 때 즈음 되겠네요</a:t>
            </a:r>
            <a:r>
              <a:rPr lang="en-US" altLang="ko-KR" dirty="0"/>
              <a:t>…</a:t>
            </a:r>
            <a:r>
              <a:rPr lang="ko-KR" altLang="en-US" dirty="0"/>
              <a:t>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설계서를 보면 변수의 범위가 어디부터 </a:t>
            </a:r>
            <a:r>
              <a:rPr lang="ko-KR" altLang="en-US" dirty="0" err="1"/>
              <a:t>어디고</a:t>
            </a:r>
            <a:r>
              <a:rPr lang="ko-KR" altLang="en-US" dirty="0"/>
              <a:t> 타입은 </a:t>
            </a:r>
            <a:r>
              <a:rPr lang="ko-KR" altLang="en-US" dirty="0" err="1"/>
              <a:t>무엇이다를</a:t>
            </a:r>
            <a:r>
              <a:rPr lang="ko-KR" altLang="en-US" dirty="0"/>
              <a:t> </a:t>
            </a:r>
            <a:r>
              <a:rPr lang="ko-KR" altLang="en-US" dirty="0" err="1"/>
              <a:t>적어놓게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59159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47459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변수에 대한 수정이 발생할 경우 문제가 생긴다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나는 </a:t>
            </a:r>
            <a:r>
              <a:rPr lang="en-US" altLang="ko-KR" dirty="0"/>
              <a:t>data </a:t>
            </a:r>
            <a:r>
              <a:rPr lang="ko-KR" altLang="en-US" dirty="0"/>
              <a:t>변수를 수정하고 싶지 않았는데 함수에서 실수로 </a:t>
            </a:r>
            <a:r>
              <a:rPr lang="ko-KR" altLang="en-US" dirty="0" err="1"/>
              <a:t>수정한다던가</a:t>
            </a:r>
            <a:r>
              <a:rPr lang="en-US" altLang="ko-KR" dirty="0"/>
              <a:t>, pointer </a:t>
            </a:r>
            <a:r>
              <a:rPr lang="ko-KR" altLang="en-US" dirty="0"/>
              <a:t>를 실수로 </a:t>
            </a:r>
            <a:r>
              <a:rPr lang="ko-KR" altLang="en-US" dirty="0" err="1"/>
              <a:t>바꾼다던가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 경우 문제를 예방하기 위해 </a:t>
            </a:r>
            <a:r>
              <a:rPr lang="en-US" altLang="ko-KR" dirty="0"/>
              <a:t>const 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Const </a:t>
            </a:r>
            <a:r>
              <a:rPr lang="ko-KR" altLang="en-US" dirty="0"/>
              <a:t>의 위치에 따라 다른 의미를 가진다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92644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무엇을</a:t>
            </a:r>
            <a:r>
              <a:rPr lang="en-US" altLang="ko-KR" dirty="0"/>
              <a:t> Const</a:t>
            </a:r>
            <a:r>
              <a:rPr lang="ko-KR" altLang="en-US" dirty="0"/>
              <a:t> 하는가</a:t>
            </a:r>
            <a:r>
              <a:rPr lang="en-US" altLang="ko-KR" dirty="0"/>
              <a:t>?</a:t>
            </a:r>
          </a:p>
          <a:p>
            <a:r>
              <a:rPr lang="en-US" altLang="ko-KR" sz="1300" b="1" dirty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altLang="ko-KR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3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num = 10 =&gt; num</a:t>
            </a:r>
            <a:r>
              <a:rPr lang="ko-KR" alt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의 값 변경 불가능</a:t>
            </a:r>
            <a:endParaRPr lang="en-US" altLang="ko-KR" sz="13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300" b="1" dirty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altLang="ko-KR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3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altLang="ko-KR" sz="1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ptr</a:t>
            </a:r>
            <a:r>
              <a:rPr lang="en-US" altLang="ko-KR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&amp;num; =&gt; num </a:t>
            </a:r>
            <a:r>
              <a:rPr lang="ko-KR" alt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의 값 변경 불가능</a:t>
            </a:r>
            <a:endParaRPr lang="en-US" altLang="ko-KR" sz="13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3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300" b="1" dirty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altLang="ko-KR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altLang="ko-KR" sz="13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ptr</a:t>
            </a:r>
            <a:r>
              <a:rPr lang="en-US" altLang="ko-KR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&amp;num; =&gt; pointer </a:t>
            </a:r>
            <a:r>
              <a:rPr lang="ko-KR" alt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의 값 변경 불가능</a:t>
            </a:r>
            <a:endParaRPr lang="en-US" altLang="ko-KR" sz="13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300" b="1" dirty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altLang="ko-KR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3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altLang="ko-KR" sz="1300" b="1" dirty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altLang="ko-KR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300" b="1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ptr</a:t>
            </a:r>
            <a:r>
              <a:rPr lang="en-US" altLang="ko-KR" sz="13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 = &amp;num; =&gt; pointer </a:t>
            </a:r>
            <a:r>
              <a:rPr lang="ko-KR" altLang="en-US" sz="13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도 </a:t>
            </a:r>
            <a:r>
              <a:rPr lang="en-US" altLang="ko-KR" sz="13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, num </a:t>
            </a:r>
            <a:r>
              <a:rPr lang="ko-KR" altLang="en-US" sz="13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도 값 변경 불가능</a:t>
            </a:r>
            <a:endParaRPr lang="en-US" altLang="ko-KR" sz="1300" b="1" u="sng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07611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Const </a:t>
            </a:r>
            <a:r>
              <a:rPr lang="ko-KR" altLang="en-US" dirty="0"/>
              <a:t>가 </a:t>
            </a:r>
            <a:r>
              <a:rPr lang="ko-KR" altLang="en-US" dirty="0" err="1"/>
              <a:t>막아주는건</a:t>
            </a:r>
            <a:r>
              <a:rPr lang="ko-KR" altLang="en-US" dirty="0"/>
              <a:t> 같은 함수 내 에서만 막아준다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Int </a:t>
            </a:r>
            <a:r>
              <a:rPr lang="ko-KR" altLang="en-US" dirty="0"/>
              <a:t>를 </a:t>
            </a:r>
            <a:r>
              <a:rPr lang="en-US" altLang="ko-KR" dirty="0"/>
              <a:t>const int </a:t>
            </a:r>
            <a:r>
              <a:rPr lang="ko-KR" altLang="en-US" dirty="0"/>
              <a:t>로 </a:t>
            </a:r>
            <a:r>
              <a:rPr lang="ko-KR" altLang="en-US" dirty="0" err="1"/>
              <a:t>형변환</a:t>
            </a:r>
            <a:r>
              <a:rPr lang="ko-KR" altLang="en-US" dirty="0"/>
              <a:t> 불가하다</a:t>
            </a:r>
            <a:endParaRPr lang="en-US" altLang="ko-KR" dirty="0"/>
          </a:p>
          <a:p>
            <a:r>
              <a:rPr lang="en-US" altLang="ko-KR" dirty="0"/>
              <a:t>Const int </a:t>
            </a:r>
            <a:r>
              <a:rPr lang="ko-KR" altLang="en-US" dirty="0"/>
              <a:t>를 </a:t>
            </a:r>
            <a:r>
              <a:rPr lang="en-US" altLang="ko-KR" dirty="0"/>
              <a:t>int </a:t>
            </a:r>
            <a:r>
              <a:rPr lang="ko-KR" altLang="en-US" dirty="0"/>
              <a:t>로 형 불가능하다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포인터로 값을 전달하면 변경이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</a:t>
            </a:r>
            <a:r>
              <a:rPr lang="en-US" altLang="ko-KR" dirty="0"/>
              <a:t>Target </a:t>
            </a:r>
            <a:r>
              <a:rPr lang="ko-KR" altLang="en-US" dirty="0"/>
              <a:t>에서 </a:t>
            </a:r>
            <a:r>
              <a:rPr lang="ko-KR" altLang="en-US" dirty="0" err="1"/>
              <a:t>이런일이</a:t>
            </a:r>
            <a:r>
              <a:rPr lang="ko-KR" altLang="en-US" dirty="0"/>
              <a:t> 일어난다면 어떻게 될까</a:t>
            </a:r>
            <a:r>
              <a:rPr lang="en-US" altLang="ko-KR" dirty="0"/>
              <a:t>? </a:t>
            </a:r>
            <a:r>
              <a:rPr lang="ko-KR" altLang="en-US" dirty="0"/>
              <a:t>참고로 </a:t>
            </a:r>
            <a:r>
              <a:rPr lang="en-US" altLang="ko-KR" dirty="0"/>
              <a:t>const </a:t>
            </a:r>
            <a:r>
              <a:rPr lang="ko-KR" altLang="en-US" dirty="0"/>
              <a:t>는 </a:t>
            </a:r>
            <a:r>
              <a:rPr lang="en-US" altLang="ko-KR" dirty="0" err="1"/>
              <a:t>pflash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write 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-&gt; </a:t>
            </a:r>
            <a:r>
              <a:rPr lang="ko-KR" altLang="en-US" dirty="0"/>
              <a:t>알아서 </a:t>
            </a:r>
            <a:r>
              <a:rPr lang="en-US" altLang="ko-KR" dirty="0"/>
              <a:t>Chip </a:t>
            </a:r>
            <a:r>
              <a:rPr lang="ko-KR" altLang="en-US" dirty="0"/>
              <a:t>이 불가능한 동작이라고 생각하여 </a:t>
            </a:r>
            <a:r>
              <a:rPr lang="ko-KR" altLang="en-US" dirty="0" err="1"/>
              <a:t>미동작</a:t>
            </a:r>
            <a:r>
              <a:rPr lang="ko-KR" altLang="en-US" dirty="0"/>
              <a:t> 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18503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변수에 대한 수정이 발생할 경우 문제가 생긴다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나는 </a:t>
            </a:r>
            <a:r>
              <a:rPr lang="en-US" altLang="ko-KR" dirty="0"/>
              <a:t>data </a:t>
            </a:r>
            <a:r>
              <a:rPr lang="ko-KR" altLang="en-US" dirty="0"/>
              <a:t>변수를 수정하고 싶지 않았는데 함수에서 실수로 </a:t>
            </a:r>
            <a:r>
              <a:rPr lang="ko-KR" altLang="en-US" dirty="0" err="1"/>
              <a:t>수정한다던가</a:t>
            </a:r>
            <a:r>
              <a:rPr lang="en-US" altLang="ko-KR" dirty="0"/>
              <a:t>, pointer </a:t>
            </a:r>
            <a:r>
              <a:rPr lang="ko-KR" altLang="en-US" dirty="0"/>
              <a:t>를 실수로 </a:t>
            </a:r>
            <a:r>
              <a:rPr lang="ko-KR" altLang="en-US" dirty="0" err="1"/>
              <a:t>바꾼다던가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 경우 문제를 예방하기 위해 </a:t>
            </a:r>
            <a:r>
              <a:rPr lang="en-US" altLang="ko-KR" dirty="0"/>
              <a:t>const 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Const </a:t>
            </a:r>
            <a:r>
              <a:rPr lang="ko-KR" altLang="en-US" dirty="0"/>
              <a:t>의 위치에 따라 다른 의미를 가진다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32481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15189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7645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4240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어떻게 </a:t>
            </a:r>
            <a:r>
              <a:rPr lang="ko-KR" altLang="en-US" dirty="0" err="1"/>
              <a:t>읽는거지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void (*)(void) = </a:t>
            </a:r>
            <a:r>
              <a:rPr lang="en-US" altLang="ko-KR" dirty="0" err="1"/>
              <a:t>FP_void_void</a:t>
            </a:r>
            <a:endParaRPr lang="en-US" altLang="ko-KR" dirty="0"/>
          </a:p>
          <a:p>
            <a:r>
              <a:rPr lang="ko-KR" altLang="en-US" dirty="0"/>
              <a:t>변수 선언과 동일해 보이나</a:t>
            </a:r>
            <a:r>
              <a:rPr lang="en-US" altLang="ko-KR" dirty="0"/>
              <a:t>,</a:t>
            </a:r>
            <a:r>
              <a:rPr lang="ko-KR" altLang="en-US" dirty="0"/>
              <a:t> 앞에 </a:t>
            </a:r>
            <a:r>
              <a:rPr lang="en-US" altLang="ko-KR" dirty="0"/>
              <a:t>type def </a:t>
            </a:r>
            <a:r>
              <a:rPr lang="ko-KR" altLang="en-US" dirty="0"/>
              <a:t>가 붙으면 변수 선언이 아니라 </a:t>
            </a:r>
            <a:r>
              <a:rPr lang="en-US" altLang="ko-KR" dirty="0"/>
              <a:t>type </a:t>
            </a:r>
            <a:r>
              <a:rPr lang="ko-KR" altLang="en-US" dirty="0"/>
              <a:t>선언이다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7252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93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88" indent="-247688">
              <a:buAutoNum type="arabicPeriod"/>
            </a:pPr>
            <a:r>
              <a:rPr lang="ko-KR" altLang="en-US" dirty="0"/>
              <a:t>사람의 나이인가요</a:t>
            </a:r>
            <a:r>
              <a:rPr lang="en-US" altLang="ko-KR" dirty="0"/>
              <a:t>? </a:t>
            </a:r>
            <a:r>
              <a:rPr lang="ko-KR" altLang="en-US" dirty="0"/>
              <a:t>거북이의 나이인가요</a:t>
            </a:r>
            <a:r>
              <a:rPr lang="en-US" altLang="ko-KR" dirty="0"/>
              <a:t>? </a:t>
            </a:r>
            <a:r>
              <a:rPr lang="ko-KR" altLang="en-US" dirty="0"/>
              <a:t>답이 달라질 수도 있겠죠</a:t>
            </a:r>
            <a:endParaRPr lang="en-US" altLang="ko-KR" dirty="0"/>
          </a:p>
          <a:p>
            <a:pPr marL="247688" indent="-247688">
              <a:buAutoNum type="arabicPeriod"/>
            </a:pPr>
            <a:r>
              <a:rPr lang="en-US" altLang="ko-KR" dirty="0"/>
              <a:t>Uint16? Int16? </a:t>
            </a:r>
            <a:r>
              <a:rPr lang="ko-KR" altLang="en-US" dirty="0"/>
              <a:t>차 속에 마이너스가 있나</a:t>
            </a:r>
            <a:r>
              <a:rPr lang="en-US" altLang="ko-KR" dirty="0"/>
              <a:t>?</a:t>
            </a:r>
          </a:p>
          <a:p>
            <a:pPr marL="247688" indent="-247688">
              <a:buAutoNum type="arabicPeriod"/>
            </a:pPr>
            <a:r>
              <a:rPr lang="en-US" altLang="ko-KR" dirty="0"/>
              <a:t>Int16 (+- </a:t>
            </a:r>
            <a:r>
              <a:rPr lang="ko-KR" altLang="en-US" dirty="0"/>
              <a:t>가 있죠</a:t>
            </a:r>
            <a:r>
              <a:rPr lang="en-US" altLang="ko-KR" dirty="0"/>
              <a:t>)</a:t>
            </a:r>
          </a:p>
          <a:p>
            <a:pPr marL="247688" indent="-247688">
              <a:buAutoNum type="arabicPeriod"/>
            </a:pPr>
            <a:r>
              <a:rPr lang="en-US" altLang="ko-KR" dirty="0"/>
              <a:t>Uint16</a:t>
            </a:r>
          </a:p>
          <a:p>
            <a:r>
              <a:rPr lang="en-US" altLang="ko-KR" dirty="0"/>
              <a:t> -&gt; </a:t>
            </a:r>
            <a:r>
              <a:rPr lang="ko-KR" altLang="en-US" dirty="0"/>
              <a:t>특히 </a:t>
            </a:r>
            <a:r>
              <a:rPr lang="en-US" altLang="ko-KR" dirty="0"/>
              <a:t>moving average / </a:t>
            </a:r>
            <a:r>
              <a:rPr lang="ko-KR" altLang="en-US" dirty="0"/>
              <a:t>적분 등 을 행할 때 이러한 자료형의 크기는 몹시 중요합니다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 그러면 여러분들은 자료형을 한번 정해 </a:t>
            </a:r>
            <a:r>
              <a:rPr lang="ko-KR" altLang="en-US" dirty="0" err="1"/>
              <a:t>볼게요</a:t>
            </a:r>
            <a:r>
              <a:rPr lang="ko-KR" altLang="en-US" dirty="0"/>
              <a:t> 다음과 같은</a:t>
            </a:r>
            <a:endParaRPr lang="en-US" altLang="ko-KR" dirty="0"/>
          </a:p>
          <a:p>
            <a:r>
              <a:rPr lang="ko-KR" altLang="en-US" dirty="0"/>
              <a:t> 요구사항이 </a:t>
            </a:r>
            <a:r>
              <a:rPr lang="ko-KR" altLang="en-US" dirty="0" err="1"/>
              <a:t>있을때</a:t>
            </a:r>
            <a:r>
              <a:rPr lang="ko-KR" altLang="en-US" dirty="0"/>
              <a:t> 자료형을 어떻게 </a:t>
            </a:r>
            <a:r>
              <a:rPr lang="ko-KR" altLang="en-US" dirty="0" err="1"/>
              <a:t>정하실건가요</a:t>
            </a:r>
            <a:r>
              <a:rPr lang="en-US" altLang="ko-KR" dirty="0"/>
              <a:t>?</a:t>
            </a:r>
          </a:p>
          <a:p>
            <a:pPr marL="247688" indent="-247688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82057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46786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70098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51555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재사용성 </a:t>
            </a:r>
            <a:r>
              <a:rPr lang="en-US" altLang="ko-KR" dirty="0"/>
              <a:t>- </a:t>
            </a:r>
            <a:r>
              <a:rPr lang="en-US" altLang="ko-KR" dirty="0" err="1"/>
              <a:t>Autosar</a:t>
            </a:r>
            <a:r>
              <a:rPr lang="en-US" altLang="ko-KR" dirty="0"/>
              <a:t> Code </a:t>
            </a:r>
            <a:r>
              <a:rPr lang="ko-KR" altLang="en-US" dirty="0"/>
              <a:t>의 대부분은 재정의 되어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가장 큰 장점은 저렇게 데이터를 모으면서 </a:t>
            </a:r>
            <a:r>
              <a:rPr lang="en-US" altLang="ko-KR" dirty="0"/>
              <a:t>Refactoring / </a:t>
            </a:r>
            <a:r>
              <a:rPr lang="ko-KR" altLang="en-US" dirty="0"/>
              <a:t>설계 하는데 도움이 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56195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else </a:t>
            </a:r>
            <a:r>
              <a:rPr lang="ko-KR" altLang="en-US" dirty="0"/>
              <a:t>문으로 상기 </a:t>
            </a:r>
            <a:r>
              <a:rPr lang="en-US" altLang="ko-KR" dirty="0"/>
              <a:t>switch case </a:t>
            </a:r>
            <a:r>
              <a:rPr lang="ko-KR" altLang="en-US" dirty="0"/>
              <a:t>를 </a:t>
            </a:r>
            <a:r>
              <a:rPr lang="ko-KR" altLang="en-US" dirty="0" err="1"/>
              <a:t>바꾸어보자</a:t>
            </a:r>
            <a:r>
              <a:rPr lang="en-US" altLang="ko-KR" dirty="0"/>
              <a:t>/</a:t>
            </a:r>
          </a:p>
          <a:p>
            <a:r>
              <a:rPr lang="ko-KR" altLang="en-US" dirty="0"/>
              <a:t>둘은 무슨 차이가 있을까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59733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 latinLnBrk="1"/>
            <a:r>
              <a:rPr lang="nn-NO" altLang="ko-KR" sz="1300" dirty="0"/>
              <a:t>c_1 = 01 </a:t>
            </a:r>
            <a:endParaRPr lang="nn-NO" altLang="ko-KR" sz="1300" u="sng" dirty="0"/>
          </a:p>
          <a:p>
            <a:pPr rtl="1" latinLnBrk="1"/>
            <a:r>
              <a:rPr lang="nn-NO" altLang="ko-KR" sz="1300" dirty="0"/>
              <a:t>c_2 = 02 </a:t>
            </a:r>
            <a:endParaRPr lang="nn-NO" altLang="ko-KR" sz="1300" u="sng" dirty="0"/>
          </a:p>
          <a:p>
            <a:pPr rtl="1" latinLnBrk="1"/>
            <a:r>
              <a:rPr lang="nn-NO" altLang="ko-KR" sz="1300" dirty="0"/>
              <a:t>c_3 = 03 </a:t>
            </a:r>
            <a:endParaRPr lang="nn-NO" altLang="ko-KR" sz="1300" u="sng" dirty="0"/>
          </a:p>
          <a:p>
            <a:pPr rtl="1" latinLnBrk="1"/>
            <a:r>
              <a:rPr lang="nn-NO" altLang="ko-KR" sz="1300" dirty="0"/>
              <a:t>c_4 = 04 </a:t>
            </a:r>
            <a:endParaRPr lang="nn-NO" altLang="ko-KR" sz="1300" u="sng" dirty="0"/>
          </a:p>
          <a:p>
            <a:pPr latinLnBrk="1"/>
            <a:r>
              <a:rPr lang="nn-NO" altLang="ko-KR" sz="1300" dirty="0"/>
              <a:t>i_1 = 01020304</a:t>
            </a:r>
          </a:p>
          <a:p>
            <a:endParaRPr lang="en-US" altLang="ko-KR" dirty="0"/>
          </a:p>
          <a:p>
            <a:r>
              <a:rPr lang="en-US" altLang="ko-KR" dirty="0"/>
              <a:t>4321</a:t>
            </a:r>
            <a:r>
              <a:rPr lang="ko-KR" altLang="en-US" dirty="0"/>
              <a:t>인가요</a:t>
            </a:r>
            <a:r>
              <a:rPr lang="en-US" altLang="ko-KR" dirty="0"/>
              <a:t>? 1234</a:t>
            </a:r>
            <a:r>
              <a:rPr lang="ko-KR" altLang="en-US" dirty="0"/>
              <a:t>인가요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42791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1" latinLnBrk="1"/>
            <a:r>
              <a:rPr lang="ko-KR" altLang="en-US" dirty="0"/>
              <a:t>이 경우 자료를 앞에서부터 채우지 않기에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memcopy</a:t>
            </a:r>
            <a:r>
              <a:rPr lang="en-US" altLang="ko-KR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쓸때</a:t>
            </a:r>
            <a:r>
              <a:rPr lang="ko-KR" altLang="en-US" dirty="0"/>
              <a:t> 문제가 발생할 수 있다</a:t>
            </a:r>
            <a:r>
              <a:rPr lang="en-US" altLang="ko-KR" dirty="0"/>
              <a:t>.</a:t>
            </a:r>
          </a:p>
          <a:p>
            <a:pPr rtl="1" latinLnBrk="1"/>
            <a:r>
              <a:rPr lang="en-US" altLang="ko-KR" dirty="0"/>
              <a:t>c_1: 1 </a:t>
            </a:r>
          </a:p>
          <a:p>
            <a:pPr rtl="1" latinLnBrk="1"/>
            <a:r>
              <a:rPr lang="ko-KR" altLang="en-US" dirty="0" err="1"/>
              <a:t>바이트패딩</a:t>
            </a:r>
            <a:r>
              <a:rPr lang="en-US" altLang="ko-KR" dirty="0"/>
              <a:t>(padding): 3 </a:t>
            </a:r>
            <a:r>
              <a:rPr lang="ko-KR" altLang="en-US" dirty="0"/>
              <a:t>바이트 </a:t>
            </a:r>
            <a:r>
              <a:rPr lang="en-US" altLang="ko-KR" dirty="0"/>
              <a:t>(4</a:t>
            </a:r>
            <a:r>
              <a:rPr lang="ko-KR" altLang="en-US" dirty="0"/>
              <a:t>바이트 정렬을 맞추기 위해</a:t>
            </a:r>
            <a:r>
              <a:rPr lang="en-US" altLang="ko-KR" dirty="0"/>
              <a:t>)</a:t>
            </a:r>
          </a:p>
          <a:p>
            <a:pPr rtl="1" latinLnBrk="1"/>
            <a:r>
              <a:rPr lang="en-US" altLang="ko-KR" dirty="0"/>
              <a:t>i_1: 4 </a:t>
            </a:r>
            <a:r>
              <a:rPr lang="ko-KR" altLang="en-US" dirty="0"/>
              <a:t>바이트</a:t>
            </a:r>
            <a:endParaRPr lang="en-US" altLang="ko-KR" dirty="0"/>
          </a:p>
          <a:p>
            <a:pPr rtl="1" latinLnBrk="1"/>
            <a:r>
              <a:rPr lang="en-US" altLang="ko-KR" dirty="0"/>
              <a:t>i_2: 4</a:t>
            </a:r>
            <a:r>
              <a:rPr lang="ko-KR" altLang="en-US" dirty="0"/>
              <a:t> 바이트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01898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값이 </a:t>
            </a:r>
            <a:r>
              <a:rPr lang="en-US" altLang="ko-KR" dirty="0"/>
              <a:t>12</a:t>
            </a:r>
            <a:r>
              <a:rPr lang="ko-KR" altLang="en-US" dirty="0"/>
              <a:t>가 나온다 왜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Pragma pack(1) </a:t>
            </a:r>
            <a:r>
              <a:rPr lang="ko-KR" altLang="en-US" dirty="0"/>
              <a:t>을 쓰면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성능이 </a:t>
            </a:r>
            <a:r>
              <a:rPr lang="ko-KR" altLang="en-US" dirty="0" err="1"/>
              <a:t>저하될수</a:t>
            </a:r>
            <a:r>
              <a:rPr lang="ko-KR" altLang="en-US" dirty="0"/>
              <a:t> 있다 왜</a:t>
            </a:r>
            <a:r>
              <a:rPr lang="en-US" altLang="ko-KR" dirty="0"/>
              <a:t>? 4byte </a:t>
            </a:r>
            <a:r>
              <a:rPr lang="ko-KR" altLang="en-US" dirty="0"/>
              <a:t>단위</a:t>
            </a:r>
            <a:r>
              <a:rPr lang="en-US" altLang="ko-KR" dirty="0"/>
              <a:t>(word) </a:t>
            </a:r>
            <a:r>
              <a:rPr lang="ko-KR" altLang="en-US" dirty="0"/>
              <a:t>로 접근하기 때문에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일부 </a:t>
            </a:r>
            <a:r>
              <a:rPr lang="en-US" altLang="ko-KR" dirty="0"/>
              <a:t>4byte </a:t>
            </a:r>
            <a:r>
              <a:rPr lang="ko-KR" altLang="en-US" dirty="0"/>
              <a:t>단위의 변수를 접근 시 </a:t>
            </a:r>
            <a:r>
              <a:rPr lang="ko-KR" altLang="en-US" dirty="0" err="1"/>
              <a:t>두번</a:t>
            </a:r>
            <a:r>
              <a:rPr lang="ko-KR" altLang="en-US" dirty="0"/>
              <a:t> 접근</a:t>
            </a:r>
            <a:r>
              <a:rPr lang="en-US" altLang="ko-KR" dirty="0"/>
              <a:t>+a </a:t>
            </a:r>
            <a:r>
              <a:rPr lang="ko-KR" altLang="en-US" dirty="0"/>
              <a:t>가 생기는 불편함이 발생함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8348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값이 </a:t>
            </a:r>
            <a:r>
              <a:rPr lang="en-US" altLang="ko-KR" dirty="0"/>
              <a:t>12</a:t>
            </a:r>
            <a:r>
              <a:rPr lang="ko-KR" altLang="en-US" dirty="0"/>
              <a:t>가 나온다 왜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Pragma pack(1) </a:t>
            </a:r>
            <a:r>
              <a:rPr lang="ko-KR" altLang="en-US" dirty="0"/>
              <a:t>을 쓰면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성능이 </a:t>
            </a:r>
            <a:r>
              <a:rPr lang="ko-KR" altLang="en-US" dirty="0" err="1"/>
              <a:t>저하될수</a:t>
            </a:r>
            <a:r>
              <a:rPr lang="ko-KR" altLang="en-US" dirty="0"/>
              <a:t> 있다 왜</a:t>
            </a:r>
            <a:r>
              <a:rPr lang="en-US" altLang="ko-KR" dirty="0"/>
              <a:t>? 4byte </a:t>
            </a:r>
            <a:r>
              <a:rPr lang="ko-KR" altLang="en-US" dirty="0"/>
              <a:t>단위</a:t>
            </a:r>
            <a:r>
              <a:rPr lang="en-US" altLang="ko-KR" dirty="0"/>
              <a:t>(word) </a:t>
            </a:r>
            <a:r>
              <a:rPr lang="ko-KR" altLang="en-US" dirty="0"/>
              <a:t>로 접근하기 때문에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일부 </a:t>
            </a:r>
            <a:r>
              <a:rPr lang="en-US" altLang="ko-KR" dirty="0"/>
              <a:t>4byte </a:t>
            </a:r>
            <a:r>
              <a:rPr lang="ko-KR" altLang="en-US" dirty="0"/>
              <a:t>단위의 변수를 접근 시 </a:t>
            </a:r>
            <a:r>
              <a:rPr lang="ko-KR" altLang="en-US" dirty="0" err="1"/>
              <a:t>두번</a:t>
            </a:r>
            <a:r>
              <a:rPr lang="ko-KR" altLang="en-US" dirty="0"/>
              <a:t> 접근</a:t>
            </a:r>
            <a:r>
              <a:rPr lang="en-US" altLang="ko-KR" dirty="0"/>
              <a:t>+a </a:t>
            </a:r>
            <a:r>
              <a:rPr lang="ko-KR" altLang="en-US" dirty="0"/>
              <a:t>가 생기는 불편함이 발생함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47997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개선 방법 </a:t>
            </a:r>
            <a:r>
              <a:rPr lang="en-US" altLang="ko-KR" dirty="0"/>
              <a:t>-&gt; </a:t>
            </a:r>
            <a:r>
              <a:rPr lang="ko-KR" altLang="en-US" dirty="0"/>
              <a:t>단 메모리가 중요하지 않은 경우에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739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자료형에서는 크기 말고 또 </a:t>
            </a:r>
            <a:r>
              <a:rPr lang="ko-KR" altLang="en-US" dirty="0" err="1"/>
              <a:t>중요한게</a:t>
            </a:r>
            <a:r>
              <a:rPr lang="ko-KR" altLang="en-US" dirty="0"/>
              <a:t> 하나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Process </a:t>
            </a:r>
            <a:r>
              <a:rPr lang="ko-KR" altLang="en-US" dirty="0"/>
              <a:t>에 의존적인 항목인데요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Window </a:t>
            </a:r>
            <a:r>
              <a:rPr lang="ko-KR" altLang="en-US" dirty="0"/>
              <a:t>환경에서는 모두 동일하거나 유사한 성능을 보임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왜냐하면 큰 자료형도 빨리 </a:t>
            </a:r>
            <a:r>
              <a:rPr lang="ko-KR" altLang="en-US" dirty="0" err="1"/>
              <a:t>연산되도록</a:t>
            </a:r>
            <a:r>
              <a:rPr lang="ko-KR" altLang="en-US" dirty="0"/>
              <a:t> </a:t>
            </a:r>
            <a:r>
              <a:rPr lang="en-US" altLang="ko-KR" dirty="0"/>
              <a:t>window architecture </a:t>
            </a:r>
            <a:r>
              <a:rPr lang="ko-KR" altLang="en-US" dirty="0"/>
              <a:t>가 구성되어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22324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16</a:t>
            </a:r>
            <a:r>
              <a:rPr lang="ko-KR" altLang="en-US" dirty="0"/>
              <a:t> </a:t>
            </a:r>
            <a:r>
              <a:rPr lang="en-US" altLang="ko-KR" dirty="0"/>
              <a:t>double </a:t>
            </a:r>
            <a:r>
              <a:rPr lang="ko-KR" altLang="en-US" dirty="0"/>
              <a:t>기준 </a:t>
            </a:r>
            <a:r>
              <a:rPr lang="en-US" altLang="ko-KR" dirty="0"/>
              <a:t>8</a:t>
            </a:r>
            <a:r>
              <a:rPr lang="ko-KR" altLang="en-US" dirty="0"/>
              <a:t>*</a:t>
            </a:r>
            <a:r>
              <a:rPr lang="en-US" altLang="ko-KR" dirty="0"/>
              <a:t>2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32665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24 (double </a:t>
            </a:r>
            <a:r>
              <a:rPr lang="ko-KR" altLang="en-US" dirty="0"/>
              <a:t>기준으로 </a:t>
            </a:r>
            <a:r>
              <a:rPr lang="en-US" altLang="ko-KR" dirty="0"/>
              <a:t>8</a:t>
            </a:r>
            <a:r>
              <a:rPr lang="ko-KR" altLang="en-US" dirty="0"/>
              <a:t>*</a:t>
            </a:r>
            <a:r>
              <a:rPr lang="en-US" altLang="ko-KR" dirty="0"/>
              <a:t>3)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73937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Bit field </a:t>
            </a:r>
            <a:r>
              <a:rPr lang="ko-KR" altLang="en-US" dirty="0"/>
              <a:t>구조체</a:t>
            </a:r>
            <a:r>
              <a:rPr lang="en-US" altLang="ko-KR" dirty="0"/>
              <a:t>! 4bit </a:t>
            </a:r>
            <a:r>
              <a:rPr lang="ko-KR" altLang="en-US" dirty="0"/>
              <a:t>단위로 나눠서 </a:t>
            </a:r>
            <a:r>
              <a:rPr lang="en-US" altLang="ko-KR" dirty="0" err="1"/>
              <a:t>memcpy</a:t>
            </a:r>
            <a:r>
              <a:rPr lang="en-US" altLang="ko-KR" dirty="0"/>
              <a:t> </a:t>
            </a:r>
            <a:r>
              <a:rPr lang="ko-KR" altLang="en-US" dirty="0"/>
              <a:t>로 편하게 사용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20679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레지스터도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아까처럼</a:t>
            </a:r>
            <a:r>
              <a:rPr lang="ko-KR" altLang="en-US" dirty="0"/>
              <a:t> </a:t>
            </a:r>
            <a:r>
              <a:rPr lang="en-US" altLang="ko-KR" dirty="0"/>
              <a:t>10000100</a:t>
            </a:r>
            <a:r>
              <a:rPr lang="ko-KR" altLang="en-US" dirty="0"/>
              <a:t>을 세팅해보자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32795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83133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캔도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값이 이상하다 왜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   bit field</a:t>
            </a:r>
            <a:r>
              <a:rPr lang="ko-KR" altLang="en-US" dirty="0"/>
              <a:t> 구조체의 </a:t>
            </a:r>
            <a:r>
              <a:rPr lang="ko-KR" altLang="en-US" dirty="0" err="1"/>
              <a:t>맴버들의</a:t>
            </a:r>
            <a:r>
              <a:rPr lang="ko-KR" altLang="en-US" dirty="0"/>
              <a:t> 어드레스 위치는 컴파일러가 최적화를 위해 알아서 옮긴다</a:t>
            </a:r>
            <a:r>
              <a:rPr lang="en-US" altLang="ko-KR" dirty="0"/>
              <a:t>. </a:t>
            </a:r>
            <a:r>
              <a:rPr lang="ko-KR" altLang="en-US" dirty="0"/>
              <a:t>따라서 위험하다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 위치를 고정해주는 </a:t>
            </a:r>
            <a:r>
              <a:rPr lang="en-US" altLang="ko-KR" dirty="0"/>
              <a:t>pragma </a:t>
            </a:r>
            <a:r>
              <a:rPr lang="ko-KR" altLang="en-US" dirty="0"/>
              <a:t>명령어가 있을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3837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value: 1661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Char value from int: 125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value: 1539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Char value from int: 3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Float value: 2.718280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Char value from float: 77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82831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84062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0602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Static</a:t>
            </a:r>
            <a:r>
              <a:rPr lang="ko-KR" altLang="en-US" dirty="0"/>
              <a:t> 의 의미는</a:t>
            </a:r>
            <a:r>
              <a:rPr lang="en-US" altLang="ko-KR" dirty="0"/>
              <a:t>? </a:t>
            </a:r>
            <a:r>
              <a:rPr lang="ko-KR" altLang="en-US" dirty="0"/>
              <a:t>그리고 각 함수에서 보는 </a:t>
            </a:r>
            <a:r>
              <a:rPr lang="en-US" altLang="ko-KR" dirty="0"/>
              <a:t>count </a:t>
            </a:r>
            <a:r>
              <a:rPr lang="ko-KR" altLang="en-US" dirty="0"/>
              <a:t>는 </a:t>
            </a:r>
            <a:r>
              <a:rPr lang="ko-KR" altLang="en-US" dirty="0" err="1"/>
              <a:t>무슨의미일까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F42E7-5130-4AC0-8CD4-930CC5AA1E00}" type="slidenum">
              <a:rPr lang="ko-KR" altLang="en-US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287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7" y="728868"/>
            <a:ext cx="1927864" cy="3014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70" b="36067"/>
          <a:stretch/>
        </p:blipFill>
        <p:spPr>
          <a:xfrm>
            <a:off x="6126481" y="650300"/>
            <a:ext cx="5341620" cy="5712763"/>
          </a:xfrm>
          <a:prstGeom prst="rect">
            <a:avLst/>
          </a:prstGeom>
        </p:spPr>
      </p:pic>
      <p:grpSp>
        <p:nvGrpSpPr>
          <p:cNvPr id="4" name="그룹 3"/>
          <p:cNvGrpSpPr/>
          <p:nvPr userDrawn="1"/>
        </p:nvGrpSpPr>
        <p:grpSpPr>
          <a:xfrm>
            <a:off x="2870460" y="661618"/>
            <a:ext cx="4568307" cy="469359"/>
            <a:chOff x="2384431" y="661618"/>
            <a:chExt cx="4065044" cy="469359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2569395" y="661618"/>
              <a:ext cx="3880080" cy="469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Our vision is your freedom.</a:t>
              </a:r>
            </a:p>
            <a:p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In our creation, your tomorrow will be safer, greener and easier.</a:t>
              </a:r>
            </a:p>
          </p:txBody>
        </p:sp>
        <p:cxnSp>
          <p:nvCxnSpPr>
            <p:cNvPr id="6" name="직선 연결선 5"/>
            <p:cNvCxnSpPr/>
            <p:nvPr userDrawn="1"/>
          </p:nvCxnSpPr>
          <p:spPr>
            <a:xfrm flipH="1">
              <a:off x="2384431" y="728868"/>
              <a:ext cx="184964" cy="301420"/>
            </a:xfrm>
            <a:prstGeom prst="line">
              <a:avLst/>
            </a:prstGeom>
            <a:ln w="12700">
              <a:solidFill>
                <a:srgbClr val="00AD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345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79180" y="6356350"/>
            <a:ext cx="3223260" cy="365125"/>
          </a:xfrm>
        </p:spPr>
        <p:txBody>
          <a:bodyPr/>
          <a:lstStyle>
            <a:lvl1pPr>
              <a:defRPr sz="1000">
                <a:latin typeface="+mj-ea"/>
                <a:ea typeface="+mj-ea"/>
              </a:defRPr>
            </a:lvl1pPr>
          </a:lstStyle>
          <a:p>
            <a:fld id="{B3A67416-CB37-4963-98AC-4F617E0E7C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1803" y="889000"/>
            <a:ext cx="11351895" cy="0"/>
          </a:xfrm>
          <a:prstGeom prst="line">
            <a:avLst/>
          </a:prstGeom>
          <a:ln w="19050">
            <a:solidFill>
              <a:srgbClr val="00AC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8" y="6467052"/>
            <a:ext cx="1080000" cy="1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86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0" y="650300"/>
            <a:ext cx="5052060" cy="5588372"/>
          </a:xfrm>
          <a:prstGeom prst="rect">
            <a:avLst/>
          </a:prstGeom>
        </p:spPr>
      </p:pic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79180" y="6356350"/>
            <a:ext cx="3223260" cy="365125"/>
          </a:xfrm>
        </p:spPr>
        <p:txBody>
          <a:bodyPr/>
          <a:lstStyle>
            <a:lvl1pPr>
              <a:defRPr sz="1000">
                <a:latin typeface="+mj-ea"/>
                <a:ea typeface="+mj-ea"/>
              </a:defRPr>
            </a:lvl1pPr>
          </a:lstStyle>
          <a:p>
            <a:fld id="{B3A67416-CB37-4963-98AC-4F617E0E7C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99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7" y="728868"/>
            <a:ext cx="1927864" cy="3014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70" b="36067"/>
          <a:stretch/>
        </p:blipFill>
        <p:spPr>
          <a:xfrm>
            <a:off x="6126481" y="650300"/>
            <a:ext cx="5341620" cy="57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1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n-lt"/>
                <a:ea typeface="Noto Sans CJK KR Regular" panose="020B0500000000000000" pitchFamily="34" charset="-127"/>
              </a:defRPr>
            </a:lvl1pPr>
          </a:lstStyle>
          <a:p>
            <a:fld id="{B3A67416-CB37-4963-98AC-4F617E0E7C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755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5" r:id="rId3"/>
    <p:sldLayoutId id="2147483661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9581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4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수업 환경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8274935-B36C-41BB-87AF-881AAE76D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1028733"/>
            <a:ext cx="10465163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/>
          <a:p>
            <a:pPr marL="380990" indent="-380990" defTabSz="1701757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400" b="1" dirty="0">
                <a:solidFill>
                  <a:prstClr val="black"/>
                </a:solidFill>
                <a:latin typeface="Noto Sans KR" panose="020B0200000000000000" pitchFamily="34" charset="-128"/>
                <a:ea typeface="Noto Sans KR" panose="020B0200000000000000" pitchFamily="34" charset="-128"/>
                <a:cs typeface="Segoe UI" panose="020B0502040204020203" pitchFamily="34" charset="0"/>
              </a:rPr>
              <a:t>Visual Studio Code </a:t>
            </a:r>
            <a:r>
              <a:rPr lang="ko-KR" altLang="en-US" sz="2400" b="1" dirty="0">
                <a:solidFill>
                  <a:prstClr val="black"/>
                </a:solidFill>
                <a:latin typeface="Noto Sans KR" panose="020B0200000000000000" pitchFamily="34" charset="-128"/>
                <a:ea typeface="Noto Sans KR" panose="020B0200000000000000" pitchFamily="34" charset="-128"/>
                <a:cs typeface="Segoe UI" panose="020B0502040204020203" pitchFamily="34" charset="0"/>
              </a:rPr>
              <a:t>설치</a:t>
            </a:r>
            <a:endParaRPr lang="en-US" altLang="ko-KR" sz="2400" b="1" dirty="0">
              <a:solidFill>
                <a:prstClr val="black"/>
              </a:solidFill>
              <a:latin typeface="Noto Sans KR" panose="020B0200000000000000" pitchFamily="34" charset="-128"/>
              <a:ea typeface="Noto Sans KR" panose="020B0200000000000000" pitchFamily="34" charset="-128"/>
              <a:cs typeface="Segoe UI" panose="020B0502040204020203" pitchFamily="34" charset="0"/>
            </a:endParaRPr>
          </a:p>
          <a:p>
            <a:pPr marL="990575" lvl="1" indent="-380990" defTabSz="1701757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Compiler </a:t>
            </a:r>
            <a:r>
              <a:rPr lang="ko-KR" altLang="en-US" sz="16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연결 </a:t>
            </a:r>
            <a:r>
              <a:rPr lang="en-US" altLang="ko-KR" sz="16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(to MinGW)</a:t>
            </a:r>
          </a:p>
          <a:p>
            <a:pPr marL="990575" lvl="1" indent="-380990" defTabSz="1701757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명령 팔레트 실행 </a:t>
            </a:r>
            <a:r>
              <a:rPr lang="en-US" altLang="ko-KR" sz="16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: Ctrl + Shift + P</a:t>
            </a:r>
          </a:p>
          <a:p>
            <a:pPr marL="990575" lvl="1" indent="-380990" defTabSz="1701757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dirty="0">
              <a:latin typeface="Noto Sans KR" panose="020B0200000000000000" pitchFamily="34" charset="-128"/>
              <a:ea typeface="Noto Sans KR" panose="020B0200000000000000" pitchFamily="34" charset="-128"/>
            </a:endParaRPr>
          </a:p>
          <a:p>
            <a:pPr marL="990575" lvl="1" indent="-380990" defTabSz="1701757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dirty="0">
              <a:latin typeface="Noto Sans KR" panose="020B0200000000000000" pitchFamily="34" charset="-128"/>
              <a:ea typeface="Noto Sans KR" panose="020B0200000000000000" pitchFamily="34" charset="-128"/>
            </a:endParaRPr>
          </a:p>
          <a:p>
            <a:pPr lvl="1" defTabSz="1701757">
              <a:lnSpc>
                <a:spcPct val="150000"/>
              </a:lnSpc>
            </a:pPr>
            <a:endParaRPr lang="en-US" altLang="ko-KR" sz="1600" dirty="0">
              <a:latin typeface="Noto Sans KR" panose="020B0200000000000000" pitchFamily="34" charset="-128"/>
              <a:ea typeface="Noto Sans KR" panose="020B0200000000000000" pitchFamily="34" charset="-128"/>
            </a:endParaRPr>
          </a:p>
          <a:p>
            <a:pPr marL="990575" lvl="1" indent="-380990" defTabSz="1701757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공백이 포함된 경로로 정상적으로 인식되려면 큰따옴표로 묶어줘야 함</a:t>
            </a:r>
            <a:r>
              <a:rPr lang="en-US" altLang="ko-KR" sz="16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.</a:t>
            </a:r>
          </a:p>
          <a:p>
            <a:pPr marL="990575" lvl="1" indent="-380990" defTabSz="1701757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자동으로 </a:t>
            </a:r>
            <a:r>
              <a:rPr lang="en-US" altLang="ko-KR" sz="1600" dirty="0" err="1">
                <a:latin typeface="Noto Sans KR" panose="020B0200000000000000" pitchFamily="34" charset="-128"/>
                <a:ea typeface="Noto Sans KR" panose="020B0200000000000000" pitchFamily="34" charset="-128"/>
              </a:rPr>
              <a:t>mingw</a:t>
            </a:r>
            <a:r>
              <a:rPr lang="en-US" altLang="ko-KR" sz="16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compiler </a:t>
            </a:r>
            <a:r>
              <a:rPr lang="ko-KR" altLang="en-US" sz="16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위치를 인식함 </a:t>
            </a:r>
            <a:endParaRPr lang="en-US" altLang="ko-KR" sz="1600" dirty="0">
              <a:latin typeface="Noto Sans KR" panose="020B0200000000000000" pitchFamily="34" charset="-128"/>
              <a:ea typeface="Noto Sans KR" panose="020B0200000000000000" pitchFamily="34" charset="-128"/>
            </a:endParaRPr>
          </a:p>
          <a:p>
            <a:pPr marL="990575" lvl="1" indent="-380990" defTabSz="1701757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dirty="0">
              <a:latin typeface="Noto Sans KR" panose="020B0200000000000000" pitchFamily="34" charset="-128"/>
              <a:ea typeface="Noto Sans KR" panose="020B0200000000000000" pitchFamily="34" charset="-128"/>
            </a:endParaRPr>
          </a:p>
          <a:p>
            <a:pPr marL="990575" lvl="1" indent="-380990" defTabSz="1701757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dirty="0">
              <a:latin typeface="Noto Sans KR" panose="020B0200000000000000" pitchFamily="34" charset="-128"/>
              <a:ea typeface="Noto Sans KR" panose="020B0200000000000000" pitchFamily="34" charset="-128"/>
            </a:endParaRPr>
          </a:p>
          <a:p>
            <a:pPr marL="990575" lvl="1" indent="-380990" defTabSz="1701757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dirty="0">
              <a:latin typeface="Noto Sans KR" panose="020B0200000000000000" pitchFamily="34" charset="-128"/>
              <a:ea typeface="Noto Sans KR" panose="020B0200000000000000" pitchFamily="34" charset="-128"/>
            </a:endParaRPr>
          </a:p>
          <a:p>
            <a:pPr marL="990575" lvl="1" indent="-380990" defTabSz="1701757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dirty="0">
              <a:latin typeface="Noto Sans KR" panose="020B0200000000000000" pitchFamily="34" charset="-128"/>
              <a:ea typeface="Noto Sans KR" panose="020B0200000000000000" pitchFamily="34" charset="-128"/>
            </a:endParaRPr>
          </a:p>
          <a:p>
            <a:pPr marL="990575" lvl="1" indent="-380990" defTabSz="1701757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dirty="0">
              <a:latin typeface="Noto Sans KR" panose="020B0200000000000000" pitchFamily="34" charset="-128"/>
              <a:ea typeface="Noto Sans KR" panose="020B0200000000000000" pitchFamily="34" charset="-128"/>
            </a:endParaRPr>
          </a:p>
          <a:p>
            <a:pPr marL="990575" lvl="1" indent="-380990" defTabSz="1701757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dirty="0">
              <a:latin typeface="Noto Sans KR" panose="020B0200000000000000" pitchFamily="34" charset="-128"/>
              <a:ea typeface="Noto Sans KR" panose="020B0200000000000000" pitchFamily="34" charset="-128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2F1913-EA79-4564-9E94-96A9EC6F4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2468894"/>
            <a:ext cx="6571843" cy="9868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351F50A-7054-40BB-81C0-0B4F29286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1" y="4206509"/>
            <a:ext cx="6571843" cy="219061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2267468-03C6-470D-B3BC-CE46A3BBA86F}"/>
              </a:ext>
            </a:extLst>
          </p:cNvPr>
          <p:cNvSpPr/>
          <p:nvPr/>
        </p:nvSpPr>
        <p:spPr>
          <a:xfrm>
            <a:off x="1805885" y="6061752"/>
            <a:ext cx="5634265" cy="266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>
              <a:latin typeface="Noto Sans KR" panose="020B0200000000000000" pitchFamily="34" charset="-128"/>
              <a:ea typeface="Noto Sans KR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017104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구조체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100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DD0F546-77E0-4BC5-AA3C-F33D2EDD4971}"/>
              </a:ext>
            </a:extLst>
          </p:cNvPr>
          <p:cNvSpPr/>
          <p:nvPr/>
        </p:nvSpPr>
        <p:spPr>
          <a:xfrm>
            <a:off x="1731595" y="1782395"/>
            <a:ext cx="8559215" cy="280076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6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ko-K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ko-KR" altLang="en-US" sz="1600" dirty="0">
              <a:latin typeface="Courier New" panose="020703090202050204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typedef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ko-K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c_1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            </a:t>
            </a:r>
            <a:r>
              <a:rPr lang="en-US" altLang="ko-KR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1 </a:t>
            </a:r>
            <a:r>
              <a:rPr lang="ko-KR" altLang="en-US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바이트</a:t>
            </a:r>
            <a:endParaRPr lang="en-US" altLang="ko-K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ko-K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pedding_1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      </a:t>
            </a:r>
            <a:r>
              <a:rPr lang="en-US" altLang="ko-KR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1 </a:t>
            </a:r>
            <a:r>
              <a:rPr lang="ko-KR" altLang="en-US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바이트</a:t>
            </a:r>
            <a:endParaRPr lang="en-US" altLang="ko-K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ko-K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pedding_2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      </a:t>
            </a:r>
            <a:r>
              <a:rPr lang="en-US" altLang="ko-KR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1 </a:t>
            </a:r>
            <a:r>
              <a:rPr lang="ko-KR" altLang="en-US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바이트</a:t>
            </a:r>
            <a:endParaRPr lang="en-US" altLang="ko-K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ko-K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pedding_3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      </a:t>
            </a:r>
            <a:r>
              <a:rPr lang="en-US" altLang="ko-KR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1 </a:t>
            </a:r>
            <a:r>
              <a:rPr lang="ko-KR" altLang="en-US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바이트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i_1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             </a:t>
            </a:r>
            <a:r>
              <a:rPr lang="en-US" altLang="ko-KR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4 </a:t>
            </a:r>
            <a:r>
              <a:rPr lang="ko-KR" altLang="en-US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바이트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i_2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             </a:t>
            </a:r>
            <a:r>
              <a:rPr lang="en-US" altLang="ko-KR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4 </a:t>
            </a:r>
            <a:r>
              <a:rPr lang="ko-KR" altLang="en-US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바이트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r>
              <a:rPr lang="en-US" altLang="ko-KR" sz="1600" dirty="0" err="1">
                <a:solidFill>
                  <a:srgbClr val="005032"/>
                </a:solidFill>
                <a:latin typeface="Courier New" panose="02070309020205020404" pitchFamily="49" charset="0"/>
              </a:rPr>
              <a:t>Dest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07850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구조체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101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DD0F546-77E0-4BC5-AA3C-F33D2EDD4971}"/>
              </a:ext>
            </a:extLst>
          </p:cNvPr>
          <p:cNvSpPr/>
          <p:nvPr/>
        </p:nvSpPr>
        <p:spPr>
          <a:xfrm>
            <a:off x="1731595" y="1782395"/>
            <a:ext cx="8559215" cy="37856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ko-K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en-US" altLang="ko-KR" sz="16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typedef struct </a:t>
            </a:r>
            <a:r>
              <a:rPr lang="en-US" altLang="ko-KR" sz="1600" b="1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char </a:t>
            </a:r>
            <a:r>
              <a:rPr lang="en-US" altLang="ko-KR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c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;      // 1 </a:t>
            </a:r>
            <a:r>
              <a:rPr lang="ko-KR" alt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바이트</a:t>
            </a:r>
          </a:p>
          <a:p>
            <a:r>
              <a:rPr lang="ko-KR" alt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 </a:t>
            </a:r>
            <a:r>
              <a:rPr lang="en-US" altLang="ko-KR" sz="16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;       // 4 </a:t>
            </a:r>
            <a:r>
              <a:rPr lang="ko-KR" alt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바이트 </a:t>
            </a:r>
          </a:p>
          <a:p>
            <a:r>
              <a:rPr lang="ko-KR" alt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 </a:t>
            </a:r>
            <a:r>
              <a:rPr lang="en-US" altLang="ko-KR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d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;    // 8 </a:t>
            </a:r>
            <a:r>
              <a:rPr lang="ko-KR" alt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바이트</a:t>
            </a:r>
          </a:p>
          <a:p>
            <a:r>
              <a:rPr lang="en-US" altLang="ko-KR" sz="1600" b="1" dirty="0">
                <a:latin typeface="Courier New" panose="02070309020205020404" pitchFamily="49" charset="0"/>
              </a:rPr>
              <a:t>}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 err="1">
                <a:solidFill>
                  <a:srgbClr val="005032"/>
                </a:solidFill>
                <a:latin typeface="Courier New" panose="02070309020205020404" pitchFamily="49" charset="0"/>
              </a:rPr>
              <a:t>Dest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 err="1">
                <a:solidFill>
                  <a:srgbClr val="005032"/>
                </a:solidFill>
                <a:latin typeface="Courier New" panose="02070309020205020404" pitchFamily="49" charset="0"/>
              </a:rPr>
              <a:t>Dest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destination;</a:t>
            </a:r>
          </a:p>
          <a:p>
            <a:r>
              <a:rPr lang="de-DE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de-DE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altLang="ko-KR" sz="1600" u="sng" dirty="0" err="1">
                <a:solidFill>
                  <a:srgbClr val="2A00FF"/>
                </a:solidFill>
                <a:latin typeface="Courier New" panose="02070309020205020404" pitchFamily="49" charset="0"/>
              </a:rPr>
              <a:t>sizeof</a:t>
            </a:r>
            <a:r>
              <a:rPr lang="de-DE" altLang="ko-KR" sz="1600" u="sng" dirty="0">
                <a:solidFill>
                  <a:srgbClr val="2A00FF"/>
                </a:solidFill>
                <a:latin typeface="Courier New" panose="02070309020205020404" pitchFamily="49" charset="0"/>
              </a:rPr>
              <a:t>(</a:t>
            </a:r>
            <a:r>
              <a:rPr lang="de-DE" altLang="ko-KR" sz="1600" u="sng" dirty="0" err="1">
                <a:solidFill>
                  <a:srgbClr val="2A00FF"/>
                </a:solidFill>
                <a:latin typeface="Courier New" panose="02070309020205020404" pitchFamily="49" charset="0"/>
              </a:rPr>
              <a:t>destination</a:t>
            </a:r>
            <a:r>
              <a:rPr lang="de-DE" altLang="ko-KR" sz="1600" u="sng" dirty="0">
                <a:solidFill>
                  <a:srgbClr val="2A00FF"/>
                </a:solidFill>
                <a:latin typeface="Courier New" panose="02070309020205020404" pitchFamily="49" charset="0"/>
              </a:rPr>
              <a:t>) = %</a:t>
            </a:r>
            <a:r>
              <a:rPr lang="de-DE" altLang="ko-KR" sz="1600" u="sng" dirty="0" err="1">
                <a:solidFill>
                  <a:srgbClr val="2A00FF"/>
                </a:solidFill>
                <a:latin typeface="Courier New" panose="02070309020205020404" pitchFamily="49" charset="0"/>
              </a:rPr>
              <a:t>u</a:t>
            </a:r>
            <a:r>
              <a:rPr lang="de-DE" altLang="ko-KR" sz="1600" u="sng" dirty="0">
                <a:solidFill>
                  <a:srgbClr val="2A00FF"/>
                </a:solidFill>
                <a:latin typeface="Courier New" panose="02070309020205020404" pitchFamily="49" charset="0"/>
              </a:rPr>
              <a:t>\</a:t>
            </a:r>
            <a:r>
              <a:rPr lang="de-DE" altLang="ko-KR" sz="1600" u="sng" dirty="0" err="1">
                <a:solidFill>
                  <a:srgbClr val="2A00FF"/>
                </a:solidFill>
                <a:latin typeface="Courier New" panose="02070309020205020404" pitchFamily="49" charset="0"/>
              </a:rPr>
              <a:t>n</a:t>
            </a:r>
            <a:r>
              <a:rPr lang="de-DE" altLang="ko-KR" sz="1600" u="sng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altLang="ko-KR" sz="1600" u="sng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altLang="ko-KR" sz="1600" b="1" u="sng" dirty="0" err="1">
                <a:solidFill>
                  <a:srgbClr val="7F0055"/>
                </a:solidFill>
                <a:latin typeface="Courier New" panose="02070309020205020404" pitchFamily="49" charset="0"/>
              </a:rPr>
              <a:t>sizeof</a:t>
            </a:r>
            <a:r>
              <a:rPr lang="de-DE" altLang="ko-KR" sz="16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altLang="ko-KR" sz="1600" b="1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destination</a:t>
            </a:r>
            <a:r>
              <a:rPr lang="de-DE" altLang="ko-KR" sz="16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759E952-85B6-1E9C-B644-DE66CB97B501}"/>
              </a:ext>
            </a:extLst>
          </p:cNvPr>
          <p:cNvSpPr/>
          <p:nvPr/>
        </p:nvSpPr>
        <p:spPr>
          <a:xfrm>
            <a:off x="7093130" y="4885509"/>
            <a:ext cx="363147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결과값은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27597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구조체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102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DD0F546-77E0-4BC5-AA3C-F33D2EDD4971}"/>
              </a:ext>
            </a:extLst>
          </p:cNvPr>
          <p:cNvSpPr/>
          <p:nvPr/>
        </p:nvSpPr>
        <p:spPr>
          <a:xfrm>
            <a:off x="1731595" y="1782395"/>
            <a:ext cx="8559215" cy="329320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ko-K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en-US" altLang="ko-KR" sz="16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typedef struct </a:t>
            </a:r>
            <a:r>
              <a:rPr lang="en-US" altLang="ko-KR" sz="1600" b="1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char </a:t>
            </a:r>
            <a:r>
              <a:rPr lang="en-US" altLang="ko-KR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c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;      // 1 </a:t>
            </a:r>
            <a:r>
              <a:rPr lang="ko-KR" alt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바이트 </a:t>
            </a:r>
          </a:p>
          <a:p>
            <a:r>
              <a:rPr lang="ko-KR" alt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 </a:t>
            </a:r>
            <a:r>
              <a:rPr lang="en-US" altLang="ko-KR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d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;    // 8 </a:t>
            </a:r>
            <a:r>
              <a:rPr lang="ko-KR" alt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바이트</a:t>
            </a:r>
          </a:p>
          <a:p>
            <a:r>
              <a:rPr lang="ko-KR" alt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 </a:t>
            </a:r>
            <a:r>
              <a:rPr lang="en-US" altLang="ko-KR" sz="16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;       // 4 </a:t>
            </a:r>
            <a:r>
              <a:rPr lang="ko-KR" alt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바이트</a:t>
            </a:r>
            <a:endParaRPr lang="en-US" altLang="ko-KR" sz="16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r>
              <a:rPr lang="en-US" altLang="ko-KR" sz="1600" b="1" dirty="0">
                <a:latin typeface="Courier New" panose="02070309020205020404" pitchFamily="49" charset="0"/>
              </a:rPr>
              <a:t>}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dirty="0" err="1">
                <a:solidFill>
                  <a:srgbClr val="005032"/>
                </a:solidFill>
                <a:latin typeface="Courier New" panose="02070309020205020404" pitchFamily="49" charset="0"/>
              </a:rPr>
              <a:t>Dest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 err="1">
                <a:solidFill>
                  <a:srgbClr val="005032"/>
                </a:solidFill>
                <a:latin typeface="Courier New" panose="02070309020205020404" pitchFamily="49" charset="0"/>
              </a:rPr>
              <a:t>Dest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destination;</a:t>
            </a:r>
          </a:p>
          <a:p>
            <a:r>
              <a:rPr lang="de-DE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de-DE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altLang="ko-KR" sz="1600" u="sng" dirty="0" err="1">
                <a:solidFill>
                  <a:srgbClr val="2A00FF"/>
                </a:solidFill>
                <a:latin typeface="Courier New" panose="02070309020205020404" pitchFamily="49" charset="0"/>
              </a:rPr>
              <a:t>sizeof</a:t>
            </a:r>
            <a:r>
              <a:rPr lang="de-DE" altLang="ko-KR" sz="1600" u="sng" dirty="0">
                <a:solidFill>
                  <a:srgbClr val="2A00FF"/>
                </a:solidFill>
                <a:latin typeface="Courier New" panose="02070309020205020404" pitchFamily="49" charset="0"/>
              </a:rPr>
              <a:t>(</a:t>
            </a:r>
            <a:r>
              <a:rPr lang="de-DE" altLang="ko-KR" sz="1600" u="sng" dirty="0" err="1">
                <a:solidFill>
                  <a:srgbClr val="2A00FF"/>
                </a:solidFill>
                <a:latin typeface="Courier New" panose="02070309020205020404" pitchFamily="49" charset="0"/>
              </a:rPr>
              <a:t>destination</a:t>
            </a:r>
            <a:r>
              <a:rPr lang="de-DE" altLang="ko-KR" sz="1600" u="sng" dirty="0">
                <a:solidFill>
                  <a:srgbClr val="2A00FF"/>
                </a:solidFill>
                <a:latin typeface="Courier New" panose="02070309020205020404" pitchFamily="49" charset="0"/>
              </a:rPr>
              <a:t>) = %</a:t>
            </a:r>
            <a:r>
              <a:rPr lang="de-DE" altLang="ko-KR" sz="1600" u="sng" dirty="0" err="1">
                <a:solidFill>
                  <a:srgbClr val="2A00FF"/>
                </a:solidFill>
                <a:latin typeface="Courier New" panose="02070309020205020404" pitchFamily="49" charset="0"/>
              </a:rPr>
              <a:t>u</a:t>
            </a:r>
            <a:r>
              <a:rPr lang="de-DE" altLang="ko-KR" sz="1600" u="sng" dirty="0">
                <a:solidFill>
                  <a:srgbClr val="2A00FF"/>
                </a:solidFill>
                <a:latin typeface="Courier New" panose="02070309020205020404" pitchFamily="49" charset="0"/>
              </a:rPr>
              <a:t>\</a:t>
            </a:r>
            <a:r>
              <a:rPr lang="de-DE" altLang="ko-KR" sz="1600" u="sng" dirty="0" err="1">
                <a:solidFill>
                  <a:srgbClr val="2A00FF"/>
                </a:solidFill>
                <a:latin typeface="Courier New" panose="02070309020205020404" pitchFamily="49" charset="0"/>
              </a:rPr>
              <a:t>n</a:t>
            </a:r>
            <a:r>
              <a:rPr lang="de-DE" altLang="ko-KR" sz="1600" u="sng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altLang="ko-KR" sz="1600" u="sng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altLang="ko-KR" sz="1600" b="1" u="sng" dirty="0" err="1">
                <a:solidFill>
                  <a:srgbClr val="7F0055"/>
                </a:solidFill>
                <a:latin typeface="Courier New" panose="02070309020205020404" pitchFamily="49" charset="0"/>
              </a:rPr>
              <a:t>sizeof</a:t>
            </a:r>
            <a:r>
              <a:rPr lang="de-DE" altLang="ko-KR" sz="16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altLang="ko-KR" sz="1600" b="1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destination</a:t>
            </a:r>
            <a:r>
              <a:rPr lang="de-DE" altLang="ko-KR" sz="16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4732F0-6C3F-28A5-39B8-6A1C684FC362}"/>
              </a:ext>
            </a:extLst>
          </p:cNvPr>
          <p:cNvSpPr/>
          <p:nvPr/>
        </p:nvSpPr>
        <p:spPr>
          <a:xfrm>
            <a:off x="7093130" y="4885509"/>
            <a:ext cx="363147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결과값은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5703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구조체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103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5746D9-289D-413C-967A-5CDF8447B696}"/>
              </a:ext>
            </a:extLst>
          </p:cNvPr>
          <p:cNvSpPr/>
          <p:nvPr/>
        </p:nvSpPr>
        <p:spPr>
          <a:xfrm>
            <a:off x="2424224" y="1006186"/>
            <a:ext cx="6815469" cy="50783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2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ko-K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2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stdint.h</a:t>
            </a:r>
            <a:r>
              <a:rPr lang="en-US" altLang="ko-K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2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string.h</a:t>
            </a:r>
            <a:r>
              <a:rPr lang="en-US" altLang="ko-K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ko-KR" altLang="en-US" sz="1200" dirty="0">
              <a:latin typeface="Courier New" panose="02070309020205020404" pitchFamily="49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typedef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dirty="0">
                <a:solidFill>
                  <a:srgbClr val="005032"/>
                </a:solidFill>
                <a:latin typeface="Courier New" panose="02070309020205020404" pitchFamily="49" charset="0"/>
              </a:rPr>
              <a:t>uint8_t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field1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: 4;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dirty="0">
                <a:solidFill>
                  <a:srgbClr val="005032"/>
                </a:solidFill>
                <a:latin typeface="Courier New" panose="02070309020205020404" pitchFamily="49" charset="0"/>
              </a:rPr>
              <a:t>uint8_t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field2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: 4;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dirty="0">
                <a:solidFill>
                  <a:srgbClr val="005032"/>
                </a:solidFill>
                <a:latin typeface="Courier New" panose="02070309020205020404" pitchFamily="49" charset="0"/>
              </a:rPr>
              <a:t>uint8_t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field3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: 4;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dirty="0">
                <a:solidFill>
                  <a:srgbClr val="005032"/>
                </a:solidFill>
                <a:latin typeface="Courier New" panose="02070309020205020404" pitchFamily="49" charset="0"/>
              </a:rPr>
              <a:t>uint8_t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field4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: 4;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r>
              <a:rPr lang="en-US" altLang="ko-KR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BitFieldData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1200" dirty="0">
              <a:latin typeface="Courier New" panose="02070309020205020404" pitchFamily="49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dirty="0">
                <a:solidFill>
                  <a:srgbClr val="005032"/>
                </a:solidFill>
                <a:latin typeface="Courier New" panose="02070309020205020404" pitchFamily="49" charset="0"/>
              </a:rPr>
              <a:t>uint8_t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dataArray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[2] = { 0x2A, 0x5B }; </a:t>
            </a:r>
            <a:r>
              <a:rPr lang="en-US" altLang="ko-KR" sz="1200" dirty="0">
                <a:solidFill>
                  <a:srgbClr val="3F7F5F"/>
                </a:solidFill>
                <a:latin typeface="Courier New" panose="02070309020205020404" pitchFamily="49" charset="0"/>
              </a:rPr>
              <a:t>// Binary: 00101010 01011011</a:t>
            </a:r>
          </a:p>
          <a:p>
            <a:endParaRPr lang="ko-KR" altLang="en-US" sz="1200" dirty="0"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BitFieldData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data1;</a:t>
            </a:r>
          </a:p>
          <a:p>
            <a:endParaRPr lang="ko-KR" altLang="en-US" sz="1200" dirty="0">
              <a:latin typeface="Courier New" panose="02070309020205020404" pitchFamily="49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200" dirty="0">
                <a:solidFill>
                  <a:srgbClr val="3F7F5F"/>
                </a:solidFill>
                <a:latin typeface="Courier New" panose="02070309020205020404" pitchFamily="49" charset="0"/>
              </a:rPr>
              <a:t>복사할 데이터를 배열에서 추출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memcpy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(&amp;data1, </a:t>
            </a:r>
            <a:r>
              <a:rPr lang="en-US" altLang="ko-KR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dataArray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sizeof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BitFieldData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endParaRPr lang="ko-KR" altLang="en-US" sz="1200" dirty="0"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"Data 1:\n"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"Field 1: %x\n"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 data1.</a:t>
            </a:r>
            <a:r>
              <a:rPr lang="en-US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field1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"Field 2: %x\n"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 data1.</a:t>
            </a:r>
            <a:r>
              <a:rPr lang="en-US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field2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"Field 3: %x\n"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 data1.</a:t>
            </a:r>
            <a:r>
              <a:rPr lang="en-US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field3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"Field 4: %x\n"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 data1.</a:t>
            </a:r>
            <a:r>
              <a:rPr lang="en-US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field4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018416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구조체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104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C5AF28-5A5F-48E3-909D-7651B3A44B58}"/>
              </a:ext>
            </a:extLst>
          </p:cNvPr>
          <p:cNvSpPr/>
          <p:nvPr/>
        </p:nvSpPr>
        <p:spPr>
          <a:xfrm>
            <a:off x="6317008" y="1093371"/>
            <a:ext cx="5585432" cy="50783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2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ko-K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2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stdint.h</a:t>
            </a:r>
            <a:r>
              <a:rPr lang="en-US" altLang="ko-K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ko-KR" altLang="en-US" sz="1200" dirty="0">
              <a:latin typeface="Courier New" panose="02070309020205020404" pitchFamily="49" charset="0"/>
            </a:endParaRPr>
          </a:p>
          <a:p>
            <a:endParaRPr lang="en-US" altLang="ko-KR" sz="12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endParaRPr lang="en-US" altLang="ko-KR" sz="12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endParaRPr lang="en-US" altLang="ko-KR" sz="12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endParaRPr lang="en-US" altLang="ko-KR" sz="12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endParaRPr lang="en-US" altLang="ko-KR" sz="12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endParaRPr lang="en-US" altLang="ko-KR" sz="12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endParaRPr lang="en-US" altLang="ko-KR" sz="12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endParaRPr lang="ko-KR" altLang="en-US" sz="1200" dirty="0">
              <a:latin typeface="Courier New" panose="02070309020205020404" pitchFamily="49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BitFieldData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data;</a:t>
            </a:r>
          </a:p>
          <a:p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sz="1200" dirty="0"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dirty="0">
                <a:solidFill>
                  <a:srgbClr val="005032"/>
                </a:solidFill>
                <a:latin typeface="Courier New" panose="02070309020205020404" pitchFamily="49" charset="0"/>
              </a:rPr>
              <a:t>uint8_t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target;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memcpy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(&amp;target,&amp;</a:t>
            </a:r>
            <a:r>
              <a:rPr lang="en-US" altLang="ko-KR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data,</a:t>
            </a:r>
            <a:r>
              <a:rPr lang="en-US" altLang="ko-KR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sizeof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(target));</a:t>
            </a:r>
          </a:p>
          <a:p>
            <a:endParaRPr lang="ko-KR" altLang="en-US" sz="1200" dirty="0">
              <a:latin typeface="Courier New" panose="02070309020205020404" pitchFamily="49" charset="0"/>
            </a:endParaRPr>
          </a:p>
          <a:p>
            <a:r>
              <a:rPr lang="nn-NO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    for</a:t>
            </a:r>
            <a:r>
              <a:rPr lang="nn-NO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nn-NO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i = 7; i &gt;= 0; i--) {</a:t>
            </a:r>
          </a:p>
          <a:p>
            <a:r>
              <a:rPr lang="nb-NO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nb-NO" altLang="ko-KR" sz="1200" b="1" dirty="0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nb-NO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nb-NO" altLang="ko-K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"%d"</a:t>
            </a:r>
            <a:r>
              <a:rPr lang="nb-NO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 (target &amp; (1 &lt;&lt; i)) ? 1 : 0);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486D3E-8044-4265-B2BD-C9838909C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56" y="1205407"/>
            <a:ext cx="5689907" cy="390801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D5D311C-DAE6-4EE5-AD00-FCA4EA49FFF8}"/>
              </a:ext>
            </a:extLst>
          </p:cNvPr>
          <p:cNvSpPr/>
          <p:nvPr/>
        </p:nvSpPr>
        <p:spPr>
          <a:xfrm>
            <a:off x="6317008" y="1616147"/>
            <a:ext cx="4184195" cy="130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Bit</a:t>
            </a:r>
            <a:r>
              <a:rPr lang="ko-KR" altLang="en-US" dirty="0"/>
              <a:t> </a:t>
            </a:r>
            <a:r>
              <a:rPr lang="en-US" altLang="ko-KR" dirty="0"/>
              <a:t>field </a:t>
            </a:r>
            <a:r>
              <a:rPr lang="ko-KR" altLang="en-US" dirty="0"/>
              <a:t>구조체를 선언해보자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55801C-849E-4C23-B0CD-4F875D36D99F}"/>
              </a:ext>
            </a:extLst>
          </p:cNvPr>
          <p:cNvSpPr/>
          <p:nvPr/>
        </p:nvSpPr>
        <p:spPr>
          <a:xfrm>
            <a:off x="6317008" y="3489261"/>
            <a:ext cx="4184195" cy="625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구조체의 각 </a:t>
            </a:r>
            <a:r>
              <a:rPr lang="ko-KR" altLang="en-US" dirty="0" err="1"/>
              <a:t>비트별</a:t>
            </a:r>
            <a:r>
              <a:rPr lang="ko-KR" altLang="en-US" dirty="0"/>
              <a:t> 맞는 값을 넣자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74AF4A-C898-47B0-8FA4-5BFDD665F1AB}"/>
              </a:ext>
            </a:extLst>
          </p:cNvPr>
          <p:cNvSpPr txBox="1"/>
          <p:nvPr/>
        </p:nvSpPr>
        <p:spPr>
          <a:xfrm>
            <a:off x="1828800" y="5461000"/>
            <a:ext cx="230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10000100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068892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105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13007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구조체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106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D1FD22-97BD-4087-8B74-CA9A1429AAF8}"/>
              </a:ext>
            </a:extLst>
          </p:cNvPr>
          <p:cNvSpPr/>
          <p:nvPr/>
        </p:nvSpPr>
        <p:spPr>
          <a:xfrm>
            <a:off x="421105" y="1823144"/>
            <a:ext cx="7783276" cy="47089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2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ko-K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2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stdint.h</a:t>
            </a:r>
            <a:r>
              <a:rPr lang="en-US" altLang="ko-K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ko-KR" altLang="en-US" sz="1200" dirty="0"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200" dirty="0">
                <a:solidFill>
                  <a:srgbClr val="3F7F5F"/>
                </a:solidFill>
                <a:latin typeface="Courier New" panose="02070309020205020404" pitchFamily="49" charset="0"/>
              </a:rPr>
              <a:t>비트 필드를 사용하여 구조체 정의</a:t>
            </a:r>
          </a:p>
          <a:p>
            <a:endParaRPr lang="en-US" altLang="ko-KR" sz="12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endParaRPr lang="en-US" altLang="ko-KR" sz="12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endParaRPr lang="en-US" altLang="ko-KR" sz="12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endParaRPr lang="en-US" altLang="ko-KR" sz="12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endParaRPr lang="en-US" altLang="ko-KR" sz="12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endParaRPr lang="en-US" altLang="ko-KR" sz="12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endParaRPr lang="en-US" altLang="ko-KR" sz="12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endParaRPr lang="en-US" altLang="ko-KR" sz="12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endParaRPr lang="en-US" altLang="ko-KR" sz="12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endParaRPr lang="en-US" altLang="ko-KR" sz="12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endParaRPr lang="ko-KR" altLang="en-US" sz="1200" dirty="0">
              <a:latin typeface="Courier New" panose="02070309020205020404" pitchFamily="49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r>
              <a:rPr lang="fr-FR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altLang="ko-KR" sz="1200" dirty="0">
                <a:solidFill>
                  <a:srgbClr val="005032"/>
                </a:solidFill>
                <a:latin typeface="Courier New" panose="02070309020205020404" pitchFamily="49" charset="0"/>
              </a:rPr>
              <a:t>uint8_t</a:t>
            </a:r>
            <a:r>
              <a:rPr lang="fr-FR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canDataArray[8] = { 0x64, 0xC8, 0x00, 0x00, 0x01, 0x32, 0x4E, 0x28 };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myData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mydata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1200" dirty="0">
              <a:latin typeface="Courier New" panose="02070309020205020404" pitchFamily="49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200" dirty="0">
                <a:solidFill>
                  <a:srgbClr val="3F7F5F"/>
                </a:solidFill>
                <a:latin typeface="Courier New" panose="02070309020205020404" pitchFamily="49" charset="0"/>
              </a:rPr>
              <a:t>데이터를 비트 필드로 복사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endParaRPr lang="en-US" altLang="ko-KR" sz="1200" b="1" dirty="0">
              <a:solidFill>
                <a:srgbClr val="642880"/>
              </a:solidFill>
              <a:latin typeface="Courier New" panose="02070309020205020404" pitchFamily="49" charset="0"/>
            </a:endParaRPr>
          </a:p>
          <a:p>
            <a:endParaRPr lang="ko-KR" altLang="en-US" sz="1200" dirty="0"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"Current Data:\n"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printf(</a:t>
            </a:r>
            <a:r>
              <a:rPr lang="pt-BR" altLang="ko-K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"Current 1: %x\n"</a:t>
            </a:r>
            <a:r>
              <a:rPr lang="pt-BR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mydata.</a:t>
            </a:r>
            <a:r>
              <a:rPr lang="pt-BR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currentData1</a:t>
            </a:r>
            <a:r>
              <a:rPr lang="pt-BR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printf(</a:t>
            </a:r>
            <a:r>
              <a:rPr lang="pt-BR" altLang="ko-K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"Current 2: %x\n"</a:t>
            </a:r>
            <a:r>
              <a:rPr lang="pt-BR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mydata.</a:t>
            </a:r>
            <a:r>
              <a:rPr lang="pt-BR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currentData2</a:t>
            </a:r>
            <a:r>
              <a:rPr lang="pt-BR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0FD043-B844-404E-96FD-7122D0B5EF9A}"/>
              </a:ext>
            </a:extLst>
          </p:cNvPr>
          <p:cNvSpPr/>
          <p:nvPr/>
        </p:nvSpPr>
        <p:spPr>
          <a:xfrm>
            <a:off x="4408724" y="1823144"/>
            <a:ext cx="7265825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printf(</a:t>
            </a:r>
            <a:r>
              <a:rPr lang="pt-BR" altLang="ko-K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"Current 3: %x\n"</a:t>
            </a:r>
            <a:r>
              <a:rPr lang="pt-BR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mydata.</a:t>
            </a:r>
            <a:r>
              <a:rPr lang="pt-BR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currentData3</a:t>
            </a:r>
            <a:r>
              <a:rPr lang="pt-BR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printf(</a:t>
            </a:r>
            <a:r>
              <a:rPr lang="pt-BR" altLang="ko-K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"Current 4</a:t>
            </a:r>
            <a:r>
              <a:rPr lang="pt-BR" altLang="ko-KR" sz="1200">
                <a:solidFill>
                  <a:srgbClr val="2A00FF"/>
                </a:solidFill>
                <a:latin typeface="Courier New" panose="02070309020205020404" pitchFamily="49" charset="0"/>
              </a:rPr>
              <a:t>: %x\</a:t>
            </a:r>
            <a:r>
              <a:rPr lang="pt-BR" altLang="ko-K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n"</a:t>
            </a:r>
            <a:r>
              <a:rPr lang="pt-BR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mydata.</a:t>
            </a:r>
            <a:r>
              <a:rPr lang="pt-BR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currentData4</a:t>
            </a:r>
            <a:r>
              <a:rPr lang="pt-BR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"\</a:t>
            </a:r>
            <a:r>
              <a:rPr lang="en-US" altLang="ko-KR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nGsensor</a:t>
            </a:r>
            <a:r>
              <a:rPr lang="en-US" altLang="ko-K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 Data:\n"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printf(</a:t>
            </a:r>
            <a:r>
              <a:rPr lang="pt-BR" altLang="ko-K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altLang="ko-KR" sz="1200" u="sng" dirty="0">
                <a:solidFill>
                  <a:srgbClr val="2A00FF"/>
                </a:solidFill>
                <a:latin typeface="Courier New" panose="02070309020205020404" pitchFamily="49" charset="0"/>
              </a:rPr>
              <a:t>Gsensor 1: %x\n"</a:t>
            </a:r>
            <a:r>
              <a:rPr lang="pt-BR" altLang="ko-KR" sz="1200" u="sng" dirty="0">
                <a:solidFill>
                  <a:srgbClr val="000000"/>
                </a:solidFill>
                <a:latin typeface="Courier New" panose="02070309020205020404" pitchFamily="49" charset="0"/>
              </a:rPr>
              <a:t>, mydata.</a:t>
            </a:r>
            <a:r>
              <a:rPr lang="pt-BR" altLang="ko-KR" sz="1200" u="sng" dirty="0">
                <a:solidFill>
                  <a:srgbClr val="0000C0"/>
                </a:solidFill>
                <a:latin typeface="Courier New" panose="02070309020205020404" pitchFamily="49" charset="0"/>
              </a:rPr>
              <a:t>gsensor1</a:t>
            </a:r>
            <a:r>
              <a:rPr lang="pt-BR" altLang="ko-KR" sz="1200" u="sng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printf(</a:t>
            </a:r>
            <a:r>
              <a:rPr lang="pt-BR" altLang="ko-K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altLang="ko-KR" sz="1200" u="sng" dirty="0">
                <a:solidFill>
                  <a:srgbClr val="2A00FF"/>
                </a:solidFill>
                <a:latin typeface="Courier New" panose="02070309020205020404" pitchFamily="49" charset="0"/>
              </a:rPr>
              <a:t>Gsensor 2: %x\n"</a:t>
            </a:r>
            <a:r>
              <a:rPr lang="pt-BR" altLang="ko-KR" sz="1200" u="sng" dirty="0">
                <a:solidFill>
                  <a:srgbClr val="000000"/>
                </a:solidFill>
                <a:latin typeface="Courier New" panose="02070309020205020404" pitchFamily="49" charset="0"/>
              </a:rPr>
              <a:t>, mydata.</a:t>
            </a:r>
            <a:r>
              <a:rPr lang="pt-BR" altLang="ko-KR" sz="1200" u="sng" dirty="0">
                <a:solidFill>
                  <a:srgbClr val="0000C0"/>
                </a:solidFill>
                <a:latin typeface="Courier New" panose="02070309020205020404" pitchFamily="49" charset="0"/>
              </a:rPr>
              <a:t>gsensor2</a:t>
            </a:r>
            <a:r>
              <a:rPr lang="pt-BR" altLang="ko-KR" sz="1200" u="sng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printf(</a:t>
            </a:r>
            <a:r>
              <a:rPr lang="pt-BR" altLang="ko-K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altLang="ko-KR" sz="1200" u="sng" dirty="0">
                <a:solidFill>
                  <a:srgbClr val="2A00FF"/>
                </a:solidFill>
                <a:latin typeface="Courier New" panose="02070309020205020404" pitchFamily="49" charset="0"/>
              </a:rPr>
              <a:t>Gsensor 3: %u\n"</a:t>
            </a:r>
            <a:r>
              <a:rPr lang="pt-BR" altLang="ko-KR" sz="1200" u="sng" dirty="0">
                <a:solidFill>
                  <a:srgbClr val="000000"/>
                </a:solidFill>
                <a:latin typeface="Courier New" panose="02070309020205020404" pitchFamily="49" charset="0"/>
              </a:rPr>
              <a:t>, mydata.</a:t>
            </a:r>
            <a:r>
              <a:rPr lang="pt-BR" altLang="ko-KR" sz="1200" u="sng" dirty="0">
                <a:solidFill>
                  <a:srgbClr val="0000C0"/>
                </a:solidFill>
                <a:latin typeface="Courier New" panose="02070309020205020404" pitchFamily="49" charset="0"/>
              </a:rPr>
              <a:t>gsensor3</a:t>
            </a:r>
            <a:r>
              <a:rPr lang="pt-BR" altLang="ko-KR" sz="1200" u="sng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printf(</a:t>
            </a:r>
            <a:r>
              <a:rPr lang="pt-BR" altLang="ko-K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altLang="ko-KR" sz="1200" u="sng" dirty="0">
                <a:solidFill>
                  <a:srgbClr val="2A00FF"/>
                </a:solidFill>
                <a:latin typeface="Courier New" panose="02070309020205020404" pitchFamily="49" charset="0"/>
              </a:rPr>
              <a:t>Gsensor 4: %u\n"</a:t>
            </a:r>
            <a:r>
              <a:rPr lang="pt-BR" altLang="ko-KR" sz="1200" u="sng" dirty="0">
                <a:solidFill>
                  <a:srgbClr val="000000"/>
                </a:solidFill>
                <a:latin typeface="Courier New" panose="02070309020205020404" pitchFamily="49" charset="0"/>
              </a:rPr>
              <a:t>, mydata.</a:t>
            </a:r>
            <a:r>
              <a:rPr lang="pt-BR" altLang="ko-KR" sz="1200" u="sng" dirty="0">
                <a:solidFill>
                  <a:srgbClr val="0000C0"/>
                </a:solidFill>
                <a:latin typeface="Courier New" panose="02070309020205020404" pitchFamily="49" charset="0"/>
              </a:rPr>
              <a:t>gsensor4</a:t>
            </a:r>
            <a:r>
              <a:rPr lang="pt-BR" altLang="ko-KR" sz="1200" u="sng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ko-KR" altLang="en-US" sz="1200" dirty="0"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0CB1E1-1AA1-4144-8927-D0AD5C8DB7D6}"/>
              </a:ext>
            </a:extLst>
          </p:cNvPr>
          <p:cNvSpPr/>
          <p:nvPr/>
        </p:nvSpPr>
        <p:spPr>
          <a:xfrm>
            <a:off x="421106" y="2585099"/>
            <a:ext cx="3098272" cy="1986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Bit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field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구조체 선언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FB0471-6309-4950-BA48-6FC107C8F8EE}"/>
              </a:ext>
            </a:extLst>
          </p:cNvPr>
          <p:cNvSpPr/>
          <p:nvPr/>
        </p:nvSpPr>
        <p:spPr>
          <a:xfrm>
            <a:off x="830608" y="5581479"/>
            <a:ext cx="4184195" cy="338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값을 복사</a:t>
            </a:r>
            <a:endParaRPr lang="ko-KR" altLang="en-US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6B712-C8E5-45F8-9ECE-15FD3E4C68A9}"/>
              </a:ext>
            </a:extLst>
          </p:cNvPr>
          <p:cNvSpPr txBox="1"/>
          <p:nvPr/>
        </p:nvSpPr>
        <p:spPr>
          <a:xfrm>
            <a:off x="8451961" y="3445933"/>
            <a:ext cx="33189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기댓값</a:t>
            </a:r>
            <a:endParaRPr lang="en-US" altLang="ko-KR" dirty="0"/>
          </a:p>
          <a:p>
            <a:r>
              <a:rPr lang="en-US" altLang="ko-KR" dirty="0"/>
              <a:t>Current Data:</a:t>
            </a:r>
          </a:p>
          <a:p>
            <a:r>
              <a:rPr lang="en-US" altLang="ko-KR" dirty="0"/>
              <a:t>Current 1: 164</a:t>
            </a:r>
          </a:p>
          <a:p>
            <a:r>
              <a:rPr lang="en-US" altLang="ko-KR" dirty="0"/>
              <a:t>Current 2: 32</a:t>
            </a:r>
          </a:p>
          <a:p>
            <a:r>
              <a:rPr lang="en-US" altLang="ko-KR" dirty="0"/>
              <a:t>Current 3: 0 </a:t>
            </a:r>
          </a:p>
          <a:p>
            <a:r>
              <a:rPr lang="en-US" altLang="ko-KR" dirty="0"/>
              <a:t>Current 4: 4 </a:t>
            </a:r>
          </a:p>
          <a:p>
            <a:endParaRPr lang="en-US" altLang="ko-KR" dirty="0"/>
          </a:p>
          <a:p>
            <a:r>
              <a:rPr lang="en-US" altLang="ko-KR" dirty="0" err="1"/>
              <a:t>Gsensor</a:t>
            </a:r>
            <a:r>
              <a:rPr lang="en-US" altLang="ko-KR" dirty="0"/>
              <a:t> Data:</a:t>
            </a:r>
          </a:p>
          <a:p>
            <a:r>
              <a:rPr lang="en-US" altLang="ko-KR" dirty="0" err="1"/>
              <a:t>Gsensor</a:t>
            </a:r>
            <a:r>
              <a:rPr lang="en-US" altLang="ko-KR" dirty="0"/>
              <a:t> 1: 32</a:t>
            </a:r>
          </a:p>
          <a:p>
            <a:r>
              <a:rPr lang="en-US" altLang="ko-KR" dirty="0" err="1"/>
              <a:t>Gsensor</a:t>
            </a:r>
            <a:r>
              <a:rPr lang="en-US" altLang="ko-KR" dirty="0"/>
              <a:t> 2: 38</a:t>
            </a:r>
          </a:p>
          <a:p>
            <a:r>
              <a:rPr lang="en-US" altLang="ko-KR" dirty="0" err="1"/>
              <a:t>Gsensor</a:t>
            </a:r>
            <a:r>
              <a:rPr lang="en-US" altLang="ko-KR" dirty="0"/>
              <a:t> 3: 4</a:t>
            </a:r>
          </a:p>
          <a:p>
            <a:r>
              <a:rPr lang="en-US" altLang="ko-KR" dirty="0" err="1"/>
              <a:t>Gsensor</a:t>
            </a:r>
            <a:r>
              <a:rPr lang="en-US" altLang="ko-KR" dirty="0"/>
              <a:t> 4: a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9479834-EC67-4899-BFE5-5876825F7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32" y="939997"/>
            <a:ext cx="8092776" cy="7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5478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B20B650-9CDA-696B-DBC6-3136C797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107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A1251D-6A62-6CCC-E6AB-5C4B771AC82F}"/>
              </a:ext>
            </a:extLst>
          </p:cNvPr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</a:t>
            </a:r>
            <a:r>
              <a:rPr lang="ko-KR" altLang="en-US" sz="2400" dirty="0" err="1">
                <a:latin typeface="Noto Sans KR" panose="020B0200000000000000" pitchFamily="34" charset="-128"/>
                <a:ea typeface="Noto Sans KR" panose="020B0200000000000000" pitchFamily="34" charset="-128"/>
              </a:rPr>
              <a:t>공용체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3C3B60-EF0B-B830-288F-B074F339DF03}"/>
              </a:ext>
            </a:extLst>
          </p:cNvPr>
          <p:cNvSpPr/>
          <p:nvPr/>
        </p:nvSpPr>
        <p:spPr>
          <a:xfrm>
            <a:off x="2424224" y="1006186"/>
            <a:ext cx="6815469" cy="45243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225588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2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ko-KR" sz="1200" b="0" dirty="0" err="1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altLang="ko-KR" sz="12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altLang="ko-KR" sz="1200" b="0" dirty="0">
              <a:solidFill>
                <a:srgbClr val="6688CC"/>
              </a:solidFill>
              <a:effectLst/>
              <a:latin typeface="Menlo" panose="020B0609030804020204" pitchFamily="49" charset="0"/>
            </a:endParaRPr>
          </a:p>
          <a:p>
            <a:b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sz="1200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// Union </a:t>
            </a:r>
            <a:r>
              <a:rPr lang="ko-KR" altLang="en-US" sz="1200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정의</a:t>
            </a:r>
            <a:endParaRPr lang="ko-KR" altLang="en-US" sz="1200" b="0" dirty="0">
              <a:solidFill>
                <a:srgbClr val="6688CC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200" b="0" i="1" dirty="0">
                <a:solidFill>
                  <a:srgbClr val="9966B8"/>
                </a:solidFill>
                <a:effectLst/>
                <a:latin typeface="Menlo" panose="020B0609030804020204" pitchFamily="49" charset="0"/>
              </a:rPr>
              <a:t>union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200" b="0" u="sng" dirty="0">
                <a:effectLst/>
                <a:latin typeface="Menlo" panose="020B0609030804020204" pitchFamily="49" charset="0"/>
              </a:rPr>
              <a:t>Data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altLang="ko-KR" sz="1200" b="0" i="1" dirty="0">
                <a:solidFill>
                  <a:srgbClr val="9966B8"/>
                </a:solidFill>
                <a:effectLst/>
                <a:latin typeface="Menlo" panose="020B0609030804020204" pitchFamily="49" charset="0"/>
              </a:rPr>
              <a:t>    char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c;</a:t>
            </a:r>
          </a:p>
          <a:p>
            <a:r>
              <a:rPr lang="en-US" altLang="ko-KR" sz="1200" b="0" i="1" dirty="0">
                <a:solidFill>
                  <a:srgbClr val="9966B8"/>
                </a:solidFill>
                <a:effectLst/>
                <a:latin typeface="Menlo" panose="020B0609030804020204" pitchFamily="49" charset="0"/>
              </a:rPr>
              <a:t>    int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d;</a:t>
            </a:r>
          </a:p>
          <a:p>
            <a:r>
              <a:rPr lang="en-US" altLang="ko-KR" sz="1200" b="0" i="1" dirty="0">
                <a:solidFill>
                  <a:srgbClr val="9966B8"/>
                </a:solidFill>
                <a:effectLst/>
                <a:latin typeface="Menlo" panose="020B0609030804020204" pitchFamily="49" charset="0"/>
              </a:rPr>
              <a:t>    float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f;</a:t>
            </a:r>
          </a:p>
          <a:p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sz="1200" b="0" i="1" dirty="0">
                <a:solidFill>
                  <a:srgbClr val="9966B8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200" b="0" dirty="0">
                <a:solidFill>
                  <a:srgbClr val="DDBB88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altLang="ko-KR" sz="1200" b="0" i="1" dirty="0">
                <a:solidFill>
                  <a:srgbClr val="9966B8"/>
                </a:solidFill>
                <a:effectLst/>
                <a:latin typeface="Menlo" panose="020B0609030804020204" pitchFamily="49" charset="0"/>
              </a:rPr>
              <a:t>    union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200" b="0" u="sng" dirty="0">
                <a:effectLst/>
                <a:latin typeface="Menlo" panose="020B0609030804020204" pitchFamily="49" charset="0"/>
              </a:rPr>
              <a:t>Data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data;</a:t>
            </a:r>
          </a:p>
          <a:p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ko-KR" sz="1200" b="0" dirty="0" err="1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data.d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200" b="0" dirty="0">
                <a:solidFill>
                  <a:srgbClr val="22558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200" b="0" dirty="0">
                <a:solidFill>
                  <a:srgbClr val="F280D0"/>
                </a:solidFill>
                <a:effectLst/>
                <a:latin typeface="Menlo" panose="020B0609030804020204" pitchFamily="49" charset="0"/>
              </a:rPr>
              <a:t>1661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DDBB88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ko-KR" sz="1200" b="0" dirty="0" err="1">
                <a:solidFill>
                  <a:srgbClr val="DDBB88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2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"int value: </a:t>
            </a:r>
            <a:r>
              <a:rPr lang="en-US" altLang="ko-KR" sz="1200" b="0" dirty="0">
                <a:solidFill>
                  <a:srgbClr val="F280D0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altLang="ko-KR" sz="12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200" b="0" dirty="0" err="1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data.d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DDBB88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ko-KR" sz="1200" b="0" dirty="0" err="1">
                <a:solidFill>
                  <a:srgbClr val="DDBB88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2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"Char value from int: </a:t>
            </a:r>
            <a:r>
              <a:rPr lang="en-US" altLang="ko-KR" sz="1200" b="0" dirty="0">
                <a:solidFill>
                  <a:srgbClr val="F280D0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altLang="ko-KR" sz="12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200" b="0" dirty="0" err="1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data.c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ko-KR" sz="1200" b="0" dirty="0" err="1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data.c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200" b="0" dirty="0">
                <a:solidFill>
                  <a:srgbClr val="22558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200" b="0" dirty="0">
                <a:solidFill>
                  <a:srgbClr val="F280D0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DDBB88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ko-KR" sz="1200" b="0" dirty="0" err="1">
                <a:solidFill>
                  <a:srgbClr val="DDBB88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2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"int value: </a:t>
            </a:r>
            <a:r>
              <a:rPr lang="en-US" altLang="ko-KR" sz="1200" b="0" dirty="0">
                <a:solidFill>
                  <a:srgbClr val="F280D0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altLang="ko-KR" sz="12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200" b="0" dirty="0" err="1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data.d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DDBB88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ko-KR" sz="1200" b="0" dirty="0" err="1">
                <a:solidFill>
                  <a:srgbClr val="DDBB88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2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"Char value from int: </a:t>
            </a:r>
            <a:r>
              <a:rPr lang="en-US" altLang="ko-KR" sz="1200" b="0" dirty="0">
                <a:solidFill>
                  <a:srgbClr val="F280D0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altLang="ko-KR" sz="12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200" b="0" dirty="0" err="1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data.c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ko-KR" sz="1200" b="0" dirty="0" err="1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data.f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200" b="0" dirty="0">
                <a:solidFill>
                  <a:srgbClr val="22558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200" b="0" dirty="0">
                <a:solidFill>
                  <a:srgbClr val="F280D0"/>
                </a:solidFill>
                <a:effectLst/>
                <a:latin typeface="Menlo" panose="020B0609030804020204" pitchFamily="49" charset="0"/>
              </a:rPr>
              <a:t>2.71828</a:t>
            </a:r>
            <a:r>
              <a:rPr lang="en-US" altLang="ko-KR" sz="1200" b="0" dirty="0">
                <a:solidFill>
                  <a:srgbClr val="225588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DDBB88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ko-KR" sz="1200" b="0" dirty="0" err="1">
                <a:solidFill>
                  <a:srgbClr val="DDBB88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2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"Float value: </a:t>
            </a:r>
            <a:r>
              <a:rPr lang="en-US" altLang="ko-KR" sz="1200" b="0" dirty="0">
                <a:solidFill>
                  <a:srgbClr val="F280D0"/>
                </a:solidFill>
                <a:effectLst/>
                <a:latin typeface="Menlo" panose="020B0609030804020204" pitchFamily="49" charset="0"/>
              </a:rPr>
              <a:t>%f\n</a:t>
            </a:r>
            <a:r>
              <a:rPr lang="en-US" altLang="ko-KR" sz="12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200" b="0" dirty="0" err="1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data.f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DDBB88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ko-KR" sz="1200" b="0" dirty="0" err="1">
                <a:solidFill>
                  <a:srgbClr val="DDBB88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2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"Char value from float: </a:t>
            </a:r>
            <a:r>
              <a:rPr lang="en-US" altLang="ko-KR" sz="1200" b="0" dirty="0">
                <a:solidFill>
                  <a:srgbClr val="F280D0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altLang="ko-KR" sz="12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200" b="0" dirty="0" err="1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data.c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225588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200" b="0" dirty="0">
                <a:solidFill>
                  <a:srgbClr val="F280D0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</a:br>
            <a:endParaRPr lang="en-US" altLang="ko-KR" sz="1200" b="0" dirty="0">
              <a:solidFill>
                <a:srgbClr val="6688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66827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B20B650-9CDA-696B-DBC6-3136C797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108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A1251D-6A62-6CCC-E6AB-5C4B771AC82F}"/>
              </a:ext>
            </a:extLst>
          </p:cNvPr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</a:t>
            </a:r>
            <a:r>
              <a:rPr lang="ko-KR" altLang="en-US" sz="2400" dirty="0" err="1">
                <a:latin typeface="Noto Sans KR" panose="020B0200000000000000" pitchFamily="34" charset="-128"/>
                <a:ea typeface="Noto Sans KR" panose="020B0200000000000000" pitchFamily="34" charset="-128"/>
              </a:rPr>
              <a:t>공용체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3C3B60-EF0B-B830-288F-B074F339DF03}"/>
              </a:ext>
            </a:extLst>
          </p:cNvPr>
          <p:cNvSpPr/>
          <p:nvPr/>
        </p:nvSpPr>
        <p:spPr>
          <a:xfrm>
            <a:off x="2424224" y="1006186"/>
            <a:ext cx="6815469" cy="50783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225588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2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ko-KR" sz="1200" b="0" dirty="0" err="1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altLang="ko-KR" sz="12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altLang="ko-KR" sz="1200" b="0" dirty="0">
              <a:solidFill>
                <a:srgbClr val="6688CC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200" b="0" dirty="0">
                <a:solidFill>
                  <a:srgbClr val="225588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2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ko-KR" sz="1200" b="0" dirty="0" err="1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stdint.h</a:t>
            </a:r>
            <a:r>
              <a:rPr lang="en-US" altLang="ko-KR" sz="12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altLang="ko-KR" sz="1200" b="0" dirty="0">
              <a:solidFill>
                <a:srgbClr val="6688CC"/>
              </a:solidFill>
              <a:effectLst/>
              <a:latin typeface="Menlo" panose="020B0609030804020204" pitchFamily="49" charset="0"/>
            </a:endParaRPr>
          </a:p>
          <a:p>
            <a:b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sz="1200" b="0" dirty="0">
                <a:solidFill>
                  <a:srgbClr val="225588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200" b="0" i="1" dirty="0">
                <a:solidFill>
                  <a:srgbClr val="9966B8"/>
                </a:solidFill>
                <a:effectLst/>
                <a:latin typeface="Menlo" panose="020B0609030804020204" pitchFamily="49" charset="0"/>
              </a:rPr>
              <a:t>union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endParaRPr lang="en-US" altLang="ko-KR" sz="1200" b="0" i="1" dirty="0">
              <a:solidFill>
                <a:srgbClr val="9966B8"/>
              </a:solidFill>
              <a:effectLst/>
              <a:latin typeface="Menlo" panose="020B0609030804020204" pitchFamily="49" charset="0"/>
            </a:endParaRPr>
          </a:p>
          <a:p>
            <a:endParaRPr lang="en-US" altLang="ko-KR" sz="1200" i="1" dirty="0">
              <a:solidFill>
                <a:srgbClr val="9966B8"/>
              </a:solidFill>
              <a:latin typeface="Menlo" panose="020B0609030804020204" pitchFamily="49" charset="0"/>
            </a:endParaRPr>
          </a:p>
          <a:p>
            <a:endParaRPr lang="en-US" altLang="ko-KR" sz="1200" b="0" i="1" dirty="0">
              <a:solidFill>
                <a:srgbClr val="9966B8"/>
              </a:solidFill>
              <a:effectLst/>
              <a:latin typeface="Menlo" panose="020B0609030804020204" pitchFamily="49" charset="0"/>
            </a:endParaRPr>
          </a:p>
          <a:p>
            <a:endParaRPr lang="en-US" altLang="ko-KR" sz="1200" i="1" dirty="0">
              <a:solidFill>
                <a:srgbClr val="9966B8"/>
              </a:solidFill>
              <a:latin typeface="Menlo" panose="020B0609030804020204" pitchFamily="49" charset="0"/>
            </a:endParaRPr>
          </a:p>
          <a:p>
            <a:endParaRPr lang="en-US" altLang="ko-KR" sz="1200" b="0" i="1" dirty="0">
              <a:solidFill>
                <a:srgbClr val="9966B8"/>
              </a:solidFill>
              <a:effectLst/>
              <a:latin typeface="Menlo" panose="020B0609030804020204" pitchFamily="49" charset="0"/>
            </a:endParaRPr>
          </a:p>
          <a:p>
            <a:endParaRPr lang="en-US" altLang="ko-KR" sz="1200" i="1" dirty="0">
              <a:solidFill>
                <a:srgbClr val="9966B8"/>
              </a:solidFill>
              <a:latin typeface="Menlo" panose="020B0609030804020204" pitchFamily="49" charset="0"/>
            </a:endParaRPr>
          </a:p>
          <a:p>
            <a:endParaRPr lang="en-US" altLang="ko-KR" sz="1200" b="0" i="1" dirty="0">
              <a:solidFill>
                <a:srgbClr val="9966B8"/>
              </a:solidFill>
              <a:effectLst/>
              <a:latin typeface="Menlo" panose="020B0609030804020204" pitchFamily="49" charset="0"/>
            </a:endParaRPr>
          </a:p>
          <a:p>
            <a:endParaRPr lang="en-US" altLang="ko-KR" sz="1200" i="1" dirty="0">
              <a:solidFill>
                <a:srgbClr val="9966B8"/>
              </a:solidFill>
              <a:latin typeface="Menlo" panose="020B0609030804020204" pitchFamily="49" charset="0"/>
            </a:endParaRPr>
          </a:p>
          <a:p>
            <a:endParaRPr lang="en-US" altLang="ko-KR" sz="1200" b="0" i="1" dirty="0">
              <a:solidFill>
                <a:srgbClr val="9966B8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US" altLang="ko-KR" sz="1200" b="0" u="sng" dirty="0" err="1">
                <a:effectLst/>
                <a:latin typeface="Menlo" panose="020B0609030804020204" pitchFamily="49" charset="0"/>
              </a:rPr>
              <a:t>BitFieldUnion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sz="1200" b="0" i="1" dirty="0">
                <a:solidFill>
                  <a:srgbClr val="9966B8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200" b="0" dirty="0">
                <a:solidFill>
                  <a:srgbClr val="DDBB88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altLang="ko-KR" sz="1200" b="0" dirty="0">
                <a:solidFill>
                  <a:srgbClr val="FFEEBB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ko-KR" sz="1200" b="0" u="sng" dirty="0" err="1">
                <a:effectLst/>
                <a:latin typeface="Menlo" panose="020B0609030804020204" pitchFamily="49" charset="0"/>
              </a:rPr>
              <a:t>BitFieldUnion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data;</a:t>
            </a:r>
          </a:p>
          <a:p>
            <a:r>
              <a:rPr lang="en-US" altLang="ko-KR" sz="1200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   // </a:t>
            </a:r>
            <a:r>
              <a:rPr lang="en-US" altLang="ko-KR" sz="1200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data.fields.BR</a:t>
            </a:r>
            <a:r>
              <a:rPr lang="en-US" altLang="ko-KR" sz="1200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= 4;</a:t>
            </a:r>
            <a:endParaRPr lang="en-US" altLang="ko-KR" sz="1200" b="0" dirty="0">
              <a:solidFill>
                <a:srgbClr val="6688CC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200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   // </a:t>
            </a:r>
            <a:r>
              <a:rPr lang="en-US" altLang="ko-KR" sz="1200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data.fields.BR_RATIO</a:t>
            </a:r>
            <a:r>
              <a:rPr lang="en-US" altLang="ko-KR" sz="1200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= 0;</a:t>
            </a:r>
            <a:endParaRPr lang="en-US" altLang="ko-KR" sz="1200" b="0" dirty="0">
              <a:solidFill>
                <a:srgbClr val="6688CC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200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   // </a:t>
            </a:r>
            <a:r>
              <a:rPr lang="en-US" altLang="ko-KR" sz="1200" b="0" dirty="0" err="1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data.fields.SWK_EN</a:t>
            </a:r>
            <a:r>
              <a:rPr lang="en-US" altLang="ko-KR" sz="1200" b="0" dirty="0">
                <a:solidFill>
                  <a:srgbClr val="384887"/>
                </a:solidFill>
                <a:effectLst/>
                <a:latin typeface="Menlo" panose="020B0609030804020204" pitchFamily="49" charset="0"/>
              </a:rPr>
              <a:t> = 1;</a:t>
            </a:r>
            <a:endParaRPr lang="en-US" altLang="ko-KR" sz="1200" b="0" dirty="0">
              <a:solidFill>
                <a:srgbClr val="6688CC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ko-KR" sz="1200" b="0" dirty="0" err="1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data.value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200" b="0" dirty="0">
                <a:solidFill>
                  <a:srgbClr val="22558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200" b="0" dirty="0">
                <a:solidFill>
                  <a:srgbClr val="225588"/>
                </a:solidFill>
                <a:effectLst/>
                <a:latin typeface="Menlo" panose="020B0609030804020204" pitchFamily="49" charset="0"/>
              </a:rPr>
              <a:t>0x</a:t>
            </a:r>
            <a:r>
              <a:rPr lang="en-US" altLang="ko-KR" sz="1200" b="0" dirty="0">
                <a:solidFill>
                  <a:srgbClr val="F280D0"/>
                </a:solidFill>
                <a:effectLst/>
                <a:latin typeface="Menlo" panose="020B0609030804020204" pitchFamily="49" charset="0"/>
              </a:rPr>
              <a:t>c4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ko-KR" sz="1200" b="0" dirty="0">
                <a:solidFill>
                  <a:srgbClr val="225588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ko-KR" sz="1200" b="0" i="1" dirty="0">
                <a:solidFill>
                  <a:srgbClr val="9966B8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200" b="0" dirty="0" err="1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200" b="0" dirty="0">
                <a:solidFill>
                  <a:srgbClr val="22558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200" b="0" dirty="0">
                <a:solidFill>
                  <a:srgbClr val="F280D0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ko-KR" sz="1200" b="0" dirty="0" err="1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200" b="0" dirty="0">
                <a:solidFill>
                  <a:srgbClr val="225588"/>
                </a:solidFill>
                <a:effectLst/>
                <a:latin typeface="Menlo" panose="020B0609030804020204" pitchFamily="49" charset="0"/>
              </a:rPr>
              <a:t>&gt;=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200" b="0" dirty="0">
                <a:solidFill>
                  <a:srgbClr val="F280D0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altLang="ko-KR" sz="1200" b="0" dirty="0" err="1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ko-KR" sz="1200" b="0" dirty="0">
                <a:solidFill>
                  <a:srgbClr val="225588"/>
                </a:solidFill>
                <a:effectLst/>
                <a:latin typeface="Menlo" panose="020B0609030804020204" pitchFamily="49" charset="0"/>
              </a:rPr>
              <a:t>--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altLang="ko-KR" sz="1200" b="0" dirty="0">
                <a:solidFill>
                  <a:srgbClr val="DDBB88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altLang="ko-KR" sz="1200" b="0" dirty="0" err="1">
                <a:solidFill>
                  <a:srgbClr val="DDBB88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2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sz="1200" b="0" dirty="0">
                <a:solidFill>
                  <a:srgbClr val="F280D0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altLang="ko-KR" sz="1200" b="0" dirty="0">
                <a:solidFill>
                  <a:srgbClr val="22AA44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, (</a:t>
            </a:r>
            <a:r>
              <a:rPr lang="en-US" altLang="ko-KR" sz="1200" b="0" dirty="0" err="1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data.value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200" b="0" dirty="0">
                <a:solidFill>
                  <a:srgbClr val="225588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ko-KR" sz="1200" b="0" dirty="0">
                <a:solidFill>
                  <a:srgbClr val="F280D0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200" b="0" dirty="0">
                <a:solidFill>
                  <a:srgbClr val="225588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200" b="0" dirty="0" err="1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-US" altLang="ko-KR" sz="1200" b="0" dirty="0">
                <a:solidFill>
                  <a:srgbClr val="225588"/>
                </a:solidFill>
                <a:effectLst/>
                <a:latin typeface="Menlo" panose="020B0609030804020204" pitchFamily="49" charset="0"/>
              </a:rPr>
              <a:t>?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200" b="0" dirty="0">
                <a:solidFill>
                  <a:srgbClr val="F280D0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200" b="0" dirty="0">
                <a:solidFill>
                  <a:srgbClr val="225588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200" b="0" dirty="0">
                <a:solidFill>
                  <a:srgbClr val="F280D0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US" altLang="ko-KR" sz="1200" b="0" dirty="0">
                <a:solidFill>
                  <a:srgbClr val="225588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200" b="0" dirty="0">
                <a:solidFill>
                  <a:srgbClr val="F280D0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200" b="0" dirty="0">
                <a:solidFill>
                  <a:srgbClr val="6688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D2E969-2A11-235C-98D1-2B9A20A24B32}"/>
              </a:ext>
            </a:extLst>
          </p:cNvPr>
          <p:cNvSpPr/>
          <p:nvPr/>
        </p:nvSpPr>
        <p:spPr>
          <a:xfrm>
            <a:off x="2733686" y="1844121"/>
            <a:ext cx="3098272" cy="1584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Bit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field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구조체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 Union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선언</a:t>
            </a:r>
          </a:p>
        </p:txBody>
      </p:sp>
    </p:spTree>
    <p:extLst>
      <p:ext uri="{BB962C8B-B14F-4D97-AF65-F5344CB8AC3E}">
        <p14:creationId xmlns:p14="http://schemas.microsoft.com/office/powerpoint/2010/main" val="363992974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700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Static </a:t>
            </a:r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변수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109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97855F-8177-4D43-95F6-6A86067FE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677" y="1006141"/>
            <a:ext cx="4797343" cy="524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28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자료형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9F2029-AF2D-4000-A7EB-BD954B693CF6}"/>
              </a:ext>
            </a:extLst>
          </p:cNvPr>
          <p:cNvSpPr/>
          <p:nvPr/>
        </p:nvSpPr>
        <p:spPr>
          <a:xfrm>
            <a:off x="2406390" y="1179289"/>
            <a:ext cx="7379221" cy="483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67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67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sz="1467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stdio.h</a:t>
            </a:r>
            <a:r>
              <a:rPr lang="en-US" altLang="ko-KR" sz="1467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</a:p>
          <a:p>
            <a:r>
              <a:rPr lang="en-US" altLang="ko-KR" sz="1467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67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sz="1467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stdlib.h</a:t>
            </a:r>
            <a:r>
              <a:rPr lang="en-US" altLang="ko-KR" sz="1467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  <a:endParaRPr lang="ko-KR" altLang="en-US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67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main() </a:t>
            </a:r>
          </a:p>
          <a:p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{</a:t>
            </a:r>
          </a:p>
          <a:p>
            <a:r>
              <a:rPr lang="en-US" altLang="ko-KR" sz="1467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char</a:t>
            </a:r>
            <a:r>
              <a:rPr lang="ko-KR" altLang="en-US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num1 = -10;</a:t>
            </a:r>
          </a:p>
          <a:p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// 1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바이트 부호 있는 </a:t>
            </a:r>
            <a:r>
              <a:rPr lang="ko-KR" altLang="en-US" sz="1467" dirty="0" err="1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정수형으로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변수를 선언하고 값 할당</a:t>
            </a:r>
            <a:endParaRPr lang="ko-KR" altLang="en-US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67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short</a:t>
            </a:r>
            <a:r>
              <a:rPr lang="ko-KR" altLang="en-US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num2 = 30000;</a:t>
            </a:r>
          </a:p>
          <a:p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// 2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바이트 부호 있는 </a:t>
            </a:r>
            <a:r>
              <a:rPr lang="ko-KR" altLang="en-US" sz="1467" dirty="0" err="1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정수형으로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변수를 선언하고 값 할당</a:t>
            </a:r>
            <a:endParaRPr lang="ko-KR" altLang="en-US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67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467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ko-KR" altLang="en-US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num3 = -1234567890;</a:t>
            </a:r>
          </a:p>
          <a:p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// 4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바이트 부호 있는 </a:t>
            </a:r>
            <a:r>
              <a:rPr lang="ko-KR" altLang="en-US" sz="1467" dirty="0" err="1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정수형으로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변수를 선언하고 값 할당</a:t>
            </a:r>
            <a:endParaRPr lang="ko-KR" altLang="en-US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67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long</a:t>
            </a:r>
            <a:r>
              <a:rPr lang="ko-KR" altLang="en-US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num4 = 1234567890;</a:t>
            </a:r>
          </a:p>
          <a:p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// 4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바이트 부호 있는 </a:t>
            </a:r>
            <a:r>
              <a:rPr lang="ko-KR" altLang="en-US" sz="1467" dirty="0" err="1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정수형으로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변수를 선언하고 값 할당</a:t>
            </a:r>
            <a:endParaRPr lang="ko-KR" altLang="en-US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67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long</a:t>
            </a:r>
            <a:r>
              <a:rPr lang="ko-KR" altLang="en-US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67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long</a:t>
            </a:r>
            <a:r>
              <a:rPr lang="ko-KR" altLang="en-US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num5 = -1234567890123456789;</a:t>
            </a:r>
          </a:p>
          <a:p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// 8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바이트 부호 있는 </a:t>
            </a:r>
            <a:r>
              <a:rPr lang="ko-KR" altLang="en-US" sz="1467" dirty="0" err="1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정수형으로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변수를 선언하고 값 할당</a:t>
            </a:r>
            <a:endParaRPr lang="ko-KR" altLang="en-US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ko-KR" altLang="en-US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</a:t>
            </a:r>
            <a:r>
              <a:rPr lang="en-US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// char, short, </a:t>
            </a:r>
            <a:r>
              <a:rPr lang="en-US" altLang="ko-KR" sz="1467" dirty="0" err="1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는 </a:t>
            </a:r>
            <a:r>
              <a:rPr lang="en-US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%d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 출력하고 </a:t>
            </a:r>
            <a:r>
              <a:rPr lang="en-US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long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은 </a:t>
            </a:r>
            <a:r>
              <a:rPr lang="en-US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%</a:t>
            </a:r>
            <a:r>
              <a:rPr lang="en-US" altLang="ko-KR" sz="1467" dirty="0" err="1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ld</a:t>
            </a:r>
            <a:r>
              <a:rPr lang="en-US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long </a:t>
            </a:r>
            <a:r>
              <a:rPr lang="en-US" altLang="ko-KR" sz="1467" dirty="0" err="1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long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은 </a:t>
            </a:r>
            <a:r>
              <a:rPr lang="en-US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%</a:t>
            </a:r>
            <a:r>
              <a:rPr lang="en-US" altLang="ko-KR" sz="1467" dirty="0" err="1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lld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 출력</a:t>
            </a:r>
            <a:endParaRPr lang="ko-KR" altLang="en-US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pt-BR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printf(</a:t>
            </a:r>
            <a:r>
              <a:rPr lang="pt-BR" altLang="ko-KR" sz="1467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 %d %d %ld %lld\n"</a:t>
            </a:r>
            <a:r>
              <a:rPr lang="pt-BR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num1, num2, num3, num4, num5);</a:t>
            </a:r>
          </a:p>
          <a:p>
            <a:endParaRPr lang="ko-KR" altLang="en-US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system(</a:t>
            </a:r>
            <a:r>
              <a:rPr lang="en-US" altLang="ko-KR" sz="1467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"pause"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</a:p>
          <a:p>
            <a:r>
              <a:rPr lang="en-US" altLang="ko-KR" sz="1467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return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0;</a:t>
            </a:r>
          </a:p>
          <a:p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  <a:endParaRPr lang="ko-KR" altLang="en-US" sz="1467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02707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700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Static </a:t>
            </a:r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변수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110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62613C-8C63-48A5-BF50-AF398D997223}"/>
              </a:ext>
            </a:extLst>
          </p:cNvPr>
          <p:cNvSpPr/>
          <p:nvPr/>
        </p:nvSpPr>
        <p:spPr>
          <a:xfrm>
            <a:off x="4558205" y="1053734"/>
            <a:ext cx="6048673" cy="56323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stdio.h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  <a:endParaRPr lang="en-US" altLang="ko-KR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stdlib.h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</a:p>
          <a:p>
            <a:endParaRPr lang="en-US" altLang="ko-KR" dirty="0">
              <a:solidFill>
                <a:srgbClr val="A31515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// extern void print3();</a:t>
            </a:r>
            <a:endParaRPr lang="ko-KR" altLang="en-US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extern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count;</a:t>
            </a:r>
          </a:p>
          <a:p>
            <a:endParaRPr lang="en-US" altLang="ko-KR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print1() {</a:t>
            </a:r>
          </a:p>
          <a:p>
            <a:r>
              <a:rPr lang="en-US" altLang="ko-KR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count =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count++;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"print1 : %d\n"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count);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</a:p>
          <a:p>
            <a:r>
              <a:rPr lang="en-US" altLang="ko-KR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print2() {</a:t>
            </a:r>
          </a:p>
          <a:p>
            <a:r>
              <a:rPr lang="en-US" altLang="ko-KR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static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count =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count++;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"print2 : %d\n"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count);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</a:p>
          <a:p>
            <a:endParaRPr lang="en-US" altLang="ko-KR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B1F9F8-9368-4EC7-ACE1-FAB7C28BA171}"/>
              </a:ext>
            </a:extLst>
          </p:cNvPr>
          <p:cNvSpPr/>
          <p:nvPr/>
        </p:nvSpPr>
        <p:spPr>
          <a:xfrm>
            <a:off x="8230613" y="1052736"/>
            <a:ext cx="2376265" cy="50783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ko-KR" altLang="en-US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main()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print1();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print1();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print1();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print2();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print2();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print2();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print3();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print3();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print3();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print3();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"count : </a:t>
            </a:r>
          </a:p>
          <a:p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%d\n"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count);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system(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"pause"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return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C5FB9E-DB49-4F58-9637-2D29C63962E5}"/>
              </a:ext>
            </a:extLst>
          </p:cNvPr>
          <p:cNvSpPr/>
          <p:nvPr/>
        </p:nvSpPr>
        <p:spPr>
          <a:xfrm>
            <a:off x="908169" y="1052736"/>
            <a:ext cx="3578028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stdio.h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  <a:endParaRPr lang="en-US" altLang="ko-KR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// static </a:t>
            </a:r>
            <a:r>
              <a:rPr lang="en-US" altLang="ko-KR" dirty="0" err="1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count = 0;</a:t>
            </a:r>
            <a:endParaRPr lang="en-US" altLang="ko-KR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count = 0;</a:t>
            </a:r>
          </a:p>
          <a:p>
            <a:endParaRPr lang="en-US" altLang="ko-KR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// static void print3()</a:t>
            </a:r>
            <a:endParaRPr lang="en-US" altLang="ko-KR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print3()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count++;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"print3 : %d\n"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count);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1064B3-6C26-462F-A31E-66A276A14732}"/>
              </a:ext>
            </a:extLst>
          </p:cNvPr>
          <p:cNvSpPr txBox="1"/>
          <p:nvPr/>
        </p:nvSpPr>
        <p:spPr>
          <a:xfrm>
            <a:off x="1983582" y="4653721"/>
            <a:ext cx="195265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extern :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외부 참조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static</a:t>
            </a:r>
          </a:p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-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메모리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값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유지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-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외부 참조 금지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F059F-4FB9-448A-800D-B28822BCEF66}"/>
              </a:ext>
            </a:extLst>
          </p:cNvPr>
          <p:cNvSpPr txBox="1"/>
          <p:nvPr/>
        </p:nvSpPr>
        <p:spPr>
          <a:xfrm>
            <a:off x="3652314" y="1051903"/>
            <a:ext cx="9110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print.c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9354D6-23AA-4E44-A035-67899DA8B369}"/>
              </a:ext>
            </a:extLst>
          </p:cNvPr>
          <p:cNvSpPr txBox="1"/>
          <p:nvPr/>
        </p:nvSpPr>
        <p:spPr>
          <a:xfrm>
            <a:off x="7801649" y="867571"/>
            <a:ext cx="9302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main.c</a:t>
            </a:r>
            <a:endParaRPr lang="ko-KR" altLang="en-US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A6CC60-504E-4A84-AF99-7778FE107DE7}"/>
              </a:ext>
            </a:extLst>
          </p:cNvPr>
          <p:cNvSpPr txBox="1"/>
          <p:nvPr/>
        </p:nvSpPr>
        <p:spPr>
          <a:xfrm>
            <a:off x="6286397" y="5579948"/>
            <a:ext cx="143981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Q.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결과값은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4278289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매크로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111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1A6DAB-3FE0-4ED3-8DC5-D5ADD5982005}"/>
              </a:ext>
            </a:extLst>
          </p:cNvPr>
          <p:cNvSpPr/>
          <p:nvPr/>
        </p:nvSpPr>
        <p:spPr>
          <a:xfrm>
            <a:off x="1731595" y="1123176"/>
            <a:ext cx="8559215" cy="477053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6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ko-K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ko-KR" altLang="en-US" sz="1600" dirty="0">
              <a:latin typeface="Courier New" panose="020703090202050204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#define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MAX(a, b) ((a) &gt; (b) ? (a) : (b))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#define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MIN(a, b) ((a) &lt; (b) ? (a) : (b))</a:t>
            </a:r>
          </a:p>
          <a:p>
            <a:endParaRPr lang="ko-KR" altLang="en-US" sz="1600" dirty="0">
              <a:latin typeface="Courier New" panose="020703090202050204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num1 = 20;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num2 = 30;</a:t>
            </a:r>
          </a:p>
          <a:p>
            <a:endParaRPr lang="ko-KR" altLang="en-US" sz="1600" dirty="0">
              <a:latin typeface="Courier New" panose="02070309020205020404" pitchFamily="49" charset="0"/>
            </a:endParaRPr>
          </a:p>
          <a:p>
            <a:r>
              <a:rPr lang="pt-B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max_result = MAX(num1, num2);</a:t>
            </a:r>
          </a:p>
          <a:p>
            <a:r>
              <a:rPr lang="sv-SE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sv-SE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sv-SE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min_result = MIN(num1, num2);</a:t>
            </a:r>
          </a:p>
          <a:p>
            <a:endParaRPr lang="ko-KR" altLang="en-US" sz="1600" dirty="0"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숫자 </a:t>
            </a:r>
            <a:r>
              <a:rPr lang="en-US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1: %d\n"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num1);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숫자 </a:t>
            </a:r>
            <a:r>
              <a:rPr lang="en-US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2: %d\n"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num2);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최댓값</a:t>
            </a:r>
            <a:r>
              <a:rPr lang="en-US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: %d\n"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max_result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최솟값</a:t>
            </a:r>
            <a:r>
              <a:rPr lang="en-US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: %d\n"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min_result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ko-KR" altLang="en-US" sz="1600" dirty="0"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096333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매크로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112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1A6DAB-3FE0-4ED3-8DC5-D5ADD5982005}"/>
              </a:ext>
            </a:extLst>
          </p:cNvPr>
          <p:cNvSpPr/>
          <p:nvPr/>
        </p:nvSpPr>
        <p:spPr>
          <a:xfrm>
            <a:off x="1561474" y="920621"/>
            <a:ext cx="8559215" cy="50167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6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ko-K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en-US" altLang="ko-KR" sz="1600" b="1" dirty="0">
              <a:solidFill>
                <a:srgbClr val="2A00FF"/>
              </a:solidFill>
              <a:latin typeface="Courier New" panose="02070309020205020404" pitchFamily="49" charset="0"/>
            </a:endParaRPr>
          </a:p>
          <a:p>
            <a:endParaRPr lang="en-US" altLang="ko-KR" sz="1600" b="1" dirty="0">
              <a:solidFill>
                <a:srgbClr val="2A00FF"/>
              </a:solidFill>
              <a:latin typeface="Courier New" panose="02070309020205020404" pitchFamily="49" charset="0"/>
            </a:endParaRPr>
          </a:p>
          <a:p>
            <a:endParaRPr lang="en-US" altLang="ko-KR" sz="1600" b="1" dirty="0">
              <a:solidFill>
                <a:srgbClr val="2A00FF"/>
              </a:solidFill>
              <a:latin typeface="Courier New" panose="02070309020205020404" pitchFamily="49" charset="0"/>
            </a:endParaRPr>
          </a:p>
          <a:p>
            <a:endParaRPr lang="en-US" altLang="ko-KR" sz="1600" b="1" dirty="0">
              <a:solidFill>
                <a:srgbClr val="2A00FF"/>
              </a:solidFill>
              <a:latin typeface="Courier New" panose="02070309020205020404" pitchFamily="49" charset="0"/>
            </a:endParaRPr>
          </a:p>
          <a:p>
            <a:endParaRPr lang="ko-KR" altLang="en-US" sz="1600" dirty="0">
              <a:latin typeface="Courier New" panose="020703090202050204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num1 = 20;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num2 = 10;</a:t>
            </a:r>
          </a:p>
          <a:p>
            <a:endParaRPr lang="ko-KR" altLang="en-US" sz="1600" dirty="0">
              <a:latin typeface="Courier New" panose="02070309020205020404" pitchFamily="49" charset="0"/>
            </a:endParaRPr>
          </a:p>
          <a:p>
            <a:r>
              <a:rPr lang="pt-B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sum_result = ADD(num1, num2);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diff_result = SUBTRACT(num1, num2);</a:t>
            </a:r>
          </a:p>
          <a:p>
            <a:endParaRPr lang="ko-KR" altLang="en-US" sz="1600" dirty="0"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숫자 </a:t>
            </a:r>
            <a:r>
              <a:rPr lang="en-US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1: %d\n"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num1);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숫자 </a:t>
            </a:r>
            <a:r>
              <a:rPr lang="en-US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2: %d\n"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num2);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덧셈 결과</a:t>
            </a:r>
            <a:r>
              <a:rPr lang="en-US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: %d\n"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sum_result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뺄셈 결과</a:t>
            </a:r>
            <a:r>
              <a:rPr lang="en-US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: %d\n"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diff_result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ko-KR" altLang="en-US" sz="1600" dirty="0"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551900-4365-4C3A-B8D5-C346F784C302}"/>
              </a:ext>
            </a:extLst>
          </p:cNvPr>
          <p:cNvSpPr/>
          <p:nvPr/>
        </p:nvSpPr>
        <p:spPr>
          <a:xfrm>
            <a:off x="1561474" y="1222743"/>
            <a:ext cx="3753293" cy="1158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Macro </a:t>
            </a:r>
            <a:r>
              <a:rPr lang="ko-KR" altLang="en-US" dirty="0"/>
              <a:t>문을 작성하라</a:t>
            </a:r>
          </a:p>
        </p:txBody>
      </p:sp>
    </p:spTree>
    <p:extLst>
      <p:ext uri="{BB962C8B-B14F-4D97-AF65-F5344CB8AC3E}">
        <p14:creationId xmlns:p14="http://schemas.microsoft.com/office/powerpoint/2010/main" val="22596055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매크로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113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1A6DAB-3FE0-4ED3-8DC5-D5ADD5982005}"/>
              </a:ext>
            </a:extLst>
          </p:cNvPr>
          <p:cNvSpPr/>
          <p:nvPr/>
        </p:nvSpPr>
        <p:spPr>
          <a:xfrm>
            <a:off x="1348824" y="2760054"/>
            <a:ext cx="8559215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#define SET_BIT(var, pos) 	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#define CLEAR_BIT(var, pos) 	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#define TOGGLE_BIT(var, pos) 	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551900-4365-4C3A-B8D5-C346F784C302}"/>
              </a:ext>
            </a:extLst>
          </p:cNvPr>
          <p:cNvSpPr/>
          <p:nvPr/>
        </p:nvSpPr>
        <p:spPr>
          <a:xfrm>
            <a:off x="5006423" y="2596077"/>
            <a:ext cx="3753293" cy="1158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Macro </a:t>
            </a:r>
            <a:r>
              <a:rPr lang="ko-KR" altLang="en-US" dirty="0"/>
              <a:t>문을 작성하라</a:t>
            </a:r>
          </a:p>
        </p:txBody>
      </p:sp>
    </p:spTree>
    <p:extLst>
      <p:ext uri="{BB962C8B-B14F-4D97-AF65-F5344CB8AC3E}">
        <p14:creationId xmlns:p14="http://schemas.microsoft.com/office/powerpoint/2010/main" val="32767618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매크로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114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2DEE42-BDBA-419B-A5A7-3737F59A909B}"/>
              </a:ext>
            </a:extLst>
          </p:cNvPr>
          <p:cNvSpPr/>
          <p:nvPr/>
        </p:nvSpPr>
        <p:spPr>
          <a:xfrm>
            <a:off x="1561474" y="920621"/>
            <a:ext cx="8559215" cy="477053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ko-KR" altLang="en-US" sz="1600" dirty="0">
              <a:latin typeface="Courier New" panose="020703090202050204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6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ko-K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ko-KR" altLang="en-US" sz="1600" dirty="0">
              <a:latin typeface="Courier New" panose="020703090202050204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#define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FACTORIAL(n) ({ \</a:t>
            </a:r>
          </a:p>
          <a:p>
            <a:endParaRPr lang="en-US" altLang="ko-K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})</a:t>
            </a:r>
          </a:p>
          <a:p>
            <a:endParaRPr lang="ko-KR" altLang="en-US" sz="1600" dirty="0">
              <a:latin typeface="Courier New" panose="020703090202050204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num = 5;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altLang="ko-KR" sz="1600" b="1" u="sng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altLang="ko-KR" sz="16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 factorial_result = FACTORIAL(num);</a:t>
            </a:r>
          </a:p>
          <a:p>
            <a:endParaRPr lang="ko-KR" altLang="en-US" sz="1600" dirty="0">
              <a:latin typeface="Courier New" panose="02070309020205020404" pitchFamily="49" charset="0"/>
            </a:endParaRPr>
          </a:p>
          <a:p>
            <a:r>
              <a:rPr lang="pt-B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printf(</a:t>
            </a:r>
            <a:r>
              <a:rPr lang="pt-BR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"%d! = %d\n"</a:t>
            </a:r>
            <a:r>
              <a:rPr lang="pt-B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num, factorial_result);</a:t>
            </a:r>
          </a:p>
          <a:p>
            <a:endParaRPr lang="ko-KR" altLang="en-US" sz="1600" dirty="0"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1F8546-E658-465B-81E9-2980036F2B10}"/>
              </a:ext>
            </a:extLst>
          </p:cNvPr>
          <p:cNvSpPr/>
          <p:nvPr/>
        </p:nvSpPr>
        <p:spPr>
          <a:xfrm>
            <a:off x="2087788" y="1945757"/>
            <a:ext cx="3753293" cy="1158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Factorial Macro </a:t>
            </a:r>
            <a:r>
              <a:rPr lang="ko-KR" altLang="en-US" dirty="0"/>
              <a:t>문을 작성하라</a:t>
            </a:r>
            <a:r>
              <a:rPr lang="en-US" altLang="ko-KR" dirty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6290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매크로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115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2DEE42-BDBA-419B-A5A7-3737F59A909B}"/>
              </a:ext>
            </a:extLst>
          </p:cNvPr>
          <p:cNvSpPr/>
          <p:nvPr/>
        </p:nvSpPr>
        <p:spPr>
          <a:xfrm>
            <a:off x="723014" y="1010093"/>
            <a:ext cx="5176549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</a:rPr>
              <a:t> print()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</a:rPr>
              <a:t> 10;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22B3D-D98F-47DA-BE1B-D917258101AB}"/>
              </a:ext>
            </a:extLst>
          </p:cNvPr>
          <p:cNvSpPr/>
          <p:nvPr/>
        </p:nvSpPr>
        <p:spPr>
          <a:xfrm>
            <a:off x="6292437" y="1010093"/>
            <a:ext cx="5176549" cy="20621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>
                <a:solidFill>
                  <a:srgbClr val="2A00FF"/>
                </a:solidFill>
                <a:latin typeface="Courier New" panose="02070309020205020404" pitchFamily="49" charset="0"/>
              </a:rPr>
              <a:t>&lt;stdio.h&gt;</a:t>
            </a:r>
          </a:p>
          <a:p>
            <a:r>
              <a:rPr lang="en-US" altLang="ko-KR" sz="1600" b="1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>
                <a:solidFill>
                  <a:srgbClr val="2A00FF"/>
                </a:solidFill>
                <a:latin typeface="Courier New" panose="02070309020205020404" pitchFamily="49" charset="0"/>
              </a:rPr>
              <a:t>"stdint.h"</a:t>
            </a: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endParaRPr lang="ko-KR" altLang="en-US" sz="1600">
              <a:latin typeface="Courier New" panose="02070309020205020404" pitchFamily="49" charset="0"/>
            </a:endParaRPr>
          </a:p>
          <a:p>
            <a:r>
              <a:rPr lang="en-US" altLang="ko-KR" sz="16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</a:rPr>
              <a:t> temp = print();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>
                <a:solidFill>
                  <a:srgbClr val="005032"/>
                </a:solidFill>
                <a:latin typeface="Courier New" panose="02070309020205020404" pitchFamily="49" charset="0"/>
              </a:rPr>
              <a:t>uint8_t</a:t>
            </a:r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 temp2;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>
                <a:solidFill>
                  <a:srgbClr val="2A00FF"/>
                </a:solidFill>
                <a:latin typeface="Courier New" panose="02070309020205020404" pitchFamily="49" charset="0"/>
              </a:rPr>
              <a:t>"%d\n"</a:t>
            </a:r>
            <a:r>
              <a:rPr lang="en-US" altLang="ko-KR" sz="1600" b="1">
                <a:solidFill>
                  <a:srgbClr val="000000"/>
                </a:solidFill>
                <a:latin typeface="Courier New" panose="02070309020205020404" pitchFamily="49" charset="0"/>
              </a:rPr>
              <a:t>,temp);</a:t>
            </a:r>
          </a:p>
          <a:p>
            <a:r>
              <a:rPr lang="en-US" altLang="ko-KR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1CEC8F-04B8-4287-A7E8-1C7739181018}"/>
              </a:ext>
            </a:extLst>
          </p:cNvPr>
          <p:cNvSpPr txBox="1"/>
          <p:nvPr/>
        </p:nvSpPr>
        <p:spPr>
          <a:xfrm>
            <a:off x="5289728" y="945577"/>
            <a:ext cx="10365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stdint.h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002515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202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</a:t>
            </a:r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조건부 컴파일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116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520679-66E8-4FBE-991B-0F9920FC6998}"/>
              </a:ext>
            </a:extLst>
          </p:cNvPr>
          <p:cNvSpPr/>
          <p:nvPr/>
        </p:nvSpPr>
        <p:spPr>
          <a:xfrm>
            <a:off x="797442" y="920621"/>
            <a:ext cx="10473070" cy="569386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400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조건부 컴파일을 위한 매크로 정의</a:t>
            </a:r>
          </a:p>
          <a:p>
            <a:r>
              <a:rPr lang="en-US" altLang="ko-KR" sz="1400" dirty="0">
                <a:solidFill>
                  <a:srgbClr val="7F0055"/>
                </a:solidFill>
                <a:latin typeface="Courier New" panose="02070309020205020404" pitchFamily="49" charset="0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FEATURE_A</a:t>
            </a: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FEATURE_A </a:t>
            </a:r>
            <a:r>
              <a:rPr lang="ko-KR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매크로가 정의되어 있는 경우에만 해당 코드 블록이 </a:t>
            </a:r>
            <a:r>
              <a:rPr lang="ko-KR" altLang="en-US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컴파일됩니다</a:t>
            </a:r>
            <a:r>
              <a:rPr lang="en-US" altLang="ko-KR" sz="1400" dirty="0">
                <a:solidFill>
                  <a:srgbClr val="3F7F5F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7F0055"/>
                </a:solidFill>
                <a:latin typeface="Courier New" panose="02070309020205020404" pitchFamily="49" charset="0"/>
              </a:rPr>
              <a:t>#ifdef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FEATURE_A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400" dirty="0" err="1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이 코드는 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FEATURE_A</a:t>
            </a:r>
            <a:r>
              <a:rPr lang="ko-KR" alt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가 정의되어 있을 때만 </a:t>
            </a:r>
            <a:r>
              <a:rPr lang="ko-KR" altLang="en-US" sz="1400" dirty="0" err="1">
                <a:solidFill>
                  <a:srgbClr val="2A00FF"/>
                </a:solidFill>
                <a:latin typeface="Courier New" panose="02070309020205020404" pitchFamily="49" charset="0"/>
              </a:rPr>
              <a:t>컴파일됩니다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.\n"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7F0055"/>
                </a:solidFill>
                <a:latin typeface="Courier New" panose="02070309020205020404" pitchFamily="49" charset="0"/>
              </a:rPr>
              <a:t>#else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이 코드는 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FEATURE_A</a:t>
            </a:r>
            <a:r>
              <a:rPr lang="ko-KR" alt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가 정의되어 있지 않을 때만 </a:t>
            </a:r>
            <a:r>
              <a:rPr lang="ko-KR" altLang="en-US" sz="1400" dirty="0" err="1">
                <a:solidFill>
                  <a:srgbClr val="2A00FF"/>
                </a:solidFill>
                <a:latin typeface="Courier New" panose="02070309020205020404" pitchFamily="49" charset="0"/>
              </a:rPr>
              <a:t>컴파일됩니다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.\n"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7F0055"/>
                </a:solidFill>
                <a:latin typeface="Courier New" panose="02070309020205020404" pitchFamily="49" charset="0"/>
              </a:rPr>
              <a:t>#endif</a:t>
            </a: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다른 조건부 컴파일 예제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7F0055"/>
                </a:solidFill>
                <a:latin typeface="Courier New" panose="02070309020205020404" pitchFamily="49" charset="0"/>
              </a:rPr>
              <a:t>#</a:t>
            </a:r>
            <a:r>
              <a:rPr lang="en-US" altLang="ko-KR" sz="1400" dirty="0" err="1">
                <a:solidFill>
                  <a:srgbClr val="7F0055"/>
                </a:solidFill>
                <a:latin typeface="Courier New" panose="02070309020205020404" pitchFamily="49" charset="0"/>
              </a:rPr>
              <a:t>ifndef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FEATURE_B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400" dirty="0" err="1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이 코드는 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FEATURE_B</a:t>
            </a:r>
            <a:r>
              <a:rPr lang="ko-KR" alt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가 정의되어 있지 않을 때만 </a:t>
            </a:r>
            <a:r>
              <a:rPr lang="ko-KR" altLang="en-US" sz="1400" dirty="0" err="1">
                <a:solidFill>
                  <a:srgbClr val="2A00FF"/>
                </a:solidFill>
                <a:latin typeface="Courier New" panose="02070309020205020404" pitchFamily="49" charset="0"/>
              </a:rPr>
              <a:t>컴파일됩니다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.\n"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7F0055"/>
                </a:solidFill>
                <a:latin typeface="Courier New" panose="02070309020205020404" pitchFamily="49" charset="0"/>
              </a:rPr>
              <a:t>#endif</a:t>
            </a: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두 개 이상의 조건을 조합하는 경우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7F0055"/>
                </a:solidFill>
                <a:latin typeface="Courier New" panose="02070309020205020404" pitchFamily="49" charset="0"/>
              </a:rPr>
              <a:t>#if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defined(FEATURE_A) &amp;&amp; !defined(FEATURE_C)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400" dirty="0" err="1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이 코드는 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FEATURE_A</a:t>
            </a:r>
            <a:r>
              <a:rPr lang="ko-KR" alt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가 정의되어 있고 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FEATURE_C</a:t>
            </a:r>
            <a:r>
              <a:rPr lang="ko-KR" alt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가 정의되어 있지 않을 때만 </a:t>
            </a:r>
            <a:r>
              <a:rPr lang="ko-KR" altLang="en-US" sz="1400" dirty="0" err="1">
                <a:solidFill>
                  <a:srgbClr val="2A00FF"/>
                </a:solidFill>
                <a:latin typeface="Courier New" panose="02070309020205020404" pitchFamily="49" charset="0"/>
              </a:rPr>
              <a:t>컴파일됩니다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.\n"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7F0055"/>
                </a:solidFill>
                <a:latin typeface="Courier New" panose="02070309020205020404" pitchFamily="49" charset="0"/>
              </a:rPr>
              <a:t>#endif</a:t>
            </a: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982013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202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</a:t>
            </a:r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조건부 컴파일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117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06514F-187E-4D84-8DB2-F08519F7E697}"/>
              </a:ext>
            </a:extLst>
          </p:cNvPr>
          <p:cNvSpPr/>
          <p:nvPr/>
        </p:nvSpPr>
        <p:spPr>
          <a:xfrm>
            <a:off x="1443118" y="2411981"/>
            <a:ext cx="3744416" cy="160043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#if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defined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EN</a:t>
            </a:r>
          </a:p>
          <a:p>
            <a:r>
              <a:rPr lang="en-US" altLang="ko-KR" sz="14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HELLO_MESSAGE 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"Hello"</a:t>
            </a:r>
            <a:endParaRPr lang="en-US" altLang="ko-KR" sz="14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</a:t>
            </a:r>
            <a:r>
              <a:rPr lang="en-US" altLang="ko-KR" sz="1400" dirty="0" err="1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elif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defined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00" dirty="0">
                <a:solidFill>
                  <a:srgbClr val="6F008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KO</a:t>
            </a:r>
            <a:endParaRPr lang="en-US" altLang="ko-KR" sz="14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00" dirty="0">
                <a:solidFill>
                  <a:srgbClr val="6F008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HELLO_MESSAGE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안녕하세요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</a:t>
            </a:r>
            <a:endParaRPr lang="ko-KR" altLang="en-US" sz="14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</a:t>
            </a:r>
            <a:r>
              <a:rPr lang="en-US" altLang="ko-KR" sz="1400" dirty="0" err="1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elif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defined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FR</a:t>
            </a:r>
          </a:p>
          <a:p>
            <a:r>
              <a:rPr lang="en-US" altLang="ko-KR" sz="14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HELLO_MESSAGE 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"Bonjour"</a:t>
            </a:r>
            <a:endParaRPr lang="en-US" altLang="ko-KR" sz="14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</a:t>
            </a:r>
            <a:r>
              <a:rPr lang="en-US" altLang="ko-KR" sz="1400" dirty="0" err="1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endif</a:t>
            </a:r>
            <a:endParaRPr lang="ko-KR" altLang="en-US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EB732E-93F5-4A47-83E8-7DF4F1703A57}"/>
              </a:ext>
            </a:extLst>
          </p:cNvPr>
          <p:cNvSpPr/>
          <p:nvPr/>
        </p:nvSpPr>
        <p:spPr>
          <a:xfrm>
            <a:off x="5403558" y="2356235"/>
            <a:ext cx="5385048" cy="22467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stdio.h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</a:p>
          <a:p>
            <a:r>
              <a:rPr lang="en-US" altLang="ko-KR" sz="14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stdlib.h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00">
                <a:solidFill>
                  <a:srgbClr val="6F008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KO</a:t>
            </a:r>
            <a:r>
              <a:rPr lang="en-US" altLang="ko-KR" sz="140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          </a:t>
            </a:r>
            <a:r>
              <a:rPr lang="en-US" altLang="ko-KR" sz="140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// </a:t>
            </a:r>
            <a:r>
              <a:rPr lang="en-US" altLang="ko-KR" sz="1400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KO </a:t>
            </a:r>
            <a:r>
              <a:rPr lang="ko-KR" altLang="en-US" sz="1400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매크로 정의</a:t>
            </a:r>
            <a:endParaRPr lang="ko-KR" altLang="en-US" sz="14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message.h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400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// </a:t>
            </a:r>
            <a:r>
              <a:rPr lang="en-US" altLang="ko-KR" sz="1400" dirty="0" err="1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message.h</a:t>
            </a:r>
            <a:r>
              <a:rPr lang="en-US" altLang="ko-KR" sz="1400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1400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헤더 파일 포함</a:t>
            </a:r>
            <a:endParaRPr lang="ko-KR" altLang="en-US" sz="14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00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main() {</a:t>
            </a:r>
          </a:p>
          <a:p>
            <a:r>
              <a:rPr lang="en-US" altLang="ko-KR" sz="1400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// </a:t>
            </a:r>
            <a:r>
              <a:rPr lang="en-US" altLang="ko-KR" sz="1400" dirty="0" err="1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message.h</a:t>
            </a:r>
            <a:r>
              <a:rPr lang="ko-KR" altLang="en-US" sz="1400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에 정의한 </a:t>
            </a:r>
            <a:r>
              <a:rPr lang="en-US" altLang="ko-KR" sz="1400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HELLO_MESSAGE</a:t>
            </a:r>
            <a:r>
              <a:rPr lang="ko-KR" altLang="en-US" sz="1400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 값이 출력됨</a:t>
            </a:r>
            <a:endParaRPr lang="ko-KR" altLang="en-US" sz="14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"%s\n"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en-US" altLang="ko-KR" sz="1400" dirty="0">
                <a:solidFill>
                  <a:srgbClr val="6F008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HELLO_MESSAGE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 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system(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"pause"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return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  <a:endParaRPr lang="ko-KR" altLang="en-US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96AF5-821B-4459-95C1-F441873BEA07}"/>
              </a:ext>
            </a:extLst>
          </p:cNvPr>
          <p:cNvSpPr txBox="1"/>
          <p:nvPr/>
        </p:nvSpPr>
        <p:spPr>
          <a:xfrm>
            <a:off x="3909620" y="2211860"/>
            <a:ext cx="13573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message.h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2CD905-9809-435E-BEF2-8CC291A07633}"/>
              </a:ext>
            </a:extLst>
          </p:cNvPr>
          <p:cNvSpPr txBox="1"/>
          <p:nvPr/>
        </p:nvSpPr>
        <p:spPr>
          <a:xfrm>
            <a:off x="9938522" y="2211860"/>
            <a:ext cx="9302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main.c</a:t>
            </a:r>
            <a:endParaRPr lang="ko-KR" altLang="en-US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E6D9EF-F7DA-47EB-98F7-BFCE2662DA7F}"/>
              </a:ext>
            </a:extLst>
          </p:cNvPr>
          <p:cNvSpPr txBox="1"/>
          <p:nvPr/>
        </p:nvSpPr>
        <p:spPr>
          <a:xfrm>
            <a:off x="9183956" y="3772007"/>
            <a:ext cx="143981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Q. </a:t>
            </a:r>
            <a:r>
              <a:rPr lang="ko-KR" altLang="en-US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결과값은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0601497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202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</a:t>
            </a:r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조건부 컴파일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118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9D6BE5-F975-4761-8BC7-C157A159F665}"/>
              </a:ext>
            </a:extLst>
          </p:cNvPr>
          <p:cNvSpPr/>
          <p:nvPr/>
        </p:nvSpPr>
        <p:spPr>
          <a:xfrm>
            <a:off x="1443118" y="1025893"/>
            <a:ext cx="9433048" cy="48320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stdio.h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</a:p>
          <a:p>
            <a:r>
              <a:rPr lang="en-US" altLang="ko-KR" sz="14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stdlib.h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00" dirty="0">
                <a:solidFill>
                  <a:srgbClr val="6F008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DEBUG_LEVEL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2     </a:t>
            </a:r>
            <a:r>
              <a:rPr lang="en-US" altLang="ko-KR" sz="1400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// 2</a:t>
            </a:r>
            <a:r>
              <a:rPr lang="ko-KR" altLang="en-US" sz="1400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를 </a:t>
            </a:r>
            <a:r>
              <a:rPr lang="en-US" altLang="ko-KR" sz="1400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DEBUG_LEVEL</a:t>
            </a:r>
            <a:r>
              <a:rPr lang="ko-KR" altLang="en-US" sz="1400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 정의</a:t>
            </a:r>
            <a:endParaRPr lang="ko-KR" altLang="en-US" sz="14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00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main() {</a:t>
            </a:r>
          </a:p>
          <a:p>
            <a:r>
              <a:rPr lang="en-US" altLang="ko-KR" sz="1400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// DEBUG_LEVEL</a:t>
            </a:r>
            <a:r>
              <a:rPr lang="ko-KR" altLang="en-US" sz="1400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 </a:t>
            </a:r>
            <a:r>
              <a:rPr lang="en-US" altLang="ko-KR" sz="1400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</a:t>
            </a:r>
            <a:r>
              <a:rPr lang="ko-KR" altLang="en-US" sz="1400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보다 크거나 같으면 </a:t>
            </a:r>
            <a:r>
              <a:rPr lang="en-US" altLang="ko-KR" sz="1400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#if, #</a:t>
            </a:r>
            <a:r>
              <a:rPr lang="en-US" altLang="ko-KR" sz="1400" dirty="0" err="1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endif</a:t>
            </a:r>
            <a:r>
              <a:rPr lang="en-US" altLang="ko-KR" sz="1400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1400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사이의 코드를 컴파일</a:t>
            </a:r>
            <a:endParaRPr lang="ko-KR" altLang="en-US" sz="14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#if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00" dirty="0">
                <a:solidFill>
                  <a:srgbClr val="6F008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DEBUG_LEVEL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&gt;= 2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"Debug Level 2\n"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</a:p>
          <a:p>
            <a:r>
              <a:rPr lang="en-US" altLang="ko-KR" sz="14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</a:t>
            </a:r>
            <a:r>
              <a:rPr lang="en-US" altLang="ko-KR" sz="1400" dirty="0" err="1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endif</a:t>
            </a:r>
            <a:endParaRPr lang="en-US" altLang="ko-KR" sz="1400" dirty="0">
              <a:solidFill>
                <a:srgbClr val="80808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00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조건이 항상 참이므로 </a:t>
            </a:r>
            <a:endParaRPr lang="en-US" altLang="ko-KR" sz="1400" dirty="0">
              <a:solidFill>
                <a:srgbClr val="008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00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// #if, #</a:t>
            </a:r>
            <a:r>
              <a:rPr lang="en-US" altLang="ko-KR" sz="1400" dirty="0" err="1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endif</a:t>
            </a:r>
            <a:r>
              <a:rPr lang="en-US" altLang="ko-KR" sz="1400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1400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사이의 코드를 컴파일</a:t>
            </a:r>
            <a:endParaRPr lang="en-US" altLang="ko-KR" sz="14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#if</a:t>
            </a:r>
            <a:r>
              <a:rPr lang="ko-KR" altLang="en-US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</a:t>
            </a:r>
            <a:endParaRPr lang="ko-KR" altLang="en-US" sz="14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"1\n"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</a:p>
          <a:p>
            <a:r>
              <a:rPr lang="en-US" altLang="ko-KR" sz="14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</a:t>
            </a:r>
            <a:r>
              <a:rPr lang="en-US" altLang="ko-KR" sz="1400" dirty="0" err="1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endif</a:t>
            </a:r>
            <a:endParaRPr lang="en-US" altLang="ko-KR" sz="1400" dirty="0">
              <a:solidFill>
                <a:srgbClr val="80808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00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조건이 항상 거짓이므로 </a:t>
            </a:r>
            <a:endParaRPr lang="en-US" altLang="ko-KR" sz="1400" dirty="0">
              <a:solidFill>
                <a:srgbClr val="008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00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// #if, #</a:t>
            </a:r>
            <a:r>
              <a:rPr lang="en-US" altLang="ko-KR" sz="1400" dirty="0" err="1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endif</a:t>
            </a:r>
            <a:r>
              <a:rPr lang="en-US" altLang="ko-KR" sz="1400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1400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사이의 </a:t>
            </a:r>
            <a:endParaRPr lang="en-US" altLang="ko-KR" sz="1400" dirty="0">
              <a:solidFill>
                <a:srgbClr val="008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00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코드를 컴파일하지 않음</a:t>
            </a:r>
            <a:endParaRPr lang="en-US" altLang="ko-KR" sz="14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#if</a:t>
            </a:r>
            <a:r>
              <a:rPr lang="ko-KR" altLang="en-US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</a:t>
            </a:r>
            <a:endParaRPr lang="ko-KR" altLang="en-US" sz="14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"0\n"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</a:p>
          <a:p>
            <a:r>
              <a:rPr lang="en-US" altLang="ko-KR" sz="14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</a:t>
            </a:r>
            <a:r>
              <a:rPr lang="en-US" altLang="ko-KR" sz="1400" dirty="0" err="1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endif</a:t>
            </a:r>
            <a:endParaRPr lang="en-US" altLang="ko-KR" sz="14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system(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"pause"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return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  <a:endParaRPr lang="ko-KR" altLang="en-US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4C3383-D8F6-4F1D-B798-1C3B6B6B3F1B}"/>
              </a:ext>
            </a:extLst>
          </p:cNvPr>
          <p:cNvSpPr txBox="1"/>
          <p:nvPr/>
        </p:nvSpPr>
        <p:spPr>
          <a:xfrm>
            <a:off x="9147974" y="1281543"/>
            <a:ext cx="143981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Q. </a:t>
            </a:r>
            <a:r>
              <a:rPr lang="ko-KR" altLang="en-US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결과값은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3464238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202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</a:t>
            </a:r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조건부 컴파일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119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12E303-0E80-4149-B0C8-BF18BDD96F36}"/>
              </a:ext>
            </a:extLst>
          </p:cNvPr>
          <p:cNvSpPr/>
          <p:nvPr/>
        </p:nvSpPr>
        <p:spPr>
          <a:xfrm>
            <a:off x="723014" y="1010093"/>
            <a:ext cx="5176549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altLang="ko-KR" sz="1600" dirty="0" err="1">
                <a:solidFill>
                  <a:srgbClr val="3F7F5F"/>
                </a:solidFill>
                <a:latin typeface="Courier New" panose="02070309020205020404" pitchFamily="49" charset="0"/>
              </a:rPr>
              <a:t>feature_flags.h</a:t>
            </a:r>
            <a:r>
              <a:rPr lang="en-US" altLang="ko-KR" sz="1600" dirty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파일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6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ko-K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#define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FEATURE_A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A8A48E-0DCB-46AF-84F1-DC749F224985}"/>
              </a:ext>
            </a:extLst>
          </p:cNvPr>
          <p:cNvSpPr/>
          <p:nvPr/>
        </p:nvSpPr>
        <p:spPr>
          <a:xfrm>
            <a:off x="6292437" y="1010093"/>
            <a:ext cx="5176549" cy="280076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altLang="ko-KR" sz="1600" dirty="0" err="1">
                <a:solidFill>
                  <a:srgbClr val="3F7F5F"/>
                </a:solidFill>
                <a:latin typeface="Courier New" panose="02070309020205020404" pitchFamily="49" charset="0"/>
              </a:rPr>
              <a:t>main.c</a:t>
            </a:r>
            <a:r>
              <a:rPr lang="en-US" altLang="ko-KR" sz="1600" dirty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파일</a:t>
            </a:r>
          </a:p>
          <a:p>
            <a:r>
              <a:rPr lang="en-US" altLang="ko-KR" sz="1600" b="1" u="sng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6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u="sng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ko-KR" sz="1600" b="1" u="sng" dirty="0" err="1">
                <a:solidFill>
                  <a:srgbClr val="2A00FF"/>
                </a:solidFill>
                <a:latin typeface="Courier New" panose="02070309020205020404" pitchFamily="49" charset="0"/>
              </a:rPr>
              <a:t>feature_flags.h</a:t>
            </a:r>
            <a:r>
              <a:rPr lang="en-US" altLang="ko-KR" sz="1600" b="1" u="sng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</a:p>
          <a:p>
            <a:r>
              <a:rPr lang="en-US" altLang="ko-KR" sz="1600" b="1" u="sng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6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u="sng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ko-KR" sz="1600" b="1" u="sng" dirty="0" err="1">
                <a:solidFill>
                  <a:srgbClr val="2A00FF"/>
                </a:solidFill>
                <a:latin typeface="Courier New" panose="02070309020205020404" pitchFamily="49" charset="0"/>
              </a:rPr>
              <a:t>header_a.h</a:t>
            </a:r>
            <a:r>
              <a:rPr lang="en-US" altLang="ko-KR" sz="1600" b="1" u="sng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</a:p>
          <a:p>
            <a:r>
              <a:rPr lang="en-US" altLang="ko-KR" sz="1600" b="1" u="sng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6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u="sng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ko-KR" sz="1600" b="1" u="sng" dirty="0" err="1">
                <a:solidFill>
                  <a:srgbClr val="2A00FF"/>
                </a:solidFill>
                <a:latin typeface="Courier New" panose="02070309020205020404" pitchFamily="49" charset="0"/>
              </a:rPr>
              <a:t>header_b.h</a:t>
            </a:r>
            <a:r>
              <a:rPr lang="en-US" altLang="ko-KR" sz="1600" b="1" u="sng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</a:p>
          <a:p>
            <a:endParaRPr lang="ko-KR" altLang="en-US" sz="1600" dirty="0">
              <a:latin typeface="Courier New" panose="020703090202050204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"%s\n"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FEATURE_MESSAGE);</a:t>
            </a:r>
          </a:p>
          <a:p>
            <a:endParaRPr lang="ko-KR" altLang="en-US" sz="1600" dirty="0"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FA7AC-886C-4C40-AE44-97B2EB0BE4F6}"/>
              </a:ext>
            </a:extLst>
          </p:cNvPr>
          <p:cNvSpPr txBox="1"/>
          <p:nvPr/>
        </p:nvSpPr>
        <p:spPr>
          <a:xfrm>
            <a:off x="4369283" y="948438"/>
            <a:ext cx="1840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feature_flags.h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68B862-F194-4A5D-95EA-C1A01B245961}"/>
              </a:ext>
            </a:extLst>
          </p:cNvPr>
          <p:cNvSpPr/>
          <p:nvPr/>
        </p:nvSpPr>
        <p:spPr>
          <a:xfrm>
            <a:off x="723014" y="1986622"/>
            <a:ext cx="5176549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altLang="ko-KR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header_a.h</a:t>
            </a:r>
            <a:r>
              <a:rPr lang="en-US" altLang="ko-KR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파일</a:t>
            </a:r>
          </a:p>
          <a:p>
            <a:r>
              <a:rPr lang="en-US" altLang="ko-KR" sz="1400" b="1" dirty="0">
                <a:solidFill>
                  <a:srgbClr val="7F0055"/>
                </a:solidFill>
                <a:highlight>
                  <a:srgbClr val="E0E0E0"/>
                </a:highlight>
                <a:latin typeface="Courier New" panose="02070309020205020404" pitchFamily="49" charset="0"/>
              </a:rPr>
              <a:t>#ifdef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E0E0E0"/>
                </a:highlight>
                <a:latin typeface="Courier New" panose="02070309020205020404" pitchFamily="49" charset="0"/>
              </a:rPr>
              <a:t> FEATURE_A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E0E0E0"/>
                </a:highlight>
                <a:latin typeface="Courier New" panose="020703090202050204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E0E0E0"/>
                </a:highlight>
                <a:latin typeface="Courier New" panose="02070309020205020404" pitchFamily="49" charset="0"/>
              </a:rPr>
              <a:t>#define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E0E0E0"/>
                </a:highlight>
                <a:latin typeface="Courier New" panose="02070309020205020404" pitchFamily="49" charset="0"/>
              </a:rPr>
              <a:t> FEATURE_MESSAGE </a:t>
            </a:r>
            <a:r>
              <a:rPr lang="en-US" altLang="ko-KR" sz="1400" b="1" dirty="0">
                <a:solidFill>
                  <a:srgbClr val="2A00FF"/>
                </a:solidFill>
                <a:highlight>
                  <a:srgbClr val="E0E0E0"/>
                </a:highlight>
                <a:latin typeface="Courier New" panose="02070309020205020404" pitchFamily="49" charset="0"/>
              </a:rPr>
              <a:t>"Feature A is enabled."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#else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#define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FEATURE_MESSAGE 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"Feature A is disabled."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#endif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922BA0-02AF-45B1-A514-0EFE8A478F2F}"/>
              </a:ext>
            </a:extLst>
          </p:cNvPr>
          <p:cNvSpPr txBox="1"/>
          <p:nvPr/>
        </p:nvSpPr>
        <p:spPr>
          <a:xfrm>
            <a:off x="4778626" y="1955844"/>
            <a:ext cx="14315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header_a.h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E83E50-D56B-4DFC-9A87-FE926D28829B}"/>
              </a:ext>
            </a:extLst>
          </p:cNvPr>
          <p:cNvSpPr/>
          <p:nvPr/>
        </p:nvSpPr>
        <p:spPr>
          <a:xfrm>
            <a:off x="723014" y="3967196"/>
            <a:ext cx="5176549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altLang="ko-KR" sz="1400" dirty="0" err="1">
                <a:solidFill>
                  <a:srgbClr val="3F7F5F"/>
                </a:solidFill>
                <a:latin typeface="Courier New" panose="02070309020205020404" pitchFamily="49" charset="0"/>
              </a:rPr>
              <a:t>header_b.h</a:t>
            </a:r>
            <a:r>
              <a:rPr lang="en-US" altLang="ko-KR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파일</a:t>
            </a:r>
          </a:p>
          <a:p>
            <a:r>
              <a:rPr lang="en-US" altLang="ko-KR" sz="1400" b="1" dirty="0">
                <a:solidFill>
                  <a:srgbClr val="7F0055"/>
                </a:solidFill>
                <a:highlight>
                  <a:srgbClr val="E0E0E0"/>
                </a:highlight>
                <a:latin typeface="Courier New" panose="02070309020205020404" pitchFamily="49" charset="0"/>
              </a:rPr>
              <a:t>#ifdef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E0E0E0"/>
                </a:highlight>
                <a:latin typeface="Courier New" panose="02070309020205020404" pitchFamily="49" charset="0"/>
              </a:rPr>
              <a:t> FEATURE_B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E0E0E0"/>
                </a:highlight>
                <a:latin typeface="Courier New" panose="020703090202050204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highlight>
                  <a:srgbClr val="E0E0E0"/>
                </a:highlight>
                <a:latin typeface="Courier New" panose="02070309020205020404" pitchFamily="49" charset="0"/>
              </a:rPr>
              <a:t>#define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E0E0E0"/>
                </a:highlight>
                <a:latin typeface="Courier New" panose="02070309020205020404" pitchFamily="49" charset="0"/>
              </a:rPr>
              <a:t> FEATURE_MESSAGE </a:t>
            </a:r>
            <a:r>
              <a:rPr lang="en-US" altLang="ko-KR" sz="1400" b="1" dirty="0">
                <a:solidFill>
                  <a:srgbClr val="2A00FF"/>
                </a:solidFill>
                <a:highlight>
                  <a:srgbClr val="E0E0E0"/>
                </a:highlight>
                <a:latin typeface="Courier New" panose="02070309020205020404" pitchFamily="49" charset="0"/>
              </a:rPr>
              <a:t>"Feature B is enabled."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#else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#define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FEATURE_MESSAGE 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"Feature B is disabled."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#endif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0ADC29-3710-4FB8-8BE2-E926BF6BC937}"/>
              </a:ext>
            </a:extLst>
          </p:cNvPr>
          <p:cNvSpPr txBox="1"/>
          <p:nvPr/>
        </p:nvSpPr>
        <p:spPr>
          <a:xfrm>
            <a:off x="4768367" y="3905541"/>
            <a:ext cx="14418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header_b.h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285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자료형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DD385A-E3F1-436D-A4E0-F4DF05798438}"/>
              </a:ext>
            </a:extLst>
          </p:cNvPr>
          <p:cNvSpPr/>
          <p:nvPr/>
        </p:nvSpPr>
        <p:spPr>
          <a:xfrm>
            <a:off x="1103445" y="1179289"/>
            <a:ext cx="9793088" cy="483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67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67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sz="1467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stdio.h</a:t>
            </a:r>
            <a:r>
              <a:rPr lang="en-US" altLang="ko-KR" sz="1467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</a:p>
          <a:p>
            <a:r>
              <a:rPr lang="en-US" altLang="ko-KR" sz="1467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67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sz="1467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stdlib.h</a:t>
            </a:r>
            <a:r>
              <a:rPr lang="en-US" altLang="ko-KR" sz="1467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  <a:endParaRPr lang="en-US" altLang="ko-KR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67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ko-KR" altLang="en-US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67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sz="1467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stdint.h</a:t>
            </a:r>
            <a:r>
              <a:rPr lang="en-US" altLang="ko-KR" sz="1467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  <a:r>
              <a:rPr lang="ko-KR" altLang="en-US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// 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크기별로 정수 자료형이 정의된 헤더 파일</a:t>
            </a:r>
            <a:endParaRPr lang="ko-KR" altLang="en-US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67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main() {</a:t>
            </a:r>
          </a:p>
          <a:p>
            <a:r>
              <a:rPr lang="en-US" altLang="ko-KR" sz="1467" dirty="0">
                <a:solidFill>
                  <a:srgbClr val="2B91A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int8_t</a:t>
            </a:r>
            <a:r>
              <a:rPr lang="ko-KR" altLang="en-US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num1 = -128;                    </a:t>
            </a:r>
            <a:r>
              <a:rPr lang="en-US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// 8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비트</a:t>
            </a:r>
            <a:r>
              <a:rPr lang="en-US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(1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바이트</a:t>
            </a:r>
            <a:r>
              <a:rPr lang="en-US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 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크기의 부호 있는 정수형 변수 선언</a:t>
            </a:r>
            <a:endParaRPr lang="ko-KR" altLang="en-US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67" dirty="0">
                <a:solidFill>
                  <a:srgbClr val="2B91A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int16_t</a:t>
            </a:r>
            <a:r>
              <a:rPr lang="ko-KR" altLang="en-US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num2 = 32767;                  </a:t>
            </a:r>
            <a:r>
              <a:rPr lang="en-US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// 16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비트</a:t>
            </a:r>
            <a:r>
              <a:rPr lang="en-US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(2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바이트</a:t>
            </a:r>
            <a:r>
              <a:rPr lang="en-US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 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크기의 부호 있는 정수형 변수 선언 </a:t>
            </a:r>
            <a:endParaRPr lang="ko-KR" altLang="en-US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67" dirty="0">
                <a:solidFill>
                  <a:srgbClr val="2B91A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int32_t</a:t>
            </a:r>
            <a:r>
              <a:rPr lang="ko-KR" altLang="en-US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num3 = 2147483647;             </a:t>
            </a:r>
            <a:r>
              <a:rPr lang="en-US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// 32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비트</a:t>
            </a:r>
            <a:r>
              <a:rPr lang="en-US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(4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바이트</a:t>
            </a:r>
            <a:r>
              <a:rPr lang="en-US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 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크기의 부호 있는 정수형 변수 선언</a:t>
            </a:r>
            <a:endParaRPr lang="ko-KR" altLang="en-US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67" dirty="0">
                <a:solidFill>
                  <a:srgbClr val="2B91A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int64_t</a:t>
            </a:r>
            <a:r>
              <a:rPr lang="ko-KR" altLang="en-US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num4 = 9223372036854775807;    </a:t>
            </a:r>
            <a:r>
              <a:rPr lang="en-US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// 64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비트</a:t>
            </a:r>
            <a:r>
              <a:rPr lang="en-US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(8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바이트</a:t>
            </a:r>
            <a:r>
              <a:rPr lang="en-US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 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크기의 부호 있는 정수형 변수 선언</a:t>
            </a:r>
            <a:endParaRPr lang="ko-KR" altLang="en-US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// int8_t, int16_t, int32_t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는 </a:t>
            </a:r>
            <a:r>
              <a:rPr lang="en-US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%d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 출력하고 </a:t>
            </a:r>
            <a:r>
              <a:rPr lang="en-US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int64_t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는 </a:t>
            </a:r>
            <a:r>
              <a:rPr lang="en-US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%</a:t>
            </a:r>
            <a:r>
              <a:rPr lang="en-US" altLang="ko-KR" sz="1467" dirty="0" err="1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lld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 출력</a:t>
            </a:r>
            <a:endParaRPr lang="ko-KR" altLang="en-US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pt-BR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pt-BR" altLang="ko-KR" sz="1467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pt-BR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pt-BR" altLang="ko-KR" sz="1467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</a:t>
            </a:r>
            <a:r>
              <a:rPr lang="pt-BR" altLang="ko-KR" sz="1467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</a:t>
            </a:r>
            <a:r>
              <a:rPr lang="pt-BR" altLang="ko-KR" sz="1467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%</a:t>
            </a:r>
            <a:r>
              <a:rPr lang="pt-BR" altLang="ko-KR" sz="1467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</a:t>
            </a:r>
            <a:r>
              <a:rPr lang="pt-BR" altLang="ko-KR" sz="1467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%</a:t>
            </a:r>
            <a:r>
              <a:rPr lang="pt-BR" altLang="ko-KR" sz="1467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</a:t>
            </a:r>
            <a:r>
              <a:rPr lang="pt-BR" altLang="ko-KR" sz="1467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%</a:t>
            </a:r>
            <a:r>
              <a:rPr lang="pt-BR" altLang="ko-KR" sz="1467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lld</a:t>
            </a:r>
            <a:r>
              <a:rPr lang="pt-BR" altLang="ko-KR" sz="1467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\</a:t>
            </a:r>
            <a:r>
              <a:rPr lang="pt-BR" altLang="ko-KR" sz="1467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</a:t>
            </a:r>
            <a:r>
              <a:rPr lang="pt-BR" altLang="ko-KR" sz="1467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</a:t>
            </a:r>
            <a:r>
              <a:rPr lang="pt-BR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num1, num2, num3, num4); </a:t>
            </a:r>
          </a:p>
          <a:p>
            <a:endParaRPr lang="ko-KR" altLang="en-US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67" dirty="0">
                <a:solidFill>
                  <a:srgbClr val="2B91A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uint8_t</a:t>
            </a:r>
            <a:r>
              <a:rPr lang="ko-KR" altLang="en-US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num5 = 200;                      </a:t>
            </a:r>
            <a:r>
              <a:rPr lang="en-US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// 8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비트</a:t>
            </a:r>
            <a:r>
              <a:rPr lang="en-US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(1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바이트</a:t>
            </a:r>
            <a:r>
              <a:rPr lang="en-US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 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크기의 부호 없는 정수형 변수 선언</a:t>
            </a:r>
            <a:endParaRPr lang="ko-KR" altLang="en-US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67" dirty="0">
                <a:solidFill>
                  <a:srgbClr val="2B91A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uint16_t</a:t>
            </a:r>
            <a:r>
              <a:rPr lang="ko-KR" altLang="en-US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num6 = 60000;                   </a:t>
            </a:r>
            <a:r>
              <a:rPr lang="en-US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// 16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비트</a:t>
            </a:r>
            <a:r>
              <a:rPr lang="en-US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(2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바이트</a:t>
            </a:r>
            <a:r>
              <a:rPr lang="en-US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 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크기의 부호 없는 정수형 변수 선언</a:t>
            </a:r>
            <a:endParaRPr lang="ko-KR" altLang="en-US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67" dirty="0">
                <a:solidFill>
                  <a:srgbClr val="2B91A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uint32_t</a:t>
            </a:r>
            <a:r>
              <a:rPr lang="ko-KR" altLang="en-US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num7 = 4123456789;              </a:t>
            </a:r>
            <a:r>
              <a:rPr lang="en-US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// 32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비트</a:t>
            </a:r>
            <a:r>
              <a:rPr lang="en-US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(4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바이트</a:t>
            </a:r>
            <a:r>
              <a:rPr lang="en-US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 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크기의 부호 없는 정수형 변수 선언</a:t>
            </a:r>
            <a:endParaRPr lang="ko-KR" altLang="en-US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67" dirty="0">
                <a:solidFill>
                  <a:srgbClr val="2B91A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uint64_t</a:t>
            </a:r>
            <a:r>
              <a:rPr lang="ko-KR" altLang="en-US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num8 = 1234567890123456789;    </a:t>
            </a:r>
            <a:r>
              <a:rPr lang="en-US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// 64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비트</a:t>
            </a:r>
            <a:r>
              <a:rPr lang="en-US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(8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바이트</a:t>
            </a:r>
            <a:r>
              <a:rPr lang="en-US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 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크기의 부호 없는 정수형 변수 선언</a:t>
            </a:r>
            <a:endParaRPr lang="ko-KR" altLang="en-US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// uint8_t, uint16_t, uint32_t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는 </a:t>
            </a:r>
            <a:r>
              <a:rPr lang="en-US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%u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 출력하고 </a:t>
            </a:r>
            <a:r>
              <a:rPr lang="en-US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uint64_t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는 </a:t>
            </a:r>
            <a:r>
              <a:rPr lang="en-US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%</a:t>
            </a:r>
            <a:r>
              <a:rPr lang="en-US" altLang="ko-KR" sz="1467" dirty="0" err="1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llu</a:t>
            </a:r>
            <a:r>
              <a:rPr lang="ko-KR" altLang="en-US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 출력</a:t>
            </a:r>
            <a:endParaRPr lang="ko-KR" altLang="en-US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pt-BR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pt-BR" altLang="ko-KR" sz="1467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pt-BR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pt-BR" altLang="ko-KR" sz="1467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</a:t>
            </a:r>
            <a:r>
              <a:rPr lang="pt-BR" altLang="ko-KR" sz="1467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</a:t>
            </a:r>
            <a:r>
              <a:rPr lang="pt-BR" altLang="ko-KR" sz="1467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%</a:t>
            </a:r>
            <a:r>
              <a:rPr lang="pt-BR" altLang="ko-KR" sz="1467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</a:t>
            </a:r>
            <a:r>
              <a:rPr lang="pt-BR" altLang="ko-KR" sz="1467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%</a:t>
            </a:r>
            <a:r>
              <a:rPr lang="pt-BR" altLang="ko-KR" sz="1467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</a:t>
            </a:r>
            <a:r>
              <a:rPr lang="pt-BR" altLang="ko-KR" sz="1467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%</a:t>
            </a:r>
            <a:r>
              <a:rPr lang="pt-BR" altLang="ko-KR" sz="1467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llu</a:t>
            </a:r>
            <a:r>
              <a:rPr lang="pt-BR" altLang="ko-KR" sz="1467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\</a:t>
            </a:r>
            <a:r>
              <a:rPr lang="pt-BR" altLang="ko-KR" sz="1467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</a:t>
            </a:r>
            <a:r>
              <a:rPr lang="pt-BR" altLang="ko-KR" sz="1467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</a:t>
            </a:r>
            <a:r>
              <a:rPr lang="pt-BR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num5, num6, num7, num8); </a:t>
            </a:r>
          </a:p>
          <a:p>
            <a:endParaRPr lang="ko-KR" altLang="en-US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system(</a:t>
            </a:r>
            <a:r>
              <a:rPr lang="en-US" altLang="ko-KR" sz="1467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"pause"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</a:p>
          <a:p>
            <a:r>
              <a:rPr lang="en-US" altLang="ko-KR" sz="1467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return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0;</a:t>
            </a:r>
          </a:p>
          <a:p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  <a:endParaRPr lang="ko-KR" altLang="en-US" sz="1467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174658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202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</a:t>
            </a:r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조건부 컴파일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120</a:t>
            </a:fld>
            <a:endParaRPr lang="ko-KR" alt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81D7861-906B-4A31-8E25-C48C56A5014A}"/>
              </a:ext>
            </a:extLst>
          </p:cNvPr>
          <p:cNvSpPr txBox="1">
            <a:spLocks/>
          </p:cNvSpPr>
          <p:nvPr/>
        </p:nvSpPr>
        <p:spPr>
          <a:xfrm>
            <a:off x="573181" y="1115378"/>
            <a:ext cx="11329259" cy="31683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2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기능 설명 및 세부 동작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2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책 등록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- </a:t>
            </a:r>
            <a:r>
              <a:rPr lang="ko-KR" altLang="en-US" sz="12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책 제목과 저자를 </a:t>
            </a:r>
            <a:r>
              <a:rPr lang="ko-KR" altLang="en-US" sz="1200" b="1" dirty="0" err="1">
                <a:latin typeface="Noto Sans KR" panose="020B0200000000000000" pitchFamily="34" charset="-128"/>
                <a:ea typeface="Noto Sans KR" panose="020B0200000000000000" pitchFamily="34" charset="-128"/>
              </a:rPr>
              <a:t>입력받아</a:t>
            </a:r>
            <a:r>
              <a:rPr lang="ko-KR" altLang="en-US" sz="12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 등록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- </a:t>
            </a:r>
            <a:r>
              <a:rPr lang="ko-KR" altLang="en-US" sz="12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책 </a:t>
            </a:r>
            <a:r>
              <a:rPr lang="en-US" altLang="ko-KR" sz="12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ID</a:t>
            </a:r>
            <a:r>
              <a:rPr lang="ko-KR" altLang="en-US" sz="12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는 자동으로 부여되며</a:t>
            </a:r>
            <a:r>
              <a:rPr lang="en-US" altLang="ko-KR" sz="12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, </a:t>
            </a:r>
            <a:r>
              <a:rPr lang="ko-KR" altLang="en-US" sz="12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등록 시 대여 가능 상태로 설정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200" b="1" dirty="0">
              <a:latin typeface="Noto Sans KR" panose="020B0200000000000000" pitchFamily="34" charset="-128"/>
              <a:ea typeface="Noto Sans KR" panose="020B0200000000000000" pitchFamily="34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2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책 대여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- </a:t>
            </a:r>
            <a:r>
              <a:rPr lang="ko-KR" altLang="en-US" sz="12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대여할 책의 </a:t>
            </a:r>
            <a:r>
              <a:rPr lang="en-US" altLang="ko-KR" sz="12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ID</a:t>
            </a:r>
            <a:r>
              <a:rPr lang="ko-KR" altLang="en-US" sz="12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를 </a:t>
            </a:r>
            <a:r>
              <a:rPr lang="ko-KR" altLang="en-US" sz="1200" b="1" dirty="0" err="1">
                <a:latin typeface="Noto Sans KR" panose="020B0200000000000000" pitchFamily="34" charset="-128"/>
                <a:ea typeface="Noto Sans KR" panose="020B0200000000000000" pitchFamily="34" charset="-128"/>
              </a:rPr>
              <a:t>입력받아</a:t>
            </a:r>
            <a:r>
              <a:rPr lang="ko-KR" altLang="en-US" sz="12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 대여 상태로 변경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- </a:t>
            </a:r>
            <a:r>
              <a:rPr lang="ko-KR" altLang="en-US" sz="12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대여 중인 책을 다시 대여 불가</a:t>
            </a:r>
          </a:p>
          <a:p>
            <a:pPr marL="0" indent="0">
              <a:lnSpc>
                <a:spcPct val="100000"/>
              </a:lnSpc>
              <a:buNone/>
            </a:pPr>
            <a:endParaRPr lang="ko-KR" altLang="en-US" sz="1200" b="1" dirty="0">
              <a:latin typeface="Noto Sans KR" panose="020B0200000000000000" pitchFamily="34" charset="-128"/>
              <a:ea typeface="Noto Sans KR" panose="020B0200000000000000" pitchFamily="34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2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책 반납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- </a:t>
            </a:r>
            <a:r>
              <a:rPr lang="ko-KR" altLang="en-US" sz="12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반납할 책의 </a:t>
            </a:r>
            <a:r>
              <a:rPr lang="en-US" altLang="ko-KR" sz="12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ID</a:t>
            </a:r>
            <a:r>
              <a:rPr lang="ko-KR" altLang="en-US" sz="12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를 </a:t>
            </a:r>
            <a:r>
              <a:rPr lang="ko-KR" altLang="en-US" sz="1200" b="1" dirty="0" err="1">
                <a:latin typeface="Noto Sans KR" panose="020B0200000000000000" pitchFamily="34" charset="-128"/>
                <a:ea typeface="Noto Sans KR" panose="020B0200000000000000" pitchFamily="34" charset="-128"/>
              </a:rPr>
              <a:t>입력받아</a:t>
            </a:r>
            <a:r>
              <a:rPr lang="ko-KR" altLang="en-US" sz="12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 대여 가능 상태로 변경</a:t>
            </a:r>
          </a:p>
          <a:p>
            <a:pPr marL="0" indent="0">
              <a:lnSpc>
                <a:spcPct val="100000"/>
              </a:lnSpc>
              <a:buNone/>
            </a:pPr>
            <a:endParaRPr lang="ko-KR" altLang="en-US" sz="1200" b="1" dirty="0">
              <a:latin typeface="Noto Sans KR" panose="020B0200000000000000" pitchFamily="34" charset="-128"/>
              <a:ea typeface="Noto Sans KR" panose="020B0200000000000000" pitchFamily="34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2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전체 책 목록 보기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- </a:t>
            </a:r>
            <a:r>
              <a:rPr lang="ko-KR" altLang="en-US" sz="12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등록된 모든 책 </a:t>
            </a:r>
            <a:r>
              <a:rPr lang="ko-KR" altLang="en-US" sz="1200" b="1">
                <a:latin typeface="Noto Sans KR" panose="020B0200000000000000" pitchFamily="34" charset="-128"/>
                <a:ea typeface="Noto Sans KR" panose="020B0200000000000000" pitchFamily="34" charset="-128"/>
              </a:rPr>
              <a:t>정보를 출력</a:t>
            </a:r>
            <a:r>
              <a:rPr lang="en-US" altLang="ko-KR" sz="1200" b="1">
                <a:latin typeface="Noto Sans KR" panose="020B0200000000000000" pitchFamily="34" charset="-128"/>
                <a:ea typeface="Noto Sans KR" panose="020B0200000000000000" pitchFamily="34" charset="-128"/>
              </a:rPr>
              <a:t>. </a:t>
            </a:r>
            <a:r>
              <a:rPr lang="ko-KR" altLang="en-US" sz="12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책 </a:t>
            </a:r>
            <a:r>
              <a:rPr lang="en-US" altLang="ko-KR" sz="12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ID, </a:t>
            </a:r>
            <a:r>
              <a:rPr lang="ko-KR" altLang="en-US" sz="12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제목</a:t>
            </a:r>
            <a:r>
              <a:rPr lang="en-US" altLang="ko-KR" sz="12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, </a:t>
            </a:r>
            <a:r>
              <a:rPr lang="ko-KR" altLang="en-US" sz="12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저자</a:t>
            </a:r>
            <a:r>
              <a:rPr lang="en-US" altLang="ko-KR" sz="12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, </a:t>
            </a:r>
            <a:r>
              <a:rPr lang="ko-KR" altLang="en-US" sz="12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대여 상태를 표시</a:t>
            </a:r>
          </a:p>
          <a:p>
            <a:pPr marL="0" indent="0">
              <a:lnSpc>
                <a:spcPct val="100000"/>
              </a:lnSpc>
              <a:buNone/>
            </a:pPr>
            <a:endParaRPr lang="ko-KR" altLang="en-US" sz="1200" b="1" dirty="0">
              <a:latin typeface="Noto Sans KR" panose="020B0200000000000000" pitchFamily="34" charset="-128"/>
              <a:ea typeface="Noto Sans KR" panose="020B0200000000000000" pitchFamily="34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2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프로그램 종료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- </a:t>
            </a:r>
            <a:r>
              <a:rPr lang="ko-KR" altLang="en-US" sz="1200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프로그램을 종료</a:t>
            </a:r>
            <a:endParaRPr lang="en-US" sz="1200" b="1" dirty="0">
              <a:latin typeface="Noto Sans KR" panose="020B0200000000000000" pitchFamily="34" charset="-128"/>
              <a:ea typeface="Noto Sans KR" panose="020B0200000000000000" pitchFamily="34" charset="-128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E741866-7CF9-4A7C-B20D-41B8DB81C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402" y="997725"/>
            <a:ext cx="2578249" cy="26390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6256A3C-96B5-42AB-9FC0-4E545DBD6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731" y="997725"/>
            <a:ext cx="2697208" cy="263903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0DFF9D3-C667-4C4C-8A0C-33A48F32D3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7402" y="3852321"/>
            <a:ext cx="2579908" cy="250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1596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202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</a:t>
            </a:r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조건부 컴파일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121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1848A2-0914-4111-9264-E8F4743194EC}"/>
              </a:ext>
            </a:extLst>
          </p:cNvPr>
          <p:cNvSpPr/>
          <p:nvPr/>
        </p:nvSpPr>
        <p:spPr>
          <a:xfrm>
            <a:off x="797442" y="920621"/>
            <a:ext cx="4603614" cy="53860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ko-KR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ko-KR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string.h</a:t>
            </a:r>
            <a:r>
              <a:rPr lang="en-US" altLang="ko-KR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ko-KR" altLang="en-US" sz="800" dirty="0">
              <a:latin typeface="Courier New" panose="02070309020205020404" pitchFamily="49" charset="0"/>
            </a:endParaRPr>
          </a:p>
          <a:p>
            <a:r>
              <a:rPr lang="en-US" altLang="ko-KR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#define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MAX_BOOKS 100</a:t>
            </a:r>
          </a:p>
          <a:p>
            <a:endParaRPr lang="ko-KR" altLang="en-US" sz="800" dirty="0">
              <a:latin typeface="Courier New" panose="02070309020205020404" pitchFamily="49" charset="0"/>
            </a:endParaRPr>
          </a:p>
          <a:p>
            <a:r>
              <a:rPr lang="en-US" altLang="ko-KR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Book 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book_id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0000C0"/>
                </a:solidFill>
                <a:latin typeface="Courier New" panose="02070309020205020404" pitchFamily="49" charset="0"/>
              </a:rPr>
              <a:t>title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[50];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0000C0"/>
                </a:solidFill>
                <a:latin typeface="Courier New" panose="02070309020205020404" pitchFamily="49" charset="0"/>
              </a:rPr>
              <a:t>author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[30];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is_available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endParaRPr lang="ko-KR" altLang="en-US" sz="800" dirty="0">
              <a:latin typeface="Courier New" panose="02070309020205020404" pitchFamily="49" charset="0"/>
            </a:endParaRPr>
          </a:p>
          <a:p>
            <a:r>
              <a:rPr lang="en-US" altLang="ko-KR" sz="8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800" dirty="0">
                <a:solidFill>
                  <a:srgbClr val="3F7F5F"/>
                </a:solidFill>
                <a:latin typeface="Courier New" panose="02070309020205020404" pitchFamily="49" charset="0"/>
              </a:rPr>
              <a:t>책 등록</a:t>
            </a:r>
          </a:p>
          <a:p>
            <a:r>
              <a:rPr lang="en-US" altLang="ko-KR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register_book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Book *books, </a:t>
            </a:r>
            <a:r>
              <a:rPr lang="en-US" altLang="ko-KR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*</a:t>
            </a:r>
            <a:r>
              <a:rPr lang="en-US" altLang="ko-KR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book_count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urier New" panose="02070309020205020404" pitchFamily="49" charset="0"/>
              </a:rPr>
              <a:t>"\n[</a:t>
            </a:r>
            <a:r>
              <a:rPr lang="ko-KR" altLang="en-US" sz="800" dirty="0">
                <a:solidFill>
                  <a:srgbClr val="2A00FF"/>
                </a:solidFill>
                <a:latin typeface="Courier New" panose="02070309020205020404" pitchFamily="49" charset="0"/>
              </a:rPr>
              <a:t>책 등록</a:t>
            </a:r>
            <a:r>
              <a:rPr lang="en-US" altLang="ko-KR" sz="800" dirty="0">
                <a:solidFill>
                  <a:srgbClr val="2A00FF"/>
                </a:solidFill>
                <a:latin typeface="Courier New" panose="02070309020205020404" pitchFamily="49" charset="0"/>
              </a:rPr>
              <a:t>]\n"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Book </a:t>
            </a:r>
            <a:r>
              <a:rPr lang="en-US" altLang="ko-KR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new_book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8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memset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(&amp;</a:t>
            </a:r>
            <a:r>
              <a:rPr lang="en-US" altLang="ko-KR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new_book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, 0, </a:t>
            </a:r>
            <a:r>
              <a:rPr lang="en-US" altLang="ko-KR" sz="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sizeof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new_book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endParaRPr lang="ko-KR" altLang="en-US" sz="800" dirty="0">
              <a:latin typeface="Courier New" panose="02070309020205020404" pitchFamily="49" charset="0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new_book.</a:t>
            </a:r>
            <a:r>
              <a:rPr lang="en-US" altLang="ko-KR" sz="800" dirty="0" err="1">
                <a:solidFill>
                  <a:srgbClr val="0000C0"/>
                </a:solidFill>
                <a:latin typeface="Courier New" panose="02070309020205020404" pitchFamily="49" charset="0"/>
              </a:rPr>
              <a:t>book_id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= *</a:t>
            </a:r>
            <a:r>
              <a:rPr lang="en-US" altLang="ko-KR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book_count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+ 1;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800" dirty="0">
                <a:solidFill>
                  <a:srgbClr val="2A00FF"/>
                </a:solidFill>
                <a:latin typeface="Courier New" panose="02070309020205020404" pitchFamily="49" charset="0"/>
              </a:rPr>
              <a:t>책 제목을 입력하세요</a:t>
            </a:r>
            <a:r>
              <a:rPr lang="en-US" altLang="ko-KR" sz="800" dirty="0">
                <a:solidFill>
                  <a:srgbClr val="2A00FF"/>
                </a:solidFill>
                <a:latin typeface="Courier New" panose="02070309020205020404" pitchFamily="49" charset="0"/>
              </a:rPr>
              <a:t>: "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scanf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urier New" panose="02070309020205020404" pitchFamily="49" charset="0"/>
              </a:rPr>
              <a:t>" %[^\n]"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new_book.</a:t>
            </a:r>
            <a:r>
              <a:rPr lang="en-US" altLang="ko-KR" sz="800" dirty="0" err="1">
                <a:solidFill>
                  <a:srgbClr val="0000C0"/>
                </a:solidFill>
                <a:latin typeface="Courier New" panose="02070309020205020404" pitchFamily="49" charset="0"/>
              </a:rPr>
              <a:t>title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800" dirty="0">
                <a:solidFill>
                  <a:srgbClr val="2A00FF"/>
                </a:solidFill>
                <a:latin typeface="Courier New" panose="02070309020205020404" pitchFamily="49" charset="0"/>
              </a:rPr>
              <a:t>저자를 입력하세요</a:t>
            </a:r>
            <a:r>
              <a:rPr lang="en-US" altLang="ko-KR" sz="800" dirty="0">
                <a:solidFill>
                  <a:srgbClr val="2A00FF"/>
                </a:solidFill>
                <a:latin typeface="Courier New" panose="02070309020205020404" pitchFamily="49" charset="0"/>
              </a:rPr>
              <a:t>: "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scanf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urier New" panose="02070309020205020404" pitchFamily="49" charset="0"/>
              </a:rPr>
              <a:t>" %[^\n]"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new_book.</a:t>
            </a:r>
            <a:r>
              <a:rPr lang="en-US" altLang="ko-KR" sz="800" dirty="0" err="1">
                <a:solidFill>
                  <a:srgbClr val="0000C0"/>
                </a:solidFill>
                <a:latin typeface="Courier New" panose="02070309020205020404" pitchFamily="49" charset="0"/>
              </a:rPr>
              <a:t>author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new_book.</a:t>
            </a:r>
            <a:r>
              <a:rPr lang="en-US" altLang="ko-KR" sz="800" dirty="0" err="1">
                <a:solidFill>
                  <a:srgbClr val="0000C0"/>
                </a:solidFill>
                <a:latin typeface="Courier New" panose="02070309020205020404" pitchFamily="49" charset="0"/>
              </a:rPr>
              <a:t>is_available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= 1;</a:t>
            </a:r>
          </a:p>
          <a:p>
            <a:endParaRPr lang="ko-KR" altLang="en-US" sz="800" dirty="0">
              <a:latin typeface="Courier New" panose="02070309020205020404" pitchFamily="49" charset="0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8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memcpy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(&amp;books[*</a:t>
            </a:r>
            <a:r>
              <a:rPr lang="en-US" altLang="ko-KR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book_count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], &amp;</a:t>
            </a:r>
            <a:r>
              <a:rPr lang="en-US" altLang="ko-KR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new_book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sizeof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Book));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(*</a:t>
            </a:r>
            <a:r>
              <a:rPr lang="en-US" altLang="ko-KR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book_count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)++;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800" dirty="0">
                <a:solidFill>
                  <a:srgbClr val="2A00FF"/>
                </a:solidFill>
                <a:latin typeface="Courier New" panose="02070309020205020404" pitchFamily="49" charset="0"/>
              </a:rPr>
              <a:t>책 등록 완료</a:t>
            </a:r>
            <a:r>
              <a:rPr lang="en-US" altLang="ko-KR" sz="800" dirty="0">
                <a:solidFill>
                  <a:srgbClr val="2A00FF"/>
                </a:solidFill>
                <a:latin typeface="Courier New" panose="02070309020205020404" pitchFamily="49" charset="0"/>
              </a:rPr>
              <a:t>: %s by %s\n"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new_book.</a:t>
            </a:r>
            <a:r>
              <a:rPr lang="en-US" altLang="ko-KR" sz="800" dirty="0" err="1">
                <a:solidFill>
                  <a:srgbClr val="0000C0"/>
                </a:solidFill>
                <a:latin typeface="Courier New" panose="02070309020205020404" pitchFamily="49" charset="0"/>
              </a:rPr>
              <a:t>title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new_book.</a:t>
            </a:r>
            <a:r>
              <a:rPr lang="en-US" altLang="ko-KR" sz="800" dirty="0" err="1">
                <a:solidFill>
                  <a:srgbClr val="0000C0"/>
                </a:solidFill>
                <a:latin typeface="Courier New" panose="02070309020205020404" pitchFamily="49" charset="0"/>
              </a:rPr>
              <a:t>author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ko-KR" altLang="en-US" sz="800" dirty="0">
              <a:latin typeface="Courier New" panose="02070309020205020404" pitchFamily="49" charset="0"/>
            </a:endParaRPr>
          </a:p>
          <a:p>
            <a:r>
              <a:rPr lang="en-US" altLang="ko-KR" sz="8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800" dirty="0">
                <a:solidFill>
                  <a:srgbClr val="3F7F5F"/>
                </a:solidFill>
                <a:latin typeface="Courier New" panose="02070309020205020404" pitchFamily="49" charset="0"/>
              </a:rPr>
              <a:t>책 대여</a:t>
            </a:r>
          </a:p>
          <a:p>
            <a:r>
              <a:rPr lang="en-US" altLang="ko-KR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borrow_book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Book *books, </a:t>
            </a:r>
            <a:r>
              <a:rPr lang="en-US" altLang="ko-KR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*</a:t>
            </a:r>
            <a:r>
              <a:rPr lang="en-US" altLang="ko-KR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book_count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altLang="ko-KR" sz="800" dirty="0">
                <a:solidFill>
                  <a:srgbClr val="3F7F5F"/>
                </a:solidFill>
                <a:latin typeface="Courier New" panose="02070309020205020404" pitchFamily="49" charset="0"/>
              </a:rPr>
              <a:t>    //// </a:t>
            </a:r>
            <a:r>
              <a:rPr lang="ko-KR" altLang="en-US" sz="800" dirty="0">
                <a:solidFill>
                  <a:srgbClr val="3F7F5F"/>
                </a:solidFill>
                <a:latin typeface="Courier New" panose="02070309020205020404" pitchFamily="49" charset="0"/>
              </a:rPr>
              <a:t>함수 내용 작성</a:t>
            </a:r>
            <a:endParaRPr lang="en-US" altLang="ko-KR" sz="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ko-KR" sz="8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800" dirty="0">
                <a:solidFill>
                  <a:srgbClr val="3F7F5F"/>
                </a:solidFill>
                <a:latin typeface="Courier New" panose="02070309020205020404" pitchFamily="49" charset="0"/>
              </a:rPr>
              <a:t>책 반납</a:t>
            </a:r>
            <a:endParaRPr lang="en-US" altLang="ko-KR" sz="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return_book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Book *books, </a:t>
            </a:r>
            <a:r>
              <a:rPr lang="en-US" altLang="ko-KR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*</a:t>
            </a:r>
            <a:r>
              <a:rPr lang="en-US" altLang="ko-KR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book_count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altLang="ko-KR" sz="800" dirty="0">
                <a:solidFill>
                  <a:srgbClr val="3F7F5F"/>
                </a:solidFill>
                <a:latin typeface="Courier New" panose="02070309020205020404" pitchFamily="49" charset="0"/>
              </a:rPr>
              <a:t>    //// </a:t>
            </a:r>
            <a:r>
              <a:rPr lang="ko-KR" altLang="en-US" sz="800" dirty="0">
                <a:solidFill>
                  <a:srgbClr val="3F7F5F"/>
                </a:solidFill>
                <a:latin typeface="Courier New" panose="02070309020205020404" pitchFamily="49" charset="0"/>
              </a:rPr>
              <a:t>함수 내용 작성</a:t>
            </a:r>
            <a:endParaRPr lang="en-US" altLang="ko-KR" sz="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ko-KR" altLang="en-US" sz="800" dirty="0">
              <a:latin typeface="Courier New" panose="02070309020205020404" pitchFamily="49" charset="0"/>
            </a:endParaRPr>
          </a:p>
          <a:p>
            <a:r>
              <a:rPr lang="en-US" altLang="ko-KR" sz="8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800" dirty="0">
                <a:solidFill>
                  <a:srgbClr val="3F7F5F"/>
                </a:solidFill>
                <a:latin typeface="Courier New" panose="02070309020205020404" pitchFamily="49" charset="0"/>
              </a:rPr>
              <a:t>책 목록 출력</a:t>
            </a:r>
          </a:p>
          <a:p>
            <a:r>
              <a:rPr lang="en-US" altLang="ko-KR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show_books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Book *books, </a:t>
            </a:r>
            <a:r>
              <a:rPr lang="en-US" altLang="ko-KR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*</a:t>
            </a:r>
            <a:r>
              <a:rPr lang="en-US" altLang="ko-KR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book_count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altLang="ko-KR" sz="800" dirty="0">
                <a:solidFill>
                  <a:srgbClr val="3F7F5F"/>
                </a:solidFill>
                <a:latin typeface="Courier New" panose="02070309020205020404" pitchFamily="49" charset="0"/>
              </a:rPr>
              <a:t>    //// </a:t>
            </a:r>
            <a:r>
              <a:rPr lang="ko-KR" altLang="en-US" sz="800" dirty="0">
                <a:solidFill>
                  <a:srgbClr val="3F7F5F"/>
                </a:solidFill>
                <a:latin typeface="Courier New" panose="02070309020205020404" pitchFamily="49" charset="0"/>
              </a:rPr>
              <a:t>함수 내용 작성</a:t>
            </a:r>
            <a:endParaRPr lang="en-US" altLang="ko-KR" sz="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0AFEEA-6CBB-4446-BD4B-3E084DFEE1B4}"/>
              </a:ext>
            </a:extLst>
          </p:cNvPr>
          <p:cNvSpPr/>
          <p:nvPr/>
        </p:nvSpPr>
        <p:spPr>
          <a:xfrm>
            <a:off x="5424306" y="920621"/>
            <a:ext cx="5970252" cy="37856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ko-KR" altLang="en-US" sz="800" dirty="0">
              <a:latin typeface="Courier New" panose="02070309020205020404" pitchFamily="49" charset="0"/>
            </a:endParaRPr>
          </a:p>
          <a:p>
            <a:r>
              <a:rPr lang="en-US" altLang="ko-KR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Book books[MAX_BOOKS];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book_count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endParaRPr lang="ko-KR" altLang="en-US" sz="800" dirty="0">
              <a:latin typeface="Courier New" panose="02070309020205020404" pitchFamily="49" charset="0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8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memset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(books, 0, </a:t>
            </a:r>
            <a:r>
              <a:rPr lang="en-US" altLang="ko-KR" sz="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sizeof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(books));</a:t>
            </a:r>
          </a:p>
          <a:p>
            <a:endParaRPr lang="ko-KR" altLang="en-US" sz="800" dirty="0">
              <a:latin typeface="Courier New" panose="02070309020205020404" pitchFamily="49" charset="0"/>
            </a:endParaRPr>
          </a:p>
          <a:p>
            <a:endParaRPr lang="ko-KR" altLang="en-US" sz="800" dirty="0">
              <a:latin typeface="Courier New" panose="02070309020205020404" pitchFamily="49" charset="0"/>
            </a:endParaRPr>
          </a:p>
          <a:p>
            <a:r>
              <a:rPr lang="en-US" altLang="ko-KR" sz="800" dirty="0">
                <a:solidFill>
                  <a:srgbClr val="3F7F5F"/>
                </a:solidFill>
                <a:latin typeface="Courier New" panose="02070309020205020404" pitchFamily="49" charset="0"/>
              </a:rPr>
              <a:t>   //// </a:t>
            </a:r>
            <a:r>
              <a:rPr lang="ko-KR" altLang="en-US" sz="800" dirty="0">
                <a:solidFill>
                  <a:srgbClr val="3F7F5F"/>
                </a:solidFill>
                <a:latin typeface="Courier New" panose="02070309020205020404" pitchFamily="49" charset="0"/>
              </a:rPr>
              <a:t>함수 포인터 선언 </a:t>
            </a:r>
            <a:endParaRPr lang="en-US" altLang="ko-KR" sz="8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endParaRPr lang="ko-KR" altLang="en-US" sz="800" dirty="0">
              <a:latin typeface="Courier New" panose="02070309020205020404" pitchFamily="49" charset="0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choice;</a:t>
            </a:r>
          </a:p>
          <a:p>
            <a:endParaRPr lang="ko-KR" altLang="en-US" sz="800" dirty="0">
              <a:latin typeface="Courier New" panose="02070309020205020404" pitchFamily="49" charset="0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while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(1) {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urier New" panose="02070309020205020404" pitchFamily="49" charset="0"/>
              </a:rPr>
              <a:t>"\n[</a:t>
            </a:r>
            <a:r>
              <a:rPr lang="ko-KR" altLang="en-US" sz="800" dirty="0">
                <a:solidFill>
                  <a:srgbClr val="2A00FF"/>
                </a:solidFill>
                <a:latin typeface="Courier New" panose="02070309020205020404" pitchFamily="49" charset="0"/>
              </a:rPr>
              <a:t>도서관 장부 관리 프로그램</a:t>
            </a:r>
            <a:r>
              <a:rPr lang="en-US" altLang="ko-KR" sz="800" dirty="0">
                <a:solidFill>
                  <a:srgbClr val="2A00FF"/>
                </a:solidFill>
                <a:latin typeface="Courier New" panose="02070309020205020404" pitchFamily="49" charset="0"/>
              </a:rPr>
              <a:t>]\n"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urier New" panose="02070309020205020404" pitchFamily="49" charset="0"/>
              </a:rPr>
              <a:t>"1. </a:t>
            </a:r>
            <a:r>
              <a:rPr lang="ko-KR" altLang="en-US" sz="800" dirty="0">
                <a:solidFill>
                  <a:srgbClr val="2A00FF"/>
                </a:solidFill>
                <a:latin typeface="Courier New" panose="02070309020205020404" pitchFamily="49" charset="0"/>
              </a:rPr>
              <a:t>책 등록</a:t>
            </a:r>
            <a:r>
              <a:rPr lang="en-US" altLang="ko-KR" sz="800" dirty="0">
                <a:solidFill>
                  <a:srgbClr val="2A00FF"/>
                </a:solidFill>
                <a:latin typeface="Courier New" panose="02070309020205020404" pitchFamily="49" charset="0"/>
              </a:rPr>
              <a:t>\n2. </a:t>
            </a:r>
            <a:r>
              <a:rPr lang="ko-KR" altLang="en-US" sz="800" dirty="0">
                <a:solidFill>
                  <a:srgbClr val="2A00FF"/>
                </a:solidFill>
                <a:latin typeface="Courier New" panose="02070309020205020404" pitchFamily="49" charset="0"/>
              </a:rPr>
              <a:t>책 대여</a:t>
            </a:r>
            <a:r>
              <a:rPr lang="en-US" altLang="ko-KR" sz="800" dirty="0">
                <a:solidFill>
                  <a:srgbClr val="2A00FF"/>
                </a:solidFill>
                <a:latin typeface="Courier New" panose="02070309020205020404" pitchFamily="49" charset="0"/>
              </a:rPr>
              <a:t>\n3. </a:t>
            </a:r>
            <a:r>
              <a:rPr lang="ko-KR" altLang="en-US" sz="800" dirty="0">
                <a:solidFill>
                  <a:srgbClr val="2A00FF"/>
                </a:solidFill>
                <a:latin typeface="Courier New" panose="02070309020205020404" pitchFamily="49" charset="0"/>
              </a:rPr>
              <a:t>책 반납</a:t>
            </a:r>
            <a:r>
              <a:rPr lang="en-US" altLang="ko-KR" sz="800" dirty="0">
                <a:solidFill>
                  <a:srgbClr val="2A00FF"/>
                </a:solidFill>
                <a:latin typeface="Courier New" panose="02070309020205020404" pitchFamily="49" charset="0"/>
              </a:rPr>
              <a:t>\n4. </a:t>
            </a:r>
            <a:r>
              <a:rPr lang="ko-KR" altLang="en-US" sz="800" dirty="0">
                <a:solidFill>
                  <a:srgbClr val="2A00FF"/>
                </a:solidFill>
                <a:latin typeface="Courier New" panose="02070309020205020404" pitchFamily="49" charset="0"/>
              </a:rPr>
              <a:t>전체 책 목록 보기</a:t>
            </a:r>
            <a:r>
              <a:rPr lang="en-US" altLang="ko-KR" sz="800" dirty="0">
                <a:solidFill>
                  <a:srgbClr val="2A00FF"/>
                </a:solidFill>
                <a:latin typeface="Courier New" panose="02070309020205020404" pitchFamily="49" charset="0"/>
              </a:rPr>
              <a:t>\n5. </a:t>
            </a:r>
            <a:r>
              <a:rPr lang="ko-KR" altLang="en-US" sz="800" dirty="0">
                <a:solidFill>
                  <a:srgbClr val="2A00FF"/>
                </a:solidFill>
                <a:latin typeface="Courier New" panose="02070309020205020404" pitchFamily="49" charset="0"/>
              </a:rPr>
              <a:t>종료</a:t>
            </a:r>
            <a:r>
              <a:rPr lang="en-US" altLang="ko-KR" sz="800" dirty="0">
                <a:solidFill>
                  <a:srgbClr val="2A00FF"/>
                </a:solidFill>
                <a:latin typeface="Courier New" panose="02070309020205020404" pitchFamily="49" charset="0"/>
              </a:rPr>
              <a:t>\n"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800" dirty="0">
                <a:solidFill>
                  <a:srgbClr val="2A00FF"/>
                </a:solidFill>
                <a:latin typeface="Courier New" panose="02070309020205020404" pitchFamily="49" charset="0"/>
              </a:rPr>
              <a:t>메뉴를 선택하세요</a:t>
            </a:r>
            <a:r>
              <a:rPr lang="en-US" altLang="ko-KR" sz="800" dirty="0">
                <a:solidFill>
                  <a:srgbClr val="2A00FF"/>
                </a:solidFill>
                <a:latin typeface="Courier New" panose="02070309020205020404" pitchFamily="49" charset="0"/>
              </a:rPr>
              <a:t>: "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scanf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urier New" panose="02070309020205020404" pitchFamily="49" charset="0"/>
              </a:rPr>
              <a:t>"%d"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, &amp;choice);</a:t>
            </a:r>
          </a:p>
          <a:p>
            <a:endParaRPr lang="ko-KR" altLang="en-US" sz="800" dirty="0">
              <a:latin typeface="Courier New" panose="02070309020205020404" pitchFamily="49" charset="0"/>
            </a:endParaRPr>
          </a:p>
          <a:p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(choice == 5) </a:t>
            </a:r>
            <a:r>
              <a:rPr lang="en-US" altLang="ko-KR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break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(choice &lt; 1 || choice &gt; 4) {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ko-KR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800" dirty="0">
                <a:solidFill>
                  <a:srgbClr val="2A00FF"/>
                </a:solidFill>
                <a:latin typeface="Courier New" panose="02070309020205020404" pitchFamily="49" charset="0"/>
              </a:rPr>
              <a:t>잘못된 입력입니다</a:t>
            </a:r>
            <a:r>
              <a:rPr lang="en-US" altLang="ko-KR" sz="800" dirty="0">
                <a:solidFill>
                  <a:srgbClr val="2A00FF"/>
                </a:solidFill>
                <a:latin typeface="Courier New" panose="02070309020205020404" pitchFamily="49" charset="0"/>
              </a:rPr>
              <a:t>.\n"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ko-KR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continue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ko-KR" altLang="en-US" sz="800" dirty="0">
              <a:latin typeface="Courier New" panose="02070309020205020404" pitchFamily="49" charset="0"/>
            </a:endParaRPr>
          </a:p>
          <a:p>
            <a:r>
              <a:rPr lang="en-US" altLang="ko-KR" sz="800" dirty="0">
                <a:solidFill>
                  <a:srgbClr val="3F7F5F"/>
                </a:solidFill>
                <a:latin typeface="Courier New" panose="02070309020205020404" pitchFamily="49" charset="0"/>
              </a:rPr>
              <a:t>       //// </a:t>
            </a:r>
            <a:r>
              <a:rPr lang="ko-KR" altLang="en-US" sz="800" dirty="0">
                <a:solidFill>
                  <a:srgbClr val="3F7F5F"/>
                </a:solidFill>
                <a:latin typeface="Courier New" panose="02070309020205020404" pitchFamily="49" charset="0"/>
              </a:rPr>
              <a:t>함수 호출</a:t>
            </a:r>
          </a:p>
          <a:p>
            <a:r>
              <a:rPr lang="ko-KR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ko-KR" altLang="en-US" sz="800" dirty="0">
              <a:latin typeface="Courier New" panose="02070309020205020404" pitchFamily="49" charset="0"/>
            </a:endParaRPr>
          </a:p>
          <a:p>
            <a:r>
              <a:rPr lang="ko-KR" alt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8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800" dirty="0">
                <a:solidFill>
                  <a:srgbClr val="2A00FF"/>
                </a:solidFill>
                <a:latin typeface="Courier New" panose="02070309020205020404" pitchFamily="49" charset="0"/>
              </a:rPr>
              <a:t>프로그램을 종료합니다</a:t>
            </a:r>
            <a:r>
              <a:rPr lang="en-US" altLang="ko-KR" sz="800" dirty="0">
                <a:solidFill>
                  <a:srgbClr val="2A00FF"/>
                </a:solidFill>
                <a:latin typeface="Courier New" panose="02070309020205020404" pitchFamily="49" charset="0"/>
              </a:rPr>
              <a:t>.\n"</a:t>
            </a:r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altLang="ko-KR" sz="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572384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7220" y="2956560"/>
            <a:ext cx="3255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+mn-lt"/>
                <a:ea typeface="Noto Sans CJK KR Bold" panose="020B0800000000000000" pitchFamily="34" charset="-127"/>
              </a:rPr>
              <a:t>Thank You</a:t>
            </a:r>
            <a:endParaRPr lang="ko-KR" altLang="en-US" sz="4800" b="1" dirty="0">
              <a:latin typeface="+mn-lt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5111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자료형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07852D4-381E-4FDE-A512-D0CB580B0403}"/>
              </a:ext>
            </a:extLst>
          </p:cNvPr>
          <p:cNvGraphicFramePr>
            <a:graphicFrameLocks noGrp="1"/>
          </p:cNvGraphicFramePr>
          <p:nvPr/>
        </p:nvGraphicFramePr>
        <p:xfrm>
          <a:off x="1295467" y="1145253"/>
          <a:ext cx="5965887" cy="2103120"/>
        </p:xfrm>
        <a:graphic>
          <a:graphicData uri="http://schemas.openxmlformats.org/drawingml/2006/table">
            <a:tbl>
              <a:tblPr/>
              <a:tblGrid>
                <a:gridCol w="1988629">
                  <a:extLst>
                    <a:ext uri="{9D8B030D-6E8A-4147-A177-3AD203B41FA5}">
                      <a16:colId xmlns:a16="http://schemas.microsoft.com/office/drawing/2014/main" val="2182839963"/>
                    </a:ext>
                  </a:extLst>
                </a:gridCol>
                <a:gridCol w="1988629">
                  <a:extLst>
                    <a:ext uri="{9D8B030D-6E8A-4147-A177-3AD203B41FA5}">
                      <a16:colId xmlns:a16="http://schemas.microsoft.com/office/drawing/2014/main" val="1047570045"/>
                    </a:ext>
                  </a:extLst>
                </a:gridCol>
                <a:gridCol w="1988629">
                  <a:extLst>
                    <a:ext uri="{9D8B030D-6E8A-4147-A177-3AD203B41FA5}">
                      <a16:colId xmlns:a16="http://schemas.microsoft.com/office/drawing/2014/main" val="2473591283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0" dirty="0" err="1"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자료형</a:t>
                      </a:r>
                      <a:r>
                        <a:rPr lang="ko-KR" altLang="en-US" sz="1500" b="0" dirty="0"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 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32 bit OS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64bit OS 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81346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 </a:t>
                      </a:r>
                      <a:r>
                        <a:rPr lang="en-US" sz="1500" b="0" dirty="0" err="1"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int</a:t>
                      </a:r>
                      <a:endParaRPr lang="en-US" sz="1500" b="0" dirty="0">
                        <a:effectLst/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 32 bit (4 Byte)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 32 bit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488008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 short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 16 bit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 16 bit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565662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 long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 32 bit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solidFill>
                            <a:srgbClr val="FF0000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 64 bit</a:t>
                      </a:r>
                      <a:endParaRPr lang="en-US" sz="1500" b="0">
                        <a:effectLst/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853967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 longlong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 64 bit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>
                          <a:solidFill>
                            <a:srgbClr val="FF0000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 64 bit</a:t>
                      </a:r>
                      <a:endParaRPr lang="en-US" sz="1500" b="0">
                        <a:effectLst/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41427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 pointer (*)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 32 bit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FF0000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 64 bit</a:t>
                      </a:r>
                      <a:endParaRPr lang="en-US" sz="1500" b="0" dirty="0">
                        <a:effectLst/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323128"/>
                  </a:ext>
                </a:extLst>
              </a:tr>
            </a:tbl>
          </a:graphicData>
        </a:graphic>
      </p:graphicFrame>
      <p:pic>
        <p:nvPicPr>
          <p:cNvPr id="5" name="Picture 3" descr="윈도우10 32비트 64비트 확인방법!">
            <a:extLst>
              <a:ext uri="{FF2B5EF4-FFF2-40B4-BE49-F238E27FC236}">
                <a16:creationId xmlns:a16="http://schemas.microsoft.com/office/drawing/2014/main" id="{BFA54938-A32C-464D-BD3D-05B4FEEFB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6DCFF6"/>
              </a:clrFrom>
              <a:clrTo>
                <a:srgbClr val="6DCF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11"/>
          <a:stretch/>
        </p:blipFill>
        <p:spPr bwMode="auto">
          <a:xfrm>
            <a:off x="8039203" y="1197630"/>
            <a:ext cx="2500780" cy="222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형 설명선 5">
            <a:extLst>
              <a:ext uri="{FF2B5EF4-FFF2-40B4-BE49-F238E27FC236}">
                <a16:creationId xmlns:a16="http://schemas.microsoft.com/office/drawing/2014/main" id="{BD6B585A-DB78-4F1D-8E98-2D4B145182AC}"/>
              </a:ext>
            </a:extLst>
          </p:cNvPr>
          <p:cNvSpPr/>
          <p:nvPr/>
        </p:nvSpPr>
        <p:spPr>
          <a:xfrm>
            <a:off x="8454845" y="898895"/>
            <a:ext cx="1598468" cy="457915"/>
          </a:xfrm>
          <a:prstGeom prst="wedgeEllipseCallou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Long Type?</a:t>
            </a:r>
            <a:endParaRPr lang="ko-KR" altLang="en-US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3D0BBF-0B49-4FB3-B3C8-3774E7605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67" y="3420539"/>
            <a:ext cx="4597731" cy="2913509"/>
          </a:xfrm>
          <a:prstGeom prst="rect">
            <a:avLst/>
          </a:prstGeom>
        </p:spPr>
      </p:pic>
      <p:pic>
        <p:nvPicPr>
          <p:cNvPr id="8" name="Picture 2" descr="강남스타일 유튜브 페이지서 발견한 &amp;#39;이스터에그&amp;#39; | 위키트리">
            <a:extLst>
              <a:ext uri="{FF2B5EF4-FFF2-40B4-BE49-F238E27FC236}">
                <a16:creationId xmlns:a16="http://schemas.microsoft.com/office/drawing/2014/main" id="{E1BDE13E-D6C4-42EB-857A-4040CC3DA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076" y="3610005"/>
            <a:ext cx="3996729" cy="253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619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자료형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675E59-60A0-458E-BABF-792E7B038EF7}"/>
              </a:ext>
            </a:extLst>
          </p:cNvPr>
          <p:cNvSpPr txBox="1"/>
          <p:nvPr/>
        </p:nvSpPr>
        <p:spPr>
          <a:xfrm>
            <a:off x="727910" y="1371599"/>
            <a:ext cx="9799722" cy="4806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나이를 저장하기 위한 변수를 선언해야 합니다</a:t>
            </a:r>
            <a:r>
              <a:rPr lang="en-US" altLang="ko-KR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차량의 속도를 저장하기 위한 변수를 선언해야 합니다</a:t>
            </a:r>
            <a:r>
              <a:rPr lang="en-US" altLang="ko-KR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차량 스티어링 휠 각을 저장하는 변수를 선언해야 합니다</a:t>
            </a:r>
            <a:r>
              <a:rPr lang="en-US" altLang="ko-KR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주사위를  던집니다</a:t>
            </a:r>
            <a:r>
              <a:rPr lang="en-US" altLang="ko-KR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최근 </a:t>
            </a:r>
            <a:r>
              <a:rPr lang="en-US" altLang="ko-KR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100</a:t>
            </a:r>
            <a:r>
              <a:rPr lang="ko-KR" altLang="en-US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개의 합을 저장하는 변수를 선언해야 합니다</a:t>
            </a:r>
            <a:r>
              <a:rPr lang="en-US" altLang="ko-KR" sz="24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endParaRPr lang="ko-KR" altLang="en-US" sz="3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8703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자료형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FE0C17-4697-418D-92DA-0FEBD7319645}"/>
              </a:ext>
            </a:extLst>
          </p:cNvPr>
          <p:cNvSpPr/>
          <p:nvPr/>
        </p:nvSpPr>
        <p:spPr>
          <a:xfrm>
            <a:off x="3455706" y="2090172"/>
            <a:ext cx="5280587" cy="2677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start = clock();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 iterations; 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a = 314;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b = 20;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result = a * b;</a:t>
            </a:r>
          </a:p>
          <a:p>
            <a:r>
              <a:rPr lang="en-US" altLang="ko-KR" sz="1400" u="sng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end = clock();</a:t>
            </a:r>
          </a:p>
          <a:p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Int 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 20ms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Long </a:t>
            </a:r>
            <a:r>
              <a:rPr lang="en-US" altLang="ko-KR" sz="1400" dirty="0" err="1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long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?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Float ? 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Double ?</a:t>
            </a:r>
          </a:p>
        </p:txBody>
      </p:sp>
    </p:spTree>
    <p:extLst>
      <p:ext uri="{BB962C8B-B14F-4D97-AF65-F5344CB8AC3E}">
        <p14:creationId xmlns:p14="http://schemas.microsoft.com/office/powerpoint/2010/main" val="2024498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자료형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C94690-5135-48DB-A30F-B8BCD20DBFDE}"/>
              </a:ext>
            </a:extLst>
          </p:cNvPr>
          <p:cNvSpPr/>
          <p:nvPr/>
        </p:nvSpPr>
        <p:spPr>
          <a:xfrm>
            <a:off x="3530694" y="2090172"/>
            <a:ext cx="5280587" cy="2677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start = clock();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 iterations; 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a = 314;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b = 20;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result = a * b;</a:t>
            </a:r>
          </a:p>
          <a:p>
            <a:r>
              <a:rPr lang="en-US" altLang="ko-KR" sz="1400" u="sng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end = clock();</a:t>
            </a:r>
          </a:p>
          <a:p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Int  =&gt; 20ms</a:t>
            </a:r>
            <a:endParaRPr lang="en-US" altLang="ko-KR" sz="1400" dirty="0">
              <a:solidFill>
                <a:srgbClr val="FF0000"/>
              </a:solidFill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Long </a:t>
            </a:r>
            <a:r>
              <a:rPr lang="en-US" altLang="ko-KR" sz="1400" dirty="0" err="1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long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?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Float ? 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Double ?</a:t>
            </a:r>
          </a:p>
        </p:txBody>
      </p:sp>
    </p:spTree>
    <p:extLst>
      <p:ext uri="{BB962C8B-B14F-4D97-AF65-F5344CB8AC3E}">
        <p14:creationId xmlns:p14="http://schemas.microsoft.com/office/powerpoint/2010/main" val="4041135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실습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90085F-814C-4B3F-8677-DD014E6E0380}"/>
              </a:ext>
            </a:extLst>
          </p:cNvPr>
          <p:cNvSpPr/>
          <p:nvPr/>
        </p:nvSpPr>
        <p:spPr>
          <a:xfrm>
            <a:off x="1278993" y="2234655"/>
            <a:ext cx="4608512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stdio.h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</a:p>
          <a:p>
            <a:r>
              <a:rPr lang="en-US" altLang="ko-KR" sz="14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stdlib.h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main() {</a:t>
            </a:r>
          </a:p>
          <a:p>
            <a:endParaRPr lang="en-US" altLang="ko-KR" sz="14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4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4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4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4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  <a:endParaRPr lang="ko-KR" altLang="en-US" sz="14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A06A0-2102-4115-AA90-B5840F126F60}"/>
              </a:ext>
            </a:extLst>
          </p:cNvPr>
          <p:cNvSpPr txBox="1"/>
          <p:nvPr/>
        </p:nvSpPr>
        <p:spPr>
          <a:xfrm>
            <a:off x="1278993" y="908720"/>
            <a:ext cx="7715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※ 5</a:t>
            </a:r>
            <a:r>
              <a:rPr lang="ko-KR" altLang="en-US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인분을 시키면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</a:t>
            </a:r>
            <a:r>
              <a:rPr lang="ko-KR" altLang="en-US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인분을 서비스로 주는 부대찌개 집이 있다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1. 20</a:t>
            </a:r>
            <a:r>
              <a:rPr lang="ko-KR" altLang="en-US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인분을 시킬 경우 몇인분을 먹을 수 있는가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</a:p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2. 20</a:t>
            </a:r>
            <a:r>
              <a:rPr lang="ko-KR" altLang="en-US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인분을 먹기 위해선 몇인분을 시켜야 하는가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</a:p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- 5</a:t>
            </a:r>
            <a:r>
              <a:rPr lang="ko-KR" altLang="en-US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인분은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X</a:t>
            </a:r>
            <a:r>
              <a:rPr lang="ko-KR" altLang="en-US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인분으로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1</a:t>
            </a:r>
            <a:r>
              <a:rPr lang="ko-KR" altLang="en-US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인분은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Y</a:t>
            </a:r>
            <a:r>
              <a:rPr lang="ko-KR" altLang="en-US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인분으로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20</a:t>
            </a:r>
            <a:r>
              <a:rPr lang="ko-KR" altLang="en-US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인분은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Z</a:t>
            </a:r>
            <a:r>
              <a:rPr lang="ko-KR" altLang="en-US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인분으로 변화할 수 있다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  <a:endParaRPr lang="ko-KR" altLang="en-US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7C28D0-14EF-42E7-A9DA-0F8FCA872D12}"/>
              </a:ext>
            </a:extLst>
          </p:cNvPr>
          <p:cNvSpPr/>
          <p:nvPr/>
        </p:nvSpPr>
        <p:spPr>
          <a:xfrm>
            <a:off x="1278993" y="4365104"/>
            <a:ext cx="6408712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stdio.h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</a:p>
          <a:p>
            <a:r>
              <a:rPr lang="en-US" altLang="ko-KR" sz="14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stdlib.h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main() {</a:t>
            </a:r>
          </a:p>
          <a:p>
            <a:endParaRPr lang="en-US" altLang="ko-KR" sz="14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4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4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4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4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905E61-1B89-4A3F-9685-B896A651F0DE}"/>
              </a:ext>
            </a:extLst>
          </p:cNvPr>
          <p:cNvSpPr/>
          <p:nvPr/>
        </p:nvSpPr>
        <p:spPr>
          <a:xfrm>
            <a:off x="1495017" y="2924944"/>
            <a:ext cx="424847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956411-801E-4D65-B903-A1021391CE85}"/>
              </a:ext>
            </a:extLst>
          </p:cNvPr>
          <p:cNvSpPr/>
          <p:nvPr/>
        </p:nvSpPr>
        <p:spPr>
          <a:xfrm>
            <a:off x="1495017" y="5085184"/>
            <a:ext cx="576064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math.h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algn="ctr"/>
            <a:r>
              <a:rPr lang="en-US" altLang="ko-KR" dirty="0">
                <a:solidFill>
                  <a:srgbClr val="000000"/>
                </a:solidFill>
                <a:latin typeface="+mn-ea"/>
              </a:rPr>
              <a:t>ceil(order) 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9001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자료형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76149D-8BC2-496E-8515-FBA4AC48619F}"/>
              </a:ext>
            </a:extLst>
          </p:cNvPr>
          <p:cNvSpPr/>
          <p:nvPr/>
        </p:nvSpPr>
        <p:spPr>
          <a:xfrm>
            <a:off x="815413" y="1354089"/>
            <a:ext cx="5598048" cy="122116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67" dirty="0">
                <a:solidFill>
                  <a:srgbClr val="0000FF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char</a:t>
            </a:r>
            <a:r>
              <a:rPr lang="en-US" altLang="ko-KR" sz="1467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</a:t>
            </a:r>
            <a:r>
              <a:rPr lang="en-US" altLang="ko-KR" sz="1467" dirty="0" err="1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charType</a:t>
            </a:r>
            <a:r>
              <a:rPr lang="en-US" altLang="ko-KR" sz="1467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= 1;</a:t>
            </a:r>
          </a:p>
          <a:p>
            <a:r>
              <a:rPr lang="en-US" altLang="ko-KR" sz="1467" dirty="0" err="1">
                <a:solidFill>
                  <a:srgbClr val="0000FF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int</a:t>
            </a:r>
            <a:r>
              <a:rPr lang="en-US" altLang="ko-KR" sz="1467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</a:t>
            </a:r>
            <a:r>
              <a:rPr lang="en-US" altLang="ko-KR" sz="1467" dirty="0" err="1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intType</a:t>
            </a:r>
            <a:r>
              <a:rPr lang="en-US" altLang="ko-KR" sz="1467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= 4;</a:t>
            </a:r>
          </a:p>
          <a:p>
            <a:r>
              <a:rPr lang="en-US" altLang="ko-KR" sz="1467" dirty="0">
                <a:solidFill>
                  <a:srgbClr val="2B91AF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uint16_t</a:t>
            </a:r>
            <a:r>
              <a:rPr lang="en-US" altLang="ko-KR" sz="1467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uint16Type = 1;</a:t>
            </a:r>
          </a:p>
          <a:p>
            <a:r>
              <a:rPr lang="en-US" altLang="ko-KR" sz="1467" dirty="0" err="1">
                <a:solidFill>
                  <a:srgbClr val="0000FF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int</a:t>
            </a:r>
            <a:r>
              <a:rPr lang="en-US" altLang="ko-KR" sz="1467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intType2 = -1;</a:t>
            </a:r>
          </a:p>
          <a:p>
            <a:r>
              <a:rPr lang="en-US" altLang="ko-KR" sz="1467" dirty="0" err="1">
                <a:solidFill>
                  <a:srgbClr val="0000FF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int</a:t>
            </a:r>
            <a:r>
              <a:rPr lang="en-US" altLang="ko-KR" sz="1467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intType2 = -4;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4B4B4B5-CC8A-4D6C-8710-FC709BA6C79F}"/>
              </a:ext>
            </a:extLst>
          </p:cNvPr>
          <p:cNvGraphicFramePr>
            <a:graphicFrameLocks noGrp="1"/>
          </p:cNvGraphicFramePr>
          <p:nvPr/>
        </p:nvGraphicFramePr>
        <p:xfrm>
          <a:off x="815413" y="3618029"/>
          <a:ext cx="10945211" cy="23072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1307">
                  <a:extLst>
                    <a:ext uri="{9D8B030D-6E8A-4147-A177-3AD203B41FA5}">
                      <a16:colId xmlns:a16="http://schemas.microsoft.com/office/drawing/2014/main" val="1117315327"/>
                    </a:ext>
                  </a:extLst>
                </a:gridCol>
                <a:gridCol w="503369">
                  <a:extLst>
                    <a:ext uri="{9D8B030D-6E8A-4147-A177-3AD203B41FA5}">
                      <a16:colId xmlns:a16="http://schemas.microsoft.com/office/drawing/2014/main" val="3803383732"/>
                    </a:ext>
                  </a:extLst>
                </a:gridCol>
                <a:gridCol w="503369">
                  <a:extLst>
                    <a:ext uri="{9D8B030D-6E8A-4147-A177-3AD203B41FA5}">
                      <a16:colId xmlns:a16="http://schemas.microsoft.com/office/drawing/2014/main" val="4076207856"/>
                    </a:ext>
                  </a:extLst>
                </a:gridCol>
                <a:gridCol w="503369">
                  <a:extLst>
                    <a:ext uri="{9D8B030D-6E8A-4147-A177-3AD203B41FA5}">
                      <a16:colId xmlns:a16="http://schemas.microsoft.com/office/drawing/2014/main" val="2965749058"/>
                    </a:ext>
                  </a:extLst>
                </a:gridCol>
                <a:gridCol w="503369">
                  <a:extLst>
                    <a:ext uri="{9D8B030D-6E8A-4147-A177-3AD203B41FA5}">
                      <a16:colId xmlns:a16="http://schemas.microsoft.com/office/drawing/2014/main" val="3277931317"/>
                    </a:ext>
                  </a:extLst>
                </a:gridCol>
                <a:gridCol w="503369">
                  <a:extLst>
                    <a:ext uri="{9D8B030D-6E8A-4147-A177-3AD203B41FA5}">
                      <a16:colId xmlns:a16="http://schemas.microsoft.com/office/drawing/2014/main" val="3552411715"/>
                    </a:ext>
                  </a:extLst>
                </a:gridCol>
                <a:gridCol w="503369">
                  <a:extLst>
                    <a:ext uri="{9D8B030D-6E8A-4147-A177-3AD203B41FA5}">
                      <a16:colId xmlns:a16="http://schemas.microsoft.com/office/drawing/2014/main" val="2282736802"/>
                    </a:ext>
                  </a:extLst>
                </a:gridCol>
                <a:gridCol w="503369">
                  <a:extLst>
                    <a:ext uri="{9D8B030D-6E8A-4147-A177-3AD203B41FA5}">
                      <a16:colId xmlns:a16="http://schemas.microsoft.com/office/drawing/2014/main" val="3704798137"/>
                    </a:ext>
                  </a:extLst>
                </a:gridCol>
                <a:gridCol w="503369">
                  <a:extLst>
                    <a:ext uri="{9D8B030D-6E8A-4147-A177-3AD203B41FA5}">
                      <a16:colId xmlns:a16="http://schemas.microsoft.com/office/drawing/2014/main" val="2632948510"/>
                    </a:ext>
                  </a:extLst>
                </a:gridCol>
                <a:gridCol w="503369">
                  <a:extLst>
                    <a:ext uri="{9D8B030D-6E8A-4147-A177-3AD203B41FA5}">
                      <a16:colId xmlns:a16="http://schemas.microsoft.com/office/drawing/2014/main" val="3109200072"/>
                    </a:ext>
                  </a:extLst>
                </a:gridCol>
                <a:gridCol w="503369">
                  <a:extLst>
                    <a:ext uri="{9D8B030D-6E8A-4147-A177-3AD203B41FA5}">
                      <a16:colId xmlns:a16="http://schemas.microsoft.com/office/drawing/2014/main" val="980064111"/>
                    </a:ext>
                  </a:extLst>
                </a:gridCol>
                <a:gridCol w="503369">
                  <a:extLst>
                    <a:ext uri="{9D8B030D-6E8A-4147-A177-3AD203B41FA5}">
                      <a16:colId xmlns:a16="http://schemas.microsoft.com/office/drawing/2014/main" val="683499810"/>
                    </a:ext>
                  </a:extLst>
                </a:gridCol>
                <a:gridCol w="503369">
                  <a:extLst>
                    <a:ext uri="{9D8B030D-6E8A-4147-A177-3AD203B41FA5}">
                      <a16:colId xmlns:a16="http://schemas.microsoft.com/office/drawing/2014/main" val="1334446421"/>
                    </a:ext>
                  </a:extLst>
                </a:gridCol>
                <a:gridCol w="503369">
                  <a:extLst>
                    <a:ext uri="{9D8B030D-6E8A-4147-A177-3AD203B41FA5}">
                      <a16:colId xmlns:a16="http://schemas.microsoft.com/office/drawing/2014/main" val="4136984704"/>
                    </a:ext>
                  </a:extLst>
                </a:gridCol>
                <a:gridCol w="503369">
                  <a:extLst>
                    <a:ext uri="{9D8B030D-6E8A-4147-A177-3AD203B41FA5}">
                      <a16:colId xmlns:a16="http://schemas.microsoft.com/office/drawing/2014/main" val="1180424338"/>
                    </a:ext>
                  </a:extLst>
                </a:gridCol>
                <a:gridCol w="503369">
                  <a:extLst>
                    <a:ext uri="{9D8B030D-6E8A-4147-A177-3AD203B41FA5}">
                      <a16:colId xmlns:a16="http://schemas.microsoft.com/office/drawing/2014/main" val="274201432"/>
                    </a:ext>
                  </a:extLst>
                </a:gridCol>
                <a:gridCol w="503369">
                  <a:extLst>
                    <a:ext uri="{9D8B030D-6E8A-4147-A177-3AD203B41FA5}">
                      <a16:colId xmlns:a16="http://schemas.microsoft.com/office/drawing/2014/main" val="1235892739"/>
                    </a:ext>
                  </a:extLst>
                </a:gridCol>
              </a:tblGrid>
              <a:tr h="384541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15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14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13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12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11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10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9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8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7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6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5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4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3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2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0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088043"/>
                  </a:ext>
                </a:extLst>
              </a:tr>
              <a:tr h="384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err="1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charType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b="1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0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0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0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0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0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0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0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985404"/>
                  </a:ext>
                </a:extLst>
              </a:tr>
              <a:tr h="384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err="1">
                          <a:solidFill>
                            <a:srgbClr val="000000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intType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243339"/>
                  </a:ext>
                </a:extLst>
              </a:tr>
              <a:tr h="384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rgbClr val="000000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uint16Type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999047"/>
                  </a:ext>
                </a:extLst>
              </a:tr>
              <a:tr h="384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rgbClr val="000000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intType2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74176"/>
                  </a:ext>
                </a:extLst>
              </a:tr>
              <a:tr h="3845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rgbClr val="000000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intType3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872170"/>
                  </a:ext>
                </a:extLst>
              </a:tr>
            </a:tbl>
          </a:graphicData>
        </a:graphic>
      </p:graphicFrame>
      <p:sp>
        <p:nvSpPr>
          <p:cNvPr id="6" name="아래쪽 화살표 6">
            <a:extLst>
              <a:ext uri="{FF2B5EF4-FFF2-40B4-BE49-F238E27FC236}">
                <a16:creationId xmlns:a16="http://schemas.microsoft.com/office/drawing/2014/main" id="{122C6E4B-872C-4F7E-AC21-CB57F19ADF88}"/>
              </a:ext>
            </a:extLst>
          </p:cNvPr>
          <p:cNvSpPr/>
          <p:nvPr/>
        </p:nvSpPr>
        <p:spPr>
          <a:xfrm>
            <a:off x="3217163" y="2832496"/>
            <a:ext cx="480053" cy="500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BC627F-C6EA-4D1D-AB5E-07636C4D1ECE}"/>
              </a:ext>
            </a:extLst>
          </p:cNvPr>
          <p:cNvSpPr/>
          <p:nvPr/>
        </p:nvSpPr>
        <p:spPr>
          <a:xfrm>
            <a:off x="3951431" y="2845321"/>
            <a:ext cx="111761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67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부호 비트</a:t>
            </a:r>
            <a:endParaRPr lang="ko-KR" altLang="en-US" sz="1867" dirty="0">
              <a:latin typeface="Noto Sans KR" panose="020B0200000000000000" pitchFamily="34" charset="-128"/>
              <a:ea typeface="Noto Sans KR" panose="020B0200000000000000" pitchFamily="34" charset="-128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A276F1-5A44-4D99-B871-9F82E1FA44C7}"/>
              </a:ext>
            </a:extLst>
          </p:cNvPr>
          <p:cNvSpPr/>
          <p:nvPr/>
        </p:nvSpPr>
        <p:spPr>
          <a:xfrm>
            <a:off x="3697216" y="5555001"/>
            <a:ext cx="8063413" cy="370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quiz</a:t>
            </a:r>
            <a:endParaRPr lang="ko-KR" altLang="en-US" sz="1867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EDDEFA-D848-453B-865A-8763374A953D}"/>
              </a:ext>
            </a:extLst>
          </p:cNvPr>
          <p:cNvSpPr/>
          <p:nvPr/>
        </p:nvSpPr>
        <p:spPr>
          <a:xfrm>
            <a:off x="7831384" y="1548949"/>
            <a:ext cx="2935932" cy="1446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67" b="1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음수로 변경하는 방법</a:t>
            </a:r>
            <a:endParaRPr lang="en-US" altLang="ko-KR" sz="1467" b="1" dirty="0">
              <a:solidFill>
                <a:srgbClr val="000000"/>
              </a:solidFill>
              <a:latin typeface="Noto Sans KR" panose="020B0200000000000000" pitchFamily="34" charset="-128"/>
              <a:ea typeface="Noto Sans KR" panose="020B0200000000000000" pitchFamily="34" charset="-128"/>
            </a:endParaRPr>
          </a:p>
          <a:p>
            <a:r>
              <a:rPr lang="en-US" altLang="ko-KR" sz="1467" b="1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Inttype2 = 0000000000000001</a:t>
            </a:r>
          </a:p>
          <a:p>
            <a:r>
              <a:rPr lang="en-US" altLang="ko-KR" sz="1467" b="1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------------0</a:t>
            </a:r>
            <a:r>
              <a:rPr lang="ko-KR" altLang="en-US" sz="1467" b="1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을</a:t>
            </a:r>
            <a:r>
              <a:rPr lang="en-US" altLang="ko-KR" sz="1467" b="1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1</a:t>
            </a:r>
            <a:r>
              <a:rPr lang="ko-KR" altLang="en-US" sz="1467" b="1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로 변경</a:t>
            </a:r>
            <a:r>
              <a:rPr lang="en-US" altLang="ko-KR" sz="1467" b="1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---------</a:t>
            </a:r>
          </a:p>
          <a:p>
            <a:r>
              <a:rPr lang="en-US" altLang="ko-KR" sz="1467" b="1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              1111111111111110</a:t>
            </a:r>
          </a:p>
          <a:p>
            <a:r>
              <a:rPr lang="en-US" altLang="ko-KR" sz="1467" b="1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--------------   +1   -------------</a:t>
            </a:r>
          </a:p>
          <a:p>
            <a:r>
              <a:rPr lang="en-US" altLang="ko-KR" sz="1467" b="1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              1111111111111111</a:t>
            </a:r>
            <a:endParaRPr lang="ko-KR" altLang="en-US" sz="1467" dirty="0">
              <a:latin typeface="Noto Sans KR" panose="020B0200000000000000" pitchFamily="34" charset="-128"/>
              <a:ea typeface="Noto Sans KR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0911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연산자 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D9CB782-E081-4A41-9A44-86DC1B5BCB32}"/>
              </a:ext>
            </a:extLst>
          </p:cNvPr>
          <p:cNvGraphicFramePr>
            <a:graphicFrameLocks noGrp="1"/>
          </p:cNvGraphicFramePr>
          <p:nvPr/>
        </p:nvGraphicFramePr>
        <p:xfrm>
          <a:off x="527381" y="1124744"/>
          <a:ext cx="488522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455">
                  <a:extLst>
                    <a:ext uri="{9D8B030D-6E8A-4147-A177-3AD203B41FA5}">
                      <a16:colId xmlns:a16="http://schemas.microsoft.com/office/drawing/2014/main" val="1864729782"/>
                    </a:ext>
                  </a:extLst>
                </a:gridCol>
                <a:gridCol w="1789772">
                  <a:extLst>
                    <a:ext uri="{9D8B030D-6E8A-4147-A177-3AD203B41FA5}">
                      <a16:colId xmlns:a16="http://schemas.microsoft.com/office/drawing/2014/main" val="363502397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연산자 의미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연산자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16130465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값을 </a:t>
                      </a:r>
                      <a:r>
                        <a:rPr lang="en-US" altLang="ko-KR" sz="160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1 </a:t>
                      </a:r>
                      <a:r>
                        <a:rPr lang="ko-KR" altLang="en-US" sz="160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증가</a:t>
                      </a:r>
                      <a:r>
                        <a:rPr lang="ko-KR" altLang="en-US" sz="1600" baseline="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 </a:t>
                      </a:r>
                      <a:r>
                        <a:rPr lang="en-US" altLang="ko-KR" sz="1600" baseline="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(</a:t>
                      </a:r>
                      <a:r>
                        <a:rPr lang="ko-KR" altLang="en-US" sz="1600" baseline="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후위 연산</a:t>
                      </a:r>
                      <a:r>
                        <a:rPr lang="en-US" altLang="ko-KR" sz="1600" baseline="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)</a:t>
                      </a:r>
                      <a:endParaRPr lang="ko-KR" altLang="en-US" sz="1600" dirty="0"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X++</a:t>
                      </a:r>
                      <a:endParaRPr lang="ko-KR" altLang="en-US" sz="1600" dirty="0"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5035772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값을 </a:t>
                      </a:r>
                      <a:r>
                        <a:rPr lang="en-US" altLang="ko-KR" sz="160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1 </a:t>
                      </a:r>
                      <a:r>
                        <a:rPr lang="ko-KR" altLang="en-US" sz="160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감소</a:t>
                      </a:r>
                      <a:r>
                        <a:rPr lang="ko-KR" altLang="en-US" sz="1600" baseline="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 </a:t>
                      </a:r>
                      <a:r>
                        <a:rPr lang="en-US" altLang="ko-KR" sz="1600" baseline="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(</a:t>
                      </a:r>
                      <a:r>
                        <a:rPr lang="ko-KR" altLang="en-US" sz="1600" baseline="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후위 연산</a:t>
                      </a:r>
                      <a:r>
                        <a:rPr lang="en-US" altLang="ko-KR" sz="1600" baseline="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)</a:t>
                      </a:r>
                      <a:endParaRPr lang="ko-KR" altLang="en-US" sz="1600" dirty="0"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X--</a:t>
                      </a:r>
                      <a:endParaRPr lang="ko-KR" altLang="en-US" sz="1600" dirty="0"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4881722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값을 </a:t>
                      </a:r>
                      <a:r>
                        <a:rPr lang="en-US" altLang="ko-KR" sz="160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1 </a:t>
                      </a:r>
                      <a:r>
                        <a:rPr lang="ko-KR" altLang="en-US" sz="160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증가</a:t>
                      </a:r>
                      <a:r>
                        <a:rPr lang="ko-KR" altLang="en-US" sz="1600" baseline="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 </a:t>
                      </a:r>
                      <a:r>
                        <a:rPr lang="en-US" altLang="ko-KR" sz="1600" baseline="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(</a:t>
                      </a:r>
                      <a:r>
                        <a:rPr lang="ko-KR" altLang="en-US" sz="1600" baseline="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전위 연산</a:t>
                      </a:r>
                      <a:r>
                        <a:rPr lang="en-US" altLang="ko-KR" sz="1600" baseline="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)</a:t>
                      </a:r>
                      <a:endParaRPr lang="ko-KR" altLang="en-US" sz="1600" dirty="0"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++X</a:t>
                      </a:r>
                      <a:endParaRPr lang="ko-KR" altLang="en-US" sz="1600" dirty="0"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8010148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값을 </a:t>
                      </a:r>
                      <a:r>
                        <a:rPr lang="en-US" altLang="ko-KR" sz="160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1 </a:t>
                      </a:r>
                      <a:r>
                        <a:rPr lang="ko-KR" altLang="en-US" sz="160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감소</a:t>
                      </a:r>
                      <a:r>
                        <a:rPr lang="ko-KR" altLang="en-US" sz="1600" baseline="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 </a:t>
                      </a:r>
                      <a:r>
                        <a:rPr lang="en-US" altLang="ko-KR" sz="1600" baseline="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(</a:t>
                      </a:r>
                      <a:r>
                        <a:rPr lang="ko-KR" altLang="en-US" sz="1600" baseline="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전위 연산</a:t>
                      </a:r>
                      <a:r>
                        <a:rPr lang="en-US" altLang="ko-KR" sz="1600" baseline="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)</a:t>
                      </a:r>
                      <a:endParaRPr lang="ko-KR" altLang="en-US" sz="1600" dirty="0"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--X</a:t>
                      </a:r>
                      <a:endParaRPr lang="ko-KR" altLang="en-US" sz="1600" dirty="0"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62687093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50B8E150-5FB4-4606-9315-1A38BC924B92}"/>
              </a:ext>
            </a:extLst>
          </p:cNvPr>
          <p:cNvSpPr/>
          <p:nvPr/>
        </p:nvSpPr>
        <p:spPr>
          <a:xfrm>
            <a:off x="527381" y="3123155"/>
            <a:ext cx="4885227" cy="35394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80808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Noto Sans KR" panose="020B0200000000000000" pitchFamily="34" charset="-128"/>
              <a:ea typeface="Noto Sans KR" panose="020B0200000000000000" pitchFamily="34" charset="-128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stdlib.h</a:t>
            </a:r>
            <a:r>
              <a:rPr lang="en-US" altLang="ko-KR" sz="1600" dirty="0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Noto Sans KR" panose="020B0200000000000000" pitchFamily="34" charset="-128"/>
              <a:ea typeface="Noto Sans KR" panose="020B0200000000000000" pitchFamily="34" charset="-128"/>
            </a:endParaRPr>
          </a:p>
          <a:p>
            <a:endParaRPr lang="ko-KR" altLang="en-US" sz="1600" dirty="0">
              <a:solidFill>
                <a:srgbClr val="000000"/>
              </a:solidFill>
              <a:latin typeface="Noto Sans KR" panose="020B0200000000000000" pitchFamily="34" charset="-128"/>
              <a:ea typeface="Noto Sans KR" panose="020B0200000000000000" pitchFamily="34" charset="-128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main()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num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=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num</a:t>
            </a:r>
            <a:r>
              <a:rPr lang="en-US" altLang="ko-KR" sz="1600" dirty="0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++ : %d\n"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num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++);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num</a:t>
            </a:r>
            <a:r>
              <a:rPr lang="en-US" altLang="ko-KR" sz="1600" dirty="0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: %d\n"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num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num</a:t>
            </a:r>
            <a:r>
              <a:rPr lang="en-US" altLang="ko-KR" sz="1600" dirty="0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-- : %d\n"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num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--);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num</a:t>
            </a:r>
            <a:r>
              <a:rPr lang="en-US" altLang="ko-KR" sz="1600" dirty="0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: %d\n"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num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"++</a:t>
            </a:r>
            <a:r>
              <a:rPr lang="en-US" altLang="ko-KR" sz="1600" dirty="0" err="1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num</a:t>
            </a:r>
            <a:r>
              <a:rPr lang="en-US" altLang="ko-KR" sz="1600" dirty="0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: %d\n"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, ++</a:t>
            </a:r>
            <a:r>
              <a:rPr lang="en-US" altLang="ko-KR" sz="1600" dirty="0" err="1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num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"--</a:t>
            </a:r>
            <a:r>
              <a:rPr lang="en-US" altLang="ko-KR" sz="1600" dirty="0" err="1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num</a:t>
            </a:r>
            <a:r>
              <a:rPr lang="en-US" altLang="ko-KR" sz="1600" dirty="0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: %d\n"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, --</a:t>
            </a:r>
            <a:r>
              <a:rPr lang="en-US" altLang="ko-KR" sz="1600" dirty="0" err="1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num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   system(</a:t>
            </a:r>
            <a:r>
              <a:rPr lang="en-US" altLang="ko-KR" sz="1600" dirty="0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"pause"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AF5FE9-7E07-49A7-8697-688012905A37}"/>
              </a:ext>
            </a:extLst>
          </p:cNvPr>
          <p:cNvSpPr/>
          <p:nvPr/>
        </p:nvSpPr>
        <p:spPr>
          <a:xfrm>
            <a:off x="6236566" y="1140647"/>
            <a:ext cx="4885227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80808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Noto Sans KR" panose="020B0200000000000000" pitchFamily="34" charset="-128"/>
              <a:ea typeface="Noto Sans KR" panose="020B0200000000000000" pitchFamily="34" charset="-128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stdlib.h</a:t>
            </a:r>
            <a:r>
              <a:rPr lang="en-US" altLang="ko-KR" sz="1600" dirty="0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Noto Sans KR" panose="020B0200000000000000" pitchFamily="34" charset="-128"/>
              <a:ea typeface="Noto Sans KR" panose="020B0200000000000000" pitchFamily="34" charset="-128"/>
            </a:endParaRPr>
          </a:p>
          <a:p>
            <a:endParaRPr lang="ko-KR" altLang="en-US" sz="1600" dirty="0">
              <a:solidFill>
                <a:srgbClr val="000000"/>
              </a:solidFill>
              <a:latin typeface="Noto Sans KR" panose="020B0200000000000000" pitchFamily="34" charset="-128"/>
              <a:ea typeface="Noto Sans KR" panose="020B0200000000000000" pitchFamily="34" charset="-128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main()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num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=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"++ : %d,</a:t>
            </a:r>
            <a:r>
              <a:rPr lang="ko-KR" altLang="en-US" sz="1600" dirty="0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--: %d\n"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, num++, num--);     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   system(</a:t>
            </a:r>
            <a:r>
              <a:rPr lang="en-US" altLang="ko-KR" sz="1600" dirty="0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"pause"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993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7220" y="2148840"/>
            <a:ext cx="3472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+mj-ea"/>
                <a:ea typeface="+mj-ea"/>
              </a:rPr>
              <a:t>C </a:t>
            </a:r>
            <a:r>
              <a:rPr lang="ko-KR" altLang="en-US" sz="4800" b="1" dirty="0">
                <a:latin typeface="+mj-ea"/>
                <a:ea typeface="+mj-ea"/>
              </a:rPr>
              <a:t>언어 활용</a:t>
            </a:r>
          </a:p>
        </p:txBody>
      </p:sp>
    </p:spTree>
    <p:extLst>
      <p:ext uri="{BB962C8B-B14F-4D97-AF65-F5344CB8AC3E}">
        <p14:creationId xmlns:p14="http://schemas.microsoft.com/office/powerpoint/2010/main" val="2160577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연산자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3ABA4E-CE3E-41E0-B040-5D50A4630C9E}"/>
              </a:ext>
            </a:extLst>
          </p:cNvPr>
          <p:cNvSpPr/>
          <p:nvPr/>
        </p:nvSpPr>
        <p:spPr>
          <a:xfrm>
            <a:off x="3431504" y="1483325"/>
            <a:ext cx="5287907" cy="9954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67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unsigned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67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char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num1 = 131;    </a:t>
            </a:r>
            <a:r>
              <a:rPr lang="en-US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//  131: 1000 0011</a:t>
            </a:r>
            <a:endParaRPr lang="en-US" altLang="ko-KR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pt-BR" altLang="ko-KR" sz="1467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char</a:t>
            </a:r>
            <a:r>
              <a:rPr lang="pt-BR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num2 = -125;            </a:t>
            </a:r>
            <a:r>
              <a:rPr lang="pt-BR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// -125: 1000 0011</a:t>
            </a:r>
            <a:endParaRPr lang="pt-BR" altLang="ko-KR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67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467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"%u\n"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num1 &gt;&gt; 5);</a:t>
            </a:r>
          </a:p>
          <a:p>
            <a:r>
              <a:rPr lang="en-US" altLang="ko-KR" sz="1467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467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num2 &gt;&gt; 5);</a:t>
            </a:r>
            <a:endParaRPr lang="ko-KR" altLang="en-US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28D450-7513-4246-9452-E1F13C2EFC97}"/>
              </a:ext>
            </a:extLst>
          </p:cNvPr>
          <p:cNvSpPr/>
          <p:nvPr/>
        </p:nvSpPr>
        <p:spPr>
          <a:xfrm>
            <a:off x="3431503" y="2639877"/>
            <a:ext cx="5293332" cy="16727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altLang="ko-KR" sz="1467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char</a:t>
            </a:r>
            <a:r>
              <a:rPr lang="pt-BR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num1 = 113;    </a:t>
            </a:r>
            <a:r>
              <a:rPr lang="pt-BR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//  113: 0111 0001</a:t>
            </a:r>
            <a:endParaRPr lang="pt-BR" altLang="ko-KR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pt-BR" altLang="ko-KR" sz="1467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char</a:t>
            </a:r>
            <a:r>
              <a:rPr lang="pt-BR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num2 = -15;    </a:t>
            </a:r>
            <a:r>
              <a:rPr lang="pt-BR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//  -15: 1111 0001</a:t>
            </a:r>
            <a:endParaRPr lang="pt-BR" altLang="ko-KR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pt-BR" altLang="ko-KR" sz="1467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char</a:t>
            </a:r>
            <a:r>
              <a:rPr lang="pt-BR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num3, num4, num5, num6;</a:t>
            </a:r>
          </a:p>
          <a:p>
            <a:r>
              <a:rPr lang="en-US" altLang="ko-KR" sz="1467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467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(</a:t>
            </a:r>
            <a:r>
              <a:rPr lang="en-US" altLang="ko-KR" sz="1467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char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)(num1 &lt;&lt; 2));</a:t>
            </a:r>
            <a:endParaRPr lang="ko-KR" altLang="en-US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67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467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(</a:t>
            </a:r>
            <a:r>
              <a:rPr lang="en-US" altLang="ko-KR" sz="1467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char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)(num2 &lt;&lt; 2));</a:t>
            </a:r>
            <a:endParaRPr lang="ko-KR" altLang="en-US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67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467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(</a:t>
            </a:r>
            <a:r>
              <a:rPr lang="en-US" altLang="ko-KR" sz="1467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char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)(num1 &lt;&lt; 4));</a:t>
            </a:r>
            <a:endParaRPr lang="ko-KR" altLang="en-US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67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467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(</a:t>
            </a:r>
            <a:r>
              <a:rPr lang="en-US" altLang="ko-KR" sz="1467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char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)(num2 &lt;&lt; 4));</a:t>
            </a:r>
            <a:endParaRPr lang="ko-KR" altLang="en-US" sz="1467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1E6D5F-ABDC-42BC-9841-DDD1DDFEC8EF}"/>
              </a:ext>
            </a:extLst>
          </p:cNvPr>
          <p:cNvSpPr/>
          <p:nvPr/>
        </p:nvSpPr>
        <p:spPr>
          <a:xfrm>
            <a:off x="3431503" y="4493164"/>
            <a:ext cx="5293332" cy="7696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67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num1 = -2000; </a:t>
            </a:r>
            <a:r>
              <a:rPr lang="pt-BR" altLang="ko-KR" sz="1467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//  -2000: 1111 1000 0011 0000</a:t>
            </a:r>
            <a:endParaRPr lang="en-US" altLang="ko-KR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67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467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num1 / 256);</a:t>
            </a:r>
          </a:p>
          <a:p>
            <a:r>
              <a:rPr lang="en-US" altLang="ko-KR" sz="1467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467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num1 &gt;&gt; 8);</a:t>
            </a:r>
            <a:endParaRPr lang="ko-KR" altLang="en-US" sz="1467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62F197-3F5E-4E28-8174-23636ACAE38B}"/>
              </a:ext>
            </a:extLst>
          </p:cNvPr>
          <p:cNvSpPr txBox="1"/>
          <p:nvPr/>
        </p:nvSpPr>
        <p:spPr>
          <a:xfrm>
            <a:off x="8227961" y="1799696"/>
            <a:ext cx="1423788" cy="31810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4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Q. </a:t>
            </a:r>
            <a:r>
              <a:rPr lang="ko-KR" altLang="en-US" sz="1467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출력 결과는</a:t>
            </a:r>
            <a:r>
              <a:rPr lang="en-US" altLang="ko-KR" sz="14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  <a:endParaRPr lang="ko-KR" altLang="en-US" sz="1467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CEDF12-D9D8-480E-82C0-1897E5691756}"/>
              </a:ext>
            </a:extLst>
          </p:cNvPr>
          <p:cNvSpPr txBox="1"/>
          <p:nvPr/>
        </p:nvSpPr>
        <p:spPr>
          <a:xfrm>
            <a:off x="8227961" y="3510245"/>
            <a:ext cx="1423788" cy="31810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4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Q. </a:t>
            </a:r>
            <a:r>
              <a:rPr lang="ko-KR" altLang="en-US" sz="1467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출력 결과는</a:t>
            </a:r>
            <a:r>
              <a:rPr lang="en-US" altLang="ko-KR" sz="14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  <a:endParaRPr lang="ko-KR" altLang="en-US" sz="1467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DFA9F2-62DC-428F-ACCD-78C5D1111736}"/>
              </a:ext>
            </a:extLst>
          </p:cNvPr>
          <p:cNvSpPr txBox="1"/>
          <p:nvPr/>
        </p:nvSpPr>
        <p:spPr>
          <a:xfrm>
            <a:off x="8227961" y="4464080"/>
            <a:ext cx="3547766" cy="54386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4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Q. </a:t>
            </a:r>
            <a:r>
              <a:rPr lang="ko-KR" altLang="en-US" sz="14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출력 결과는</a:t>
            </a:r>
            <a:r>
              <a:rPr lang="en-US" altLang="ko-KR" sz="14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</a:p>
          <a:p>
            <a:r>
              <a:rPr lang="en-US" altLang="ko-KR" sz="14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</a:t>
            </a:r>
            <a:r>
              <a:rPr lang="ko-KR" altLang="en-US" sz="14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비트 </a:t>
            </a:r>
            <a:r>
              <a:rPr lang="ko-KR" altLang="en-US" sz="1467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쉬프트를</a:t>
            </a:r>
            <a:r>
              <a:rPr lang="ko-KR" altLang="en-US" sz="14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곱셈 대신 쓰면 더 좋을까</a:t>
            </a:r>
            <a:r>
              <a:rPr lang="en-US" altLang="ko-KR" sz="14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  <a:endParaRPr lang="ko-KR" altLang="en-US" sz="1467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7738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연산자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1FB5C91-CBA0-45EA-BD3F-624DF5A8F8E5}"/>
              </a:ext>
            </a:extLst>
          </p:cNvPr>
          <p:cNvGraphicFramePr>
            <a:graphicFrameLocks noGrp="1"/>
          </p:cNvGraphicFramePr>
          <p:nvPr/>
        </p:nvGraphicFramePr>
        <p:xfrm>
          <a:off x="815414" y="1188363"/>
          <a:ext cx="4361449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1">
                  <a:extLst>
                    <a:ext uri="{9D8B030D-6E8A-4147-A177-3AD203B41FA5}">
                      <a16:colId xmlns:a16="http://schemas.microsoft.com/office/drawing/2014/main" val="2388675807"/>
                    </a:ext>
                  </a:extLst>
                </a:gridCol>
                <a:gridCol w="1443268">
                  <a:extLst>
                    <a:ext uri="{9D8B030D-6E8A-4147-A177-3AD203B41FA5}">
                      <a16:colId xmlns:a16="http://schemas.microsoft.com/office/drawing/2014/main" val="80612187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연산자 의미</a:t>
                      </a:r>
                      <a:endParaRPr lang="en-US" altLang="ko-KR" sz="1600" dirty="0"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(</a:t>
                      </a:r>
                      <a:r>
                        <a:rPr lang="ko-KR" altLang="en-US" sz="1600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좌 항과 우 항이</a:t>
                      </a:r>
                      <a:r>
                        <a:rPr lang="en-US" altLang="ko-KR" sz="1600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)</a:t>
                      </a:r>
                      <a:endParaRPr lang="ko-KR" altLang="en-US" sz="1600" dirty="0"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연산자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9275738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그리고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&amp;</a:t>
                      </a:r>
                      <a:endParaRPr lang="ko-KR" altLang="en-US" sz="1600" dirty="0"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8190527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또는</a:t>
                      </a:r>
                      <a:endParaRPr lang="ko-KR" altLang="en-US" sz="1600" dirty="0"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|</a:t>
                      </a:r>
                      <a:endParaRPr lang="ko-KR" altLang="en-US" sz="1600" dirty="0"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3849982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배타적 논리합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  <a:cs typeface="+mn-cs"/>
                        </a:rPr>
                        <a:t>(XOR)</a:t>
                      </a:r>
                      <a:endParaRPr lang="ko-KR" altLang="en-US" sz="1600" dirty="0"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^</a:t>
                      </a:r>
                      <a:endParaRPr lang="ko-KR" altLang="en-US" sz="1600" dirty="0"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1345299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반전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~</a:t>
                      </a:r>
                      <a:endParaRPr lang="ko-KR" altLang="en-US" sz="1600" dirty="0"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56224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BD71600-31A0-4C22-A89C-553C524B6BBE}"/>
              </a:ext>
            </a:extLst>
          </p:cNvPr>
          <p:cNvGraphicFramePr>
            <a:graphicFrameLocks noGrp="1"/>
          </p:cNvGraphicFramePr>
          <p:nvPr/>
        </p:nvGraphicFramePr>
        <p:xfrm>
          <a:off x="719404" y="3327200"/>
          <a:ext cx="11165492" cy="33770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3428">
                  <a:extLst>
                    <a:ext uri="{9D8B030D-6E8A-4147-A177-3AD203B41FA5}">
                      <a16:colId xmlns:a16="http://schemas.microsoft.com/office/drawing/2014/main" val="1117315327"/>
                    </a:ext>
                  </a:extLst>
                </a:gridCol>
                <a:gridCol w="1165504">
                  <a:extLst>
                    <a:ext uri="{9D8B030D-6E8A-4147-A177-3AD203B41FA5}">
                      <a16:colId xmlns:a16="http://schemas.microsoft.com/office/drawing/2014/main" val="4113424964"/>
                    </a:ext>
                  </a:extLst>
                </a:gridCol>
                <a:gridCol w="512285">
                  <a:extLst>
                    <a:ext uri="{9D8B030D-6E8A-4147-A177-3AD203B41FA5}">
                      <a16:colId xmlns:a16="http://schemas.microsoft.com/office/drawing/2014/main" val="3803383732"/>
                    </a:ext>
                  </a:extLst>
                </a:gridCol>
                <a:gridCol w="512285">
                  <a:extLst>
                    <a:ext uri="{9D8B030D-6E8A-4147-A177-3AD203B41FA5}">
                      <a16:colId xmlns:a16="http://schemas.microsoft.com/office/drawing/2014/main" val="4076207856"/>
                    </a:ext>
                  </a:extLst>
                </a:gridCol>
                <a:gridCol w="512285">
                  <a:extLst>
                    <a:ext uri="{9D8B030D-6E8A-4147-A177-3AD203B41FA5}">
                      <a16:colId xmlns:a16="http://schemas.microsoft.com/office/drawing/2014/main" val="2965749058"/>
                    </a:ext>
                  </a:extLst>
                </a:gridCol>
                <a:gridCol w="512285">
                  <a:extLst>
                    <a:ext uri="{9D8B030D-6E8A-4147-A177-3AD203B41FA5}">
                      <a16:colId xmlns:a16="http://schemas.microsoft.com/office/drawing/2014/main" val="3277931317"/>
                    </a:ext>
                  </a:extLst>
                </a:gridCol>
                <a:gridCol w="512285">
                  <a:extLst>
                    <a:ext uri="{9D8B030D-6E8A-4147-A177-3AD203B41FA5}">
                      <a16:colId xmlns:a16="http://schemas.microsoft.com/office/drawing/2014/main" val="3552411715"/>
                    </a:ext>
                  </a:extLst>
                </a:gridCol>
                <a:gridCol w="512285">
                  <a:extLst>
                    <a:ext uri="{9D8B030D-6E8A-4147-A177-3AD203B41FA5}">
                      <a16:colId xmlns:a16="http://schemas.microsoft.com/office/drawing/2014/main" val="2282736802"/>
                    </a:ext>
                  </a:extLst>
                </a:gridCol>
                <a:gridCol w="512285">
                  <a:extLst>
                    <a:ext uri="{9D8B030D-6E8A-4147-A177-3AD203B41FA5}">
                      <a16:colId xmlns:a16="http://schemas.microsoft.com/office/drawing/2014/main" val="3704798137"/>
                    </a:ext>
                  </a:extLst>
                </a:gridCol>
                <a:gridCol w="512285">
                  <a:extLst>
                    <a:ext uri="{9D8B030D-6E8A-4147-A177-3AD203B41FA5}">
                      <a16:colId xmlns:a16="http://schemas.microsoft.com/office/drawing/2014/main" val="2632948510"/>
                    </a:ext>
                  </a:extLst>
                </a:gridCol>
                <a:gridCol w="512285">
                  <a:extLst>
                    <a:ext uri="{9D8B030D-6E8A-4147-A177-3AD203B41FA5}">
                      <a16:colId xmlns:a16="http://schemas.microsoft.com/office/drawing/2014/main" val="3109200072"/>
                    </a:ext>
                  </a:extLst>
                </a:gridCol>
                <a:gridCol w="512285">
                  <a:extLst>
                    <a:ext uri="{9D8B030D-6E8A-4147-A177-3AD203B41FA5}">
                      <a16:colId xmlns:a16="http://schemas.microsoft.com/office/drawing/2014/main" val="980064111"/>
                    </a:ext>
                  </a:extLst>
                </a:gridCol>
                <a:gridCol w="512285">
                  <a:extLst>
                    <a:ext uri="{9D8B030D-6E8A-4147-A177-3AD203B41FA5}">
                      <a16:colId xmlns:a16="http://schemas.microsoft.com/office/drawing/2014/main" val="683499810"/>
                    </a:ext>
                  </a:extLst>
                </a:gridCol>
                <a:gridCol w="512285">
                  <a:extLst>
                    <a:ext uri="{9D8B030D-6E8A-4147-A177-3AD203B41FA5}">
                      <a16:colId xmlns:a16="http://schemas.microsoft.com/office/drawing/2014/main" val="1334446421"/>
                    </a:ext>
                  </a:extLst>
                </a:gridCol>
                <a:gridCol w="512285">
                  <a:extLst>
                    <a:ext uri="{9D8B030D-6E8A-4147-A177-3AD203B41FA5}">
                      <a16:colId xmlns:a16="http://schemas.microsoft.com/office/drawing/2014/main" val="4136984704"/>
                    </a:ext>
                  </a:extLst>
                </a:gridCol>
                <a:gridCol w="512285">
                  <a:extLst>
                    <a:ext uri="{9D8B030D-6E8A-4147-A177-3AD203B41FA5}">
                      <a16:colId xmlns:a16="http://schemas.microsoft.com/office/drawing/2014/main" val="1180424338"/>
                    </a:ext>
                  </a:extLst>
                </a:gridCol>
                <a:gridCol w="512285">
                  <a:extLst>
                    <a:ext uri="{9D8B030D-6E8A-4147-A177-3AD203B41FA5}">
                      <a16:colId xmlns:a16="http://schemas.microsoft.com/office/drawing/2014/main" val="274201432"/>
                    </a:ext>
                  </a:extLst>
                </a:gridCol>
                <a:gridCol w="512285">
                  <a:extLst>
                    <a:ext uri="{9D8B030D-6E8A-4147-A177-3AD203B41FA5}">
                      <a16:colId xmlns:a16="http://schemas.microsoft.com/office/drawing/2014/main" val="1235892739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Decimal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15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14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13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12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10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9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8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7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6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5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4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3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2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088043"/>
                  </a:ext>
                </a:extLst>
              </a:tr>
              <a:tr h="366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baseline="0" dirty="0">
                          <a:solidFill>
                            <a:srgbClr val="000000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 </a:t>
                      </a:r>
                      <a:r>
                        <a:rPr lang="en-US" altLang="ko-KR" sz="1300" b="1" baseline="0" dirty="0">
                          <a:solidFill>
                            <a:srgbClr val="000000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u</a:t>
                      </a:r>
                      <a:r>
                        <a:rPr lang="en-US" altLang="ko-KR" sz="1300" b="1" dirty="0">
                          <a:solidFill>
                            <a:srgbClr val="000000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int16Type1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17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985404"/>
                  </a:ext>
                </a:extLst>
              </a:tr>
              <a:tr h="366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rgbClr val="000000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uint16Type2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5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243339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rgbClr val="000000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u</a:t>
                      </a:r>
                      <a:r>
                        <a:rPr lang="en-US" altLang="ko-KR" sz="1300" b="0" dirty="0">
                          <a:solidFill>
                            <a:srgbClr val="000000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int16Type1 </a:t>
                      </a:r>
                      <a:r>
                        <a:rPr lang="en-US" altLang="ko-KR" sz="1300" b="1" dirty="0">
                          <a:solidFill>
                            <a:srgbClr val="00B0F0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en-US" altLang="ko-KR" sz="1300" b="0" dirty="0">
                          <a:solidFill>
                            <a:srgbClr val="000000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uint16Type2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999047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rgbClr val="000000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u</a:t>
                      </a:r>
                      <a:r>
                        <a:rPr lang="en-US" altLang="ko-KR" sz="1300" b="0" dirty="0">
                          <a:solidFill>
                            <a:srgbClr val="000000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int16Type1 </a:t>
                      </a:r>
                      <a:r>
                        <a:rPr lang="en-US" altLang="ko-KR" sz="1300" b="1" dirty="0">
                          <a:solidFill>
                            <a:srgbClr val="00B0F0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|</a:t>
                      </a:r>
                    </a:p>
                    <a:p>
                      <a:pPr algn="ctr" latinLnBrk="1"/>
                      <a:r>
                        <a:rPr lang="en-US" altLang="ko-KR" sz="1300" b="0" dirty="0">
                          <a:solidFill>
                            <a:srgbClr val="000000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uint16Type2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21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74176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baseline="0" dirty="0">
                          <a:solidFill>
                            <a:srgbClr val="000000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u</a:t>
                      </a:r>
                      <a:r>
                        <a:rPr lang="en-US" altLang="ko-KR" sz="1300" b="0" dirty="0">
                          <a:solidFill>
                            <a:srgbClr val="000000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int16Type1</a:t>
                      </a:r>
                      <a:r>
                        <a:rPr lang="en-US" altLang="ko-KR" sz="1300" b="1" dirty="0">
                          <a:solidFill>
                            <a:srgbClr val="000000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 </a:t>
                      </a:r>
                      <a:r>
                        <a:rPr lang="en-US" altLang="ko-KR" sz="1300" b="1" dirty="0">
                          <a:solidFill>
                            <a:srgbClr val="00B0F0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^</a:t>
                      </a:r>
                    </a:p>
                    <a:p>
                      <a:pPr algn="ctr" latinLnBrk="1"/>
                      <a:r>
                        <a:rPr lang="en-US" altLang="ko-KR" sz="1300" b="0" dirty="0">
                          <a:solidFill>
                            <a:srgbClr val="000000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uint16Type2</a:t>
                      </a:r>
                      <a:endParaRPr lang="ko-KR" altLang="en-US" sz="1300" b="1" dirty="0">
                        <a:solidFill>
                          <a:srgbClr val="00B0F0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20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872170"/>
                  </a:ext>
                </a:extLst>
              </a:tr>
              <a:tr h="366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rgbClr val="00B0F0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~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 </a:t>
                      </a:r>
                      <a:r>
                        <a:rPr lang="en-US" altLang="ko-KR" sz="1300" b="0" baseline="0" dirty="0">
                          <a:solidFill>
                            <a:srgbClr val="000000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u</a:t>
                      </a:r>
                      <a:r>
                        <a:rPr lang="en-US" altLang="ko-KR" sz="1300" b="0" dirty="0">
                          <a:solidFill>
                            <a:srgbClr val="000000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int16Type1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65518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656111"/>
                  </a:ext>
                </a:extLst>
              </a:tr>
              <a:tr h="366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rgbClr val="00B0F0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~ </a:t>
                      </a:r>
                      <a:r>
                        <a:rPr lang="en-US" altLang="ko-KR" sz="1300" b="0" dirty="0">
                          <a:solidFill>
                            <a:srgbClr val="000000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uint16Type2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65530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Noto Sans KR Medium" panose="020B0600000000000000" pitchFamily="34" charset="-127"/>
                          <a:ea typeface="Noto Sans KR Medium" panose="020B0600000000000000" pitchFamily="34" charset="-127"/>
                        </a:rPr>
                        <a:t>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Noto Sans KR Medium" panose="020B0600000000000000" pitchFamily="34" charset="-127"/>
                        <a:ea typeface="Noto Sans KR Medium" panose="020B0600000000000000" pitchFamily="34" charset="-127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0953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59E3A7-F90D-4FA7-9231-062243990F5F}"/>
              </a:ext>
            </a:extLst>
          </p:cNvPr>
          <p:cNvSpPr txBox="1"/>
          <p:nvPr/>
        </p:nvSpPr>
        <p:spPr>
          <a:xfrm>
            <a:off x="5615947" y="2555437"/>
            <a:ext cx="5288551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2133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Q. </a:t>
            </a:r>
            <a:r>
              <a:rPr lang="en-US" altLang="ko-KR" sz="2400" b="1" dirty="0">
                <a:solidFill>
                  <a:srgbClr val="00B0F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~ </a:t>
            </a:r>
            <a:r>
              <a:rPr lang="en-US" altLang="ko-KR" sz="2133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uint16Type2</a:t>
            </a:r>
            <a:r>
              <a:rPr lang="ko-KR" altLang="en-US" sz="2133" b="1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2133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 </a:t>
            </a:r>
            <a:r>
              <a:rPr lang="en-US" altLang="ko-KR" sz="2133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</a:t>
            </a:r>
            <a:r>
              <a:rPr lang="ko-KR" altLang="en-US" sz="2133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진수 형태는</a:t>
            </a:r>
            <a:r>
              <a:rPr lang="en-US" altLang="ko-KR" sz="2133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  <a:endParaRPr lang="ko-KR" altLang="en-US" sz="2133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C04703-2E02-4D23-832C-556AD37C2494}"/>
              </a:ext>
            </a:extLst>
          </p:cNvPr>
          <p:cNvSpPr/>
          <p:nvPr/>
        </p:nvSpPr>
        <p:spPr>
          <a:xfrm>
            <a:off x="3695733" y="6305239"/>
            <a:ext cx="8189168" cy="38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33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quiz</a:t>
            </a:r>
            <a:endParaRPr lang="ko-KR" altLang="en-US" sz="2133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9819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연산자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D5B8CA-36A3-455D-8F74-92C7DDC9F934}"/>
              </a:ext>
            </a:extLst>
          </p:cNvPr>
          <p:cNvSpPr/>
          <p:nvPr/>
        </p:nvSpPr>
        <p:spPr>
          <a:xfrm>
            <a:off x="6434115" y="1205407"/>
            <a:ext cx="5585432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>
              <a:latin typeface="Courier New" panose="02070309020205020404" pitchFamily="49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2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ko-K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ko-KR" altLang="en-US" sz="1200" dirty="0">
              <a:latin typeface="Courier New" panose="02070309020205020404" pitchFamily="49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endParaRPr lang="ko-KR" altLang="en-US" sz="1200" dirty="0"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unsigned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registerValue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endParaRPr lang="en-US" altLang="ko-KR" sz="1200" dirty="0">
              <a:latin typeface="Courier New" panose="02070309020205020404" pitchFamily="49" charset="0"/>
            </a:endParaRPr>
          </a:p>
          <a:p>
            <a:endParaRPr lang="en-US" altLang="ko-KR" sz="1200" dirty="0">
              <a:latin typeface="Courier New" panose="02070309020205020404" pitchFamily="49" charset="0"/>
            </a:endParaRPr>
          </a:p>
          <a:p>
            <a:endParaRPr lang="en-US" altLang="ko-KR" sz="1200" dirty="0">
              <a:latin typeface="Courier New" panose="02070309020205020404" pitchFamily="49" charset="0"/>
            </a:endParaRPr>
          </a:p>
          <a:p>
            <a:endParaRPr lang="en-US" altLang="ko-KR" sz="1200" dirty="0">
              <a:latin typeface="Courier New" panose="02070309020205020404" pitchFamily="49" charset="0"/>
            </a:endParaRPr>
          </a:p>
          <a:p>
            <a:endParaRPr lang="en-US" altLang="ko-KR" sz="1200" dirty="0">
              <a:latin typeface="Courier New" panose="02070309020205020404" pitchFamily="49" charset="0"/>
            </a:endParaRPr>
          </a:p>
          <a:p>
            <a:endParaRPr lang="en-US" altLang="ko-KR" sz="1200" dirty="0">
              <a:latin typeface="Courier New" panose="02070309020205020404" pitchFamily="49" charset="0"/>
            </a:endParaRPr>
          </a:p>
          <a:p>
            <a:endParaRPr lang="en-US" altLang="ko-KR" sz="1200" dirty="0">
              <a:latin typeface="Courier New" panose="02070309020205020404" pitchFamily="49" charset="0"/>
            </a:endParaRPr>
          </a:p>
          <a:p>
            <a:endParaRPr lang="en-US" altLang="ko-KR" sz="1200" dirty="0">
              <a:latin typeface="Courier New" panose="02070309020205020404" pitchFamily="49" charset="0"/>
            </a:endParaRPr>
          </a:p>
          <a:p>
            <a:endParaRPr lang="ko-KR" altLang="en-US" sz="1200" dirty="0">
              <a:latin typeface="Courier New" panose="02070309020205020404" pitchFamily="49" charset="0"/>
            </a:endParaRPr>
          </a:p>
          <a:p>
            <a:r>
              <a:rPr lang="nn-NO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nn-NO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n-NO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nn-NO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i = 7; i &gt;= 0; i--)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"%d"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registerValue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&amp; (1 &lt;&lt; 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 ? 1 : 0);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"\n"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ko-KR" altLang="en-US" sz="1200" dirty="0"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ko-KR" altLang="en-US" sz="1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39DD572-2FC5-43B8-A1AF-B664DE3F3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56" y="1205407"/>
            <a:ext cx="5689907" cy="390801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43F8004-A001-42E2-B792-A3CFF6EC9956}"/>
              </a:ext>
            </a:extLst>
          </p:cNvPr>
          <p:cNvSpPr/>
          <p:nvPr/>
        </p:nvSpPr>
        <p:spPr>
          <a:xfrm>
            <a:off x="6906126" y="2346158"/>
            <a:ext cx="4807418" cy="1564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// </a:t>
            </a:r>
            <a:r>
              <a:rPr lang="ko-KR" altLang="en-US" sz="1100" dirty="0"/>
              <a:t>설정 조건</a:t>
            </a:r>
            <a:r>
              <a:rPr lang="en-US" altLang="ko-KR" sz="1100" dirty="0"/>
              <a:t>:</a:t>
            </a:r>
            <a:endParaRPr lang="ko-KR" altLang="en-US" sz="1100" dirty="0"/>
          </a:p>
          <a:p>
            <a:r>
              <a:rPr lang="ko-KR" altLang="en-US" sz="1100" dirty="0"/>
              <a:t>    </a:t>
            </a:r>
            <a:r>
              <a:rPr lang="en-US" altLang="ko-KR" sz="1100" dirty="0"/>
              <a:t>// 1. SWE_EN = Enable (bit 7)</a:t>
            </a:r>
          </a:p>
          <a:p>
            <a:r>
              <a:rPr lang="en-US" altLang="ko-KR" sz="1100" dirty="0"/>
              <a:t>    // 2. BR_RATIO = Ratio &lt;= 4 (bits 5:4 = 00)</a:t>
            </a:r>
          </a:p>
          <a:p>
            <a:r>
              <a:rPr lang="en-US" altLang="ko-KR" sz="1100" dirty="0"/>
              <a:t>    // 3. BR = 500kbps (bits 2:0 = 100)</a:t>
            </a:r>
          </a:p>
          <a:p>
            <a:r>
              <a:rPr lang="en-US" altLang="ko-KR" sz="1100" dirty="0"/>
              <a:t>    </a:t>
            </a:r>
            <a:r>
              <a:rPr lang="en-US" altLang="ko-KR" sz="1100" dirty="0" err="1"/>
              <a:t>registerValue</a:t>
            </a:r>
            <a:r>
              <a:rPr lang="en-US" altLang="ko-KR" sz="1100" dirty="0"/>
              <a:t> |= (1 &lt;&lt; 7);         // SWK_EN = 1</a:t>
            </a:r>
          </a:p>
          <a:p>
            <a:r>
              <a:rPr lang="en-US" altLang="ko-KR" sz="1100" dirty="0"/>
              <a:t>    </a:t>
            </a:r>
            <a:r>
              <a:rPr lang="en-US" altLang="ko-KR" sz="1100" dirty="0" err="1"/>
              <a:t>registerValue</a:t>
            </a:r>
            <a:r>
              <a:rPr lang="en-US" altLang="ko-KR" sz="1100" dirty="0"/>
              <a:t> |= (0b100);          // BR = 500kbps</a:t>
            </a:r>
          </a:p>
        </p:txBody>
      </p:sp>
    </p:spTree>
    <p:extLst>
      <p:ext uri="{BB962C8B-B14F-4D97-AF65-F5344CB8AC3E}">
        <p14:creationId xmlns:p14="http://schemas.microsoft.com/office/powerpoint/2010/main" val="4102440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연산자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73B56F-420D-4296-8EB5-5ECC22F114B7}"/>
              </a:ext>
            </a:extLst>
          </p:cNvPr>
          <p:cNvSpPr/>
          <p:nvPr/>
        </p:nvSpPr>
        <p:spPr>
          <a:xfrm>
            <a:off x="358140" y="1018758"/>
            <a:ext cx="6042660" cy="5478423"/>
          </a:xfrm>
          <a:prstGeom prst="rect">
            <a:avLst/>
          </a:prstGeom>
          <a:ln>
            <a:solidFill>
              <a:srgbClr val="16419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4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4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stdint.h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5032"/>
                </a:solidFill>
                <a:latin typeface="Courier New" panose="02070309020205020404" pitchFamily="49" charset="0"/>
              </a:rPr>
              <a:t>uint8_t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flags = 0;</a:t>
            </a: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Fail_0</a:t>
            </a:r>
            <a:r>
              <a:rPr lang="ko-KR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부터 </a:t>
            </a:r>
            <a:r>
              <a:rPr lang="en-US" altLang="ko-KR" sz="1400" dirty="0">
                <a:solidFill>
                  <a:srgbClr val="3F7F5F"/>
                </a:solidFill>
                <a:latin typeface="Courier New" panose="02070309020205020404" pitchFamily="49" charset="0"/>
              </a:rPr>
              <a:t>Fail_7</a:t>
            </a:r>
            <a:r>
              <a:rPr lang="ko-KR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까지 값을 검색하고 출력합니다</a:t>
            </a:r>
            <a:r>
              <a:rPr lang="en-US" altLang="ko-KR" sz="1400" dirty="0">
                <a:solidFill>
                  <a:srgbClr val="3F7F5F"/>
                </a:solidFill>
                <a:latin typeface="Courier New" panose="02070309020205020404" pitchFamily="49" charset="0"/>
              </a:rPr>
              <a:t>.</a:t>
            </a: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nn-NO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nn-NO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n-NO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nn-NO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i = 0; i &lt; 8; i++) {</a:t>
            </a:r>
          </a:p>
          <a:p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Fail_%d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: %d\n"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flag);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3C9F2D-0EC0-406B-890B-5CF46F76994B}"/>
              </a:ext>
            </a:extLst>
          </p:cNvPr>
          <p:cNvSpPr/>
          <p:nvPr/>
        </p:nvSpPr>
        <p:spPr>
          <a:xfrm>
            <a:off x="764799" y="2130530"/>
            <a:ext cx="5331202" cy="2101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 flags |= (1&lt;&lt;0);// 1u &lt;&lt; 0;</a:t>
            </a:r>
          </a:p>
          <a:p>
            <a:r>
              <a:rPr lang="en-US" altLang="ko-KR" dirty="0"/>
              <a:t> flags |= 0u &lt;&lt; 1; // 0u &lt;&lt; 1;</a:t>
            </a:r>
          </a:p>
          <a:p>
            <a:r>
              <a:rPr lang="en-US" altLang="ko-KR" dirty="0"/>
              <a:t> flags |= 1u &lt;&lt; 2; </a:t>
            </a:r>
          </a:p>
          <a:p>
            <a:r>
              <a:rPr lang="en-US" altLang="ko-KR" dirty="0"/>
              <a:t> flags |= (1&lt;&lt;3);</a:t>
            </a:r>
          </a:p>
          <a:p>
            <a:r>
              <a:rPr lang="en-US" altLang="ko-KR" dirty="0"/>
              <a:t> flags |= (1&lt;&lt;5);</a:t>
            </a:r>
          </a:p>
          <a:p>
            <a:r>
              <a:rPr lang="en-US" altLang="ko-KR" dirty="0"/>
              <a:t> flags |= (1&lt;&lt;7);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CD9C22-3857-48FF-8FDA-5A169AB53A82}"/>
              </a:ext>
            </a:extLst>
          </p:cNvPr>
          <p:cNvSpPr/>
          <p:nvPr/>
        </p:nvSpPr>
        <p:spPr>
          <a:xfrm>
            <a:off x="1327425" y="4899257"/>
            <a:ext cx="4768575" cy="451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int flag=(flags &gt;&gt; </a:t>
            </a:r>
            <a:r>
              <a:rPr lang="en-US" altLang="ko-KR" dirty="0" err="1"/>
              <a:t>i</a:t>
            </a:r>
            <a:r>
              <a:rPr lang="en-US" altLang="ko-KR" dirty="0"/>
              <a:t>) &amp; 0x01; // 1u = 0x01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B69176A-225D-4985-BE9F-5D640D5C9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291" y="1190140"/>
            <a:ext cx="1238423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78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</a:t>
            </a:r>
            <a:r>
              <a:rPr lang="ko-KR" altLang="en-US" sz="2400" dirty="0" err="1">
                <a:latin typeface="Noto Sans KR" panose="020B0200000000000000" pitchFamily="34" charset="-128"/>
                <a:ea typeface="Noto Sans KR" panose="020B0200000000000000" pitchFamily="34" charset="-128"/>
              </a:rPr>
              <a:t>형변환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B8488C-A4A8-4E46-9598-11B795152E02}"/>
              </a:ext>
            </a:extLst>
          </p:cNvPr>
          <p:cNvSpPr/>
          <p:nvPr/>
        </p:nvSpPr>
        <p:spPr>
          <a:xfrm>
            <a:off x="3081523" y="1112328"/>
            <a:ext cx="5444661" cy="5016758"/>
          </a:xfrm>
          <a:prstGeom prst="rect">
            <a:avLst/>
          </a:prstGeom>
          <a:ln>
            <a:solidFill>
              <a:srgbClr val="16419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num1 = 7;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num2 = 2;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float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num3;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float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num4 = 7.0f;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float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num5 = 2.0f;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num6;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num3 = num1 / num2;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printf(</a:t>
            </a:r>
            <a:r>
              <a:rPr lang="pt-BR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"%f\n"</a:t>
            </a:r>
            <a:r>
              <a:rPr lang="pt-B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num3);</a:t>
            </a:r>
            <a:r>
              <a:rPr lang="pt-BR" altLang="ko-KR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 3.0000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num3 = num1 / num5;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printf(</a:t>
            </a:r>
            <a:r>
              <a:rPr lang="pt-BR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"%f\n"</a:t>
            </a:r>
            <a:r>
              <a:rPr lang="pt-B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num3);</a:t>
            </a:r>
            <a:r>
              <a:rPr lang="pt-BR" altLang="ko-KR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 3.5000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num3 = (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float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)num1 / num2;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printf(</a:t>
            </a:r>
            <a:r>
              <a:rPr lang="pt-BR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"%f\n"</a:t>
            </a:r>
            <a:r>
              <a:rPr lang="pt-B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num3);</a:t>
            </a:r>
            <a:r>
              <a:rPr lang="pt-BR" altLang="ko-KR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 3.5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num6 = (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)(num4 / num5);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"%d\n"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num6);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printf(</a:t>
            </a:r>
            <a:r>
              <a:rPr lang="pt-BR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"%f\n"</a:t>
            </a:r>
            <a:r>
              <a:rPr lang="pt-B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num4 / num5);         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printf(</a:t>
            </a:r>
            <a:r>
              <a:rPr lang="pt-BR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"%d\n"</a:t>
            </a:r>
            <a:r>
              <a:rPr lang="pt-B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(</a:t>
            </a:r>
            <a:r>
              <a:rPr lang="pt-BR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)(num4 / num5));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1243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</a:t>
            </a:r>
            <a:r>
              <a:rPr lang="ko-KR" altLang="en-US" sz="2400" dirty="0" err="1">
                <a:latin typeface="Noto Sans KR" panose="020B0200000000000000" pitchFamily="34" charset="-128"/>
                <a:ea typeface="Noto Sans KR" panose="020B0200000000000000" pitchFamily="34" charset="-128"/>
              </a:rPr>
              <a:t>형변환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E04DB9-0833-49FD-A348-97E67202A642}"/>
              </a:ext>
            </a:extLst>
          </p:cNvPr>
          <p:cNvSpPr/>
          <p:nvPr/>
        </p:nvSpPr>
        <p:spPr>
          <a:xfrm>
            <a:off x="463809" y="1051982"/>
            <a:ext cx="8856984" cy="501675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stdlib.h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main() 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char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s8_1 = 0, s8_2 = 0;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short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s16_1 = 32767;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s32_1 = -1;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unsigned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u32_1 = 1u;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"1. %d\n"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(s8_1 + s8_2));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printf(</a:t>
            </a:r>
            <a:r>
              <a:rPr lang="pt-BR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"2. %d, %d, %u\n"</a:t>
            </a:r>
            <a:r>
              <a:rPr lang="pt-BR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pt-BR" altLang="ko-KR" sz="16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sizeof</a:t>
            </a:r>
            <a:r>
              <a:rPr lang="pt-BR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(32767 * 100000), 32767 * 100000, 32767 * 100000);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printf(</a:t>
            </a:r>
            <a:r>
              <a:rPr lang="pt-BR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"3. %d, %u\n"</a:t>
            </a:r>
            <a:r>
              <a:rPr lang="pt-BR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-1, -1);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if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(s32_1 &lt; u32_1)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"4. s32_1 &lt; u32_1 is true\n"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}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else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{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printf(</a:t>
            </a:r>
            <a:r>
              <a:rPr lang="pt-BR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"4. s32_1 &lt; u32_1 is false\n"</a:t>
            </a:r>
            <a:r>
              <a:rPr lang="pt-BR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system(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"pause"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return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3A70DB-A712-48AE-9D82-EF1512C25D45}"/>
              </a:ext>
            </a:extLst>
          </p:cNvPr>
          <p:cNvSpPr/>
          <p:nvPr/>
        </p:nvSpPr>
        <p:spPr>
          <a:xfrm>
            <a:off x="5329692" y="1051982"/>
            <a:ext cx="399110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char &lt; int &lt; long &lt; float &lt; </a:t>
            </a: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double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E33695-2A07-4C1A-B4D5-15BDB9E14933}"/>
              </a:ext>
            </a:extLst>
          </p:cNvPr>
          <p:cNvSpPr txBox="1"/>
          <p:nvPr/>
        </p:nvSpPr>
        <p:spPr>
          <a:xfrm>
            <a:off x="5241375" y="2100959"/>
            <a:ext cx="143981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Q.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결과값은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9C99A7-7DAC-409D-BD7D-521544FE3D80}"/>
              </a:ext>
            </a:extLst>
          </p:cNvPr>
          <p:cNvSpPr txBox="1"/>
          <p:nvPr/>
        </p:nvSpPr>
        <p:spPr>
          <a:xfrm>
            <a:off x="5241375" y="2586390"/>
            <a:ext cx="381867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Q.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코드를 수정해서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1. 8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을 만들어보자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015265A-0671-4839-AE5F-41863E475D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87" t="66052" b="20468"/>
          <a:stretch/>
        </p:blipFill>
        <p:spPr>
          <a:xfrm>
            <a:off x="3116967" y="5745491"/>
            <a:ext cx="5688633" cy="4393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7975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0593FB-FDB4-4058-9694-CE63A943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569482-D2A0-43CE-B41B-462D9C7DF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67" y="1112182"/>
            <a:ext cx="9250066" cy="4839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C3A46E-ED7F-4D13-96A3-E55725AE94E8}"/>
              </a:ext>
            </a:extLst>
          </p:cNvPr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</a:t>
            </a:r>
            <a:r>
              <a:rPr lang="ko-KR" altLang="en-US" sz="2400" dirty="0" err="1">
                <a:latin typeface="Noto Sans KR" panose="020B0200000000000000" pitchFamily="34" charset="-128"/>
                <a:ea typeface="Noto Sans KR" panose="020B0200000000000000" pitchFamily="34" charset="-128"/>
              </a:rPr>
              <a:t>형변환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1420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연산자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4" name="Picture 4" descr="Block Diagram CAN Network">
            <a:extLst>
              <a:ext uri="{FF2B5EF4-FFF2-40B4-BE49-F238E27FC236}">
                <a16:creationId xmlns:a16="http://schemas.microsoft.com/office/drawing/2014/main" id="{97D05AC3-4655-48F5-A51A-C728C07DC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421" y="1186699"/>
            <a:ext cx="6135159" cy="196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AN_K: 논리적 에러 탐지 | Vector E-Learning">
            <a:extLst>
              <a:ext uri="{FF2B5EF4-FFF2-40B4-BE49-F238E27FC236}">
                <a16:creationId xmlns:a16="http://schemas.microsoft.com/office/drawing/2014/main" id="{4F9F50F8-0923-4836-A300-01DD4F7560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" t="25610" r="3102" b="9672"/>
          <a:stretch/>
        </p:blipFill>
        <p:spPr bwMode="auto">
          <a:xfrm>
            <a:off x="2866851" y="3149950"/>
            <a:ext cx="6458298" cy="242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61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06253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연산자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94626" y="6269688"/>
            <a:ext cx="3223260" cy="365125"/>
          </a:xfrm>
        </p:spPr>
        <p:txBody>
          <a:bodyPr/>
          <a:lstStyle/>
          <a:p>
            <a:fld id="{B3A67416-CB37-4963-98AC-4F617E0E7CD8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22C7AA-BAC2-42CD-9D4E-3761C792136C}"/>
              </a:ext>
            </a:extLst>
          </p:cNvPr>
          <p:cNvSpPr/>
          <p:nvPr/>
        </p:nvSpPr>
        <p:spPr>
          <a:xfrm>
            <a:off x="421105" y="1646079"/>
            <a:ext cx="10984832" cy="4708981"/>
          </a:xfrm>
          <a:prstGeom prst="rect">
            <a:avLst/>
          </a:prstGeom>
          <a:ln>
            <a:solidFill>
              <a:srgbClr val="16419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2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ko-K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2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stdint.h</a:t>
            </a:r>
            <a:r>
              <a:rPr lang="en-US" altLang="ko-K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ko-KR" altLang="en-US" sz="1200" dirty="0">
              <a:latin typeface="Courier New" panose="02070309020205020404" pitchFamily="49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r>
              <a:rPr lang="fr-FR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altLang="ko-KR" sz="1200" dirty="0">
                <a:solidFill>
                  <a:srgbClr val="005032"/>
                </a:solidFill>
                <a:latin typeface="Courier New" panose="02070309020205020404" pitchFamily="49" charset="0"/>
              </a:rPr>
              <a:t>uint8_t</a:t>
            </a:r>
            <a:r>
              <a:rPr lang="fr-FR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canDataArray[8] = { 0x64, 0xC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9</a:t>
            </a:r>
            <a:r>
              <a:rPr lang="fr-FR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0x00, 0x00, 0x01, 0x32, 0x4E, 0x28 };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dirty="0">
                <a:solidFill>
                  <a:srgbClr val="3F7F5F"/>
                </a:solidFill>
                <a:latin typeface="Courier New" panose="02070309020205020404" pitchFamily="49" charset="0"/>
              </a:rPr>
              <a:t>//Current Data : 164,32,0,4  G Sensor : 32,38,4,a</a:t>
            </a:r>
          </a:p>
          <a:p>
            <a:endParaRPr lang="en-US" altLang="ko-KR" sz="1200" dirty="0">
              <a:latin typeface="Courier New" panose="02070309020205020404" pitchFamily="49" charset="0"/>
            </a:endParaRPr>
          </a:p>
          <a:p>
            <a:endParaRPr lang="en-US" altLang="ko-KR" sz="1200" dirty="0">
              <a:latin typeface="Courier New" panose="02070309020205020404" pitchFamily="49" charset="0"/>
            </a:endParaRPr>
          </a:p>
          <a:p>
            <a:endParaRPr lang="en-US" altLang="ko-KR" sz="1200" dirty="0">
              <a:latin typeface="Courier New" panose="02070309020205020404" pitchFamily="49" charset="0"/>
            </a:endParaRPr>
          </a:p>
          <a:p>
            <a:endParaRPr lang="en-US" altLang="ko-KR" sz="1200" dirty="0">
              <a:latin typeface="Courier New" panose="02070309020205020404" pitchFamily="49" charset="0"/>
            </a:endParaRPr>
          </a:p>
          <a:p>
            <a:endParaRPr lang="ko-KR" altLang="en-US" sz="1200" dirty="0"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"Current Data:\n"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printf(</a:t>
            </a:r>
            <a:r>
              <a:rPr lang="pt-BR" altLang="ko-K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"Current 1: %</a:t>
            </a:r>
            <a:r>
              <a:rPr lang="en-US" altLang="ko-K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x</a:t>
            </a:r>
            <a:r>
              <a:rPr lang="pt-BR" altLang="ko-K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\n"</a:t>
            </a:r>
            <a:r>
              <a:rPr lang="pt-BR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currentData1);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printf(</a:t>
            </a:r>
            <a:r>
              <a:rPr lang="pt-BR" altLang="ko-K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"Current 2: %</a:t>
            </a:r>
            <a:r>
              <a:rPr lang="pt-BR" altLang="ko-KR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x</a:t>
            </a:r>
            <a:r>
              <a:rPr lang="pt-BR" altLang="ko-K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\n"</a:t>
            </a:r>
            <a:r>
              <a:rPr lang="pt-BR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currentData2);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printf(</a:t>
            </a:r>
            <a:r>
              <a:rPr lang="pt-BR" altLang="ko-K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"Current 3: %</a:t>
            </a:r>
            <a:r>
              <a:rPr lang="pt-BR" altLang="ko-KR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x</a:t>
            </a:r>
            <a:r>
              <a:rPr lang="pt-BR" altLang="ko-K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\n"</a:t>
            </a:r>
            <a:r>
              <a:rPr lang="pt-BR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currentData3);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printf(</a:t>
            </a:r>
            <a:r>
              <a:rPr lang="pt-BR" altLang="ko-K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"Current 4: %</a:t>
            </a:r>
            <a:r>
              <a:rPr lang="pt-BR" altLang="ko-KR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x</a:t>
            </a:r>
            <a:r>
              <a:rPr lang="pt-BR" altLang="ko-K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\n"</a:t>
            </a:r>
            <a:r>
              <a:rPr lang="pt-BR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currentData4);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"\</a:t>
            </a:r>
            <a:r>
              <a:rPr lang="en-US" altLang="ko-KR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nGsensor</a:t>
            </a:r>
            <a:r>
              <a:rPr lang="en-US" altLang="ko-K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 Data:\n"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printf(</a:t>
            </a:r>
            <a:r>
              <a:rPr lang="pt-BR" altLang="ko-K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"Gsensor 1: %</a:t>
            </a:r>
            <a:r>
              <a:rPr lang="pt-BR" altLang="ko-KR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x</a:t>
            </a:r>
            <a:r>
              <a:rPr lang="pt-BR" altLang="ko-K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\n"</a:t>
            </a:r>
            <a:r>
              <a:rPr lang="pt-BR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gsensor1);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printf(</a:t>
            </a:r>
            <a:r>
              <a:rPr lang="pt-BR" altLang="ko-K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"Gsensor 2: %</a:t>
            </a:r>
            <a:r>
              <a:rPr lang="pt-BR" altLang="ko-KR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x</a:t>
            </a:r>
            <a:r>
              <a:rPr lang="pt-BR" altLang="ko-K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\n"</a:t>
            </a:r>
            <a:r>
              <a:rPr lang="pt-BR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gsensor2);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printf(</a:t>
            </a:r>
            <a:r>
              <a:rPr lang="pt-BR" altLang="ko-K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"Gsensor 3: %</a:t>
            </a:r>
            <a:r>
              <a:rPr lang="pt-BR" altLang="ko-KR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x</a:t>
            </a:r>
            <a:r>
              <a:rPr lang="pt-BR" altLang="ko-K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\n"</a:t>
            </a:r>
            <a:r>
              <a:rPr lang="pt-BR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gsensor3);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printf(</a:t>
            </a:r>
            <a:r>
              <a:rPr lang="pt-BR" altLang="ko-K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"Gsensor 4: %</a:t>
            </a:r>
            <a:r>
              <a:rPr lang="pt-BR" altLang="ko-KR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x</a:t>
            </a:r>
            <a:r>
              <a:rPr lang="pt-BR" altLang="ko-K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\n"</a:t>
            </a:r>
            <a:r>
              <a:rPr lang="pt-BR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gsensor4);</a:t>
            </a:r>
          </a:p>
          <a:p>
            <a:endParaRPr lang="ko-KR" altLang="en-US" sz="1200" dirty="0"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4E3EAB-C110-46CF-8C00-C7F40D4823DC}"/>
              </a:ext>
            </a:extLst>
          </p:cNvPr>
          <p:cNvSpPr/>
          <p:nvPr/>
        </p:nvSpPr>
        <p:spPr>
          <a:xfrm>
            <a:off x="786063" y="2821647"/>
            <a:ext cx="5810130" cy="896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각 </a:t>
            </a:r>
            <a:r>
              <a:rPr lang="en-US" altLang="ko-KR" dirty="0"/>
              <a:t>Can Bit </a:t>
            </a:r>
            <a:r>
              <a:rPr lang="ko-KR" altLang="en-US" dirty="0"/>
              <a:t>별 </a:t>
            </a:r>
            <a:r>
              <a:rPr lang="en-US" altLang="ko-KR" dirty="0"/>
              <a:t>Parsing </a:t>
            </a:r>
            <a:r>
              <a:rPr lang="ko-KR" altLang="en-US" dirty="0"/>
              <a:t>하는 </a:t>
            </a:r>
            <a:r>
              <a:rPr lang="en-US" altLang="ko-KR" dirty="0"/>
              <a:t>Code </a:t>
            </a:r>
            <a:r>
              <a:rPr lang="ko-KR" altLang="en-US" dirty="0"/>
              <a:t>를 작성하라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C4D151-24F8-4CAF-84B9-FA5518362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32" y="939997"/>
            <a:ext cx="8092776" cy="7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69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2592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요구사항에 대하여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011C8C-E8AA-4516-8B34-50AAD5204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54" y="1250121"/>
            <a:ext cx="8221222" cy="12955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399F9F-BC41-4849-8E77-152DF5664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54" y="2981262"/>
            <a:ext cx="8278380" cy="895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9732DA2-737A-4931-A776-1C8500CDE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54" y="4525872"/>
            <a:ext cx="8440328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4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4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강사 소개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44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연산자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2052" name="Picture 4" descr="KR20160061194A - 차량용 네트워크 시스템 및 그 동작방법 - Google Patents">
            <a:extLst>
              <a:ext uri="{FF2B5EF4-FFF2-40B4-BE49-F238E27FC236}">
                <a16:creationId xmlns:a16="http://schemas.microsoft.com/office/drawing/2014/main" id="{F4CC114D-2DB5-4F34-882D-0DE0F9357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820" y="1976964"/>
            <a:ext cx="7390359" cy="274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90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연산자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EE637B-2ACE-4189-B5D4-3D3FB6C156DA}"/>
              </a:ext>
            </a:extLst>
          </p:cNvPr>
          <p:cNvSpPr/>
          <p:nvPr/>
        </p:nvSpPr>
        <p:spPr>
          <a:xfrm>
            <a:off x="4174137" y="1663799"/>
            <a:ext cx="3840427" cy="35394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stdlib.h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main()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1 % 3);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2 % 3);  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3 % 3);  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4 % 3); 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5 % 3);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6 % 3);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system(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"pause"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  <a:r>
              <a:rPr lang="en-US" altLang="ko-KR" sz="16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return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  <a:endParaRPr lang="ko-KR" altLang="en-US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77801-CE9A-4B01-B953-A528321197C1}"/>
              </a:ext>
            </a:extLst>
          </p:cNvPr>
          <p:cNvSpPr txBox="1"/>
          <p:nvPr/>
        </p:nvSpPr>
        <p:spPr>
          <a:xfrm>
            <a:off x="7438501" y="2459766"/>
            <a:ext cx="1305165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Q.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결과값은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86205A-E8F5-4A55-BF13-4F974EBF41C9}"/>
              </a:ext>
            </a:extLst>
          </p:cNvPr>
          <p:cNvSpPr txBox="1"/>
          <p:nvPr/>
        </p:nvSpPr>
        <p:spPr>
          <a:xfrm>
            <a:off x="4246086" y="5309725"/>
            <a:ext cx="2343911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Q. </a:t>
            </a:r>
            <a:r>
              <a:rPr lang="ko-KR" altLang="en-US" sz="16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모듈러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연산의 특징은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  <a:b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</a:b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-&gt;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어떻게 사용할까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03928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연산자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9F9F86-B358-4E11-B606-AA76A325713D}"/>
              </a:ext>
            </a:extLst>
          </p:cNvPr>
          <p:cNvSpPr/>
          <p:nvPr/>
        </p:nvSpPr>
        <p:spPr>
          <a:xfrm>
            <a:off x="358140" y="1174701"/>
            <a:ext cx="3735395" cy="415498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en-US" altLang="ko-KR" sz="6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6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ko-KR" sz="6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ko-KR" sz="6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6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6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stdint.h</a:t>
            </a:r>
            <a:r>
              <a:rPr lang="en-US" altLang="ko-KR" sz="6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ko-KR" altLang="en-US" sz="600" dirty="0">
              <a:latin typeface="Courier New" panose="02070309020205020404" pitchFamily="49" charset="0"/>
            </a:endParaRPr>
          </a:p>
          <a:p>
            <a:r>
              <a:rPr lang="fr-FR" altLang="ko-KR" sz="600" b="1" dirty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fr-FR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altLang="ko-KR" sz="600" b="1" dirty="0">
                <a:solidFill>
                  <a:srgbClr val="005032"/>
                </a:solidFill>
                <a:latin typeface="Courier New" panose="02070309020205020404" pitchFamily="49" charset="0"/>
              </a:rPr>
              <a:t>uint16_t</a:t>
            </a:r>
            <a:r>
              <a:rPr lang="fr-FR" altLang="ko-KR" sz="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crc16_table[256] = {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0x0000, 0x1021, 0x2042, 0x3063, 0x4084, 0x50A5, 0x60C6, 0x70E7,</a:t>
            </a:r>
          </a:p>
          <a:p>
            <a:r>
              <a:rPr lang="fr-FR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0x8108, 0x9129, 0xA14A, 0xB16B, 0xC18C, 0xD1AD, 0xE1CE, 0xF1EF,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0x1231, 0x0210, 0x3273, 0x2252, 0x52B5, 0x4294, 0x72F7, 0x62D6,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0x9339, 0x8318, 0xB37B, 0xA35A, 0xD3BD, 0xC39C, 0xF3FF, 0xE3DE,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0x2462, 0x3443, 0x0420, 0x1401, 0x64E6, 0x74C7, 0x44A4, 0x5485,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0xA56A, 0xB54B, 0x8528, 0x9509, 0xE5EE, 0xF5CF, 0xC5AC, 0xD58D,</a:t>
            </a:r>
          </a:p>
          <a:p>
            <a:r>
              <a:rPr lang="da-DK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0x3653, 0x2672, 0x1611, 0x0630, 0x76D7, 0x66F6, 0x5695, 0x46B4,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0xB75B, 0xA77A, 0x9719, 0x8738, 0xF7DF, 0xE7FE, 0xD79D, 0xC7BC,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0x48C4, 0x58E5, 0x6886, 0x78A7, 0x0840, 0x1861, 0x2802, 0x3823,</a:t>
            </a:r>
          </a:p>
          <a:p>
            <a:r>
              <a:rPr lang="it-IT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0xC9CC, 0xD9ED, 0xE98E, 0xF9AF, 0x8948, 0x9969, 0xA90A, 0xB92B,</a:t>
            </a:r>
          </a:p>
          <a:p>
            <a:r>
              <a:rPr lang="it-IT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0x5AF5, 0x4AD4, 0x7AB7, 0x6A96, 0x1A71, 0x0A50, 0x3A33, 0x2A12,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0xDBFD, 0xCBDC, 0xFBBF, 0xEB9E, 0x9B79, 0x8B58, 0xBB3B, 0xAB1A,</a:t>
            </a:r>
          </a:p>
          <a:p>
            <a:r>
              <a:rPr lang="fr-FR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0x6CA6, 0x7C87, 0x4CE4, 0x5CC5, 0x2C22, 0x3C03, 0x0C60, 0x1C41,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0xEDAE, 0xFD8F, 0xCDEC, 0xDDCD, 0xAD2A, 0xBD0B, 0x8D68, 0x9D49,</a:t>
            </a:r>
          </a:p>
          <a:p>
            <a:r>
              <a:rPr lang="it-IT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0x7E97, 0x6EB6, 0x5ED5, 0x4EF4, 0x3E13, 0x2E32, 0x1E51, 0x0E70,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0xFF9F, 0xEFBE, 0xDFDD, 0xCFFC, 0xBF1B, 0xAF3A, 0x9F59, 0x8F78,</a:t>
            </a:r>
          </a:p>
          <a:p>
            <a:r>
              <a:rPr lang="pt-BR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0x9188, 0x81A9, 0xB1CA, 0xA1EB, 0xD10C, 0xC12D, 0xF14E, 0xE16F,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0x1080, 0x00A1, 0x30C2, 0x20E3, 0x5004, 0x4025, 0x7046, 0x6067,</a:t>
            </a:r>
          </a:p>
          <a:p>
            <a:r>
              <a:rPr lang="pt-BR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0x83B9, 0x9398, 0xA3FB, 0xB3DA, 0xC33D, 0xD31C, 0xE37F, 0xF35E,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0x02B1, 0x1290, 0x22F3, 0x32D2, 0x4235, 0x5214, 0x6277, 0x7256,</a:t>
            </a:r>
          </a:p>
          <a:p>
            <a:r>
              <a:rPr lang="pt-BR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0xB5EA, 0xA5CB, 0x95A8, 0x8589, 0xF56E, 0xE54F, 0xD52C, 0xC50D,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0x34E2, 0x24C3, 0x14A0, 0x0481, 0x7466, 0x6447, 0x5424, 0x4405,</a:t>
            </a:r>
          </a:p>
          <a:p>
            <a:r>
              <a:rPr lang="pt-BR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0xA7DB, 0xB7FA, 0x8799, 0x97B8, 0xE75F, 0xF77E, 0xC71D, 0xD73C,</a:t>
            </a:r>
          </a:p>
          <a:p>
            <a:r>
              <a:rPr lang="da-DK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0x26D3, 0x36F2, 0x0691, 0x16B0, 0x6657, 0x7676, 0x4615, 0x5634,</a:t>
            </a:r>
          </a:p>
          <a:p>
            <a:r>
              <a:rPr lang="pt-BR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0xD94C, 0xC96D, 0xF90E, 0xE92F, 0x99C8, 0x89E9, 0xB98A, 0xA9AB,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0x5844, 0x4865, 0x7806, 0x6827, 0x18C0, 0x08E1, 0x3882, 0x28A3,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0xCB7D, 0xDB5C, 0xEB3F, 0xFB1E, 0x8BF9, 0x9BD8, 0xABBB, 0xBB9A,</a:t>
            </a:r>
          </a:p>
          <a:p>
            <a:r>
              <a:rPr lang="it-IT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0x4A75, 0x5A54, 0x6A37, 0x7A16, 0x0AF1, 0x1AD0, 0x2AB3, 0x3A92,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0xFD2E, 0xED0F, 0xDD6C, 0xCD4D, 0xBDAA, 0xAD8B, 0x9DE8, 0x8DC9,</a:t>
            </a:r>
          </a:p>
          <a:p>
            <a:r>
              <a:rPr lang="fr-FR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0x7C26, 0x6C07, 0x5C64, 0x4C45, 0x3CA2, 0x2C83, 0x1CE0, 0x0CC1,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0xEF1F, 0xFF3E, 0xCF5D, 0xDF7C, 0xAF9B, 0xBFBA, 0x8FD9, 0x9FF8,</a:t>
            </a:r>
          </a:p>
          <a:p>
            <a:r>
              <a:rPr lang="it-IT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    0x6E17, 0x7E36, 0x4E55, 0x5E74, 0x2E93, 0x3EB2, 0x0ED1, 0x1EF0</a:t>
            </a:r>
          </a:p>
          <a:p>
            <a:r>
              <a:rPr lang="en-US" altLang="ko-KR" sz="6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fr-FR" altLang="ko-KR" sz="5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fr-FR" altLang="ko-KR" sz="500" b="1" dirty="0">
                <a:solidFill>
                  <a:srgbClr val="000000"/>
                </a:solidFill>
                <a:latin typeface="Courier New" panose="02070309020205020404" pitchFamily="49" charset="0"/>
              </a:rPr>
              <a:t> printdata(</a:t>
            </a:r>
            <a:r>
              <a:rPr lang="fr-FR" altLang="ko-KR" sz="500" b="1" dirty="0">
                <a:solidFill>
                  <a:srgbClr val="005032"/>
                </a:solidFill>
                <a:latin typeface="Courier New" panose="02070309020205020404" pitchFamily="49" charset="0"/>
              </a:rPr>
              <a:t>uint8_t</a:t>
            </a:r>
            <a:r>
              <a:rPr lang="fr-FR" altLang="ko-KR" sz="500" b="1" dirty="0">
                <a:solidFill>
                  <a:srgbClr val="000000"/>
                </a:solidFill>
                <a:latin typeface="Courier New" panose="02070309020205020404" pitchFamily="49" charset="0"/>
              </a:rPr>
              <a:t> (*canData)[8]){</a:t>
            </a:r>
          </a:p>
          <a:p>
            <a:r>
              <a:rPr lang="en-US" altLang="ko-KR" sz="500" dirty="0">
                <a:solidFill>
                  <a:srgbClr val="000000"/>
                </a:solidFill>
                <a:latin typeface="Courier New" panose="02070309020205020404" pitchFamily="49" charset="0"/>
              </a:rPr>
              <a:t>    </a:t>
            </a:r>
            <a:r>
              <a:rPr lang="en-US" altLang="ko-KR" sz="5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5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5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500" b="1" dirty="0">
                <a:solidFill>
                  <a:srgbClr val="000000"/>
                </a:solidFill>
                <a:latin typeface="Courier New" panose="02070309020205020404" pitchFamily="49" charset="0"/>
              </a:rPr>
              <a:t> j = 0;j&lt;8;j++){</a:t>
            </a:r>
          </a:p>
          <a:p>
            <a:r>
              <a:rPr lang="nn-NO" altLang="ko-KR" sz="500" dirty="0">
                <a:solidFill>
                  <a:srgbClr val="000000"/>
                </a:solidFill>
                <a:latin typeface="Courier New" panose="02070309020205020404" pitchFamily="49" charset="0"/>
              </a:rPr>
              <a:t>        </a:t>
            </a:r>
            <a:r>
              <a:rPr lang="nn-NO" altLang="ko-KR" sz="5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n-NO" altLang="ko-KR" sz="5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nn-NO" altLang="ko-KR" sz="5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altLang="ko-KR" sz="500" b="1" dirty="0">
                <a:solidFill>
                  <a:srgbClr val="000000"/>
                </a:solidFill>
                <a:latin typeface="Courier New" panose="02070309020205020404" pitchFamily="49" charset="0"/>
              </a:rPr>
              <a:t> i=0;i&lt;8;i++){printf(</a:t>
            </a:r>
            <a:r>
              <a:rPr lang="nn-NO" altLang="ko-KR" sz="500" b="1" dirty="0">
                <a:solidFill>
                  <a:srgbClr val="2A00FF"/>
                </a:solidFill>
                <a:latin typeface="Courier New" panose="02070309020205020404" pitchFamily="49" charset="0"/>
              </a:rPr>
              <a:t>"%02d ,"</a:t>
            </a:r>
            <a:r>
              <a:rPr lang="nn-NO" altLang="ko-KR" sz="500" b="1" dirty="0">
                <a:solidFill>
                  <a:srgbClr val="000000"/>
                </a:solidFill>
                <a:latin typeface="Courier New" panose="02070309020205020404" pitchFamily="49" charset="0"/>
              </a:rPr>
              <a:t>,canData[j][i]);}</a:t>
            </a:r>
          </a:p>
          <a:p>
            <a:r>
              <a:rPr lang="en-US" altLang="ko-KR" sz="500" dirty="0">
                <a:solidFill>
                  <a:srgbClr val="000000"/>
                </a:solidFill>
                <a:latin typeface="Courier New" panose="02070309020205020404" pitchFamily="49" charset="0"/>
              </a:rPr>
              <a:t>        </a:t>
            </a:r>
            <a:r>
              <a:rPr lang="en-US" altLang="ko-KR" sz="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5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500" dirty="0">
                <a:solidFill>
                  <a:srgbClr val="2A00FF"/>
                </a:solidFill>
                <a:latin typeface="Courier New" panose="02070309020205020404" pitchFamily="49" charset="0"/>
              </a:rPr>
              <a:t>"\n"</a:t>
            </a:r>
            <a:r>
              <a:rPr lang="en-US" altLang="ko-KR" sz="5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ko-KR" altLang="en-US" sz="500" dirty="0">
                <a:solidFill>
                  <a:srgbClr val="000000"/>
                </a:solidFill>
                <a:latin typeface="Courier New" panose="02070309020205020404" pitchFamily="49" charset="0"/>
              </a:rPr>
              <a:t>    </a:t>
            </a:r>
            <a:r>
              <a:rPr lang="en-US" altLang="ko-KR" sz="5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ko-KR" sz="5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ko-KR" sz="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73038C-045F-43CC-8F27-5809D962D701}"/>
              </a:ext>
            </a:extLst>
          </p:cNvPr>
          <p:cNvSpPr/>
          <p:nvPr/>
        </p:nvSpPr>
        <p:spPr>
          <a:xfrm>
            <a:off x="4093535" y="1174701"/>
            <a:ext cx="7549115" cy="46474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5032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main()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5032"/>
                </a:solidFill>
                <a:latin typeface="Courier New" panose="02070309020205020404" pitchFamily="49" charset="0"/>
              </a:rPr>
              <a:t>uint8_t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canData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[8][8] = {{00,00,00,4,5,6,07, 8},{00,00,00,14,15,16,17,18},{00,00,00,24,25,26,27,28},\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{00,00,00,34,35,36,37,38},{00,00,00,44,45,46,47,48},{00,00,00,54,55,56,57,58},{00,00,00,64,65,66,67,68},\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{00,00,00,74,75,76,77,78}};</a:t>
            </a: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printdata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canData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printdata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canData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ko-KR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ko-KR" altLang="en-US" sz="1600" dirty="0">
              <a:latin typeface="Courier New" panose="020703090202050204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7430E5-C4F0-4551-9C2B-9A3ECA2DAD19}"/>
              </a:ext>
            </a:extLst>
          </p:cNvPr>
          <p:cNvSpPr/>
          <p:nvPr/>
        </p:nvSpPr>
        <p:spPr>
          <a:xfrm>
            <a:off x="4570493" y="3352056"/>
            <a:ext cx="5720317" cy="1578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  for(int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8; </a:t>
            </a:r>
            <a:r>
              <a:rPr lang="en-US" altLang="ko-KR" dirty="0" err="1"/>
              <a:t>i</a:t>
            </a:r>
            <a:r>
              <a:rPr lang="en-US" altLang="ko-KR" dirty="0"/>
              <a:t>++){</a:t>
            </a:r>
          </a:p>
          <a:p>
            <a:r>
              <a:rPr lang="en-US" altLang="ko-KR" dirty="0"/>
              <a:t>            </a:t>
            </a:r>
            <a:r>
              <a:rPr lang="en-US" altLang="ko-KR" dirty="0" err="1"/>
              <a:t>canData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][0] = </a:t>
            </a:r>
            <a:r>
              <a:rPr lang="en-US" altLang="ko-KR" dirty="0" err="1"/>
              <a:t>i</a:t>
            </a:r>
            <a:r>
              <a:rPr lang="en-US" altLang="ko-KR" dirty="0"/>
              <a:t> % 3;  // 0, 1, 2 </a:t>
            </a:r>
            <a:r>
              <a:rPr lang="ko-KR" altLang="en-US" dirty="0"/>
              <a:t>반복</a:t>
            </a:r>
          </a:p>
          <a:p>
            <a:r>
              <a:rPr lang="ko-KR" altLang="en-US" dirty="0"/>
              <a:t>        </a:t>
            </a: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6304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연산자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6" name="Picture 2" descr="순환중복검사 (CRC, Cyclic Redundancy Check) &lt; 도리의 디지털라이프">
            <a:extLst>
              <a:ext uri="{FF2B5EF4-FFF2-40B4-BE49-F238E27FC236}">
                <a16:creationId xmlns:a16="http://schemas.microsoft.com/office/drawing/2014/main" id="{CF32F7A1-EA27-41E0-9FE8-218B5ACA4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814" y="1762234"/>
            <a:ext cx="8106372" cy="349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661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연산자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3076" name="Picture 4" descr="엔디언 - 위키백과, 우리 모두의 백과사전">
            <a:extLst>
              <a:ext uri="{FF2B5EF4-FFF2-40B4-BE49-F238E27FC236}">
                <a16:creationId xmlns:a16="http://schemas.microsoft.com/office/drawing/2014/main" id="{C79342E8-F47A-4A95-B906-168EEDB16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645" y="1401647"/>
            <a:ext cx="4731341" cy="422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288EB9-1F9A-4AA2-AA98-8E00E1079E7A}"/>
              </a:ext>
            </a:extLst>
          </p:cNvPr>
          <p:cNvSpPr txBox="1"/>
          <p:nvPr/>
        </p:nvSpPr>
        <p:spPr>
          <a:xfrm>
            <a:off x="7871106" y="5439996"/>
            <a:ext cx="161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모토로라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03E8D-B08B-4249-B907-6CB2D0560EF7}"/>
              </a:ext>
            </a:extLst>
          </p:cNvPr>
          <p:cNvSpPr txBox="1"/>
          <p:nvPr/>
        </p:nvSpPr>
        <p:spPr>
          <a:xfrm>
            <a:off x="2211646" y="5439996"/>
            <a:ext cx="161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인텔</a:t>
            </a:r>
          </a:p>
        </p:txBody>
      </p:sp>
      <p:pic>
        <p:nvPicPr>
          <p:cNvPr id="3078" name="Picture 6" descr="Little-Endian">
            <a:extLst>
              <a:ext uri="{FF2B5EF4-FFF2-40B4-BE49-F238E27FC236}">
                <a16:creationId xmlns:a16="http://schemas.microsoft.com/office/drawing/2014/main" id="{D76F17FE-9EFF-40A6-B636-AF3CDE812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35" y="1637415"/>
            <a:ext cx="4379293" cy="390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453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연산자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73038C-045F-43CC-8F27-5809D962D701}"/>
              </a:ext>
            </a:extLst>
          </p:cNvPr>
          <p:cNvSpPr/>
          <p:nvPr/>
        </p:nvSpPr>
        <p:spPr>
          <a:xfrm>
            <a:off x="358140" y="1120676"/>
            <a:ext cx="10338213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ko-KR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 j = 0; j &lt; 8; </a:t>
            </a:r>
            <a:r>
              <a:rPr lang="en-US" altLang="ko-KR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j++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){   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   uint16_t 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crc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= 0xFFFF; </a:t>
            </a:r>
            <a:r>
              <a:rPr lang="en-US" altLang="ko-KR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초기값은 </a:t>
            </a:r>
            <a:r>
              <a:rPr lang="en-US" altLang="ko-KR" dirty="0">
                <a:solidFill>
                  <a:srgbClr val="3F7F5F"/>
                </a:solidFill>
                <a:latin typeface="Courier New" panose="02070309020205020404" pitchFamily="49" charset="0"/>
              </a:rPr>
              <a:t>0xFFFF</a:t>
            </a:r>
          </a:p>
          <a:p>
            <a:r>
              <a:rPr lang="nn-NO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nn-NO" altLang="ko-KR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n-NO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nn-NO" altLang="ko-KR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 i = 0; i &lt; 8; i++)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crc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crc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&gt;&gt; 8) ^ crc16_table[(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crc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^ 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canData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[j][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]) &amp; 0xFF];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   printf(</a:t>
            </a:r>
            <a:r>
              <a:rPr lang="pt-BR" altLang="ko-KR" dirty="0">
                <a:solidFill>
                  <a:srgbClr val="2A00FF"/>
                </a:solidFill>
                <a:latin typeface="Courier New" panose="02070309020205020404" pitchFamily="49" charset="0"/>
              </a:rPr>
              <a:t>"crc = %d\n"</a:t>
            </a:r>
            <a:r>
              <a:rPr lang="pt-BR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,crc);</a:t>
            </a:r>
          </a:p>
          <a:p>
            <a:endParaRPr lang="pt-BR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t-BR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t-BR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t-BR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t-BR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7430E5-C4F0-4551-9C2B-9A3ECA2DAD19}"/>
              </a:ext>
            </a:extLst>
          </p:cNvPr>
          <p:cNvSpPr/>
          <p:nvPr/>
        </p:nvSpPr>
        <p:spPr>
          <a:xfrm>
            <a:off x="910536" y="2828837"/>
            <a:ext cx="5479632" cy="131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CRC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를 인텔 방식에 맞추어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[1],[2]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번째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Byte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에 </a:t>
            </a: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입력하시오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4058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</a:t>
            </a:r>
            <a:r>
              <a:rPr lang="ko-KR" altLang="en-US" sz="2400" b="1" dirty="0">
                <a:solidFill>
                  <a:srgbClr val="002060"/>
                </a:solidFill>
                <a:latin typeface="Noto Sans KR" panose="020B0200000000000000" pitchFamily="34" charset="-128"/>
                <a:ea typeface="Noto Sans KR" panose="020B0200000000000000" pitchFamily="34" charset="-128"/>
                <a:cs typeface="Segoe UI" panose="020B0502040204020203" pitchFamily="34" charset="0"/>
              </a:rPr>
              <a:t>관계 연산자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6C6A0DC-B3CB-4AED-9584-5DB6161C3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094333"/>
              </p:ext>
            </p:extLst>
          </p:nvPr>
        </p:nvGraphicFramePr>
        <p:xfrm>
          <a:off x="3673602" y="1554024"/>
          <a:ext cx="5005578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159">
                  <a:extLst>
                    <a:ext uri="{9D8B030D-6E8A-4147-A177-3AD203B41FA5}">
                      <a16:colId xmlns:a16="http://schemas.microsoft.com/office/drawing/2014/main" val="2388675807"/>
                    </a:ext>
                  </a:extLst>
                </a:gridCol>
                <a:gridCol w="1656419">
                  <a:extLst>
                    <a:ext uri="{9D8B030D-6E8A-4147-A177-3AD203B41FA5}">
                      <a16:colId xmlns:a16="http://schemas.microsoft.com/office/drawing/2014/main" val="80612187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연산자 의미</a:t>
                      </a:r>
                      <a:endParaRPr lang="en-US" altLang="ko-KR" sz="1600" dirty="0"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(</a:t>
                      </a:r>
                      <a:r>
                        <a:rPr lang="ko-KR" altLang="en-US" sz="160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좌 항이 우 항보다</a:t>
                      </a:r>
                      <a:r>
                        <a:rPr lang="en-US" altLang="ko-KR" sz="160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)</a:t>
                      </a:r>
                      <a:endParaRPr lang="ko-KR" altLang="en-US" sz="1600" dirty="0"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연산자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9275738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같다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==</a:t>
                      </a:r>
                      <a:endParaRPr lang="ko-KR" altLang="en-US" sz="1600" dirty="0"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8190527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같지 않다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!=</a:t>
                      </a:r>
                      <a:endParaRPr lang="ko-KR" altLang="en-US" sz="1600" dirty="0"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3849982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작다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&lt;</a:t>
                      </a:r>
                      <a:endParaRPr lang="ko-KR" altLang="en-US" sz="1600" dirty="0"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1345299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작거나 같다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&lt;=</a:t>
                      </a:r>
                      <a:endParaRPr lang="ko-KR" altLang="en-US" sz="1600" dirty="0"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7628235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크다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&gt;</a:t>
                      </a:r>
                      <a:endParaRPr lang="ko-KR" altLang="en-US" sz="1600" dirty="0"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24358518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크거나 작다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&gt;=</a:t>
                      </a:r>
                      <a:endParaRPr lang="ko-KR" altLang="en-US" sz="1600" dirty="0"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0500993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그리고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&amp;&amp;</a:t>
                      </a:r>
                      <a:endParaRPr lang="ko-KR" altLang="en-US" sz="1600" dirty="0"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85377954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또는</a:t>
                      </a:r>
                      <a:endParaRPr lang="ko-KR" altLang="en-US" sz="1600" dirty="0"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||</a:t>
                      </a:r>
                      <a:endParaRPr lang="ko-KR" altLang="en-US" sz="1600" dirty="0"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028734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아니다</a:t>
                      </a:r>
                      <a:endParaRPr lang="ko-KR" altLang="en-US" sz="1600" dirty="0"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KR" panose="020B0200000000000000" pitchFamily="34" charset="-128"/>
                          <a:ea typeface="Noto Sans KR" panose="020B0200000000000000" pitchFamily="34" charset="-128"/>
                        </a:rPr>
                        <a:t>!</a:t>
                      </a:r>
                      <a:endParaRPr lang="ko-KR" altLang="en-US" sz="1600" dirty="0">
                        <a:latin typeface="Noto Sans KR" panose="020B0200000000000000" pitchFamily="34" charset="-128"/>
                        <a:ea typeface="Noto Sans KR" panose="020B0200000000000000" pitchFamily="34" charset="-128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126046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1311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</a:t>
            </a:r>
            <a:r>
              <a:rPr lang="ko-KR" altLang="en-US" sz="2400" dirty="0" err="1">
                <a:latin typeface="Noto Sans KR" panose="020B0200000000000000" pitchFamily="34" charset="-128"/>
                <a:ea typeface="Noto Sans KR" panose="020B0200000000000000" pitchFamily="34" charset="-128"/>
              </a:rPr>
              <a:t>조건문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7F8105-0345-4444-8C16-3D95E49144BA}"/>
              </a:ext>
            </a:extLst>
          </p:cNvPr>
          <p:cNvSpPr/>
          <p:nvPr/>
        </p:nvSpPr>
        <p:spPr>
          <a:xfrm>
            <a:off x="761679" y="1080177"/>
            <a:ext cx="6604000" cy="526297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80808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_CRT_SECURE_NO_WARNINGS</a:t>
            </a:r>
            <a:endParaRPr lang="ko-KR" altLang="en-US" sz="1600" dirty="0">
              <a:solidFill>
                <a:srgbClr val="000000"/>
              </a:solidFill>
              <a:latin typeface="Noto Sans KR" panose="020B0200000000000000" pitchFamily="34" charset="-128"/>
              <a:ea typeface="Noto Sans KR" panose="020B0200000000000000" pitchFamily="34" charset="-128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&gt;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stdlib.h</a:t>
            </a:r>
            <a:r>
              <a:rPr lang="en-US" altLang="ko-KR" sz="1600" dirty="0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Noto Sans KR" panose="020B0200000000000000" pitchFamily="34" charset="-128"/>
              <a:ea typeface="Noto Sans KR" panose="020B0200000000000000" pitchFamily="34" charset="-128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main() 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num1;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, &amp;num1);    </a:t>
            </a:r>
            <a:r>
              <a:rPr lang="en-US" altLang="ko-KR" sz="1600" dirty="0">
                <a:solidFill>
                  <a:srgbClr val="008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값을 </a:t>
            </a:r>
            <a:r>
              <a:rPr lang="ko-KR" altLang="en-US" sz="1600" dirty="0" err="1">
                <a:solidFill>
                  <a:srgbClr val="008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입력받음</a:t>
            </a:r>
            <a:endParaRPr lang="ko-KR" altLang="en-US" sz="1600" dirty="0">
              <a:solidFill>
                <a:srgbClr val="000000"/>
              </a:solidFill>
              <a:latin typeface="Noto Sans KR" panose="020B0200000000000000" pitchFamily="34" charset="-128"/>
              <a:ea typeface="Noto Sans KR" panose="020B0200000000000000" pitchFamily="34" charset="-128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   switch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(num1)   </a:t>
            </a:r>
            <a:r>
              <a:rPr lang="en-US" altLang="ko-KR" sz="1600" dirty="0">
                <a:solidFill>
                  <a:srgbClr val="008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// num1</a:t>
            </a:r>
            <a:r>
              <a:rPr lang="ko-KR" altLang="en-US" sz="1600" dirty="0">
                <a:solidFill>
                  <a:srgbClr val="008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의 값에 따라 분기</a:t>
            </a:r>
            <a:endParaRPr lang="ko-KR" altLang="en-US" sz="1600" dirty="0">
              <a:solidFill>
                <a:srgbClr val="000000"/>
              </a:solidFill>
              <a:latin typeface="Noto Sans KR" panose="020B0200000000000000" pitchFamily="34" charset="-128"/>
              <a:ea typeface="Noto Sans KR" panose="020B0200000000000000" pitchFamily="34" charset="-128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   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   case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1:         </a:t>
            </a:r>
            <a:r>
              <a:rPr lang="en-US" altLang="ko-KR" sz="1600" dirty="0">
                <a:solidFill>
                  <a:srgbClr val="008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// 1</a:t>
            </a:r>
            <a:r>
              <a:rPr lang="ko-KR" altLang="en-US" sz="1600" dirty="0">
                <a:solidFill>
                  <a:srgbClr val="008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일 때</a:t>
            </a:r>
            <a:endParaRPr lang="ko-KR" altLang="en-US" sz="1600" dirty="0">
              <a:solidFill>
                <a:srgbClr val="000000"/>
              </a:solidFill>
              <a:latin typeface="Noto Sans KR" panose="020B0200000000000000" pitchFamily="34" charset="-128"/>
              <a:ea typeface="Noto Sans KR" panose="020B0200000000000000" pitchFamily="34" charset="-128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"1</a:t>
            </a:r>
            <a:r>
              <a:rPr lang="ko-KR" altLang="en-US" sz="1600" dirty="0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입니다</a:t>
            </a:r>
            <a:r>
              <a:rPr lang="en-US" altLang="ko-KR" sz="1600" dirty="0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);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       break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   case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2:         </a:t>
            </a:r>
            <a:r>
              <a:rPr lang="en-US" altLang="ko-KR" sz="1600" dirty="0">
                <a:solidFill>
                  <a:srgbClr val="008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// 2</a:t>
            </a:r>
            <a:r>
              <a:rPr lang="ko-KR" altLang="en-US" sz="1600" dirty="0">
                <a:solidFill>
                  <a:srgbClr val="008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일 때</a:t>
            </a:r>
            <a:endParaRPr lang="ko-KR" altLang="en-US" sz="1600" dirty="0">
              <a:solidFill>
                <a:srgbClr val="000000"/>
              </a:solidFill>
              <a:latin typeface="Noto Sans KR" panose="020B0200000000000000" pitchFamily="34" charset="-128"/>
              <a:ea typeface="Noto Sans KR" panose="020B0200000000000000" pitchFamily="34" charset="-128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"2</a:t>
            </a:r>
            <a:r>
              <a:rPr lang="ko-KR" altLang="en-US" sz="1600" dirty="0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입니다</a:t>
            </a:r>
            <a:r>
              <a:rPr lang="en-US" altLang="ko-KR" sz="1600" dirty="0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);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       break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   default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:  </a:t>
            </a:r>
            <a:r>
              <a:rPr lang="en-US" altLang="ko-KR" sz="1600" dirty="0">
                <a:solidFill>
                  <a:srgbClr val="008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해당 </a:t>
            </a:r>
            <a:r>
              <a:rPr lang="en-US" altLang="ko-KR" sz="1600" dirty="0">
                <a:solidFill>
                  <a:srgbClr val="008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Case </a:t>
            </a:r>
            <a:r>
              <a:rPr lang="ko-KR" altLang="en-US" sz="1600" dirty="0">
                <a:solidFill>
                  <a:srgbClr val="008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가 없을 때</a:t>
            </a:r>
            <a:endParaRPr lang="ko-KR" altLang="en-US" sz="1600" dirty="0">
              <a:solidFill>
                <a:srgbClr val="000000"/>
              </a:solidFill>
              <a:latin typeface="Noto Sans KR" panose="020B0200000000000000" pitchFamily="34" charset="-128"/>
              <a:ea typeface="Noto Sans KR" panose="020B0200000000000000" pitchFamily="34" charset="-128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"default\n"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);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       break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  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   system(</a:t>
            </a:r>
            <a:r>
              <a:rPr lang="en-US" altLang="ko-KR" sz="1600" dirty="0">
                <a:solidFill>
                  <a:srgbClr val="A31515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"pause"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);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   return</a:t>
            </a:r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" panose="020B0200000000000000" pitchFamily="34" charset="-128"/>
                <a:ea typeface="Noto Sans KR" panose="020B0200000000000000" pitchFamily="34" charset="-128"/>
              </a:rPr>
              <a:t>}</a:t>
            </a:r>
            <a:endParaRPr lang="ko-KR" altLang="en-US" sz="1600" dirty="0">
              <a:latin typeface="Noto Sans KR" panose="020B0200000000000000" pitchFamily="34" charset="-128"/>
              <a:ea typeface="Noto Sans KR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5480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</a:t>
            </a:r>
            <a:r>
              <a:rPr lang="ko-KR" altLang="en-US" sz="2400" dirty="0" err="1">
                <a:latin typeface="Noto Sans KR" panose="020B0200000000000000" pitchFamily="34" charset="-128"/>
                <a:ea typeface="Noto Sans KR" panose="020B0200000000000000" pitchFamily="34" charset="-128"/>
              </a:rPr>
              <a:t>조건문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68B7DA-4FDB-4112-833C-246F6FBED10E}"/>
              </a:ext>
            </a:extLst>
          </p:cNvPr>
          <p:cNvSpPr/>
          <p:nvPr/>
        </p:nvSpPr>
        <p:spPr>
          <a:xfrm>
            <a:off x="5602774" y="985500"/>
            <a:ext cx="4953000" cy="37856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200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main()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{</a:t>
            </a:r>
          </a:p>
          <a:p>
            <a:pPr lvl="1"/>
            <a:r>
              <a:rPr lang="en-US" altLang="ko-KR" sz="12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unsigned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c;</a:t>
            </a:r>
          </a:p>
          <a:p>
            <a:pPr lvl="1"/>
            <a:endParaRPr lang="ko-KR" altLang="en-US" sz="12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system(</a:t>
            </a:r>
            <a:r>
              <a:rPr lang="en-US" altLang="ko-KR" sz="12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</a:t>
            </a:r>
            <a:r>
              <a:rPr lang="en-US" altLang="ko-KR" sz="1200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chcp</a:t>
            </a:r>
            <a:r>
              <a:rPr lang="en-US" altLang="ko-KR" sz="12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65001"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</a:p>
          <a:p>
            <a:pPr lvl="1"/>
            <a:endParaRPr lang="ko-KR" altLang="en-US" sz="12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scanf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"%d"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&amp;c);</a:t>
            </a:r>
          </a:p>
          <a:p>
            <a:pPr lvl="1"/>
            <a:endParaRPr lang="ko-KR" altLang="en-US" sz="12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1"/>
            <a:r>
              <a:rPr lang="en-US" altLang="ko-KR" sz="12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switch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(c)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{</a:t>
            </a:r>
          </a:p>
          <a:p>
            <a:pPr lvl="2"/>
            <a:endParaRPr lang="en-US" altLang="ko-KR" sz="1200" dirty="0">
              <a:solidFill>
                <a:srgbClr val="0000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2"/>
            <a:endParaRPr lang="en-US" altLang="ko-KR" sz="1200" dirty="0">
              <a:solidFill>
                <a:srgbClr val="0000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2"/>
            <a:endParaRPr lang="en-US" altLang="ko-KR" sz="1200" dirty="0">
              <a:solidFill>
                <a:srgbClr val="0000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2"/>
            <a:endParaRPr lang="en-US" altLang="ko-KR" sz="1200" dirty="0">
              <a:solidFill>
                <a:srgbClr val="0000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2"/>
            <a:endParaRPr lang="en-US" altLang="ko-KR" sz="1200" dirty="0">
              <a:solidFill>
                <a:srgbClr val="A31515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1"/>
            <a:endParaRPr lang="en-US" altLang="ko-KR" sz="1200" dirty="0">
              <a:solidFill>
                <a:srgbClr val="A31515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system(</a:t>
            </a:r>
            <a:r>
              <a:rPr lang="en-US" altLang="ko-KR" sz="12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"pause"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</a:p>
          <a:p>
            <a:pPr lvl="1"/>
            <a:r>
              <a:rPr lang="en-US" altLang="ko-KR" sz="12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2FAAAC-2A4E-4BAF-ACF0-1DB7C5D9AE38}"/>
              </a:ext>
            </a:extLst>
          </p:cNvPr>
          <p:cNvSpPr/>
          <p:nvPr/>
        </p:nvSpPr>
        <p:spPr>
          <a:xfrm>
            <a:off x="6314150" y="2888617"/>
            <a:ext cx="3530247" cy="1097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9D9932-98F5-43F8-BACF-900240142E4D}"/>
              </a:ext>
            </a:extLst>
          </p:cNvPr>
          <p:cNvSpPr txBox="1"/>
          <p:nvPr/>
        </p:nvSpPr>
        <p:spPr>
          <a:xfrm>
            <a:off x="1082520" y="985500"/>
            <a:ext cx="3728008" cy="23391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입력 받은 값이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보다 크고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보다 작으면</a:t>
            </a:r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“5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와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사이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“</a:t>
            </a:r>
          </a:p>
          <a:p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보다 작거나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같으면</a:t>
            </a:r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“5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보다 작거나 작은 수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“</a:t>
            </a:r>
          </a:p>
          <a:p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보다 크거나 같으면</a:t>
            </a:r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“8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보다 크거나 같은 수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”</a:t>
            </a:r>
          </a:p>
          <a:p>
            <a:endParaRPr lang="en-US" altLang="ko-KR" sz="1600" b="1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출력하는 </a:t>
            </a:r>
            <a:r>
              <a:rPr lang="ko-KR" altLang="en-US" sz="16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조건문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을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switch – case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문으로</a:t>
            </a:r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작성하시오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!</a:t>
            </a:r>
            <a:endParaRPr lang="ko-KR" altLang="en-US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0600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</a:t>
            </a:r>
            <a:r>
              <a:rPr lang="ko-KR" altLang="en-US" sz="2400" dirty="0" err="1">
                <a:latin typeface="Noto Sans KR" panose="020B0200000000000000" pitchFamily="34" charset="-128"/>
                <a:ea typeface="Noto Sans KR" panose="020B0200000000000000" pitchFamily="34" charset="-128"/>
              </a:rPr>
              <a:t>조건문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7F8105-0345-4444-8C16-3D95E49144BA}"/>
              </a:ext>
            </a:extLst>
          </p:cNvPr>
          <p:cNvSpPr/>
          <p:nvPr/>
        </p:nvSpPr>
        <p:spPr>
          <a:xfrm>
            <a:off x="2794000" y="1080177"/>
            <a:ext cx="6604000" cy="50167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6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ko-K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6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stdlib.h</a:t>
            </a:r>
            <a:r>
              <a:rPr lang="en-US" altLang="ko-K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float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num1 = 0.1f;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c1 = </a:t>
            </a:r>
            <a:r>
              <a:rPr lang="en-US" altLang="ko-K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'a'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(num1 == 0.1f)  </a:t>
            </a:r>
            <a:r>
              <a:rPr lang="en-US" altLang="ko-KR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실수 비교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"0.1</a:t>
            </a:r>
            <a:r>
              <a:rPr lang="ko-KR" alt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입니다</a:t>
            </a:r>
            <a:r>
              <a:rPr lang="en-US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(c1 == </a:t>
            </a:r>
            <a:r>
              <a:rPr lang="en-US" altLang="ko-K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'a'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   </a:t>
            </a:r>
            <a:r>
              <a:rPr lang="en-US" altLang="ko-KR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문자 비교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"a</a:t>
            </a:r>
            <a:r>
              <a:rPr lang="ko-KR" alt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입니다</a:t>
            </a:r>
            <a:r>
              <a:rPr lang="en-US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ko-K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(c1 == 97)   </a:t>
            </a:r>
            <a:r>
              <a:rPr lang="en-US" altLang="ko-KR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문자를 </a:t>
            </a:r>
            <a:r>
              <a:rPr lang="en-US" altLang="ko-KR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ASCII </a:t>
            </a:r>
            <a:r>
              <a:rPr lang="ko-KR" altLang="en-US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코드로 비교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"a</a:t>
            </a:r>
            <a:r>
              <a:rPr lang="ko-KR" alt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입니다</a:t>
            </a:r>
            <a:r>
              <a:rPr lang="en-US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(num1*num1 == 0.01f)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"0.01</a:t>
            </a:r>
            <a:r>
              <a:rPr lang="ko-KR" alt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입니다</a:t>
            </a:r>
            <a:r>
              <a:rPr lang="en-US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"0.01</a:t>
            </a:r>
            <a:r>
              <a:rPr lang="ko-KR" alt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이 아닙니다</a:t>
            </a:r>
            <a:r>
              <a:rPr lang="en-US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ko-KR" altLang="en-US" sz="1600" dirty="0">
              <a:latin typeface="Courier New" panose="02070309020205020404" pitchFamily="49" charset="0"/>
            </a:endParaRPr>
          </a:p>
          <a:p>
            <a:r>
              <a:rPr lang="pt-B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printf(</a:t>
            </a:r>
            <a:r>
              <a:rPr lang="pt-BR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"%f\n"</a:t>
            </a:r>
            <a:r>
              <a:rPr lang="pt-B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,num1*num1);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system(</a:t>
            </a:r>
            <a:r>
              <a:rPr lang="en-US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"pause"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445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2289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</a:t>
            </a:r>
            <a:r>
              <a:rPr lang="en-US" altLang="ko-KR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C </a:t>
            </a:r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언어에 대하여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B7DB9-A6F9-40E0-AD81-68CB6D9B8CDD}"/>
              </a:ext>
            </a:extLst>
          </p:cNvPr>
          <p:cNvSpPr txBox="1"/>
          <p:nvPr/>
        </p:nvSpPr>
        <p:spPr>
          <a:xfrm>
            <a:off x="5766639" y="5427222"/>
            <a:ext cx="3300904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67" dirty="0"/>
              <a:t>https://</a:t>
            </a:r>
            <a:r>
              <a:rPr kumimoji="1" lang="en-US" altLang="ko-Kore-KR" sz="1067" dirty="0" err="1"/>
              <a:t>programmers.co.kr</a:t>
            </a:r>
            <a:r>
              <a:rPr kumimoji="1" lang="en-US" altLang="ko-Kore-KR" sz="1067" dirty="0"/>
              <a:t>/pages/2023-dev-survey</a:t>
            </a:r>
            <a:endParaRPr kumimoji="1" lang="ko-Kore-KR" altLang="en-US" sz="1067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F128C7-70D5-4546-B5C4-202A738F5D75}"/>
              </a:ext>
            </a:extLst>
          </p:cNvPr>
          <p:cNvSpPr txBox="1"/>
          <p:nvPr/>
        </p:nvSpPr>
        <p:spPr>
          <a:xfrm>
            <a:off x="528217" y="6264755"/>
            <a:ext cx="2488182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67" dirty="0"/>
              <a:t>https://</a:t>
            </a:r>
            <a:r>
              <a:rPr kumimoji="1" lang="en-US" altLang="ko-Kore-KR" sz="1067" dirty="0" err="1"/>
              <a:t>survey.stackoverflow.co</a:t>
            </a:r>
            <a:r>
              <a:rPr kumimoji="1" lang="en-US" altLang="ko-Kore-KR" sz="1067" dirty="0"/>
              <a:t>/2023/</a:t>
            </a:r>
            <a:endParaRPr kumimoji="1" lang="ko-Kore-KR" altLang="en-US" sz="1067" dirty="0"/>
          </a:p>
        </p:txBody>
      </p:sp>
    </p:spTree>
    <p:extLst>
      <p:ext uri="{BB962C8B-B14F-4D97-AF65-F5344CB8AC3E}">
        <p14:creationId xmlns:p14="http://schemas.microsoft.com/office/powerpoint/2010/main" val="15907432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</a:t>
            </a:r>
            <a:r>
              <a:rPr lang="ko-KR" altLang="en-US" sz="2400" dirty="0" err="1">
                <a:latin typeface="Noto Sans KR" panose="020B0200000000000000" pitchFamily="34" charset="-128"/>
                <a:ea typeface="Noto Sans KR" panose="020B0200000000000000" pitchFamily="34" charset="-128"/>
              </a:rPr>
              <a:t>조건문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4B1B93-8773-48B1-BE7A-3A6675369D7F}"/>
              </a:ext>
            </a:extLst>
          </p:cNvPr>
          <p:cNvSpPr/>
          <p:nvPr/>
        </p:nvSpPr>
        <p:spPr>
          <a:xfrm>
            <a:off x="2794000" y="1080177"/>
            <a:ext cx="6604000" cy="329320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6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ko-K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ko-KR" altLang="en-US" sz="1600" dirty="0">
              <a:latin typeface="Courier New" panose="020703090202050204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x = 5;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y = 10;</a:t>
            </a:r>
          </a:p>
          <a:p>
            <a:endParaRPr lang="ko-KR" altLang="en-US" sz="1600" dirty="0"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(x &lt; 0 &amp;&amp; y++  == 15){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이 코드는 실행되지 않습니다</a:t>
            </a:r>
            <a:r>
              <a:rPr lang="en-US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s-E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printf(</a:t>
            </a:r>
            <a:r>
              <a:rPr lang="es-ES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"y = %d\n"</a:t>
            </a:r>
            <a:r>
              <a:rPr lang="es-E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y);</a:t>
            </a:r>
          </a:p>
          <a:p>
            <a:endParaRPr lang="ko-KR" altLang="en-US" sz="1600" dirty="0"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76892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</a:t>
            </a:r>
            <a:r>
              <a:rPr lang="ko-KR" altLang="en-US" sz="2400" dirty="0" err="1">
                <a:latin typeface="Noto Sans KR" panose="020B0200000000000000" pitchFamily="34" charset="-128"/>
                <a:ea typeface="Noto Sans KR" panose="020B0200000000000000" pitchFamily="34" charset="-128"/>
              </a:rPr>
              <a:t>반복문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317348-9DCE-4795-9231-576099903FD8}"/>
              </a:ext>
            </a:extLst>
          </p:cNvPr>
          <p:cNvSpPr/>
          <p:nvPr/>
        </p:nvSpPr>
        <p:spPr>
          <a:xfrm>
            <a:off x="640276" y="1145182"/>
            <a:ext cx="4704523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stdlib.h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main() {</a:t>
            </a:r>
          </a:p>
          <a:p>
            <a:r>
              <a:rPr lang="nn-NO" altLang="ko-KR" sz="16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for</a:t>
            </a:r>
            <a:r>
              <a:rPr lang="nn-NO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(</a:t>
            </a:r>
            <a:r>
              <a:rPr lang="nn-NO" altLang="ko-KR" sz="16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i = 0; i &lt; 100; i++) 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"Hello, world!\n"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system(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"pause"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return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  <a:endParaRPr lang="ko-KR" altLang="en-US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DFCF1A-B761-4BEE-B2BB-465633D88761}"/>
              </a:ext>
            </a:extLst>
          </p:cNvPr>
          <p:cNvSpPr txBox="1"/>
          <p:nvPr/>
        </p:nvSpPr>
        <p:spPr>
          <a:xfrm>
            <a:off x="3971999" y="3114951"/>
            <a:ext cx="1305165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Q.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결과값은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56C51E-C9FD-4708-88BC-0E5FD4DEED2A}"/>
              </a:ext>
            </a:extLst>
          </p:cNvPr>
          <p:cNvSpPr/>
          <p:nvPr/>
        </p:nvSpPr>
        <p:spPr>
          <a:xfrm>
            <a:off x="640276" y="3495642"/>
            <a:ext cx="5511083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stdlib.h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main() {</a:t>
            </a:r>
          </a:p>
          <a:p>
            <a:r>
              <a:rPr lang="en-US" altLang="ko-KR" sz="1600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// </a:t>
            </a:r>
            <a:r>
              <a:rPr lang="en-US" altLang="ko-KR" sz="1600" dirty="0" err="1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</a:t>
            </a:r>
            <a:r>
              <a:rPr lang="ko-KR" altLang="en-US" sz="1600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는 </a:t>
            </a:r>
            <a:r>
              <a:rPr lang="en-US" altLang="ko-KR" sz="1600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</a:t>
            </a:r>
            <a:r>
              <a:rPr lang="ko-KR" altLang="en-US" sz="1600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씩 증가</a:t>
            </a:r>
            <a:r>
              <a:rPr lang="en-US" altLang="ko-KR" sz="1600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j</a:t>
            </a:r>
            <a:r>
              <a:rPr lang="ko-KR" altLang="en-US" sz="1600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는 </a:t>
            </a:r>
            <a:r>
              <a:rPr lang="en-US" altLang="ko-KR" sz="1600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</a:t>
            </a:r>
            <a:r>
              <a:rPr lang="ko-KR" altLang="en-US" sz="1600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씩 증가</a:t>
            </a:r>
            <a:endParaRPr lang="ko-KR" altLang="en-US" sz="16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for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(</a:t>
            </a:r>
            <a:r>
              <a:rPr lang="en-US" altLang="ko-KR" sz="1600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= 0, j = 0; </a:t>
            </a:r>
            <a:r>
              <a:rPr lang="en-US" altLang="ko-KR" sz="16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&lt; 10; </a:t>
            </a:r>
            <a:r>
              <a:rPr lang="en-US" altLang="ko-KR" sz="16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++, j += 2)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"i: %d, j: %d\n"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j);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system(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"pause"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return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  <a:endParaRPr lang="ko-KR" altLang="en-US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252685-888C-4CFD-9C9D-FD6C14D3B0BE}"/>
              </a:ext>
            </a:extLst>
          </p:cNvPr>
          <p:cNvSpPr txBox="1"/>
          <p:nvPr/>
        </p:nvSpPr>
        <p:spPr>
          <a:xfrm>
            <a:off x="4799729" y="5465411"/>
            <a:ext cx="1305165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Q. </a:t>
            </a:r>
            <a:r>
              <a:rPr lang="ko-KR" altLang="en-US" sz="160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결과값은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A037F5-A19C-4C8E-8D73-B6CD6619A340}"/>
              </a:ext>
            </a:extLst>
          </p:cNvPr>
          <p:cNvSpPr/>
          <p:nvPr/>
        </p:nvSpPr>
        <p:spPr>
          <a:xfrm>
            <a:off x="6422808" y="1249613"/>
            <a:ext cx="4124690" cy="4554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For (</a:t>
            </a: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초기식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;</a:t>
            </a: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조건문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;</a:t>
            </a: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변화식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  <a:p>
            <a:pPr algn="ctr"/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 algn="ctr">
              <a:buFontTx/>
              <a:buAutoNum type="arabicPeriod"/>
            </a:pP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For (int I = 0; ; </a:t>
            </a:r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++)</a:t>
            </a:r>
          </a:p>
          <a:p>
            <a:pPr marL="342900" indent="-342900" algn="ctr">
              <a:buAutoNum type="arabicPeriod"/>
            </a:pP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For (int I = 0; 1 ; </a:t>
            </a:r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++)</a:t>
            </a:r>
          </a:p>
          <a:p>
            <a:pPr marL="342900" indent="-342900" algn="ctr">
              <a:buFontTx/>
              <a:buAutoNum type="arabicPeriod"/>
            </a:pP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For (int I = 0; -1 ; </a:t>
            </a:r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++)</a:t>
            </a:r>
          </a:p>
          <a:p>
            <a:pPr marL="342900" indent="-342900" algn="ctr">
              <a:buFontTx/>
              <a:buAutoNum type="arabicPeriod"/>
            </a:pP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For (int I = 0; 0 ; </a:t>
            </a:r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++)</a:t>
            </a:r>
          </a:p>
          <a:p>
            <a:pPr marL="342900" indent="-342900" algn="ctr">
              <a:buFontTx/>
              <a:buAutoNum type="arabicPeriod"/>
            </a:pP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If() -&gt;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컴파일 에러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 algn="ctr">
              <a:buFontTx/>
              <a:buAutoNum type="arabicPeriod"/>
            </a:pP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If(0) -&gt;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거짓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 algn="ctr">
              <a:buFontTx/>
              <a:buAutoNum type="arabicPeriod"/>
            </a:pP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If(1) -&gt;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참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indent="-342900" algn="ctr">
              <a:buFontTx/>
              <a:buAutoNum type="arabicPeriod"/>
            </a:pP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If(-1) -&gt;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참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9239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반복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C6DE5E-AACF-40B2-A053-88126B09C07E}"/>
              </a:ext>
            </a:extLst>
          </p:cNvPr>
          <p:cNvSpPr/>
          <p:nvPr/>
        </p:nvSpPr>
        <p:spPr>
          <a:xfrm>
            <a:off x="599816" y="1900377"/>
            <a:ext cx="3759533" cy="30273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67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#define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67" dirty="0">
                <a:solidFill>
                  <a:srgbClr val="6F008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_CRT_SECURE_NO_WARNINGS</a:t>
            </a:r>
            <a:endParaRPr lang="ko-KR" altLang="en-US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67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67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sz="1467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stdio.h</a:t>
            </a:r>
            <a:r>
              <a:rPr lang="en-US" altLang="ko-KR" sz="1467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</a:p>
          <a:p>
            <a:r>
              <a:rPr lang="en-US" altLang="ko-KR" sz="1467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67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sz="1467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stdlib.h</a:t>
            </a:r>
            <a:r>
              <a:rPr lang="en-US" altLang="ko-KR" sz="1467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  <a:endParaRPr lang="en-US" altLang="ko-KR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67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main() {</a:t>
            </a:r>
          </a:p>
          <a:p>
            <a:r>
              <a:rPr lang="en-US" altLang="ko-KR" sz="1467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float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input, average = 0;</a:t>
            </a:r>
          </a:p>
          <a:p>
            <a:endParaRPr lang="en-US" altLang="ko-KR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system(</a:t>
            </a:r>
            <a:r>
              <a:rPr lang="en-US" altLang="ko-KR" sz="1467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"pause"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</a:p>
          <a:p>
            <a:r>
              <a:rPr lang="en-US" altLang="ko-KR" sz="1467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return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0;</a:t>
            </a:r>
          </a:p>
          <a:p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4D3428-02F5-4A29-A615-217747784F9C}"/>
              </a:ext>
            </a:extLst>
          </p:cNvPr>
          <p:cNvSpPr/>
          <p:nvPr/>
        </p:nvSpPr>
        <p:spPr>
          <a:xfrm>
            <a:off x="862839" y="3083442"/>
            <a:ext cx="3145635" cy="1113643"/>
          </a:xfrm>
          <a:prstGeom prst="rect">
            <a:avLst/>
          </a:prstGeom>
          <a:solidFill>
            <a:srgbClr val="164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6287FF-6355-4E10-B8BF-0B308EA268A1}"/>
              </a:ext>
            </a:extLst>
          </p:cNvPr>
          <p:cNvSpPr txBox="1"/>
          <p:nvPr/>
        </p:nvSpPr>
        <p:spPr>
          <a:xfrm>
            <a:off x="599817" y="1607954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평균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787B18-9C2B-412C-BE69-0D6A198D55C0}"/>
              </a:ext>
            </a:extLst>
          </p:cNvPr>
          <p:cNvSpPr/>
          <p:nvPr/>
        </p:nvSpPr>
        <p:spPr>
          <a:xfrm>
            <a:off x="5635256" y="1299291"/>
            <a:ext cx="4880345" cy="163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수를 </a:t>
            </a: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다섯개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입력을 받는다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  <a:p>
            <a:pPr algn="ctr"/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입력을 받은 후 평균을 출력한다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66B9E1-9FEF-4676-834A-1A079B67AE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11" r="5195"/>
          <a:stretch/>
        </p:blipFill>
        <p:spPr>
          <a:xfrm>
            <a:off x="5635256" y="3262594"/>
            <a:ext cx="1679846" cy="189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182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반복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55AB82-0ABE-4F48-965F-B8409B94BF16}"/>
              </a:ext>
            </a:extLst>
          </p:cNvPr>
          <p:cNvSpPr/>
          <p:nvPr/>
        </p:nvSpPr>
        <p:spPr>
          <a:xfrm>
            <a:off x="996970" y="1082854"/>
            <a:ext cx="3371181" cy="477053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stdlib.h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buffer1[10] = { 0, };</a:t>
            </a:r>
          </a:p>
          <a:p>
            <a:r>
              <a:rPr lang="en-US" altLang="ko-KR" sz="1600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index1 = 0;</a:t>
            </a:r>
          </a:p>
          <a:p>
            <a:r>
              <a:rPr lang="en-US" altLang="ko-KR" sz="1600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buffer2[10] = { 0, };</a:t>
            </a:r>
          </a:p>
          <a:p>
            <a:r>
              <a:rPr lang="en-US" altLang="ko-KR" sz="1600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index2 = 0;</a:t>
            </a:r>
          </a:p>
          <a:p>
            <a:r>
              <a:rPr lang="en-US" altLang="ko-KR" sz="1600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totalSum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= 0;</a:t>
            </a:r>
          </a:p>
          <a:p>
            <a:endParaRPr lang="en-US" altLang="ko-KR" sz="1600" dirty="0">
              <a:solidFill>
                <a:srgbClr val="0000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getAverage1(</a:t>
            </a:r>
            <a:r>
              <a:rPr lang="en-US" altLang="ko-KR" sz="1600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input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 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sum =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buffer1[index1] = </a:t>
            </a:r>
            <a:r>
              <a:rPr lang="en-US" altLang="ko-KR" sz="16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input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index1++;</a:t>
            </a:r>
          </a:p>
          <a:p>
            <a:endParaRPr lang="en-US" altLang="ko-KR" sz="16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6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nn-NO" altLang="ko-KR" sz="16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for</a:t>
            </a:r>
            <a:r>
              <a:rPr lang="nn-NO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(</a:t>
            </a:r>
            <a:r>
              <a:rPr lang="nn-NO" altLang="ko-KR" sz="16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i = 0; i &lt; 10; i++)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sum = sum + buffer1[</a:t>
            </a:r>
            <a:r>
              <a:rPr lang="en-US" altLang="ko-KR" sz="16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];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return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sum / 10;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DA2B54-216B-44C5-8F35-24094926C288}"/>
              </a:ext>
            </a:extLst>
          </p:cNvPr>
          <p:cNvSpPr/>
          <p:nvPr/>
        </p:nvSpPr>
        <p:spPr>
          <a:xfrm>
            <a:off x="4734242" y="1084094"/>
            <a:ext cx="4176464" cy="427809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getAverage2(</a:t>
            </a:r>
            <a:r>
              <a:rPr lang="en-US" altLang="ko-KR" sz="16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input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 {</a:t>
            </a:r>
          </a:p>
          <a:p>
            <a:endParaRPr lang="en-US" altLang="ko-KR" sz="16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6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6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6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6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6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6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main() {</a:t>
            </a:r>
          </a:p>
          <a:p>
            <a:r>
              <a:rPr lang="nn-NO" altLang="ko-KR" sz="16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for</a:t>
            </a:r>
            <a:r>
              <a:rPr lang="nn-NO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(</a:t>
            </a:r>
            <a:r>
              <a:rPr lang="nn-NO" altLang="ko-KR" sz="16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i = 0; i &lt; 20; i++)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getAverage1(10));</a:t>
            </a:r>
          </a:p>
          <a:p>
            <a:r>
              <a:rPr lang="nn-NO" altLang="ko-KR" sz="16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for</a:t>
            </a:r>
            <a:r>
              <a:rPr lang="nn-NO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(</a:t>
            </a:r>
            <a:r>
              <a:rPr lang="nn-NO" altLang="ko-KR" sz="16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i = 0; i &lt; 20; i++)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getAverage2(10));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system(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"pause"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  <a:endParaRPr lang="ko-KR" altLang="en-US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5E8AC9-DDF5-49D6-B925-ECFC83498B01}"/>
              </a:ext>
            </a:extLst>
          </p:cNvPr>
          <p:cNvSpPr/>
          <p:nvPr/>
        </p:nvSpPr>
        <p:spPr>
          <a:xfrm>
            <a:off x="9306122" y="1082854"/>
            <a:ext cx="488504" cy="517064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</a:t>
            </a:r>
          </a:p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</a:t>
            </a:r>
          </a:p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</a:t>
            </a:r>
          </a:p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</a:t>
            </a:r>
          </a:p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</a:t>
            </a:r>
          </a:p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</a:t>
            </a:r>
          </a:p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</a:t>
            </a:r>
          </a:p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</a:t>
            </a:r>
          </a:p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</a:t>
            </a:r>
          </a:p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</a:t>
            </a:r>
          </a:p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</a:t>
            </a:r>
          </a:p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</a:t>
            </a:r>
          </a:p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</a:t>
            </a:r>
          </a:p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</a:t>
            </a:r>
          </a:p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</a:t>
            </a:r>
          </a:p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</a:t>
            </a:r>
          </a:p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</a:t>
            </a:r>
          </a:p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</a:t>
            </a:r>
          </a:p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</a:t>
            </a:r>
          </a:p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4743CE-9506-458D-A1AF-7756BDCC1595}"/>
              </a:ext>
            </a:extLst>
          </p:cNvPr>
          <p:cNvSpPr/>
          <p:nvPr/>
        </p:nvSpPr>
        <p:spPr>
          <a:xfrm>
            <a:off x="5022274" y="1398953"/>
            <a:ext cx="3744416" cy="169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/>
              <a:t>totalSum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totalSum</a:t>
            </a:r>
            <a:r>
              <a:rPr lang="en-US" altLang="ko-KR" sz="1400" dirty="0"/>
              <a:t> - buffer2[index2];</a:t>
            </a:r>
          </a:p>
          <a:p>
            <a:r>
              <a:rPr lang="en-US" altLang="ko-KR" sz="1400" dirty="0"/>
              <a:t>buffer2[index2] = input; </a:t>
            </a:r>
            <a:r>
              <a:rPr lang="en-US" altLang="ko-KR" sz="1400" dirty="0" err="1"/>
              <a:t>totalSum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totalSum</a:t>
            </a:r>
            <a:r>
              <a:rPr lang="en-US" altLang="ko-KR" sz="1400" dirty="0"/>
              <a:t> + buffer2[index2];</a:t>
            </a:r>
          </a:p>
          <a:p>
            <a:r>
              <a:rPr lang="en-US" altLang="ko-KR" sz="1400" dirty="0"/>
              <a:t> index2++;</a:t>
            </a:r>
          </a:p>
          <a:p>
            <a:r>
              <a:rPr lang="en-US" altLang="ko-KR" sz="1400" dirty="0"/>
              <a:t> if (index2 &gt;= 10) index2 = 0;</a:t>
            </a:r>
          </a:p>
          <a:p>
            <a:r>
              <a:rPr lang="en-US" altLang="ko-KR" sz="1400" dirty="0"/>
              <a:t> return </a:t>
            </a:r>
            <a:r>
              <a:rPr lang="en-US" altLang="ko-KR" sz="1400" dirty="0" err="1"/>
              <a:t>totalSum</a:t>
            </a:r>
            <a:r>
              <a:rPr lang="en-US" altLang="ko-KR" sz="1400" dirty="0"/>
              <a:t> / 10;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C063DA-D7CD-4DCD-BBC7-B294896F8FD0}"/>
              </a:ext>
            </a:extLst>
          </p:cNvPr>
          <p:cNvSpPr/>
          <p:nvPr/>
        </p:nvSpPr>
        <p:spPr>
          <a:xfrm>
            <a:off x="1277858" y="4293096"/>
            <a:ext cx="1800200" cy="504056"/>
          </a:xfrm>
          <a:prstGeom prst="rect">
            <a:avLst/>
          </a:prstGeom>
          <a:solidFill>
            <a:srgbClr val="164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if (index1 &gt;= 10) index1 = 0;</a:t>
            </a:r>
          </a:p>
        </p:txBody>
      </p:sp>
    </p:spTree>
    <p:extLst>
      <p:ext uri="{BB962C8B-B14F-4D97-AF65-F5344CB8AC3E}">
        <p14:creationId xmlns:p14="http://schemas.microsoft.com/office/powerpoint/2010/main" val="11421059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반복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14A9E-DEF1-48CC-A0CB-3D414B5F2C79}"/>
              </a:ext>
            </a:extLst>
          </p:cNvPr>
          <p:cNvSpPr txBox="1"/>
          <p:nvPr/>
        </p:nvSpPr>
        <p:spPr>
          <a:xfrm>
            <a:off x="1044015" y="2372883"/>
            <a:ext cx="1329210" cy="1446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*</a:t>
            </a:r>
          </a:p>
          <a:p>
            <a:r>
              <a:rPr lang="en-US" altLang="ko-KR" sz="14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**</a:t>
            </a:r>
          </a:p>
          <a:p>
            <a:r>
              <a:rPr lang="en-US" altLang="ko-KR" sz="14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***</a:t>
            </a:r>
          </a:p>
          <a:p>
            <a:r>
              <a:rPr lang="en-US" altLang="ko-KR" sz="14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****</a:t>
            </a:r>
          </a:p>
          <a:p>
            <a:r>
              <a:rPr lang="en-US" altLang="ko-KR" sz="14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*****</a:t>
            </a:r>
          </a:p>
          <a:p>
            <a:r>
              <a:rPr lang="ko-KR" altLang="en-US" sz="1467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를</a:t>
            </a:r>
            <a:r>
              <a:rPr lang="en-US" altLang="ko-KR" sz="14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sz="1467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출력하시오</a:t>
            </a:r>
            <a:r>
              <a:rPr lang="en-US" altLang="ko-KR" sz="14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!</a:t>
            </a:r>
            <a:endParaRPr lang="ko-KR" altLang="en-US" sz="1467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8087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반복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810237-1F0A-4132-9094-CD3C92173839}"/>
              </a:ext>
            </a:extLst>
          </p:cNvPr>
          <p:cNvSpPr txBox="1"/>
          <p:nvPr/>
        </p:nvSpPr>
        <p:spPr>
          <a:xfrm>
            <a:off x="708059" y="1273800"/>
            <a:ext cx="4243469" cy="181588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Q. </a:t>
            </a:r>
            <a:r>
              <a:rPr lang="ko-KR" altLang="en-US" sz="16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윤순이와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일순이가 내기를 했다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  <a:p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내기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수강생 중 생일이 같은 사람이 있는가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</a:p>
          <a:p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윤순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생일이 같은 사람이 있다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일순 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생일이 같은 사람이 없다</a:t>
            </a:r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  <a:p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수강생이 몇 명이 있어야 </a:t>
            </a:r>
            <a:r>
              <a:rPr lang="ko-KR" altLang="en-US" sz="16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윤순이가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이길 확률이</a:t>
            </a:r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더 높은가</a:t>
            </a:r>
            <a:endParaRPr lang="en-US" altLang="ko-KR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1</a:t>
            </a:r>
            <a:r>
              <a:rPr lang="ko-KR" altLang="en-US" sz="16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명일때</a:t>
            </a:r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부터 확률을 출력해보자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394CE5-6BED-4149-91E3-1BD9311F8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888" y="1412777"/>
            <a:ext cx="4224469" cy="46570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5A03EA0-0E41-459B-BDB2-6EBCFC380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428" y="3519539"/>
            <a:ext cx="4725859" cy="1440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E51488-190D-4D82-8454-AC0A1521A710}"/>
              </a:ext>
            </a:extLst>
          </p:cNvPr>
          <p:cNvSpPr txBox="1"/>
          <p:nvPr/>
        </p:nvSpPr>
        <p:spPr>
          <a:xfrm>
            <a:off x="708059" y="3211436"/>
            <a:ext cx="2026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생일이 모두 다를 확률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E6B688-3B0E-41E1-9DBA-B5319A9AF3F1}"/>
              </a:ext>
            </a:extLst>
          </p:cNvPr>
          <p:cNvSpPr txBox="1"/>
          <p:nvPr/>
        </p:nvSpPr>
        <p:spPr>
          <a:xfrm>
            <a:off x="708059" y="5083135"/>
            <a:ext cx="2640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생일이 같은 사람이 있을 확률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85DAE9D-6E58-4036-B330-5A0CE2BC4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428" y="5584200"/>
            <a:ext cx="25781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097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F565B-8198-6B7B-C094-333F3D708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1B768A-BF41-2ED6-16E5-E6949AEF8E7A}"/>
              </a:ext>
            </a:extLst>
          </p:cNvPr>
          <p:cNvSpPr txBox="1"/>
          <p:nvPr/>
        </p:nvSpPr>
        <p:spPr>
          <a:xfrm>
            <a:off x="358140" y="438150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반복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95DBEAD-9112-B0DD-B6BB-4697FE77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pic>
        <p:nvPicPr>
          <p:cNvPr id="11" name="그림 10" descr="텍스트, 스크린샷, 소프트웨어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7EB2D0D-2930-71E6-C26C-C754A3CFE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70" y="1016051"/>
            <a:ext cx="8947816" cy="552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145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주석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B37A4F-5E07-4849-AC3C-EB95C38826FB}"/>
              </a:ext>
            </a:extLst>
          </p:cNvPr>
          <p:cNvSpPr/>
          <p:nvPr/>
        </p:nvSpPr>
        <p:spPr>
          <a:xfrm>
            <a:off x="358140" y="121324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- </a:t>
            </a:r>
            <a:r>
              <a:rPr lang="ko-KR" altLang="en-US" sz="3600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한줄</a:t>
            </a:r>
            <a:r>
              <a: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주석 </a:t>
            </a:r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// </a:t>
            </a:r>
          </a:p>
          <a:p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- </a:t>
            </a:r>
            <a:r>
              <a: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범위 주석</a:t>
            </a:r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: /* */</a:t>
            </a:r>
          </a:p>
          <a:p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- </a:t>
            </a:r>
            <a:r>
              <a: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주석을 많이 적는게 좋은가</a:t>
            </a:r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289130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반복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A7F11F-4A72-4FA8-AF9F-543410CB0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217" y="1280888"/>
            <a:ext cx="6212747" cy="2250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E3F4CF-529D-4402-91A0-E900064D8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7568" y="1236928"/>
            <a:ext cx="1602795" cy="898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A37C86-0380-4599-BE6E-6D7F61CA3C97}"/>
              </a:ext>
            </a:extLst>
          </p:cNvPr>
          <p:cNvSpPr txBox="1"/>
          <p:nvPr/>
        </p:nvSpPr>
        <p:spPr>
          <a:xfrm>
            <a:off x="7717946" y="2236080"/>
            <a:ext cx="1895071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f(x) = </a:t>
            </a:r>
            <a:r>
              <a:rPr lang="en-US" altLang="ko-KR" sz="1467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x^Demension</a:t>
            </a:r>
            <a:endParaRPr lang="ko-KR" altLang="en-US" sz="1467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C52B2E-8550-49CB-881A-9A1ED8941018}"/>
              </a:ext>
            </a:extLst>
          </p:cNvPr>
          <p:cNvSpPr/>
          <p:nvPr/>
        </p:nvSpPr>
        <p:spPr>
          <a:xfrm>
            <a:off x="2924069" y="4092046"/>
            <a:ext cx="5100148" cy="2348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33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sz="1333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333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sz="1333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stdio.h</a:t>
            </a:r>
            <a:r>
              <a:rPr lang="en-US" altLang="ko-KR" sz="1333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</a:p>
          <a:p>
            <a:r>
              <a:rPr lang="en-US" altLang="ko-KR" sz="1333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sz="1333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333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sz="1333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stdlib.h</a:t>
            </a:r>
            <a:r>
              <a:rPr lang="en-US" altLang="ko-KR" sz="1333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  <a:endParaRPr lang="en-US" altLang="ko-KR" sz="1333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333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sz="1333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333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sz="1333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math.h</a:t>
            </a:r>
            <a:r>
              <a:rPr lang="en-US" altLang="ko-KR" sz="1333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  <a:endParaRPr lang="en-US" altLang="ko-KR" sz="1333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fr-FR" altLang="ko-KR" sz="1333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double</a:t>
            </a:r>
            <a:r>
              <a:rPr lang="fr-FR" altLang="ko-KR" sz="1333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integral(</a:t>
            </a:r>
            <a:r>
              <a:rPr lang="fr-FR" altLang="ko-KR" sz="1333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double</a:t>
            </a:r>
            <a:r>
              <a:rPr lang="fr-FR" altLang="ko-KR" sz="1333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fr-FR" altLang="ko-KR" sz="1333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</a:t>
            </a:r>
            <a:r>
              <a:rPr lang="fr-FR" altLang="ko-KR" sz="1333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fr-FR" altLang="ko-KR" sz="1333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double</a:t>
            </a:r>
            <a:r>
              <a:rPr lang="fr-FR" altLang="ko-KR" sz="1333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fr-FR" altLang="ko-KR" sz="1333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</a:t>
            </a:r>
            <a:r>
              <a:rPr lang="fr-FR" altLang="ko-KR" sz="1333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fr-FR" altLang="ko-KR" sz="1333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double</a:t>
            </a:r>
            <a:r>
              <a:rPr lang="fr-FR" altLang="ko-KR" sz="1333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fr-FR" altLang="ko-KR" sz="1333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</a:t>
            </a:r>
            <a:r>
              <a:rPr lang="fr-FR" altLang="ko-KR" sz="1333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fr-FR" altLang="ko-KR" sz="1333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double</a:t>
            </a:r>
            <a:r>
              <a:rPr lang="fr-FR" altLang="ko-KR" sz="1333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fr-FR" altLang="ko-KR" sz="1333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</a:t>
            </a:r>
            <a:r>
              <a:rPr lang="fr-FR" altLang="ko-KR" sz="1333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 {</a:t>
            </a:r>
          </a:p>
          <a:p>
            <a:endParaRPr lang="en-US" altLang="ko-KR" sz="1333" dirty="0">
              <a:solidFill>
                <a:srgbClr val="0000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333" dirty="0">
              <a:solidFill>
                <a:srgbClr val="0000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333" dirty="0">
              <a:solidFill>
                <a:srgbClr val="0000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333" dirty="0">
              <a:solidFill>
                <a:srgbClr val="0000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333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333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333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5D861A-C2A1-42DE-B66A-83B49BF9E102}"/>
              </a:ext>
            </a:extLst>
          </p:cNvPr>
          <p:cNvSpPr/>
          <p:nvPr/>
        </p:nvSpPr>
        <p:spPr>
          <a:xfrm>
            <a:off x="8131474" y="4691686"/>
            <a:ext cx="3917188" cy="1323054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33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333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main() {</a:t>
            </a:r>
          </a:p>
          <a:p>
            <a:r>
              <a:rPr lang="pt-BR" altLang="ko-KR" sz="1333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printf(</a:t>
            </a:r>
            <a:r>
              <a:rPr lang="pt-BR" altLang="ko-KR" sz="1333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"%lf\n"</a:t>
            </a:r>
            <a:r>
              <a:rPr lang="pt-BR" altLang="ko-KR" sz="1333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integral(0, 2, 2, 1000));</a:t>
            </a:r>
          </a:p>
          <a:p>
            <a:r>
              <a:rPr lang="pt-BR" altLang="ko-KR" sz="1333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printf(</a:t>
            </a:r>
            <a:r>
              <a:rPr lang="pt-BR" altLang="ko-KR" sz="1333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"%lf\n"</a:t>
            </a:r>
            <a:r>
              <a:rPr lang="pt-BR" altLang="ko-KR" sz="1333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integral(0, 2, 3, 1000));</a:t>
            </a:r>
          </a:p>
          <a:p>
            <a:r>
              <a:rPr lang="en-US" altLang="ko-KR" sz="1333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system(</a:t>
            </a:r>
            <a:r>
              <a:rPr lang="en-US" altLang="ko-KR" sz="1333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"pause"</a:t>
            </a:r>
            <a:r>
              <a:rPr lang="en-US" altLang="ko-KR" sz="1333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</a:p>
          <a:p>
            <a:r>
              <a:rPr lang="en-US" altLang="ko-KR" sz="1333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return</a:t>
            </a:r>
            <a:r>
              <a:rPr lang="en-US" altLang="ko-KR" sz="1333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0;</a:t>
            </a:r>
          </a:p>
          <a:p>
            <a:r>
              <a:rPr lang="en-US" altLang="ko-KR" sz="1333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5673B44-10CE-4504-83FA-C3F15D3E6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827" y="3502389"/>
            <a:ext cx="2054984" cy="2806932"/>
          </a:xfrm>
          <a:prstGeom prst="rect">
            <a:avLst/>
          </a:prstGeom>
        </p:spPr>
      </p:pic>
      <p:sp>
        <p:nvSpPr>
          <p:cNvPr id="10" name="오른쪽 화살표 12">
            <a:extLst>
              <a:ext uri="{FF2B5EF4-FFF2-40B4-BE49-F238E27FC236}">
                <a16:creationId xmlns:a16="http://schemas.microsoft.com/office/drawing/2014/main" id="{4252C423-2D54-4ED8-9F2B-129770BFA0E6}"/>
              </a:ext>
            </a:extLst>
          </p:cNvPr>
          <p:cNvSpPr/>
          <p:nvPr/>
        </p:nvSpPr>
        <p:spPr>
          <a:xfrm>
            <a:off x="4133796" y="3566264"/>
            <a:ext cx="288032" cy="395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0B7CFDB-777A-440F-8CF1-EB58329EE255}"/>
              </a:ext>
            </a:extLst>
          </p:cNvPr>
          <p:cNvGrpSpPr/>
          <p:nvPr/>
        </p:nvGrpSpPr>
        <p:grpSpPr>
          <a:xfrm>
            <a:off x="2916973" y="3419167"/>
            <a:ext cx="889000" cy="641636"/>
            <a:chOff x="2816247" y="3424023"/>
            <a:chExt cx="666750" cy="481227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3853B1B-506B-403F-AB54-38D7862D2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16247" y="3429000"/>
              <a:ext cx="666750" cy="47625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2DF5776-3139-4CBE-B297-459670C8BACC}"/>
                </a:ext>
              </a:extLst>
            </p:cNvPr>
            <p:cNvSpPr/>
            <p:nvPr/>
          </p:nvSpPr>
          <p:spPr>
            <a:xfrm>
              <a:off x="3053037" y="3440199"/>
              <a:ext cx="171771" cy="132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7" dirty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88BB4AF-4BDB-42B2-878F-FDFCADC35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34368" y="3424023"/>
              <a:ext cx="288736" cy="481227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DF55F0E-74F5-4498-A3E9-86A8DE301F94}"/>
                </a:ext>
              </a:extLst>
            </p:cNvPr>
            <p:cNvSpPr/>
            <p:nvPr/>
          </p:nvSpPr>
          <p:spPr>
            <a:xfrm>
              <a:off x="3226595" y="3522893"/>
              <a:ext cx="73956" cy="1328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7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6E7FEA4-405B-405E-8BF7-66E62C00AE25}"/>
              </a:ext>
            </a:extLst>
          </p:cNvPr>
          <p:cNvGrpSpPr/>
          <p:nvPr/>
        </p:nvGrpSpPr>
        <p:grpSpPr>
          <a:xfrm>
            <a:off x="4961424" y="3210380"/>
            <a:ext cx="2971950" cy="766556"/>
            <a:chOff x="4349582" y="3267435"/>
            <a:chExt cx="2228962" cy="574917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8C8EEB1-FFB3-43F3-8222-080DD9BCC890}"/>
                </a:ext>
              </a:extLst>
            </p:cNvPr>
            <p:cNvGrpSpPr/>
            <p:nvPr/>
          </p:nvGrpSpPr>
          <p:grpSpPr>
            <a:xfrm>
              <a:off x="4652673" y="3385152"/>
              <a:ext cx="1806494" cy="457200"/>
              <a:chOff x="4652673" y="3385152"/>
              <a:chExt cx="1806494" cy="457200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69A3D0DD-72E7-41EB-8667-0FFEA1F8D5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28643" y="3385152"/>
                <a:ext cx="628650" cy="457200"/>
              </a:xfrm>
              <a:prstGeom prst="rect">
                <a:avLst/>
              </a:prstGeom>
            </p:spPr>
          </p:pic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0E6A242E-DEF5-405D-B6C7-F1A0AF916E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52673" y="3461352"/>
                <a:ext cx="428625" cy="381000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F4BD8DBE-B12E-4D8B-9A27-4F879DE61D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38368" y="3442874"/>
                <a:ext cx="66006" cy="384389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4CE91C48-2276-4C61-A882-585F841DCE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 rot="10800000">
                <a:off x="6393161" y="3442874"/>
                <a:ext cx="66006" cy="384389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1ACD9414-6776-49D9-A774-256C80D8B1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61112" y="3427785"/>
                <a:ext cx="428625" cy="381000"/>
              </a:xfrm>
              <a:prstGeom prst="rect">
                <a:avLst/>
              </a:prstGeom>
            </p:spPr>
          </p:pic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FD2A9397-5DE7-4E2E-80B1-A9B8769B52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03055" y="3497349"/>
                <a:ext cx="513777" cy="232805"/>
              </a:xfrm>
              <a:prstGeom prst="rect">
                <a:avLst/>
              </a:prstGeom>
            </p:spPr>
          </p:pic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5247391-41A4-41B4-B141-E8B9FB344CA3}"/>
                </a:ext>
              </a:extLst>
            </p:cNvPr>
            <p:cNvGrpSpPr/>
            <p:nvPr/>
          </p:nvGrpSpPr>
          <p:grpSpPr>
            <a:xfrm>
              <a:off x="6365505" y="3267435"/>
              <a:ext cx="213039" cy="253478"/>
              <a:chOff x="3144063" y="3402232"/>
              <a:chExt cx="213039" cy="253478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0B19D0B-2195-41C8-92BD-2C2AD7BC3C64}"/>
                  </a:ext>
                </a:extLst>
              </p:cNvPr>
              <p:cNvSpPr/>
              <p:nvPr/>
            </p:nvSpPr>
            <p:spPr>
              <a:xfrm>
                <a:off x="3226595" y="3522892"/>
                <a:ext cx="73956" cy="1328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67"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10FBC8-446B-4B14-9661-AC9B3857A007}"/>
                  </a:ext>
                </a:extLst>
              </p:cNvPr>
              <p:cNvSpPr txBox="1"/>
              <p:nvPr/>
            </p:nvSpPr>
            <p:spPr>
              <a:xfrm>
                <a:off x="3144063" y="3402232"/>
                <a:ext cx="213039" cy="1962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D</a:t>
                </a:r>
                <a:endParaRPr lang="ko-KR" altLang="en-US" sz="1333" dirty="0"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035A903-F97A-4332-AE95-DABD875A4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349582" y="3494511"/>
              <a:ext cx="298191" cy="276738"/>
            </a:xfrm>
            <a:prstGeom prst="rect">
              <a:avLst/>
            </a:prstGeom>
          </p:spPr>
        </p:pic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2B7A3F43-9640-411D-8716-FE2E486A840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72278" y="3321512"/>
            <a:ext cx="1753628" cy="77053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DCBFB0F-3B16-4D00-A426-8FCD1F5B3639}"/>
              </a:ext>
            </a:extLst>
          </p:cNvPr>
          <p:cNvSpPr/>
          <p:nvPr/>
        </p:nvSpPr>
        <p:spPr>
          <a:xfrm>
            <a:off x="3198144" y="4977677"/>
            <a:ext cx="3569931" cy="1068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7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D2F1FDD-42A0-4B37-89E8-AF5737824D59}"/>
              </a:ext>
            </a:extLst>
          </p:cNvPr>
          <p:cNvSpPr/>
          <p:nvPr/>
        </p:nvSpPr>
        <p:spPr>
          <a:xfrm>
            <a:off x="7899819" y="2725250"/>
            <a:ext cx="1546064" cy="318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A^B = pow(A,B)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CCC4E0-6A82-4609-9D49-7B634C273FAD}"/>
              </a:ext>
            </a:extLst>
          </p:cNvPr>
          <p:cNvSpPr txBox="1"/>
          <p:nvPr/>
        </p:nvSpPr>
        <p:spPr>
          <a:xfrm>
            <a:off x="3360322" y="3547841"/>
            <a:ext cx="284052" cy="26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</a:t>
            </a:r>
            <a:endParaRPr lang="ko-KR" altLang="en-US" sz="1333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05121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E638E-CFF1-D407-0813-BA50B8C02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B5A0FB-7C31-5C31-497D-E1DCF219F2BB}"/>
              </a:ext>
            </a:extLst>
          </p:cNvPr>
          <p:cNvSpPr txBox="1"/>
          <p:nvPr/>
        </p:nvSpPr>
        <p:spPr>
          <a:xfrm>
            <a:off x="358140" y="438150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반복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F914E9E-5444-5519-188C-2DC12EBF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pic>
        <p:nvPicPr>
          <p:cNvPr id="17" name="그림 16" descr="텍스트, 스크린샷, 소프트웨어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C3E265D-2378-02AD-B57E-0D2278D3E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544" y="1221747"/>
            <a:ext cx="6972541" cy="501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215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왜 </a:t>
            </a:r>
            <a:r>
              <a:rPr lang="en-US" altLang="ko-KR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C </a:t>
            </a:r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언어인가</a:t>
            </a:r>
            <a:r>
              <a:rPr lang="en-US" altLang="ko-KR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?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7179DB1-C37E-455A-8FE3-0D103176A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9" y="1316949"/>
            <a:ext cx="7776863" cy="4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5908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배열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D17E4F-FF10-48FF-8439-F589608F5214}"/>
              </a:ext>
            </a:extLst>
          </p:cNvPr>
          <p:cNvSpPr/>
          <p:nvPr/>
        </p:nvSpPr>
        <p:spPr>
          <a:xfrm>
            <a:off x="615141" y="1046943"/>
            <a:ext cx="8928992" cy="3970318"/>
          </a:xfrm>
          <a:prstGeom prst="rect">
            <a:avLst/>
          </a:prstGeom>
          <a:ln>
            <a:solidFill>
              <a:srgbClr val="164194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stdio.h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</a:p>
          <a:p>
            <a:r>
              <a:rPr lang="en-US" altLang="ko-KR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stdlib.h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  <a:endParaRPr lang="en-US" altLang="ko-KR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main()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{</a:t>
            </a:r>
          </a:p>
          <a:p>
            <a:r>
              <a:rPr lang="en-US" altLang="ko-KR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// </a:t>
            </a:r>
            <a:r>
              <a:rPr lang="ko-KR" altLang="en-US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배열을 생성하고 값 할당</a:t>
            </a:r>
            <a:endParaRPr lang="ko-KR" altLang="en-US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[10] = { 11, 22, 33, 44, 55, 66, 77, 88, 99, 110 };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[0]);    </a:t>
            </a:r>
            <a:r>
              <a:rPr lang="en-US" altLang="ko-KR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// 11: </a:t>
            </a:r>
            <a:r>
              <a:rPr lang="ko-KR" altLang="en-US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배열의 첫 번째</a:t>
            </a:r>
            <a:r>
              <a:rPr lang="en-US" altLang="ko-KR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인덱스 </a:t>
            </a:r>
            <a:r>
              <a:rPr lang="en-US" altLang="ko-KR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0) </a:t>
            </a:r>
            <a:r>
              <a:rPr lang="ko-KR" altLang="en-US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요소 출력</a:t>
            </a:r>
            <a:endParaRPr lang="ko-KR" altLang="en-US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[5]);    </a:t>
            </a:r>
            <a:r>
              <a:rPr lang="en-US" altLang="ko-KR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// 66: </a:t>
            </a:r>
            <a:r>
              <a:rPr lang="ko-KR" altLang="en-US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배열의 여섯 번째</a:t>
            </a:r>
            <a:r>
              <a:rPr lang="en-US" altLang="ko-KR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인덱스 </a:t>
            </a:r>
            <a:r>
              <a:rPr lang="en-US" altLang="ko-KR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5) </a:t>
            </a:r>
            <a:r>
              <a:rPr lang="ko-KR" altLang="en-US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요소 출력</a:t>
            </a:r>
            <a:endParaRPr lang="ko-KR" altLang="en-US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[9]);    </a:t>
            </a:r>
            <a:r>
              <a:rPr lang="en-US" altLang="ko-KR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// 110: </a:t>
            </a:r>
            <a:r>
              <a:rPr lang="ko-KR" altLang="en-US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배열의 열 번째</a:t>
            </a:r>
            <a:r>
              <a:rPr lang="en-US" altLang="ko-KR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인덱스 </a:t>
            </a:r>
            <a:r>
              <a:rPr lang="en-US" altLang="ko-KR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9) </a:t>
            </a:r>
            <a:r>
              <a:rPr lang="ko-KR" altLang="en-US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요소 출력</a:t>
            </a:r>
            <a:endParaRPr lang="ko-KR" altLang="en-US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sizeof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sizeof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 / </a:t>
            </a:r>
            <a:r>
              <a:rPr lang="en-US" altLang="ko-KR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sizeof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system(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"pause"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return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6B8F5F-DED3-4E5F-9F44-3FF1D4854451}"/>
              </a:ext>
            </a:extLst>
          </p:cNvPr>
          <p:cNvSpPr/>
          <p:nvPr/>
        </p:nvSpPr>
        <p:spPr>
          <a:xfrm>
            <a:off x="5448404" y="1124744"/>
            <a:ext cx="3916660" cy="1200329"/>
          </a:xfrm>
          <a:prstGeom prst="rect">
            <a:avLst/>
          </a:prstGeom>
          <a:ln>
            <a:solidFill>
              <a:srgbClr val="164194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배열의 요소를 모두 </a:t>
            </a:r>
            <a:r>
              <a:rPr lang="en-US" altLang="ko-KR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</a:t>
            </a:r>
            <a:r>
              <a:rPr lang="ko-KR" altLang="en-US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으로 초기화</a:t>
            </a:r>
            <a:endParaRPr lang="ko-KR" altLang="en-US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[10] = { 0, };</a:t>
            </a:r>
          </a:p>
          <a:p>
            <a:r>
              <a:rPr lang="en-US" altLang="ko-KR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이건</a:t>
            </a:r>
            <a:r>
              <a:rPr lang="en-US" altLang="ko-KR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  <a:endParaRPr lang="en-US" altLang="ko-KR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[10] = { 1,2,3 };</a:t>
            </a:r>
          </a:p>
        </p:txBody>
      </p:sp>
    </p:spTree>
    <p:extLst>
      <p:ext uri="{BB962C8B-B14F-4D97-AF65-F5344CB8AC3E}">
        <p14:creationId xmlns:p14="http://schemas.microsoft.com/office/powerpoint/2010/main" val="40237361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배열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D17E4F-FF10-48FF-8439-F589608F5214}"/>
              </a:ext>
            </a:extLst>
          </p:cNvPr>
          <p:cNvSpPr/>
          <p:nvPr/>
        </p:nvSpPr>
        <p:spPr>
          <a:xfrm>
            <a:off x="615141" y="1046943"/>
            <a:ext cx="8928992" cy="4524315"/>
          </a:xfrm>
          <a:prstGeom prst="rect">
            <a:avLst/>
          </a:prstGeom>
          <a:ln>
            <a:solidFill>
              <a:srgbClr val="164194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stdio.h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</a:p>
          <a:p>
            <a:r>
              <a:rPr lang="en-US" altLang="ko-KR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stdlib.h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  <a:endParaRPr lang="en-US" altLang="ko-KR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ko-KR" altLang="en-US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main()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{</a:t>
            </a:r>
          </a:p>
          <a:p>
            <a:r>
              <a:rPr lang="en-US" altLang="ko-KR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// </a:t>
            </a:r>
            <a:r>
              <a:rPr lang="ko-KR" altLang="en-US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크기가 </a:t>
            </a:r>
            <a:r>
              <a:rPr lang="en-US" altLang="ko-KR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</a:t>
            </a:r>
            <a:r>
              <a:rPr lang="ko-KR" altLang="en-US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인 </a:t>
            </a:r>
            <a:r>
              <a:rPr lang="en-US" altLang="ko-KR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ko-KR" altLang="en-US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형 배열</a:t>
            </a:r>
            <a:endParaRPr lang="ko-KR" altLang="en-US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int</a:t>
            </a:r>
            <a:r>
              <a:rPr lang="ko-KR" altLang="en-US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[10] = { 11, 22, 33, 44, 55, 66, 77, 88, 99, 110 };</a:t>
            </a:r>
          </a:p>
          <a:p>
            <a:endParaRPr lang="en-US" altLang="ko-KR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배열의 요소 개수만큼 반복</a:t>
            </a:r>
            <a:endParaRPr lang="ko-KR" altLang="en-US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for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(</a:t>
            </a:r>
            <a:r>
              <a:rPr lang="en-US" altLang="ko-KR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= 0;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&lt; </a:t>
            </a:r>
            <a:r>
              <a:rPr lang="en-US" altLang="ko-KR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sizeof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 / </a:t>
            </a:r>
            <a:r>
              <a:rPr lang="en-US" altLang="ko-KR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sizeof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++)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// </a:t>
            </a:r>
            <a:r>
              <a:rPr lang="ko-KR" altLang="en-US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배열의 인덱스에 반복문의 변수 </a:t>
            </a:r>
            <a:r>
              <a:rPr lang="en-US" altLang="ko-KR" dirty="0" err="1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</a:t>
            </a:r>
            <a:r>
              <a:rPr lang="ko-KR" altLang="en-US" dirty="0" err="1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를</a:t>
            </a:r>
            <a:r>
              <a:rPr lang="ko-KR" altLang="en-US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지정</a:t>
            </a:r>
            <a:endParaRPr lang="en-US" altLang="ko-KR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]);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system(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"pause"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return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6119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배열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12896B0-DC66-4497-8973-C0179993F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397" y="1148626"/>
            <a:ext cx="3312368" cy="136258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77B903-0E6C-4B2F-AB4A-109ED14D4C14}"/>
              </a:ext>
            </a:extLst>
          </p:cNvPr>
          <p:cNvSpPr/>
          <p:nvPr/>
        </p:nvSpPr>
        <p:spPr>
          <a:xfrm>
            <a:off x="4613789" y="894716"/>
            <a:ext cx="6211974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00" dirty="0">
                <a:solidFill>
                  <a:srgbClr val="6F008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_CRT_SECURE_NO_WARNINGS</a:t>
            </a:r>
            <a:endParaRPr lang="en-US" altLang="ko-KR" sz="14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stdio.h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stdlib.h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unsigned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binaryToDecimal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unsigned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00" dirty="0" err="1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numOfDigit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en-US" altLang="ko-KR" sz="14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unsigned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no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 {</a:t>
            </a:r>
          </a:p>
          <a:p>
            <a:pPr lvl="1"/>
            <a:r>
              <a:rPr lang="nn-NO" altLang="ko-KR" sz="14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i = 0; i &lt; </a:t>
            </a:r>
            <a:r>
              <a:rPr lang="nn-NO" altLang="ko-KR" sz="14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numOfDigit</a:t>
            </a:r>
            <a:r>
              <a:rPr lang="nn-NO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; i++) 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{</a:t>
            </a:r>
          </a:p>
          <a:p>
            <a:pPr lvl="2"/>
            <a:r>
              <a:rPr lang="en-US" altLang="ko-KR" sz="14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no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= </a:t>
            </a:r>
            <a:r>
              <a:rPr lang="en-US" altLang="ko-KR" sz="14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no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* 2;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</a:p>
          <a:p>
            <a:pPr lvl="1"/>
            <a:r>
              <a:rPr lang="en-US" altLang="ko-KR" sz="14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no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;</a:t>
            </a:r>
            <a:endParaRPr lang="ko-KR" altLang="en-US" sz="14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DED99F-ABF2-40B4-B9F5-9731F34F862B}"/>
              </a:ext>
            </a:extLst>
          </p:cNvPr>
          <p:cNvSpPr/>
          <p:nvPr/>
        </p:nvSpPr>
        <p:spPr>
          <a:xfrm>
            <a:off x="6182200" y="3000169"/>
            <a:ext cx="4480261" cy="24622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/>
            <a:endParaRPr lang="ko-KR" altLang="en-US" sz="14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"2</a:t>
            </a:r>
            <a:r>
              <a:rPr lang="ko-KR" altLang="en-US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진법 수 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"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</a:p>
          <a:p>
            <a:pPr lvl="1"/>
            <a:endParaRPr lang="en-US" altLang="ko-KR" sz="14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1"/>
            <a:endParaRPr lang="en-US" altLang="ko-KR" sz="14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"\n"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"10 </a:t>
            </a:r>
            <a:r>
              <a:rPr lang="ko-KR" altLang="en-US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진법 수 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%d\n"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decimal);	</a:t>
            </a:r>
            <a:endParaRPr lang="ko-KR" altLang="en-US" sz="14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system(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"pause"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  <a:endParaRPr lang="ko-KR" altLang="en-US" sz="14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2228F03B-C129-4AC1-8930-FBC57AAACD29}"/>
              </a:ext>
            </a:extLst>
          </p:cNvPr>
          <p:cNvSpPr/>
          <p:nvPr/>
        </p:nvSpPr>
        <p:spPr>
          <a:xfrm>
            <a:off x="1156264" y="1302411"/>
            <a:ext cx="216024" cy="91789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5A1E9B-FC01-4090-97A7-D9217E7649BC}"/>
              </a:ext>
            </a:extLst>
          </p:cNvPr>
          <p:cNvSpPr/>
          <p:nvPr/>
        </p:nvSpPr>
        <p:spPr>
          <a:xfrm>
            <a:off x="1195294" y="3000169"/>
            <a:ext cx="4953000" cy="35394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main() {</a:t>
            </a:r>
          </a:p>
          <a:p>
            <a:pPr lvl="1"/>
            <a:r>
              <a:rPr lang="en-US" altLang="ko-KR" sz="14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unsigned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= 0;</a:t>
            </a:r>
          </a:p>
          <a:p>
            <a:pPr lvl="1"/>
            <a:r>
              <a:rPr lang="en-US" altLang="ko-KR" sz="14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unsigned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[8] = { 0, };</a:t>
            </a:r>
          </a:p>
          <a:p>
            <a:pPr lvl="1"/>
            <a:r>
              <a:rPr lang="en-US" altLang="ko-KR" sz="14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unsigned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index = 0;</a:t>
            </a:r>
          </a:p>
          <a:p>
            <a:pPr lvl="1"/>
            <a:r>
              <a:rPr lang="en-US" altLang="ko-KR" sz="14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unsigned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decimal = 0;</a:t>
            </a:r>
            <a:endParaRPr lang="ko-KR" altLang="en-US" sz="14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system(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chcp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65001"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부호가 없는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(unsigned) </a:t>
            </a:r>
            <a:r>
              <a:rPr lang="ko-KR" altLang="en-US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이진수를 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</a:t>
            </a:r>
            <a:r>
              <a:rPr lang="ko-KR" altLang="en-US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자리부터 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</a:t>
            </a:r>
            <a:r>
              <a:rPr lang="ko-KR" altLang="en-US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개 입력하세요 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\n"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while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(index &lt; 8) {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scanf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"%d"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&amp;</a:t>
            </a:r>
            <a:r>
              <a:rPr lang="en-US" altLang="ko-KR" sz="14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[index] = </a:t>
            </a:r>
            <a:r>
              <a:rPr lang="en-US" altLang="ko-KR" sz="14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index++;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  <a:endParaRPr lang="ko-KR" altLang="en-US" sz="14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lvl="1"/>
            <a:r>
              <a:rPr lang="nn-NO" altLang="ko-KR" sz="14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i = 0; i &lt; 8; i++) 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{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	decimal += </a:t>
            </a:r>
            <a:r>
              <a:rPr lang="en-US" altLang="ko-KR" sz="14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binaryToDecimal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]);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  <a:endParaRPr lang="ko-KR" altLang="en-US" sz="14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79C775-6379-4F17-842B-9024F9A56875}"/>
              </a:ext>
            </a:extLst>
          </p:cNvPr>
          <p:cNvSpPr/>
          <p:nvPr/>
        </p:nvSpPr>
        <p:spPr>
          <a:xfrm>
            <a:off x="6702020" y="3487004"/>
            <a:ext cx="3519665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// 2</a:t>
            </a:r>
            <a:r>
              <a:rPr lang="ko-KR" altLang="en-US" sz="1400" dirty="0"/>
              <a:t>진수 출력 </a:t>
            </a:r>
            <a:r>
              <a:rPr lang="en-US" altLang="ko-KR" sz="1400" dirty="0"/>
              <a:t>(MSB</a:t>
            </a:r>
            <a:r>
              <a:rPr lang="ko-KR" altLang="en-US" sz="1400" dirty="0"/>
              <a:t>부터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r>
              <a:rPr lang="ko-KR" altLang="en-US" sz="1400" dirty="0"/>
              <a:t>    </a:t>
            </a:r>
            <a:r>
              <a:rPr lang="en-US" altLang="ko-KR" sz="1400" dirty="0"/>
              <a:t>for (int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7;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&gt;= 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--) {</a:t>
            </a:r>
          </a:p>
          <a:p>
            <a:r>
              <a:rPr lang="en-US" altLang="ko-KR" sz="1400" dirty="0"/>
              <a:t>       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("%d",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]);</a:t>
            </a:r>
          </a:p>
          <a:p>
            <a:r>
              <a:rPr lang="en-US" altLang="ko-KR" sz="1400" dirty="0"/>
              <a:t>    }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72DEC83-7407-4FA7-8B28-7C5B9A3E612C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2237525" y="2334876"/>
            <a:ext cx="4464495" cy="15841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4192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D3DB82-48DA-47FA-A32E-123315A9DE66}"/>
              </a:ext>
            </a:extLst>
          </p:cNvPr>
          <p:cNvSpPr txBox="1"/>
          <p:nvPr/>
        </p:nvSpPr>
        <p:spPr>
          <a:xfrm>
            <a:off x="358140" y="438150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배열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B9E2D2-BBFE-4B24-82CE-BBF9ED50405D}"/>
              </a:ext>
            </a:extLst>
          </p:cNvPr>
          <p:cNvSpPr/>
          <p:nvPr/>
        </p:nvSpPr>
        <p:spPr>
          <a:xfrm>
            <a:off x="1859151" y="980728"/>
            <a:ext cx="8064896" cy="5078313"/>
          </a:xfrm>
          <a:prstGeom prst="rect">
            <a:avLst/>
          </a:prstGeom>
          <a:ln>
            <a:solidFill>
              <a:srgbClr val="164194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stdio.h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  <a:endParaRPr lang="en-US" altLang="ko-KR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stdlib.h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  <a:endParaRPr lang="en-US" altLang="ko-KR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main()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{</a:t>
            </a:r>
          </a:p>
          <a:p>
            <a:r>
              <a:rPr lang="en-US" altLang="ko-KR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// </a:t>
            </a:r>
            <a:r>
              <a:rPr lang="ko-KR" altLang="en-US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세로 크기 </a:t>
            </a:r>
            <a:r>
              <a:rPr lang="en-US" altLang="ko-KR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3, </a:t>
            </a:r>
            <a:r>
              <a:rPr lang="ko-KR" altLang="en-US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가로 크기 </a:t>
            </a:r>
            <a:r>
              <a:rPr lang="en-US" altLang="ko-KR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</a:t>
            </a:r>
            <a:r>
              <a:rPr lang="ko-KR" altLang="en-US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인 </a:t>
            </a:r>
            <a:r>
              <a:rPr lang="en-US" altLang="ko-KR" dirty="0" err="1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ko-KR" altLang="en-US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형 </a:t>
            </a:r>
            <a:r>
              <a:rPr lang="en-US" altLang="ko-KR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</a:t>
            </a:r>
            <a:r>
              <a:rPr lang="ko-KR" altLang="en-US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차원 배열 선언</a:t>
            </a:r>
            <a:endParaRPr lang="en-US" altLang="ko-KR" dirty="0">
              <a:solidFill>
                <a:srgbClr val="008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// </a:t>
            </a:r>
            <a:r>
              <a:rPr lang="en-US" altLang="ko-KR" dirty="0" err="1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 err="1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[3][4] = { 11, 22, 33, 44, 55, 66, 77, 88, 99, 110, 121, 132 };</a:t>
            </a:r>
            <a:endParaRPr lang="ko-KR" altLang="en-US" dirty="0">
              <a:solidFill>
                <a:srgbClr val="008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[3][4] =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{ 11, 22, 33, 44 },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{ 55, 66, 77, 88 },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{ 99, 110, 121, 132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};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[0][0]);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[1][2]);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[2][0]);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[2][3]);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system(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"pause"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return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9D0C8-0FEF-4C93-937F-463D06872134}"/>
              </a:ext>
            </a:extLst>
          </p:cNvPr>
          <p:cNvSpPr txBox="1"/>
          <p:nvPr/>
        </p:nvSpPr>
        <p:spPr>
          <a:xfrm>
            <a:off x="8267863" y="1124744"/>
            <a:ext cx="143981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Q. </a:t>
            </a:r>
            <a:r>
              <a:rPr lang="ko-KR" altLang="en-US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결과값은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107225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배열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BF71BB-0DB1-4BD3-8025-4E47C7DEFF4E}"/>
              </a:ext>
            </a:extLst>
          </p:cNvPr>
          <p:cNvSpPr/>
          <p:nvPr/>
        </p:nvSpPr>
        <p:spPr>
          <a:xfrm>
            <a:off x="2643543" y="961885"/>
            <a:ext cx="6768752" cy="5355312"/>
          </a:xfrm>
          <a:prstGeom prst="rect">
            <a:avLst/>
          </a:prstGeom>
          <a:ln>
            <a:solidFill>
              <a:srgbClr val="164194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stdio.h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</a:p>
          <a:p>
            <a:r>
              <a:rPr lang="en-US" altLang="ko-KR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stdlib.h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  <a:endParaRPr lang="en-US" altLang="ko-KR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main() {</a:t>
            </a:r>
          </a:p>
          <a:p>
            <a:r>
              <a:rPr lang="en-US" altLang="ko-KR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[3][4];</a:t>
            </a:r>
          </a:p>
          <a:p>
            <a:endParaRPr lang="en-US" altLang="ko-KR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[0][0] = 11;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[0][1] = 22;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[0][2] = 33;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[0][3] = 44;</a:t>
            </a:r>
          </a:p>
          <a:p>
            <a:endParaRPr lang="ko-KR" altLang="en-US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[1][0] = 55;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[1][1] = 66;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[1][2] = 77;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[1][3] = 88;</a:t>
            </a:r>
          </a:p>
          <a:p>
            <a:endParaRPr lang="ko-KR" altLang="en-US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[2][0] = 99;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[2][1] = 110;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[2][2] = 121;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[2][3] = 132;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7B2D6B-344B-4A39-9663-C4DD601F6706}"/>
              </a:ext>
            </a:extLst>
          </p:cNvPr>
          <p:cNvSpPr/>
          <p:nvPr/>
        </p:nvSpPr>
        <p:spPr>
          <a:xfrm>
            <a:off x="5265108" y="2183593"/>
            <a:ext cx="4063950" cy="3970318"/>
          </a:xfrm>
          <a:prstGeom prst="rect">
            <a:avLst/>
          </a:prstGeom>
          <a:ln>
            <a:solidFill>
              <a:srgbClr val="164194"/>
            </a:solidFill>
          </a:ln>
        </p:spPr>
        <p:txBody>
          <a:bodyPr wrap="square">
            <a:spAutoFit/>
          </a:bodyPr>
          <a:lstStyle/>
          <a:p>
            <a:endParaRPr lang="ko-KR" altLang="en-US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[0][0]);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[1][2]);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[2][0]);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[2][3]);</a:t>
            </a:r>
          </a:p>
          <a:p>
            <a:endParaRPr lang="ko-KR" altLang="en-US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pt-BR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printf(</a:t>
            </a:r>
            <a:r>
              <a:rPr lang="pt-BR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pt-BR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numArr[-1][-1]);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[0][4]);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[4][0]);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[5][5]);</a:t>
            </a:r>
          </a:p>
          <a:p>
            <a:endParaRPr lang="ko-KR" altLang="en-US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system(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"pause"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return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27D588-38AC-4EAB-98B5-B5D6488E7D19}"/>
              </a:ext>
            </a:extLst>
          </p:cNvPr>
          <p:cNvSpPr txBox="1"/>
          <p:nvPr/>
        </p:nvSpPr>
        <p:spPr>
          <a:xfrm>
            <a:off x="7756111" y="1100384"/>
            <a:ext cx="143981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Q. </a:t>
            </a:r>
            <a:r>
              <a:rPr lang="ko-KR" altLang="en-US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결과값은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369209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배열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pic>
        <p:nvPicPr>
          <p:cNvPr id="5122" name="Picture 2" descr="Dive Into Systems">
            <a:extLst>
              <a:ext uri="{FF2B5EF4-FFF2-40B4-BE49-F238E27FC236}">
                <a16:creationId xmlns:a16="http://schemas.microsoft.com/office/drawing/2014/main" id="{D68D12B5-CE19-4752-8932-D1593B6E24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1"/>
          <a:stretch/>
        </p:blipFill>
        <p:spPr bwMode="auto">
          <a:xfrm>
            <a:off x="4186371" y="1626782"/>
            <a:ext cx="4053175" cy="465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E912C49-F340-4AD8-B3AC-3935E36AA128}"/>
              </a:ext>
            </a:extLst>
          </p:cNvPr>
          <p:cNvSpPr/>
          <p:nvPr/>
        </p:nvSpPr>
        <p:spPr>
          <a:xfrm>
            <a:off x="4749125" y="1257450"/>
            <a:ext cx="2034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[3][4];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632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06252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포인터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pic>
        <p:nvPicPr>
          <p:cNvPr id="2050" name="Picture 2" descr="Data Pointers">
            <a:extLst>
              <a:ext uri="{FF2B5EF4-FFF2-40B4-BE49-F238E27FC236}">
                <a16:creationId xmlns:a16="http://schemas.microsoft.com/office/drawing/2014/main" id="{7754CE7E-FD41-4EDD-87B6-DE3BCBF51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87" y="1442276"/>
            <a:ext cx="7018929" cy="397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5344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포인터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163B59-F362-4223-89A9-3D00E93ECD5C}"/>
              </a:ext>
            </a:extLst>
          </p:cNvPr>
          <p:cNvSpPr/>
          <p:nvPr/>
        </p:nvSpPr>
        <p:spPr>
          <a:xfrm>
            <a:off x="467946" y="988656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rgbClr val="65656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자료형</a:t>
            </a:r>
            <a:r>
              <a:rPr lang="ko-KR" altLang="en-US" b="1" dirty="0">
                <a:solidFill>
                  <a:srgbClr val="65656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*포인터이름</a:t>
            </a:r>
            <a:r>
              <a:rPr lang="en-US" altLang="ko-KR" b="1" dirty="0">
                <a:solidFill>
                  <a:srgbClr val="65656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;</a:t>
            </a:r>
            <a:endParaRPr lang="ko-KR" altLang="en-US" dirty="0">
              <a:solidFill>
                <a:srgbClr val="656565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65656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포인터 </a:t>
            </a:r>
            <a:r>
              <a:rPr lang="en-US" altLang="ko-KR" b="1" dirty="0">
                <a:solidFill>
                  <a:srgbClr val="65656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= &amp;</a:t>
            </a:r>
            <a:r>
              <a:rPr lang="ko-KR" altLang="en-US" b="1" dirty="0">
                <a:solidFill>
                  <a:srgbClr val="65656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변수</a:t>
            </a:r>
            <a:r>
              <a:rPr lang="en-US" altLang="ko-KR" b="1" dirty="0">
                <a:solidFill>
                  <a:srgbClr val="65656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;</a:t>
            </a:r>
            <a:endParaRPr lang="ko-KR" altLang="en-US" b="0" i="0" dirty="0">
              <a:solidFill>
                <a:srgbClr val="656565"/>
              </a:solidFill>
              <a:effectLst/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12568F6-9C1A-4FA6-ADE8-C9025FD6A50F}"/>
              </a:ext>
            </a:extLst>
          </p:cNvPr>
          <p:cNvSpPr/>
          <p:nvPr/>
        </p:nvSpPr>
        <p:spPr>
          <a:xfrm>
            <a:off x="550840" y="1671343"/>
            <a:ext cx="4953000" cy="4431983"/>
          </a:xfrm>
          <a:prstGeom prst="rect">
            <a:avLst/>
          </a:prstGeom>
          <a:ln>
            <a:solidFill>
              <a:srgbClr val="164194"/>
            </a:solidFill>
          </a:ln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stdlib.h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main() {</a:t>
            </a:r>
          </a:p>
          <a:p>
            <a:r>
              <a:rPr lang="en-US" altLang="ko-KR" sz="1600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// </a:t>
            </a:r>
            <a:r>
              <a:rPr lang="ko-KR" altLang="en-US" sz="1600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포인터 변수 선언</a:t>
            </a:r>
            <a:endParaRPr lang="ko-KR" altLang="en-US" sz="16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*</a:t>
            </a:r>
            <a:r>
              <a:rPr lang="en-US" altLang="ko-KR" sz="16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numPtr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num1 = 10;</a:t>
            </a:r>
          </a:p>
          <a:p>
            <a:r>
              <a:rPr lang="en-US" altLang="ko-KR" sz="1600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// num1</a:t>
            </a:r>
            <a:r>
              <a:rPr lang="ko-KR" altLang="en-US" sz="1600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 메모리 주소를</a:t>
            </a:r>
            <a:endParaRPr lang="en-US" altLang="ko-KR" sz="1600" dirty="0">
              <a:solidFill>
                <a:srgbClr val="008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600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//</a:t>
            </a:r>
            <a:r>
              <a:rPr lang="ko-KR" altLang="en-US" sz="1600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포인터 변수에 저장</a:t>
            </a:r>
            <a:endParaRPr lang="ko-KR" altLang="en-US" sz="16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numPtr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= &amp;num1;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printf(</a:t>
            </a:r>
            <a:r>
              <a:rPr lang="pt-BR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"%p, %d\n"</a:t>
            </a:r>
            <a:r>
              <a:rPr lang="pt-BR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numPtr, *numPtr);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printf(</a:t>
            </a:r>
            <a:r>
              <a:rPr lang="pt-BR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"%p, %d\n"</a:t>
            </a:r>
            <a:r>
              <a:rPr lang="pt-BR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&amp;num1, num1);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numPtr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*));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*));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system(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"pause"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return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  <a:endParaRPr lang="ko-KR" altLang="en-US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6C1AA-9F41-4E36-BF00-74DB7B050DE6}"/>
              </a:ext>
            </a:extLst>
          </p:cNvPr>
          <p:cNvSpPr txBox="1"/>
          <p:nvPr/>
        </p:nvSpPr>
        <p:spPr>
          <a:xfrm>
            <a:off x="3981128" y="5684678"/>
            <a:ext cx="143981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Q.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결과값은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</a:p>
        </p:txBody>
      </p:sp>
      <p:pic>
        <p:nvPicPr>
          <p:cNvPr id="8" name="그림 7" descr="텍스트, 스크린샷, 소프트웨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2568E48-A1DD-84FF-40D6-D32A3F857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882" y="1671343"/>
            <a:ext cx="6206703" cy="46149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81E29C-EEDC-2A12-5A8E-09F659BB18BD}"/>
              </a:ext>
            </a:extLst>
          </p:cNvPr>
          <p:cNvSpPr txBox="1"/>
          <p:nvPr/>
        </p:nvSpPr>
        <p:spPr>
          <a:xfrm>
            <a:off x="1462930" y="478641"/>
            <a:ext cx="582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포인터의 크기는 컴파일러에 띠라 다르다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7638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포인터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A14C99-90B7-49A7-832A-A0AF8C14896C}"/>
              </a:ext>
            </a:extLst>
          </p:cNvPr>
          <p:cNvSpPr/>
          <p:nvPr/>
        </p:nvSpPr>
        <p:spPr>
          <a:xfrm>
            <a:off x="2918540" y="1001038"/>
            <a:ext cx="5760640" cy="5355312"/>
          </a:xfrm>
          <a:prstGeom prst="rect">
            <a:avLst/>
          </a:prstGeom>
          <a:ln>
            <a:solidFill>
              <a:srgbClr val="164194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stdio.h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</a:p>
          <a:p>
            <a:r>
              <a:rPr lang="en-US" altLang="ko-KR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stdlib.h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  <a:endParaRPr lang="en-US" altLang="ko-KR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main()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long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long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*numPtr1;    </a:t>
            </a:r>
            <a:r>
              <a:rPr lang="en-US" altLang="ko-KR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// long </a:t>
            </a:r>
            <a:r>
              <a:rPr lang="en-US" altLang="ko-KR" dirty="0" err="1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long</a:t>
            </a:r>
            <a:r>
              <a:rPr lang="ko-KR" altLang="en-US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형 포인터 선언</a:t>
            </a:r>
            <a:endParaRPr lang="ko-KR" altLang="en-US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float</a:t>
            </a:r>
            <a:r>
              <a:rPr lang="ko-KR" altLang="en-US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*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numPtr2;        </a:t>
            </a:r>
            <a:r>
              <a:rPr lang="en-US" altLang="ko-KR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// float</a:t>
            </a:r>
            <a:r>
              <a:rPr lang="ko-KR" altLang="en-US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형 포인터 선언</a:t>
            </a:r>
            <a:endParaRPr lang="ko-KR" altLang="en-US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char</a:t>
            </a:r>
            <a:r>
              <a:rPr lang="ko-KR" altLang="en-US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*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cPtr1;           </a:t>
            </a:r>
            <a:r>
              <a:rPr lang="en-US" altLang="ko-KR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// char</a:t>
            </a:r>
            <a:r>
              <a:rPr lang="ko-KR" altLang="en-US" dirty="0">
                <a:solidFill>
                  <a:srgbClr val="008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형 포인터 선언</a:t>
            </a:r>
            <a:endParaRPr lang="ko-KR" altLang="en-US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long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long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num1 = 10;</a:t>
            </a:r>
          </a:p>
          <a:p>
            <a:r>
              <a:rPr lang="en-US" altLang="ko-KR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float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num2 = 3.5f;</a:t>
            </a:r>
          </a:p>
          <a:p>
            <a:r>
              <a:rPr lang="en-US" altLang="ko-KR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char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c1 = 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'a'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numPtr1 = &amp;num1;</a:t>
            </a:r>
            <a:endParaRPr lang="ko-KR" altLang="en-US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numPtr2 = &amp;num2;</a:t>
            </a:r>
            <a:endParaRPr lang="ko-KR" altLang="en-US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cPtr1 = &amp;c1;</a:t>
            </a:r>
            <a:endParaRPr lang="ko-KR" altLang="en-US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</a:t>
            </a:r>
            <a:r>
              <a:rPr lang="en-US" altLang="ko-KR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lld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\n"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*numPtr1);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"%f\n"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*numPtr2);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"%c\n"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*cPtr1);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system(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"pause"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return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61876-5BAE-4423-B52B-29EDF7EBD2B6}"/>
              </a:ext>
            </a:extLst>
          </p:cNvPr>
          <p:cNvSpPr txBox="1"/>
          <p:nvPr/>
        </p:nvSpPr>
        <p:spPr>
          <a:xfrm>
            <a:off x="7022996" y="1073046"/>
            <a:ext cx="143981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Q. </a:t>
            </a:r>
            <a:r>
              <a:rPr lang="ko-KR" altLang="en-US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결과값은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866288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포인터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9C13C1-E857-4077-A113-3C58B9E6DFBD}"/>
              </a:ext>
            </a:extLst>
          </p:cNvPr>
          <p:cNvSpPr/>
          <p:nvPr/>
        </p:nvSpPr>
        <p:spPr>
          <a:xfrm>
            <a:off x="358140" y="885230"/>
            <a:ext cx="4953000" cy="5632311"/>
          </a:xfrm>
          <a:prstGeom prst="rect">
            <a:avLst/>
          </a:prstGeom>
          <a:ln>
            <a:solidFill>
              <a:srgbClr val="164194"/>
            </a:solidFill>
          </a:ln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stdio.h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</a:p>
          <a:p>
            <a:r>
              <a:rPr lang="en-US" altLang="ko-KR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stdlib.h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  <a:endParaRPr lang="en-US" altLang="ko-KR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main()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[3][4] =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{ 11, 22, 33, 44 },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{ 55, 66, 77, 88 },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{ 99, 110, 121, 132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};</a:t>
            </a:r>
            <a:endParaRPr lang="ko-KR" altLang="en-US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(*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numPtr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)[4] =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;</a:t>
            </a:r>
          </a:p>
          <a:p>
            <a:endParaRPr lang="ko-KR" altLang="en-US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"%p\n"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*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numPtr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"%p\n"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*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numPtr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[2][1]);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sizeof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sizeof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numPtr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));</a:t>
            </a:r>
          </a:p>
          <a:p>
            <a:endParaRPr lang="ko-KR" altLang="en-US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system(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"pause"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return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10218-5FB7-441C-91EB-07029654C58D}"/>
              </a:ext>
            </a:extLst>
          </p:cNvPr>
          <p:cNvSpPr txBox="1"/>
          <p:nvPr/>
        </p:nvSpPr>
        <p:spPr>
          <a:xfrm>
            <a:off x="3498824" y="2409922"/>
            <a:ext cx="143981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Q.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결과값은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71095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3095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</a:t>
            </a:r>
            <a:r>
              <a:rPr lang="en-US" altLang="ko-KR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Embedded </a:t>
            </a:r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개발 환경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96301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포인터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7C7195-83BE-4E8A-9A1F-A9EDB9058585}"/>
              </a:ext>
            </a:extLst>
          </p:cNvPr>
          <p:cNvSpPr/>
          <p:nvPr/>
        </p:nvSpPr>
        <p:spPr>
          <a:xfrm>
            <a:off x="3350930" y="1023118"/>
            <a:ext cx="4953000" cy="5078313"/>
          </a:xfrm>
          <a:prstGeom prst="rect">
            <a:avLst/>
          </a:prstGeom>
          <a:ln>
            <a:solidFill>
              <a:srgbClr val="164194"/>
            </a:solidFill>
          </a:ln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stdio.h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</a:p>
          <a:p>
            <a:r>
              <a:rPr lang="en-US" altLang="ko-KR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stdlib.h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  <a:endParaRPr lang="en-US" altLang="ko-KR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main()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[3][4] =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{ 11, 22, 33, 44 },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{ 55, 66, 77, 88 },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{ 99, 110, 121, 132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};</a:t>
            </a:r>
            <a:endParaRPr lang="ko-KR" altLang="en-US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(*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numPtr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)[4] =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;</a:t>
            </a:r>
            <a:endParaRPr lang="ko-KR" altLang="en-US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*numPtr2 = &amp;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[0][0];</a:t>
            </a:r>
          </a:p>
          <a:p>
            <a:endParaRPr lang="ko-KR" altLang="en-US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*(numPtr+1)[0]);</a:t>
            </a:r>
            <a:endParaRPr lang="ko-KR" altLang="en-US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*(numPtr2+1));</a:t>
            </a:r>
          </a:p>
          <a:p>
            <a:endParaRPr lang="ko-KR" altLang="en-US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system(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"pause"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return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F8900B-539D-4B03-8EFF-22456292323D}"/>
              </a:ext>
            </a:extLst>
          </p:cNvPr>
          <p:cNvSpPr txBox="1"/>
          <p:nvPr/>
        </p:nvSpPr>
        <p:spPr>
          <a:xfrm>
            <a:off x="7239362" y="3215396"/>
            <a:ext cx="143981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Q. </a:t>
            </a:r>
            <a:r>
              <a:rPr lang="ko-KR" altLang="en-US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결과값은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077125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포인터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7C7195-83BE-4E8A-9A1F-A9EDB9058585}"/>
              </a:ext>
            </a:extLst>
          </p:cNvPr>
          <p:cNvSpPr/>
          <p:nvPr/>
        </p:nvSpPr>
        <p:spPr>
          <a:xfrm>
            <a:off x="967564" y="1023118"/>
            <a:ext cx="10334846" cy="4524315"/>
          </a:xfrm>
          <a:prstGeom prst="rect">
            <a:avLst/>
          </a:prstGeom>
          <a:ln>
            <a:solidFill>
              <a:srgbClr val="164194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ko-KR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ko-KR" altLang="en-US" dirty="0">
              <a:latin typeface="Courier New" panose="020703090202050204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ko-KR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array[5] = {10, 20, 30, 40, 50};  </a:t>
            </a:r>
            <a:r>
              <a:rPr lang="en-US" altLang="ko-KR" b="1" dirty="0">
                <a:solidFill>
                  <a:srgbClr val="3F7F5F"/>
                </a:solidFill>
                <a:latin typeface="Courier New" panose="02070309020205020404" pitchFamily="49" charset="0"/>
              </a:rPr>
              <a:t>// 5</a:t>
            </a:r>
            <a:r>
              <a:rPr lang="ko-KR" altLang="en-US" b="1" dirty="0">
                <a:solidFill>
                  <a:srgbClr val="3F7F5F"/>
                </a:solidFill>
                <a:latin typeface="Courier New" panose="02070309020205020404" pitchFamily="49" charset="0"/>
              </a:rPr>
              <a:t>개의 정수를 가지는 배열 선언</a:t>
            </a:r>
          </a:p>
          <a:p>
            <a:endParaRPr lang="ko-KR" altLang="en-US" dirty="0">
              <a:latin typeface="Courier New" panose="020703090202050204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ko-KR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*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ptr1 = &amp;array[0];  </a:t>
            </a:r>
            <a:r>
              <a:rPr lang="en-US" altLang="ko-KR" b="1" dirty="0">
                <a:solidFill>
                  <a:srgbClr val="3F7F5F"/>
                </a:solidFill>
                <a:latin typeface="Courier New" panose="02070309020205020404" pitchFamily="49" charset="0"/>
              </a:rPr>
              <a:t>// 0 </a:t>
            </a:r>
            <a:r>
              <a:rPr lang="ko-KR" altLang="en-US" b="1" dirty="0">
                <a:solidFill>
                  <a:srgbClr val="3F7F5F"/>
                </a:solidFill>
                <a:latin typeface="Courier New" panose="02070309020205020404" pitchFamily="49" charset="0"/>
              </a:rPr>
              <a:t>번째 변수에 대한 포인터 할당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ko-KR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*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ptr2 = &amp;array[4];  </a:t>
            </a:r>
            <a:r>
              <a:rPr lang="en-US" altLang="ko-KR" b="1" dirty="0">
                <a:solidFill>
                  <a:srgbClr val="3F7F5F"/>
                </a:solidFill>
                <a:latin typeface="Courier New" panose="02070309020205020404" pitchFamily="49" charset="0"/>
              </a:rPr>
              <a:t>// 4 </a:t>
            </a:r>
            <a:r>
              <a:rPr lang="ko-KR" altLang="en-US" b="1" dirty="0">
                <a:solidFill>
                  <a:srgbClr val="3F7F5F"/>
                </a:solidFill>
                <a:latin typeface="Courier New" panose="02070309020205020404" pitchFamily="49" charset="0"/>
              </a:rPr>
              <a:t>번째 변수에 대한 포인터 할당</a:t>
            </a:r>
          </a:p>
          <a:p>
            <a:endParaRPr lang="ko-KR" altLang="en-US" dirty="0"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 difference = ptr2 - ptr1;  </a:t>
            </a:r>
            <a:r>
              <a:rPr lang="en-US" altLang="ko-KR" b="1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b="1" dirty="0">
                <a:solidFill>
                  <a:srgbClr val="3F7F5F"/>
                </a:solidFill>
                <a:latin typeface="Courier New" panose="02070309020205020404" pitchFamily="49" charset="0"/>
              </a:rPr>
              <a:t>두 포인터의 뺄셈</a:t>
            </a:r>
          </a:p>
          <a:p>
            <a:endParaRPr lang="ko-KR" altLang="en-US" dirty="0">
              <a:latin typeface="Courier New" panose="020703090202050204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urier New" panose="02070309020205020404" pitchFamily="49" charset="0"/>
              </a:rPr>
              <a:t>"0 </a:t>
            </a:r>
            <a:r>
              <a:rPr lang="ko-KR" alt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번째 변수의 값</a:t>
            </a:r>
            <a:r>
              <a:rPr lang="en-US" altLang="ko-KR" dirty="0">
                <a:solidFill>
                  <a:srgbClr val="2A00FF"/>
                </a:solidFill>
                <a:latin typeface="Courier New" panose="02070309020205020404" pitchFamily="49" charset="0"/>
              </a:rPr>
              <a:t>: %p\n”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 *ptr1);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urier New" panose="02070309020205020404" pitchFamily="49" charset="0"/>
              </a:rPr>
              <a:t>“4 </a:t>
            </a:r>
            <a:r>
              <a:rPr lang="ko-KR" alt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번째 변수의 값</a:t>
            </a:r>
            <a:r>
              <a:rPr lang="en-US" altLang="ko-KR" dirty="0">
                <a:solidFill>
                  <a:srgbClr val="2A00FF"/>
                </a:solidFill>
                <a:latin typeface="Courier New" panose="02070309020205020404" pitchFamily="49" charset="0"/>
              </a:rPr>
              <a:t>: %p\n"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 *ptr2);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urier New" panose="02070309020205020404" pitchFamily="49" charset="0"/>
              </a:rPr>
              <a:t>"0 </a:t>
            </a:r>
            <a:r>
              <a:rPr lang="ko-KR" alt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번째 변수와 </a:t>
            </a:r>
            <a:r>
              <a:rPr lang="en-US" altLang="ko-KR" dirty="0">
                <a:solidFill>
                  <a:srgbClr val="2A00FF"/>
                </a:solidFill>
                <a:latin typeface="Courier New" panose="02070309020205020404" pitchFamily="49" charset="0"/>
              </a:rPr>
              <a:t>4 </a:t>
            </a:r>
            <a:r>
              <a:rPr lang="ko-KR" alt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번째 변수의 차이</a:t>
            </a:r>
            <a:r>
              <a:rPr lang="en-US" altLang="ko-KR" dirty="0">
                <a:solidFill>
                  <a:srgbClr val="2A00FF"/>
                </a:solidFill>
                <a:latin typeface="Courier New" panose="02070309020205020404" pitchFamily="49" charset="0"/>
              </a:rPr>
              <a:t>: %d\n"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 difference);</a:t>
            </a:r>
          </a:p>
          <a:p>
            <a:endParaRPr lang="ko-KR" altLang="en-US" dirty="0"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32618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포인터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DE144A-2DE9-4D77-AFC0-5561A61543F6}"/>
              </a:ext>
            </a:extLst>
          </p:cNvPr>
          <p:cNvSpPr/>
          <p:nvPr/>
        </p:nvSpPr>
        <p:spPr>
          <a:xfrm>
            <a:off x="1742192" y="1652998"/>
            <a:ext cx="9049854" cy="3046988"/>
          </a:xfrm>
          <a:prstGeom prst="rect">
            <a:avLst/>
          </a:prstGeom>
          <a:ln>
            <a:solidFill>
              <a:srgbClr val="16419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6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ko-K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6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stdlib.h</a:t>
            </a:r>
            <a:r>
              <a:rPr lang="en-US" altLang="ko-K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배열을 생성하고 값 할당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numArr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[10] = { 11, 22, 33, 44, 55, 66, 77, 88, 99, 110 };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printf(</a:t>
            </a:r>
            <a:r>
              <a:rPr lang="pt-BR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"%d\n"</a:t>
            </a:r>
            <a:r>
              <a:rPr lang="pt-B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0[numArr]);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printf(</a:t>
            </a:r>
            <a:r>
              <a:rPr lang="pt-BR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"%d\n"</a:t>
            </a:r>
            <a:r>
              <a:rPr lang="pt-B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2[numArr]);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printf(</a:t>
            </a:r>
            <a:r>
              <a:rPr lang="pt-BR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"%d\n"</a:t>
            </a:r>
            <a:r>
              <a:rPr lang="pt-B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4[numArr]);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system(</a:t>
            </a:r>
            <a:r>
              <a:rPr lang="en-US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"pause"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35432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포인터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DE144A-2DE9-4D77-AFC0-5561A61543F6}"/>
              </a:ext>
            </a:extLst>
          </p:cNvPr>
          <p:cNvSpPr/>
          <p:nvPr/>
        </p:nvSpPr>
        <p:spPr>
          <a:xfrm>
            <a:off x="615141" y="1046943"/>
            <a:ext cx="9049854" cy="5262979"/>
          </a:xfrm>
          <a:prstGeom prst="rect">
            <a:avLst/>
          </a:prstGeom>
          <a:ln>
            <a:solidFill>
              <a:srgbClr val="16419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6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ko-K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6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stdlib.h</a:t>
            </a:r>
            <a:r>
              <a:rPr lang="en-US" altLang="ko-K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numArr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[3][4] = 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 11, 22, 33, 44 },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 55, 66, 77, 88 },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 99, 110, 121, 132 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altLang="ko-KR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pt-BR" altLang="ko-KR" sz="1600" u="sng" dirty="0">
                <a:solidFill>
                  <a:srgbClr val="3F7F5F"/>
                </a:solidFill>
                <a:latin typeface="Courier New" panose="02070309020205020404" pitchFamily="49" charset="0"/>
              </a:rPr>
              <a:t>printf("%d\n", numArr[0][0]);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altLang="ko-KR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pt-BR" altLang="ko-KR" sz="1600" u="sng" dirty="0">
                <a:solidFill>
                  <a:srgbClr val="3F7F5F"/>
                </a:solidFill>
                <a:latin typeface="Courier New" panose="02070309020205020404" pitchFamily="49" charset="0"/>
              </a:rPr>
              <a:t>printf("%d\n", numArr[1][2]);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altLang="ko-KR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pt-BR" altLang="ko-KR" sz="1600" u="sng" dirty="0">
                <a:solidFill>
                  <a:srgbClr val="3F7F5F"/>
                </a:solidFill>
                <a:latin typeface="Courier New" panose="02070309020205020404" pitchFamily="49" charset="0"/>
              </a:rPr>
              <a:t>printf("%d\n", numArr[2][0]);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pt-BR" altLang="ko-KR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pt-BR" altLang="ko-KR" sz="1600" u="sng" dirty="0">
                <a:solidFill>
                  <a:srgbClr val="3F7F5F"/>
                </a:solidFill>
                <a:latin typeface="Courier New" panose="02070309020205020404" pitchFamily="49" charset="0"/>
              </a:rPr>
              <a:t>printf("%d\n", numArr[2][3]);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printf(</a:t>
            </a:r>
            <a:r>
              <a:rPr lang="pt-BR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"%d\n"</a:t>
            </a:r>
            <a:r>
              <a:rPr lang="pt-B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0[(0[numArr])]);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endParaRPr lang="pt-BR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t-BR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t-BR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system(</a:t>
            </a:r>
            <a:r>
              <a:rPr lang="en-US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"pause"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ABF201-540C-4011-85B5-B62D74C4C377}"/>
              </a:ext>
            </a:extLst>
          </p:cNvPr>
          <p:cNvSpPr/>
          <p:nvPr/>
        </p:nvSpPr>
        <p:spPr>
          <a:xfrm>
            <a:off x="1179198" y="4496427"/>
            <a:ext cx="5412988" cy="950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[1][2], [2][0] [2][3]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를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위와같은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표현으로 표기하라</a:t>
            </a:r>
          </a:p>
        </p:txBody>
      </p:sp>
    </p:spTree>
    <p:extLst>
      <p:ext uri="{BB962C8B-B14F-4D97-AF65-F5344CB8AC3E}">
        <p14:creationId xmlns:p14="http://schemas.microsoft.com/office/powerpoint/2010/main" val="26624143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포인터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64</a:t>
            </a:fld>
            <a:endParaRPr lang="ko-KR" altLang="en-US" dirty="0"/>
          </a:p>
        </p:txBody>
      </p:sp>
      <p:pic>
        <p:nvPicPr>
          <p:cNvPr id="7" name="그림 6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538B184-B875-0E2E-BA83-2535108C8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345" y="1082377"/>
            <a:ext cx="7351309" cy="545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034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포인터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65</a:t>
            </a:fld>
            <a:endParaRPr lang="ko-KR" altLang="en-US" dirty="0"/>
          </a:p>
        </p:txBody>
      </p:sp>
      <p:pic>
        <p:nvPicPr>
          <p:cNvPr id="1026" name="Picture 2" descr="https://postfiles.pstatic.net/MjAxOTA3MDFfMTYy/MDAxNTYxOTcwMDAxMDM1.ShsDP8dwauCJNinazAjY_07es4-abv4H-m1gOiMblggg.R7sysRMUDiVASZAkCtwSa2MOYx3XsrslxTq4Q0Mz_vwg.PNG.vectorteam/2.png?type=w773">
            <a:extLst>
              <a:ext uri="{FF2B5EF4-FFF2-40B4-BE49-F238E27FC236}">
                <a16:creationId xmlns:a16="http://schemas.microsoft.com/office/drawing/2014/main" id="{D5196DDF-6ED2-49EF-99B0-4BDA22B3D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104" y="1567731"/>
            <a:ext cx="5933035" cy="372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20] PID 제어 Anti windup : 네이버 블로그">
            <a:extLst>
              <a:ext uri="{FF2B5EF4-FFF2-40B4-BE49-F238E27FC236}">
                <a16:creationId xmlns:a16="http://schemas.microsoft.com/office/drawing/2014/main" id="{E5F95F1C-D6A8-4825-A300-0E06687C0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61" y="1965528"/>
            <a:ext cx="5369733" cy="309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9395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포인터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66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79DAB3-D4A4-49F9-8D28-013011D52A03}"/>
              </a:ext>
            </a:extLst>
          </p:cNvPr>
          <p:cNvSpPr/>
          <p:nvPr/>
        </p:nvSpPr>
        <p:spPr>
          <a:xfrm>
            <a:off x="269664" y="1115617"/>
            <a:ext cx="5182208" cy="483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67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#define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67" dirty="0">
                <a:solidFill>
                  <a:srgbClr val="6F008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_CRT_SECURE_NO_WARNINGS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</a:p>
          <a:p>
            <a:endParaRPr lang="ko-KR" altLang="en-US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67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67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sz="1467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stdio.h</a:t>
            </a:r>
            <a:r>
              <a:rPr lang="en-US" altLang="ko-KR" sz="1467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</a:p>
          <a:p>
            <a:r>
              <a:rPr lang="en-US" altLang="ko-KR" sz="1467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67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sz="1467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stdlib.h</a:t>
            </a:r>
            <a:r>
              <a:rPr lang="en-US" altLang="ko-KR" sz="1467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  <a:endParaRPr lang="en-US" altLang="ko-KR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67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67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sz="1467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stdint.h</a:t>
            </a:r>
            <a:r>
              <a:rPr lang="en-US" altLang="ko-KR" sz="1467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  <a:endParaRPr lang="ko-KR" altLang="en-US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67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void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67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do_ccp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467" dirty="0">
                <a:solidFill>
                  <a:srgbClr val="2B91A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uint32_t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67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address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</a:t>
            </a:r>
          </a:p>
          <a:p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467" dirty="0">
                <a:solidFill>
                  <a:srgbClr val="2B91A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uint32_t</a:t>
            </a:r>
            <a:r>
              <a:rPr lang="en-US" altLang="ko-KR" sz="1467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command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en-US" altLang="ko-KR" sz="1467" dirty="0">
                <a:solidFill>
                  <a:srgbClr val="2B91A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uint32_t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467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value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  <a:p>
            <a:endParaRPr lang="en-US" altLang="ko-KR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*((</a:t>
            </a:r>
            <a:r>
              <a:rPr lang="en-US" altLang="ko-KR" sz="1467" dirty="0">
                <a:solidFill>
                  <a:srgbClr val="2B91A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int32_t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*)</a:t>
            </a:r>
            <a:r>
              <a:rPr lang="en-US" altLang="ko-KR" sz="1467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address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 = </a:t>
            </a:r>
            <a:r>
              <a:rPr lang="en-US" altLang="ko-KR" sz="1467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value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;</a:t>
            </a:r>
          </a:p>
          <a:p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C58919-274B-4B3A-883E-568E1A371A41}"/>
              </a:ext>
            </a:extLst>
          </p:cNvPr>
          <p:cNvSpPr/>
          <p:nvPr/>
        </p:nvSpPr>
        <p:spPr>
          <a:xfrm>
            <a:off x="5835915" y="1115617"/>
            <a:ext cx="6086421" cy="483343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67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main() {</a:t>
            </a:r>
          </a:p>
          <a:p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467" dirty="0">
                <a:solidFill>
                  <a:srgbClr val="2B91A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uint8_t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u8 = 0;</a:t>
            </a:r>
          </a:p>
          <a:p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467" dirty="0">
                <a:solidFill>
                  <a:srgbClr val="2B91A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uint16_t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u16 = 0;</a:t>
            </a:r>
          </a:p>
          <a:p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467" dirty="0">
                <a:solidFill>
                  <a:srgbClr val="2B91A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uint32_t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u32 = 0;</a:t>
            </a:r>
          </a:p>
          <a:p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467" dirty="0">
                <a:solidFill>
                  <a:srgbClr val="2B91A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int8_t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s8 = 0;</a:t>
            </a:r>
          </a:p>
          <a:p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467" dirty="0">
                <a:solidFill>
                  <a:srgbClr val="2B91A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int16_t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s16 = 0;</a:t>
            </a:r>
          </a:p>
          <a:p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467" dirty="0">
                <a:solidFill>
                  <a:srgbClr val="2B91A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int32_t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s32 = 0;</a:t>
            </a:r>
          </a:p>
          <a:p>
            <a:r>
              <a:rPr lang="pl-PL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printf(</a:t>
            </a:r>
            <a:r>
              <a:rPr lang="pl-PL" altLang="ko-KR" sz="1467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"u8:%d, u16:%d, u32:%d, s8:%d, s16:%d, s32:%d\n"</a:t>
            </a:r>
            <a:r>
              <a:rPr lang="pl-PL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</a:t>
            </a:r>
            <a:endParaRPr lang="en-US" altLang="ko-KR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    </a:t>
            </a:r>
            <a:r>
              <a:rPr lang="pl-PL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&amp;u8, &amp;u16, &amp;u32, &amp;s8, &amp;s16, &amp;s32);</a:t>
            </a:r>
          </a:p>
          <a:p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467" dirty="0">
                <a:solidFill>
                  <a:srgbClr val="2B91A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uint32_t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address, command, value;</a:t>
            </a:r>
          </a:p>
          <a:p>
            <a:endParaRPr lang="en-US" altLang="ko-KR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467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return</a:t>
            </a:r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0;</a:t>
            </a:r>
          </a:p>
          <a:p>
            <a:r>
              <a:rPr lang="en-US" altLang="ko-KR" sz="1467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FF0878-260A-4943-A7F5-7B5C8CB16A01}"/>
              </a:ext>
            </a:extLst>
          </p:cNvPr>
          <p:cNvSpPr/>
          <p:nvPr/>
        </p:nvSpPr>
        <p:spPr>
          <a:xfrm>
            <a:off x="392138" y="2756925"/>
            <a:ext cx="4263703" cy="298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Commend </a:t>
            </a:r>
            <a:r>
              <a:rPr lang="ko-KR" altLang="en-US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가 </a:t>
            </a:r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</a:t>
            </a:r>
            <a:r>
              <a:rPr lang="ko-KR" altLang="en-US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이면 </a:t>
            </a:r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unit_8t Pointer </a:t>
            </a:r>
            <a:r>
              <a:rPr lang="ko-KR" altLang="en-US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 </a:t>
            </a:r>
            <a:r>
              <a:rPr lang="ko-KR" altLang="en-US" sz="1867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형변환</a:t>
            </a:r>
            <a:r>
              <a:rPr lang="ko-KR" altLang="en-US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하여 값을 입력</a:t>
            </a:r>
            <a:endParaRPr lang="en-US" altLang="ko-KR" sz="1867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/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</a:t>
            </a:r>
            <a:r>
              <a:rPr lang="ko-KR" altLang="en-US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=</a:t>
            </a:r>
            <a:r>
              <a:rPr lang="ko-KR" altLang="en-US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u16, 3 = u32…. </a:t>
            </a:r>
            <a:endParaRPr lang="ko-KR" altLang="en-US" sz="1867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89B13A-B7AE-4D51-AFFD-E769093A907E}"/>
              </a:ext>
            </a:extLst>
          </p:cNvPr>
          <p:cNvSpPr/>
          <p:nvPr/>
        </p:nvSpPr>
        <p:spPr>
          <a:xfrm>
            <a:off x="6136393" y="3431061"/>
            <a:ext cx="5663471" cy="2014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주소</a:t>
            </a:r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(Space)Command(Space)Data </a:t>
            </a:r>
            <a:r>
              <a:rPr lang="ko-KR" altLang="en-US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 입력한다</a:t>
            </a:r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  <a:p>
            <a:pPr algn="ctr"/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Command </a:t>
            </a:r>
            <a:r>
              <a:rPr lang="ko-KR" altLang="en-US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가 </a:t>
            </a:r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0 </a:t>
            </a:r>
            <a:r>
              <a:rPr lang="ko-KR" altLang="en-US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 될 때까지 반복하여 값을 수정한다</a:t>
            </a:r>
            <a:r>
              <a:rPr lang="en-US" altLang="ko-KR" sz="1867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  <a:endParaRPr lang="ko-KR" altLang="en-US" sz="1867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8E063A-5451-4FBC-8A56-82D2C6F19F7A}"/>
              </a:ext>
            </a:extLst>
          </p:cNvPr>
          <p:cNvSpPr/>
          <p:nvPr/>
        </p:nvSpPr>
        <p:spPr>
          <a:xfrm>
            <a:off x="392136" y="2756924"/>
            <a:ext cx="4263703" cy="298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Command </a:t>
            </a:r>
            <a:r>
              <a:rPr lang="ko-KR" altLang="en-US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가 </a:t>
            </a:r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</a:t>
            </a:r>
            <a:r>
              <a:rPr lang="ko-KR" altLang="en-US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이면 </a:t>
            </a:r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unit_8t Pointer </a:t>
            </a:r>
            <a:r>
              <a:rPr lang="ko-KR" altLang="en-US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 </a:t>
            </a:r>
            <a:r>
              <a:rPr lang="ko-KR" altLang="en-US" sz="1867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형변환</a:t>
            </a:r>
            <a:r>
              <a:rPr lang="ko-KR" altLang="en-US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하여 값을 입력</a:t>
            </a:r>
            <a:endParaRPr lang="en-US" altLang="ko-KR" sz="1867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/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</a:t>
            </a:r>
            <a:r>
              <a:rPr lang="ko-KR" altLang="en-US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=</a:t>
            </a:r>
            <a:r>
              <a:rPr lang="ko-KR" altLang="en-US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u16, 3 = u32….</a:t>
            </a:r>
          </a:p>
          <a:p>
            <a:pPr algn="ctr"/>
            <a:endParaRPr lang="en-US" altLang="ko-KR" sz="1867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/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if (command == 1)</a:t>
            </a:r>
          </a:p>
          <a:p>
            <a:pPr algn="ctr"/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*((uint8_t*)address) = value;</a:t>
            </a:r>
          </a:p>
          <a:p>
            <a:pPr algn="ctr"/>
            <a:endParaRPr lang="en-US" altLang="ko-KR" sz="1867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/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endParaRPr lang="ko-KR" altLang="en-US" sz="1867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36622BC-594D-4285-9E1F-876C2BA3E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551" y="5144325"/>
            <a:ext cx="9712377" cy="141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3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포인터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67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7C7195-83BE-4E8A-9A1F-A9EDB9058585}"/>
              </a:ext>
            </a:extLst>
          </p:cNvPr>
          <p:cNvSpPr/>
          <p:nvPr/>
        </p:nvSpPr>
        <p:spPr>
          <a:xfrm>
            <a:off x="3350930" y="1023118"/>
            <a:ext cx="4953000" cy="5355312"/>
          </a:xfrm>
          <a:prstGeom prst="rect">
            <a:avLst/>
          </a:prstGeom>
          <a:ln>
            <a:solidFill>
              <a:srgbClr val="164194"/>
            </a:solidFill>
          </a:ln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stdio.h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</a:p>
          <a:p>
            <a:r>
              <a:rPr lang="en-US" altLang="ko-KR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stdlib.h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  <a:endParaRPr lang="en-US" altLang="ko-KR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main()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[3][4] =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{ 11, 22, 33, 44 },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{ 55, 66, 77, 88 },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{ 99, 110, 121, 132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};</a:t>
            </a:r>
            <a:endParaRPr lang="ko-KR" altLang="en-US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(*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numPtr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)[4] =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;</a:t>
            </a:r>
            <a:endParaRPr lang="ko-KR" altLang="en-US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*numPtr2 = &amp;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numArr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[0][0];</a:t>
            </a:r>
          </a:p>
          <a:p>
            <a:endParaRPr lang="ko-KR" altLang="en-US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*(numPtr+1)[1]);</a:t>
            </a:r>
            <a:endParaRPr lang="ko-KR" altLang="en-US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(*(numPtr+1))[1]);</a:t>
            </a:r>
            <a:endParaRPr lang="ko-KR" altLang="en-US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*(numPtr2+1));</a:t>
            </a:r>
          </a:p>
          <a:p>
            <a:endParaRPr lang="ko-KR" altLang="en-US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system(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"pause"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return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F8900B-539D-4B03-8EFF-22456292323D}"/>
              </a:ext>
            </a:extLst>
          </p:cNvPr>
          <p:cNvSpPr txBox="1"/>
          <p:nvPr/>
        </p:nvSpPr>
        <p:spPr>
          <a:xfrm>
            <a:off x="7239362" y="3215396"/>
            <a:ext cx="143981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Q. </a:t>
            </a:r>
            <a:r>
              <a:rPr lang="ko-KR" altLang="en-US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결과값은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461549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68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6872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316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Noto Sans KR" panose="020B0200000000000000" pitchFamily="34" charset="-128"/>
                <a:ea typeface="Noto Sans KR" panose="020B0200000000000000" pitchFamily="34" charset="-128"/>
              </a:rPr>
              <a:t>Memset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69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C9164B-7B82-4038-83F3-062C663FE056}"/>
              </a:ext>
            </a:extLst>
          </p:cNvPr>
          <p:cNvSpPr/>
          <p:nvPr/>
        </p:nvSpPr>
        <p:spPr>
          <a:xfrm>
            <a:off x="5883655" y="1115617"/>
            <a:ext cx="5182208" cy="427809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6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ko-K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6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string.h</a:t>
            </a:r>
            <a:r>
              <a:rPr lang="en-US" altLang="ko-K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ko-KR" altLang="en-US" sz="1600" dirty="0">
              <a:latin typeface="Courier New" panose="020703090202050204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[10];</a:t>
            </a:r>
          </a:p>
          <a:p>
            <a:endParaRPr lang="ko-KR" altLang="en-US" sz="1600" dirty="0">
              <a:latin typeface="Courier New" panose="020703090202050204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배열을 </a:t>
            </a:r>
            <a:r>
              <a:rPr lang="en-US" altLang="ko-KR" sz="1600" dirty="0">
                <a:solidFill>
                  <a:srgbClr val="3F7F5F"/>
                </a:solidFill>
                <a:latin typeface="Courier New" panose="02070309020205020404" pitchFamily="49" charset="0"/>
              </a:rPr>
              <a:t>3</a:t>
            </a:r>
            <a:r>
              <a:rPr lang="ko-KR" alt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으로 초기화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memset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3, </a:t>
            </a:r>
            <a:r>
              <a:rPr lang="en-US" altLang="ko-K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sizeof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endParaRPr lang="ko-KR" altLang="en-US" sz="1600" dirty="0">
              <a:latin typeface="Courier New" panose="020703090202050204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초기화된 배열의 내용 출력</a:t>
            </a:r>
          </a:p>
          <a:p>
            <a:r>
              <a:rPr lang="nn-NO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nn-NO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n-NO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nn-NO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i = 0; i &lt; 10; i++)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"%d "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"\n"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ko-KR" altLang="en-US" sz="1600" dirty="0"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ko-KR" sz="1467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06E763-7B89-4BD4-8D85-CF5A23DBCF46}"/>
              </a:ext>
            </a:extLst>
          </p:cNvPr>
          <p:cNvSpPr/>
          <p:nvPr/>
        </p:nvSpPr>
        <p:spPr>
          <a:xfrm>
            <a:off x="358140" y="1115617"/>
            <a:ext cx="5182208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[10] = {0,};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결과는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?</a:t>
            </a:r>
            <a:endParaRPr lang="en-US" altLang="ko-K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[10] = {3,};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결과는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?</a:t>
            </a:r>
            <a:endParaRPr lang="en-US" altLang="ko-K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045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5014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자동차 회사에서 </a:t>
            </a:r>
            <a:r>
              <a:rPr lang="en-US" altLang="ko-KR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Software </a:t>
            </a:r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개발자는</a:t>
            </a:r>
            <a:r>
              <a:rPr lang="en-US" altLang="ko-KR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?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4791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316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Noto Sans KR" panose="020B0200000000000000" pitchFamily="34" charset="-128"/>
                <a:ea typeface="Noto Sans KR" panose="020B0200000000000000" pitchFamily="34" charset="-128"/>
              </a:rPr>
              <a:t>Memset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70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C9164B-7B82-4038-83F3-062C663FE056}"/>
              </a:ext>
            </a:extLst>
          </p:cNvPr>
          <p:cNvSpPr/>
          <p:nvPr/>
        </p:nvSpPr>
        <p:spPr>
          <a:xfrm>
            <a:off x="1063256" y="1115617"/>
            <a:ext cx="7503956" cy="54784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4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4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string.h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rows = 4; </a:t>
            </a:r>
            <a:r>
              <a:rPr lang="en-US" altLang="ko-KR" sz="14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400" b="1" dirty="0">
                <a:solidFill>
                  <a:srgbClr val="3F7F5F"/>
                </a:solidFill>
                <a:latin typeface="Courier New" panose="02070309020205020404" pitchFamily="49" charset="0"/>
              </a:rPr>
              <a:t>행 수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cols = 3; </a:t>
            </a:r>
            <a:r>
              <a:rPr lang="en-US" altLang="ko-KR" sz="14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400" b="1" dirty="0">
                <a:solidFill>
                  <a:srgbClr val="3F7F5F"/>
                </a:solidFill>
                <a:latin typeface="Courier New" panose="02070309020205020404" pitchFamily="49" charset="0"/>
              </a:rPr>
              <a:t>열 수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[rows][cols]; </a:t>
            </a:r>
            <a:r>
              <a:rPr lang="en-US" altLang="ko-KR" sz="14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2</a:t>
            </a:r>
            <a:r>
              <a:rPr lang="ko-KR" altLang="en-US" sz="1400" b="1" dirty="0">
                <a:solidFill>
                  <a:srgbClr val="3F7F5F"/>
                </a:solidFill>
                <a:latin typeface="Courier New" panose="02070309020205020404" pitchFamily="49" charset="0"/>
              </a:rPr>
              <a:t>차원 배열 선언</a:t>
            </a: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   //     </a:t>
            </a:r>
            <a:r>
              <a:rPr lang="ko-KR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배열을 </a:t>
            </a:r>
            <a:r>
              <a:rPr lang="en-US" altLang="ko-KR" sz="1400" dirty="0">
                <a:solidFill>
                  <a:srgbClr val="3F7F5F"/>
                </a:solidFill>
                <a:latin typeface="Courier New" panose="02070309020205020404" pitchFamily="49" charset="0"/>
              </a:rPr>
              <a:t>3</a:t>
            </a:r>
            <a:r>
              <a:rPr lang="ko-KR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으로 초기화</a:t>
            </a:r>
          </a:p>
          <a:p>
            <a:r>
              <a:rPr lang="nn-NO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nn-NO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n-NO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nn-NO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i = 0; i &lt; rows; i++)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j = 0; j &lt; cols; 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j++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][j] = 3;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초기화된 배열의 내용 출력</a:t>
            </a:r>
          </a:p>
          <a:p>
            <a:r>
              <a:rPr lang="nn-NO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nn-NO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n-NO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nn-NO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i = 0; i &lt; rows; i++)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j = 0; j &lt; cols; 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j++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"%d "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][j]);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"\n"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E77604-9F25-4879-B155-F0FE9BBD2591}"/>
              </a:ext>
            </a:extLst>
          </p:cNvPr>
          <p:cNvSpPr/>
          <p:nvPr/>
        </p:nvSpPr>
        <p:spPr>
          <a:xfrm>
            <a:off x="1674334" y="3074509"/>
            <a:ext cx="4444408" cy="1068301"/>
          </a:xfrm>
          <a:prstGeom prst="rect">
            <a:avLst/>
          </a:prstGeom>
          <a:solidFill>
            <a:srgbClr val="0070C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B1B49-9A58-491E-8FC3-0903859AC1E6}"/>
              </a:ext>
            </a:extLst>
          </p:cNvPr>
          <p:cNvSpPr txBox="1"/>
          <p:nvPr/>
        </p:nvSpPr>
        <p:spPr>
          <a:xfrm>
            <a:off x="5721734" y="2628240"/>
            <a:ext cx="322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Memset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을 사용하도록 수정</a:t>
            </a:r>
          </a:p>
        </p:txBody>
      </p:sp>
    </p:spTree>
    <p:extLst>
      <p:ext uri="{BB962C8B-B14F-4D97-AF65-F5344CB8AC3E}">
        <p14:creationId xmlns:p14="http://schemas.microsoft.com/office/powerpoint/2010/main" val="41321694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396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Noto Sans KR" panose="020B0200000000000000" pitchFamily="34" charset="-128"/>
                <a:ea typeface="Noto Sans KR" panose="020B0200000000000000" pitchFamily="34" charset="-128"/>
              </a:rPr>
              <a:t>Memcpy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71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C9164B-7B82-4038-83F3-062C663FE056}"/>
              </a:ext>
            </a:extLst>
          </p:cNvPr>
          <p:cNvSpPr/>
          <p:nvPr/>
        </p:nvSpPr>
        <p:spPr>
          <a:xfrm>
            <a:off x="1063256" y="1115617"/>
            <a:ext cx="7503956" cy="37548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4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4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string.h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source[10] = {1,2,3,4,5,6,7,8,9,10}; </a:t>
            </a:r>
            <a:r>
              <a:rPr lang="en-US" altLang="ko-KR" sz="14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400" b="1" dirty="0">
                <a:solidFill>
                  <a:srgbClr val="3F7F5F"/>
                </a:solidFill>
                <a:latin typeface="Courier New" panose="02070309020205020404" pitchFamily="49" charset="0"/>
              </a:rPr>
              <a:t>원본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destination[10]; </a:t>
            </a:r>
            <a:r>
              <a:rPr lang="en-US" altLang="ko-KR" sz="14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400" b="1" dirty="0">
                <a:solidFill>
                  <a:srgbClr val="3F7F5F"/>
                </a:solidFill>
                <a:latin typeface="Courier New" panose="02070309020205020404" pitchFamily="49" charset="0"/>
              </a:rPr>
              <a:t>대상</a:t>
            </a: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altLang="ko-KR" sz="1400" u="sng" dirty="0" err="1">
                <a:solidFill>
                  <a:srgbClr val="3F7F5F"/>
                </a:solidFill>
                <a:latin typeface="Courier New" panose="02070309020205020404" pitchFamily="49" charset="0"/>
              </a:rPr>
              <a:t>memcpy</a:t>
            </a:r>
            <a:r>
              <a:rPr lang="ko-KR" altLang="en-US" sz="1400" u="sng" dirty="0">
                <a:solidFill>
                  <a:srgbClr val="3F7F5F"/>
                </a:solidFill>
                <a:latin typeface="Courier New" panose="02070309020205020404" pitchFamily="49" charset="0"/>
              </a:rPr>
              <a:t>를 사용하여 데이터 복사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memcpy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(destination, source, </a:t>
            </a:r>
            <a:r>
              <a:rPr lang="en-US" altLang="ko-KR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sizeof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(source));</a:t>
            </a: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nn-NO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nn-NO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n-NO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nn-NO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i = 0; i &lt; 10; i++)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"%d "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destination[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"\n"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20921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396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Noto Sans KR" panose="020B0200000000000000" pitchFamily="34" charset="-128"/>
                <a:ea typeface="Noto Sans KR" panose="020B0200000000000000" pitchFamily="34" charset="-128"/>
              </a:rPr>
              <a:t>Memcpy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72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C9164B-7B82-4038-83F3-062C663FE056}"/>
              </a:ext>
            </a:extLst>
          </p:cNvPr>
          <p:cNvSpPr/>
          <p:nvPr/>
        </p:nvSpPr>
        <p:spPr>
          <a:xfrm>
            <a:off x="358140" y="1051821"/>
            <a:ext cx="5737860" cy="526297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4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4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string.h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rows = 3; </a:t>
            </a:r>
            <a:r>
              <a:rPr lang="en-US" altLang="ko-KR" sz="14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400" b="1" dirty="0">
                <a:solidFill>
                  <a:srgbClr val="3F7F5F"/>
                </a:solidFill>
                <a:latin typeface="Courier New" panose="02070309020205020404" pitchFamily="49" charset="0"/>
              </a:rPr>
              <a:t>행 수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cols = 4; </a:t>
            </a:r>
            <a:r>
              <a:rPr lang="en-US" altLang="ko-KR" sz="14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400" b="1" dirty="0">
                <a:solidFill>
                  <a:srgbClr val="3F7F5F"/>
                </a:solidFill>
                <a:latin typeface="Courier New" panose="02070309020205020404" pitchFamily="49" charset="0"/>
              </a:rPr>
              <a:t>열 수</a:t>
            </a: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원본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source[3][4] = {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{1, 2, 3, 4},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{5, 6, 7, 8},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{9, 10, 11, 12}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대상</a:t>
            </a:r>
            <a:endParaRPr lang="en-US" altLang="ko-KR" sz="14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  </a:t>
            </a:r>
            <a:r>
              <a:rPr lang="ko-KR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destination[3][4];</a:t>
            </a: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데이터 복사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nn-NO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nn-NO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n-NO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nn-NO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i = 0; i &lt; rows; i++)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j = 0; j &lt; cols; 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j++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fr-FR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destination[i][j] = source[i][j];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2E756E-51E7-454D-B26F-0DC13256E60F}"/>
              </a:ext>
            </a:extLst>
          </p:cNvPr>
          <p:cNvSpPr/>
          <p:nvPr/>
        </p:nvSpPr>
        <p:spPr>
          <a:xfrm>
            <a:off x="6096000" y="1051821"/>
            <a:ext cx="5270205" cy="26776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복사된 데이터 출력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복사된 데이터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:\n"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nn-NO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nn-NO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n-NO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nn-NO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i = 0; i &lt; rows; i++)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j = 0; j &lt; cols; 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j++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"%d "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destination[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][j]);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"\n"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AC6394-6498-4FBF-9066-47116A4FE8B0}"/>
              </a:ext>
            </a:extLst>
          </p:cNvPr>
          <p:cNvSpPr/>
          <p:nvPr/>
        </p:nvSpPr>
        <p:spPr>
          <a:xfrm>
            <a:off x="866256" y="5140869"/>
            <a:ext cx="4444408" cy="1068301"/>
          </a:xfrm>
          <a:prstGeom prst="rect">
            <a:avLst/>
          </a:prstGeom>
          <a:solidFill>
            <a:srgbClr val="00206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86874F-DBC5-4408-9E0F-A84536923229}"/>
              </a:ext>
            </a:extLst>
          </p:cNvPr>
          <p:cNvSpPr txBox="1"/>
          <p:nvPr/>
        </p:nvSpPr>
        <p:spPr>
          <a:xfrm>
            <a:off x="4913656" y="4701597"/>
            <a:ext cx="322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Memcpy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을 사용하도록 수정</a:t>
            </a:r>
          </a:p>
        </p:txBody>
      </p:sp>
    </p:spTree>
    <p:extLst>
      <p:ext uri="{BB962C8B-B14F-4D97-AF65-F5344CB8AC3E}">
        <p14:creationId xmlns:p14="http://schemas.microsoft.com/office/powerpoint/2010/main" val="39799126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396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Noto Sans KR" panose="020B0200000000000000" pitchFamily="34" charset="-128"/>
                <a:ea typeface="Noto Sans KR" panose="020B0200000000000000" pitchFamily="34" charset="-128"/>
              </a:rPr>
              <a:t>Memcpy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73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73038C-045F-43CC-8F27-5809D962D701}"/>
              </a:ext>
            </a:extLst>
          </p:cNvPr>
          <p:cNvSpPr/>
          <p:nvPr/>
        </p:nvSpPr>
        <p:spPr>
          <a:xfrm>
            <a:off x="358140" y="1120676"/>
            <a:ext cx="10338213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ko-KR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 j = 0; j &lt; 8; </a:t>
            </a:r>
            <a:r>
              <a:rPr lang="en-US" altLang="ko-KR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j++</a:t>
            </a:r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){   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   uint16_t 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crc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= 0xFFFF; </a:t>
            </a:r>
            <a:r>
              <a:rPr lang="en-US" altLang="ko-KR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초기값은 </a:t>
            </a:r>
            <a:r>
              <a:rPr lang="en-US" altLang="ko-KR" dirty="0">
                <a:solidFill>
                  <a:srgbClr val="3F7F5F"/>
                </a:solidFill>
                <a:latin typeface="Courier New" panose="02070309020205020404" pitchFamily="49" charset="0"/>
              </a:rPr>
              <a:t>0xFFFF</a:t>
            </a:r>
          </a:p>
          <a:p>
            <a:r>
              <a:rPr lang="nn-NO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nn-NO" altLang="ko-KR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n-NO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nn-NO" altLang="ko-KR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 i = 0; i &lt; 8; i++)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crc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crc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&gt;&gt; 8) ^ crc16_table[(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crc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^ 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canData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[j][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]) &amp; 0xFF];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   printf(</a:t>
            </a:r>
            <a:r>
              <a:rPr lang="pt-BR" altLang="ko-KR" dirty="0">
                <a:solidFill>
                  <a:srgbClr val="2A00FF"/>
                </a:solidFill>
                <a:latin typeface="Courier New" panose="02070309020205020404" pitchFamily="49" charset="0"/>
              </a:rPr>
              <a:t>"crc = %d\n"</a:t>
            </a:r>
            <a:r>
              <a:rPr lang="pt-BR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,crc);</a:t>
            </a:r>
          </a:p>
          <a:p>
            <a:endParaRPr lang="pt-BR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t-BR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t-BR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t-BR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pt-BR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7430E5-C4F0-4551-9C2B-9A3ECA2DAD19}"/>
              </a:ext>
            </a:extLst>
          </p:cNvPr>
          <p:cNvSpPr/>
          <p:nvPr/>
        </p:nvSpPr>
        <p:spPr>
          <a:xfrm>
            <a:off x="910536" y="2828837"/>
            <a:ext cx="5479632" cy="131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CRC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를 인텔 방식에 맞추어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[1],[2]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번째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Byte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에 </a:t>
            </a:r>
            <a:r>
              <a:rPr lang="ko-KR" altLang="en-US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입력하시오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=&gt; </a:t>
            </a:r>
            <a:r>
              <a:rPr lang="en-US" altLang="ko-KR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memcpy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를 사용해서</a:t>
            </a:r>
          </a:p>
        </p:txBody>
      </p:sp>
    </p:spTree>
    <p:extLst>
      <p:ext uri="{BB962C8B-B14F-4D97-AF65-F5344CB8AC3E}">
        <p14:creationId xmlns:p14="http://schemas.microsoft.com/office/powerpoint/2010/main" val="29766786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832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Noto Sans KR" panose="020B0200000000000000" pitchFamily="34" charset="-128"/>
                <a:ea typeface="Noto Sans KR" panose="020B0200000000000000" pitchFamily="34" charset="-128"/>
              </a:rPr>
              <a:t>Memcmp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74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C9164B-7B82-4038-83F3-062C663FE056}"/>
              </a:ext>
            </a:extLst>
          </p:cNvPr>
          <p:cNvSpPr/>
          <p:nvPr/>
        </p:nvSpPr>
        <p:spPr>
          <a:xfrm>
            <a:off x="358139" y="1051821"/>
            <a:ext cx="8541311" cy="48320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4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4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string.h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arr1[] = {1, 2, 3, 4, 5};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arr2[] = {1, 2, 3, 4, 6};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arr3[] = {1, 2, 3, 4, 5};</a:t>
            </a:r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배열 </a:t>
            </a:r>
            <a:r>
              <a:rPr lang="en-US" altLang="ko-KR" sz="1400" dirty="0">
                <a:solidFill>
                  <a:srgbClr val="3F7F5F"/>
                </a:solidFill>
                <a:latin typeface="Courier New" panose="02070309020205020404" pitchFamily="49" charset="0"/>
              </a:rPr>
              <a:t>arr1</a:t>
            </a:r>
            <a:r>
              <a:rPr lang="ko-KR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과 </a:t>
            </a:r>
            <a:r>
              <a:rPr lang="en-US" altLang="ko-KR" sz="1400" dirty="0">
                <a:solidFill>
                  <a:srgbClr val="3F7F5F"/>
                </a:solidFill>
                <a:latin typeface="Courier New" panose="02070309020205020404" pitchFamily="49" charset="0"/>
              </a:rPr>
              <a:t>arr2 </a:t>
            </a:r>
            <a:r>
              <a:rPr lang="ko-KR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비교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cmp_result1 = </a:t>
            </a:r>
            <a:r>
              <a:rPr lang="en-US" altLang="ko-KR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memcmp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(arr1, arr2, </a:t>
            </a:r>
            <a:r>
              <a:rPr lang="en-US" altLang="ko-KR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sizeof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(arr1));</a:t>
            </a:r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(cmp_result1 == 0)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"arr1</a:t>
            </a:r>
            <a:r>
              <a:rPr lang="ko-KR" alt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과 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arr2</a:t>
            </a:r>
            <a:r>
              <a:rPr lang="ko-KR" alt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는 같습니다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.\n"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} 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"arr1</a:t>
            </a:r>
            <a:r>
              <a:rPr lang="ko-KR" alt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과 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arr2</a:t>
            </a:r>
            <a:r>
              <a:rPr lang="ko-KR" alt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는 다릅니다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.\n"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배열 </a:t>
            </a:r>
            <a:r>
              <a:rPr lang="en-US" altLang="ko-KR" sz="1400" dirty="0">
                <a:solidFill>
                  <a:srgbClr val="3F7F5F"/>
                </a:solidFill>
                <a:latin typeface="Courier New" panose="02070309020205020404" pitchFamily="49" charset="0"/>
              </a:rPr>
              <a:t>arr1</a:t>
            </a:r>
            <a:r>
              <a:rPr lang="ko-KR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과 </a:t>
            </a:r>
            <a:r>
              <a:rPr lang="en-US" altLang="ko-KR" sz="1400" dirty="0">
                <a:solidFill>
                  <a:srgbClr val="3F7F5F"/>
                </a:solidFill>
                <a:latin typeface="Courier New" panose="02070309020205020404" pitchFamily="49" charset="0"/>
              </a:rPr>
              <a:t>arr3 </a:t>
            </a:r>
            <a:r>
              <a:rPr lang="ko-KR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비교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cmp_result2 = </a:t>
            </a:r>
            <a:r>
              <a:rPr lang="en-US" altLang="ko-KR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memcmp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(arr1, arr3, </a:t>
            </a:r>
            <a:r>
              <a:rPr lang="en-US" altLang="ko-KR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sizeof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(arr1));</a:t>
            </a:r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(cmp_result2 == 0)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"arr1</a:t>
            </a:r>
            <a:r>
              <a:rPr lang="ko-KR" alt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과 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arr3</a:t>
            </a:r>
            <a:r>
              <a:rPr lang="ko-KR" alt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는 같습니다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.\n"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} 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"arr1</a:t>
            </a:r>
            <a:r>
              <a:rPr lang="ko-KR" alt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과 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arr3</a:t>
            </a:r>
            <a:r>
              <a:rPr lang="ko-KR" alt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는 다릅니다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.\n"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7C6D3B-7306-492E-B4FA-B6C8341A6F58}"/>
              </a:ext>
            </a:extLst>
          </p:cNvPr>
          <p:cNvSpPr/>
          <p:nvPr/>
        </p:nvSpPr>
        <p:spPr>
          <a:xfrm>
            <a:off x="5018037" y="1300033"/>
            <a:ext cx="3661143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arr1[] = {1, 2, 3, 4}; </a:t>
            </a:r>
          </a:p>
          <a:p>
            <a:r>
              <a:rPr lang="ko-KR" altLang="en-US" sz="1400" b="1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 바꾼다면 어떻게 될까</a:t>
            </a:r>
            <a:r>
              <a:rPr lang="en-US" altLang="ko-KR" sz="1400" b="1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630915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5206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각 메모리 에 들어가는 변수들에 대하여 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75</a:t>
            </a:fld>
            <a:endParaRPr lang="ko-KR" altLang="en-US" dirty="0"/>
          </a:p>
        </p:txBody>
      </p:sp>
      <p:pic>
        <p:nvPicPr>
          <p:cNvPr id="4098" name="Picture 2" descr="8.3 Introduction to Sections">
            <a:extLst>
              <a:ext uri="{FF2B5EF4-FFF2-40B4-BE49-F238E27FC236}">
                <a16:creationId xmlns:a16="http://schemas.microsoft.com/office/drawing/2014/main" id="{AB5B1F6F-3F94-45D4-AA1D-0CA67FEEC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949" y="2114362"/>
            <a:ext cx="4550325" cy="284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2A56871-330B-422D-8C70-6AF4CA7DC087}"/>
              </a:ext>
            </a:extLst>
          </p:cNvPr>
          <p:cNvSpPr/>
          <p:nvPr/>
        </p:nvSpPr>
        <p:spPr>
          <a:xfrm>
            <a:off x="6792936" y="1172673"/>
            <a:ext cx="4263703" cy="4749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1. Const</a:t>
            </a:r>
            <a:r>
              <a:rPr lang="ko-KR" altLang="en-US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변수는 어디에 있을까</a:t>
            </a:r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</a:p>
          <a:p>
            <a:pPr algn="ctr"/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2. </a:t>
            </a:r>
            <a:r>
              <a:rPr lang="ko-KR" altLang="en-US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초기화 된 전역변수는 어디에</a:t>
            </a:r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</a:p>
          <a:p>
            <a:pPr algn="ctr"/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3. </a:t>
            </a:r>
            <a:r>
              <a:rPr lang="ko-KR" altLang="en-US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초기화 된 전역변수 값은 어디서 </a:t>
            </a:r>
            <a:r>
              <a:rPr lang="ko-KR" altLang="en-US" sz="1867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불러오는걸까</a:t>
            </a:r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</a:p>
          <a:p>
            <a:pPr algn="ctr"/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4. </a:t>
            </a:r>
            <a:r>
              <a:rPr lang="ko-KR" altLang="en-US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초기화 안된 전역 변수는 어디에</a:t>
            </a:r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</a:p>
          <a:p>
            <a:pPr algn="ctr"/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5. 0</a:t>
            </a:r>
            <a:r>
              <a:rPr lang="ko-KR" altLang="en-US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으로 초기화 하는것과</a:t>
            </a:r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초기화 하지 않는 전역변수는 어떠한 차이가 있을까</a:t>
            </a:r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  <a:endParaRPr lang="ko-KR" altLang="en-US" sz="1867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2322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함수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76</a:t>
            </a:fld>
            <a:endParaRPr lang="ko-KR" altLang="en-US" dirty="0"/>
          </a:p>
        </p:txBody>
      </p:sp>
      <p:pic>
        <p:nvPicPr>
          <p:cNvPr id="5" name="Picture 4" descr="CS 225 | Stack and Heap Memory">
            <a:extLst>
              <a:ext uri="{FF2B5EF4-FFF2-40B4-BE49-F238E27FC236}">
                <a16:creationId xmlns:a16="http://schemas.microsoft.com/office/drawing/2014/main" id="{B7C13029-1834-4B27-B9B1-BA10F7996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413" y="1378540"/>
            <a:ext cx="4320480" cy="444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9756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함수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77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3AABFC-051E-4D10-A7FE-09F9DE3142AD}"/>
              </a:ext>
            </a:extLst>
          </p:cNvPr>
          <p:cNvSpPr/>
          <p:nvPr/>
        </p:nvSpPr>
        <p:spPr>
          <a:xfrm>
            <a:off x="443201" y="1094352"/>
            <a:ext cx="6032028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4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modifyValue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value)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tempvalue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value =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tempvalue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altLang="ko-KR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전달된 </a:t>
            </a:r>
            <a:r>
              <a:rPr lang="en-US" altLang="ko-KR" sz="1400" dirty="0">
                <a:solidFill>
                  <a:srgbClr val="3F7F5F"/>
                </a:solidFill>
                <a:latin typeface="Courier New" panose="02070309020205020404" pitchFamily="49" charset="0"/>
              </a:rPr>
              <a:t>value </a:t>
            </a:r>
            <a:r>
              <a:rPr lang="ko-KR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값을 변경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num = 5;</a:t>
            </a: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변경 전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: %d\n"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num);</a:t>
            </a: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modifyValue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(num); </a:t>
            </a:r>
            <a:r>
              <a:rPr lang="en-US" altLang="ko-KR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함수에 값을 전달</a:t>
            </a: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변경 후</a:t>
            </a:r>
            <a:r>
              <a:rPr lang="en-US" altLang="ko-KR" sz="1400" dirty="0">
                <a:solidFill>
                  <a:srgbClr val="2A00FF"/>
                </a:solidFill>
                <a:latin typeface="Courier New" panose="02070309020205020404" pitchFamily="49" charset="0"/>
              </a:rPr>
              <a:t>: %d\n"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num);</a:t>
            </a: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0D394E-7BC8-440E-8729-00ADA5695814}"/>
              </a:ext>
            </a:extLst>
          </p:cNvPr>
          <p:cNvSpPr/>
          <p:nvPr/>
        </p:nvSpPr>
        <p:spPr>
          <a:xfrm>
            <a:off x="3805295" y="1094352"/>
            <a:ext cx="4581410" cy="59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다음 함수에서 </a:t>
            </a:r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Stack </a:t>
            </a:r>
            <a:r>
              <a:rPr lang="ko-KR" altLang="en-US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에 할당되는 메모리는</a:t>
            </a:r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  <a:endParaRPr lang="ko-KR" altLang="en-US" sz="1867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34EB6C-23A2-4964-A776-935F241F61B5}"/>
              </a:ext>
            </a:extLst>
          </p:cNvPr>
          <p:cNvSpPr/>
          <p:nvPr/>
        </p:nvSpPr>
        <p:spPr>
          <a:xfrm>
            <a:off x="6096000" y="2832775"/>
            <a:ext cx="4581410" cy="59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Pointer</a:t>
            </a:r>
            <a:r>
              <a:rPr lang="ko-KR" altLang="en-US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를 사용하여 </a:t>
            </a:r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num </a:t>
            </a:r>
            <a:r>
              <a:rPr lang="ko-KR" altLang="en-US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값을 변경하도록 </a:t>
            </a:r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Code </a:t>
            </a:r>
            <a:r>
              <a:rPr lang="ko-KR" altLang="en-US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263743047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함수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78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367414-740C-4446-8458-A4AF512A3EAF}"/>
              </a:ext>
            </a:extLst>
          </p:cNvPr>
          <p:cNvSpPr/>
          <p:nvPr/>
        </p:nvSpPr>
        <p:spPr>
          <a:xfrm>
            <a:off x="2918540" y="899815"/>
            <a:ext cx="5760640" cy="5632311"/>
          </a:xfrm>
          <a:prstGeom prst="rect">
            <a:avLst/>
          </a:prstGeom>
          <a:ln>
            <a:solidFill>
              <a:srgbClr val="164194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stdio.h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</a:p>
          <a:p>
            <a:r>
              <a:rPr lang="en-US" altLang="ko-KR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stdlib.h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</a:p>
          <a:p>
            <a:r>
              <a:rPr lang="en-US" altLang="ko-KR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func1(</a:t>
            </a:r>
            <a:r>
              <a:rPr lang="en-US" altLang="ko-KR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ko-KR" altLang="en-US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*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var)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ko-KR" altLang="en-US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temp;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temp = *var;</a:t>
            </a:r>
          </a:p>
          <a:p>
            <a:r>
              <a:rPr lang="ko-KR" altLang="en-US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*var</a:t>
            </a:r>
            <a:r>
              <a:rPr lang="ko-KR" altLang="en-US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=</a:t>
            </a:r>
            <a:r>
              <a:rPr lang="ko-KR" altLang="en-US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*var</a:t>
            </a:r>
            <a:r>
              <a:rPr lang="ko-KR" altLang="en-US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+</a:t>
            </a:r>
            <a:r>
              <a:rPr lang="ko-KR" altLang="en-US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temp;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main()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{</a:t>
            </a:r>
          </a:p>
          <a:p>
            <a:r>
              <a:rPr lang="ko-KR" altLang="en-US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ko-KR" altLang="en-US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iPtr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endParaRPr lang="ko-KR" altLang="en-US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iPtr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= 1;</a:t>
            </a:r>
          </a:p>
          <a:p>
            <a:r>
              <a:rPr lang="ko-KR" altLang="en-US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iPtr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</a:p>
          <a:p>
            <a:r>
              <a:rPr lang="ko-KR" altLang="en-US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func1(&amp;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iPtr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));</a:t>
            </a:r>
          </a:p>
          <a:p>
            <a:r>
              <a:rPr lang="ko-KR" altLang="en-US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iPtr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system(</a:t>
            </a:r>
            <a:r>
              <a:rPr lang="en-US" altLang="ko-KR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"pause"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return</a:t>
            </a:r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C2C97-7102-417D-9BDC-532851E0AF18}"/>
              </a:ext>
            </a:extLst>
          </p:cNvPr>
          <p:cNvSpPr txBox="1"/>
          <p:nvPr/>
        </p:nvSpPr>
        <p:spPr>
          <a:xfrm>
            <a:off x="7022996" y="971823"/>
            <a:ext cx="143981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Q. </a:t>
            </a:r>
            <a:r>
              <a:rPr lang="ko-KR" altLang="en-US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결과값은</a:t>
            </a:r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896299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반복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79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55AB82-0ABE-4F48-965F-B8409B94BF16}"/>
              </a:ext>
            </a:extLst>
          </p:cNvPr>
          <p:cNvSpPr/>
          <p:nvPr/>
        </p:nvSpPr>
        <p:spPr>
          <a:xfrm>
            <a:off x="996970" y="1082854"/>
            <a:ext cx="3371181" cy="477053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stdlib.h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buffer1[10] = { 0, };</a:t>
            </a:r>
          </a:p>
          <a:p>
            <a:r>
              <a:rPr lang="en-US" altLang="ko-KR" sz="1600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index1 = 0;</a:t>
            </a:r>
          </a:p>
          <a:p>
            <a:r>
              <a:rPr lang="en-US" altLang="ko-KR" sz="1600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buffer2[10] = { 0, };</a:t>
            </a:r>
          </a:p>
          <a:p>
            <a:r>
              <a:rPr lang="en-US" altLang="ko-KR" sz="1600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index2 = 0;</a:t>
            </a:r>
          </a:p>
          <a:p>
            <a:r>
              <a:rPr lang="en-US" altLang="ko-KR" sz="1600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totalSum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= 0;</a:t>
            </a:r>
          </a:p>
          <a:p>
            <a:endParaRPr lang="en-US" altLang="ko-KR" sz="1600" dirty="0">
              <a:solidFill>
                <a:srgbClr val="0000FF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getAverage1(</a:t>
            </a:r>
            <a:r>
              <a:rPr lang="en-US" altLang="ko-KR" sz="1600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input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 {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sum =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buffer1[index1] = </a:t>
            </a:r>
            <a:r>
              <a:rPr lang="en-US" altLang="ko-KR" sz="16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input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index1++;</a:t>
            </a:r>
          </a:p>
          <a:p>
            <a:endParaRPr lang="en-US" altLang="ko-KR" sz="16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6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nn-NO" altLang="ko-KR" sz="16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for</a:t>
            </a:r>
            <a:r>
              <a:rPr lang="nn-NO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(</a:t>
            </a:r>
            <a:r>
              <a:rPr lang="nn-NO" altLang="ko-KR" sz="16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i = 0; i &lt; 10; i++)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sum = sum + buffer1[</a:t>
            </a:r>
            <a:r>
              <a:rPr lang="en-US" altLang="ko-KR" sz="16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];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return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sum / 10;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DA2B54-216B-44C5-8F35-24094926C288}"/>
              </a:ext>
            </a:extLst>
          </p:cNvPr>
          <p:cNvSpPr/>
          <p:nvPr/>
        </p:nvSpPr>
        <p:spPr>
          <a:xfrm>
            <a:off x="4734242" y="1084094"/>
            <a:ext cx="4176464" cy="427809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getAverage2(</a:t>
            </a:r>
            <a:r>
              <a:rPr lang="en-US" altLang="ko-KR" sz="16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input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 {</a:t>
            </a:r>
          </a:p>
          <a:p>
            <a:endParaRPr lang="en-US" altLang="ko-KR" sz="16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6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6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6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6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6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6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main() {</a:t>
            </a:r>
          </a:p>
          <a:p>
            <a:r>
              <a:rPr lang="nn-NO" altLang="ko-KR" sz="16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for</a:t>
            </a:r>
            <a:r>
              <a:rPr lang="nn-NO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(</a:t>
            </a:r>
            <a:r>
              <a:rPr lang="nn-NO" altLang="ko-KR" sz="16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i = 0; i &lt; 20; i++)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getAverage1(10));</a:t>
            </a:r>
          </a:p>
          <a:p>
            <a:r>
              <a:rPr lang="nn-NO" altLang="ko-KR" sz="16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for</a:t>
            </a:r>
            <a:r>
              <a:rPr lang="nn-NO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(</a:t>
            </a:r>
            <a:r>
              <a:rPr lang="nn-NO" altLang="ko-KR" sz="16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i = 0; i &lt; 20; i++)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"%d\n"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getAverage2(10));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system(</a:t>
            </a:r>
            <a:r>
              <a:rPr lang="en-US" altLang="ko-KR" sz="16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"pause"</a:t>
            </a:r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  <a:endParaRPr lang="ko-KR" altLang="en-US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5E8AC9-DDF5-49D6-B925-ECFC83498B01}"/>
              </a:ext>
            </a:extLst>
          </p:cNvPr>
          <p:cNvSpPr/>
          <p:nvPr/>
        </p:nvSpPr>
        <p:spPr>
          <a:xfrm>
            <a:off x="9306122" y="1082854"/>
            <a:ext cx="488504" cy="517064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</a:t>
            </a:r>
          </a:p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</a:t>
            </a:r>
          </a:p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3</a:t>
            </a:r>
          </a:p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4</a:t>
            </a:r>
          </a:p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5</a:t>
            </a:r>
          </a:p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6</a:t>
            </a:r>
          </a:p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7</a:t>
            </a:r>
          </a:p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8</a:t>
            </a:r>
          </a:p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9</a:t>
            </a:r>
          </a:p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</a:t>
            </a:r>
          </a:p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</a:t>
            </a:r>
          </a:p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</a:t>
            </a:r>
          </a:p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</a:t>
            </a:r>
          </a:p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</a:t>
            </a:r>
          </a:p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</a:t>
            </a:r>
          </a:p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</a:t>
            </a:r>
          </a:p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</a:t>
            </a:r>
          </a:p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</a:t>
            </a:r>
          </a:p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</a:t>
            </a:r>
          </a:p>
          <a:p>
            <a:r>
              <a:rPr lang="ko-KR" altLang="en-US" sz="1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10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4743CE-9506-458D-A1AF-7756BDCC1595}"/>
              </a:ext>
            </a:extLst>
          </p:cNvPr>
          <p:cNvSpPr/>
          <p:nvPr/>
        </p:nvSpPr>
        <p:spPr>
          <a:xfrm>
            <a:off x="5022274" y="1398953"/>
            <a:ext cx="3744416" cy="1690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Without "for" statements</a:t>
            </a:r>
            <a:endParaRPr lang="ko-KR" altLang="en-US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C063DA-D7CD-4DCD-BBC7-B294896F8FD0}"/>
              </a:ext>
            </a:extLst>
          </p:cNvPr>
          <p:cNvSpPr/>
          <p:nvPr/>
        </p:nvSpPr>
        <p:spPr>
          <a:xfrm>
            <a:off x="1277858" y="4293096"/>
            <a:ext cx="1800200" cy="504056"/>
          </a:xfrm>
          <a:prstGeom prst="rect">
            <a:avLst/>
          </a:prstGeom>
          <a:solidFill>
            <a:srgbClr val="164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if (index1 &gt;= 10)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index1 = 0;</a:t>
            </a:r>
            <a:endParaRPr lang="ko-KR" altLang="en-US" sz="14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80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3095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</a:t>
            </a:r>
            <a:r>
              <a:rPr lang="en-US" altLang="ko-KR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Embedded </a:t>
            </a:r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개발 환경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D3F70C7-93FA-4779-8252-134C15892827}"/>
              </a:ext>
            </a:extLst>
          </p:cNvPr>
          <p:cNvGrpSpPr/>
          <p:nvPr/>
        </p:nvGrpSpPr>
        <p:grpSpPr>
          <a:xfrm>
            <a:off x="606206" y="2049971"/>
            <a:ext cx="5376597" cy="3348444"/>
            <a:chOff x="467544" y="884192"/>
            <a:chExt cx="5076056" cy="3262607"/>
          </a:xfrm>
        </p:grpSpPr>
        <p:pic>
          <p:nvPicPr>
            <p:cNvPr id="7" name="Picture 8">
              <a:extLst>
                <a:ext uri="{FF2B5EF4-FFF2-40B4-BE49-F238E27FC236}">
                  <a16:creationId xmlns:a16="http://schemas.microsoft.com/office/drawing/2014/main" id="{778CE15C-FF67-430C-B2F0-3FDDBACDA1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884192"/>
              <a:ext cx="5076056" cy="2852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C0F41F-5F3B-452F-9B65-708DE9223AA2}"/>
                </a:ext>
              </a:extLst>
            </p:cNvPr>
            <p:cNvSpPr txBox="1"/>
            <p:nvPr/>
          </p:nvSpPr>
          <p:spPr>
            <a:xfrm>
              <a:off x="467544" y="3736829"/>
              <a:ext cx="4667060" cy="4099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ore-KR" altLang="en-US" sz="1067" dirty="0">
                  <a:latin typeface="Noto Sans KR" panose="020B0200000000000000" pitchFamily="34" charset="-128"/>
                  <a:ea typeface="Noto Sans KR" panose="020B0200000000000000" pitchFamily="34" charset="-128"/>
                </a:rPr>
                <a:t>출처</a:t>
              </a:r>
              <a:r>
                <a:rPr lang="ko-KR" altLang="en-US" sz="1067" dirty="0">
                  <a:latin typeface="Noto Sans KR" panose="020B0200000000000000" pitchFamily="34" charset="-128"/>
                  <a:ea typeface="Noto Sans KR" panose="020B0200000000000000" pitchFamily="34" charset="-128"/>
                </a:rPr>
                <a:t> </a:t>
              </a:r>
              <a:r>
                <a:rPr lang="en-US" altLang="ko-KR" sz="1067" dirty="0">
                  <a:latin typeface="Noto Sans KR" panose="020B0200000000000000" pitchFamily="34" charset="-128"/>
                  <a:ea typeface="Noto Sans KR" panose="020B0200000000000000" pitchFamily="34" charset="-128"/>
                </a:rPr>
                <a:t>:</a:t>
              </a:r>
              <a:r>
                <a:rPr lang="ko-KR" altLang="en-US" sz="1067" dirty="0">
                  <a:latin typeface="Noto Sans KR" panose="020B0200000000000000" pitchFamily="34" charset="-128"/>
                  <a:ea typeface="Noto Sans KR" panose="020B0200000000000000" pitchFamily="34" charset="-128"/>
                </a:rPr>
                <a:t> </a:t>
              </a:r>
              <a:r>
                <a:rPr lang="ko-Kore-KR" altLang="en-US" sz="1067" dirty="0">
                  <a:latin typeface="Noto Sans KR" panose="020B0200000000000000" pitchFamily="34" charset="-128"/>
                  <a:ea typeface="Noto Sans KR" panose="020B0200000000000000" pitchFamily="34" charset="-128"/>
                </a:rPr>
                <a:t>https://www.linuxbaya.com/2020/09/cross-platform-development-toolchain.html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45E5FC2B-6B0A-4EEE-AEAB-2F16091775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9524"/>
          <a:stretch/>
        </p:blipFill>
        <p:spPr>
          <a:xfrm>
            <a:off x="7379792" y="2145418"/>
            <a:ext cx="3936437" cy="2942797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FF5C04ED-6953-4FEA-AD22-C42CF456D4CC}"/>
              </a:ext>
            </a:extLst>
          </p:cNvPr>
          <p:cNvGrpSpPr/>
          <p:nvPr/>
        </p:nvGrpSpPr>
        <p:grpSpPr>
          <a:xfrm>
            <a:off x="6337549" y="2085021"/>
            <a:ext cx="5854451" cy="3386197"/>
            <a:chOff x="4753162" y="1563765"/>
            <a:chExt cx="4390838" cy="2539648"/>
          </a:xfrm>
        </p:grpSpPr>
        <p:pic>
          <p:nvPicPr>
            <p:cNvPr id="11" name="Picture 10" descr="TriCore_Debug_tc3x">
              <a:extLst>
                <a:ext uri="{FF2B5EF4-FFF2-40B4-BE49-F238E27FC236}">
                  <a16:creationId xmlns:a16="http://schemas.microsoft.com/office/drawing/2014/main" id="{C3D2896F-7669-4073-8FAF-CC5B9899B4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3162" y="1563765"/>
              <a:ext cx="4390838" cy="236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131030-66EE-4D89-A428-2E922DF3E5D8}"/>
                </a:ext>
              </a:extLst>
            </p:cNvPr>
            <p:cNvSpPr txBox="1"/>
            <p:nvPr/>
          </p:nvSpPr>
          <p:spPr>
            <a:xfrm>
              <a:off x="4779633" y="3787846"/>
              <a:ext cx="3707539" cy="3155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ore-KR" altLang="en-US" sz="1067" dirty="0">
                  <a:latin typeface="Noto Sans KR" panose="020B0200000000000000" pitchFamily="34" charset="-128"/>
                  <a:ea typeface="Noto Sans KR" panose="020B0200000000000000" pitchFamily="34" charset="-128"/>
                </a:rPr>
                <a:t>출처</a:t>
              </a:r>
              <a:r>
                <a:rPr lang="ko-KR" altLang="en-US" sz="1067" dirty="0">
                  <a:latin typeface="Noto Sans KR" panose="020B0200000000000000" pitchFamily="34" charset="-128"/>
                  <a:ea typeface="Noto Sans KR" panose="020B0200000000000000" pitchFamily="34" charset="-128"/>
                </a:rPr>
                <a:t> </a:t>
              </a:r>
              <a:r>
                <a:rPr lang="en-US" altLang="ko-KR" sz="1067" dirty="0">
                  <a:latin typeface="Noto Sans KR" panose="020B0200000000000000" pitchFamily="34" charset="-128"/>
                  <a:ea typeface="Noto Sans KR" panose="020B0200000000000000" pitchFamily="34" charset="-128"/>
                </a:rPr>
                <a:t>:</a:t>
              </a:r>
              <a:r>
                <a:rPr lang="ko-KR" altLang="en-US" sz="1067" dirty="0">
                  <a:latin typeface="Noto Sans KR" panose="020B0200000000000000" pitchFamily="34" charset="-128"/>
                  <a:ea typeface="Noto Sans KR" panose="020B0200000000000000" pitchFamily="34" charset="-128"/>
                </a:rPr>
                <a:t> </a:t>
              </a:r>
              <a:r>
                <a:rPr lang="en-US" altLang="ko-Kore-KR" sz="1067" dirty="0">
                  <a:latin typeface="Noto Sans KR" panose="020B0200000000000000" pitchFamily="34" charset="-128"/>
                  <a:ea typeface="Noto Sans KR" panose="020B0200000000000000" pitchFamily="34" charset="-128"/>
                </a:rPr>
                <a:t>https://</a:t>
              </a:r>
              <a:r>
                <a:rPr lang="en-US" altLang="ko-Kore-KR" sz="1067" dirty="0" err="1">
                  <a:latin typeface="Noto Sans KR" panose="020B0200000000000000" pitchFamily="34" charset="-128"/>
                  <a:ea typeface="Noto Sans KR" panose="020B0200000000000000" pitchFamily="34" charset="-128"/>
                </a:rPr>
                <a:t>www.lauterbach.com</a:t>
              </a:r>
              <a:r>
                <a:rPr lang="en-US" altLang="ko-Kore-KR" sz="1067" dirty="0">
                  <a:latin typeface="Noto Sans KR" panose="020B0200000000000000" pitchFamily="34" charset="-128"/>
                  <a:ea typeface="Noto Sans KR" panose="020B0200000000000000" pitchFamily="34" charset="-128"/>
                </a:rPr>
                <a:t>/supported-platforms/architectures/</a:t>
              </a:r>
              <a:r>
                <a:rPr lang="en-US" altLang="ko-Kore-KR" sz="1067" dirty="0" err="1">
                  <a:latin typeface="Noto Sans KR" panose="020B0200000000000000" pitchFamily="34" charset="-128"/>
                  <a:ea typeface="Noto Sans KR" panose="020B0200000000000000" pitchFamily="34" charset="-128"/>
                </a:rPr>
                <a:t>tricore</a:t>
              </a:r>
              <a:endParaRPr lang="ko-Kore-KR" altLang="en-US" sz="1067" dirty="0">
                <a:latin typeface="Noto Sans KR" panose="020B0200000000000000" pitchFamily="34" charset="-128"/>
                <a:ea typeface="Noto Sans KR" panose="020B02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5971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함수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80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903767-2C94-49E1-A021-F9350B9BAEB7}"/>
              </a:ext>
            </a:extLst>
          </p:cNvPr>
          <p:cNvSpPr/>
          <p:nvPr/>
        </p:nvSpPr>
        <p:spPr>
          <a:xfrm>
            <a:off x="350455" y="958784"/>
            <a:ext cx="8452706" cy="56323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2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ko-K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ko-KR" altLang="en-US" sz="1200" dirty="0"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200" dirty="0">
                <a:solidFill>
                  <a:srgbClr val="3F7F5F"/>
                </a:solidFill>
                <a:latin typeface="Courier New" panose="02070309020205020404" pitchFamily="49" charset="0"/>
              </a:rPr>
              <a:t>구조체 정의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typedef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var1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var2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var3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var4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var5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var6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var7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var8\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,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var9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var10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var14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var15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altLang="ko-KR" sz="1200" dirty="0">
                <a:solidFill>
                  <a:srgbClr val="005032"/>
                </a:solidFill>
                <a:latin typeface="Courier New" panose="02070309020205020404" pitchFamily="49" charset="0"/>
              </a:rPr>
              <a:t>Data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altLang="ko-KR" sz="1200" dirty="0">
              <a:latin typeface="Courier New" panose="02070309020205020404" pitchFamily="49" charset="0"/>
            </a:endParaRPr>
          </a:p>
          <a:p>
            <a:endParaRPr lang="en-US" altLang="ko-KR" sz="12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endParaRPr lang="en-US" altLang="ko-KR" sz="12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endParaRPr lang="en-US" altLang="ko-KR" sz="12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endParaRPr lang="en-US" altLang="ko-KR" sz="12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endParaRPr lang="en-US" altLang="ko-KR" sz="12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endParaRPr lang="en-US" altLang="ko-KR" sz="12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endParaRPr lang="en-US" altLang="ko-KR" sz="12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200" dirty="0">
                <a:solidFill>
                  <a:srgbClr val="3F7F5F"/>
                </a:solidFill>
                <a:latin typeface="Courier New" panose="02070309020205020404" pitchFamily="49" charset="0"/>
              </a:rPr>
              <a:t>구조체를 매개변수로 받는 함수 정의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calculate_1(</a:t>
            </a:r>
            <a:r>
              <a:rPr lang="en-US" altLang="ko-KR" sz="1200" b="1" dirty="0">
                <a:solidFill>
                  <a:srgbClr val="005032"/>
                </a:solidFill>
                <a:latin typeface="Courier New" panose="02070309020205020404" pitchFamily="49" charset="0"/>
              </a:rPr>
              <a:t>Data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data)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sum = data.</a:t>
            </a:r>
            <a:r>
              <a:rPr lang="en-US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var1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data.</a:t>
            </a:r>
            <a:r>
              <a:rPr lang="en-US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var2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data.</a:t>
            </a:r>
            <a:r>
              <a:rPr lang="en-US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var3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data.</a:t>
            </a:r>
            <a:r>
              <a:rPr lang="en-US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var4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data.</a:t>
            </a:r>
            <a:r>
              <a:rPr lang="en-US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var5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+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data.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var6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+ data.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var7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+ data.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var8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+ data.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var9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+ data.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var10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+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data.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+ data.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+ data.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+ data.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var14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+ data.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var15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sum;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calculate_2(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var1,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var2,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var3,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var4,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var5,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var6,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var7,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var8,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var9,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var10,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var11,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var12,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var13,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var14,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var15)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sum = var1 + var2 + var3 + var4 + var5 + var6 + var7 + var8 + var9 + var10 +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var11 + var12 + var13 + var14 + var15;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sum;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3AABFC-051E-4D10-A7FE-09F9DE3142AD}"/>
              </a:ext>
            </a:extLst>
          </p:cNvPr>
          <p:cNvSpPr/>
          <p:nvPr/>
        </p:nvSpPr>
        <p:spPr>
          <a:xfrm>
            <a:off x="4844459" y="899815"/>
            <a:ext cx="7669442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200" dirty="0">
                <a:solidFill>
                  <a:srgbClr val="3F7F5F"/>
                </a:solidFill>
                <a:latin typeface="Courier New" panose="02070309020205020404" pitchFamily="49" charset="0"/>
              </a:rPr>
              <a:t>구조체 변수를 생성하고 초기화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dirty="0">
                <a:solidFill>
                  <a:srgbClr val="005032"/>
                </a:solidFill>
                <a:latin typeface="Courier New" panose="02070309020205020404" pitchFamily="49" charset="0"/>
              </a:rPr>
              <a:t>Data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myData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{1, 2, 3, 4, 5, 6, 7, 8, 9, 10, 11, 12, 13, 14, 15};</a:t>
            </a:r>
          </a:p>
          <a:p>
            <a:endParaRPr lang="ko-KR" altLang="en-US" sz="1200" dirty="0">
              <a:latin typeface="Courier New" panose="02070309020205020404" pitchFamily="49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200" dirty="0">
                <a:solidFill>
                  <a:srgbClr val="3F7F5F"/>
                </a:solidFill>
                <a:latin typeface="Courier New" panose="02070309020205020404" pitchFamily="49" charset="0"/>
              </a:rPr>
              <a:t>함수를 호출하여 결과 출력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result_1 = calculate_1(</a:t>
            </a:r>
            <a:r>
              <a:rPr lang="en-US" altLang="ko-KR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myData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result_2 = calculate_2(myData.</a:t>
            </a:r>
            <a:r>
              <a:rPr lang="en-US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var1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,myData.</a:t>
            </a:r>
            <a:r>
              <a:rPr lang="en-US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var2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,myData.</a:t>
            </a:r>
            <a:r>
              <a:rPr lang="en-US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var3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,myData.</a:t>
            </a:r>
            <a:r>
              <a:rPr lang="en-US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var4\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,myData.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var5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,myData.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var6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,myData.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var7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,myData.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var8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,myData.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var9\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,myData.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var10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,myData.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,myData.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,myData.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var13\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,myData.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var14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,myData.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var15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결과</a:t>
            </a:r>
            <a:r>
              <a:rPr lang="en-US" altLang="ko-K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_1: %d\n"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result_1);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결과</a:t>
            </a:r>
            <a:r>
              <a:rPr lang="en-US" altLang="ko-K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_2: %d\n"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result_2);</a:t>
            </a:r>
          </a:p>
          <a:p>
            <a:endParaRPr lang="ko-KR" altLang="en-US" sz="1200" dirty="0"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82DBA4-087C-4375-AB40-AF4122444AA3}"/>
              </a:ext>
            </a:extLst>
          </p:cNvPr>
          <p:cNvSpPr/>
          <p:nvPr/>
        </p:nvSpPr>
        <p:spPr>
          <a:xfrm>
            <a:off x="7685437" y="3762137"/>
            <a:ext cx="4581410" cy="59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Calculate_1 / Calculate_2 </a:t>
            </a:r>
            <a:r>
              <a:rPr lang="ko-KR" altLang="en-US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 차이는</a:t>
            </a:r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  <a:endParaRPr lang="ko-KR" altLang="en-US" sz="1867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679475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함수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81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903767-2C94-49E1-A021-F9350B9BAEB7}"/>
              </a:ext>
            </a:extLst>
          </p:cNvPr>
          <p:cNvSpPr/>
          <p:nvPr/>
        </p:nvSpPr>
        <p:spPr>
          <a:xfrm>
            <a:off x="350455" y="958784"/>
            <a:ext cx="8452706" cy="56323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2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ko-K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200" dirty="0">
                <a:solidFill>
                  <a:srgbClr val="3F7F5F"/>
                </a:solidFill>
                <a:latin typeface="Courier New" panose="02070309020205020404" pitchFamily="49" charset="0"/>
              </a:rPr>
              <a:t>구조체 정의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typedef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var1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var2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var3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var4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var5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var6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var7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var8\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,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var9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var10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var14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var15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altLang="ko-KR" sz="1200" dirty="0">
                <a:solidFill>
                  <a:srgbClr val="005032"/>
                </a:solidFill>
                <a:latin typeface="Courier New" panose="02070309020205020404" pitchFamily="49" charset="0"/>
              </a:rPr>
              <a:t>Data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altLang="ko-KR" sz="1200" dirty="0">
              <a:latin typeface="Courier New" panose="02070309020205020404" pitchFamily="49" charset="0"/>
            </a:endParaRPr>
          </a:p>
          <a:p>
            <a:endParaRPr lang="en-US" altLang="ko-KR" sz="1200" dirty="0">
              <a:latin typeface="Courier New" panose="02070309020205020404" pitchFamily="49" charset="0"/>
            </a:endParaRPr>
          </a:p>
          <a:p>
            <a:endParaRPr lang="en-US" altLang="ko-KR" sz="1200" dirty="0">
              <a:latin typeface="Courier New" panose="02070309020205020404" pitchFamily="49" charset="0"/>
            </a:endParaRPr>
          </a:p>
          <a:p>
            <a:endParaRPr lang="en-US" altLang="ko-KR" sz="1200" dirty="0">
              <a:latin typeface="Courier New" panose="02070309020205020404" pitchFamily="49" charset="0"/>
            </a:endParaRPr>
          </a:p>
          <a:p>
            <a:endParaRPr lang="en-US" altLang="ko-KR" sz="1200" dirty="0">
              <a:latin typeface="Courier New" panose="02070309020205020404" pitchFamily="49" charset="0"/>
            </a:endParaRPr>
          </a:p>
          <a:p>
            <a:endParaRPr lang="en-US" altLang="ko-KR" sz="1200" dirty="0">
              <a:latin typeface="Courier New" panose="02070309020205020404" pitchFamily="49" charset="0"/>
            </a:endParaRPr>
          </a:p>
          <a:p>
            <a:endParaRPr lang="en-US" altLang="ko-KR" sz="1200" dirty="0">
              <a:latin typeface="Courier New" panose="02070309020205020404" pitchFamily="49" charset="0"/>
            </a:endParaRPr>
          </a:p>
          <a:p>
            <a:endParaRPr lang="ko-KR" altLang="en-US" sz="1200" dirty="0"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200" dirty="0">
                <a:solidFill>
                  <a:srgbClr val="3F7F5F"/>
                </a:solidFill>
                <a:latin typeface="Courier New" panose="02070309020205020404" pitchFamily="49" charset="0"/>
              </a:rPr>
              <a:t>구조체를 매개변수로 받는 함수 정의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calculate_1(</a:t>
            </a:r>
            <a:r>
              <a:rPr lang="en-US" altLang="ko-KR" sz="1200" b="1" dirty="0">
                <a:solidFill>
                  <a:srgbClr val="005032"/>
                </a:solidFill>
                <a:latin typeface="Courier New" panose="02070309020205020404" pitchFamily="49" charset="0"/>
              </a:rPr>
              <a:t>Data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* data) {</a:t>
            </a:r>
          </a:p>
          <a:p>
            <a:r>
              <a:rPr lang="nn-NO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nn-NO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sum = data-&gt;</a:t>
            </a:r>
            <a:r>
              <a:rPr lang="nn-NO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var1</a:t>
            </a:r>
            <a:r>
              <a:rPr lang="nn-NO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data-&gt;</a:t>
            </a:r>
            <a:r>
              <a:rPr lang="nn-NO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var2</a:t>
            </a:r>
            <a:r>
              <a:rPr lang="nn-NO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data-&gt;</a:t>
            </a:r>
            <a:r>
              <a:rPr lang="nn-NO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var3</a:t>
            </a:r>
            <a:r>
              <a:rPr lang="nn-NO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data-&gt;</a:t>
            </a:r>
            <a:r>
              <a:rPr lang="nn-NO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var4</a:t>
            </a:r>
            <a:r>
              <a:rPr lang="nn-NO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data-&gt;</a:t>
            </a:r>
            <a:r>
              <a:rPr lang="nn-NO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var5</a:t>
            </a:r>
            <a:r>
              <a:rPr lang="nn-NO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+</a:t>
            </a:r>
          </a:p>
          <a:p>
            <a:r>
              <a:rPr lang="nn-NO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data-&gt;</a:t>
            </a:r>
            <a:r>
              <a:rPr lang="nn-NO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var6</a:t>
            </a:r>
            <a:r>
              <a:rPr lang="nn-NO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+ data-&gt;</a:t>
            </a:r>
            <a:r>
              <a:rPr lang="nn-NO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var7</a:t>
            </a:r>
            <a:r>
              <a:rPr lang="nn-NO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+ data-&gt;</a:t>
            </a:r>
            <a:r>
              <a:rPr lang="nn-NO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var8</a:t>
            </a:r>
            <a:r>
              <a:rPr lang="nn-NO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+ data-&gt;</a:t>
            </a:r>
            <a:r>
              <a:rPr lang="nn-NO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var9</a:t>
            </a:r>
            <a:r>
              <a:rPr lang="nn-NO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+ data-&gt;</a:t>
            </a:r>
            <a:r>
              <a:rPr lang="nn-NO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var10</a:t>
            </a:r>
            <a:r>
              <a:rPr lang="nn-NO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+</a:t>
            </a:r>
          </a:p>
          <a:p>
            <a:r>
              <a:rPr lang="nn-NO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data-&gt;</a:t>
            </a:r>
            <a:r>
              <a:rPr lang="nn-NO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var11</a:t>
            </a:r>
            <a:r>
              <a:rPr lang="nn-NO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+ data-&gt;</a:t>
            </a:r>
            <a:r>
              <a:rPr lang="nn-NO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var12</a:t>
            </a:r>
            <a:r>
              <a:rPr lang="nn-NO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+ data-&gt;</a:t>
            </a:r>
            <a:r>
              <a:rPr lang="nn-NO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var13</a:t>
            </a:r>
            <a:r>
              <a:rPr lang="nn-NO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+ data-&gt;</a:t>
            </a:r>
            <a:r>
              <a:rPr lang="nn-NO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var14</a:t>
            </a:r>
            <a:r>
              <a:rPr lang="nn-NO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+ data-&gt;</a:t>
            </a:r>
            <a:r>
              <a:rPr lang="nn-NO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var15</a:t>
            </a:r>
            <a:r>
              <a:rPr lang="nn-NO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sum;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ko-KR" altLang="en-US" sz="1200" dirty="0">
              <a:latin typeface="Courier New" panose="02070309020205020404" pitchFamily="49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calculate_2(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var1,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var2,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var3,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var4,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var5,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var6,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var7,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var8,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var9,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var10,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var11,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var12,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var13,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var14,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var15)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sum = var1 + var2 + var3 + var4 + var5 + var6 + var7 + var8 + var9 + var10 +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var11 + var12 + var13 + var14 + var15;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sum;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3AABFC-051E-4D10-A7FE-09F9DE3142AD}"/>
              </a:ext>
            </a:extLst>
          </p:cNvPr>
          <p:cNvSpPr/>
          <p:nvPr/>
        </p:nvSpPr>
        <p:spPr>
          <a:xfrm>
            <a:off x="4844459" y="899815"/>
            <a:ext cx="7669442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200" dirty="0">
                <a:solidFill>
                  <a:srgbClr val="3F7F5F"/>
                </a:solidFill>
                <a:latin typeface="Courier New" panose="02070309020205020404" pitchFamily="49" charset="0"/>
              </a:rPr>
              <a:t>구조체 변수를 생성하고 초기화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dirty="0">
                <a:solidFill>
                  <a:srgbClr val="005032"/>
                </a:solidFill>
                <a:latin typeface="Courier New" panose="02070309020205020404" pitchFamily="49" charset="0"/>
              </a:rPr>
              <a:t>Data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myData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{1, 2, 3, 4, 5, 6, 7, 8, 9, 10, 11, 12, 13, 14, 15};</a:t>
            </a:r>
          </a:p>
          <a:p>
            <a:endParaRPr lang="ko-KR" altLang="en-US" sz="1200" dirty="0">
              <a:latin typeface="Courier New" panose="02070309020205020404" pitchFamily="49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200" dirty="0">
                <a:solidFill>
                  <a:srgbClr val="3F7F5F"/>
                </a:solidFill>
                <a:latin typeface="Courier New" panose="02070309020205020404" pitchFamily="49" charset="0"/>
              </a:rPr>
              <a:t>함수를 호출하여 결과 출력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result_1 = calculate_1(&amp;</a:t>
            </a:r>
            <a:r>
              <a:rPr lang="en-US" altLang="ko-KR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myData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result_2 = calculate_2(myData.</a:t>
            </a:r>
            <a:r>
              <a:rPr lang="en-US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var1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,myData.</a:t>
            </a:r>
            <a:r>
              <a:rPr lang="en-US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var2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,myData.</a:t>
            </a:r>
            <a:r>
              <a:rPr lang="en-US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var3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,myData.</a:t>
            </a:r>
            <a:r>
              <a:rPr lang="en-US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var4\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,myData.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var5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,myData.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var6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,myData.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var7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,myData.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var8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,myData.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var9\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,myData.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var10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,myData.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,myData.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,myData.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var13\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,myData.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var14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,myData.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var15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결과</a:t>
            </a:r>
            <a:r>
              <a:rPr lang="en-US" altLang="ko-K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_1: %d\n"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result_1);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결과</a:t>
            </a:r>
            <a:r>
              <a:rPr lang="en-US" altLang="ko-K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_2: %d\n"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result_2);</a:t>
            </a:r>
          </a:p>
          <a:p>
            <a:endParaRPr lang="ko-KR" altLang="en-US" sz="1200" dirty="0"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9EB877-B1EA-4FC7-9DFD-14F807950D29}"/>
              </a:ext>
            </a:extLst>
          </p:cNvPr>
          <p:cNvSpPr/>
          <p:nvPr/>
        </p:nvSpPr>
        <p:spPr>
          <a:xfrm>
            <a:off x="7887011" y="3762137"/>
            <a:ext cx="4581410" cy="863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이전 </a:t>
            </a:r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page </a:t>
            </a:r>
            <a:r>
              <a:rPr lang="ko-KR" altLang="en-US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의 </a:t>
            </a:r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calculate_1 </a:t>
            </a:r>
            <a:r>
              <a:rPr lang="ko-KR" altLang="en-US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과의 차이는</a:t>
            </a:r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</a:p>
          <a:p>
            <a:pPr algn="ctr"/>
            <a:r>
              <a:rPr lang="ko-KR" altLang="en-US" sz="1867" dirty="0" err="1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좋은점은</a:t>
            </a:r>
            <a:r>
              <a:rPr lang="ko-KR" altLang="en-US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무엇인가</a:t>
            </a:r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0023280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함수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82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3AABFC-051E-4D10-A7FE-09F9DE3142AD}"/>
              </a:ext>
            </a:extLst>
          </p:cNvPr>
          <p:cNvSpPr/>
          <p:nvPr/>
        </p:nvSpPr>
        <p:spPr>
          <a:xfrm>
            <a:off x="443201" y="1094352"/>
            <a:ext cx="6032028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num = 10;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ptr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&amp;num;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ptr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&amp;num;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ptr</a:t>
            </a:r>
            <a:r>
              <a:rPr lang="en-US" altLang="ko-KR" sz="14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 = &amp;num;</a:t>
            </a:r>
          </a:p>
        </p:txBody>
      </p:sp>
    </p:spTree>
    <p:extLst>
      <p:ext uri="{BB962C8B-B14F-4D97-AF65-F5344CB8AC3E}">
        <p14:creationId xmlns:p14="http://schemas.microsoft.com/office/powerpoint/2010/main" val="95188440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함수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83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3AABFC-051E-4D10-A7FE-09F9DE3142AD}"/>
              </a:ext>
            </a:extLst>
          </p:cNvPr>
          <p:cNvSpPr/>
          <p:nvPr/>
        </p:nvSpPr>
        <p:spPr>
          <a:xfrm>
            <a:off x="443201" y="1094352"/>
            <a:ext cx="6032028" cy="440120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4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modifyValue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*value)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tempvalue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10;</a:t>
            </a:r>
          </a:p>
          <a:p>
            <a:r>
              <a:rPr lang="en-US" altLang="ko-KR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    </a:t>
            </a:r>
            <a:r>
              <a:rPr lang="en-US" altLang="ko-KR" sz="1400" u="sng" dirty="0">
                <a:solidFill>
                  <a:srgbClr val="3F7F5F"/>
                </a:solidFill>
                <a:latin typeface="Courier New" panose="02070309020205020404" pitchFamily="49" charset="0"/>
              </a:rPr>
              <a:t>const temp = 10;</a:t>
            </a:r>
          </a:p>
          <a:p>
            <a:r>
              <a:rPr lang="en-US" altLang="ko-KR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    </a:t>
            </a:r>
            <a:r>
              <a:rPr lang="en-US" altLang="ko-KR" sz="1400" u="sng" dirty="0">
                <a:solidFill>
                  <a:srgbClr val="3F7F5F"/>
                </a:solidFill>
                <a:latin typeface="Courier New" panose="02070309020205020404" pitchFamily="49" charset="0"/>
              </a:rPr>
              <a:t>temp = 20;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*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value =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tempvalue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altLang="ko-KR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포인터를 통해 값을 변경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num = 5;</a:t>
            </a: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변경 전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: %d\n"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num);</a:t>
            </a: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modifyValue</a:t>
            </a:r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(&amp;num); </a:t>
            </a:r>
            <a:r>
              <a:rPr lang="en-US" altLang="ko-KR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함수에 포인터를 전달</a:t>
            </a: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변경 후</a:t>
            </a:r>
            <a:r>
              <a:rPr lang="en-US" altLang="ko-KR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: %d\n"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num);</a:t>
            </a:r>
          </a:p>
          <a:p>
            <a:endParaRPr lang="ko-KR" altLang="en-US" sz="1400" dirty="0">
              <a:latin typeface="Courier New" panose="020703090202050204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743815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함수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84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903767-2C94-49E1-A021-F9350B9BAEB7}"/>
              </a:ext>
            </a:extLst>
          </p:cNvPr>
          <p:cNvSpPr/>
          <p:nvPr/>
        </p:nvSpPr>
        <p:spPr>
          <a:xfrm>
            <a:off x="350455" y="958784"/>
            <a:ext cx="8452706" cy="56323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2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ko-K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200" dirty="0">
                <a:solidFill>
                  <a:srgbClr val="3F7F5F"/>
                </a:solidFill>
                <a:latin typeface="Courier New" panose="02070309020205020404" pitchFamily="49" charset="0"/>
              </a:rPr>
              <a:t>구조체 정의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typedef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var1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var2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var3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var4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var5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var6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var7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var8\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,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var9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var10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var13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var14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var15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altLang="ko-KR" sz="1200" dirty="0">
                <a:solidFill>
                  <a:srgbClr val="005032"/>
                </a:solidFill>
                <a:latin typeface="Courier New" panose="02070309020205020404" pitchFamily="49" charset="0"/>
              </a:rPr>
              <a:t>Data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altLang="ko-KR" sz="1200" dirty="0">
              <a:latin typeface="Courier New" panose="02070309020205020404" pitchFamily="49" charset="0"/>
            </a:endParaRPr>
          </a:p>
          <a:p>
            <a:endParaRPr lang="en-US" altLang="ko-KR" sz="1200" dirty="0">
              <a:latin typeface="Courier New" panose="02070309020205020404" pitchFamily="49" charset="0"/>
            </a:endParaRPr>
          </a:p>
          <a:p>
            <a:endParaRPr lang="en-US" altLang="ko-KR" sz="1200" dirty="0">
              <a:latin typeface="Courier New" panose="02070309020205020404" pitchFamily="49" charset="0"/>
            </a:endParaRPr>
          </a:p>
          <a:p>
            <a:endParaRPr lang="en-US" altLang="ko-KR" sz="1200" dirty="0">
              <a:latin typeface="Courier New" panose="02070309020205020404" pitchFamily="49" charset="0"/>
            </a:endParaRPr>
          </a:p>
          <a:p>
            <a:endParaRPr lang="en-US" altLang="ko-KR" sz="1200" dirty="0">
              <a:latin typeface="Courier New" panose="02070309020205020404" pitchFamily="49" charset="0"/>
            </a:endParaRPr>
          </a:p>
          <a:p>
            <a:endParaRPr lang="en-US" altLang="ko-KR" sz="1200" dirty="0">
              <a:latin typeface="Courier New" panose="02070309020205020404" pitchFamily="49" charset="0"/>
            </a:endParaRPr>
          </a:p>
          <a:p>
            <a:endParaRPr lang="en-US" altLang="ko-KR" sz="1200" dirty="0">
              <a:latin typeface="Courier New" panose="02070309020205020404" pitchFamily="49" charset="0"/>
            </a:endParaRPr>
          </a:p>
          <a:p>
            <a:endParaRPr lang="ko-KR" altLang="en-US" sz="1200" dirty="0"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200" dirty="0">
                <a:solidFill>
                  <a:srgbClr val="3F7F5F"/>
                </a:solidFill>
                <a:latin typeface="Courier New" panose="02070309020205020404" pitchFamily="49" charset="0"/>
              </a:rPr>
              <a:t>구조체를 매개변수로 받는 함수 정의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calculate_1(</a:t>
            </a:r>
            <a:r>
              <a:rPr lang="en-US" altLang="ko-KR" sz="1200" b="1" dirty="0">
                <a:solidFill>
                  <a:srgbClr val="005032"/>
                </a:solidFill>
                <a:latin typeface="Courier New" panose="02070309020205020404" pitchFamily="49" charset="0"/>
              </a:rPr>
              <a:t>Data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* data) {</a:t>
            </a:r>
          </a:p>
          <a:p>
            <a:r>
              <a:rPr lang="nn-NO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nn-NO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sum = data-&gt;</a:t>
            </a:r>
            <a:r>
              <a:rPr lang="nn-NO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var1</a:t>
            </a:r>
            <a:r>
              <a:rPr lang="nn-NO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data-&gt;</a:t>
            </a:r>
            <a:r>
              <a:rPr lang="nn-NO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var2</a:t>
            </a:r>
            <a:r>
              <a:rPr lang="nn-NO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data-&gt;</a:t>
            </a:r>
            <a:r>
              <a:rPr lang="nn-NO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var3</a:t>
            </a:r>
            <a:r>
              <a:rPr lang="nn-NO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data-&gt;</a:t>
            </a:r>
            <a:r>
              <a:rPr lang="nn-NO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var4</a:t>
            </a:r>
            <a:r>
              <a:rPr lang="nn-NO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data-&gt;</a:t>
            </a:r>
            <a:r>
              <a:rPr lang="nn-NO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var5</a:t>
            </a:r>
            <a:r>
              <a:rPr lang="nn-NO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+</a:t>
            </a:r>
          </a:p>
          <a:p>
            <a:r>
              <a:rPr lang="nn-NO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data-&gt;</a:t>
            </a:r>
            <a:r>
              <a:rPr lang="nn-NO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var6</a:t>
            </a:r>
            <a:r>
              <a:rPr lang="nn-NO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+ data-&gt;</a:t>
            </a:r>
            <a:r>
              <a:rPr lang="nn-NO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var7</a:t>
            </a:r>
            <a:r>
              <a:rPr lang="nn-NO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+ data-&gt;</a:t>
            </a:r>
            <a:r>
              <a:rPr lang="nn-NO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var8</a:t>
            </a:r>
            <a:r>
              <a:rPr lang="nn-NO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+ data-&gt;</a:t>
            </a:r>
            <a:r>
              <a:rPr lang="nn-NO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var9</a:t>
            </a:r>
            <a:r>
              <a:rPr lang="nn-NO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+ data-&gt;</a:t>
            </a:r>
            <a:r>
              <a:rPr lang="nn-NO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var10</a:t>
            </a:r>
            <a:r>
              <a:rPr lang="nn-NO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+</a:t>
            </a:r>
          </a:p>
          <a:p>
            <a:r>
              <a:rPr lang="nn-NO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data-&gt;</a:t>
            </a:r>
            <a:r>
              <a:rPr lang="nn-NO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var11</a:t>
            </a:r>
            <a:r>
              <a:rPr lang="nn-NO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+ data-&gt;</a:t>
            </a:r>
            <a:r>
              <a:rPr lang="nn-NO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var12</a:t>
            </a:r>
            <a:r>
              <a:rPr lang="nn-NO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+ data-&gt;</a:t>
            </a:r>
            <a:r>
              <a:rPr lang="nn-NO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var13</a:t>
            </a:r>
            <a:r>
              <a:rPr lang="nn-NO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+ data-&gt;</a:t>
            </a:r>
            <a:r>
              <a:rPr lang="nn-NO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var14</a:t>
            </a:r>
            <a:r>
              <a:rPr lang="nn-NO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+ data-&gt;</a:t>
            </a:r>
            <a:r>
              <a:rPr lang="nn-NO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var15</a:t>
            </a:r>
            <a:r>
              <a:rPr lang="nn-NO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sum;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ko-KR" altLang="en-US" sz="1200" dirty="0">
              <a:latin typeface="Courier New" panose="02070309020205020404" pitchFamily="49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calculate_2(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var1,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var2,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var3,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var4,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var5,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var6,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var7,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var8,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var9,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var10,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var11,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var12,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var13,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var14,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var15)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sum = var1 + var2 + var3 + var4 + var5 + var6 + var7 + var8 + var9 + var10 +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var11 + var12 + var13 + var14 + var15;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sum;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3AABFC-051E-4D10-A7FE-09F9DE3142AD}"/>
              </a:ext>
            </a:extLst>
          </p:cNvPr>
          <p:cNvSpPr/>
          <p:nvPr/>
        </p:nvSpPr>
        <p:spPr>
          <a:xfrm>
            <a:off x="4844459" y="899815"/>
            <a:ext cx="7669442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200" dirty="0">
                <a:solidFill>
                  <a:srgbClr val="3F7F5F"/>
                </a:solidFill>
                <a:latin typeface="Courier New" panose="02070309020205020404" pitchFamily="49" charset="0"/>
              </a:rPr>
              <a:t>구조체 변수를 생성하고 초기화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dirty="0">
                <a:solidFill>
                  <a:srgbClr val="005032"/>
                </a:solidFill>
                <a:latin typeface="Courier New" panose="02070309020205020404" pitchFamily="49" charset="0"/>
              </a:rPr>
              <a:t>Data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myData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{1, 2, 3, 4, 5, 6, 7, 8, 9, 10, 11, 12, 13, 14, 15};</a:t>
            </a:r>
          </a:p>
          <a:p>
            <a:endParaRPr lang="ko-KR" altLang="en-US" sz="1200" dirty="0">
              <a:latin typeface="Courier New" panose="02070309020205020404" pitchFamily="49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200" dirty="0">
                <a:solidFill>
                  <a:srgbClr val="3F7F5F"/>
                </a:solidFill>
                <a:latin typeface="Courier New" panose="02070309020205020404" pitchFamily="49" charset="0"/>
              </a:rPr>
              <a:t>함수를 호출하여 결과 출력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result_1 = calculate_1(&amp;</a:t>
            </a:r>
            <a:r>
              <a:rPr lang="en-US" altLang="ko-KR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myData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result_2 = calculate_2(myData.</a:t>
            </a:r>
            <a:r>
              <a:rPr lang="en-US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var1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,myData.</a:t>
            </a:r>
            <a:r>
              <a:rPr lang="en-US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var2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,myData.</a:t>
            </a:r>
            <a:r>
              <a:rPr lang="en-US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var3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,myData.</a:t>
            </a:r>
            <a:r>
              <a:rPr lang="en-US" altLang="ko-KR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var4\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,myData.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var5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,myData.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var6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,myData.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var7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,myData.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var8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,myData.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var9\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,myData.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var10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,myData.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,myData.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var12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,myData.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var13\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,myData.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var14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,myData.</a:t>
            </a:r>
            <a:r>
              <a:rPr lang="en-US" altLang="ko-KR" sz="1200" dirty="0">
                <a:solidFill>
                  <a:srgbClr val="0000C0"/>
                </a:solidFill>
                <a:latin typeface="Courier New" panose="02070309020205020404" pitchFamily="49" charset="0"/>
              </a:rPr>
              <a:t>var15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결과</a:t>
            </a:r>
            <a:r>
              <a:rPr lang="en-US" altLang="ko-K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_1: %d\n"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result_1);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결과</a:t>
            </a:r>
            <a:r>
              <a:rPr lang="en-US" altLang="ko-KR" sz="1200" dirty="0">
                <a:solidFill>
                  <a:srgbClr val="2A00FF"/>
                </a:solidFill>
                <a:latin typeface="Courier New" panose="02070309020205020404" pitchFamily="49" charset="0"/>
              </a:rPr>
              <a:t>_2: %d\n"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 result_2);</a:t>
            </a:r>
          </a:p>
          <a:p>
            <a:endParaRPr lang="ko-KR" altLang="en-US" sz="1200" dirty="0"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DA40ED-7056-4DBA-8CFE-719627636AF4}"/>
              </a:ext>
            </a:extLst>
          </p:cNvPr>
          <p:cNvSpPr/>
          <p:nvPr/>
        </p:nvSpPr>
        <p:spPr>
          <a:xfrm>
            <a:off x="7887011" y="3549486"/>
            <a:ext cx="4581410" cy="863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Data </a:t>
            </a:r>
            <a:r>
              <a:rPr lang="ko-KR" altLang="en-US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변경 방지를 위해 어떻게 적는 것이 </a:t>
            </a:r>
            <a:endParaRPr lang="en-US" altLang="ko-KR" sz="1867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/>
            <a:r>
              <a:rPr lang="ko-KR" altLang="en-US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좋은가</a:t>
            </a:r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030333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함수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85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82064A-4D45-42D3-98A8-3434D4144237}"/>
              </a:ext>
            </a:extLst>
          </p:cNvPr>
          <p:cNvSpPr/>
          <p:nvPr/>
        </p:nvSpPr>
        <p:spPr>
          <a:xfrm>
            <a:off x="358140" y="1213240"/>
            <a:ext cx="101999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- Stack</a:t>
            </a:r>
            <a:r>
              <a: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Size</a:t>
            </a:r>
            <a:r>
              <a: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를 어떻게 측정하지</a:t>
            </a:r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</a:t>
            </a:r>
          </a:p>
          <a:p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- Stack Overflow </a:t>
            </a:r>
            <a:r>
              <a: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를 어떻게 감지할까</a:t>
            </a:r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? (70% </a:t>
            </a:r>
            <a:r>
              <a:rPr lang="ko-KR" altLang="en-US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이상</a:t>
            </a:r>
            <a:r>
              <a:rPr lang="en-US" altLang="ko-KR" sz="3600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3875820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함수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86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ADBF27-4E3A-4141-A392-BF76A56FC961}"/>
              </a:ext>
            </a:extLst>
          </p:cNvPr>
          <p:cNvSpPr/>
          <p:nvPr/>
        </p:nvSpPr>
        <p:spPr>
          <a:xfrm>
            <a:off x="56456" y="908720"/>
            <a:ext cx="3600400" cy="2862322"/>
          </a:xfrm>
          <a:prstGeom prst="rect">
            <a:avLst/>
          </a:prstGeom>
          <a:ln>
            <a:solidFill>
              <a:srgbClr val="16419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stdio.h</a:t>
            </a:r>
            <a:r>
              <a:rPr lang="en-US" altLang="ko-KR" sz="12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stdlib.h</a:t>
            </a:r>
            <a:r>
              <a:rPr lang="en-US" altLang="ko-KR" sz="12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time.h</a:t>
            </a:r>
            <a:r>
              <a:rPr lang="en-US" altLang="ko-KR" sz="12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#define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200" dirty="0">
                <a:solidFill>
                  <a:srgbClr val="6F008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MAX_LOTTO_NUMBER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45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generateLottoNumber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200" dirty="0" err="1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lottoNum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[7])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srand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((</a:t>
            </a:r>
            <a:r>
              <a:rPr lang="en-US" altLang="ko-KR" sz="12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unsigned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)time(</a:t>
            </a:r>
            <a:r>
              <a:rPr lang="en-US" altLang="ko-KR" sz="1200" dirty="0">
                <a:solidFill>
                  <a:srgbClr val="6F008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));</a:t>
            </a:r>
          </a:p>
          <a:p>
            <a:r>
              <a:rPr lang="nn-NO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nn-NO" altLang="ko-KR" sz="12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for</a:t>
            </a:r>
            <a:r>
              <a:rPr lang="nn-NO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(</a:t>
            </a:r>
            <a:r>
              <a:rPr lang="nn-NO" altLang="ko-KR" sz="12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nn-NO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i = 0; i &lt; 7; i++)</a:t>
            </a:r>
            <a:r>
              <a:rPr lang="ko-KR" altLang="en-US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</a:t>
            </a:r>
            <a:r>
              <a:rPr lang="en-US" altLang="ko-KR" sz="1200" dirty="0" err="1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lottoNum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] = (rand() %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                 </a:t>
            </a:r>
            <a:r>
              <a:rPr lang="en-US" altLang="ko-KR" sz="1200" dirty="0">
                <a:solidFill>
                  <a:srgbClr val="6F008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MAX_LOTTO_NUMBER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 + 1;</a:t>
            </a:r>
          </a:p>
          <a:p>
            <a:endParaRPr lang="en-US" altLang="ko-KR" sz="12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E3DDC1-83D5-4DFC-B273-2146B862F8BB}"/>
              </a:ext>
            </a:extLst>
          </p:cNvPr>
          <p:cNvSpPr/>
          <p:nvPr/>
        </p:nvSpPr>
        <p:spPr>
          <a:xfrm>
            <a:off x="3728864" y="908720"/>
            <a:ext cx="5976664" cy="2677656"/>
          </a:xfrm>
          <a:prstGeom prst="rect">
            <a:avLst/>
          </a:prstGeom>
          <a:ln>
            <a:solidFill>
              <a:srgbClr val="16419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main(</a:t>
            </a:r>
            <a:r>
              <a:rPr lang="en-US" altLang="ko-KR" sz="12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200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lottoNum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[7], </a:t>
            </a:r>
            <a:r>
              <a:rPr lang="en-US" altLang="ko-KR" sz="12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inputNum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[6];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200" dirty="0" err="1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equalCount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=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generateLottoNumber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lottoNum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"lotto number : %d %d %d %d %d %d\n"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lottoNum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[0], </a:t>
            </a:r>
            <a:r>
              <a:rPr lang="en-US" altLang="ko-KR" sz="12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lottoNum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[1],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lottoNum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[2], </a:t>
            </a:r>
            <a:r>
              <a:rPr lang="en-US" altLang="ko-KR" sz="12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lottoNum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[3], </a:t>
            </a:r>
            <a:r>
              <a:rPr lang="en-US" altLang="ko-KR" sz="12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lottoNum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[4], </a:t>
            </a:r>
            <a:r>
              <a:rPr lang="en-US" altLang="ko-KR" sz="12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lottoNum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[5]);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"bonus number : %d\n"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lottoNum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[6]);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"\</a:t>
            </a:r>
            <a:r>
              <a:rPr lang="en-US" altLang="ko-KR" sz="1200" dirty="0" err="1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nplease</a:t>
            </a:r>
            <a:r>
              <a:rPr lang="en-US" altLang="ko-KR" sz="12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input 6 number : "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scanf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"%d %d %d %d %d %d"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&amp;</a:t>
            </a:r>
            <a:r>
              <a:rPr lang="en-US" altLang="ko-KR" sz="12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inputNum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[0], &amp;</a:t>
            </a:r>
            <a:r>
              <a:rPr lang="en-US" altLang="ko-KR" sz="12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inputNum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[1], &amp;</a:t>
            </a:r>
            <a:r>
              <a:rPr lang="en-US" altLang="ko-KR" sz="12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inputNum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[2], 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        &amp;</a:t>
            </a:r>
            <a:r>
              <a:rPr lang="en-US" altLang="ko-KR" sz="12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inputNum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[3], &amp;</a:t>
            </a:r>
            <a:r>
              <a:rPr lang="en-US" altLang="ko-KR" sz="12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inputNum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[4], &amp;</a:t>
            </a:r>
            <a:r>
              <a:rPr lang="en-US" altLang="ko-KR" sz="12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inputNum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[5]);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printResult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lottoNum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inputNum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system(</a:t>
            </a:r>
            <a:r>
              <a:rPr lang="en-US" altLang="ko-KR" sz="1200" dirty="0">
                <a:solidFill>
                  <a:srgbClr val="A31515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"pause"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D25854-10D7-468D-B2CC-8C5E2BA1B6B0}"/>
              </a:ext>
            </a:extLst>
          </p:cNvPr>
          <p:cNvSpPr/>
          <p:nvPr/>
        </p:nvSpPr>
        <p:spPr>
          <a:xfrm>
            <a:off x="416496" y="2624361"/>
            <a:ext cx="2592288" cy="876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동일한 수가 없으면 </a:t>
            </a:r>
            <a:r>
              <a:rPr lang="en-US" altLang="ko-KR" sz="14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“</a:t>
            </a:r>
            <a:r>
              <a:rPr lang="en-US" altLang="ko-KR" sz="1400" dirty="0" err="1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lottoNum</a:t>
            </a:r>
            <a:r>
              <a:rPr lang="en-US" altLang="ko-KR" sz="14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”</a:t>
            </a:r>
            <a:r>
              <a:rPr lang="ko-KR" altLang="en-US" sz="14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에 추가</a:t>
            </a:r>
            <a:endParaRPr lang="en-US" altLang="ko-KR" sz="140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있다면 다시 한번 반복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557D25-79D0-4AEE-86CF-3F078AD8AFAF}"/>
              </a:ext>
            </a:extLst>
          </p:cNvPr>
          <p:cNvSpPr/>
          <p:nvPr/>
        </p:nvSpPr>
        <p:spPr>
          <a:xfrm>
            <a:off x="56456" y="3874392"/>
            <a:ext cx="3960440" cy="2123658"/>
          </a:xfrm>
          <a:prstGeom prst="rect">
            <a:avLst/>
          </a:prstGeom>
          <a:ln>
            <a:solidFill>
              <a:srgbClr val="164194"/>
            </a:solidFill>
          </a:ln>
        </p:spPr>
        <p:txBody>
          <a:bodyPr wrap="square">
            <a:spAutoFit/>
          </a:bodyPr>
          <a:lstStyle/>
          <a:p>
            <a:r>
              <a:rPr lang="sv-SE" altLang="ko-KR" sz="12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void</a:t>
            </a:r>
            <a:r>
              <a:rPr lang="sv-SE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printResult(</a:t>
            </a:r>
            <a:r>
              <a:rPr lang="sv-SE" altLang="ko-KR" sz="12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sv-SE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sv-SE" altLang="ko-KR" sz="12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lottoNum</a:t>
            </a:r>
            <a:r>
              <a:rPr lang="sv-SE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[7], </a:t>
            </a:r>
            <a:r>
              <a:rPr lang="sv-SE" altLang="ko-KR" sz="1200" dirty="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int</a:t>
            </a:r>
            <a:r>
              <a:rPr lang="sv-SE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sv-SE" altLang="ko-KR" sz="1200" dirty="0">
                <a:solidFill>
                  <a:srgbClr val="80808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inputNum</a:t>
            </a:r>
            <a:r>
              <a:rPr lang="sv-SE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[6]) </a:t>
            </a:r>
            <a:r>
              <a:rPr lang="en-US" altLang="ko-KR" sz="1200" dirty="0">
                <a:solidFill>
                  <a:srgbClr val="00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{</a:t>
            </a:r>
          </a:p>
          <a:p>
            <a:endParaRPr lang="en-US" altLang="ko-KR" sz="12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endParaRPr lang="ko-KR" altLang="en-US" sz="12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608194-EFEB-4C5F-A4C6-83DA9699C079}"/>
              </a:ext>
            </a:extLst>
          </p:cNvPr>
          <p:cNvSpPr/>
          <p:nvPr/>
        </p:nvSpPr>
        <p:spPr>
          <a:xfrm>
            <a:off x="344488" y="4149080"/>
            <a:ext cx="2952328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20E8E21-9D08-4041-9CD6-303E47E8C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134053"/>
              </p:ext>
            </p:extLst>
          </p:nvPr>
        </p:nvGraphicFramePr>
        <p:xfrm>
          <a:off x="373860" y="4305795"/>
          <a:ext cx="2952328" cy="1957140"/>
        </p:xfrm>
        <a:graphic>
          <a:graphicData uri="http://schemas.openxmlformats.org/drawingml/2006/table">
            <a:tbl>
              <a:tblPr/>
              <a:tblGrid>
                <a:gridCol w="398855">
                  <a:extLst>
                    <a:ext uri="{9D8B030D-6E8A-4147-A177-3AD203B41FA5}">
                      <a16:colId xmlns:a16="http://schemas.microsoft.com/office/drawing/2014/main" val="1803244498"/>
                    </a:ext>
                  </a:extLst>
                </a:gridCol>
                <a:gridCol w="1569363">
                  <a:extLst>
                    <a:ext uri="{9D8B030D-6E8A-4147-A177-3AD203B41FA5}">
                      <a16:colId xmlns:a16="http://schemas.microsoft.com/office/drawing/2014/main" val="933566592"/>
                    </a:ext>
                  </a:extLst>
                </a:gridCol>
                <a:gridCol w="984110">
                  <a:extLst>
                    <a:ext uri="{9D8B030D-6E8A-4147-A177-3AD203B41FA5}">
                      <a16:colId xmlns:a16="http://schemas.microsoft.com/office/drawing/2014/main" val="1801766733"/>
                    </a:ext>
                  </a:extLst>
                </a:gridCol>
              </a:tblGrid>
              <a:tr h="18673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</a:rPr>
                        <a:t>위</a:t>
                      </a:r>
                      <a:endParaRPr lang="ko-KR" alt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350" marR="82350" marT="41175" marB="411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</a:rPr>
                        <a:t>당첨 내용</a:t>
                      </a:r>
                      <a:endParaRPr lang="ko-KR" alt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350" marR="82350" marT="41175" marB="411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</a:rPr>
                        <a:t>당첨 확률</a:t>
                      </a:r>
                      <a:endParaRPr lang="ko-KR" alt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350" marR="82350" marT="41175" marB="411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285746"/>
                  </a:ext>
                </a:extLst>
              </a:tr>
              <a:tr h="18673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350" marR="82350" marT="41175" marB="411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</a:rPr>
                        <a:t>개 번호 모두 일치</a:t>
                      </a:r>
                    </a:p>
                  </a:txBody>
                  <a:tcPr marL="82350" marR="82350" marT="41175" marB="411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</a:rPr>
                        <a:t>1/8,145,060</a:t>
                      </a:r>
                    </a:p>
                  </a:txBody>
                  <a:tcPr marL="82350" marR="82350" marT="41175" marB="411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506165"/>
                  </a:ext>
                </a:extLst>
              </a:tr>
              <a:tr h="44425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350" marR="82350" marT="41175" marB="411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</a:rPr>
                        <a:t>개 번호 일치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</a:rPr>
                        <a:t>나머지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</a:rPr>
                        <a:t>개가 보너스 번호 일치</a:t>
                      </a:r>
                    </a:p>
                  </a:txBody>
                  <a:tcPr marL="82350" marR="82350" marT="41175" marB="411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</a:rPr>
                        <a:t>1/1,357,510</a:t>
                      </a:r>
                    </a:p>
                  </a:txBody>
                  <a:tcPr marL="82350" marR="82350" marT="41175" marB="411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511036"/>
                  </a:ext>
                </a:extLst>
              </a:tr>
              <a:tr h="18673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350" marR="82350" marT="41175" marB="411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effectLst/>
                        </a:rPr>
                        <a:t>개 번호 일치</a:t>
                      </a:r>
                    </a:p>
                  </a:txBody>
                  <a:tcPr marL="82350" marR="82350" marT="41175" marB="411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</a:rPr>
                        <a:t>1/35,724</a:t>
                      </a:r>
                    </a:p>
                  </a:txBody>
                  <a:tcPr marL="82350" marR="82350" marT="41175" marB="411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59551"/>
                  </a:ext>
                </a:extLst>
              </a:tr>
              <a:tr h="18673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350" marR="82350" marT="41175" marB="411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effectLst/>
                        </a:rPr>
                        <a:t>개 번호 일치</a:t>
                      </a:r>
                    </a:p>
                  </a:txBody>
                  <a:tcPr marL="82350" marR="82350" marT="41175" marB="411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</a:rPr>
                        <a:t>1/733</a:t>
                      </a:r>
                    </a:p>
                  </a:txBody>
                  <a:tcPr marL="82350" marR="82350" marT="41175" marB="411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273752"/>
                  </a:ext>
                </a:extLst>
              </a:tr>
              <a:tr h="23053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350" marR="82350" marT="41175" marB="411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effectLst/>
                        </a:rPr>
                        <a:t>개 번호 일치</a:t>
                      </a:r>
                    </a:p>
                  </a:txBody>
                  <a:tcPr marL="82350" marR="82350" marT="41175" marB="411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effectLst/>
                        </a:rPr>
                        <a:t>1/45</a:t>
                      </a:r>
                    </a:p>
                  </a:txBody>
                  <a:tcPr marL="82350" marR="82350" marT="41175" marB="411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326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64265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함수 포인터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87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9A6D31-AD29-42DC-AC63-9BF4A911C2D6}"/>
              </a:ext>
            </a:extLst>
          </p:cNvPr>
          <p:cNvSpPr/>
          <p:nvPr/>
        </p:nvSpPr>
        <p:spPr>
          <a:xfrm>
            <a:off x="1007435" y="1412776"/>
            <a:ext cx="3456384" cy="35394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Num1;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Num2;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Num3;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Num4;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Num5;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Num6;</a:t>
            </a:r>
          </a:p>
          <a:p>
            <a:r>
              <a:rPr lang="en-US" altLang="ko-KR" sz="1600" u="sng" dirty="0">
                <a:solidFill>
                  <a:srgbClr val="000000"/>
                </a:solidFill>
                <a:latin typeface="Courier New" panose="02070309020205020404" pitchFamily="49" charset="0"/>
              </a:rPr>
              <a:t>......</a:t>
            </a:r>
          </a:p>
          <a:p>
            <a:endParaRPr lang="en-US" altLang="ko-KR" sz="1600" u="sng" dirty="0">
              <a:solidFill>
                <a:srgbClr val="000000"/>
              </a:solidFill>
              <a:latin typeface="Courier New" panose="02070309020205020404" pitchFamily="49" charset="0"/>
              <a:ea typeface="Noto Sans KR Medium" panose="020B0600000000000000" pitchFamily="34" charset="-127"/>
            </a:endParaRPr>
          </a:p>
          <a:p>
            <a:endParaRPr lang="en-US" altLang="ko-KR" sz="1600" u="sng" dirty="0">
              <a:solidFill>
                <a:srgbClr val="000000"/>
              </a:solidFill>
              <a:latin typeface="Courier New" panose="02070309020205020404" pitchFamily="49" charset="0"/>
              <a:ea typeface="Noto Sans KR Medium" panose="020B0600000000000000" pitchFamily="34" charset="-127"/>
            </a:endParaRPr>
          </a:p>
          <a:p>
            <a:endParaRPr lang="en-US" altLang="ko-KR" sz="1600" u="sng" dirty="0">
              <a:solidFill>
                <a:srgbClr val="000000"/>
              </a:solidFill>
              <a:latin typeface="Courier New" panose="02070309020205020404" pitchFamily="49" charset="0"/>
              <a:ea typeface="Noto Sans KR Medium" panose="020B0600000000000000" pitchFamily="34" charset="-127"/>
            </a:endParaRPr>
          </a:p>
          <a:p>
            <a:endParaRPr lang="en-US" altLang="ko-KR" sz="1600" u="sng" dirty="0">
              <a:solidFill>
                <a:srgbClr val="000000"/>
              </a:solidFill>
              <a:latin typeface="Courier New" panose="02070309020205020404" pitchFamily="49" charset="0"/>
              <a:ea typeface="Noto Sans KR Medium" panose="020B0600000000000000" pitchFamily="34" charset="-127"/>
            </a:endParaRPr>
          </a:p>
          <a:p>
            <a:r>
              <a:rPr lang="en-US" altLang="ko-KR" sz="1600" u="sng" dirty="0">
                <a:solidFill>
                  <a:srgbClr val="000000"/>
                </a:solidFill>
                <a:latin typeface="Courier New" panose="02070309020205020404" pitchFamily="49" charset="0"/>
                <a:ea typeface="Noto Sans KR Medium" panose="020B0600000000000000" pitchFamily="34" charset="-127"/>
                <a:sym typeface="Wingdings" panose="05000000000000000000" pitchFamily="2" charset="2"/>
              </a:rPr>
              <a:t></a:t>
            </a:r>
            <a:endParaRPr lang="en-US" altLang="ko-KR" sz="1600" u="sng" dirty="0">
              <a:solidFill>
                <a:srgbClr val="000000"/>
              </a:solidFill>
              <a:latin typeface="Courier New" panose="02070309020205020404" pitchFamily="49" charset="0"/>
              <a:ea typeface="Noto Sans KR Medium" panose="020B0600000000000000" pitchFamily="34" charset="-127"/>
            </a:endParaRPr>
          </a:p>
          <a:p>
            <a:endParaRPr lang="en-US" altLang="ko-KR" sz="1600" u="sng" dirty="0">
              <a:solidFill>
                <a:srgbClr val="000000"/>
              </a:solidFill>
              <a:latin typeface="Courier New" panose="02070309020205020404" pitchFamily="49" charset="0"/>
              <a:ea typeface="Noto Sans KR Medium" panose="020B0600000000000000" pitchFamily="34" charset="-127"/>
            </a:endParaRPr>
          </a:p>
          <a:p>
            <a:r>
              <a:rPr lang="en-US" altLang="ko-KR" sz="1600" b="1" u="sng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int</a:t>
            </a:r>
            <a:r>
              <a:rPr lang="en-US" altLang="ko-KR" sz="1600" b="1" u="sng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num[10];</a:t>
            </a:r>
            <a:endParaRPr lang="ko-KR" altLang="en-US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1F3182-8130-400E-A8AA-185020396428}"/>
              </a:ext>
            </a:extLst>
          </p:cNvPr>
          <p:cNvSpPr/>
          <p:nvPr/>
        </p:nvSpPr>
        <p:spPr>
          <a:xfrm>
            <a:off x="5423926" y="1412777"/>
            <a:ext cx="5088565" cy="35394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altLang="ko-K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uint8_t</a:t>
            </a:r>
            <a:r>
              <a:rPr lang="fr-F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altLang="ko-KR" sz="16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checkfunc1failsafe(</a:t>
            </a:r>
            <a:r>
              <a:rPr lang="fr-FR" altLang="ko-KR" sz="1600" b="1" u="sng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fr-FR" altLang="ko-KR" sz="16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 num1);</a:t>
            </a:r>
          </a:p>
          <a:p>
            <a:r>
              <a:rPr lang="fr-FR" altLang="ko-K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uint8_t</a:t>
            </a:r>
            <a:r>
              <a:rPr lang="fr-F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altLang="ko-KR" sz="16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checkfunc2failsafe(</a:t>
            </a:r>
            <a:r>
              <a:rPr lang="fr-FR" altLang="ko-KR" sz="1600" b="1" u="sng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fr-FR" altLang="ko-KR" sz="16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 num2);</a:t>
            </a:r>
          </a:p>
          <a:p>
            <a:r>
              <a:rPr lang="fr-FR" altLang="ko-K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uint8_t</a:t>
            </a:r>
            <a:r>
              <a:rPr lang="fr-F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altLang="ko-KR" sz="16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checkfunc3failsafe(</a:t>
            </a:r>
            <a:r>
              <a:rPr lang="fr-FR" altLang="ko-KR" sz="1600" b="1" u="sng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fr-FR" altLang="ko-KR" sz="16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 num3);</a:t>
            </a:r>
          </a:p>
          <a:p>
            <a:r>
              <a:rPr lang="fr-FR" altLang="ko-K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uint8_t</a:t>
            </a:r>
            <a:r>
              <a:rPr lang="fr-F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altLang="ko-KR" sz="16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checkfunc4failsafe(</a:t>
            </a:r>
            <a:r>
              <a:rPr lang="fr-FR" altLang="ko-KR" sz="1600" b="1" u="sng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fr-FR" altLang="ko-KR" sz="16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 num4);</a:t>
            </a:r>
          </a:p>
          <a:p>
            <a:r>
              <a:rPr lang="fr-FR" altLang="ko-K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uint8_t</a:t>
            </a:r>
            <a:r>
              <a:rPr lang="fr-F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altLang="ko-KR" sz="16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checkfunc5failsafe(</a:t>
            </a:r>
            <a:r>
              <a:rPr lang="fr-FR" altLang="ko-KR" sz="1600" b="1" u="sng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fr-FR" altLang="ko-KR" sz="16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 num5);</a:t>
            </a:r>
          </a:p>
          <a:p>
            <a:r>
              <a:rPr lang="fr-FR" altLang="ko-K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uint8_t</a:t>
            </a:r>
            <a:r>
              <a:rPr lang="fr-F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altLang="ko-KR" sz="16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checkfunc6failsafe(</a:t>
            </a:r>
            <a:r>
              <a:rPr lang="fr-FR" altLang="ko-KR" sz="1600" b="1" u="sng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fr-FR" altLang="ko-KR" sz="16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 num6);</a:t>
            </a:r>
          </a:p>
          <a:p>
            <a:r>
              <a:rPr lang="en-US" altLang="ko-KR" sz="1600" u="sng" dirty="0">
                <a:solidFill>
                  <a:srgbClr val="000000"/>
                </a:solidFill>
                <a:latin typeface="Courier New" panose="02070309020205020404" pitchFamily="49" charset="0"/>
              </a:rPr>
              <a:t>......</a:t>
            </a:r>
          </a:p>
          <a:p>
            <a:endParaRPr lang="en-US" altLang="ko-KR" sz="1600" u="sng" dirty="0">
              <a:solidFill>
                <a:srgbClr val="000000"/>
              </a:solidFill>
              <a:latin typeface="Courier New" panose="02070309020205020404" pitchFamily="49" charset="0"/>
              <a:ea typeface="Noto Sans KR Medium" panose="020B0600000000000000" pitchFamily="34" charset="-127"/>
            </a:endParaRPr>
          </a:p>
          <a:p>
            <a:endParaRPr lang="en-US" altLang="ko-KR" sz="1600" u="sng" dirty="0">
              <a:solidFill>
                <a:srgbClr val="000000"/>
              </a:solidFill>
              <a:latin typeface="Courier New" panose="02070309020205020404" pitchFamily="49" charset="0"/>
              <a:ea typeface="Noto Sans KR Medium" panose="020B0600000000000000" pitchFamily="34" charset="-127"/>
            </a:endParaRPr>
          </a:p>
          <a:p>
            <a:endParaRPr lang="en-US" altLang="ko-KR" sz="1600" u="sng" dirty="0">
              <a:solidFill>
                <a:srgbClr val="000000"/>
              </a:solidFill>
              <a:latin typeface="Courier New" panose="02070309020205020404" pitchFamily="49" charset="0"/>
              <a:ea typeface="Noto Sans KR Medium" panose="020B0600000000000000" pitchFamily="34" charset="-127"/>
            </a:endParaRPr>
          </a:p>
          <a:p>
            <a:endParaRPr lang="en-US" altLang="ko-KR" sz="1600" u="sng" dirty="0">
              <a:solidFill>
                <a:srgbClr val="000000"/>
              </a:solidFill>
              <a:latin typeface="Courier New" panose="02070309020205020404" pitchFamily="49" charset="0"/>
              <a:ea typeface="Noto Sans KR Medium" panose="020B0600000000000000" pitchFamily="34" charset="-127"/>
            </a:endParaRPr>
          </a:p>
          <a:p>
            <a:r>
              <a:rPr lang="en-US" altLang="ko-KR" sz="1600" u="sng" dirty="0">
                <a:solidFill>
                  <a:srgbClr val="000000"/>
                </a:solidFill>
                <a:latin typeface="Courier New" panose="02070309020205020404" pitchFamily="49" charset="0"/>
                <a:ea typeface="Noto Sans KR Medium" panose="020B0600000000000000" pitchFamily="34" charset="-127"/>
                <a:sym typeface="Wingdings" panose="05000000000000000000" pitchFamily="2" charset="2"/>
              </a:rPr>
              <a:t></a:t>
            </a:r>
            <a:endParaRPr lang="en-US" altLang="ko-KR" sz="1600" u="sng" dirty="0">
              <a:solidFill>
                <a:srgbClr val="000000"/>
              </a:solidFill>
              <a:latin typeface="Courier New" panose="02070309020205020404" pitchFamily="49" charset="0"/>
              <a:ea typeface="Noto Sans KR Medium" panose="020B0600000000000000" pitchFamily="34" charset="-127"/>
            </a:endParaRPr>
          </a:p>
          <a:p>
            <a:endParaRPr lang="en-US" altLang="ko-KR" sz="1600" u="sng" dirty="0">
              <a:solidFill>
                <a:srgbClr val="000000"/>
              </a:solidFill>
              <a:latin typeface="Courier New" panose="02070309020205020404" pitchFamily="49" charset="0"/>
              <a:ea typeface="Noto Sans KR Medium" panose="020B0600000000000000" pitchFamily="34" charset="-127"/>
            </a:endParaRPr>
          </a:p>
          <a:p>
            <a:r>
              <a:rPr lang="en-US" altLang="ko-KR" sz="1600" b="1" u="sng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int</a:t>
            </a:r>
            <a:r>
              <a:rPr lang="en-US" altLang="ko-KR" sz="1600" b="1" u="sng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sz="1600" b="1" u="sng" dirty="0" err="1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checkfuncfailsafe</a:t>
            </a:r>
            <a:r>
              <a:rPr lang="en-US" altLang="ko-KR" sz="1600" b="1" u="sng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[]();  ????</a:t>
            </a:r>
            <a:endParaRPr lang="ko-KR" altLang="en-US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50046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함수 포인터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88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179DCD-1F56-446D-B69E-4006B7A1279C}"/>
              </a:ext>
            </a:extLst>
          </p:cNvPr>
          <p:cNvSpPr/>
          <p:nvPr/>
        </p:nvSpPr>
        <p:spPr>
          <a:xfrm>
            <a:off x="1007435" y="1412777"/>
            <a:ext cx="6692800" cy="329320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typedef</a:t>
            </a:r>
            <a:r>
              <a:rPr lang="ko-KR" alt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fr-FR" altLang="ko-KR" sz="16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int</a:t>
            </a:r>
            <a:r>
              <a:rPr lang="ko-KR" altLang="en-US" sz="1600" b="1" dirty="0">
                <a:solidFill>
                  <a:srgbClr val="005032"/>
                </a:solidFill>
                <a:latin typeface="Courier New" panose="02070309020205020404" pitchFamily="49" charset="0"/>
              </a:rPr>
              <a:t>* </a:t>
            </a:r>
            <a:r>
              <a:rPr lang="en-US" altLang="ko-KR" sz="16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IntPtr</a:t>
            </a:r>
            <a:r>
              <a:rPr lang="en-US" altLang="ko-KR" sz="1600" b="1" dirty="0">
                <a:solidFill>
                  <a:srgbClr val="005032"/>
                </a:solidFill>
                <a:latin typeface="Courier New" panose="02070309020205020404" pitchFamily="49" charset="0"/>
              </a:rPr>
              <a:t>;</a:t>
            </a:r>
            <a:endParaRPr lang="en-US" altLang="ko-KR" sz="16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endParaRPr lang="en-US" altLang="ko-KR" sz="16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typedef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(*</a:t>
            </a:r>
            <a:r>
              <a:rPr lang="en-US" altLang="ko-KR" sz="16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FP_void_void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)(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-&gt; ??</a:t>
            </a:r>
          </a:p>
          <a:p>
            <a:endParaRPr lang="en-US" altLang="ko-KR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typedef</a:t>
            </a:r>
            <a:r>
              <a:rPr lang="fr-FR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altLang="ko-KR" sz="1600" b="1" dirty="0">
                <a:solidFill>
                  <a:srgbClr val="005032"/>
                </a:solidFill>
                <a:latin typeface="Courier New" panose="02070309020205020404" pitchFamily="49" charset="0"/>
              </a:rPr>
              <a:t>uint8_t</a:t>
            </a:r>
            <a:r>
              <a:rPr lang="fr-FR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(*</a:t>
            </a:r>
            <a:r>
              <a:rPr lang="fr-FR" altLang="ko-KR" sz="1600" b="1" dirty="0">
                <a:solidFill>
                  <a:srgbClr val="005032"/>
                </a:solidFill>
                <a:latin typeface="Courier New" panose="02070309020205020404" pitchFamily="49" charset="0"/>
              </a:rPr>
              <a:t>FP_uint8_t_void</a:t>
            </a:r>
            <a:r>
              <a:rPr lang="fr-FR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)(</a:t>
            </a:r>
            <a:r>
              <a:rPr lang="fr-FR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fr-FR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fr-FR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typedef</a:t>
            </a:r>
            <a:r>
              <a:rPr lang="fr-FR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altLang="ko-KR" sz="1600" b="1" dirty="0">
                <a:solidFill>
                  <a:srgbClr val="005032"/>
                </a:solidFill>
                <a:latin typeface="Courier New" panose="02070309020205020404" pitchFamily="49" charset="0"/>
              </a:rPr>
              <a:t>uint8_t</a:t>
            </a:r>
            <a:r>
              <a:rPr lang="fr-FR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(*</a:t>
            </a:r>
            <a:r>
              <a:rPr lang="fr-FR" altLang="ko-KR" sz="1600" b="1" dirty="0">
                <a:solidFill>
                  <a:srgbClr val="005032"/>
                </a:solidFill>
                <a:latin typeface="Courier New" panose="02070309020205020404" pitchFamily="49" charset="0"/>
              </a:rPr>
              <a:t>FP_uint8_t_uint8_t</a:t>
            </a:r>
            <a:r>
              <a:rPr lang="fr-FR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)(</a:t>
            </a:r>
            <a:r>
              <a:rPr lang="fr-FR" altLang="ko-KR" sz="1600" b="1" dirty="0">
                <a:solidFill>
                  <a:srgbClr val="005032"/>
                </a:solidFill>
                <a:latin typeface="Courier New" panose="02070309020205020404" pitchFamily="49" charset="0"/>
              </a:rPr>
              <a:t>uint8_t</a:t>
            </a:r>
            <a:r>
              <a:rPr lang="fr-FR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fr-FR" altLang="ko-KR" sz="1600" b="1" dirty="0">
              <a:solidFill>
                <a:srgbClr val="000000"/>
              </a:solidFill>
              <a:latin typeface="Courier New" panose="02070309020205020404" pitchFamily="49" charset="0"/>
              <a:ea typeface="Noto Sans KR Medium" panose="020B0600000000000000" pitchFamily="34" charset="-127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(*</a:t>
            </a:r>
            <a:r>
              <a:rPr lang="en-US" altLang="ko-KR" sz="16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FP_void_void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)(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fr-FR" altLang="ko-KR" sz="1600" b="1" dirty="0">
                <a:solidFill>
                  <a:srgbClr val="005032"/>
                </a:solidFill>
                <a:latin typeface="Courier New" panose="02070309020205020404" pitchFamily="49" charset="0"/>
              </a:rPr>
              <a:t>int8_t</a:t>
            </a:r>
            <a:r>
              <a:rPr lang="fr-FR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(*</a:t>
            </a:r>
            <a:r>
              <a:rPr lang="fr-FR" altLang="ko-KR" sz="1600" b="1" dirty="0">
                <a:solidFill>
                  <a:srgbClr val="005032"/>
                </a:solidFill>
                <a:latin typeface="Courier New" panose="02070309020205020404" pitchFamily="49" charset="0"/>
              </a:rPr>
              <a:t>FP_uint8_t_void</a:t>
            </a:r>
            <a:r>
              <a:rPr lang="fr-FR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)(</a:t>
            </a:r>
            <a:r>
              <a:rPr lang="fr-FR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fr-FR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fr-FR" altLang="ko-KR" sz="1600" b="1" dirty="0">
                <a:solidFill>
                  <a:srgbClr val="005032"/>
                </a:solidFill>
                <a:latin typeface="Courier New" panose="02070309020205020404" pitchFamily="49" charset="0"/>
              </a:rPr>
              <a:t>uint8_t</a:t>
            </a:r>
            <a:r>
              <a:rPr lang="fr-FR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(*</a:t>
            </a:r>
            <a:r>
              <a:rPr lang="fr-FR" altLang="ko-KR" sz="1600" b="1" dirty="0">
                <a:solidFill>
                  <a:srgbClr val="005032"/>
                </a:solidFill>
                <a:latin typeface="Courier New" panose="02070309020205020404" pitchFamily="49" charset="0"/>
              </a:rPr>
              <a:t>FP_uint8_t_uint8_t</a:t>
            </a:r>
            <a:r>
              <a:rPr lang="fr-FR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)(</a:t>
            </a:r>
            <a:r>
              <a:rPr lang="fr-FR" altLang="ko-KR" sz="1600" b="1" dirty="0">
                <a:solidFill>
                  <a:srgbClr val="005032"/>
                </a:solidFill>
                <a:latin typeface="Courier New" panose="02070309020205020404" pitchFamily="49" charset="0"/>
              </a:rPr>
              <a:t>uint8_t</a:t>
            </a:r>
            <a:r>
              <a:rPr lang="fr-FR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fr-FR" altLang="ko-KR" sz="1600" b="1" dirty="0">
              <a:solidFill>
                <a:srgbClr val="000000"/>
              </a:solidFill>
              <a:latin typeface="Courier New" panose="02070309020205020404" pitchFamily="49" charset="0"/>
              <a:ea typeface="Noto Sans KR Medium" panose="020B0600000000000000" pitchFamily="34" charset="-127"/>
            </a:endParaRPr>
          </a:p>
          <a:p>
            <a:endParaRPr lang="ko-KR" altLang="en-US" sz="1600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586049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함수 포인터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89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5BE2A9-29AF-42F3-A3E4-BA6393F85C85}"/>
              </a:ext>
            </a:extLst>
          </p:cNvPr>
          <p:cNvSpPr/>
          <p:nvPr/>
        </p:nvSpPr>
        <p:spPr>
          <a:xfrm>
            <a:off x="916012" y="953023"/>
            <a:ext cx="9142387" cy="526297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6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ko-K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6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stdint.h</a:t>
            </a:r>
            <a:r>
              <a:rPr lang="en-US" altLang="ko-K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ko-KR" altLang="en-US" sz="1600" dirty="0">
              <a:latin typeface="Courier New" panose="02070309020205020404" pitchFamily="49" charset="0"/>
            </a:endParaRPr>
          </a:p>
          <a:p>
            <a:endParaRPr lang="ko-KR" altLang="en-US" sz="1600" dirty="0"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uint8_t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addOne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005032"/>
                </a:solidFill>
                <a:latin typeface="Courier New" panose="02070309020205020404" pitchFamily="49" charset="0"/>
              </a:rPr>
              <a:t>uint8_t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value)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value + 1;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ko-KR" altLang="en-US" sz="1600" dirty="0">
              <a:latin typeface="Courier New" panose="020703090202050204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endParaRPr lang="ko-KR" altLang="en-US" sz="1600" dirty="0">
              <a:latin typeface="Courier New" panose="02070309020205020404" pitchFamily="49" charset="0"/>
            </a:endParaRPr>
          </a:p>
          <a:p>
            <a:r>
              <a:rPr lang="fr-F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typedef</a:t>
            </a:r>
            <a:r>
              <a:rPr lang="fr-FR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altLang="ko-KR" sz="1600" b="1" dirty="0">
                <a:solidFill>
                  <a:srgbClr val="005032"/>
                </a:solidFill>
                <a:latin typeface="Courier New" panose="02070309020205020404" pitchFamily="49" charset="0"/>
              </a:rPr>
              <a:t>uint8_t</a:t>
            </a:r>
            <a:r>
              <a:rPr lang="fr-FR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(*</a:t>
            </a:r>
            <a:r>
              <a:rPr lang="fr-FR" altLang="ko-KR" sz="1600" b="1" dirty="0">
                <a:solidFill>
                  <a:srgbClr val="005032"/>
                </a:solidFill>
                <a:latin typeface="Courier New" panose="02070309020205020404" pitchFamily="49" charset="0"/>
              </a:rPr>
              <a:t>FP_uint8_t_uint8_t</a:t>
            </a:r>
            <a:r>
              <a:rPr lang="fr-FR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)(</a:t>
            </a:r>
            <a:r>
              <a:rPr lang="fr-FR" altLang="ko-KR" sz="1600" b="1" dirty="0">
                <a:solidFill>
                  <a:srgbClr val="005032"/>
                </a:solidFill>
                <a:latin typeface="Courier New" panose="02070309020205020404" pitchFamily="49" charset="0"/>
              </a:rPr>
              <a:t>uint8_t</a:t>
            </a:r>
            <a:r>
              <a:rPr lang="fr-FR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ko-KR" altLang="en-US" sz="1600" dirty="0">
              <a:latin typeface="Courier New" panose="02070309020205020404" pitchFamily="49" charset="0"/>
            </a:endParaRPr>
          </a:p>
          <a:p>
            <a:r>
              <a:rPr lang="fr-F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altLang="ko-K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FP_uint8_t_uint8_t</a:t>
            </a:r>
            <a:r>
              <a:rPr lang="fr-F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myFunctionPointer = addOne;</a:t>
            </a:r>
          </a:p>
          <a:p>
            <a:endParaRPr lang="ko-KR" altLang="en-US" sz="1600" dirty="0"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uint8_t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result =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myFunctionPointer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(5);</a:t>
            </a:r>
          </a:p>
          <a:p>
            <a:endParaRPr lang="ko-KR" altLang="en-US" sz="1600" dirty="0"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"Result: %u\n"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result);</a:t>
            </a:r>
          </a:p>
          <a:p>
            <a:endParaRPr lang="ko-KR" altLang="en-US" sz="1600" dirty="0"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ko-KR" altLang="en-US" sz="16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708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4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수업 환경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05F3C92-9F46-4DDF-913D-2ACFEDCA2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1028733"/>
            <a:ext cx="10465163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noAutofit/>
          </a:bodyPr>
          <a:lstStyle/>
          <a:p>
            <a:pPr marL="380990" indent="-380990" defTabSz="1701757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400" b="1" dirty="0" err="1">
                <a:solidFill>
                  <a:prstClr val="black"/>
                </a:solidFill>
                <a:latin typeface="Noto Sans KR" panose="020B0200000000000000" pitchFamily="34" charset="-128"/>
                <a:ea typeface="Noto Sans KR" panose="020B0200000000000000" pitchFamily="34" charset="-128"/>
                <a:cs typeface="Segoe UI" panose="020B0502040204020203" pitchFamily="34" charset="0"/>
              </a:rPr>
              <a:t>MinGW</a:t>
            </a:r>
            <a:r>
              <a:rPr lang="en-US" altLang="ko-KR" sz="2400" b="1" dirty="0">
                <a:solidFill>
                  <a:prstClr val="black"/>
                </a:solidFill>
                <a:latin typeface="Noto Sans KR" panose="020B0200000000000000" pitchFamily="34" charset="-128"/>
                <a:ea typeface="Noto Sans KR" panose="020B0200000000000000" pitchFamily="34" charset="-128"/>
                <a:cs typeface="Segoe UI" panose="020B0502040204020203" pitchFamily="34" charset="0"/>
              </a:rPr>
              <a:t> </a:t>
            </a:r>
            <a:r>
              <a:rPr lang="ko-KR" altLang="en-US" sz="2400" b="1" dirty="0">
                <a:solidFill>
                  <a:prstClr val="black"/>
                </a:solidFill>
                <a:latin typeface="Noto Sans KR" panose="020B0200000000000000" pitchFamily="34" charset="-128"/>
                <a:ea typeface="Noto Sans KR" panose="020B0200000000000000" pitchFamily="34" charset="-128"/>
                <a:cs typeface="Segoe UI" panose="020B0502040204020203" pitchFamily="34" charset="0"/>
              </a:rPr>
              <a:t>설치 </a:t>
            </a:r>
            <a:r>
              <a:rPr lang="en-US" altLang="ko-KR" sz="2400" b="1" dirty="0">
                <a:solidFill>
                  <a:prstClr val="black"/>
                </a:solidFill>
                <a:latin typeface="Noto Sans KR" panose="020B0200000000000000" pitchFamily="34" charset="-128"/>
                <a:ea typeface="Noto Sans KR" panose="020B0200000000000000" pitchFamily="34" charset="-128"/>
                <a:cs typeface="Segoe UI" panose="020B0502040204020203" pitchFamily="34" charset="0"/>
              </a:rPr>
              <a:t>64Bit (Compiler)</a:t>
            </a:r>
          </a:p>
          <a:p>
            <a:pPr marL="990575" lvl="1" indent="-380990" defTabSz="1701757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설치 경로 </a:t>
            </a:r>
            <a:r>
              <a:rPr lang="en-US" altLang="ko-KR" sz="16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: MinGW_pw1234.zip File </a:t>
            </a:r>
            <a:r>
              <a:rPr lang="ko-KR" altLang="en-US" sz="16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을 압축 풀기</a:t>
            </a:r>
            <a:r>
              <a:rPr lang="en-US" altLang="ko-KR" sz="16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(</a:t>
            </a:r>
            <a:r>
              <a:rPr lang="ko-KR" altLang="en-US" sz="16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비밀번호 </a:t>
            </a:r>
            <a:r>
              <a:rPr lang="en-US" altLang="ko-KR" sz="16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:1234)</a:t>
            </a:r>
            <a:br>
              <a:rPr lang="en-US" altLang="ko-KR" sz="1600" dirty="0">
                <a:latin typeface="Noto Sans KR" panose="020B0200000000000000" pitchFamily="34" charset="-128"/>
                <a:ea typeface="Noto Sans KR" panose="020B0200000000000000" pitchFamily="34" charset="-128"/>
              </a:rPr>
            </a:br>
            <a:br>
              <a:rPr lang="en-US" altLang="ko-KR" sz="1600" dirty="0">
                <a:latin typeface="Noto Sans KR" panose="020B0200000000000000" pitchFamily="34" charset="-128"/>
                <a:ea typeface="Noto Sans KR" panose="020B0200000000000000" pitchFamily="34" charset="-128"/>
              </a:rPr>
            </a:br>
            <a:br>
              <a:rPr lang="en-US" altLang="ko-KR" sz="1600" dirty="0">
                <a:latin typeface="Noto Sans KR" panose="020B0200000000000000" pitchFamily="34" charset="-128"/>
                <a:ea typeface="Noto Sans KR" panose="020B0200000000000000" pitchFamily="34" charset="-128"/>
              </a:rPr>
            </a:br>
            <a:endParaRPr lang="en-US" altLang="ko-KR" sz="1600" dirty="0">
              <a:latin typeface="Noto Sans KR" panose="020B0200000000000000" pitchFamily="34" charset="-128"/>
              <a:ea typeface="Noto Sans KR" panose="020B0200000000000000" pitchFamily="34" charset="-128"/>
            </a:endParaRPr>
          </a:p>
          <a:p>
            <a:pPr marL="990575" lvl="1" indent="-380990" defTabSz="1701757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“mingw-w64” folder </a:t>
            </a:r>
            <a:r>
              <a:rPr lang="ko-KR" altLang="en-US" sz="16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를 </a:t>
            </a:r>
            <a:r>
              <a:rPr lang="en-US" altLang="ko-KR" sz="16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“Program Files” folder </a:t>
            </a:r>
            <a:r>
              <a:rPr lang="ko-KR" altLang="en-US" sz="16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로 복사</a:t>
            </a:r>
            <a:br>
              <a:rPr lang="en-US" altLang="ko-KR" sz="1600" dirty="0">
                <a:latin typeface="Noto Sans KR" panose="020B0200000000000000" pitchFamily="34" charset="-128"/>
                <a:ea typeface="Noto Sans KR" panose="020B0200000000000000" pitchFamily="34" charset="-128"/>
              </a:rPr>
            </a:br>
            <a:endParaRPr lang="en-US" altLang="ko-KR" sz="2400" b="1" dirty="0">
              <a:solidFill>
                <a:prstClr val="black"/>
              </a:solidFill>
              <a:latin typeface="Noto Sans KR" panose="020B0200000000000000" pitchFamily="34" charset="-128"/>
              <a:ea typeface="Noto Sans KR" panose="020B0200000000000000" pitchFamily="34" charset="-128"/>
              <a:cs typeface="Segoe UI" panose="020B0502040204020203" pitchFamily="34" charset="0"/>
            </a:endParaRPr>
          </a:p>
          <a:p>
            <a:pPr marL="380990" indent="-380990" defTabSz="1701757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400" b="1" dirty="0">
              <a:solidFill>
                <a:prstClr val="black"/>
              </a:solidFill>
              <a:latin typeface="Noto Sans KR" panose="020B0200000000000000" pitchFamily="34" charset="-128"/>
              <a:ea typeface="Noto Sans KR" panose="020B0200000000000000" pitchFamily="34" charset="-128"/>
              <a:cs typeface="Segoe UI" panose="020B0502040204020203" pitchFamily="34" charset="0"/>
            </a:endParaRPr>
          </a:p>
          <a:p>
            <a:pPr marL="380990" indent="-380990" defTabSz="1701757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400" b="1" dirty="0">
                <a:solidFill>
                  <a:prstClr val="black"/>
                </a:solidFill>
                <a:latin typeface="Noto Sans KR" panose="020B0200000000000000" pitchFamily="34" charset="-128"/>
                <a:ea typeface="Noto Sans KR" panose="020B0200000000000000" pitchFamily="34" charset="-128"/>
                <a:cs typeface="Segoe UI" panose="020B0502040204020203" pitchFamily="34" charset="0"/>
              </a:rPr>
              <a:t>Visual Studio Code </a:t>
            </a:r>
            <a:r>
              <a:rPr lang="ko-KR" altLang="en-US" sz="2400" b="1" dirty="0">
                <a:solidFill>
                  <a:prstClr val="black"/>
                </a:solidFill>
                <a:latin typeface="Noto Sans KR" panose="020B0200000000000000" pitchFamily="34" charset="-128"/>
                <a:ea typeface="Noto Sans KR" panose="020B0200000000000000" pitchFamily="34" charset="-128"/>
                <a:cs typeface="Segoe UI" panose="020B0502040204020203" pitchFamily="34" charset="0"/>
              </a:rPr>
              <a:t>설치</a:t>
            </a:r>
            <a:endParaRPr lang="en-US" altLang="ko-KR" sz="2400" b="1" dirty="0">
              <a:solidFill>
                <a:prstClr val="black"/>
              </a:solidFill>
              <a:latin typeface="Noto Sans KR" panose="020B0200000000000000" pitchFamily="34" charset="-128"/>
              <a:ea typeface="Noto Sans KR" panose="020B0200000000000000" pitchFamily="34" charset="-128"/>
              <a:cs typeface="Segoe UI" panose="020B0502040204020203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095913-1931-4B33-A75D-28EC518D07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224"/>
          <a:stretch/>
        </p:blipFill>
        <p:spPr>
          <a:xfrm>
            <a:off x="1562763" y="2084853"/>
            <a:ext cx="8017755" cy="8611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2BF125-FC9A-4FB8-98CC-1174C490A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763" y="3498328"/>
            <a:ext cx="3477120" cy="794769"/>
          </a:xfrm>
          <a:prstGeom prst="rect">
            <a:avLst/>
          </a:prstGeom>
        </p:spPr>
      </p:pic>
      <p:sp>
        <p:nvSpPr>
          <p:cNvPr id="9" name="굽은 화살표 15">
            <a:extLst>
              <a:ext uri="{FF2B5EF4-FFF2-40B4-BE49-F238E27FC236}">
                <a16:creationId xmlns:a16="http://schemas.microsoft.com/office/drawing/2014/main" id="{4FFB7374-3AD3-4731-BDF7-33B943D4EAFB}"/>
              </a:ext>
            </a:extLst>
          </p:cNvPr>
          <p:cNvSpPr/>
          <p:nvPr/>
        </p:nvSpPr>
        <p:spPr>
          <a:xfrm>
            <a:off x="2326624" y="3562610"/>
            <a:ext cx="974699" cy="5566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Noto Sans KR" panose="020B0200000000000000" pitchFamily="34" charset="-128"/>
              <a:ea typeface="Noto Sans KR" panose="020B0200000000000000" pitchFamily="34" charset="-128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3D51E0A-F55E-4D92-B5B9-FC2FA34F84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398"/>
          <a:stretch/>
        </p:blipFill>
        <p:spPr>
          <a:xfrm>
            <a:off x="6288022" y="3895711"/>
            <a:ext cx="2208245" cy="264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6653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함수 포인터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90</a:t>
            </a:fld>
            <a:endParaRPr lang="ko-KR" alt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C9D4470E-7602-4B83-AC69-F3894794B3AA}"/>
              </a:ext>
            </a:extLst>
          </p:cNvPr>
          <p:cNvSpPr txBox="1">
            <a:spLocks/>
          </p:cNvSpPr>
          <p:nvPr/>
        </p:nvSpPr>
        <p:spPr>
          <a:xfrm>
            <a:off x="573181" y="1211075"/>
            <a:ext cx="11329259" cy="31683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사칙연산 실습</a:t>
            </a:r>
            <a:endParaRPr lang="en-US" altLang="ko-KR" b="1" dirty="0">
              <a:latin typeface="Noto Sans KR" panose="020B0200000000000000" pitchFamily="34" charset="-128"/>
              <a:ea typeface="Noto Sans KR" panose="020B0200000000000000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1. Subtract / multiply / divide </a:t>
            </a:r>
            <a:r>
              <a:rPr lang="ko-KR" altLang="en-US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함수를 선언하라</a:t>
            </a:r>
            <a:r>
              <a:rPr lang="en-US" altLang="ko-KR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2. </a:t>
            </a:r>
            <a:r>
              <a:rPr lang="ko-KR" altLang="en-US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두개의 정수와</a:t>
            </a:r>
            <a:r>
              <a:rPr lang="en-US" altLang="ko-KR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, </a:t>
            </a:r>
            <a:r>
              <a:rPr lang="ko-KR" altLang="en-US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연산자를 입력 받는다</a:t>
            </a:r>
            <a:r>
              <a:rPr lang="en-US" altLang="ko-KR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3. </a:t>
            </a:r>
            <a:r>
              <a:rPr lang="ko-KR" altLang="en-US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함수 포인터를 사용하여 연산을 수행한다</a:t>
            </a:r>
            <a:r>
              <a:rPr lang="en-US" altLang="ko-KR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4. </a:t>
            </a:r>
            <a:r>
              <a:rPr lang="ko-KR" altLang="en-US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그 결과를 출력하라</a:t>
            </a:r>
            <a:r>
              <a:rPr lang="en-US" altLang="ko-KR" b="1" dirty="0">
                <a:latin typeface="Noto Sans KR" panose="020B0200000000000000" pitchFamily="34" charset="-128"/>
                <a:ea typeface="Noto Sans KR" panose="020B0200000000000000" pitchFamily="34" charset="-128"/>
              </a:rPr>
              <a:t>.</a:t>
            </a:r>
            <a:endParaRPr lang="en-US" b="1" dirty="0">
              <a:latin typeface="Noto Sans KR" panose="020B0200000000000000" pitchFamily="34" charset="-128"/>
              <a:ea typeface="Noto Sans KR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050621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함수 포인터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91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D099B6-38F5-4153-958C-20C8366DC04C}"/>
              </a:ext>
            </a:extLst>
          </p:cNvPr>
          <p:cNvSpPr/>
          <p:nvPr/>
        </p:nvSpPr>
        <p:spPr>
          <a:xfrm>
            <a:off x="916013" y="953023"/>
            <a:ext cx="3456384" cy="30469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6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ko-K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ko-KR" altLang="en-US" sz="1600" dirty="0">
              <a:latin typeface="Courier New" panose="020703090202050204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add(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a,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b)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a + b;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ko-KR" altLang="en-US" sz="1600" dirty="0"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//subtract </a:t>
            </a:r>
            <a:r>
              <a:rPr lang="ko-KR" alt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함수 선언</a:t>
            </a:r>
          </a:p>
          <a:p>
            <a:endParaRPr lang="ko-KR" altLang="en-US" sz="1600" dirty="0"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//multiply </a:t>
            </a:r>
            <a:r>
              <a:rPr lang="ko-KR" alt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함수 선언</a:t>
            </a:r>
          </a:p>
          <a:p>
            <a:endParaRPr lang="ko-KR" altLang="en-US" sz="1600" dirty="0"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3F7F5F"/>
                </a:solidFill>
                <a:latin typeface="Courier New" panose="02070309020205020404" pitchFamily="49" charset="0"/>
              </a:rPr>
              <a:t>//divide </a:t>
            </a:r>
            <a:r>
              <a:rPr lang="ko-KR" altLang="en-US" sz="1600" dirty="0">
                <a:solidFill>
                  <a:srgbClr val="3F7F5F"/>
                </a:solidFill>
                <a:latin typeface="Courier New" panose="02070309020205020404" pitchFamily="49" charset="0"/>
              </a:rPr>
              <a:t>함수 선언</a:t>
            </a:r>
          </a:p>
          <a:p>
            <a:endParaRPr lang="ko-KR" altLang="en-US" sz="1600" dirty="0">
              <a:latin typeface="Courier New" panose="020703090202050204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3A28D7-E63D-4EA5-96F2-D24DBA87DB05}"/>
              </a:ext>
            </a:extLst>
          </p:cNvPr>
          <p:cNvSpPr/>
          <p:nvPr/>
        </p:nvSpPr>
        <p:spPr>
          <a:xfrm>
            <a:off x="5664557" y="953023"/>
            <a:ext cx="6018106" cy="53399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endParaRPr lang="ko-KR" altLang="en-US" sz="11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endParaRPr lang="ko-KR" altLang="en-US" sz="1100" dirty="0">
              <a:latin typeface="Courier New" panose="020703090202050204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num1, num2;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operator;</a:t>
            </a:r>
          </a:p>
          <a:p>
            <a:endParaRPr lang="ko-KR" altLang="en-US" sz="1100" dirty="0">
              <a:latin typeface="Courier New" panose="02070309020205020404" pitchFamily="49" charset="0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두 정수를 입력하세요</a:t>
            </a:r>
            <a:r>
              <a:rPr lang="en-US" altLang="ko-KR" sz="1100" dirty="0">
                <a:solidFill>
                  <a:srgbClr val="2A00FF"/>
                </a:solidFill>
                <a:latin typeface="Courier New" panose="02070309020205020404" pitchFamily="49" charset="0"/>
              </a:rPr>
              <a:t>: "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pt-BR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scanf(</a:t>
            </a:r>
            <a:r>
              <a:rPr lang="pt-BR" altLang="ko-KR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"%d %d"</a:t>
            </a:r>
            <a:r>
              <a:rPr lang="pt-BR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 &amp;num1, &amp;num2);</a:t>
            </a:r>
          </a:p>
          <a:p>
            <a:endParaRPr lang="ko-KR" altLang="en-US" sz="1100" dirty="0">
              <a:latin typeface="Courier New" panose="02070309020205020404" pitchFamily="49" charset="0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연산자를 선택하세요 </a:t>
            </a:r>
            <a:r>
              <a:rPr lang="en-US" altLang="ko-KR" sz="1100" dirty="0">
                <a:solidFill>
                  <a:srgbClr val="2A00FF"/>
                </a:solidFill>
                <a:latin typeface="Courier New" panose="02070309020205020404" pitchFamily="49" charset="0"/>
              </a:rPr>
              <a:t>(+, -, *, /): "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scanf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 %c"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 &amp;operator);</a:t>
            </a:r>
          </a:p>
          <a:p>
            <a:endParaRPr lang="ko-KR" altLang="en-US" sz="1100" dirty="0">
              <a:latin typeface="Courier New" panose="020703090202050204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switch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(operator) {</a:t>
            </a:r>
          </a:p>
          <a:p>
            <a:endParaRPr lang="en-US" altLang="ko-KR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ko-KR" altLang="en-US" sz="1100" dirty="0">
              <a:latin typeface="Courier New" panose="020703090202050204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result = operation(num1, num2);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결과</a:t>
            </a:r>
            <a:r>
              <a:rPr lang="en-US" altLang="ko-KR" sz="1100" dirty="0">
                <a:solidFill>
                  <a:srgbClr val="2A00FF"/>
                </a:solidFill>
                <a:latin typeface="Courier New" panose="02070309020205020404" pitchFamily="49" charset="0"/>
              </a:rPr>
              <a:t>: %d\n"</a:t>
            </a:r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, result);</a:t>
            </a:r>
          </a:p>
          <a:p>
            <a:endParaRPr lang="ko-KR" altLang="en-US" sz="1100" dirty="0">
              <a:latin typeface="Courier New" panose="020703090202050204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401F89-81F9-4511-AD54-A56D991CE995}"/>
              </a:ext>
            </a:extLst>
          </p:cNvPr>
          <p:cNvSpPr/>
          <p:nvPr/>
        </p:nvSpPr>
        <p:spPr>
          <a:xfrm>
            <a:off x="6039556" y="3191470"/>
            <a:ext cx="5557358" cy="18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Operator</a:t>
            </a:r>
            <a:r>
              <a:rPr lang="ko-KR" altLang="en-US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별로 </a:t>
            </a:r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operation </a:t>
            </a:r>
            <a:r>
              <a:rPr lang="ko-KR" altLang="en-US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을 대입한다</a:t>
            </a:r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41F94C-15EC-4B72-924B-E0499BEEBC8D}"/>
              </a:ext>
            </a:extLst>
          </p:cNvPr>
          <p:cNvSpPr/>
          <p:nvPr/>
        </p:nvSpPr>
        <p:spPr>
          <a:xfrm>
            <a:off x="916013" y="4092191"/>
            <a:ext cx="2639987" cy="18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Subtract/multiply/divide </a:t>
            </a:r>
            <a:r>
              <a:rPr lang="ko-KR" altLang="en-US" sz="1867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함수를 선언하라</a:t>
            </a:r>
            <a:endParaRPr lang="en-US" altLang="ko-KR" sz="1867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A01319-6B69-4872-BFD7-128D041466F4}"/>
              </a:ext>
            </a:extLst>
          </p:cNvPr>
          <p:cNvSpPr/>
          <p:nvPr/>
        </p:nvSpPr>
        <p:spPr>
          <a:xfrm>
            <a:off x="6039556" y="1171525"/>
            <a:ext cx="5557358" cy="28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함수 포인터 선언</a:t>
            </a:r>
            <a:endParaRPr lang="en-US" altLang="ko-KR" sz="1867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76096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함수 포인터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92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D099B6-38F5-4153-958C-20C8366DC04C}"/>
              </a:ext>
            </a:extLst>
          </p:cNvPr>
          <p:cNvSpPr/>
          <p:nvPr/>
        </p:nvSpPr>
        <p:spPr>
          <a:xfrm>
            <a:off x="638484" y="953023"/>
            <a:ext cx="3456384" cy="280076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1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ko-KR" sz="11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ko-KR" altLang="en-US" sz="1100" dirty="0">
              <a:latin typeface="Courier New" panose="02070309020205020404" pitchFamily="49" charset="0"/>
            </a:endParaRPr>
          </a:p>
          <a:p>
            <a:r>
              <a:rPr lang="en-US" altLang="ko-KR" sz="11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100" dirty="0">
                <a:solidFill>
                  <a:srgbClr val="3F7F5F"/>
                </a:solidFill>
                <a:latin typeface="Courier New" panose="02070309020205020404" pitchFamily="49" charset="0"/>
              </a:rPr>
              <a:t>제곱 함수</a:t>
            </a:r>
          </a:p>
          <a:p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square(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x)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x * x;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ko-KR" altLang="en-US" sz="1100" dirty="0">
              <a:latin typeface="Courier New" panose="02070309020205020404" pitchFamily="49" charset="0"/>
            </a:endParaRPr>
          </a:p>
          <a:p>
            <a:r>
              <a:rPr lang="en-US" altLang="ko-KR" sz="11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100" dirty="0">
                <a:solidFill>
                  <a:srgbClr val="3F7F5F"/>
                </a:solidFill>
                <a:latin typeface="Courier New" panose="02070309020205020404" pitchFamily="49" charset="0"/>
              </a:rPr>
              <a:t>세제곱 함수</a:t>
            </a:r>
          </a:p>
          <a:p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cube(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x)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x * x * x;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ko-KR" altLang="en-US" sz="1100" dirty="0">
              <a:latin typeface="Courier New" panose="02070309020205020404" pitchFamily="49" charset="0"/>
            </a:endParaRPr>
          </a:p>
          <a:p>
            <a:r>
              <a:rPr lang="en-US" altLang="ko-KR" sz="11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ko-KR" altLang="en-US" sz="1100" dirty="0" err="1">
                <a:solidFill>
                  <a:srgbClr val="3F7F5F"/>
                </a:solidFill>
                <a:latin typeface="Courier New" panose="02070309020205020404" pitchFamily="49" charset="0"/>
              </a:rPr>
              <a:t>네제곱</a:t>
            </a:r>
            <a:r>
              <a:rPr lang="ko-KR" altLang="en-US" sz="1100" dirty="0">
                <a:solidFill>
                  <a:srgbClr val="3F7F5F"/>
                </a:solidFill>
                <a:latin typeface="Courier New" panose="02070309020205020404" pitchFamily="49" charset="0"/>
              </a:rPr>
              <a:t> 함수</a:t>
            </a:r>
          </a:p>
          <a:p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fourthPower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x)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x * x * x * x;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3A28D7-E63D-4EA5-96F2-D24DBA87DB05}"/>
              </a:ext>
            </a:extLst>
          </p:cNvPr>
          <p:cNvSpPr/>
          <p:nvPr/>
        </p:nvSpPr>
        <p:spPr>
          <a:xfrm>
            <a:off x="4320231" y="953023"/>
            <a:ext cx="7153311" cy="38164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(*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functionPointers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[])(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 = {square, cube, </a:t>
            </a:r>
            <a:r>
              <a:rPr lang="en-US" altLang="ko-KR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fourthPower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endParaRPr lang="ko-KR" altLang="en-US" sz="1100" dirty="0">
              <a:latin typeface="Courier New" panose="02070309020205020404" pitchFamily="49" charset="0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1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ko-KR" altLang="en-US" sz="1100" b="1" dirty="0">
                <a:solidFill>
                  <a:srgbClr val="2A00FF"/>
                </a:solidFill>
                <a:latin typeface="Courier New" panose="02070309020205020404" pitchFamily="49" charset="0"/>
              </a:rPr>
              <a:t>프로그램을 종료합니다</a:t>
            </a:r>
            <a:r>
              <a:rPr lang="en-US" altLang="ko-KR" sz="1100" b="1" dirty="0">
                <a:solidFill>
                  <a:srgbClr val="2A00FF"/>
                </a:solidFill>
                <a:latin typeface="Courier New" panose="02070309020205020404" pitchFamily="49" charset="0"/>
              </a:rPr>
              <a:t>.\n"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ko-KR" altLang="en-US" sz="1100" dirty="0">
              <a:latin typeface="Courier New" panose="02070309020205020404" pitchFamily="49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3D446A-4233-4C4A-A0F2-5A39D5704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84" y="3806998"/>
            <a:ext cx="3456384" cy="260808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2129341-BAFA-4D74-9027-44A8482EF1C9}"/>
              </a:ext>
            </a:extLst>
          </p:cNvPr>
          <p:cNvSpPr/>
          <p:nvPr/>
        </p:nvSpPr>
        <p:spPr>
          <a:xfrm>
            <a:off x="4711497" y="1363229"/>
            <a:ext cx="5782331" cy="262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Array </a:t>
            </a:r>
            <a:r>
              <a:rPr lang="ko-KR" altLang="en-US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를 활용하라</a:t>
            </a:r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</a:t>
            </a:r>
          </a:p>
          <a:p>
            <a:pPr algn="ctr"/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Size of </a:t>
            </a:r>
            <a:r>
              <a:rPr lang="ko-KR" altLang="en-US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를 활용하라</a:t>
            </a:r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</a:t>
            </a:r>
          </a:p>
          <a:p>
            <a:pPr algn="ctr"/>
            <a:r>
              <a:rPr lang="ko-KR" altLang="en-US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반복문을 활용하라</a:t>
            </a:r>
            <a:r>
              <a:rPr lang="en-US" altLang="ko-KR" sz="1867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73463314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F69587D-EAC9-4660-822C-2BD5E666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93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880773-DF4C-4D4E-A8F6-89D631C2BCE3}"/>
              </a:ext>
            </a:extLst>
          </p:cNvPr>
          <p:cNvSpPr txBox="1"/>
          <p:nvPr/>
        </p:nvSpPr>
        <p:spPr>
          <a:xfrm>
            <a:off x="358140" y="438150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함수 포인터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2DF911-24F9-44D4-913E-B51393E46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67" y="1020726"/>
            <a:ext cx="11344865" cy="38033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3B668F-1398-46DB-B398-9E1530688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713" y="3125971"/>
            <a:ext cx="6428440" cy="294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737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구조체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94</a:t>
            </a:fld>
            <a:endParaRPr lang="ko-KR" altLang="en-US" dirty="0"/>
          </a:p>
        </p:txBody>
      </p:sp>
      <p:pic>
        <p:nvPicPr>
          <p:cNvPr id="1026" name="Picture 2" descr="Structures in C Programming Language | by Evelyn Ouma | Medium">
            <a:extLst>
              <a:ext uri="{FF2B5EF4-FFF2-40B4-BE49-F238E27FC236}">
                <a16:creationId xmlns:a16="http://schemas.microsoft.com/office/drawing/2014/main" id="{28DFC304-A35F-4EC1-84E5-4F89515D9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171" y="1448862"/>
            <a:ext cx="4393727" cy="439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D9ACB6-1D75-43D4-8EE9-7520CDB9E062}"/>
              </a:ext>
            </a:extLst>
          </p:cNvPr>
          <p:cNvSpPr txBox="1"/>
          <p:nvPr/>
        </p:nvSpPr>
        <p:spPr>
          <a:xfrm flipH="1">
            <a:off x="6085367" y="1459495"/>
            <a:ext cx="4352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장점 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-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데이터 구조화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-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모듈화 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-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재사용성</a:t>
            </a:r>
            <a:endParaRPr lang="en-US" altLang="ko-KR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r>
              <a:rPr lang="en-US" altLang="ko-KR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 … </a:t>
            </a:r>
            <a:r>
              <a:rPr lang="ko-KR" altLang="en-US" dirty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348627271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구조체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95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E0FEDC-AF9E-4EF5-B05B-21CD584D1CDF}"/>
              </a:ext>
            </a:extLst>
          </p:cNvPr>
          <p:cNvSpPr/>
          <p:nvPr/>
        </p:nvSpPr>
        <p:spPr>
          <a:xfrm>
            <a:off x="4367808" y="2521059"/>
            <a:ext cx="3456384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typedef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[50];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age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gpa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r>
              <a:rPr lang="en-US" altLang="ko-KR" sz="1600" dirty="0">
                <a:solidFill>
                  <a:srgbClr val="005032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Student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people[30]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ko-KR" altLang="en-US" sz="16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95850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구조체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96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BD7D96-52B8-4B0B-B4EB-CB0F5EE9E923}"/>
              </a:ext>
            </a:extLst>
          </p:cNvPr>
          <p:cNvSpPr/>
          <p:nvPr/>
        </p:nvSpPr>
        <p:spPr>
          <a:xfrm>
            <a:off x="910535" y="1093371"/>
            <a:ext cx="10047766" cy="526297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6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ko-K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ko-KR" altLang="en-US" sz="1600" dirty="0">
              <a:latin typeface="Courier New" panose="020703090202050204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typedef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ko-K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c_1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      </a:t>
            </a:r>
            <a:r>
              <a:rPr lang="en-US" altLang="ko-KR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1 </a:t>
            </a:r>
            <a:r>
              <a:rPr lang="ko-KR" altLang="en-US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바이트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ko-K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c_2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      </a:t>
            </a:r>
            <a:r>
              <a:rPr lang="en-US" altLang="ko-KR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1 </a:t>
            </a:r>
            <a:r>
              <a:rPr lang="ko-KR" altLang="en-US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바이트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ko-K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c_3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      </a:t>
            </a:r>
            <a:r>
              <a:rPr lang="en-US" altLang="ko-KR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1 </a:t>
            </a:r>
            <a:r>
              <a:rPr lang="ko-KR" altLang="en-US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바이트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ko-K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c_4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      </a:t>
            </a:r>
            <a:r>
              <a:rPr lang="en-US" altLang="ko-KR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1 </a:t>
            </a:r>
            <a:r>
              <a:rPr lang="ko-KR" altLang="en-US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바이트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i_1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       </a:t>
            </a:r>
            <a:r>
              <a:rPr lang="en-US" altLang="ko-KR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4 </a:t>
            </a:r>
            <a:r>
              <a:rPr lang="ko-KR" altLang="en-US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바이트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r>
              <a:rPr lang="en-US" altLang="ko-KR" sz="1600" dirty="0" err="1">
                <a:solidFill>
                  <a:srgbClr val="005032"/>
                </a:solidFill>
                <a:latin typeface="Courier New" panose="02070309020205020404" pitchFamily="49" charset="0"/>
              </a:rPr>
              <a:t>Dest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1600" dirty="0">
              <a:latin typeface="Courier New" panose="020703090202050204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r>
              <a:rPr lang="fr-F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fr-FR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source[8] = {0x01, 0x02, 0x03, 0x04, 0x04, 0x03, 0x02, 0x01};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 err="1">
                <a:solidFill>
                  <a:srgbClr val="005032"/>
                </a:solidFill>
                <a:latin typeface="Courier New" panose="02070309020205020404" pitchFamily="49" charset="0"/>
              </a:rPr>
              <a:t>Dest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destination;</a:t>
            </a:r>
            <a:endParaRPr lang="ko-KR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memcpy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(&amp;destination, &amp;</a:t>
            </a:r>
            <a:r>
              <a:rPr lang="en-US" altLang="ko-K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source,</a:t>
            </a:r>
            <a:r>
              <a:rPr lang="en-US" altLang="ko-K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sizeof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(destination));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"c_1 = %02x\n"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,destination.</a:t>
            </a:r>
            <a:r>
              <a:rPr lang="en-US" altLang="ko-KR" sz="1600" dirty="0">
                <a:solidFill>
                  <a:srgbClr val="0000C0"/>
                </a:solidFill>
                <a:latin typeface="Courier New" panose="02070309020205020404" pitchFamily="49" charset="0"/>
              </a:rPr>
              <a:t>c_1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"c_2 = %02x\n"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,destination.</a:t>
            </a:r>
            <a:r>
              <a:rPr lang="en-US" altLang="ko-KR" sz="1600" dirty="0">
                <a:solidFill>
                  <a:srgbClr val="0000C0"/>
                </a:solidFill>
                <a:latin typeface="Courier New" panose="02070309020205020404" pitchFamily="49" charset="0"/>
              </a:rPr>
              <a:t>c_2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"c_3 = %02x\n"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,destination.</a:t>
            </a:r>
            <a:r>
              <a:rPr lang="en-US" altLang="ko-KR" sz="1600" dirty="0">
                <a:solidFill>
                  <a:srgbClr val="0000C0"/>
                </a:solidFill>
                <a:latin typeface="Courier New" panose="02070309020205020404" pitchFamily="49" charset="0"/>
              </a:rPr>
              <a:t>c_3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"c_4 = %02x\n"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,destination.</a:t>
            </a:r>
            <a:r>
              <a:rPr lang="en-US" altLang="ko-KR" sz="1600" dirty="0">
                <a:solidFill>
                  <a:srgbClr val="0000C0"/>
                </a:solidFill>
                <a:latin typeface="Courier New" panose="02070309020205020404" pitchFamily="49" charset="0"/>
              </a:rPr>
              <a:t>c_4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"i_1 = %08x\n"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,destination.</a:t>
            </a:r>
            <a:r>
              <a:rPr lang="en-US" altLang="ko-KR" sz="1600" dirty="0">
                <a:solidFill>
                  <a:srgbClr val="0000C0"/>
                </a:solidFill>
                <a:latin typeface="Courier New" panose="02070309020205020404" pitchFamily="49" charset="0"/>
              </a:rPr>
              <a:t>i_1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ko-KR" altLang="en-US" sz="1600" dirty="0"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42361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구조체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97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BD7D96-52B8-4B0B-B4EB-CB0F5EE9E923}"/>
              </a:ext>
            </a:extLst>
          </p:cNvPr>
          <p:cNvSpPr/>
          <p:nvPr/>
        </p:nvSpPr>
        <p:spPr>
          <a:xfrm>
            <a:off x="910535" y="1093371"/>
            <a:ext cx="10047766" cy="50167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6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ko-K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ko-KR" altLang="en-US" sz="1600" dirty="0">
              <a:latin typeface="Courier New" panose="020703090202050204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typedef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ko-K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c_1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      </a:t>
            </a:r>
            <a:r>
              <a:rPr lang="en-US" altLang="ko-KR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1 </a:t>
            </a:r>
            <a:r>
              <a:rPr lang="ko-KR" altLang="en-US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바이트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i_1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       </a:t>
            </a:r>
            <a:r>
              <a:rPr lang="en-US" altLang="ko-KR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4 </a:t>
            </a:r>
            <a:r>
              <a:rPr lang="ko-KR" altLang="en-US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바이트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i_2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       </a:t>
            </a:r>
            <a:r>
              <a:rPr lang="en-US" altLang="ko-KR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4 </a:t>
            </a:r>
            <a:r>
              <a:rPr lang="ko-KR" altLang="en-US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바이트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r>
              <a:rPr lang="en-US" altLang="ko-KR" sz="1600" dirty="0" err="1">
                <a:solidFill>
                  <a:srgbClr val="005032"/>
                </a:solidFill>
                <a:latin typeface="Courier New" panose="02070309020205020404" pitchFamily="49" charset="0"/>
              </a:rPr>
              <a:t>Dest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1600" dirty="0">
              <a:latin typeface="Courier New" panose="020703090202050204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r>
              <a:rPr lang="fr-FR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fr-FR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fr-FR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source[12] = {0x01, 0x04, 0x03, 0x02, 0x01, 0x05, 0x06, 0x07, 0x08, 0x09, 0x10, 0x11};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 err="1">
                <a:solidFill>
                  <a:srgbClr val="005032"/>
                </a:solidFill>
                <a:latin typeface="Courier New" panose="02070309020205020404" pitchFamily="49" charset="0"/>
              </a:rPr>
              <a:t>Dest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destination;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memcpy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(&amp;destination, &amp;</a:t>
            </a:r>
            <a:r>
              <a:rPr lang="en-US" altLang="ko-K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source,</a:t>
            </a:r>
            <a:r>
              <a:rPr lang="en-US" altLang="ko-K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sizeof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(destination));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"c_1 = %02x\n"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,destination.</a:t>
            </a:r>
            <a:r>
              <a:rPr lang="en-US" altLang="ko-KR" sz="1600" dirty="0">
                <a:solidFill>
                  <a:srgbClr val="0000C0"/>
                </a:solidFill>
                <a:latin typeface="Courier New" panose="02070309020205020404" pitchFamily="49" charset="0"/>
              </a:rPr>
              <a:t>c_1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"i_1 = %08x\n"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,destination.</a:t>
            </a:r>
            <a:r>
              <a:rPr lang="en-US" altLang="ko-KR" sz="1600" dirty="0">
                <a:solidFill>
                  <a:srgbClr val="0000C0"/>
                </a:solidFill>
                <a:latin typeface="Courier New" panose="02070309020205020404" pitchFamily="49" charset="0"/>
              </a:rPr>
              <a:t>i_1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"i_2 = %08x\n"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,destination.</a:t>
            </a:r>
            <a:r>
              <a:rPr lang="en-US" altLang="ko-KR" sz="1600" dirty="0">
                <a:solidFill>
                  <a:srgbClr val="0000C0"/>
                </a:solidFill>
                <a:latin typeface="Courier New" panose="02070309020205020404" pitchFamily="49" charset="0"/>
              </a:rPr>
              <a:t>i_2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ko-KR" altLang="en-US" sz="1600" dirty="0"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ko-KR" altLang="en-US" sz="16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42391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구조체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98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DD0F546-77E0-4BC5-AA3C-F33D2EDD4971}"/>
              </a:ext>
            </a:extLst>
          </p:cNvPr>
          <p:cNvSpPr/>
          <p:nvPr/>
        </p:nvSpPr>
        <p:spPr>
          <a:xfrm>
            <a:off x="1731595" y="1782395"/>
            <a:ext cx="8559215" cy="329320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6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ko-K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ko-KR" altLang="en-US" sz="1600" dirty="0">
              <a:latin typeface="Courier New" panose="020703090202050204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typedef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ko-K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c_1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      </a:t>
            </a:r>
            <a:r>
              <a:rPr lang="en-US" altLang="ko-KR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1 </a:t>
            </a:r>
            <a:r>
              <a:rPr lang="ko-KR" altLang="en-US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바이트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i_1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       </a:t>
            </a:r>
            <a:r>
              <a:rPr lang="en-US" altLang="ko-KR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4 </a:t>
            </a:r>
            <a:r>
              <a:rPr lang="ko-KR" altLang="en-US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바이트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i_2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       </a:t>
            </a:r>
            <a:r>
              <a:rPr lang="en-US" altLang="ko-KR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4 </a:t>
            </a:r>
            <a:r>
              <a:rPr lang="ko-KR" altLang="en-US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바이트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r>
              <a:rPr lang="en-US" altLang="ko-KR" sz="1600" dirty="0" err="1">
                <a:solidFill>
                  <a:srgbClr val="005032"/>
                </a:solidFill>
                <a:latin typeface="Courier New" panose="02070309020205020404" pitchFamily="49" charset="0"/>
              </a:rPr>
              <a:t>Dest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1600" dirty="0">
              <a:latin typeface="Courier New" panose="020703090202050204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 err="1">
                <a:solidFill>
                  <a:srgbClr val="005032"/>
                </a:solidFill>
                <a:latin typeface="Courier New" panose="02070309020205020404" pitchFamily="49" charset="0"/>
              </a:rPr>
              <a:t>Dest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destination;</a:t>
            </a:r>
          </a:p>
          <a:p>
            <a:r>
              <a:rPr lang="de-DE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printf(</a:t>
            </a:r>
            <a:r>
              <a:rPr lang="de-DE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altLang="ko-KR" sz="1600" u="sng" dirty="0">
                <a:solidFill>
                  <a:srgbClr val="2A00FF"/>
                </a:solidFill>
                <a:latin typeface="Courier New" panose="02070309020205020404" pitchFamily="49" charset="0"/>
              </a:rPr>
              <a:t>sizeof(destination) = %</a:t>
            </a:r>
            <a:r>
              <a:rPr lang="de-DE" altLang="ko-KR" sz="1600" u="sng" dirty="0" err="1">
                <a:solidFill>
                  <a:srgbClr val="2A00FF"/>
                </a:solidFill>
                <a:latin typeface="Courier New" panose="02070309020205020404" pitchFamily="49" charset="0"/>
              </a:rPr>
              <a:t>u</a:t>
            </a:r>
            <a:r>
              <a:rPr lang="de-DE" altLang="ko-KR" sz="1600" u="sng" dirty="0">
                <a:solidFill>
                  <a:srgbClr val="2A00FF"/>
                </a:solidFill>
                <a:latin typeface="Courier New" panose="02070309020205020404" pitchFamily="49" charset="0"/>
              </a:rPr>
              <a:t>\n"</a:t>
            </a:r>
            <a:r>
              <a:rPr lang="de-DE" altLang="ko-KR" sz="1600" u="sng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altLang="ko-KR" sz="1600" b="1" u="sng" dirty="0">
                <a:solidFill>
                  <a:srgbClr val="7F0055"/>
                </a:solidFill>
                <a:latin typeface="Courier New" panose="02070309020205020404" pitchFamily="49" charset="0"/>
              </a:rPr>
              <a:t>sizeof</a:t>
            </a:r>
            <a:r>
              <a:rPr lang="de-DE" altLang="ko-KR" sz="16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(destination));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00559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" y="43815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구조체</a:t>
            </a:r>
            <a:endParaRPr lang="ko-KR" altLang="en-US" sz="2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7416-CB37-4963-98AC-4F617E0E7CD8}" type="slidenum">
              <a:rPr lang="ko-KR" altLang="en-US" smtClean="0"/>
              <a:pPr/>
              <a:t>99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DD0F546-77E0-4BC5-AA3C-F33D2EDD4971}"/>
              </a:ext>
            </a:extLst>
          </p:cNvPr>
          <p:cNvSpPr/>
          <p:nvPr/>
        </p:nvSpPr>
        <p:spPr>
          <a:xfrm>
            <a:off x="1731595" y="1782395"/>
            <a:ext cx="8559215" cy="329320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altLang="ko-KR" sz="16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ko-KR" sz="16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endParaRPr lang="ko-KR" altLang="en-US" sz="1600" dirty="0">
              <a:latin typeface="Courier New" panose="020703090202050204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typedef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ko-KR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c_1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      </a:t>
            </a:r>
            <a:r>
              <a:rPr lang="en-US" altLang="ko-KR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1 </a:t>
            </a:r>
            <a:r>
              <a:rPr lang="ko-KR" altLang="en-US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바이트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i_1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       </a:t>
            </a:r>
            <a:r>
              <a:rPr lang="en-US" altLang="ko-KR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4 </a:t>
            </a:r>
            <a:r>
              <a:rPr lang="ko-KR" altLang="en-US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바이트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Courier New" panose="02070309020205020404" pitchFamily="49" charset="0"/>
              </a:rPr>
              <a:t>i_2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       </a:t>
            </a:r>
            <a:r>
              <a:rPr lang="en-US" altLang="ko-KR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4 </a:t>
            </a:r>
            <a:r>
              <a:rPr lang="ko-KR" altLang="en-US" sz="1600" b="1" dirty="0">
                <a:solidFill>
                  <a:srgbClr val="3F7F5F"/>
                </a:solidFill>
                <a:latin typeface="Courier New" panose="02070309020205020404" pitchFamily="49" charset="0"/>
              </a:rPr>
              <a:t>바이트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r>
              <a:rPr lang="en-US" altLang="ko-KR" sz="1600" dirty="0" err="1">
                <a:solidFill>
                  <a:srgbClr val="005032"/>
                </a:solidFill>
                <a:latin typeface="Courier New" panose="02070309020205020404" pitchFamily="49" charset="0"/>
              </a:rPr>
              <a:t>Dest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1600" dirty="0">
              <a:latin typeface="Courier New" panose="020703090202050204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dirty="0" err="1">
                <a:solidFill>
                  <a:srgbClr val="005032"/>
                </a:solidFill>
                <a:latin typeface="Courier New" panose="02070309020205020404" pitchFamily="49" charset="0"/>
              </a:rPr>
              <a:t>Dest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destination;</a:t>
            </a:r>
          </a:p>
          <a:p>
            <a:r>
              <a:rPr lang="de-DE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printf(</a:t>
            </a:r>
            <a:r>
              <a:rPr lang="de-DE" altLang="ko-K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altLang="ko-KR" sz="1600" u="sng" dirty="0">
                <a:solidFill>
                  <a:srgbClr val="2A00FF"/>
                </a:solidFill>
                <a:latin typeface="Courier New" panose="02070309020205020404" pitchFamily="49" charset="0"/>
              </a:rPr>
              <a:t>sizeof(destination) = %</a:t>
            </a:r>
            <a:r>
              <a:rPr lang="de-DE" altLang="ko-KR" sz="1600" u="sng" dirty="0" err="1">
                <a:solidFill>
                  <a:srgbClr val="2A00FF"/>
                </a:solidFill>
                <a:latin typeface="Courier New" panose="02070309020205020404" pitchFamily="49" charset="0"/>
              </a:rPr>
              <a:t>u</a:t>
            </a:r>
            <a:r>
              <a:rPr lang="de-DE" altLang="ko-KR" sz="1600" u="sng" dirty="0">
                <a:solidFill>
                  <a:srgbClr val="2A00FF"/>
                </a:solidFill>
                <a:latin typeface="Courier New" panose="02070309020205020404" pitchFamily="49" charset="0"/>
              </a:rPr>
              <a:t>\n"</a:t>
            </a:r>
            <a:r>
              <a:rPr lang="de-DE" altLang="ko-KR" sz="1600" u="sng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altLang="ko-KR" sz="1600" b="1" u="sng" dirty="0">
                <a:solidFill>
                  <a:srgbClr val="7F0055"/>
                </a:solidFill>
                <a:latin typeface="Courier New" panose="02070309020205020404" pitchFamily="49" charset="0"/>
              </a:rPr>
              <a:t>sizeof</a:t>
            </a:r>
            <a:r>
              <a:rPr lang="de-DE" altLang="ko-KR" sz="16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(destination));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4938173"/>
      </p:ext>
    </p:extLst>
  </p:cSld>
  <p:clrMapOvr>
    <a:masterClrMapping/>
  </p:clrMapOvr>
</p:sld>
</file>

<file path=ppt/theme/theme1.xml><?xml version="1.0" encoding="utf-8"?>
<a:theme xmlns:a="http://schemas.openxmlformats.org/drawingml/2006/main" name="HL Mando_PPT 16: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15041</TotalTime>
  <Words>16427</Words>
  <Application>Microsoft Office PowerPoint</Application>
  <PresentationFormat>와이드스크린</PresentationFormat>
  <Paragraphs>3078</Paragraphs>
  <Slides>122</Slides>
  <Notes>110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122</vt:i4>
      </vt:variant>
    </vt:vector>
  </HeadingPairs>
  <TitlesOfParts>
    <vt:vector size="133" baseType="lpstr">
      <vt:lpstr>Menlo</vt:lpstr>
      <vt:lpstr>Noto Sans CJK KR Bold</vt:lpstr>
      <vt:lpstr>Noto Sans KR</vt:lpstr>
      <vt:lpstr>Noto Sans KR Medium</vt:lpstr>
      <vt:lpstr>맑은 고딕</vt:lpstr>
      <vt:lpstr>Arial</vt:lpstr>
      <vt:lpstr>Consolas</vt:lpstr>
      <vt:lpstr>Courier New</vt:lpstr>
      <vt:lpstr>Symbol</vt:lpstr>
      <vt:lpstr>Wingdings</vt:lpstr>
      <vt:lpstr>HL Mando_PPT 16:9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Mando</dc:creator>
  <cp:lastModifiedBy>채훈 이</cp:lastModifiedBy>
  <cp:revision>420</cp:revision>
  <dcterms:created xsi:type="dcterms:W3CDTF">2022-08-26T05:29:57Z</dcterms:created>
  <dcterms:modified xsi:type="dcterms:W3CDTF">2025-07-18T07:41:08Z</dcterms:modified>
</cp:coreProperties>
</file>