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8" r:id="rId4"/>
    <p:sldId id="262" r:id="rId5"/>
    <p:sldId id="276" r:id="rId6"/>
    <p:sldId id="289" r:id="rId7"/>
    <p:sldId id="275" r:id="rId8"/>
    <p:sldId id="277" r:id="rId9"/>
    <p:sldId id="283" r:id="rId10"/>
    <p:sldId id="282" r:id="rId11"/>
    <p:sldId id="287" r:id="rId12"/>
    <p:sldId id="291" r:id="rId13"/>
    <p:sldId id="290" r:id="rId14"/>
    <p:sldId id="278" r:id="rId15"/>
    <p:sldId id="281" r:id="rId16"/>
    <p:sldId id="279" r:id="rId17"/>
    <p:sldId id="280" r:id="rId18"/>
    <p:sldId id="284" r:id="rId19"/>
    <p:sldId id="286" r:id="rId20"/>
    <p:sldId id="292" r:id="rId21"/>
    <p:sldId id="267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4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3/31/2016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4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9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7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5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7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1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6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"Imperfect tests, run frequently, are much better than perfect tests that are never written at </a:t>
            </a:r>
            <a:r>
              <a:rPr lang="en-US" dirty="0" smtClean="0"/>
              <a:t>all“ --  Alex Chin (just kidding)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4" y="914400"/>
            <a:ext cx="10744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Describes how objects communicate with each other by way of </a:t>
            </a:r>
            <a:r>
              <a:rPr lang="en-US" dirty="0"/>
              <a:t>method calls </a:t>
            </a:r>
            <a:r>
              <a:rPr lang="en-US" dirty="0" smtClean="0"/>
              <a:t>(a </a:t>
            </a:r>
            <a:r>
              <a:rPr lang="en-US" dirty="0"/>
              <a:t>way to test </a:t>
            </a:r>
            <a:r>
              <a:rPr lang="en-US" dirty="0" smtClean="0"/>
              <a:t>behavior)</a:t>
            </a:r>
          </a:p>
          <a:p>
            <a:r>
              <a:rPr lang="en-US" dirty="0" smtClean="0"/>
              <a:t>Accomplished with mocking</a:t>
            </a:r>
          </a:p>
          <a:p>
            <a:r>
              <a:rPr lang="en-US" dirty="0"/>
              <a:t>I</a:t>
            </a:r>
            <a:r>
              <a:rPr lang="en-US" dirty="0" smtClean="0"/>
              <a:t>nternally, when declared in </a:t>
            </a:r>
            <a:r>
              <a:rPr lang="en-US" dirty="0">
                <a:solidFill>
                  <a:srgbClr val="C00000"/>
                </a:solidFill>
              </a:rPr>
              <a:t>then</a:t>
            </a:r>
            <a:r>
              <a:rPr lang="en-US" dirty="0"/>
              <a:t>: block </a:t>
            </a:r>
            <a:r>
              <a:rPr lang="en-US" dirty="0" smtClean="0"/>
              <a:t>are moved to before </a:t>
            </a:r>
            <a:r>
              <a:rPr lang="en-US" dirty="0"/>
              <a:t>the preceding </a:t>
            </a:r>
            <a:r>
              <a:rPr lang="en-US" dirty="0">
                <a:solidFill>
                  <a:srgbClr val="C00000"/>
                </a:solidFill>
              </a:rPr>
              <a:t>when</a:t>
            </a:r>
            <a:r>
              <a:rPr lang="en-US" dirty="0"/>
              <a:t>: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Invocation order is enforced between, but not within </a:t>
            </a:r>
            <a:r>
              <a:rPr lang="en-US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: blocks</a:t>
            </a:r>
          </a:p>
          <a:p>
            <a:r>
              <a:rPr lang="en-US" dirty="0" smtClean="0"/>
              <a:t>They are always </a:t>
            </a:r>
            <a:r>
              <a:rPr lang="en-US" dirty="0"/>
              <a:t>scoped to </a:t>
            </a:r>
            <a:r>
              <a:rPr lang="en-US" dirty="0" smtClean="0"/>
              <a:t>a feature method; cannot declare in: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static method, </a:t>
            </a:r>
            <a:r>
              <a:rPr lang="en-US" dirty="0" err="1"/>
              <a:t>setupSpec</a:t>
            </a:r>
            <a:r>
              <a:rPr lang="en-US" dirty="0"/>
              <a:t> method, or </a:t>
            </a:r>
            <a:r>
              <a:rPr lang="en-US" dirty="0" err="1"/>
              <a:t>cleanupSpec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17814" y="4724400"/>
            <a:ext cx="6553200" cy="18651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interaction has 4 parts:</a:t>
            </a:r>
            <a:endParaRPr lang="en-US" sz="1600" i="1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600" i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subscriber.receive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|          |       |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|          |       argument constraint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|          method constraint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target constraint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120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Interaction continued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2" y="1128712"/>
            <a:ext cx="7296150" cy="1676400"/>
          </a:xfrm>
          <a:prstGeom prst="rect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2" y="2945604"/>
            <a:ext cx="5562600" cy="495300"/>
          </a:xfrm>
          <a:prstGeom prst="rect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812" y="3637358"/>
            <a:ext cx="8429625" cy="695325"/>
          </a:xfrm>
          <a:prstGeom prst="rect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812" y="4529137"/>
            <a:ext cx="8943975" cy="2047875"/>
          </a:xfrm>
          <a:prstGeom prst="rect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608012" y="1662113"/>
            <a:ext cx="1752600" cy="5667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012" y="2909888"/>
            <a:ext cx="1752600" cy="5667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8012" y="3661170"/>
            <a:ext cx="1752600" cy="5667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</a:p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8012" y="5105400"/>
            <a:ext cx="1752600" cy="5667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</a:t>
            </a:r>
          </a:p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7613" y="1828799"/>
            <a:ext cx="9753600" cy="30480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Feature method phase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Setup: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19200"/>
            <a:ext cx="10744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Performs feature initialization</a:t>
            </a:r>
          </a:p>
          <a:p>
            <a:r>
              <a:rPr lang="en-US" dirty="0" smtClean="0"/>
              <a:t>It must be first</a:t>
            </a:r>
          </a:p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iven:</a:t>
            </a:r>
            <a:r>
              <a:rPr lang="en-US" dirty="0" smtClean="0"/>
              <a:t> is an alias (sometimes used for BDD)</a:t>
            </a:r>
            <a:endParaRPr lang="en-US" dirty="0"/>
          </a:p>
          <a:p>
            <a:r>
              <a:rPr lang="en-US" dirty="0" smtClean="0"/>
              <a:t>It is optional; implicit declaration occurs when omitted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32012" y="4114800"/>
            <a:ext cx="6629400" cy="7571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dateFormatStr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yyyyMMdd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HHmmss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stack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Stack()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Cleanup: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19200"/>
            <a:ext cx="10744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Used to free any resources that were used by the feature method</a:t>
            </a:r>
          </a:p>
          <a:p>
            <a:r>
              <a:rPr lang="en-US" dirty="0" smtClean="0"/>
              <a:t>It must be last (unless there is a </a:t>
            </a:r>
            <a:r>
              <a:rPr lang="en-US" dirty="0" smtClean="0">
                <a:solidFill>
                  <a:srgbClr val="C00000"/>
                </a:solidFill>
              </a:rPr>
              <a:t>where</a:t>
            </a:r>
            <a:r>
              <a:rPr lang="en-US" dirty="0" smtClean="0"/>
              <a:t>:)</a:t>
            </a:r>
          </a:p>
          <a:p>
            <a:r>
              <a:rPr lang="en-US" dirty="0" smtClean="0"/>
              <a:t>It is invoked even if an exception occurs in a previous block</a:t>
            </a:r>
          </a:p>
          <a:p>
            <a:r>
              <a:rPr lang="en-US" dirty="0" smtClean="0"/>
              <a:t>Must be coded defensively</a:t>
            </a:r>
          </a:p>
          <a:p>
            <a:r>
              <a:rPr lang="en-US" dirty="0" smtClean="0"/>
              <a:t>It is optional; implicit declaration occurs when omitted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03414" y="4495800"/>
            <a:ext cx="838200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file?.delete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assuming you created the file in </a:t>
            </a:r>
            <a:r>
              <a:rPr lang="en-US" sz="1600" i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method</a:t>
            </a:r>
            <a:endParaRPr lang="en-US" sz="1600" i="1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Expect: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19200"/>
            <a:ext cx="10744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Describe stimulus and response in a single expression</a:t>
            </a:r>
          </a:p>
          <a:p>
            <a:r>
              <a:rPr lang="en-US" dirty="0" smtClean="0"/>
              <a:t>All expressions are implicitly treated as conditions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>
                <a:solidFill>
                  <a:srgbClr val="C00000"/>
                </a:solidFill>
              </a:rPr>
              <a:t>then: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expect:</a:t>
            </a:r>
            <a:r>
              <a:rPr lang="en-US" dirty="0" smtClean="0"/>
              <a:t> can do this – to do this elsewhere, you must use </a:t>
            </a:r>
            <a:r>
              <a:rPr lang="en-US" b="1" dirty="0" smtClean="0"/>
              <a:t>assert</a:t>
            </a:r>
          </a:p>
          <a:p>
            <a:r>
              <a:rPr lang="en-US" dirty="0"/>
              <a:t>Can only contain conditions and variable definitions </a:t>
            </a:r>
            <a:r>
              <a:rPr lang="en-US" b="1" dirty="0" smtClean="0"/>
              <a:t>	</a:t>
            </a:r>
          </a:p>
          <a:p>
            <a:r>
              <a:rPr lang="en-US" dirty="0"/>
              <a:t>Use to describe purely functional methods (versus when/then)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2914" y="4419600"/>
            <a:ext cx="8763000" cy="7571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 =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definition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expected	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condition (similar to Junit assert)</a:t>
            </a:r>
            <a:endParaRPr lang="en-US" sz="1600" i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when: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then: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19200"/>
            <a:ext cx="10744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Together, they describe a stimulus and expected response</a:t>
            </a:r>
          </a:p>
          <a:p>
            <a:r>
              <a:rPr lang="en-US" dirty="0"/>
              <a:t>w</a:t>
            </a:r>
            <a:r>
              <a:rPr lang="en-US" dirty="0" smtClean="0"/>
              <a:t>hen: blocks can contain arbitrary code</a:t>
            </a:r>
          </a:p>
          <a:p>
            <a:r>
              <a:rPr lang="en-US" dirty="0"/>
              <a:t>t</a:t>
            </a:r>
            <a:r>
              <a:rPr lang="en-US" dirty="0" smtClean="0"/>
              <a:t>hen: blocks are restricted to:</a:t>
            </a:r>
          </a:p>
          <a:p>
            <a:pPr lvl="1"/>
            <a:r>
              <a:rPr lang="en-US" dirty="0" smtClean="0"/>
              <a:t>Conditions, </a:t>
            </a:r>
            <a:r>
              <a:rPr lang="en-US" dirty="0"/>
              <a:t>e</a:t>
            </a:r>
            <a:r>
              <a:rPr lang="en-US" dirty="0" smtClean="0"/>
              <a:t>xception conditions, interactions, and variable definitions</a:t>
            </a:r>
          </a:p>
          <a:p>
            <a:r>
              <a:rPr lang="en-US" dirty="0" smtClean="0"/>
              <a:t>A feature method can contain multiple pairs of when-then blocks</a:t>
            </a:r>
            <a:r>
              <a:rPr lang="en-US" b="1" dirty="0" smtClean="0"/>
              <a:t>	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2914" y="4038600"/>
            <a:ext cx="8763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            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definition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DatasourceType.</a:t>
            </a:r>
            <a:r>
              <a:rPr lang="en-US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determineValue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stimulus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response</a:t>
            </a:r>
            <a:endParaRPr lang="en-US" sz="1600" i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2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where: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4" y="1143000"/>
            <a:ext cx="10744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to write data-driven feature methods</a:t>
            </a:r>
          </a:p>
          <a:p>
            <a:r>
              <a:rPr lang="en-US" dirty="0" smtClean="0"/>
              <a:t>Must be the last block, but can be repeated</a:t>
            </a:r>
          </a:p>
          <a:p>
            <a:r>
              <a:rPr lang="en-US" dirty="0" smtClean="0"/>
              <a:t>Two ways to implement</a:t>
            </a:r>
          </a:p>
          <a:p>
            <a:pPr lvl="1"/>
            <a:r>
              <a:rPr lang="en-US" dirty="0" smtClean="0"/>
              <a:t>Data pipes  (variable &lt;&lt; provider)</a:t>
            </a:r>
          </a:p>
          <a:p>
            <a:pPr lvl="2"/>
            <a:r>
              <a:rPr lang="en-US" dirty="0" smtClean="0"/>
              <a:t>connects a data variable to a data provider</a:t>
            </a:r>
          </a:p>
          <a:p>
            <a:pPr lvl="2"/>
            <a:r>
              <a:rPr lang="en-US" dirty="0" smtClean="0"/>
              <a:t>Any object that groovy can iterate over can be used as a provider</a:t>
            </a:r>
          </a:p>
          <a:p>
            <a:pPr lvl="2"/>
            <a:r>
              <a:rPr lang="en-US" dirty="0" smtClean="0"/>
              <a:t>After all iterations have completed, the close() method is implicitly called on provider</a:t>
            </a:r>
          </a:p>
          <a:p>
            <a:pPr lvl="1"/>
            <a:r>
              <a:rPr lang="en-US" dirty="0" smtClean="0"/>
              <a:t>Data table</a:t>
            </a:r>
          </a:p>
          <a:p>
            <a:pPr lvl="2"/>
            <a:r>
              <a:rPr lang="en-US" dirty="0" smtClean="0"/>
              <a:t>Must have at least two columns (can use _ if only need one column)</a:t>
            </a:r>
          </a:p>
          <a:p>
            <a:r>
              <a:rPr lang="en-US" dirty="0" smtClean="0"/>
              <a:t>Each iteration gets its own instance and setup() and cleanup() are called before each</a:t>
            </a:r>
          </a:p>
          <a:p>
            <a:r>
              <a:rPr lang="en-US" dirty="0" smtClean="0"/>
              <a:t>To share objects for each iteration, they must be static or @Shared</a:t>
            </a:r>
          </a:p>
          <a:p>
            <a:r>
              <a:rPr lang="en-US" dirty="0" smtClean="0"/>
              <a:t>Use @Unroll to treat each iteration as a separate, trackable test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6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where:</a:t>
            </a:r>
            <a:r>
              <a:rPr lang="en-US" dirty="0"/>
              <a:t> block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1014" y="1371600"/>
            <a:ext cx="8686800" cy="435811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spock.lang.*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MyFirstSpec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Specification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@Unroll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"method names can have variables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(#a, #b, #c)"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 value can come from a data table"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a | _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5 | _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   1 | _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 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 values can come from a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pipe"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b &lt;&lt; [1, 9]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   c &lt;&lt; [5, 9]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00B050"/>
                </a:solidFill>
              </a:rPr>
              <a:t>MyFirstSpec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/>
              <a:t>(two tests completed successfully)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- </a:t>
            </a:r>
            <a:r>
              <a:rPr lang="en-US" sz="1400" dirty="0">
                <a:solidFill>
                  <a:srgbClr val="00B050"/>
                </a:solidFill>
              </a:rPr>
              <a:t>method names can have variables (</a:t>
            </a:r>
            <a:r>
              <a:rPr lang="en-US" sz="1400" dirty="0" err="1">
                <a:solidFill>
                  <a:srgbClr val="00B050"/>
                </a:solidFill>
              </a:rPr>
              <a:t>a,b,c</a:t>
            </a:r>
            <a:r>
              <a:rPr lang="en-US" sz="1400" dirty="0">
                <a:solidFill>
                  <a:srgbClr val="00B050"/>
                </a:solidFill>
              </a:rPr>
              <a:t>) = (5, 1, 5) 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- </a:t>
            </a:r>
            <a:r>
              <a:rPr lang="en-US" sz="1400" dirty="0">
                <a:solidFill>
                  <a:srgbClr val="00B050"/>
                </a:solidFill>
              </a:rPr>
              <a:t>method names can have variables (</a:t>
            </a:r>
            <a:r>
              <a:rPr lang="en-US" sz="1400" dirty="0" err="1">
                <a:solidFill>
                  <a:srgbClr val="00B050"/>
                </a:solidFill>
              </a:rPr>
              <a:t>a,b,c</a:t>
            </a:r>
            <a:r>
              <a:rPr lang="en-US" sz="1400" dirty="0">
                <a:solidFill>
                  <a:srgbClr val="00B050"/>
                </a:solidFill>
              </a:rPr>
              <a:t>) = (1, 9, 9)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7613" y="1828799"/>
            <a:ext cx="9753600" cy="30480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Mocks, stubs, and spies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7613" y="1828799"/>
            <a:ext cx="9753600" cy="30480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Junit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Unit testing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19200"/>
            <a:ext cx="10744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Isolate your tests</a:t>
            </a:r>
            <a:endParaRPr lang="en-US" dirty="0"/>
          </a:p>
          <a:p>
            <a:r>
              <a:rPr lang="en-US" dirty="0" smtClean="0"/>
              <a:t>Focus on a specific concern</a:t>
            </a:r>
          </a:p>
          <a:p>
            <a:pPr lvl="1"/>
            <a:r>
              <a:rPr lang="en-US" dirty="0" smtClean="0"/>
              <a:t>Expected  behavior</a:t>
            </a:r>
          </a:p>
          <a:p>
            <a:pPr lvl="1"/>
            <a:r>
              <a:rPr lang="en-US" dirty="0" smtClean="0"/>
              <a:t>Excepted state change</a:t>
            </a:r>
            <a:endParaRPr lang="en-US" dirty="0"/>
          </a:p>
          <a:p>
            <a:r>
              <a:rPr lang="en-US" dirty="0" smtClean="0"/>
              <a:t>Avoid brittle unit tests</a:t>
            </a:r>
            <a:endParaRPr lang="en-US" dirty="0"/>
          </a:p>
          <a:p>
            <a:pPr lvl="1"/>
            <a:r>
              <a:rPr lang="en-US" dirty="0" smtClean="0"/>
              <a:t>e.g. counting properties (properties change often)</a:t>
            </a:r>
          </a:p>
          <a:p>
            <a:r>
              <a:rPr lang="en-US" dirty="0"/>
              <a:t>Keep testing performance </a:t>
            </a:r>
            <a:r>
              <a:rPr lang="en-US" dirty="0" smtClean="0"/>
              <a:t>high</a:t>
            </a:r>
          </a:p>
          <a:p>
            <a:r>
              <a:rPr lang="en-US" dirty="0"/>
              <a:t>Mock external </a:t>
            </a:r>
            <a:r>
              <a:rPr lang="en-US" dirty="0" smtClean="0"/>
              <a:t>functionality</a:t>
            </a:r>
            <a:endParaRPr lang="en-US" b="1" dirty="0" smtClean="0"/>
          </a:p>
          <a:p>
            <a:pPr lvl="1"/>
            <a:r>
              <a:rPr lang="en-US" b="1" dirty="0" smtClean="0"/>
              <a:t>Lenient</a:t>
            </a:r>
            <a:r>
              <a:rPr lang="en-US" dirty="0" smtClean="0"/>
              <a:t>:  Irrelevant method calls that aren’t needed for the test on mock objects are allowed and are answered with a default response (e.g. false, 0, null)</a:t>
            </a:r>
          </a:p>
          <a:p>
            <a:pPr lvl="1"/>
            <a:r>
              <a:rPr lang="en-US" b="1" dirty="0" smtClean="0"/>
              <a:t>Strict</a:t>
            </a:r>
            <a:r>
              <a:rPr lang="en-US" dirty="0" smtClean="0"/>
              <a:t>:  an exception would be thrown for every unexpected method call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609012" y="1524000"/>
            <a:ext cx="1905000" cy="2209800"/>
            <a:chOff x="9752012" y="1524000"/>
            <a:chExt cx="1905000" cy="2209800"/>
          </a:xfrm>
        </p:grpSpPr>
        <p:sp>
          <p:nvSpPr>
            <p:cNvPr id="2" name="Rectangle 1"/>
            <p:cNvSpPr/>
            <p:nvPr/>
          </p:nvSpPr>
          <p:spPr>
            <a:xfrm>
              <a:off x="9752012" y="1524000"/>
              <a:ext cx="1905000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AccountController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52012" y="2133600"/>
              <a:ext cx="1905000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AccountService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52012" y="2743200"/>
              <a:ext cx="1905000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AccountDao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52012" y="3352800"/>
              <a:ext cx="1905000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274638"/>
            <a:ext cx="1158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Problems with </a:t>
            </a:r>
            <a:r>
              <a:rPr lang="en-US" dirty="0" err="1" smtClean="0"/>
              <a:t>junit</a:t>
            </a:r>
            <a:endParaRPr lang="en-US" dirty="0"/>
          </a:p>
        </p:txBody>
      </p:sp>
      <p:graphicFrame>
        <p:nvGraphicFramePr>
          <p:cNvPr id="5" name="Content Placeholder 5" descr="Sample table with 3 rows, 4 column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630017"/>
              </p:ext>
            </p:extLst>
          </p:nvPr>
        </p:nvGraphicFramePr>
        <p:xfrm>
          <a:off x="646113" y="1219200"/>
          <a:ext cx="10896598" cy="4678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654"/>
                <a:gridCol w="784008"/>
                <a:gridCol w="1363497"/>
                <a:gridCol w="1431670"/>
                <a:gridCol w="1670281"/>
                <a:gridCol w="1590744"/>
                <a:gridCol w="1590744"/>
              </a:tblGrid>
              <a:tr h="55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Hamcrest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Mockito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PowerMock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JsonAssert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spring-test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Limited Assertions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Powerful</a:t>
                      </a:r>
                      <a:r>
                        <a:rPr lang="en-US" baseline="0" dirty="0" smtClean="0"/>
                        <a:t> Assertions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Mocking</a:t>
                      </a:r>
                    </a:p>
                    <a:p>
                      <a:pPr algn="ctr"/>
                      <a:r>
                        <a:rPr lang="en-US" dirty="0" smtClean="0"/>
                        <a:t>Stubbing</a:t>
                      </a:r>
                    </a:p>
                    <a:p>
                      <a:pPr algn="ctr"/>
                      <a:r>
                        <a:rPr lang="en-US" dirty="0" err="1" smtClean="0"/>
                        <a:t>Spys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Mock private, static, final, constructor, 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JSON Asserts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</a:t>
                      </a:r>
                      <a:r>
                        <a:rPr lang="en-US" baseline="0" dirty="0" smtClean="0"/>
                        <a:t>private field or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8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7613" y="1828799"/>
            <a:ext cx="9753600" cy="30480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spock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</a:t>
            </a:r>
            <a:r>
              <a:rPr lang="en-US" dirty="0" err="1" smtClean="0"/>
              <a:t>spock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12" name="Content Placeholder 5" descr="Sample table with 3 rows, 4 column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916214"/>
              </p:ext>
            </p:extLst>
          </p:nvPr>
        </p:nvGraphicFramePr>
        <p:xfrm>
          <a:off x="1225550" y="990600"/>
          <a:ext cx="9737727" cy="3295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5909"/>
                <a:gridCol w="3245909"/>
                <a:gridCol w="3245909"/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Framework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JUnit</a:t>
                      </a:r>
                    </a:p>
                    <a:p>
                      <a:pPr algn="ctr"/>
                      <a:r>
                        <a:rPr lang="en-US" dirty="0" err="1" smtClean="0"/>
                        <a:t>TestNG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Spock</a:t>
                      </a:r>
                      <a:r>
                        <a:rPr lang="en-US" baseline="0" dirty="0" smtClean="0"/>
                        <a:t> Framework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Mocking /</a:t>
                      </a:r>
                      <a:r>
                        <a:rPr lang="en-US" baseline="0" dirty="0" smtClean="0"/>
                        <a:t> Stubbing / Spies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Mockito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JMockit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EasyMock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jMock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PowerMock</a:t>
                      </a: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 Driven 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Cucumber</a:t>
                      </a:r>
                    </a:p>
                    <a:p>
                      <a:pPr algn="ctr"/>
                      <a:r>
                        <a:rPr lang="en-US" dirty="0" err="1" smtClean="0"/>
                        <a:t>JBehave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3994" y="4362450"/>
            <a:ext cx="994410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incorporates the best concepts from many frameworks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is for Java and Groovy applications, but leverages Groovy syntax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has built-in mocking and stubbing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has </a:t>
            </a:r>
            <a:r>
              <a:rPr lang="en-US" dirty="0" smtClean="0"/>
              <a:t>succinct </a:t>
            </a:r>
            <a:r>
              <a:rPr lang="en-US" dirty="0"/>
              <a:t>syntax for data driven </a:t>
            </a:r>
            <a:r>
              <a:rPr lang="en-US" dirty="0" smtClean="0"/>
              <a:t>testing which can greatly reduce code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Other frameworks, like </a:t>
            </a:r>
            <a:r>
              <a:rPr lang="en-US" dirty="0" err="1" smtClean="0"/>
              <a:t>PowerMock</a:t>
            </a:r>
            <a:r>
              <a:rPr lang="en-US" dirty="0" smtClean="0"/>
              <a:t> and </a:t>
            </a:r>
            <a:r>
              <a:rPr lang="en-US" dirty="0" err="1" smtClean="0"/>
              <a:t>Hamcrest</a:t>
            </a:r>
            <a:r>
              <a:rPr lang="en-US" dirty="0" smtClean="0"/>
              <a:t>, can still be used with Spock</a:t>
            </a:r>
          </a:p>
        </p:txBody>
      </p:sp>
    </p:spTree>
    <p:extLst>
      <p:ext uri="{BB962C8B-B14F-4D97-AF65-F5344CB8AC3E}">
        <p14:creationId xmlns:p14="http://schemas.microsoft.com/office/powerpoint/2010/main" val="3519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274638"/>
            <a:ext cx="1158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Spock test class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0012" y="1948368"/>
            <a:ext cx="1676400" cy="9758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Fields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370012" y="3040568"/>
            <a:ext cx="1676400" cy="9758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Fixture</a:t>
            </a:r>
          </a:p>
          <a:p>
            <a:pPr algn="ctr"/>
            <a:r>
              <a:rPr lang="en-US" sz="2400" dirty="0" smtClean="0"/>
              <a:t>Methods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760412" y="990600"/>
            <a:ext cx="3657600" cy="3968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 spock.lang.*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0412" y="1447800"/>
            <a:ext cx="5181600" cy="3968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YourSpock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0412" y="6308744"/>
            <a:ext cx="5181600" cy="3968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0012" y="4132768"/>
            <a:ext cx="1676400" cy="9758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Feature Methods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370012" y="5224968"/>
            <a:ext cx="1676400" cy="9758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Helper</a:t>
            </a:r>
          </a:p>
          <a:p>
            <a:pPr algn="ctr"/>
            <a:r>
              <a:rPr lang="en-US" sz="2400" dirty="0" smtClean="0"/>
              <a:t>Methods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427412" y="1948368"/>
            <a:ext cx="8610600" cy="3207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Static Fields – should only be used for constants; otherwise use @shared fields 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427412" y="2299728"/>
            <a:ext cx="8610600" cy="3207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Instance Fields – are not shared between feature methods 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427412" y="2651087"/>
            <a:ext cx="8610600" cy="3207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@Shared Fields – are shared between feature methods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812" y="3219069"/>
            <a:ext cx="1150937" cy="590931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Life Cycle Methods</a:t>
            </a:r>
          </a:p>
          <a:p>
            <a:pPr algn="ctr">
              <a:lnSpc>
                <a:spcPct val="90000"/>
              </a:lnSpc>
            </a:pPr>
            <a:r>
              <a:rPr lang="en-US" sz="1200" b="1" dirty="0" smtClean="0"/>
              <a:t>(all optional)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675" y="4162543"/>
            <a:ext cx="1235074" cy="258532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Test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427412" y="3567937"/>
            <a:ext cx="8610600" cy="3207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</a:t>
            </a:r>
            <a:r>
              <a:rPr lang="en-US" sz="1600" dirty="0" smtClean="0"/>
              <a:t>etup() and cleanup() – invoked before/after each feature method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427412" y="3177974"/>
            <a:ext cx="8610600" cy="3207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setupSpec</a:t>
            </a:r>
            <a:r>
              <a:rPr lang="en-US" sz="1600" dirty="0" smtClean="0"/>
              <a:t>() and </a:t>
            </a:r>
            <a:r>
              <a:rPr lang="en-US" sz="1600" dirty="0" err="1" smtClean="0"/>
              <a:t>cleanupSpec</a:t>
            </a:r>
            <a:r>
              <a:rPr lang="en-US" sz="1600" dirty="0" smtClean="0"/>
              <a:t>() – invoked before/after the first/last feature method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427412" y="4164181"/>
            <a:ext cx="1905000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smtClean="0"/>
              <a:t>Setup Phase</a:t>
            </a:r>
          </a:p>
          <a:p>
            <a:pPr algn="ctr"/>
            <a:r>
              <a:rPr lang="en-US" sz="1600" dirty="0"/>
              <a:t>s</a:t>
            </a:r>
            <a:r>
              <a:rPr lang="en-US" sz="1600" dirty="0" smtClean="0"/>
              <a:t>etup:</a:t>
            </a:r>
          </a:p>
          <a:p>
            <a:pPr algn="ctr"/>
            <a:r>
              <a:rPr lang="en-US" sz="1600" dirty="0"/>
              <a:t>g</a:t>
            </a:r>
            <a:r>
              <a:rPr lang="en-US" sz="1600" dirty="0" smtClean="0"/>
              <a:t>iven: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6675" y="4486967"/>
            <a:ext cx="1235074" cy="590931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An Explicit Phase Block is Required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484812" y="4159260"/>
            <a:ext cx="1905000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smtClean="0"/>
              <a:t>Stimulus Phase</a:t>
            </a:r>
          </a:p>
          <a:p>
            <a:pPr algn="ctr"/>
            <a:r>
              <a:rPr lang="en-US" sz="1600" dirty="0" smtClean="0"/>
              <a:t>expect:</a:t>
            </a:r>
          </a:p>
          <a:p>
            <a:pPr algn="ctr"/>
            <a:r>
              <a:rPr lang="en-US" sz="1600" dirty="0" smtClean="0"/>
              <a:t>when: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7542212" y="4159260"/>
            <a:ext cx="1905000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smtClean="0"/>
              <a:t>Response Phase</a:t>
            </a:r>
          </a:p>
          <a:p>
            <a:pPr algn="ctr"/>
            <a:r>
              <a:rPr lang="en-US" sz="1600" dirty="0" smtClean="0"/>
              <a:t>expect:</a:t>
            </a:r>
          </a:p>
          <a:p>
            <a:pPr algn="ctr"/>
            <a:r>
              <a:rPr lang="en-US" sz="1600" dirty="0" smtClean="0"/>
              <a:t>then: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9588499" y="4159260"/>
            <a:ext cx="1905000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smtClean="0"/>
              <a:t>Cleanup Phase</a:t>
            </a:r>
          </a:p>
          <a:p>
            <a:pPr algn="ctr"/>
            <a:r>
              <a:rPr lang="en-US" sz="1600" dirty="0" smtClean="0"/>
              <a:t>cleanup: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499" y="5059595"/>
            <a:ext cx="990600" cy="258532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optional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45699" y="5059595"/>
            <a:ext cx="990600" cy="258532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optional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6412" y="4867094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559674" y="5108445"/>
            <a:ext cx="1905000" cy="5365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d</a:t>
            </a:r>
            <a:r>
              <a:rPr lang="en-US" sz="1600" u="sng" dirty="0" smtClean="0"/>
              <a:t>ata-driven</a:t>
            </a:r>
          </a:p>
          <a:p>
            <a:pPr algn="ctr"/>
            <a:r>
              <a:rPr lang="en-US" sz="1600" dirty="0" smtClean="0"/>
              <a:t>where: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43837" y="5612051"/>
            <a:ext cx="1301749" cy="424732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optional</a:t>
            </a:r>
          </a:p>
          <a:p>
            <a:pPr algn="ctr">
              <a:lnSpc>
                <a:spcPct val="90000"/>
              </a:lnSpc>
            </a:pPr>
            <a:r>
              <a:rPr lang="en-US" sz="1200" b="1" dirty="0" smtClean="0"/>
              <a:t>(always last)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868318" y="4616460"/>
            <a:ext cx="1184275" cy="92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675" y="5496294"/>
            <a:ext cx="1235074" cy="424732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NO Phase </a:t>
            </a:r>
            <a:r>
              <a:rPr lang="en-US" sz="1200" b="1" dirty="0"/>
              <a:t>B</a:t>
            </a:r>
            <a:r>
              <a:rPr lang="en-US" sz="1200" b="1" dirty="0" smtClean="0"/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26258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</a:t>
            </a:r>
            <a:r>
              <a:rPr lang="en-US" dirty="0" err="1" smtClean="0"/>
              <a:t>spock</a:t>
            </a:r>
            <a:r>
              <a:rPr lang="en-US" dirty="0" smtClean="0"/>
              <a:t> test 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4" y="1371600"/>
            <a:ext cx="8686800" cy="45520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spock.lang.*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MyFirstSpec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Specification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feature"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 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mapGroovy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[:]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Map&lt;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mapJava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mapJava.put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   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notThrown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mapJava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 am syntactic sugar”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mapGroovy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&lt;&lt; [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]   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notThrown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mapGroovy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98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4" y="1143000"/>
            <a:ext cx="10744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Describes </a:t>
            </a:r>
            <a:r>
              <a:rPr lang="en-US" dirty="0"/>
              <a:t>an expected state</a:t>
            </a:r>
            <a:endParaRPr lang="en-US" dirty="0" smtClean="0"/>
          </a:p>
          <a:p>
            <a:r>
              <a:rPr lang="en-US" dirty="0" smtClean="0"/>
              <a:t>Similar to assert</a:t>
            </a:r>
            <a:endParaRPr lang="en-US" b="1" dirty="0" smtClean="0"/>
          </a:p>
          <a:p>
            <a:r>
              <a:rPr lang="en-US" dirty="0" smtClean="0"/>
              <a:t>Written </a:t>
            </a:r>
            <a:r>
              <a:rPr lang="en-US" dirty="0"/>
              <a:t>as </a:t>
            </a:r>
            <a:r>
              <a:rPr lang="en-US" dirty="0" smtClean="0"/>
              <a:t>a plain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expression </a:t>
            </a:r>
            <a:r>
              <a:rPr lang="en-US" b="1" dirty="0" smtClean="0"/>
              <a:t>	</a:t>
            </a:r>
          </a:p>
          <a:p>
            <a:r>
              <a:rPr lang="en-US" dirty="0" smtClean="0"/>
              <a:t>Can produce a non-</a:t>
            </a:r>
            <a:r>
              <a:rPr lang="en-US" dirty="0" err="1" smtClean="0"/>
              <a:t>boolean</a:t>
            </a:r>
            <a:r>
              <a:rPr lang="en-US" dirty="0" smtClean="0"/>
              <a:t> value; evaluated as a Groovy truth</a:t>
            </a:r>
          </a:p>
          <a:p>
            <a:pPr lvl="1"/>
            <a:r>
              <a:rPr lang="en-US" dirty="0"/>
              <a:t>Non-empty </a:t>
            </a:r>
            <a:r>
              <a:rPr lang="en-US" dirty="0" smtClean="0"/>
              <a:t>Collections </a:t>
            </a:r>
            <a:r>
              <a:rPr lang="en-US" dirty="0"/>
              <a:t>and arrays are </a:t>
            </a:r>
            <a:r>
              <a:rPr lang="en-US" dirty="0" smtClean="0"/>
              <a:t>true</a:t>
            </a:r>
            <a:endParaRPr lang="en-US" dirty="0"/>
          </a:p>
          <a:p>
            <a:pPr lvl="1"/>
            <a:r>
              <a:rPr lang="en-US" dirty="0"/>
              <a:t>Non-zero numbers are </a:t>
            </a:r>
            <a:r>
              <a:rPr lang="en-US" dirty="0" smtClean="0"/>
              <a:t>true</a:t>
            </a:r>
          </a:p>
          <a:p>
            <a:pPr lvl="1"/>
            <a:r>
              <a:rPr lang="en-US" dirty="0"/>
              <a:t>Non-null object references are coerced to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3812" y="4495800"/>
            <a:ext cx="8763000" cy="20867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condition (groovy power assert)</a:t>
            </a:r>
          </a:p>
          <a:p>
            <a:pPr>
              <a:lnSpc>
                <a:spcPct val="90000"/>
              </a:lnSpc>
            </a:pPr>
            <a:endParaRPr lang="en-US" sz="1600" i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not satisfied:</a:t>
            </a:r>
          </a:p>
          <a:p>
            <a:pPr>
              <a:lnSpc>
                <a:spcPct val="90000"/>
              </a:lnSpc>
            </a:pP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 == 7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         |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         false</a:t>
            </a:r>
          </a:p>
          <a:p>
            <a:pPr>
              <a:lnSpc>
                <a:spcPct val="90000"/>
              </a:lnSpc>
            </a:pP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6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SomeSpec.someFeature</a:t>
            </a: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(Script1.groovy:#) </a:t>
            </a:r>
          </a:p>
        </p:txBody>
      </p:sp>
    </p:spTree>
    <p:extLst>
      <p:ext uri="{BB962C8B-B14F-4D97-AF65-F5344CB8AC3E}">
        <p14:creationId xmlns:p14="http://schemas.microsoft.com/office/powerpoint/2010/main" val="8213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897</Words>
  <Application>Microsoft Office PowerPoint</Application>
  <PresentationFormat>Custom</PresentationFormat>
  <Paragraphs>218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Courier New</vt:lpstr>
      <vt:lpstr>Continental North America 16x9</vt:lpstr>
      <vt:lpstr>Unit testing</vt:lpstr>
      <vt:lpstr>PowerPoint Presentation</vt:lpstr>
      <vt:lpstr>Unit testing concepts</vt:lpstr>
      <vt:lpstr>Problems with junit</vt:lpstr>
      <vt:lpstr>PowerPoint Presentation</vt:lpstr>
      <vt:lpstr>Why spock?</vt:lpstr>
      <vt:lpstr>Spock test class</vt:lpstr>
      <vt:lpstr>simple spock test class</vt:lpstr>
      <vt:lpstr>condition</vt:lpstr>
      <vt:lpstr>Interaction</vt:lpstr>
      <vt:lpstr>Interaction continued</vt:lpstr>
      <vt:lpstr>PowerPoint Presentation</vt:lpstr>
      <vt:lpstr>Setup: block</vt:lpstr>
      <vt:lpstr>Cleanup: block</vt:lpstr>
      <vt:lpstr>Expect: block</vt:lpstr>
      <vt:lpstr>when: then: block</vt:lpstr>
      <vt:lpstr>where: block</vt:lpstr>
      <vt:lpstr>where: block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2016-03-26T09:21:04Z</dcterms:created>
  <dcterms:modified xsi:type="dcterms:W3CDTF">2016-04-01T00:51:52Z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