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5" r:id="rId4"/>
    <p:sldId id="304" r:id="rId5"/>
    <p:sldId id="306" r:id="rId6"/>
    <p:sldId id="307" r:id="rId7"/>
    <p:sldId id="308" r:id="rId8"/>
    <p:sldId id="309" r:id="rId9"/>
    <p:sldId id="318" r:id="rId10"/>
    <p:sldId id="315" r:id="rId11"/>
    <p:sldId id="316" r:id="rId12"/>
    <p:sldId id="317" r:id="rId13"/>
    <p:sldId id="310" r:id="rId14"/>
    <p:sldId id="305" r:id="rId15"/>
    <p:sldId id="312" r:id="rId16"/>
    <p:sldId id="313" r:id="rId17"/>
    <p:sldId id="314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218-6C08-59C7-BFF1-988E2011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39ED-A22C-2261-3B4D-4DC3201E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EE0B-D8FC-FE0D-53BC-FD5CEFE3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7188-D113-0C93-1EEF-1225149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E31C-4018-6DEF-9121-34B464BA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90B0-F3C0-0C37-082C-A9EF3D11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B7077-BEDB-7733-4116-E27BCF07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DEC8-B08C-9AEA-BB40-5273F0F5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C284-12B2-1DED-77E4-25DADA87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F218-C5A5-98DC-793F-38817BA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32B45-2C97-0AE4-974E-D94721BE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5AF4-28FB-8780-FDD7-19CA4CA7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FBBD-A5EE-5AAC-79F6-F22CBA2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0C5E-C995-C60B-A7D3-3A234226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9B3C-DFEF-7A72-18AE-6D2723E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2AAC-533C-7600-6865-6E4E9081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09BD-178C-3CCD-5EEA-8D586715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F3AA-E553-29E9-2935-00D20F8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7EF-05E7-8506-9883-F8CE19FA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3AD-0363-00C3-D6A1-8FA384C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A37-D2EC-98B0-5DFD-47F0C29B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A29E-73FE-2CE0-EEB2-A1F2D3F1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89F3-A158-6C15-47E0-47D3A222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C775-F235-E6A4-17B4-46A1E7B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3B04-8677-159D-F9E8-B26653D4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5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88D-1BFF-ABEE-E7E2-6FB7E0D7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4C5B-8492-BBAC-A519-94D91A01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9F06-152A-2300-412C-058557C21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E63E-23DF-9F58-97FD-04C621D0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456D-21FB-5FAD-0BB9-7FCA3D2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9CBF-61DB-2EEE-50B8-2F3E295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4846-1B09-5F41-4503-8B2E8F1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3381-81F3-5859-9967-73F257A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97-9B7B-C698-4910-72855DF1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C63E-77A0-2E15-2C33-FAFC543B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BF65B-D2CD-92E0-7B10-7BF56401E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6E409-D598-2E0D-6474-E927A91E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17D7-D6D9-5341-D014-20E02164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97D03-55F7-5B9A-7276-70985A43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BE1-4488-4A73-5F9B-8FC1C49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05C2-D4AE-BAB7-73FB-4C83C0BD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80EC1-5559-4EF7-4FF2-7578D05E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7BFE-6D91-B1CB-753A-9440516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DA1BD-C866-DC16-5500-0F2ACDBE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D825-8291-47E0-A9F6-0C3B894A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A466-9403-3674-14F2-E7FC5492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549A-FED3-F0FD-CE6D-96F29A19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909-3B67-056E-2234-3930EB2E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D2A53-D359-8903-4FCB-79E84F05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64F2-D00B-A373-2BA1-DC3A9F38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87A5-CF70-9C2F-D19C-F910D5D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159A-E2FC-0A05-01AB-5C2A4F4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CE80-5F6E-71BB-FCAB-9647BA84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64A22-494C-71EA-F440-49B47DA3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BEEF-559B-EFD6-FCDD-E92108645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3FA6-4945-3C4E-011E-0731E7D8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ACFC-8680-29E5-7673-3B072AA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E1C12-71E4-703A-3EFA-247C48D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227FE-95F1-4CBF-3209-91D7C8A0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0012-89EA-87B8-FBF6-BC76A4591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5B85-E616-4D44-940C-7B8DB38C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9607-6441-44F7-83B2-2963D907D02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92D2-8D49-43C1-1734-ACB4116C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E727-FA98-3033-7610-C0908D5FD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C53D-1B28-41FE-B273-94D6BA31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ent-anywhere.github.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C0F-7CED-A3BB-2C20-0AAEE7A93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 Anywhere</a:t>
            </a:r>
            <a:br>
              <a:rPr lang="en-US" dirty="0"/>
            </a:br>
            <a:r>
              <a:rPr lang="en-US" dirty="0"/>
              <a:t>Week 8 Report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252A-9EBE-5C3D-E847-37ACEC0B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Karl Miller Presenting</a:t>
            </a:r>
          </a:p>
          <a:p>
            <a:r>
              <a:rPr lang="en-US" dirty="0"/>
              <a:t>3/20/2023</a:t>
            </a:r>
          </a:p>
        </p:txBody>
      </p:sp>
    </p:spTree>
    <p:extLst>
      <p:ext uri="{BB962C8B-B14F-4D97-AF65-F5344CB8AC3E}">
        <p14:creationId xmlns:p14="http://schemas.microsoft.com/office/powerpoint/2010/main" val="17154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444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also needed to add a way for users to report comments.</a:t>
            </a:r>
          </a:p>
          <a:p>
            <a:endParaRPr lang="en-US" dirty="0"/>
          </a:p>
          <a:p>
            <a:r>
              <a:rPr lang="en-US" dirty="0"/>
              <a:t>On the right is pictured the current user interface for submitting a comment report.</a:t>
            </a:r>
          </a:p>
          <a:p>
            <a:endParaRPr lang="en-US" dirty="0"/>
          </a:p>
          <a:p>
            <a:r>
              <a:rPr lang="en-US" dirty="0"/>
              <a:t>As with reply, clicking the “Report” button shows a few input items and labels needed to submit a new report. Clicking “Report” again hides that area.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F8AA5-D9E7-CEE2-8498-65F0B9A8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817610"/>
            <a:ext cx="5383724" cy="55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8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444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4178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interesting aspect of many of our UI elements are the way they handle event listeners. In their base classes, they maintain a data structure that references all listeners which have been added. When a listener is added using the super call to </a:t>
            </a:r>
            <a:r>
              <a:rPr lang="en-US" dirty="0" err="1">
                <a:solidFill>
                  <a:srgbClr val="FFFF00"/>
                </a:solidFill>
              </a:rPr>
              <a:t>clickListen</a:t>
            </a:r>
            <a:r>
              <a:rPr lang="en-US" dirty="0"/>
              <a:t>, the listener, target element, and event type are all added to this array.</a:t>
            </a:r>
          </a:p>
          <a:p>
            <a:endParaRPr lang="en-US" dirty="0"/>
          </a:p>
          <a:p>
            <a:r>
              <a:rPr lang="en-US" dirty="0"/>
              <a:t>This is important for when we want to destroy the UI element. If we don’t clean up the listeners, they could eventually slow down the front end as they aggregate.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A0301-A6A2-8162-0A6C-BFD8A314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79" y="1414311"/>
            <a:ext cx="7532821" cy="53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444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4178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maintaining references to all applied listeners, we can destroy those listeners along with our element if necessary. </a:t>
            </a:r>
            <a:r>
              <a:rPr lang="en-US" dirty="0" err="1">
                <a:solidFill>
                  <a:srgbClr val="FFFF00"/>
                </a:solidFill>
              </a:rPr>
              <a:t>UIInput.destroy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pictured to the right.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When we have nested sections that create their own listeners, we must override destroy and call destroy on all sub-sections as well. </a:t>
            </a:r>
            <a:r>
              <a:rPr lang="en-US" dirty="0" err="1">
                <a:solidFill>
                  <a:srgbClr val="FFFF00"/>
                </a:solidFill>
              </a:rPr>
              <a:t>CafeComment.destroy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pictured to the right.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CafeComment</a:t>
            </a:r>
            <a:r>
              <a:rPr lang="en-US" dirty="0" err="1"/>
              <a:t>s</a:t>
            </a:r>
            <a:r>
              <a:rPr lang="en-US" dirty="0"/>
              <a:t> in particular get destroyed often as the user changes pages.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F787F-6654-48A5-A0F0-C4F384FA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179731"/>
            <a:ext cx="6041900" cy="19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1C08F-495C-C7BA-4D98-994A58A9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85" y="3851480"/>
            <a:ext cx="7366097" cy="16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381-2B53-5E16-51D1-39681128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 Button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B807-05F4-480C-D9F5-26C63B63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The buttons we used for navigating between </a:t>
            </a:r>
            <a:r>
              <a:rPr lang="en-US" dirty="0" err="1"/>
              <a:t>CafeWindows</a:t>
            </a:r>
            <a:r>
              <a:rPr lang="en-US" dirty="0"/>
              <a:t> were ugly and took up too much space, and didn’t stack well.</a:t>
            </a:r>
          </a:p>
          <a:p>
            <a:pPr marL="342900" indent="-342900">
              <a:buFontTx/>
              <a:buChar char="-"/>
            </a:pPr>
            <a:r>
              <a:rPr lang="en-US" dirty="0"/>
              <a:t>We decided to go with a classic Hamburger button.</a:t>
            </a:r>
          </a:p>
        </p:txBody>
      </p:sp>
    </p:spTree>
    <p:extLst>
      <p:ext uri="{BB962C8B-B14F-4D97-AF65-F5344CB8AC3E}">
        <p14:creationId xmlns:p14="http://schemas.microsoft.com/office/powerpoint/2010/main" val="8472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C53-DD8E-BDA7-AA81-28C3093B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318EE-4BC3-B637-B561-633EDDCC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3429000"/>
            <a:ext cx="6421360" cy="3046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7E359-EEB9-EF73-8041-8338A8E489E3}"/>
              </a:ext>
            </a:extLst>
          </p:cNvPr>
          <p:cNvSpPr txBox="1"/>
          <p:nvPr/>
        </p:nvSpPr>
        <p:spPr>
          <a:xfrm>
            <a:off x="10033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old navigation buttons are shown below. As the number of buttons grow, it looks like a chaotic filing system.</a:t>
            </a:r>
          </a:p>
          <a:p>
            <a:endParaRPr lang="en-US" dirty="0"/>
          </a:p>
          <a:p>
            <a:r>
              <a:rPr lang="en-US" dirty="0"/>
              <a:t>It also leaves large amounts of blank space when there are an odd number of buttons. </a:t>
            </a:r>
          </a:p>
        </p:txBody>
      </p:sp>
    </p:spTree>
    <p:extLst>
      <p:ext uri="{BB962C8B-B14F-4D97-AF65-F5344CB8AC3E}">
        <p14:creationId xmlns:p14="http://schemas.microsoft.com/office/powerpoint/2010/main" val="91266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C53-DD8E-BDA7-AA81-28C3093B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/>
              <a:t>Hamburger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7E359-EEB9-EF73-8041-8338A8E489E3}"/>
              </a:ext>
            </a:extLst>
          </p:cNvPr>
          <p:cNvSpPr txBox="1"/>
          <p:nvPr/>
        </p:nvSpPr>
        <p:spPr>
          <a:xfrm>
            <a:off x="10033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navigation system is a classic hamburger drop down. Users can toggle it to show or hide the navigation links.</a:t>
            </a:r>
          </a:p>
          <a:p>
            <a:endParaRPr lang="en-US" dirty="0"/>
          </a:p>
          <a:p>
            <a:r>
              <a:rPr lang="en-US" dirty="0"/>
              <a:t>The new button also has the CSS </a:t>
            </a:r>
            <a:r>
              <a:rPr lang="en-US" dirty="0" err="1"/>
              <a:t>position:”fixed</a:t>
            </a:r>
            <a:r>
              <a:rPr lang="en-US" dirty="0"/>
              <a:t>” so that it always remains at the same position in the page, no matter how far down the user scrolls. That way, they don’t have to scroll up to navigate.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C7DDC-E882-1293-7990-28140EF1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91" y="3147808"/>
            <a:ext cx="5205709" cy="35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C53-DD8E-BDA7-AA81-28C3093B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/>
              <a:t>Hamburger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7E359-EEB9-EF73-8041-8338A8E489E3}"/>
              </a:ext>
            </a:extLst>
          </p:cNvPr>
          <p:cNvSpPr txBox="1"/>
          <p:nvPr/>
        </p:nvSpPr>
        <p:spPr>
          <a:xfrm>
            <a:off x="609600" y="1346200"/>
            <a:ext cx="5464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was relatively simple. It was functionalized to keep the navbar constructor from being too chaotic.</a:t>
            </a:r>
          </a:p>
          <a:p>
            <a:endParaRPr lang="en-US" dirty="0"/>
          </a:p>
          <a:p>
            <a:r>
              <a:rPr lang="en-US" dirty="0"/>
              <a:t>The new navigation system is a classic hamburger drop down. Users can toggle it to show or hide the navigation links.</a:t>
            </a:r>
          </a:p>
          <a:p>
            <a:endParaRPr lang="en-US" dirty="0"/>
          </a:p>
          <a:p>
            <a:r>
              <a:rPr lang="en-US" dirty="0"/>
              <a:t>The new button also has the CSS </a:t>
            </a:r>
            <a:r>
              <a:rPr lang="en-US" dirty="0" err="1"/>
              <a:t>position:”fixed</a:t>
            </a:r>
            <a:r>
              <a:rPr lang="en-US" dirty="0"/>
              <a:t>” so that it always remains at the same position in the page, no matter how far down the user scrolls. That way, they don’t have to scroll up to navigate.</a:t>
            </a:r>
          </a:p>
          <a:p>
            <a:endParaRPr lang="en-US" dirty="0"/>
          </a:p>
          <a:p>
            <a:r>
              <a:rPr lang="en-US" dirty="0"/>
              <a:t>It returns the nav and the container for the nav buttons so the constructor can do what it needs to 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3247B-67D8-BDBB-BD1E-3CB6A6A3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99" y="814107"/>
            <a:ext cx="6074201" cy="55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C53-DD8E-BDA7-AA81-28C3093B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/>
              <a:t>Hamburger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7E359-EEB9-EF73-8041-8338A8E489E3}"/>
              </a:ext>
            </a:extLst>
          </p:cNvPr>
          <p:cNvSpPr txBox="1"/>
          <p:nvPr/>
        </p:nvSpPr>
        <p:spPr>
          <a:xfrm>
            <a:off x="609600" y="1346200"/>
            <a:ext cx="5464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/ Typescript has a nifty feature called </a:t>
            </a:r>
            <a:r>
              <a:rPr lang="en-US" dirty="0" err="1"/>
              <a:t>destructuring</a:t>
            </a:r>
            <a:r>
              <a:rPr lang="en-US" dirty="0"/>
              <a:t> assignment. </a:t>
            </a:r>
          </a:p>
          <a:p>
            <a:endParaRPr lang="en-US" dirty="0"/>
          </a:p>
          <a:p>
            <a:r>
              <a:rPr lang="en-US" dirty="0"/>
              <a:t>You can initialize variables to array elements, as shown to the right here.</a:t>
            </a:r>
          </a:p>
          <a:p>
            <a:endParaRPr lang="en-US" dirty="0"/>
          </a:p>
          <a:p>
            <a:r>
              <a:rPr lang="en-US" dirty="0"/>
              <a:t>It makes returning multiple variables as an array much more readable.</a:t>
            </a:r>
          </a:p>
          <a:p>
            <a:endParaRPr lang="en-US" dirty="0"/>
          </a:p>
          <a:p>
            <a:r>
              <a:rPr lang="en-US" dirty="0"/>
              <a:t>The first element returned is the button which toggles the drop-down menu. The second is the container for buttons. These are used in the constructor to build the nav menu, in essentially the same way it was built before.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F65A1-5495-63FE-6978-3F230BDF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13" y="1784315"/>
            <a:ext cx="5086591" cy="742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9BFCE-2F15-9D6A-D69E-3F68F0E9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13" y="2801840"/>
            <a:ext cx="5326692" cy="11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45A65C-7016-FBFD-917A-9E986B48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86" y="276225"/>
            <a:ext cx="5157787" cy="1325563"/>
          </a:xfrm>
        </p:spPr>
        <p:txBody>
          <a:bodyPr/>
          <a:lstStyle/>
          <a:p>
            <a:r>
              <a:rPr lang="en-US" dirty="0"/>
              <a:t>New Gantt Chart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116A8-404E-4488-097D-1E18966E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360" y="1485901"/>
            <a:ext cx="11151754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allocated more time for “Write methods and test methods” and less to cloud deployment.</a:t>
            </a:r>
          </a:p>
          <a:p>
            <a:r>
              <a:rPr lang="en-US" dirty="0"/>
              <a:t>We need to average 3-4 pipelines per week to meet our target now.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EAEAE-61D7-F10E-457D-70ED7B77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2587625"/>
            <a:ext cx="98393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1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45A65C-7016-FBFD-917A-9E986B48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86" y="276225"/>
            <a:ext cx="7951114" cy="1325563"/>
          </a:xfrm>
        </p:spPr>
        <p:txBody>
          <a:bodyPr/>
          <a:lstStyle/>
          <a:p>
            <a:r>
              <a:rPr lang="en-US" dirty="0" err="1"/>
              <a:t>Devlog</a:t>
            </a:r>
            <a:r>
              <a:rPr lang="en-US" dirty="0"/>
              <a:t> videos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0116A8-404E-4488-097D-1E18966E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360" y="1485900"/>
            <a:ext cx="11151754" cy="4571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 created a video of </a:t>
            </a:r>
            <a:r>
              <a:rPr lang="en-US"/>
              <a:t>some development</a:t>
            </a:r>
          </a:p>
          <a:p>
            <a:r>
              <a:rPr lang="en-US"/>
              <a:t>See </a:t>
            </a:r>
            <a:r>
              <a:rPr lang="en-US" dirty="0">
                <a:hlinkClick r:id="rId2"/>
              </a:rPr>
              <a:t>https://comment-anywhere.github.io</a:t>
            </a:r>
            <a:r>
              <a:rPr lang="en-US" dirty="0"/>
              <a:t> week 8 update</a:t>
            </a:r>
          </a:p>
        </p:txBody>
      </p:sp>
    </p:spTree>
    <p:extLst>
      <p:ext uri="{BB962C8B-B14F-4D97-AF65-F5344CB8AC3E}">
        <p14:creationId xmlns:p14="http://schemas.microsoft.com/office/powerpoint/2010/main" val="302537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D381-2B53-5E16-51D1-39681128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Reports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B807-05F4-480C-D9F5-26C63B63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The data a moderator needs to see is different from what is optimally stored in the database.</a:t>
            </a:r>
          </a:p>
          <a:p>
            <a:pPr marL="342900" indent="-342900">
              <a:buFontTx/>
              <a:buChar char="-"/>
            </a:pPr>
            <a:r>
              <a:rPr lang="en-US" dirty="0"/>
              <a:t>Once again, data transformations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5314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E126CA-3ACD-90E6-A73F-D3FD4386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2" y="1748683"/>
            <a:ext cx="4150790" cy="472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9CC0B-8CFA-EAC3-48B3-9832C2F9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82" y="1224270"/>
            <a:ext cx="6483226" cy="2254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300955-53A3-450A-5E40-31ACF04AE68C}"/>
              </a:ext>
            </a:extLst>
          </p:cNvPr>
          <p:cNvSpPr txBox="1"/>
          <p:nvPr/>
        </p:nvSpPr>
        <p:spPr>
          <a:xfrm>
            <a:off x="5393582" y="4386470"/>
            <a:ext cx="58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more complex and specific server-client communication entity compared to the raw data in the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310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E126CA-3ACD-90E6-A73F-D3FD4386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2" y="1748683"/>
            <a:ext cx="4150790" cy="472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9CC0B-8CFA-EAC3-48B3-9832C2F9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82" y="1224270"/>
            <a:ext cx="6483226" cy="2254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2D9D97-A898-F7BD-0712-2F723C99901F}"/>
              </a:ext>
            </a:extLst>
          </p:cNvPr>
          <p:cNvCxnSpPr/>
          <p:nvPr/>
        </p:nvCxnSpPr>
        <p:spPr>
          <a:xfrm flipV="1">
            <a:off x="4279900" y="1748683"/>
            <a:ext cx="1244600" cy="201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B0B89-FA4F-C251-CF43-E73FEF7F6552}"/>
              </a:ext>
            </a:extLst>
          </p:cNvPr>
          <p:cNvCxnSpPr/>
          <p:nvPr/>
        </p:nvCxnSpPr>
        <p:spPr>
          <a:xfrm flipV="1">
            <a:off x="4279900" y="2006600"/>
            <a:ext cx="1244600" cy="207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489E4F-0987-2A5B-3541-459FCB382AF0}"/>
              </a:ext>
            </a:extLst>
          </p:cNvPr>
          <p:cNvCxnSpPr/>
          <p:nvPr/>
        </p:nvCxnSpPr>
        <p:spPr>
          <a:xfrm flipV="1">
            <a:off x="4465982" y="2540000"/>
            <a:ext cx="1198218" cy="250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EFF50-5580-0763-D316-424BA590B94F}"/>
              </a:ext>
            </a:extLst>
          </p:cNvPr>
          <p:cNvCxnSpPr/>
          <p:nvPr/>
        </p:nvCxnSpPr>
        <p:spPr>
          <a:xfrm flipV="1">
            <a:off x="4279900" y="2794000"/>
            <a:ext cx="1384300" cy="250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ECCDE-4A53-DF20-7C14-4F891B0B1732}"/>
              </a:ext>
            </a:extLst>
          </p:cNvPr>
          <p:cNvCxnSpPr>
            <a:cxnSpLocks/>
          </p:cNvCxnSpPr>
          <p:nvPr/>
        </p:nvCxnSpPr>
        <p:spPr>
          <a:xfrm flipV="1">
            <a:off x="4237632" y="3035300"/>
            <a:ext cx="1426568" cy="2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79F982-11F0-E709-2C79-C76AB52C3F1D}"/>
              </a:ext>
            </a:extLst>
          </p:cNvPr>
          <p:cNvSpPr txBox="1"/>
          <p:nvPr/>
        </p:nvSpPr>
        <p:spPr>
          <a:xfrm>
            <a:off x="5778500" y="4044950"/>
            <a:ext cx="598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ID, </a:t>
            </a:r>
            <a:r>
              <a:rPr lang="en-US" dirty="0" err="1"/>
              <a:t>ReportingUserID</a:t>
            </a:r>
            <a:r>
              <a:rPr lang="en-US" dirty="0"/>
              <a:t>, Reason, </a:t>
            </a:r>
            <a:r>
              <a:rPr lang="en-US" dirty="0" err="1"/>
              <a:t>ActionTaken</a:t>
            </a:r>
            <a:r>
              <a:rPr lang="en-US" dirty="0"/>
              <a:t>, and </a:t>
            </a:r>
            <a:r>
              <a:rPr lang="en-US" dirty="0" err="1"/>
              <a:t>TimeCreated</a:t>
            </a:r>
            <a:r>
              <a:rPr lang="en-US" dirty="0"/>
              <a:t> are all directly ascertainable from the table row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FD0109-B725-8880-60F6-46AD2C35AC05}"/>
              </a:ext>
            </a:extLst>
          </p:cNvPr>
          <p:cNvCxnSpPr/>
          <p:nvPr/>
        </p:nvCxnSpPr>
        <p:spPr>
          <a:xfrm>
            <a:off x="4465982" y="4368115"/>
            <a:ext cx="1782418" cy="10928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58C568-7942-354E-B7CA-1699B66FB90A}"/>
              </a:ext>
            </a:extLst>
          </p:cNvPr>
          <p:cNvCxnSpPr/>
          <p:nvPr/>
        </p:nvCxnSpPr>
        <p:spPr>
          <a:xfrm>
            <a:off x="4465982" y="4691281"/>
            <a:ext cx="1630018" cy="10364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94FD54-DC82-56EF-143A-41C082622A42}"/>
              </a:ext>
            </a:extLst>
          </p:cNvPr>
          <p:cNvCxnSpPr>
            <a:cxnSpLocks/>
          </p:cNvCxnSpPr>
          <p:nvPr/>
        </p:nvCxnSpPr>
        <p:spPr>
          <a:xfrm flipV="1">
            <a:off x="4652064" y="6017600"/>
            <a:ext cx="1329636" cy="332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70FBA6-8330-AA58-55E7-ACEEA61B13FE}"/>
              </a:ext>
            </a:extLst>
          </p:cNvPr>
          <p:cNvSpPr txBox="1"/>
          <p:nvPr/>
        </p:nvSpPr>
        <p:spPr>
          <a:xfrm>
            <a:off x="6642811" y="5295900"/>
            <a:ext cx="50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Comment, Username, and Domain require additional queries, however</a:t>
            </a:r>
          </a:p>
        </p:txBody>
      </p:sp>
    </p:spTree>
    <p:extLst>
      <p:ext uri="{BB962C8B-B14F-4D97-AF65-F5344CB8AC3E}">
        <p14:creationId xmlns:p14="http://schemas.microsoft.com/office/powerpoint/2010/main" val="18101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890D4-E945-C62F-C4F2-4385F697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4" y="1347582"/>
            <a:ext cx="4665866" cy="4727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447B2-28DB-0863-A804-520B62B8B72B}"/>
              </a:ext>
            </a:extLst>
          </p:cNvPr>
          <p:cNvSpPr txBox="1"/>
          <p:nvPr/>
        </p:nvSpPr>
        <p:spPr>
          <a:xfrm>
            <a:off x="5384800" y="1879600"/>
            <a:ext cx="651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base query for getting the rows of comment reports.</a:t>
            </a:r>
          </a:p>
          <a:p>
            <a:endParaRPr lang="en-US" dirty="0"/>
          </a:p>
          <a:p>
            <a:r>
              <a:rPr lang="en-US" dirty="0"/>
              <a:t>The important thing is that it can filter on domain, which requires  2 joins.</a:t>
            </a:r>
          </a:p>
          <a:p>
            <a:endParaRPr lang="en-US" dirty="0"/>
          </a:p>
          <a:p>
            <a:r>
              <a:rPr lang="en-US" dirty="0"/>
              <a:t>That’s because ‘domain’ is only first accessible in the “Paths” table, and we need to first get the Comment row to find the </a:t>
            </a:r>
            <a:r>
              <a:rPr lang="en-US" dirty="0" err="1"/>
              <a:t>path_id</a:t>
            </a:r>
            <a:r>
              <a:rPr lang="en-US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F505F0-D4D3-C88E-474A-2A67A2F08CAA}"/>
              </a:ext>
            </a:extLst>
          </p:cNvPr>
          <p:cNvCxnSpPr>
            <a:cxnSpLocks/>
          </p:cNvCxnSpPr>
          <p:nvPr/>
        </p:nvCxnSpPr>
        <p:spPr>
          <a:xfrm flipH="1">
            <a:off x="2705100" y="3136900"/>
            <a:ext cx="2781300" cy="21209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B29A0-66FB-5B2C-22C6-0980C59C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888165"/>
            <a:ext cx="6020640" cy="598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164260" y="1498600"/>
            <a:ext cx="566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run a more complex </a:t>
            </a:r>
            <a:r>
              <a:rPr lang="en-US" dirty="0" err="1"/>
              <a:t>postgres</a:t>
            </a:r>
            <a:r>
              <a:rPr lang="en-US" dirty="0"/>
              <a:t> query using more inner joins to populate the </a:t>
            </a:r>
            <a:r>
              <a:rPr lang="en-US" dirty="0" err="1">
                <a:solidFill>
                  <a:srgbClr val="FFFF00"/>
                </a:solidFill>
              </a:rPr>
              <a:t>generated.GetAllCommentReportsRow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more closely like the final </a:t>
            </a:r>
            <a:r>
              <a:rPr lang="en-US" dirty="0" err="1">
                <a:solidFill>
                  <a:srgbClr val="FFFF00"/>
                </a:solidFill>
              </a:rPr>
              <a:t>communication.CommentReport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Rather than write a complex query with many joins, I instead reused functions I had already written such as </a:t>
            </a:r>
            <a:r>
              <a:rPr lang="en-US" dirty="0" err="1">
                <a:solidFill>
                  <a:srgbClr val="FFFF00"/>
                </a:solidFill>
              </a:rPr>
              <a:t>transformGeneratedCommentToCommunicationComment</a:t>
            </a:r>
            <a:r>
              <a:rPr lang="en-US" dirty="0"/>
              <a:t> to get the same result.</a:t>
            </a:r>
          </a:p>
          <a:p>
            <a:endParaRPr lang="en-US" dirty="0"/>
          </a:p>
          <a:p>
            <a:r>
              <a:rPr lang="en-US" dirty="0"/>
              <a:t>This is more reliable, especially if there are any schema changes down the road. It’s also more readable. </a:t>
            </a:r>
          </a:p>
          <a:p>
            <a:endParaRPr lang="en-US" dirty="0"/>
          </a:p>
          <a:p>
            <a:r>
              <a:rPr lang="en-US" dirty="0"/>
              <a:t>I did not test if it was faster, but it will certainly terminate earlier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10718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533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some boilerplate repetition, however.</a:t>
            </a:r>
          </a:p>
          <a:p>
            <a:endParaRPr lang="en-US" dirty="0"/>
          </a:p>
          <a:p>
            <a:r>
              <a:rPr lang="en-US" dirty="0"/>
              <a:t>There are two </a:t>
            </a:r>
            <a:r>
              <a:rPr lang="en-US" dirty="0" err="1"/>
              <a:t>sql</a:t>
            </a:r>
            <a:r>
              <a:rPr lang="en-US" dirty="0"/>
              <a:t> queries used, one for providing all </a:t>
            </a:r>
            <a:r>
              <a:rPr lang="en-US" dirty="0" err="1">
                <a:solidFill>
                  <a:srgbClr val="FFFF00"/>
                </a:solidFill>
              </a:rPr>
              <a:t>CommentReport</a:t>
            </a:r>
            <a:r>
              <a:rPr lang="en-US" dirty="0" err="1"/>
              <a:t>s</a:t>
            </a:r>
            <a:r>
              <a:rPr lang="en-US" dirty="0"/>
              <a:t> and one for providing reports filtered for a particular domain. Though the returned objects, an array of </a:t>
            </a:r>
            <a:r>
              <a:rPr lang="en-US" dirty="0" err="1">
                <a:solidFill>
                  <a:srgbClr val="FFFF00"/>
                </a:solidFill>
              </a:rPr>
              <a:t>generated.GetCommentReportsForDomainRow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FFFF00"/>
                </a:solidFill>
              </a:rPr>
              <a:t>generated.GetAllCommentReportsRow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have identical fields, I had to copy paste the same function for transforming each of them.</a:t>
            </a:r>
          </a:p>
          <a:p>
            <a:endParaRPr lang="en-US" dirty="0"/>
          </a:p>
          <a:p>
            <a:r>
              <a:rPr lang="en-US" dirty="0"/>
              <a:t>I may clean this up in a future refactor by providing an interface. For now, it shows a minor downside to using generated code; the code generator can’t identify abstraction-optimizations.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47A8E-1D39-C06A-39B2-F97DA48B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02" y="850065"/>
            <a:ext cx="6258798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1103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below is an example of a server response of a successful test, prior to user-interface implementation. It is logged in the browser console.</a:t>
            </a:r>
          </a:p>
          <a:p>
            <a:endParaRPr lang="en-US" dirty="0"/>
          </a:p>
          <a:p>
            <a:r>
              <a:rPr lang="en-US" dirty="0"/>
              <a:t>It shows the server correctly responding with an array of </a:t>
            </a:r>
            <a:r>
              <a:rPr lang="en-US" dirty="0" err="1">
                <a:solidFill>
                  <a:srgbClr val="FFFF00"/>
                </a:solidFill>
              </a:rPr>
              <a:t>communication.CommentReport</a:t>
            </a:r>
            <a:r>
              <a:rPr lang="en-US" dirty="0" err="1"/>
              <a:t>s</a:t>
            </a:r>
            <a:r>
              <a:rPr lang="en-US" dirty="0"/>
              <a:t> that have been built from database data.</a:t>
            </a:r>
          </a:p>
          <a:p>
            <a:endParaRPr lang="en-US" dirty="0"/>
          </a:p>
          <a:p>
            <a:r>
              <a:rPr lang="en-US" dirty="0"/>
              <a:t>As with all server responses, it also provides the front end with an updated token every time they communicate.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9E2CF-355F-DBA1-F85F-E2F3AB04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34" y="3984732"/>
            <a:ext cx="9118398" cy="27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C7F3DD4-3FFB-436B-2FB0-EBD7B7A24EC0}"/>
              </a:ext>
            </a:extLst>
          </p:cNvPr>
          <p:cNvSpPr txBox="1"/>
          <p:nvPr/>
        </p:nvSpPr>
        <p:spPr>
          <a:xfrm>
            <a:off x="596348" y="357809"/>
            <a:ext cx="604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Transforming </a:t>
            </a:r>
            <a:r>
              <a:rPr lang="en-US" sz="3600" dirty="0" err="1"/>
              <a:t>CommentReports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CE7B-4E26-0083-0AE2-D686E4350BF2}"/>
              </a:ext>
            </a:extLst>
          </p:cNvPr>
          <p:cNvSpPr txBox="1"/>
          <p:nvPr/>
        </p:nvSpPr>
        <p:spPr>
          <a:xfrm>
            <a:off x="266700" y="1498600"/>
            <a:ext cx="1103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below is an example of the current UI for viewing </a:t>
            </a:r>
            <a:r>
              <a:rPr lang="en-US" dirty="0" err="1"/>
              <a:t>CommentReports</a:t>
            </a:r>
            <a:r>
              <a:rPr lang="en-US" dirty="0"/>
              <a:t>, designed by Luke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D2DBC-432C-4575-3E0E-06D498DB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8" y="3799444"/>
            <a:ext cx="36576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4E6925-AC04-878E-9776-1399F629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3787300"/>
            <a:ext cx="3619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EB8842-8105-32BD-DB82-4414181B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152" y="3269774"/>
            <a:ext cx="36385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8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1081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Comment Anywhere Week 8 Report </vt:lpstr>
      <vt:lpstr>Comment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Hamburger Button</vt:lpstr>
      <vt:lpstr>Hamburger Button</vt:lpstr>
      <vt:lpstr>Hamburger Button</vt:lpstr>
      <vt:lpstr>Hamburger Button</vt:lpstr>
      <vt:lpstr>Hamburger Button</vt:lpstr>
      <vt:lpstr>New Gantt Chart</vt:lpstr>
      <vt:lpstr>Devlog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Miller</dc:creator>
  <cp:lastModifiedBy>Karl Miller</cp:lastModifiedBy>
  <cp:revision>132</cp:revision>
  <dcterms:created xsi:type="dcterms:W3CDTF">2023-01-27T21:28:01Z</dcterms:created>
  <dcterms:modified xsi:type="dcterms:W3CDTF">2023-03-20T02:12:40Z</dcterms:modified>
</cp:coreProperties>
</file>