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3" d="100"/>
          <a:sy n="53" d="100"/>
        </p:scale>
        <p:origin x="8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4/17/2023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0141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00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8035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426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4/17/2023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72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85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2060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7676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8923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2856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4/17/2023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1198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4/17/2023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3730619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ful wavy concept">
            <a:extLst>
              <a:ext uri="{FF2B5EF4-FFF2-40B4-BE49-F238E27FC236}">
                <a16:creationId xmlns:a16="http://schemas.microsoft.com/office/drawing/2014/main" id="{A5A81EE7-6F35-BFF5-A3EE-2FF17F05E1E0}"/>
              </a:ext>
            </a:extLst>
          </p:cNvPr>
          <p:cNvPicPr>
            <a:picLocks noChangeAspect="1"/>
          </p:cNvPicPr>
          <p:nvPr/>
        </p:nvPicPr>
        <p:blipFill rotWithShape="1">
          <a:blip r:embed="rId2"/>
          <a:srcRect b="15730"/>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524B5CD-1AF4-4FEC-4C74-D14310E3FC78}"/>
              </a:ext>
            </a:extLst>
          </p:cNvPr>
          <p:cNvSpPr>
            <a:spLocks noGrp="1"/>
          </p:cNvSpPr>
          <p:nvPr>
            <p:ph type="ctrTitle"/>
          </p:nvPr>
        </p:nvSpPr>
        <p:spPr>
          <a:xfrm>
            <a:off x="1771132" y="2091263"/>
            <a:ext cx="8649738" cy="2590800"/>
          </a:xfrm>
        </p:spPr>
        <p:txBody>
          <a:bodyPr>
            <a:normAutofit fontScale="90000"/>
          </a:bodyPr>
          <a:lstStyle/>
          <a:p>
            <a:r>
              <a:rPr lang="en-US" sz="7200" dirty="0"/>
              <a:t>Comment Anywhere</a:t>
            </a:r>
            <a:br>
              <a:rPr lang="en-US" sz="7200" dirty="0"/>
            </a:br>
            <a:r>
              <a:rPr lang="en-US" sz="7200" dirty="0"/>
              <a:t>Week 12 Report</a:t>
            </a:r>
            <a:endParaRPr lang="en-US" dirty="0"/>
          </a:p>
        </p:txBody>
      </p:sp>
      <p:sp>
        <p:nvSpPr>
          <p:cNvPr id="3" name="Subtitle 2">
            <a:extLst>
              <a:ext uri="{FF2B5EF4-FFF2-40B4-BE49-F238E27FC236}">
                <a16:creationId xmlns:a16="http://schemas.microsoft.com/office/drawing/2014/main" id="{FF0F75A3-50AB-8238-9B6D-5F2A8A4400F5}"/>
              </a:ext>
            </a:extLst>
          </p:cNvPr>
          <p:cNvSpPr>
            <a:spLocks noGrp="1"/>
          </p:cNvSpPr>
          <p:nvPr>
            <p:ph type="subTitle" idx="1"/>
          </p:nvPr>
        </p:nvSpPr>
        <p:spPr>
          <a:xfrm>
            <a:off x="1771130" y="4682062"/>
            <a:ext cx="8652788" cy="457201"/>
          </a:xfrm>
        </p:spPr>
        <p:txBody>
          <a:bodyPr>
            <a:normAutofit fontScale="70000" lnSpcReduction="20000"/>
          </a:bodyPr>
          <a:lstStyle/>
          <a:p>
            <a:r>
              <a:rPr lang="en-US" dirty="0"/>
              <a:t>Frank Bedekovich, Karl Miller, Luke Bates</a:t>
            </a:r>
          </a:p>
          <a:p>
            <a:r>
              <a:rPr lang="en-US" dirty="0"/>
              <a:t>4/17/2023</a:t>
            </a:r>
          </a:p>
          <a:p>
            <a:endParaRPr lang="en-US" dirty="0"/>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37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2063978"/>
            <a:ext cx="3536510" cy="1935970"/>
          </a:xfrm>
        </p:spPr>
        <p:txBody>
          <a:bodyPr>
            <a:normAutofit/>
          </a:bodyPr>
          <a:lstStyle/>
          <a:p>
            <a:pPr algn="ctr"/>
            <a:r>
              <a:rPr lang="en-US" dirty="0"/>
              <a:t>Settings</a:t>
            </a:r>
            <a:br>
              <a:rPr lang="en-US" dirty="0"/>
            </a:br>
            <a:r>
              <a:rPr lang="en-US" dirty="0"/>
              <a:t>Update</a:t>
            </a:r>
            <a:r>
              <a:rPr lang="en-US" sz="4400" dirty="0">
                <a:solidFill>
                  <a:schemeClr val="tx1"/>
                </a:solidFill>
              </a:rPr>
              <a:t> Function</a:t>
            </a:r>
          </a:p>
        </p:txBody>
      </p:sp>
      <p:sp>
        <p:nvSpPr>
          <p:cNvPr id="13" name="TextBox 12">
            <a:extLst>
              <a:ext uri="{FF2B5EF4-FFF2-40B4-BE49-F238E27FC236}">
                <a16:creationId xmlns:a16="http://schemas.microsoft.com/office/drawing/2014/main" id="{515707C3-46C9-51EB-AE9C-7E1434BC1511}"/>
              </a:ext>
            </a:extLst>
          </p:cNvPr>
          <p:cNvSpPr txBox="1"/>
          <p:nvPr/>
        </p:nvSpPr>
        <p:spPr>
          <a:xfrm>
            <a:off x="453467" y="4783127"/>
            <a:ext cx="3959352" cy="1477328"/>
          </a:xfrm>
          <a:prstGeom prst="rect">
            <a:avLst/>
          </a:prstGeom>
          <a:noFill/>
        </p:spPr>
        <p:txBody>
          <a:bodyPr wrap="square" rtlCol="0">
            <a:spAutoFit/>
          </a:bodyPr>
          <a:lstStyle/>
          <a:p>
            <a:r>
              <a:rPr lang="en-US" b="0" i="0" dirty="0">
                <a:solidFill>
                  <a:srgbClr val="DBDEE1"/>
                </a:solidFill>
                <a:effectLst/>
                <a:latin typeface="gg sans"/>
              </a:rPr>
              <a:t>Ultimately, the request to the server for the comments is actually emitted by the Settings object at the time it is updated, if the URL it was passed is not what it already had.</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7E3B7DB5-C433-5FC6-2BEB-E5B472B44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592" y="475488"/>
            <a:ext cx="5123265" cy="2774820"/>
          </a:xfrm>
          <a:prstGeom prst="rect">
            <a:avLst/>
          </a:prstGeom>
        </p:spPr>
      </p:pic>
      <p:pic>
        <p:nvPicPr>
          <p:cNvPr id="9" name="Picture 8" descr="Text&#10;&#10;Description automatically generated">
            <a:extLst>
              <a:ext uri="{FF2B5EF4-FFF2-40B4-BE49-F238E27FC236}">
                <a16:creationId xmlns:a16="http://schemas.microsoft.com/office/drawing/2014/main" id="{7B7FEE34-F445-EC8C-D542-367735DE5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4" y="3250308"/>
            <a:ext cx="5104563" cy="2843390"/>
          </a:xfrm>
          <a:prstGeom prst="rect">
            <a:avLst/>
          </a:prstGeom>
        </p:spPr>
      </p:pic>
    </p:spTree>
    <p:extLst>
      <p:ext uri="{BB962C8B-B14F-4D97-AF65-F5344CB8AC3E}">
        <p14:creationId xmlns:p14="http://schemas.microsoft.com/office/powerpoint/2010/main" val="369799112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Configuration using </a:t>
            </a:r>
            <a:r>
              <a:rPr lang="en-US" dirty="0" err="1"/>
              <a:t>vite.config.ts</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3139321"/>
          </a:xfrm>
          <a:prstGeom prst="rect">
            <a:avLst/>
          </a:prstGeom>
          <a:noFill/>
        </p:spPr>
        <p:txBody>
          <a:bodyPr wrap="square" rtlCol="0">
            <a:spAutoFit/>
          </a:bodyPr>
          <a:lstStyle/>
          <a:p>
            <a:r>
              <a:rPr lang="en-US" b="0" i="0" dirty="0">
                <a:solidFill>
                  <a:srgbClr val="DBDEE1"/>
                </a:solidFill>
                <a:effectLst/>
                <a:latin typeface="gg sans"/>
              </a:rPr>
              <a:t>The </a:t>
            </a:r>
            <a:r>
              <a:rPr lang="en-US" b="0" i="0" dirty="0" err="1">
                <a:solidFill>
                  <a:srgbClr val="DBDEE1"/>
                </a:solidFill>
                <a:effectLst/>
                <a:latin typeface="gg sans"/>
              </a:rPr>
              <a:t>vite.config.ts</a:t>
            </a:r>
            <a:r>
              <a:rPr lang="en-US" b="0" i="0" dirty="0">
                <a:solidFill>
                  <a:srgbClr val="DBDEE1"/>
                </a:solidFill>
                <a:effectLst/>
                <a:latin typeface="gg sans"/>
              </a:rPr>
              <a:t> file is used to configure the build for when the extension is being built.</a:t>
            </a:r>
          </a:p>
          <a:p>
            <a:r>
              <a:rPr lang="en-US" b="0" i="0" dirty="0">
                <a:solidFill>
                  <a:srgbClr val="DBDEE1"/>
                </a:solidFill>
                <a:effectLst/>
                <a:latin typeface="gg sans"/>
              </a:rPr>
              <a:t>If the mode is not build then it just does dev/serve as usual.</a:t>
            </a:r>
          </a:p>
          <a:p>
            <a:r>
              <a:rPr lang="en-US" b="0" i="0" dirty="0">
                <a:solidFill>
                  <a:srgbClr val="DBDEE1"/>
                </a:solidFill>
                <a:effectLst/>
                <a:latin typeface="gg sans"/>
              </a:rPr>
              <a:t>Otherwise, it outputs the content script and the background script as well as the popup It also copies all files over from the assets, so we don't need the redundant </a:t>
            </a:r>
            <a:r>
              <a:rPr lang="en-US" b="0" i="0" dirty="0" err="1">
                <a:solidFill>
                  <a:srgbClr val="DBDEE1"/>
                </a:solidFill>
                <a:effectLst/>
                <a:latin typeface="gg sans"/>
              </a:rPr>
              <a:t>npm</a:t>
            </a:r>
            <a:r>
              <a:rPr lang="en-US" b="0" i="0" dirty="0">
                <a:solidFill>
                  <a:srgbClr val="DBDEE1"/>
                </a:solidFill>
                <a:effectLst/>
                <a:latin typeface="gg sans"/>
              </a:rPr>
              <a:t> scripts for </a:t>
            </a:r>
            <a:r>
              <a:rPr lang="en-US" b="0" i="0" dirty="0" err="1">
                <a:solidFill>
                  <a:srgbClr val="DBDEE1"/>
                </a:solidFill>
                <a:effectLst/>
                <a:latin typeface="gg sans"/>
              </a:rPr>
              <a:t>linux</a:t>
            </a:r>
            <a:r>
              <a:rPr lang="en-US" b="0" i="0" dirty="0">
                <a:solidFill>
                  <a:srgbClr val="DBDEE1"/>
                </a:solidFill>
                <a:effectLst/>
                <a:latin typeface="gg sans"/>
              </a:rPr>
              <a:t> and window build commands.</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EEBC06DD-13F5-A67F-57E7-46431C9EF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590" y="884634"/>
            <a:ext cx="6512306" cy="4790662"/>
          </a:xfrm>
          <a:prstGeom prst="rect">
            <a:avLst/>
          </a:prstGeom>
        </p:spPr>
      </p:pic>
    </p:spTree>
    <p:extLst>
      <p:ext uri="{BB962C8B-B14F-4D97-AF65-F5344CB8AC3E}">
        <p14:creationId xmlns:p14="http://schemas.microsoft.com/office/powerpoint/2010/main" val="76222762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New Debug mode module</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2308324"/>
          </a:xfrm>
          <a:prstGeom prst="rect">
            <a:avLst/>
          </a:prstGeom>
          <a:noFill/>
        </p:spPr>
        <p:txBody>
          <a:bodyPr wrap="square" rtlCol="0">
            <a:spAutoFit/>
          </a:bodyPr>
          <a:lstStyle/>
          <a:p>
            <a:r>
              <a:rPr lang="en-US" b="0" i="0" dirty="0">
                <a:solidFill>
                  <a:srgbClr val="DBDEE1"/>
                </a:solidFill>
                <a:effectLst/>
                <a:latin typeface="gg sans"/>
              </a:rPr>
              <a:t>One thing I recognized early was that it was hard to get debug output when CA was running in an extension So I created a debug module that prints everything sent to console.log on the screen, so we can see it in the extension now, this is the popup (main part of Cafe) entry point</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83787770-2472-2ABD-181B-5DB05BECA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064" y="2495550"/>
            <a:ext cx="7254240" cy="1866900"/>
          </a:xfrm>
          <a:prstGeom prst="rect">
            <a:avLst/>
          </a:prstGeom>
        </p:spPr>
      </p:pic>
    </p:spTree>
    <p:extLst>
      <p:ext uri="{BB962C8B-B14F-4D97-AF65-F5344CB8AC3E}">
        <p14:creationId xmlns:p14="http://schemas.microsoft.com/office/powerpoint/2010/main" val="18896584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Debug mode Frontend and content script</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2308324"/>
          </a:xfrm>
          <a:prstGeom prst="rect">
            <a:avLst/>
          </a:prstGeom>
          <a:noFill/>
        </p:spPr>
        <p:txBody>
          <a:bodyPr wrap="square" rtlCol="0">
            <a:spAutoFit/>
          </a:bodyPr>
          <a:lstStyle/>
          <a:p>
            <a:r>
              <a:rPr lang="en-US" b="0" i="0" dirty="0">
                <a:solidFill>
                  <a:srgbClr val="DBDEE1"/>
                </a:solidFill>
                <a:effectLst/>
                <a:latin typeface="gg sans"/>
              </a:rPr>
              <a:t>When debug mode is on, whenever a console.log is called, an object is built in the UI rather than relying on the regular browser console, which isn't hooked into the extension.</a:t>
            </a:r>
          </a:p>
          <a:p>
            <a:r>
              <a:rPr lang="en-US" dirty="0">
                <a:solidFill>
                  <a:schemeClr val="tx1">
                    <a:lumMod val="85000"/>
                  </a:schemeClr>
                </a:solidFill>
                <a:latin typeface="Times New Roman" panose="02020603050405020304" pitchFamily="18" charset="0"/>
                <a:cs typeface="Times New Roman" panose="02020603050405020304" pitchFamily="18" charset="0"/>
              </a:rPr>
              <a:t>The same is used for the content script that's injected into every page, though it's not particularly useful yet.</a:t>
            </a:r>
          </a:p>
        </p:txBody>
      </p:sp>
      <p:pic>
        <p:nvPicPr>
          <p:cNvPr id="6" name="Picture 5" descr="Graphical user interface, text, application&#10;&#10;Description automatically generated">
            <a:extLst>
              <a:ext uri="{FF2B5EF4-FFF2-40B4-BE49-F238E27FC236}">
                <a16:creationId xmlns:a16="http://schemas.microsoft.com/office/drawing/2014/main" id="{5323AFE3-F4E7-B684-1B17-741620949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590" y="314706"/>
            <a:ext cx="3247028" cy="5000625"/>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F383C9FC-59F1-50ED-77D2-3C52B8D31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4" y="5315331"/>
            <a:ext cx="5600700" cy="1076325"/>
          </a:xfrm>
          <a:prstGeom prst="rect">
            <a:avLst/>
          </a:prstGeom>
        </p:spPr>
      </p:pic>
    </p:spTree>
    <p:extLst>
      <p:ext uri="{BB962C8B-B14F-4D97-AF65-F5344CB8AC3E}">
        <p14:creationId xmlns:p14="http://schemas.microsoft.com/office/powerpoint/2010/main" val="26996817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607280" y="237744"/>
            <a:ext cx="7510829" cy="535710"/>
          </a:xfrm>
        </p:spPr>
        <p:txBody>
          <a:bodyPr>
            <a:normAutofit fontScale="90000"/>
          </a:bodyPr>
          <a:lstStyle/>
          <a:p>
            <a:pPr algn="ctr"/>
            <a:r>
              <a:rPr lang="en-US" dirty="0"/>
              <a:t>Connecting the website to the host </a:t>
            </a:r>
            <a:r>
              <a:rPr lang="en-US" dirty="0" err="1"/>
              <a:t>ip</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530580" y="751344"/>
            <a:ext cx="3959352" cy="5355312"/>
          </a:xfrm>
          <a:prstGeom prst="rect">
            <a:avLst/>
          </a:prstGeom>
          <a:noFill/>
        </p:spPr>
        <p:txBody>
          <a:bodyPr wrap="square" rtlCol="0">
            <a:spAutoFit/>
          </a:bodyPr>
          <a:lstStyle/>
          <a:p>
            <a:r>
              <a:rPr lang="en-US" b="0" i="0" dirty="0">
                <a:solidFill>
                  <a:srgbClr val="DBDEE1"/>
                </a:solidFill>
                <a:effectLst/>
                <a:latin typeface="gg sans"/>
              </a:rPr>
              <a:t>To point a domain to an IP, you must update the DNS records with the domain name provider; our DN provider is domain.com.</a:t>
            </a:r>
          </a:p>
          <a:p>
            <a:r>
              <a:rPr lang="en-US" b="0" i="0" dirty="0">
                <a:solidFill>
                  <a:srgbClr val="DBDEE1"/>
                </a:solidFill>
                <a:effectLst/>
                <a:latin typeface="gg sans"/>
              </a:rPr>
              <a:t>Specifically, you must update the A record.</a:t>
            </a:r>
          </a:p>
          <a:p>
            <a:r>
              <a:rPr lang="en-US" b="0" i="0" dirty="0">
                <a:solidFill>
                  <a:srgbClr val="DBDEE1"/>
                </a:solidFill>
                <a:effectLst/>
                <a:latin typeface="gg sans"/>
              </a:rPr>
              <a:t>Explanation: When a website name is typed into a browser, the browser tracks down the NS record by querying the DNS Server.</a:t>
            </a:r>
          </a:p>
          <a:p>
            <a:r>
              <a:rPr lang="en-US" b="0" i="0" dirty="0">
                <a:solidFill>
                  <a:srgbClr val="DBDEE1"/>
                </a:solidFill>
                <a:effectLst/>
                <a:latin typeface="gg sans"/>
              </a:rPr>
              <a:t>This translates the word the user typed into the IP address. Once done, the user can see the website.</a:t>
            </a:r>
          </a:p>
          <a:p>
            <a:r>
              <a:rPr lang="en-US" b="0" i="0" dirty="0">
                <a:solidFill>
                  <a:srgbClr val="DBDEE1"/>
                </a:solidFill>
                <a:effectLst/>
                <a:latin typeface="gg sans"/>
              </a:rPr>
              <a:t>"A" records point to a specific IP address. - this is the most popular/most important; turns the domain name into an IPV4 address - aka "Address Mapping Record" or sometimes "DNS Host Record" 5.</a:t>
            </a:r>
            <a:endParaRPr lang="en-US"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5" name="Picture 4" descr="A picture containing text, indoor&#10;&#10;Description automatically generated">
            <a:extLst>
              <a:ext uri="{FF2B5EF4-FFF2-40B4-BE49-F238E27FC236}">
                <a16:creationId xmlns:a16="http://schemas.microsoft.com/office/drawing/2014/main" id="{DBBA43D3-0514-3E22-68AA-2DB91B15F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493" y="1106055"/>
            <a:ext cx="7105650" cy="5181600"/>
          </a:xfrm>
          <a:prstGeom prst="rect">
            <a:avLst/>
          </a:prstGeom>
        </p:spPr>
      </p:pic>
    </p:spTree>
    <p:extLst>
      <p:ext uri="{BB962C8B-B14F-4D97-AF65-F5344CB8AC3E}">
        <p14:creationId xmlns:p14="http://schemas.microsoft.com/office/powerpoint/2010/main" val="281902614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Password hashing and decryption</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2308324"/>
          </a:xfrm>
          <a:prstGeom prst="rect">
            <a:avLst/>
          </a:prstGeom>
          <a:noFill/>
        </p:spPr>
        <p:txBody>
          <a:bodyPr wrap="square" rtlCol="0">
            <a:spAutoFit/>
          </a:bodyPr>
          <a:lstStyle/>
          <a:p>
            <a:r>
              <a:rPr lang="en-US" b="0" i="0" dirty="0">
                <a:solidFill>
                  <a:srgbClr val="DBDEE1"/>
                </a:solidFill>
                <a:effectLst/>
                <a:latin typeface="gg sans"/>
              </a:rPr>
              <a:t>Passwords are now being hashed in the back end.</a:t>
            </a:r>
          </a:p>
          <a:p>
            <a:endParaRPr lang="en-US" dirty="0">
              <a:solidFill>
                <a:srgbClr val="DBDEE1"/>
              </a:solidFill>
              <a:latin typeface="gg sans"/>
              <a:cs typeface="Times New Roman" panose="02020603050405020304" pitchFamily="18" charset="0"/>
              <a:sym typeface="Wingdings" panose="05000000000000000000" pitchFamily="2" charset="2"/>
            </a:endParaRPr>
          </a:p>
          <a:p>
            <a:r>
              <a:rPr lang="en-US" dirty="0">
                <a:solidFill>
                  <a:srgbClr val="DBDEE1"/>
                </a:solidFill>
                <a:latin typeface="gg sans"/>
                <a:cs typeface="Times New Roman" panose="02020603050405020304" pitchFamily="18" charset="0"/>
                <a:sym typeface="Wingdings" panose="05000000000000000000" pitchFamily="2" charset="2"/>
              </a:rPr>
              <a:t>We are not actually decrypting our passwords but instead </a:t>
            </a:r>
            <a:r>
              <a:rPr lang="en-US" b="0" i="0" dirty="0">
                <a:solidFill>
                  <a:srgbClr val="DBDEE1"/>
                </a:solidFill>
                <a:effectLst/>
                <a:latin typeface="gg sans"/>
              </a:rPr>
              <a:t>the hash a given string creates is just checked to make sure it's the hash that was saved from last time.</a:t>
            </a:r>
            <a:endPar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5" name="Picture 4" descr="Graphical user interface, text, application&#10;&#10;Description automatically generated">
            <a:extLst>
              <a:ext uri="{FF2B5EF4-FFF2-40B4-BE49-F238E27FC236}">
                <a16:creationId xmlns:a16="http://schemas.microsoft.com/office/drawing/2014/main" id="{A17370E5-665E-680D-EDBA-4F8CBA0A4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367" y="1489339"/>
            <a:ext cx="7254239" cy="703769"/>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AF9486D5-4D54-9729-4B28-3ADACD7F4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886" y="3997833"/>
            <a:ext cx="7284720" cy="1150620"/>
          </a:xfrm>
          <a:prstGeom prst="rect">
            <a:avLst/>
          </a:prstGeom>
        </p:spPr>
      </p:pic>
    </p:spTree>
    <p:extLst>
      <p:ext uri="{BB962C8B-B14F-4D97-AF65-F5344CB8AC3E}">
        <p14:creationId xmlns:p14="http://schemas.microsoft.com/office/powerpoint/2010/main" val="43318025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err="1"/>
              <a:t>Viewuser</a:t>
            </a:r>
            <a:r>
              <a:rPr lang="en-US" dirty="0"/>
              <a:t> </a:t>
            </a:r>
            <a:r>
              <a:rPr lang="en-US" dirty="0" err="1"/>
              <a:t>api</a:t>
            </a:r>
            <a:r>
              <a:rPr lang="en-US" dirty="0"/>
              <a:t> endpoint</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923330"/>
          </a:xfrm>
          <a:prstGeom prst="rect">
            <a:avLst/>
          </a:prstGeom>
          <a:noFill/>
        </p:spPr>
        <p:txBody>
          <a:bodyPr wrap="square" rtlCol="0">
            <a:spAutoFit/>
          </a:bodyPr>
          <a:lstStyle/>
          <a:p>
            <a:r>
              <a:rPr lang="en-US" b="0" i="0" dirty="0">
                <a:solidFill>
                  <a:schemeClr val="tx1">
                    <a:lumMod val="85000"/>
                  </a:schemeClr>
                </a:solidFill>
                <a:effectLst/>
                <a:latin typeface="gg sans"/>
              </a:rPr>
              <a:t>the </a:t>
            </a:r>
            <a:r>
              <a:rPr lang="en-US" b="0" i="0" dirty="0" err="1">
                <a:solidFill>
                  <a:schemeClr val="tx1">
                    <a:lumMod val="85000"/>
                  </a:schemeClr>
                </a:solidFill>
                <a:effectLst/>
                <a:latin typeface="gg sans"/>
              </a:rPr>
              <a:t>api</a:t>
            </a:r>
            <a:r>
              <a:rPr lang="en-US" b="0" i="0" dirty="0">
                <a:solidFill>
                  <a:schemeClr val="tx1">
                    <a:lumMod val="85000"/>
                  </a:schemeClr>
                </a:solidFill>
                <a:effectLst/>
                <a:latin typeface="gg sans"/>
              </a:rPr>
              <a:t> endpoint /</a:t>
            </a:r>
            <a:r>
              <a:rPr lang="en-US" b="0" i="0" dirty="0" err="1">
                <a:solidFill>
                  <a:schemeClr val="tx1">
                    <a:lumMod val="85000"/>
                  </a:schemeClr>
                </a:solidFill>
                <a:effectLst/>
                <a:latin typeface="gg sans"/>
              </a:rPr>
              <a:t>viewUser</a:t>
            </a:r>
            <a:r>
              <a:rPr lang="en-US" b="0" i="0" dirty="0">
                <a:solidFill>
                  <a:schemeClr val="tx1">
                    <a:lumMod val="85000"/>
                  </a:schemeClr>
                </a:solidFill>
                <a:effectLst/>
                <a:latin typeface="gg sans"/>
              </a:rPr>
              <a:t> expects a value of type </a:t>
            </a:r>
            <a:r>
              <a:rPr lang="en-US" b="0" i="0" dirty="0" err="1">
                <a:solidFill>
                  <a:schemeClr val="tx1">
                    <a:lumMod val="85000"/>
                  </a:schemeClr>
                </a:solidFill>
                <a:effectLst/>
                <a:latin typeface="gg sans"/>
              </a:rPr>
              <a:t>ViewUser</a:t>
            </a:r>
            <a:r>
              <a:rPr lang="en-US" b="0" i="0" dirty="0">
                <a:solidFill>
                  <a:schemeClr val="tx1">
                    <a:lumMod val="85000"/>
                  </a:schemeClr>
                </a:solidFill>
                <a:effectLst/>
                <a:latin typeface="gg sans"/>
              </a:rPr>
              <a:t> and responds with a </a:t>
            </a:r>
            <a:r>
              <a:rPr lang="en-US" b="0" i="0" dirty="0" err="1">
                <a:solidFill>
                  <a:schemeClr val="tx1">
                    <a:lumMod val="85000"/>
                  </a:schemeClr>
                </a:solidFill>
                <a:effectLst/>
                <a:latin typeface="gg sans"/>
              </a:rPr>
              <a:t>PublicUserProfile</a:t>
            </a:r>
            <a:r>
              <a:rPr lang="en-US" b="0" i="0" dirty="0">
                <a:solidFill>
                  <a:schemeClr val="tx1">
                    <a:lumMod val="85000"/>
                  </a:schemeClr>
                </a:solidFill>
                <a:effectLst/>
                <a:latin typeface="gg sans"/>
              </a:rPr>
              <a:t> type.</a:t>
            </a:r>
            <a:endPar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id="{CB4A4ECC-4FF9-3D26-74DB-AF28C43DC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3161093"/>
            <a:ext cx="7269480" cy="845820"/>
          </a:xfrm>
          <a:prstGeom prst="rect">
            <a:avLst/>
          </a:prstGeom>
        </p:spPr>
      </p:pic>
      <p:pic>
        <p:nvPicPr>
          <p:cNvPr id="9" name="Picture 8">
            <a:extLst>
              <a:ext uri="{FF2B5EF4-FFF2-40B4-BE49-F238E27FC236}">
                <a16:creationId xmlns:a16="http://schemas.microsoft.com/office/drawing/2014/main" id="{9553A985-3058-9200-27BC-257CA52DE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724" y="4483004"/>
            <a:ext cx="7246620" cy="830580"/>
          </a:xfrm>
          <a:prstGeom prst="rect">
            <a:avLst/>
          </a:prstGeom>
        </p:spPr>
      </p:pic>
    </p:spTree>
    <p:extLst>
      <p:ext uri="{BB962C8B-B14F-4D97-AF65-F5344CB8AC3E}">
        <p14:creationId xmlns:p14="http://schemas.microsoft.com/office/powerpoint/2010/main" val="313868482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498875" y="1225123"/>
            <a:ext cx="3948000" cy="1935970"/>
          </a:xfrm>
        </p:spPr>
        <p:txBody>
          <a:bodyPr>
            <a:normAutofit/>
          </a:bodyPr>
          <a:lstStyle/>
          <a:p>
            <a:pPr algn="ctr"/>
            <a:r>
              <a:rPr lang="en-US" dirty="0"/>
              <a:t>Rebuilding the server</a:t>
            </a:r>
            <a:endParaRPr lang="en-US" sz="4400" dirty="0">
              <a:solidFill>
                <a:schemeClr val="tx1"/>
              </a:solidFill>
            </a:endParaRPr>
          </a:p>
        </p:txBody>
      </p:sp>
      <p:sp>
        <p:nvSpPr>
          <p:cNvPr id="13" name="TextBox 12">
            <a:extLst>
              <a:ext uri="{FF2B5EF4-FFF2-40B4-BE49-F238E27FC236}">
                <a16:creationId xmlns:a16="http://schemas.microsoft.com/office/drawing/2014/main" id="{515707C3-46C9-51EB-AE9C-7E1434BC1511}"/>
              </a:ext>
            </a:extLst>
          </p:cNvPr>
          <p:cNvSpPr txBox="1"/>
          <p:nvPr/>
        </p:nvSpPr>
        <p:spPr>
          <a:xfrm>
            <a:off x="442115" y="3279965"/>
            <a:ext cx="3959352" cy="2862322"/>
          </a:xfrm>
          <a:prstGeom prst="rect">
            <a:avLst/>
          </a:prstGeom>
          <a:noFill/>
        </p:spPr>
        <p:txBody>
          <a:bodyPr wrap="square" rtlCol="0">
            <a:spAutoFit/>
          </a:bodyPr>
          <a:lstStyle/>
          <a:p>
            <a:r>
              <a:rPr lang="en-US" b="0" i="0" dirty="0">
                <a:solidFill>
                  <a:schemeClr val="tx1">
                    <a:lumMod val="85000"/>
                  </a:schemeClr>
                </a:solidFill>
                <a:effectLst/>
                <a:latin typeface="gg sans"/>
              </a:rPr>
              <a:t>We can use </a:t>
            </a:r>
            <a:r>
              <a:rPr lang="en-US" b="0" i="0" dirty="0" err="1">
                <a:solidFill>
                  <a:schemeClr val="tx1">
                    <a:lumMod val="85000"/>
                  </a:schemeClr>
                </a:solidFill>
                <a:effectLst/>
                <a:latin typeface="gg sans"/>
              </a:rPr>
              <a:t>ssh</a:t>
            </a:r>
            <a:r>
              <a:rPr lang="en-US" b="0" i="0" dirty="0">
                <a:solidFill>
                  <a:schemeClr val="tx1">
                    <a:lumMod val="85000"/>
                  </a:schemeClr>
                </a:solidFill>
                <a:effectLst/>
                <a:latin typeface="gg sans"/>
              </a:rPr>
              <a:t>-keygen to generate keys and </a:t>
            </a:r>
            <a:r>
              <a:rPr lang="en-US" b="0" i="0" dirty="0" err="1">
                <a:solidFill>
                  <a:schemeClr val="tx1">
                    <a:lumMod val="85000"/>
                  </a:schemeClr>
                </a:solidFill>
                <a:effectLst/>
                <a:latin typeface="gg sans"/>
              </a:rPr>
              <a:t>ssh</a:t>
            </a:r>
            <a:r>
              <a:rPr lang="en-US" b="0" i="0" dirty="0">
                <a:solidFill>
                  <a:schemeClr val="tx1">
                    <a:lumMod val="85000"/>
                  </a:schemeClr>
                </a:solidFill>
                <a:effectLst/>
                <a:latin typeface="gg sans"/>
              </a:rPr>
              <a:t>-copy-id to send a public key to the server </a:t>
            </a:r>
          </a:p>
          <a:p>
            <a:r>
              <a:rPr lang="en-US" b="0" i="0" dirty="0">
                <a:solidFill>
                  <a:schemeClr val="tx1">
                    <a:lumMod val="85000"/>
                  </a:schemeClr>
                </a:solidFill>
                <a:effectLst/>
                <a:latin typeface="gg sans"/>
              </a:rPr>
              <a:t>In order to do this you have to set the local access permissions for the private key file to be more restrictive after all that, this file, build.bat just works:  </a:t>
            </a:r>
            <a:r>
              <a:rPr lang="en-US" b="0" i="0" dirty="0">
                <a:solidFill>
                  <a:schemeClr val="tx1">
                    <a:lumMod val="85000"/>
                  </a:schemeClr>
                </a:solidFill>
                <a:effectLst/>
                <a:latin typeface="gg sans"/>
                <a:sym typeface="Wingdings" panose="05000000000000000000" pitchFamily="2" charset="2"/>
              </a:rPr>
              <a:t></a:t>
            </a:r>
          </a:p>
          <a:p>
            <a:r>
              <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rPr>
              <a:t>It runs a remote script on the server, which uses the </a:t>
            </a:r>
            <a:r>
              <a:rPr lang="en-US" dirty="0" err="1">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rPr>
              <a:t>Makefile</a:t>
            </a:r>
            <a:r>
              <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rPr>
              <a:t> to rebuild the server remote_script.sh</a:t>
            </a:r>
            <a:r>
              <a:rPr lang="en-US" dirty="0">
                <a:solidFill>
                  <a:schemeClr val="tx1">
                    <a:lumMod val="85000"/>
                  </a:schemeClr>
                </a:solidFill>
                <a:latin typeface="gg sans"/>
                <a:cs typeface="Times New Roman" panose="02020603050405020304" pitchFamily="18" charset="0"/>
                <a:sym typeface="Wingdings" panose="05000000000000000000" pitchFamily="2" charset="2"/>
              </a:rPr>
              <a:t>.</a:t>
            </a:r>
            <a:endParaRPr lang="en-US" dirty="0">
              <a:solidFill>
                <a:schemeClr val="tx1">
                  <a:lumMod val="85000"/>
                </a:schemeClr>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11" name="Picture 10">
            <a:extLst>
              <a:ext uri="{FF2B5EF4-FFF2-40B4-BE49-F238E27FC236}">
                <a16:creationId xmlns:a16="http://schemas.microsoft.com/office/drawing/2014/main" id="{C7E57106-6A26-250E-2CB1-4D82E3ECC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4838218"/>
            <a:ext cx="7284720" cy="512932"/>
          </a:xfrm>
          <a:prstGeom prst="rect">
            <a:avLst/>
          </a:prstGeom>
        </p:spPr>
      </p:pic>
      <p:pic>
        <p:nvPicPr>
          <p:cNvPr id="15" name="Picture 14">
            <a:extLst>
              <a:ext uri="{FF2B5EF4-FFF2-40B4-BE49-F238E27FC236}">
                <a16:creationId xmlns:a16="http://schemas.microsoft.com/office/drawing/2014/main" id="{60766F14-FF79-70AC-4E6B-24ACA9A4F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4" y="5588894"/>
            <a:ext cx="7261860" cy="685800"/>
          </a:xfrm>
          <a:prstGeom prst="rect">
            <a:avLst/>
          </a:prstGeom>
        </p:spPr>
      </p:pic>
    </p:spTree>
    <p:extLst>
      <p:ext uri="{BB962C8B-B14F-4D97-AF65-F5344CB8AC3E}">
        <p14:creationId xmlns:p14="http://schemas.microsoft.com/office/powerpoint/2010/main" val="267639164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8BF2645C-DB6D-CF65-D5AF-C9288EEBDFFB}"/>
              </a:ext>
            </a:extLst>
          </p:cNvPr>
          <p:cNvSpPr>
            <a:spLocks noGrp="1"/>
          </p:cNvSpPr>
          <p:nvPr>
            <p:ph type="title"/>
          </p:nvPr>
        </p:nvSpPr>
        <p:spPr>
          <a:xfrm>
            <a:off x="1175512" y="870132"/>
            <a:ext cx="9792208" cy="1527078"/>
          </a:xfrm>
        </p:spPr>
        <p:txBody>
          <a:bodyPr>
            <a:normAutofit/>
          </a:bodyPr>
          <a:lstStyle/>
          <a:p>
            <a:r>
              <a:rPr lang="en-US" dirty="0"/>
              <a:t>Things for next week</a:t>
            </a:r>
          </a:p>
        </p:txBody>
      </p:sp>
      <p:sp>
        <p:nvSpPr>
          <p:cNvPr id="3" name="Content Placeholder 2">
            <a:extLst>
              <a:ext uri="{FF2B5EF4-FFF2-40B4-BE49-F238E27FC236}">
                <a16:creationId xmlns:a16="http://schemas.microsoft.com/office/drawing/2014/main" id="{5AB7D697-366B-366B-8ED1-339723D540DB}"/>
              </a:ext>
            </a:extLst>
          </p:cNvPr>
          <p:cNvSpPr>
            <a:spLocks noGrp="1"/>
          </p:cNvSpPr>
          <p:nvPr>
            <p:ph idx="1"/>
          </p:nvPr>
        </p:nvSpPr>
        <p:spPr>
          <a:xfrm>
            <a:off x="1175512" y="2557849"/>
            <a:ext cx="9792208" cy="3407862"/>
          </a:xfrm>
        </p:spPr>
        <p:txBody>
          <a:bodyPr>
            <a:normAutofit/>
          </a:bodyPr>
          <a:lstStyle/>
          <a:p>
            <a:r>
              <a:rPr lang="en-US" dirty="0">
                <a:latin typeface="Times New Roman" panose="02020603050405020304" pitchFamily="18" charset="0"/>
                <a:cs typeface="Times New Roman" panose="02020603050405020304" pitchFamily="18" charset="0"/>
              </a:rPr>
              <a:t>According to the Gantt chart we will finish up restyling the </a:t>
            </a:r>
            <a:r>
              <a:rPr lang="en-US" dirty="0" err="1">
                <a:latin typeface="Times New Roman" panose="02020603050405020304" pitchFamily="18" charset="0"/>
                <a:cs typeface="Times New Roman" panose="02020603050405020304" pitchFamily="18" charset="0"/>
              </a:rPr>
              <a:t>frontend,work</a:t>
            </a:r>
            <a:r>
              <a:rPr lang="en-US" dirty="0">
                <a:latin typeface="Times New Roman" panose="02020603050405020304" pitchFamily="18" charset="0"/>
                <a:cs typeface="Times New Roman" panose="02020603050405020304" pitchFamily="18" charset="0"/>
              </a:rPr>
              <a:t> on putting the backend on the cloud and releasing the extension and submit the extension to the marketplace.</a:t>
            </a:r>
          </a:p>
          <a:p>
            <a:r>
              <a:rPr lang="en-US" dirty="0">
                <a:latin typeface="Times New Roman" panose="02020603050405020304" pitchFamily="18" charset="0"/>
                <a:cs typeface="Times New Roman" panose="02020603050405020304" pitchFamily="18" charset="0"/>
              </a:rPr>
              <a:t>We need to continue working on and finish up the user manual.</a:t>
            </a:r>
          </a:p>
          <a:p>
            <a:r>
              <a:rPr lang="en-US" dirty="0">
                <a:latin typeface="Times New Roman" panose="02020603050405020304" pitchFamily="18" charset="0"/>
                <a:cs typeface="Times New Roman" panose="02020603050405020304" pitchFamily="18" charset="0"/>
              </a:rPr>
              <a:t>We will also meet after class to discuss the next sections and pipelines to work on.</a:t>
            </a:r>
          </a:p>
          <a:p>
            <a:endParaRPr lang="en-US" dirty="0"/>
          </a:p>
        </p:txBody>
      </p:sp>
    </p:spTree>
    <p:extLst>
      <p:ext uri="{BB962C8B-B14F-4D97-AF65-F5344CB8AC3E}">
        <p14:creationId xmlns:p14="http://schemas.microsoft.com/office/powerpoint/2010/main" val="4638641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66889" y="714587"/>
            <a:ext cx="3536510" cy="3121560"/>
          </a:xfrm>
        </p:spPr>
        <p:txBody>
          <a:bodyPr>
            <a:normAutofit/>
          </a:bodyPr>
          <a:lstStyle/>
          <a:p>
            <a:pPr algn="ctr"/>
            <a:r>
              <a:rPr lang="en-US" sz="4400" dirty="0">
                <a:solidFill>
                  <a:schemeClr val="tx1"/>
                </a:solidFill>
              </a:rPr>
              <a:t>New format for this week and </a:t>
            </a:r>
            <a:r>
              <a:rPr lang="en-US" sz="4400">
                <a:solidFill>
                  <a:schemeClr val="tx1"/>
                </a:solidFill>
              </a:rPr>
              <a:t>this week’s </a:t>
            </a:r>
            <a:r>
              <a:rPr lang="en-US" sz="4400" dirty="0">
                <a:solidFill>
                  <a:schemeClr val="tx1"/>
                </a:solidFill>
              </a:rPr>
              <a:t>changes</a:t>
            </a:r>
          </a:p>
        </p:txBody>
      </p:sp>
      <p:sp>
        <p:nvSpPr>
          <p:cNvPr id="6" name="TextBox 5">
            <a:extLst>
              <a:ext uri="{FF2B5EF4-FFF2-40B4-BE49-F238E27FC236}">
                <a16:creationId xmlns:a16="http://schemas.microsoft.com/office/drawing/2014/main" id="{6AE741BE-F54B-7678-605D-18422C604BCC}"/>
              </a:ext>
            </a:extLst>
          </p:cNvPr>
          <p:cNvSpPr txBox="1"/>
          <p:nvPr/>
        </p:nvSpPr>
        <p:spPr>
          <a:xfrm>
            <a:off x="4635592" y="237743"/>
            <a:ext cx="7556408" cy="4524315"/>
          </a:xfrm>
          <a:prstGeom prst="rect">
            <a:avLst/>
          </a:prstGeom>
          <a:noFill/>
        </p:spPr>
        <p:txBody>
          <a:bodyPr wrap="square" rtlCol="0">
            <a:spAutoFit/>
          </a:bodyPr>
          <a:lstStyle/>
          <a:p>
            <a:r>
              <a:rPr lang="en-US" sz="2400" dirty="0"/>
              <a:t>This week the presentation format will have all the sections in one because they are so interlinked with </a:t>
            </a:r>
            <a:r>
              <a:rPr lang="en-US" sz="2400" dirty="0" err="1"/>
              <a:t>eachother</a:t>
            </a:r>
            <a:r>
              <a:rPr lang="en-US" sz="2400" dirty="0"/>
              <a:t>.</a:t>
            </a:r>
          </a:p>
          <a:p>
            <a:endParaRPr lang="en-US" sz="2400" dirty="0"/>
          </a:p>
          <a:p>
            <a:r>
              <a:rPr lang="en-US" sz="2400" dirty="0"/>
              <a:t>In the frontend we continued to restyle some of the UI.</a:t>
            </a:r>
          </a:p>
          <a:p>
            <a:r>
              <a:rPr lang="en-US" sz="2400" dirty="0"/>
              <a:t>We also tested out some new features in the extensions debug panel.</a:t>
            </a:r>
          </a:p>
          <a:p>
            <a:endParaRPr lang="en-US" sz="2400" dirty="0"/>
          </a:p>
          <a:p>
            <a:r>
              <a:rPr lang="en-US" sz="2400" dirty="0"/>
              <a:t>In the backend there were numerous changes and new sections </a:t>
            </a:r>
            <a:r>
              <a:rPr lang="en-US" sz="2400" dirty="0" err="1"/>
              <a:t>involveing</a:t>
            </a:r>
            <a:r>
              <a:rPr lang="en-US" sz="2400" dirty="0"/>
              <a:t> server ports and connections.</a:t>
            </a:r>
          </a:p>
          <a:p>
            <a:r>
              <a:rPr lang="en-US" sz="2400" dirty="0"/>
              <a:t>We now have password encryption working in the backend.</a:t>
            </a:r>
          </a:p>
        </p:txBody>
      </p:sp>
    </p:spTree>
    <p:extLst>
      <p:ext uri="{BB962C8B-B14F-4D97-AF65-F5344CB8AC3E}">
        <p14:creationId xmlns:p14="http://schemas.microsoft.com/office/powerpoint/2010/main" val="8995456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Getting the </a:t>
            </a:r>
            <a:r>
              <a:rPr lang="en-US" sz="4400" dirty="0" err="1">
                <a:solidFill>
                  <a:schemeClr val="tx1"/>
                </a:solidFill>
              </a:rPr>
              <a:t>url</a:t>
            </a:r>
            <a:r>
              <a:rPr lang="en-US" sz="4400" dirty="0">
                <a:solidFill>
                  <a:schemeClr val="tx1"/>
                </a:solidFill>
              </a:rPr>
              <a:t> on the frontend</a:t>
            </a:r>
          </a:p>
        </p:txBody>
      </p:sp>
      <p:pic>
        <p:nvPicPr>
          <p:cNvPr id="5" name="Content Placeholder 4" descr="Text&#10;&#10;Description automatically generated">
            <a:extLst>
              <a:ext uri="{FF2B5EF4-FFF2-40B4-BE49-F238E27FC236}">
                <a16:creationId xmlns:a16="http://schemas.microsoft.com/office/drawing/2014/main" id="{0DBD6B27-2F79-9CD3-E9C3-95EDFD456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9366" y="0"/>
            <a:ext cx="3927332" cy="6858000"/>
          </a:xfrm>
        </p:spPr>
      </p:pic>
      <p:sp>
        <p:nvSpPr>
          <p:cNvPr id="6" name="TextBox 5">
            <a:extLst>
              <a:ext uri="{FF2B5EF4-FFF2-40B4-BE49-F238E27FC236}">
                <a16:creationId xmlns:a16="http://schemas.microsoft.com/office/drawing/2014/main" id="{6AE741BE-F54B-7678-605D-18422C604BCC}"/>
              </a:ext>
            </a:extLst>
          </p:cNvPr>
          <p:cNvSpPr txBox="1"/>
          <p:nvPr/>
        </p:nvSpPr>
        <p:spPr>
          <a:xfrm>
            <a:off x="464819" y="4391025"/>
            <a:ext cx="3959352" cy="923330"/>
          </a:xfrm>
          <a:prstGeom prst="rect">
            <a:avLst/>
          </a:prstGeom>
          <a:noFill/>
        </p:spPr>
        <p:txBody>
          <a:bodyPr wrap="square" rtlCol="0">
            <a:spAutoFit/>
          </a:bodyPr>
          <a:lstStyle/>
          <a:p>
            <a:r>
              <a:rPr lang="en-US" b="0" i="0" dirty="0">
                <a:solidFill>
                  <a:srgbClr val="DBDEE1"/>
                </a:solidFill>
                <a:effectLst/>
                <a:latin typeface="gg sans"/>
              </a:rPr>
              <a:t> the highlighted line is showing that we are </a:t>
            </a:r>
            <a:r>
              <a:rPr lang="en-US" b="0" i="0" dirty="0" err="1">
                <a:solidFill>
                  <a:srgbClr val="DBDEE1"/>
                </a:solidFill>
                <a:effectLst/>
                <a:latin typeface="gg sans"/>
              </a:rPr>
              <a:t>succesfully</a:t>
            </a:r>
            <a:r>
              <a:rPr lang="en-US" b="0" i="0" dirty="0">
                <a:solidFill>
                  <a:srgbClr val="DBDEE1"/>
                </a:solidFill>
                <a:effectLst/>
                <a:latin typeface="gg sans"/>
              </a:rPr>
              <a:t> getting the current URL from a content script in the extension</a:t>
            </a:r>
            <a:endParaRPr lang="en-US" dirty="0"/>
          </a:p>
        </p:txBody>
      </p:sp>
    </p:spTree>
    <p:extLst>
      <p:ext uri="{BB962C8B-B14F-4D97-AF65-F5344CB8AC3E}">
        <p14:creationId xmlns:p14="http://schemas.microsoft.com/office/powerpoint/2010/main" val="40680495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General custom port types</a:t>
            </a:r>
          </a:p>
        </p:txBody>
      </p:sp>
      <p:pic>
        <p:nvPicPr>
          <p:cNvPr id="13" name="Content Placeholder 12" descr="Text&#10;&#10;Description automatically generated">
            <a:extLst>
              <a:ext uri="{FF2B5EF4-FFF2-40B4-BE49-F238E27FC236}">
                <a16:creationId xmlns:a16="http://schemas.microsoft.com/office/drawing/2014/main" id="{E30A2C48-2260-F9BA-E5D7-1BE3A1E7C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1051" y="237745"/>
            <a:ext cx="5803953" cy="4668662"/>
          </a:xfrm>
        </p:spPr>
      </p:pic>
      <p:pic>
        <p:nvPicPr>
          <p:cNvPr id="14" name="Content Placeholder 5" descr="Text&#10;&#10;Description automatically generated">
            <a:extLst>
              <a:ext uri="{FF2B5EF4-FFF2-40B4-BE49-F238E27FC236}">
                <a16:creationId xmlns:a16="http://schemas.microsoft.com/office/drawing/2014/main" id="{F5A40F08-3201-5AA3-1521-8C3BEA4BA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51" y="4869108"/>
            <a:ext cx="5803952" cy="1522548"/>
          </a:xfrm>
          <a:prstGeom prst="rect">
            <a:avLst/>
          </a:prstGeom>
        </p:spPr>
      </p:pic>
      <p:sp>
        <p:nvSpPr>
          <p:cNvPr id="15" name="TextBox 14">
            <a:extLst>
              <a:ext uri="{FF2B5EF4-FFF2-40B4-BE49-F238E27FC236}">
                <a16:creationId xmlns:a16="http://schemas.microsoft.com/office/drawing/2014/main" id="{C7A422A0-E49E-7CA8-AF3D-249A0DC23068}"/>
              </a:ext>
            </a:extLst>
          </p:cNvPr>
          <p:cNvSpPr txBox="1"/>
          <p:nvPr/>
        </p:nvSpPr>
        <p:spPr>
          <a:xfrm>
            <a:off x="464818" y="4455268"/>
            <a:ext cx="3959352" cy="1477328"/>
          </a:xfrm>
          <a:prstGeom prst="rect">
            <a:avLst/>
          </a:prstGeom>
          <a:noFill/>
        </p:spPr>
        <p:txBody>
          <a:bodyPr wrap="square" rtlCol="0">
            <a:spAutoFit/>
          </a:bodyPr>
          <a:lstStyle/>
          <a:p>
            <a:r>
              <a:rPr lang="en-US" dirty="0">
                <a:solidFill>
                  <a:schemeClr val="tx1">
                    <a:lumMod val="85000"/>
                  </a:schemeClr>
                </a:solidFill>
                <a:latin typeface="Times New Roman" panose="02020603050405020304" pitchFamily="18" charset="0"/>
                <a:cs typeface="Times New Roman" panose="02020603050405020304" pitchFamily="18" charset="0"/>
              </a:rPr>
              <a:t>The content script must communicate with a background script and the background script communicates with the popup script, all through the extensions </a:t>
            </a:r>
            <a:r>
              <a:rPr lang="en-US" dirty="0" err="1">
                <a:solidFill>
                  <a:schemeClr val="tx1">
                    <a:lumMod val="85000"/>
                  </a:schemeClr>
                </a:solidFill>
                <a:latin typeface="Times New Roman" panose="02020603050405020304" pitchFamily="18" charset="0"/>
                <a:cs typeface="Times New Roman" panose="02020603050405020304" pitchFamily="18" charset="0"/>
              </a:rPr>
              <a:t>api</a:t>
            </a:r>
            <a:r>
              <a:rPr lang="en-US" dirty="0">
                <a:solidFill>
                  <a:schemeClr val="tx1">
                    <a:lumMod val="8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05764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General custom port types cond.</a:t>
            </a:r>
          </a:p>
        </p:txBody>
      </p:sp>
      <p:pic>
        <p:nvPicPr>
          <p:cNvPr id="15" name="Content Placeholder 13" descr="Text&#10;&#10;Description automatically generated">
            <a:extLst>
              <a:ext uri="{FF2B5EF4-FFF2-40B4-BE49-F238E27FC236}">
                <a16:creationId xmlns:a16="http://schemas.microsoft.com/office/drawing/2014/main" id="{2E70F981-410D-0FAA-D112-FEC5A1F7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237744"/>
            <a:ext cx="5849807" cy="3146115"/>
          </a:xfrm>
          <a:prstGeom prst="rect">
            <a:avLst/>
          </a:prstGeom>
        </p:spPr>
      </p:pic>
      <p:pic>
        <p:nvPicPr>
          <p:cNvPr id="19" name="Content Placeholder 18" descr="Text&#10;&#10;Description automatically generated">
            <a:extLst>
              <a:ext uri="{FF2B5EF4-FFF2-40B4-BE49-F238E27FC236}">
                <a16:creationId xmlns:a16="http://schemas.microsoft.com/office/drawing/2014/main" id="{4D590471-12A9-01D2-65AE-E42282CFB9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4294" y="3383859"/>
            <a:ext cx="5849807" cy="2569255"/>
          </a:xfrm>
        </p:spPr>
      </p:pic>
    </p:spTree>
    <p:extLst>
      <p:ext uri="{BB962C8B-B14F-4D97-AF65-F5344CB8AC3E}">
        <p14:creationId xmlns:p14="http://schemas.microsoft.com/office/powerpoint/2010/main" val="3364416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General custom port types cond.</a:t>
            </a:r>
          </a:p>
        </p:txBody>
      </p:sp>
      <p:pic>
        <p:nvPicPr>
          <p:cNvPr id="15" name="Content Placeholder 13" descr="Text&#10;&#10;Description automatically generated">
            <a:extLst>
              <a:ext uri="{FF2B5EF4-FFF2-40B4-BE49-F238E27FC236}">
                <a16:creationId xmlns:a16="http://schemas.microsoft.com/office/drawing/2014/main" id="{2E70F981-410D-0FAA-D112-FEC5A1F7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237744"/>
            <a:ext cx="5849807" cy="3146115"/>
          </a:xfrm>
          <a:prstGeom prst="rect">
            <a:avLst/>
          </a:prstGeom>
        </p:spPr>
      </p:pic>
      <p:pic>
        <p:nvPicPr>
          <p:cNvPr id="19" name="Content Placeholder 18" descr="Text&#10;&#10;Description automatically generated">
            <a:extLst>
              <a:ext uri="{FF2B5EF4-FFF2-40B4-BE49-F238E27FC236}">
                <a16:creationId xmlns:a16="http://schemas.microsoft.com/office/drawing/2014/main" id="{4D590471-12A9-01D2-65AE-E42282CFB9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4294" y="3383859"/>
            <a:ext cx="5849807" cy="2569255"/>
          </a:xfrm>
        </p:spPr>
      </p:pic>
    </p:spTree>
    <p:extLst>
      <p:ext uri="{BB962C8B-B14F-4D97-AF65-F5344CB8AC3E}">
        <p14:creationId xmlns:p14="http://schemas.microsoft.com/office/powerpoint/2010/main" val="29249013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a:solidFill>
                  <a:schemeClr val="tx1"/>
                </a:solidFill>
              </a:rPr>
              <a:t>Content script port</a:t>
            </a:r>
          </a:p>
        </p:txBody>
      </p:sp>
      <p:pic>
        <p:nvPicPr>
          <p:cNvPr id="4" name="Picture 3" descr="Text&#10;&#10;Description automatically generated">
            <a:extLst>
              <a:ext uri="{FF2B5EF4-FFF2-40B4-BE49-F238E27FC236}">
                <a16:creationId xmlns:a16="http://schemas.microsoft.com/office/drawing/2014/main" id="{086641D6-D870-D0E7-9B07-40685C8C3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592" y="1840095"/>
            <a:ext cx="7519454" cy="3163978"/>
          </a:xfrm>
          <a:prstGeom prst="rect">
            <a:avLst/>
          </a:prstGeom>
        </p:spPr>
      </p:pic>
      <p:sp>
        <p:nvSpPr>
          <p:cNvPr id="13" name="TextBox 12">
            <a:extLst>
              <a:ext uri="{FF2B5EF4-FFF2-40B4-BE49-F238E27FC236}">
                <a16:creationId xmlns:a16="http://schemas.microsoft.com/office/drawing/2014/main" id="{515707C3-46C9-51EB-AE9C-7E1434BC1511}"/>
              </a:ext>
            </a:extLst>
          </p:cNvPr>
          <p:cNvSpPr txBox="1"/>
          <p:nvPr/>
        </p:nvSpPr>
        <p:spPr>
          <a:xfrm>
            <a:off x="464819" y="4514850"/>
            <a:ext cx="3959352" cy="923330"/>
          </a:xfrm>
          <a:prstGeom prst="rect">
            <a:avLst/>
          </a:prstGeom>
          <a:noFill/>
        </p:spPr>
        <p:txBody>
          <a:bodyPr wrap="square" rtlCol="0">
            <a:spAutoFit/>
          </a:bodyPr>
          <a:lstStyle/>
          <a:p>
            <a:r>
              <a:rPr lang="en-US" b="0" dirty="0">
                <a:solidFill>
                  <a:srgbClr val="DBDEE1"/>
                </a:solidFill>
                <a:effectLst/>
                <a:latin typeface="Times New Roman" panose="02020603050405020304" pitchFamily="18" charset="0"/>
                <a:cs typeface="Times New Roman" panose="02020603050405020304" pitchFamily="18" charset="0"/>
              </a:rPr>
              <a:t>when content script receives a "send-</a:t>
            </a:r>
            <a:r>
              <a:rPr lang="en-US" b="0" dirty="0" err="1">
                <a:solidFill>
                  <a:srgbClr val="DBDEE1"/>
                </a:solidFill>
                <a:effectLst/>
                <a:latin typeface="Times New Roman" panose="02020603050405020304" pitchFamily="18" charset="0"/>
                <a:cs typeface="Times New Roman" panose="02020603050405020304" pitchFamily="18" charset="0"/>
              </a:rPr>
              <a:t>href</a:t>
            </a:r>
            <a:r>
              <a:rPr lang="en-US" b="0" dirty="0">
                <a:solidFill>
                  <a:srgbClr val="DBDEE1"/>
                </a:solidFill>
                <a:effectLst/>
                <a:latin typeface="Times New Roman" panose="02020603050405020304" pitchFamily="18" charset="0"/>
                <a:cs typeface="Times New Roman" panose="02020603050405020304" pitchFamily="18" charset="0"/>
              </a:rPr>
              <a:t>" message, it immediately posts a "</a:t>
            </a:r>
            <a:r>
              <a:rPr lang="en-US" b="0" dirty="0" err="1">
                <a:solidFill>
                  <a:srgbClr val="DBDEE1"/>
                </a:solidFill>
                <a:effectLst/>
                <a:latin typeface="Times New Roman" panose="02020603050405020304" pitchFamily="18" charset="0"/>
                <a:cs typeface="Times New Roman" panose="02020603050405020304" pitchFamily="18" charset="0"/>
              </a:rPr>
              <a:t>href</a:t>
            </a:r>
            <a:r>
              <a:rPr lang="en-US" b="0" dirty="0">
                <a:solidFill>
                  <a:srgbClr val="DBDEE1"/>
                </a:solidFill>
                <a:effectLst/>
                <a:latin typeface="Times New Roman" panose="02020603050405020304" pitchFamily="18" charset="0"/>
                <a:cs typeface="Times New Roman" panose="02020603050405020304" pitchFamily="18" charset="0"/>
              </a:rPr>
              <a:t>" message containing the current </a:t>
            </a:r>
            <a:r>
              <a:rPr lang="en-US" b="0" dirty="0" err="1">
                <a:solidFill>
                  <a:srgbClr val="DBDEE1"/>
                </a:solidFill>
                <a:effectLst/>
                <a:latin typeface="Times New Roman" panose="02020603050405020304" pitchFamily="18" charset="0"/>
                <a:cs typeface="Times New Roman" panose="02020603050405020304" pitchFamily="18" charset="0"/>
              </a:rPr>
              <a:t>url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0225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875324"/>
            <a:ext cx="3536510" cy="5093520"/>
          </a:xfrm>
        </p:spPr>
        <p:txBody>
          <a:bodyPr>
            <a:normAutofit/>
          </a:bodyPr>
          <a:lstStyle/>
          <a:p>
            <a:pPr algn="ctr"/>
            <a:r>
              <a:rPr lang="en-US" sz="4400" dirty="0" err="1">
                <a:solidFill>
                  <a:schemeClr val="tx1"/>
                </a:solidFill>
              </a:rPr>
              <a:t>backround</a:t>
            </a:r>
            <a:r>
              <a:rPr lang="en-US" sz="4400" dirty="0">
                <a:solidFill>
                  <a:schemeClr val="tx1"/>
                </a:solidFill>
              </a:rPr>
              <a:t> script</a:t>
            </a:r>
          </a:p>
        </p:txBody>
      </p:sp>
      <p:sp>
        <p:nvSpPr>
          <p:cNvPr id="13" name="TextBox 12">
            <a:extLst>
              <a:ext uri="{FF2B5EF4-FFF2-40B4-BE49-F238E27FC236}">
                <a16:creationId xmlns:a16="http://schemas.microsoft.com/office/drawing/2014/main" id="{515707C3-46C9-51EB-AE9C-7E1434BC1511}"/>
              </a:ext>
            </a:extLst>
          </p:cNvPr>
          <p:cNvSpPr txBox="1"/>
          <p:nvPr/>
        </p:nvSpPr>
        <p:spPr>
          <a:xfrm>
            <a:off x="464819" y="4514850"/>
            <a:ext cx="3959352" cy="923330"/>
          </a:xfrm>
          <a:prstGeom prst="rect">
            <a:avLst/>
          </a:prstGeom>
          <a:noFill/>
        </p:spPr>
        <p:txBody>
          <a:bodyPr wrap="square" rtlCol="0">
            <a:spAutoFit/>
          </a:bodyPr>
          <a:lstStyle/>
          <a:p>
            <a:r>
              <a:rPr lang="en-US" dirty="0">
                <a:solidFill>
                  <a:schemeClr val="tx1">
                    <a:lumMod val="85000"/>
                  </a:schemeClr>
                </a:solidFill>
                <a:latin typeface="Times New Roman" panose="02020603050405020304" pitchFamily="18" charset="0"/>
                <a:cs typeface="Times New Roman" panose="02020603050405020304" pitchFamily="18" charset="0"/>
              </a:rPr>
              <a:t>Whenever a port is connected, the background script identifies it and sets the listeners</a:t>
            </a:r>
          </a:p>
        </p:txBody>
      </p:sp>
      <p:pic>
        <p:nvPicPr>
          <p:cNvPr id="5" name="Picture 4" descr="Text&#10;&#10;Description automatically generated">
            <a:extLst>
              <a:ext uri="{FF2B5EF4-FFF2-40B4-BE49-F238E27FC236}">
                <a16:creationId xmlns:a16="http://schemas.microsoft.com/office/drawing/2014/main" id="{8BDF3E8D-0D18-0488-4378-9E71CCBB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237744"/>
            <a:ext cx="5199826" cy="4436359"/>
          </a:xfrm>
          <a:prstGeom prst="rect">
            <a:avLst/>
          </a:prstGeom>
        </p:spPr>
      </p:pic>
      <p:pic>
        <p:nvPicPr>
          <p:cNvPr id="7" name="Picture 6" descr="Text&#10;&#10;Description automatically generated">
            <a:extLst>
              <a:ext uri="{FF2B5EF4-FFF2-40B4-BE49-F238E27FC236}">
                <a16:creationId xmlns:a16="http://schemas.microsoft.com/office/drawing/2014/main" id="{25E1A03A-FCF0-7664-F5FC-906F6D979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592" y="4674103"/>
            <a:ext cx="5199826" cy="2052198"/>
          </a:xfrm>
          <a:prstGeom prst="rect">
            <a:avLst/>
          </a:prstGeom>
        </p:spPr>
      </p:pic>
    </p:spTree>
    <p:extLst>
      <p:ext uri="{BB962C8B-B14F-4D97-AF65-F5344CB8AC3E}">
        <p14:creationId xmlns:p14="http://schemas.microsoft.com/office/powerpoint/2010/main" val="13692359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62E373B-E3F1-C7DD-301A-8856B0AA55F6}"/>
              </a:ext>
            </a:extLst>
          </p:cNvPr>
          <p:cNvSpPr>
            <a:spLocks noGrp="1"/>
          </p:cNvSpPr>
          <p:nvPr>
            <p:ph type="title"/>
          </p:nvPr>
        </p:nvSpPr>
        <p:spPr>
          <a:xfrm>
            <a:off x="676240" y="1493030"/>
            <a:ext cx="3536510" cy="1935970"/>
          </a:xfrm>
        </p:spPr>
        <p:txBody>
          <a:bodyPr>
            <a:normAutofit/>
          </a:bodyPr>
          <a:lstStyle/>
          <a:p>
            <a:pPr algn="ctr"/>
            <a:r>
              <a:rPr lang="en-US" sz="4400" dirty="0" err="1">
                <a:solidFill>
                  <a:schemeClr val="tx1"/>
                </a:solidFill>
              </a:rPr>
              <a:t>Setbrowser</a:t>
            </a:r>
            <a:r>
              <a:rPr lang="en-US" sz="4400" dirty="0">
                <a:solidFill>
                  <a:schemeClr val="tx1"/>
                </a:solidFill>
              </a:rPr>
              <a:t> event listener</a:t>
            </a:r>
          </a:p>
        </p:txBody>
      </p:sp>
      <p:sp>
        <p:nvSpPr>
          <p:cNvPr id="13" name="TextBox 12">
            <a:extLst>
              <a:ext uri="{FF2B5EF4-FFF2-40B4-BE49-F238E27FC236}">
                <a16:creationId xmlns:a16="http://schemas.microsoft.com/office/drawing/2014/main" id="{515707C3-46C9-51EB-AE9C-7E1434BC1511}"/>
              </a:ext>
            </a:extLst>
          </p:cNvPr>
          <p:cNvSpPr txBox="1"/>
          <p:nvPr/>
        </p:nvSpPr>
        <p:spPr>
          <a:xfrm>
            <a:off x="446117" y="3859295"/>
            <a:ext cx="3959352" cy="2585323"/>
          </a:xfrm>
          <a:prstGeom prst="rect">
            <a:avLst/>
          </a:prstGeom>
          <a:noFill/>
        </p:spPr>
        <p:txBody>
          <a:bodyPr wrap="square" rtlCol="0">
            <a:spAutoFit/>
          </a:bodyPr>
          <a:lstStyle/>
          <a:p>
            <a:r>
              <a:rPr lang="en-US" b="0" i="0" dirty="0">
                <a:solidFill>
                  <a:srgbClr val="DBDEE1"/>
                </a:solidFill>
                <a:effectLst/>
                <a:latin typeface="gg sans"/>
              </a:rPr>
              <a:t>It emits a </a:t>
            </a:r>
            <a:r>
              <a:rPr lang="en-US" b="0" i="0" dirty="0" err="1">
                <a:solidFill>
                  <a:srgbClr val="DBDEE1"/>
                </a:solidFill>
                <a:effectLst/>
                <a:latin typeface="gg sans"/>
              </a:rPr>
              <a:t>stateChangeRequest</a:t>
            </a:r>
            <a:r>
              <a:rPr lang="en-US" b="0" i="0" dirty="0">
                <a:solidFill>
                  <a:srgbClr val="DBDEE1"/>
                </a:solidFill>
                <a:effectLst/>
                <a:latin typeface="gg sans"/>
              </a:rPr>
              <a:t> if the user was not previously on a </a:t>
            </a:r>
            <a:r>
              <a:rPr lang="en-US" b="0" i="0" dirty="0" err="1">
                <a:solidFill>
                  <a:srgbClr val="DBDEE1"/>
                </a:solidFill>
                <a:effectLst/>
                <a:latin typeface="gg sans"/>
              </a:rPr>
              <a:t>pseudoURL</a:t>
            </a:r>
            <a:r>
              <a:rPr lang="en-US" b="0" i="0" dirty="0">
                <a:solidFill>
                  <a:srgbClr val="DBDEE1"/>
                </a:solidFill>
                <a:effectLst/>
                <a:latin typeface="gg sans"/>
              </a:rPr>
              <a:t> page at the time that the popup is opened.</a:t>
            </a:r>
          </a:p>
          <a:p>
            <a:r>
              <a:rPr lang="en-US" b="0" i="0" dirty="0" err="1">
                <a:solidFill>
                  <a:srgbClr val="DBDEE1"/>
                </a:solidFill>
                <a:effectLst/>
                <a:latin typeface="gg sans"/>
              </a:rPr>
              <a:t>checkActiveUrl</a:t>
            </a:r>
            <a:r>
              <a:rPr lang="en-US" b="0" i="0" dirty="0">
                <a:solidFill>
                  <a:srgbClr val="DBDEE1"/>
                </a:solidFill>
                <a:effectLst/>
                <a:latin typeface="gg sans"/>
              </a:rPr>
              <a:t> is called in the Cafe constructor, but it's just a null-operating function when CA is running as a webpage rather than a browser extension.</a:t>
            </a:r>
          </a:p>
        </p:txBody>
      </p:sp>
      <p:pic>
        <p:nvPicPr>
          <p:cNvPr id="4" name="Picture 3" descr="Text&#10;&#10;Description automatically generated">
            <a:extLst>
              <a:ext uri="{FF2B5EF4-FFF2-40B4-BE49-F238E27FC236}">
                <a16:creationId xmlns:a16="http://schemas.microsoft.com/office/drawing/2014/main" id="{499ACD89-DF98-1564-3EFD-C68497B85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890" y="914400"/>
            <a:ext cx="5684520" cy="5029200"/>
          </a:xfrm>
          <a:prstGeom prst="rect">
            <a:avLst/>
          </a:prstGeom>
        </p:spPr>
      </p:pic>
    </p:spTree>
    <p:extLst>
      <p:ext uri="{BB962C8B-B14F-4D97-AF65-F5344CB8AC3E}">
        <p14:creationId xmlns:p14="http://schemas.microsoft.com/office/powerpoint/2010/main" val="2420165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194</TotalTime>
  <Words>861</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Century Schoolbook</vt:lpstr>
      <vt:lpstr>Franklin Gothic Book</vt:lpstr>
      <vt:lpstr>Garamond</vt:lpstr>
      <vt:lpstr>gg sans</vt:lpstr>
      <vt:lpstr>Times New Roman</vt:lpstr>
      <vt:lpstr>SavonVTI</vt:lpstr>
      <vt:lpstr>Comment Anywhere Week 12 Report</vt:lpstr>
      <vt:lpstr>New format for this week and this week’s changes</vt:lpstr>
      <vt:lpstr>Getting the url on the frontend</vt:lpstr>
      <vt:lpstr>General custom port types</vt:lpstr>
      <vt:lpstr>General custom port types cond.</vt:lpstr>
      <vt:lpstr>General custom port types cond.</vt:lpstr>
      <vt:lpstr>Content script port</vt:lpstr>
      <vt:lpstr>backround script</vt:lpstr>
      <vt:lpstr>Setbrowser event listener</vt:lpstr>
      <vt:lpstr>Settings Update Function</vt:lpstr>
      <vt:lpstr>Configuration using vite.config.ts</vt:lpstr>
      <vt:lpstr>New Debug mode module</vt:lpstr>
      <vt:lpstr>Debug mode Frontend and content script</vt:lpstr>
      <vt:lpstr>Connecting the website to the host ip</vt:lpstr>
      <vt:lpstr>Password hashing and decryption</vt:lpstr>
      <vt:lpstr>Viewuser api endpoint</vt:lpstr>
      <vt:lpstr>Rebuilding the server</vt:lpstr>
      <vt:lpstr>Things 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J. Bedekovich</dc:creator>
  <cp:lastModifiedBy>Frank J. Bedekovich</cp:lastModifiedBy>
  <cp:revision>8</cp:revision>
  <dcterms:created xsi:type="dcterms:W3CDTF">2023-04-17T02:46:09Z</dcterms:created>
  <dcterms:modified xsi:type="dcterms:W3CDTF">2023-04-17T15:15:56Z</dcterms:modified>
</cp:coreProperties>
</file>